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ontserrat" charset="1" panose="00000500000000000000"/>
      <p:regular r:id="rId10"/>
    </p:embeddedFont>
    <p:embeddedFont>
      <p:font typeface="Montserrat Bold" charset="1" panose="00000600000000000000"/>
      <p:regular r:id="rId11"/>
    </p:embeddedFont>
    <p:embeddedFont>
      <p:font typeface="Montserrat Italics" charset="1" panose="00000500000000000000"/>
      <p:regular r:id="rId12"/>
    </p:embeddedFont>
    <p:embeddedFont>
      <p:font typeface="Montserrat Bold Italics" charset="1" panose="000006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ADA"/>
        </a:solidFill>
      </p:bgPr>
    </p:bg>
    <p:spTree>
      <p:nvGrpSpPr>
        <p:cNvPr id="1" name=""/>
        <p:cNvGrpSpPr/>
        <p:nvPr/>
      </p:nvGrpSpPr>
      <p:grpSpPr>
        <a:xfrm>
          <a:off x="0" y="0"/>
          <a:ext cx="0" cy="0"/>
          <a:chOff x="0" y="0"/>
          <a:chExt cx="0" cy="0"/>
        </a:xfrm>
      </p:grpSpPr>
      <p:grpSp>
        <p:nvGrpSpPr>
          <p:cNvPr name="Group 2" id="2"/>
          <p:cNvGrpSpPr/>
          <p:nvPr/>
        </p:nvGrpSpPr>
        <p:grpSpPr>
          <a:xfrm rot="0">
            <a:off x="1028700" y="2948313"/>
            <a:ext cx="6847266" cy="4390375"/>
            <a:chOff x="0" y="0"/>
            <a:chExt cx="9129687" cy="5853833"/>
          </a:xfrm>
        </p:grpSpPr>
        <p:pic>
          <p:nvPicPr>
            <p:cNvPr name="Picture 3" id="3"/>
            <p:cNvPicPr>
              <a:picLocks noChangeAspect="true"/>
            </p:cNvPicPr>
            <p:nvPr/>
          </p:nvPicPr>
          <p:blipFill>
            <a:blip r:embed="rId2"/>
            <a:srcRect l="15342" t="0" r="15342" b="0"/>
            <a:stretch>
              <a:fillRect/>
            </a:stretch>
          </p:blipFill>
          <p:spPr>
            <a:xfrm>
              <a:off x="0" y="0"/>
              <a:ext cx="9129687" cy="5853833"/>
            </a:xfrm>
            <a:prstGeom prst="rect">
              <a:avLst/>
            </a:prstGeom>
          </p:spPr>
        </p:pic>
      </p:grpSp>
      <p:sp>
        <p:nvSpPr>
          <p:cNvPr name="TextBox 4" id="4"/>
          <p:cNvSpPr txBox="true"/>
          <p:nvPr/>
        </p:nvSpPr>
        <p:spPr>
          <a:xfrm rot="0">
            <a:off x="8930401" y="3159814"/>
            <a:ext cx="8110842" cy="4195971"/>
          </a:xfrm>
          <a:prstGeom prst="rect">
            <a:avLst/>
          </a:prstGeom>
        </p:spPr>
        <p:txBody>
          <a:bodyPr anchor="t" rtlCol="false" tIns="0" lIns="0" bIns="0" rIns="0">
            <a:spAutoFit/>
          </a:bodyPr>
          <a:lstStyle/>
          <a:p>
            <a:pPr algn="ctr">
              <a:lnSpc>
                <a:spcPts val="10865"/>
              </a:lnSpc>
            </a:pPr>
            <a:r>
              <a:rPr lang="en-US" sz="11087">
                <a:solidFill>
                  <a:srgbClr val="000000"/>
                </a:solidFill>
                <a:latin typeface="Montserrat"/>
              </a:rPr>
              <a:t>SASS</a:t>
            </a:r>
          </a:p>
          <a:p>
            <a:pPr algn="ctr">
              <a:lnSpc>
                <a:spcPts val="10865"/>
              </a:lnSpc>
            </a:pPr>
            <a:r>
              <a:rPr lang="en-US" sz="11087">
                <a:solidFill>
                  <a:srgbClr val="000000"/>
                </a:solidFill>
                <a:latin typeface="Montserrat"/>
              </a:rPr>
              <a:t>&amp;</a:t>
            </a:r>
          </a:p>
          <a:p>
            <a:pPr algn="ctr">
              <a:lnSpc>
                <a:spcPts val="10865"/>
              </a:lnSpc>
            </a:pPr>
            <a:r>
              <a:rPr lang="en-US" sz="11087">
                <a:solidFill>
                  <a:srgbClr val="000000"/>
                </a:solidFill>
                <a:latin typeface="Montserrat"/>
              </a:rPr>
              <a:t>SCSS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ADA"/>
        </a:solidFill>
      </p:bgPr>
    </p:bg>
    <p:spTree>
      <p:nvGrpSpPr>
        <p:cNvPr id="1" name=""/>
        <p:cNvGrpSpPr/>
        <p:nvPr/>
      </p:nvGrpSpPr>
      <p:grpSpPr>
        <a:xfrm>
          <a:off x="0" y="0"/>
          <a:ext cx="0" cy="0"/>
          <a:chOff x="0" y="0"/>
          <a:chExt cx="0" cy="0"/>
        </a:xfrm>
      </p:grpSpPr>
      <p:sp>
        <p:nvSpPr>
          <p:cNvPr name="TextBox 2" id="2"/>
          <p:cNvSpPr txBox="true"/>
          <p:nvPr/>
        </p:nvSpPr>
        <p:spPr>
          <a:xfrm rot="0">
            <a:off x="1181399" y="904875"/>
            <a:ext cx="6282894" cy="1094903"/>
          </a:xfrm>
          <a:prstGeom prst="rect">
            <a:avLst/>
          </a:prstGeom>
        </p:spPr>
        <p:txBody>
          <a:bodyPr anchor="t" rtlCol="false" tIns="0" lIns="0" bIns="0" rIns="0">
            <a:spAutoFit/>
          </a:bodyPr>
          <a:lstStyle/>
          <a:p>
            <a:pPr>
              <a:lnSpc>
                <a:spcPts val="8951"/>
              </a:lnSpc>
            </a:pPr>
            <a:r>
              <a:rPr lang="en-US" sz="6393">
                <a:solidFill>
                  <a:srgbClr val="000000"/>
                </a:solidFill>
                <a:latin typeface="Montserrat"/>
              </a:rPr>
              <a:t>SASS Nedir?</a:t>
            </a:r>
          </a:p>
        </p:txBody>
      </p:sp>
      <p:sp>
        <p:nvSpPr>
          <p:cNvPr name="TextBox 3" id="3"/>
          <p:cNvSpPr txBox="true"/>
          <p:nvPr/>
        </p:nvSpPr>
        <p:spPr>
          <a:xfrm rot="0">
            <a:off x="1028700" y="2443480"/>
            <a:ext cx="16230600" cy="7843520"/>
          </a:xfrm>
          <a:prstGeom prst="rect">
            <a:avLst/>
          </a:prstGeom>
        </p:spPr>
        <p:txBody>
          <a:bodyPr anchor="t" rtlCol="false" tIns="0" lIns="0" bIns="0" rIns="0">
            <a:spAutoFit/>
          </a:bodyPr>
          <a:lstStyle/>
          <a:p>
            <a:pPr>
              <a:lnSpc>
                <a:spcPts val="4479"/>
              </a:lnSpc>
            </a:pPr>
          </a:p>
          <a:p>
            <a:pPr marL="690879" indent="-345439" lvl="1">
              <a:lnSpc>
                <a:spcPts val="4479"/>
              </a:lnSpc>
              <a:buFont typeface="Arial"/>
              <a:buChar char="•"/>
            </a:pPr>
            <a:r>
              <a:rPr lang="en-US" sz="3199">
                <a:solidFill>
                  <a:srgbClr val="000000"/>
                </a:solidFill>
                <a:latin typeface="Montserrat"/>
              </a:rPr>
              <a:t>SASS, Syntactically Awesome Style Sheets (Sözdizimsel Mükemmel Stil Sayfaları) ifadesinin kısaltmasıdır. </a:t>
            </a:r>
          </a:p>
          <a:p>
            <a:pPr>
              <a:lnSpc>
                <a:spcPts val="4479"/>
              </a:lnSpc>
            </a:pPr>
          </a:p>
          <a:p>
            <a:pPr marL="690879" indent="-345439" lvl="1">
              <a:lnSpc>
                <a:spcPts val="4479"/>
              </a:lnSpc>
              <a:buFont typeface="Arial"/>
              <a:buChar char="•"/>
            </a:pPr>
            <a:r>
              <a:rPr lang="en-US" sz="3199">
                <a:solidFill>
                  <a:srgbClr val="000000"/>
                </a:solidFill>
                <a:latin typeface="Montserrat"/>
              </a:rPr>
              <a:t>Bir CSS ön işlemcisidir (pre-processor)</a:t>
            </a:r>
          </a:p>
          <a:p>
            <a:pPr>
              <a:lnSpc>
                <a:spcPts val="4479"/>
              </a:lnSpc>
            </a:pPr>
          </a:p>
          <a:p>
            <a:pPr marL="690879" indent="-345439" lvl="1">
              <a:lnSpc>
                <a:spcPts val="4479"/>
              </a:lnSpc>
              <a:buFont typeface="Arial"/>
              <a:buChar char="•"/>
            </a:pPr>
            <a:r>
              <a:rPr lang="en-US" sz="3199">
                <a:solidFill>
                  <a:srgbClr val="000000"/>
                </a:solidFill>
                <a:latin typeface="Montserrat"/>
              </a:rPr>
              <a:t>CSS kodlarına dönüştürülmek üzere, farklı bir syntax ve programlama teknikleriyle kod yazmayı sağlar.</a:t>
            </a:r>
          </a:p>
          <a:p>
            <a:pPr>
              <a:lnSpc>
                <a:spcPts val="4479"/>
              </a:lnSpc>
            </a:pPr>
          </a:p>
          <a:p>
            <a:pPr marL="690879" indent="-345439" lvl="1">
              <a:lnSpc>
                <a:spcPts val="4479"/>
              </a:lnSpc>
              <a:buFont typeface="Arial"/>
              <a:buChar char="•"/>
            </a:pPr>
            <a:r>
              <a:rPr lang="en-US" sz="3199">
                <a:solidFill>
                  <a:srgbClr val="000000"/>
                </a:solidFill>
                <a:latin typeface="Montserrat"/>
              </a:rPr>
              <a:t>2006 yılında Hampton Catlin tarafından ortaya çıkartılan SASS günümüzde Github üzerinde açık kaynak kodlu olarak yüzlerce developer tarafından geliştirilmektedir.</a:t>
            </a:r>
          </a:p>
          <a:p>
            <a:pPr>
              <a:lnSpc>
                <a:spcPts val="4479"/>
              </a:lnSpc>
            </a:pPr>
          </a:p>
          <a:p>
            <a:pPr>
              <a:lnSpc>
                <a:spcPts val="4479"/>
              </a:lnSpc>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ADA"/>
        </a:solidFill>
      </p:bgPr>
    </p:bg>
    <p:spTree>
      <p:nvGrpSpPr>
        <p:cNvPr id="1" name=""/>
        <p:cNvGrpSpPr/>
        <p:nvPr/>
      </p:nvGrpSpPr>
      <p:grpSpPr>
        <a:xfrm>
          <a:off x="0" y="0"/>
          <a:ext cx="0" cy="0"/>
          <a:chOff x="0" y="0"/>
          <a:chExt cx="0" cy="0"/>
        </a:xfrm>
      </p:grpSpPr>
      <p:sp>
        <p:nvSpPr>
          <p:cNvPr name="TextBox 2" id="2"/>
          <p:cNvSpPr txBox="true"/>
          <p:nvPr/>
        </p:nvSpPr>
        <p:spPr>
          <a:xfrm rot="0">
            <a:off x="17259300" y="9456989"/>
            <a:ext cx="300851" cy="274889"/>
          </a:xfrm>
          <a:prstGeom prst="rect">
            <a:avLst/>
          </a:prstGeom>
        </p:spPr>
        <p:txBody>
          <a:bodyPr anchor="t" rtlCol="false" tIns="0" lIns="0" bIns="0" rIns="0">
            <a:spAutoFit/>
          </a:bodyPr>
          <a:lstStyle/>
          <a:p>
            <a:pPr algn="ctr">
              <a:lnSpc>
                <a:spcPts val="2194"/>
              </a:lnSpc>
            </a:pPr>
            <a:r>
              <a:rPr lang="en-US" sz="1567">
                <a:solidFill>
                  <a:srgbClr val="000000"/>
                </a:solidFill>
                <a:latin typeface="Arimo"/>
              </a:rPr>
              <a:t>2</a:t>
            </a:r>
          </a:p>
        </p:txBody>
      </p:sp>
      <p:sp>
        <p:nvSpPr>
          <p:cNvPr name="TextBox 3" id="3"/>
          <p:cNvSpPr txBox="true"/>
          <p:nvPr/>
        </p:nvSpPr>
        <p:spPr>
          <a:xfrm rot="0">
            <a:off x="1181399" y="904875"/>
            <a:ext cx="7546663" cy="1094903"/>
          </a:xfrm>
          <a:prstGeom prst="rect">
            <a:avLst/>
          </a:prstGeom>
        </p:spPr>
        <p:txBody>
          <a:bodyPr anchor="t" rtlCol="false" tIns="0" lIns="0" bIns="0" rIns="0">
            <a:spAutoFit/>
          </a:bodyPr>
          <a:lstStyle/>
          <a:p>
            <a:pPr>
              <a:lnSpc>
                <a:spcPts val="8951"/>
              </a:lnSpc>
            </a:pPr>
            <a:r>
              <a:rPr lang="en-US" sz="6393">
                <a:solidFill>
                  <a:srgbClr val="000000"/>
                </a:solidFill>
                <a:latin typeface="Montserrat"/>
              </a:rPr>
              <a:t>Neden Kullanırız?</a:t>
            </a:r>
          </a:p>
        </p:txBody>
      </p:sp>
      <p:sp>
        <p:nvSpPr>
          <p:cNvPr name="TextBox 4" id="4"/>
          <p:cNvSpPr txBox="true"/>
          <p:nvPr/>
        </p:nvSpPr>
        <p:spPr>
          <a:xfrm rot="0">
            <a:off x="1028700" y="3100705"/>
            <a:ext cx="16052431" cy="6157595"/>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Montserrat"/>
              </a:rPr>
              <a:t>CSS ile geliştirme yapan herkes mutlaka fark etmiştir ki, projemiz büyüdükçe CSS kodlarımız daha çok karmaşık ve tekrar eden (duplicate) bir hal alıyor. SAAS ile az sonra aşağıda belirteceğim özellikler ile, daha temiz ve tekrar eden yapılardan kaçınan css kodları yazmamız mümkün hale geliyor. Kısacası statik bir yapı da olan CSS’i daha dinamik bir şekilde yazmamızı sağlıyor.</a:t>
            </a:r>
          </a:p>
          <a:p>
            <a:pPr>
              <a:lnSpc>
                <a:spcPts val="4480"/>
              </a:lnSpc>
            </a:pPr>
          </a:p>
          <a:p>
            <a:pPr marL="690881" indent="-345440" lvl="1">
              <a:lnSpc>
                <a:spcPts val="4480"/>
              </a:lnSpc>
              <a:buFont typeface="Arial"/>
              <a:buChar char="•"/>
            </a:pPr>
            <a:r>
              <a:rPr lang="en-US" sz="3200">
                <a:solidFill>
                  <a:srgbClr val="000000"/>
                </a:solidFill>
                <a:latin typeface="Montserrat"/>
              </a:rPr>
              <a:t>SASS, adeta bir programlama dili yapısıyla, ihtiyaç duyduğumuz ve CSS’de bulunmayan bir çok özelliği ile bizlere çok daha pratik geliştirme yapmamızı sağlar. </a:t>
            </a:r>
          </a:p>
          <a:p>
            <a:pPr>
              <a:lnSpc>
                <a:spcPts val="4480"/>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FEADA"/>
        </a:solidFill>
      </p:bgPr>
    </p:bg>
    <p:spTree>
      <p:nvGrpSpPr>
        <p:cNvPr id="1" name=""/>
        <p:cNvGrpSpPr/>
        <p:nvPr/>
      </p:nvGrpSpPr>
      <p:grpSpPr>
        <a:xfrm>
          <a:off x="0" y="0"/>
          <a:ext cx="0" cy="0"/>
          <a:chOff x="0" y="0"/>
          <a:chExt cx="0" cy="0"/>
        </a:xfrm>
      </p:grpSpPr>
      <p:sp>
        <p:nvSpPr>
          <p:cNvPr name="TextBox 2" id="2"/>
          <p:cNvSpPr txBox="true"/>
          <p:nvPr/>
        </p:nvSpPr>
        <p:spPr>
          <a:xfrm rot="0">
            <a:off x="17410952" y="9456989"/>
            <a:ext cx="300851" cy="274889"/>
          </a:xfrm>
          <a:prstGeom prst="rect">
            <a:avLst/>
          </a:prstGeom>
        </p:spPr>
        <p:txBody>
          <a:bodyPr anchor="t" rtlCol="false" tIns="0" lIns="0" bIns="0" rIns="0">
            <a:spAutoFit/>
          </a:bodyPr>
          <a:lstStyle/>
          <a:p>
            <a:pPr algn="ctr">
              <a:lnSpc>
                <a:spcPts val="2194"/>
              </a:lnSpc>
            </a:pPr>
            <a:r>
              <a:rPr lang="en-US" sz="1567">
                <a:solidFill>
                  <a:srgbClr val="000000"/>
                </a:solidFill>
                <a:latin typeface="Arimo"/>
              </a:rPr>
              <a:t>2</a:t>
            </a:r>
          </a:p>
        </p:txBody>
      </p:sp>
      <p:sp>
        <p:nvSpPr>
          <p:cNvPr name="TextBox 3" id="3"/>
          <p:cNvSpPr txBox="true"/>
          <p:nvPr/>
        </p:nvSpPr>
        <p:spPr>
          <a:xfrm rot="0">
            <a:off x="1333052" y="904875"/>
            <a:ext cx="7962601" cy="1094903"/>
          </a:xfrm>
          <a:prstGeom prst="rect">
            <a:avLst/>
          </a:prstGeom>
        </p:spPr>
        <p:txBody>
          <a:bodyPr anchor="t" rtlCol="false" tIns="0" lIns="0" bIns="0" rIns="0">
            <a:spAutoFit/>
          </a:bodyPr>
          <a:lstStyle/>
          <a:p>
            <a:pPr>
              <a:lnSpc>
                <a:spcPts val="8951"/>
              </a:lnSpc>
            </a:pPr>
            <a:r>
              <a:rPr lang="en-US" sz="6393">
                <a:solidFill>
                  <a:srgbClr val="000000"/>
                </a:solidFill>
                <a:latin typeface="Montserrat"/>
              </a:rPr>
              <a:t>SASS'ın Getirdikleri</a:t>
            </a:r>
          </a:p>
        </p:txBody>
      </p:sp>
      <p:sp>
        <p:nvSpPr>
          <p:cNvPr name="TextBox 4" id="4"/>
          <p:cNvSpPr txBox="true"/>
          <p:nvPr/>
        </p:nvSpPr>
        <p:spPr>
          <a:xfrm rot="0">
            <a:off x="1358521" y="3572053"/>
            <a:ext cx="16052431" cy="6719570"/>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Montserrat"/>
              </a:rPr>
              <a:t>Variables (Daha pratik ve okunabilir bir syntax)</a:t>
            </a:r>
          </a:p>
          <a:p>
            <a:pPr>
              <a:lnSpc>
                <a:spcPts val="4480"/>
              </a:lnSpc>
            </a:pPr>
          </a:p>
          <a:p>
            <a:pPr marL="690881" indent="-345440" lvl="1">
              <a:lnSpc>
                <a:spcPts val="4480"/>
              </a:lnSpc>
              <a:buFont typeface="Arial"/>
              <a:buChar char="•"/>
            </a:pPr>
            <a:r>
              <a:rPr lang="en-US" sz="3200">
                <a:solidFill>
                  <a:srgbClr val="000000"/>
                </a:solidFill>
                <a:latin typeface="Montserrat"/>
              </a:rPr>
              <a:t>Koşullu yapılar (if-else)</a:t>
            </a:r>
          </a:p>
          <a:p>
            <a:pPr>
              <a:lnSpc>
                <a:spcPts val="4480"/>
              </a:lnSpc>
            </a:pPr>
          </a:p>
          <a:p>
            <a:pPr marL="690881" indent="-345440" lvl="1">
              <a:lnSpc>
                <a:spcPts val="4480"/>
              </a:lnSpc>
              <a:buFont typeface="Arial"/>
              <a:buChar char="•"/>
            </a:pPr>
            <a:r>
              <a:rPr lang="en-US" sz="3200">
                <a:solidFill>
                  <a:srgbClr val="000000"/>
                </a:solidFill>
                <a:latin typeface="Montserrat"/>
              </a:rPr>
              <a:t>Nested Yapı (İç içe seçiciler)</a:t>
            </a:r>
          </a:p>
          <a:p>
            <a:pPr>
              <a:lnSpc>
                <a:spcPts val="4480"/>
              </a:lnSpc>
            </a:pPr>
          </a:p>
          <a:p>
            <a:pPr marL="690881" indent="-345440" lvl="1">
              <a:lnSpc>
                <a:spcPts val="4480"/>
              </a:lnSpc>
              <a:buFont typeface="Arial"/>
              <a:buChar char="•"/>
            </a:pPr>
            <a:r>
              <a:rPr lang="en-US" sz="3200">
                <a:solidFill>
                  <a:srgbClr val="000000"/>
                </a:solidFill>
                <a:latin typeface="Montserrat"/>
              </a:rPr>
              <a:t>Fonksiyonlar</a:t>
            </a:r>
          </a:p>
          <a:p>
            <a:pPr>
              <a:lnSpc>
                <a:spcPts val="4480"/>
              </a:lnSpc>
            </a:pPr>
          </a:p>
          <a:p>
            <a:pPr marL="690881" indent="-345440" lvl="1">
              <a:lnSpc>
                <a:spcPts val="4480"/>
              </a:lnSpc>
              <a:buFont typeface="Arial"/>
              <a:buChar char="•"/>
            </a:pPr>
            <a:r>
              <a:rPr lang="en-US" sz="3200">
                <a:solidFill>
                  <a:srgbClr val="000000"/>
                </a:solidFill>
                <a:latin typeface="Montserrat"/>
              </a:rPr>
              <a:t>Mixinler </a:t>
            </a:r>
          </a:p>
          <a:p>
            <a:pPr>
              <a:lnSpc>
                <a:spcPts val="4480"/>
              </a:lnSpc>
            </a:pPr>
          </a:p>
          <a:p>
            <a:pPr marL="690881" indent="-345440" lvl="1">
              <a:lnSpc>
                <a:spcPts val="4480"/>
              </a:lnSpc>
              <a:buFont typeface="Arial"/>
              <a:buChar char="•"/>
            </a:pPr>
            <a:r>
              <a:rPr lang="en-US" sz="3200">
                <a:solidFill>
                  <a:srgbClr val="000000"/>
                </a:solidFill>
                <a:latin typeface="Montserrat"/>
              </a:rPr>
              <a:t>Miras Seçiciler (selector inheritance)</a:t>
            </a:r>
          </a:p>
          <a:p>
            <a:pPr>
              <a:lnSpc>
                <a:spcPts val="4480"/>
              </a:lnSpc>
            </a:pPr>
          </a:p>
        </p:txBody>
      </p:sp>
      <p:sp>
        <p:nvSpPr>
          <p:cNvPr name="TextBox 5" id="5"/>
          <p:cNvSpPr txBox="true"/>
          <p:nvPr/>
        </p:nvSpPr>
        <p:spPr>
          <a:xfrm rot="0">
            <a:off x="1358521" y="2472868"/>
            <a:ext cx="16052431" cy="613410"/>
          </a:xfrm>
          <a:prstGeom prst="rect">
            <a:avLst/>
          </a:prstGeom>
        </p:spPr>
        <p:txBody>
          <a:bodyPr anchor="t" rtlCol="false" tIns="0" lIns="0" bIns="0" rIns="0">
            <a:spAutoFit/>
          </a:bodyPr>
          <a:lstStyle/>
          <a:p>
            <a:pPr>
              <a:lnSpc>
                <a:spcPts val="5040"/>
              </a:lnSpc>
            </a:pPr>
            <a:r>
              <a:rPr lang="en-US" sz="3600">
                <a:solidFill>
                  <a:srgbClr val="000000"/>
                </a:solidFill>
                <a:latin typeface="Montserrat Bold"/>
              </a:rPr>
              <a:t>Başlıca Özellikler</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FEADA"/>
        </a:solidFill>
      </p:bgPr>
    </p:bg>
    <p:spTree>
      <p:nvGrpSpPr>
        <p:cNvPr id="1" name=""/>
        <p:cNvGrpSpPr/>
        <p:nvPr/>
      </p:nvGrpSpPr>
      <p:grpSpPr>
        <a:xfrm>
          <a:off x="0" y="0"/>
          <a:ext cx="0" cy="0"/>
          <a:chOff x="0" y="0"/>
          <a:chExt cx="0" cy="0"/>
        </a:xfrm>
      </p:grpSpPr>
      <p:sp>
        <p:nvSpPr>
          <p:cNvPr name="TextBox 2" id="2"/>
          <p:cNvSpPr txBox="true"/>
          <p:nvPr/>
        </p:nvSpPr>
        <p:spPr>
          <a:xfrm rot="0">
            <a:off x="17259300" y="9456989"/>
            <a:ext cx="300851" cy="274889"/>
          </a:xfrm>
          <a:prstGeom prst="rect">
            <a:avLst/>
          </a:prstGeom>
        </p:spPr>
        <p:txBody>
          <a:bodyPr anchor="t" rtlCol="false" tIns="0" lIns="0" bIns="0" rIns="0">
            <a:spAutoFit/>
          </a:bodyPr>
          <a:lstStyle/>
          <a:p>
            <a:pPr algn="ctr">
              <a:lnSpc>
                <a:spcPts val="2194"/>
              </a:lnSpc>
            </a:pPr>
            <a:r>
              <a:rPr lang="en-US" sz="1567">
                <a:solidFill>
                  <a:srgbClr val="000000"/>
                </a:solidFill>
                <a:latin typeface="Arimo"/>
              </a:rPr>
              <a:t>2</a:t>
            </a:r>
          </a:p>
        </p:txBody>
      </p:sp>
      <p:sp>
        <p:nvSpPr>
          <p:cNvPr name="TextBox 3" id="3"/>
          <p:cNvSpPr txBox="true"/>
          <p:nvPr/>
        </p:nvSpPr>
        <p:spPr>
          <a:xfrm rot="0">
            <a:off x="1181399" y="904875"/>
            <a:ext cx="7546663" cy="1094903"/>
          </a:xfrm>
          <a:prstGeom prst="rect">
            <a:avLst/>
          </a:prstGeom>
        </p:spPr>
        <p:txBody>
          <a:bodyPr anchor="t" rtlCol="false" tIns="0" lIns="0" bIns="0" rIns="0">
            <a:spAutoFit/>
          </a:bodyPr>
          <a:lstStyle/>
          <a:p>
            <a:pPr>
              <a:lnSpc>
                <a:spcPts val="8951"/>
              </a:lnSpc>
            </a:pPr>
            <a:r>
              <a:rPr lang="en-US" sz="6393">
                <a:solidFill>
                  <a:srgbClr val="000000"/>
                </a:solidFill>
                <a:latin typeface="Montserrat"/>
              </a:rPr>
              <a:t>SCSS Nedir?</a:t>
            </a:r>
          </a:p>
        </p:txBody>
      </p:sp>
      <p:sp>
        <p:nvSpPr>
          <p:cNvPr name="TextBox 4" id="4"/>
          <p:cNvSpPr txBox="true"/>
          <p:nvPr/>
        </p:nvSpPr>
        <p:spPr>
          <a:xfrm rot="0">
            <a:off x="877048" y="2595197"/>
            <a:ext cx="16052431" cy="8405495"/>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Montserrat"/>
              </a:rPr>
              <a:t>SCSS'in açılımı ise Sassy Cascading Style Sheets'dir. SCSS ve SASS genellikle birlikte bahsedilirler. Çünkü aralarındaki fark sadece yukarı da bahsettiğimiz sözdizimsel durumdan oluşmaktadır</a:t>
            </a:r>
          </a:p>
          <a:p>
            <a:pPr>
              <a:lnSpc>
                <a:spcPts val="4480"/>
              </a:lnSpc>
            </a:pPr>
          </a:p>
          <a:p>
            <a:pPr marL="690881" indent="-345440" lvl="1">
              <a:lnSpc>
                <a:spcPts val="4480"/>
              </a:lnSpc>
              <a:buFont typeface="Arial"/>
              <a:buChar char="•"/>
            </a:pPr>
            <a:r>
              <a:rPr lang="en-US" sz="3200">
                <a:solidFill>
                  <a:srgbClr val="000000"/>
                </a:solidFill>
                <a:latin typeface="Montserrat"/>
              </a:rPr>
              <a:t>SCSS’de SASS’ın aksine, class ve id tanımları yaparken ‘ { } ‘, birden fazla özellik tanımlamamız gereken durumlarda ise ‘ ; ‘ kullanırız. Böylece CSS ile çok daha benzer bir yapıyla kod yazmamız mümkün hale geliyor.</a:t>
            </a:r>
          </a:p>
          <a:p>
            <a:pPr>
              <a:lnSpc>
                <a:spcPts val="4480"/>
              </a:lnSpc>
            </a:pPr>
          </a:p>
          <a:p>
            <a:pPr marL="690881" indent="-345440" lvl="1">
              <a:lnSpc>
                <a:spcPts val="4480"/>
              </a:lnSpc>
              <a:buFont typeface="Arial"/>
              <a:buChar char="•"/>
            </a:pPr>
            <a:r>
              <a:rPr lang="en-US" sz="3200">
                <a:solidFill>
                  <a:srgbClr val="000000"/>
                </a:solidFill>
                <a:latin typeface="Montserrat"/>
              </a:rPr>
              <a:t>SCSS, geliştirici alışkanlıklarını bozmamak adına SASS içine inşa edilmiştir. Yine SASS gibi açık kaynak kodludur ve Javascript’i temel alır. SASS yazarken dosya uzantımız .sass, SCSS yazarken dosya uzantımız SCSS olmalıdır.</a:t>
            </a:r>
          </a:p>
          <a:p>
            <a:pPr>
              <a:lnSpc>
                <a:spcPts val="4480"/>
              </a:lnSpc>
            </a:pPr>
          </a:p>
          <a:p>
            <a:pPr>
              <a:lnSpc>
                <a:spcPts val="4480"/>
              </a:lnSpc>
            </a:pPr>
          </a:p>
          <a:p>
            <a:pPr>
              <a:lnSpc>
                <a:spcPts val="448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AD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794" r="0" b="3794"/>
          <a:stretch>
            <a:fillRect/>
          </a:stretch>
        </p:blipFill>
        <p:spPr>
          <a:xfrm flipH="false" flipV="false" rot="0">
            <a:off x="1066875" y="3646151"/>
            <a:ext cx="16154250" cy="5612149"/>
          </a:xfrm>
          <a:prstGeom prst="rect">
            <a:avLst/>
          </a:prstGeom>
        </p:spPr>
      </p:pic>
      <p:sp>
        <p:nvSpPr>
          <p:cNvPr name="TextBox 3" id="3"/>
          <p:cNvSpPr txBox="true"/>
          <p:nvPr/>
        </p:nvSpPr>
        <p:spPr>
          <a:xfrm rot="0">
            <a:off x="17259300" y="9456989"/>
            <a:ext cx="300851" cy="274889"/>
          </a:xfrm>
          <a:prstGeom prst="rect">
            <a:avLst/>
          </a:prstGeom>
        </p:spPr>
        <p:txBody>
          <a:bodyPr anchor="t" rtlCol="false" tIns="0" lIns="0" bIns="0" rIns="0">
            <a:spAutoFit/>
          </a:bodyPr>
          <a:lstStyle/>
          <a:p>
            <a:pPr algn="ctr">
              <a:lnSpc>
                <a:spcPts val="2194"/>
              </a:lnSpc>
            </a:pPr>
            <a:r>
              <a:rPr lang="en-US" sz="1567">
                <a:solidFill>
                  <a:srgbClr val="000000"/>
                </a:solidFill>
                <a:latin typeface="Arimo"/>
              </a:rPr>
              <a:t>2</a:t>
            </a:r>
          </a:p>
        </p:txBody>
      </p:sp>
      <p:sp>
        <p:nvSpPr>
          <p:cNvPr name="TextBox 4" id="4"/>
          <p:cNvSpPr txBox="true"/>
          <p:nvPr/>
        </p:nvSpPr>
        <p:spPr>
          <a:xfrm rot="0">
            <a:off x="3486172" y="904875"/>
            <a:ext cx="11277481" cy="1094903"/>
          </a:xfrm>
          <a:prstGeom prst="rect">
            <a:avLst/>
          </a:prstGeom>
        </p:spPr>
        <p:txBody>
          <a:bodyPr anchor="t" rtlCol="false" tIns="0" lIns="0" bIns="0" rIns="0">
            <a:spAutoFit/>
          </a:bodyPr>
          <a:lstStyle/>
          <a:p>
            <a:pPr algn="ctr">
              <a:lnSpc>
                <a:spcPts val="8951"/>
              </a:lnSpc>
            </a:pPr>
            <a:r>
              <a:rPr lang="en-US" sz="6393">
                <a:solidFill>
                  <a:srgbClr val="000000"/>
                </a:solidFill>
                <a:latin typeface="Montserrat"/>
              </a:rPr>
              <a:t>SASS vs. SCSS (ve css çıktısı)</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DAFFuLpz0mU</dc:identifier>
  <dcterms:modified xsi:type="dcterms:W3CDTF">2011-08-01T06:04:30Z</dcterms:modified>
  <cp:revision>1</cp:revision>
  <dc:title>Minimal Sanatsal Yaratıcı Sunum</dc:title>
</cp:coreProperties>
</file>