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2" r:id="rId4"/>
    <p:sldId id="259" r:id="rId5"/>
    <p:sldId id="269" r:id="rId6"/>
    <p:sldId id="263" r:id="rId7"/>
    <p:sldId id="267" r:id="rId8"/>
    <p:sldId id="265" r:id="rId9"/>
    <p:sldId id="268" r:id="rId10"/>
    <p:sldId id="266" r:id="rId11"/>
    <p:sldId id="260" r:id="rId12"/>
    <p:sldId id="261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4z9BQ0ccAm6j1ewQpMNwA6Y2o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90" autoAdjust="0"/>
  </p:normalViewPr>
  <p:slideViewPr>
    <p:cSldViewPr snapToGrid="0">
      <p:cViewPr varScale="1">
        <p:scale>
          <a:sx n="96" d="100"/>
          <a:sy n="96" d="100"/>
        </p:scale>
        <p:origin x="99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90573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812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9664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1076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7657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2931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295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0" y="2089500"/>
            <a:ext cx="91440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>
                <a:latin typeface="Roboto"/>
                <a:ea typeface="Roboto"/>
                <a:cs typeface="Roboto"/>
                <a:sym typeface="Roboto"/>
              </a:rPr>
              <a:t>ИТОГОВАЯ АТТЕСТАЦИОННАЯ РАБОТА</a:t>
            </a:r>
            <a:br>
              <a:rPr lang="ru-RU" sz="2400" b="1" dirty="0">
                <a:latin typeface="Roboto"/>
                <a:ea typeface="Roboto"/>
                <a:cs typeface="Roboto"/>
                <a:sym typeface="Roboto"/>
              </a:rPr>
            </a:b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на тему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5652000" y="3581874"/>
            <a:ext cx="3492000" cy="13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Выполнила: Кудрявцева Р.М.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Руководитель ИАР: доцент, к.т.н. Яруллин Д.В.</a:t>
            </a:r>
            <a:endParaRPr dirty="0"/>
          </a:p>
        </p:txBody>
      </p:sp>
      <p:sp>
        <p:nvSpPr>
          <p:cNvPr id="90" name="Google Shape;90;p1"/>
          <p:cNvSpPr/>
          <p:nvPr/>
        </p:nvSpPr>
        <p:spPr>
          <a:xfrm>
            <a:off x="890786" y="1059582"/>
            <a:ext cx="721518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Министерство науки и высшего образования Российской Федерации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Федеральное государственное автономное образовательное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учреждение высшего образования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ПЕРМСКИЙ НАЦИОНАЛЬНЫЙ ИССЛЕДОВАТЕЛЬСКИЙ 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ПОЛИТЕХНИЧЕСКИЙ УНИВЕРСИТЕТ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Кафедра ИТАС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0" y="283526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«Разработка интеллектуального агента для </a:t>
            </a:r>
            <a:r>
              <a:rPr lang="ru-RU" sz="2000" b="1" dirty="0">
                <a:solidFill>
                  <a:schemeClr val="dk1"/>
                </a:solidFill>
              </a:rPr>
              <a:t>проверки</a:t>
            </a:r>
            <a:r>
              <a:rPr lang="ru-RU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гипотез оптимизации на основе методов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RL</a:t>
            </a:r>
            <a:r>
              <a:rPr lang="ru-RU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895726" y="4661297"/>
            <a:ext cx="128272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Пермь - 2024</a:t>
            </a:r>
            <a:endParaRPr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184731" y="1098403"/>
            <a:ext cx="8429625" cy="344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ru-RU" sz="1700" dirty="0">
                <a:latin typeface="Arial"/>
                <a:ea typeface="Arial"/>
                <a:cs typeface="Arial"/>
                <a:sym typeface="Arial"/>
              </a:rPr>
              <a:t>	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8301162" y="4714875"/>
            <a:ext cx="70053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860032" y="483518"/>
            <a:ext cx="397078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АНАЛИЗ РЕЗУЛЬТАТОВ</a:t>
            </a:r>
            <a:endParaRPr sz="24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0092F8E-F134-A1BF-4E3E-5DA6A1F45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64" y="1583259"/>
            <a:ext cx="3702379" cy="273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EA95B59-424F-22CA-81EF-0EA365A1C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83259"/>
            <a:ext cx="3637146" cy="273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F130AC-9349-C606-3551-2138A6B5D676}"/>
              </a:ext>
            </a:extLst>
          </p:cNvPr>
          <p:cNvSpPr txBox="1"/>
          <p:nvPr/>
        </p:nvSpPr>
        <p:spPr>
          <a:xfrm>
            <a:off x="2188393" y="1207013"/>
            <a:ext cx="115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Агент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7CD64-01C4-A830-D7BD-E9CD4C9FF939}"/>
              </a:ext>
            </a:extLst>
          </p:cNvPr>
          <p:cNvSpPr txBox="1"/>
          <p:nvPr/>
        </p:nvSpPr>
        <p:spPr>
          <a:xfrm>
            <a:off x="5996419" y="1207012"/>
            <a:ext cx="115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Агент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2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64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337443" y="1203597"/>
            <a:ext cx="8429625" cy="3312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36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В результате проведения исследования были решены следующие задачи: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 panose="02000000000000000000" pitchFamily="2" charset="0"/>
              <a:buChar char="―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Изучение подхода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Deep Q-Learning;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 panose="02000000000000000000" pitchFamily="2" charset="0"/>
              <a:buChar char="―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Разработка алгоритма, осуществляющего наилучший выбор исходя из текущего состояния;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 panose="02000000000000000000" pitchFamily="2" charset="0"/>
              <a:buChar char="―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Разработка экспериментальной среды в форме игры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;</a:t>
            </a: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 panose="02000000000000000000" pitchFamily="2" charset="0"/>
              <a:buChar char="―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Разработка программы, имитирующей поведение агента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;</a:t>
            </a: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 panose="02000000000000000000" pitchFamily="2" charset="0"/>
              <a:buChar char="―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Анализ процесса обучения модели при разных входных параметрах</a:t>
            </a:r>
            <a:endParaRPr sz="17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8301163" y="4714875"/>
            <a:ext cx="70053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4860032" y="483518"/>
            <a:ext cx="397078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ЗАКЛЮЧЕНИЕ</a:t>
            </a:r>
            <a:endParaRPr sz="24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/>
        </p:nvSpPr>
        <p:spPr>
          <a:xfrm>
            <a:off x="12184" y="1851670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22;p5">
            <a:extLst>
              <a:ext uri="{FF2B5EF4-FFF2-40B4-BE49-F238E27FC236}">
                <a16:creationId xmlns:a16="http://schemas.microsoft.com/office/drawing/2014/main" id="{DB066882-921C-634C-2FC1-20EB576B3A67}"/>
              </a:ext>
            </a:extLst>
          </p:cNvPr>
          <p:cNvSpPr txBox="1"/>
          <p:nvPr/>
        </p:nvSpPr>
        <p:spPr>
          <a:xfrm>
            <a:off x="8325017" y="4714875"/>
            <a:ext cx="67668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5076056" y="483518"/>
            <a:ext cx="375476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ЦЕЛЬ И ЗАДАЧИ</a:t>
            </a:r>
            <a:endParaRPr sz="24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357189" y="1203598"/>
            <a:ext cx="8429700" cy="3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Цель работы: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разработка интеллектуального агента для проверки гипотез оптимизации</a:t>
            </a:r>
          </a:p>
          <a:p>
            <a:pPr marL="342900" lvl="0" indent="-3429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Задачи работы:</a:t>
            </a: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 panose="02000000000000000000" pitchFamily="2" charset="0"/>
              <a:buChar char="―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Анализ существующих подходов к обучению с подкреплением;</a:t>
            </a:r>
          </a:p>
          <a:p>
            <a:pPr marL="342900" lvl="0" indent="-3429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 panose="02000000000000000000" pitchFamily="2" charset="0"/>
              <a:buChar char="―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Разработка модели агента;</a:t>
            </a:r>
          </a:p>
          <a:p>
            <a:pPr marL="342900" lvl="0" indent="-3429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 panose="02000000000000000000" pitchFamily="2" charset="0"/>
              <a:buChar char="―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Разработка экспериментальной среды;</a:t>
            </a:r>
          </a:p>
          <a:p>
            <a:pPr marL="342900" lvl="0" indent="-3429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 panose="02000000000000000000" pitchFamily="2" charset="0"/>
              <a:buChar char="―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Разработка программного обеспечения агента;</a:t>
            </a:r>
          </a:p>
          <a:p>
            <a:pPr marL="342900" lvl="0" indent="-3429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 panose="02000000000000000000" pitchFamily="2" charset="0"/>
              <a:buChar char="―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Анализ работы системы</a:t>
            </a:r>
            <a:endParaRPr dirty="0"/>
          </a:p>
          <a:p>
            <a:pPr marL="342900" lvl="0" indent="-2349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8444285" y="4714875"/>
            <a:ext cx="55741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2/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5076056" y="483518"/>
            <a:ext cx="375476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ОБЪЕКТ И ПРЕДМЕТ</a:t>
            </a:r>
            <a:endParaRPr sz="24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357189" y="1203598"/>
            <a:ext cx="8429700" cy="3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Объект исследования: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способы оптимизации технологического или организационного процесса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Предмет исследования: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модели и алгоритмы выбора оптимального метода на основе поведения интеллектуальных агентов</a:t>
            </a:r>
            <a:endParaRPr lang="ru-RU" sz="17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8444285" y="4714875"/>
            <a:ext cx="55741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223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467544" y="1215405"/>
            <a:ext cx="8429625" cy="344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 pitchFamily="34" charset="0"/>
              <a:buChar char="―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Применение обученной модели в разработке на этапе прохождения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пайплайна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(на стадии тестирования) позволит находить места, не покрытые тестами (например, уязвимости, отсутствие обработки каких-либо случаев)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 pitchFamily="34" charset="0"/>
              <a:buChar char="―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Возможность моделирования поведения пользователя при помощи управления входными параметрами (величиной штрафов и наград).</a:t>
            </a:r>
          </a:p>
        </p:txBody>
      </p:sp>
      <p:sp>
        <p:nvSpPr>
          <p:cNvPr id="113" name="Google Shape;113;p4"/>
          <p:cNvSpPr txBox="1"/>
          <p:nvPr/>
        </p:nvSpPr>
        <p:spPr>
          <a:xfrm>
            <a:off x="8444285" y="4714875"/>
            <a:ext cx="55741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860032" y="483518"/>
            <a:ext cx="397078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АКТУАЛЬНОСТЬ</a:t>
            </a:r>
            <a:endParaRPr sz="24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5F4E4A-CA3C-5B27-9134-D33710974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656" y="2760762"/>
            <a:ext cx="4341493" cy="19541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8269357" y="4714875"/>
            <a:ext cx="73233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5/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860032" y="483518"/>
            <a:ext cx="397078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ОЦЕНКА СЛОЖНОСТИ</a:t>
            </a:r>
            <a:endParaRPr sz="24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2" name="Google Shape;112;p4">
            <a:extLst>
              <a:ext uri="{FF2B5EF4-FFF2-40B4-BE49-F238E27FC236}">
                <a16:creationId xmlns:a16="http://schemas.microsoft.com/office/drawing/2014/main" id="{538CBF31-357A-F510-A007-D3C4FD1CA1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9593" y="1128936"/>
            <a:ext cx="8429625" cy="344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3025" lvl="0" indent="14288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ru-RU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За основу взята игра «Сапер».</a:t>
            </a:r>
          </a:p>
          <a:p>
            <a:pPr marL="73025" indent="14288">
              <a:spcBef>
                <a:spcPts val="340"/>
              </a:spcBef>
              <a:buSzPts val="1700"/>
              <a:buNone/>
            </a:pPr>
            <a:r>
              <a:rPr lang="ru-RU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Реализовывать алгоритм, решающий задачу напрямую (например, перебором), нет смысла.</a:t>
            </a:r>
          </a:p>
          <a:p>
            <a:pPr marL="358775" lvl="0" indent="-2857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 pitchFamily="34" charset="0"/>
              <a:buChar char="―"/>
            </a:pPr>
            <a:r>
              <a:rPr lang="ru-RU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При увеличении числа клеток (уровня сложности) экспоненциально возрастает количество вариантов расстановки мин на поле;</a:t>
            </a:r>
          </a:p>
          <a:p>
            <a:pPr marL="358775" lvl="0" indent="-2857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 pitchFamily="34" charset="0"/>
              <a:buChar char="―"/>
            </a:pPr>
            <a:r>
              <a:rPr lang="ru-RU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Поле может модифицироваться как угодно (меняться размерность или количество мин)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lang="ru-RU" sz="1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42A1703-DACA-7830-D72B-1B84F7A8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90761"/>
              </p:ext>
            </p:extLst>
          </p:nvPr>
        </p:nvGraphicFramePr>
        <p:xfrm>
          <a:off x="1609704" y="3176622"/>
          <a:ext cx="6129402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64701">
                  <a:extLst>
                    <a:ext uri="{9D8B030D-6E8A-4147-A177-3AD203B41FA5}">
                      <a16:colId xmlns:a16="http://schemas.microsoft.com/office/drawing/2014/main" val="2962929283"/>
                    </a:ext>
                  </a:extLst>
                </a:gridCol>
                <a:gridCol w="3064701">
                  <a:extLst>
                    <a:ext uri="{9D8B030D-6E8A-4147-A177-3AD203B41FA5}">
                      <a16:colId xmlns:a16="http://schemas.microsoft.com/office/drawing/2014/main" val="466289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Размерность поля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Количество расстановок мин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7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9*9 (10 мин)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1,878</a:t>
                      </a:r>
                      <a:r>
                        <a:rPr lang="en-US" dirty="0"/>
                        <a:t>e+12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49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16*16 (40 мин)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1,049e+47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53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30*30 (99 мин)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1,172e+134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700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00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467544" y="1215405"/>
            <a:ext cx="8429625" cy="344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Задача агента – открыть все не заминированные клетки, таким образом собрав как можно больше возможных состояний. Для симуляции такого поведения воспользуемся алгоритмом обучения с подкреплением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Deep Q-Learning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8396577" y="4714875"/>
            <a:ext cx="60511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2862470" y="483518"/>
            <a:ext cx="5968346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АНАЛИЗ СУЩЕСТВУЮЩИХ ПОДХОДОВ</a:t>
            </a:r>
            <a:endParaRPr sz="24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59018CE-B4F3-E97D-CC11-9B5F16FAF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2571750"/>
            <a:ext cx="6486525" cy="17811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EA07352-7321-661B-0CB4-C83D15162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329" y="2595495"/>
            <a:ext cx="3308348" cy="165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5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8269357" y="4714875"/>
            <a:ext cx="73233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860032" y="483518"/>
            <a:ext cx="397078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СТЕК</a:t>
            </a:r>
            <a:endParaRPr sz="24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31AD93-B1A8-6808-FFD5-19DEBEF19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1284362"/>
            <a:ext cx="63912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5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8269357" y="4714875"/>
            <a:ext cx="73233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860032" y="483518"/>
            <a:ext cx="397078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АГЕНТ 1</a:t>
            </a:r>
            <a:endParaRPr sz="24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15B11C-E439-36BB-1276-2ADD3FEE6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88" y="1868556"/>
            <a:ext cx="1825812" cy="22822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07AB0B-9A26-B931-FD2F-70AC28671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981" y="1868556"/>
            <a:ext cx="1825812" cy="22862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EB8416D-8534-6271-07ED-1DE5680C2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241" y="1862217"/>
            <a:ext cx="1791314" cy="228860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C702EBC-8FEF-CC9B-90F8-2ED7CF7A9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1808" y="1862217"/>
            <a:ext cx="1801217" cy="22886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FB8285-7CC3-9B4B-AECC-303A01EC7977}"/>
              </a:ext>
            </a:extLst>
          </p:cNvPr>
          <p:cNvSpPr txBox="1"/>
          <p:nvPr/>
        </p:nvSpPr>
        <p:spPr>
          <a:xfrm>
            <a:off x="2807208" y="1338997"/>
            <a:ext cx="176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Клетка выбрана случайно: -0,3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9B23E-7A88-8E01-9101-C1926132C870}"/>
              </a:ext>
            </a:extLst>
          </p:cNvPr>
          <p:cNvSpPr txBox="1"/>
          <p:nvPr/>
        </p:nvSpPr>
        <p:spPr>
          <a:xfrm>
            <a:off x="799223" y="1537971"/>
            <a:ext cx="1764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Проигрыш: 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780A4-4754-B3E5-4178-542605CAFA77}"/>
              </a:ext>
            </a:extLst>
          </p:cNvPr>
          <p:cNvSpPr txBox="1"/>
          <p:nvPr/>
        </p:nvSpPr>
        <p:spPr>
          <a:xfrm>
            <a:off x="7390109" y="1526993"/>
            <a:ext cx="1764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Победа: +1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0DDDB-AF91-4E1C-BA2B-6D7B59F64863}"/>
              </a:ext>
            </a:extLst>
          </p:cNvPr>
          <p:cNvSpPr txBox="1"/>
          <p:nvPr/>
        </p:nvSpPr>
        <p:spPr>
          <a:xfrm>
            <a:off x="4572000" y="1322528"/>
            <a:ext cx="2337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Клетка выбрана около соседних открытых: +0,3</a:t>
            </a:r>
          </a:p>
        </p:txBody>
      </p:sp>
    </p:spTree>
    <p:extLst>
      <p:ext uri="{BB962C8B-B14F-4D97-AF65-F5344CB8AC3E}">
        <p14:creationId xmlns:p14="http://schemas.microsoft.com/office/powerpoint/2010/main" val="274396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8269357" y="4714875"/>
            <a:ext cx="73233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860032" y="483518"/>
            <a:ext cx="397078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АГЕНТ 2</a:t>
            </a:r>
            <a:endParaRPr sz="24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15B11C-E439-36BB-1276-2ADD3FEE6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88" y="1868556"/>
            <a:ext cx="1825812" cy="22822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07AB0B-9A26-B931-FD2F-70AC28671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981" y="1868556"/>
            <a:ext cx="1825812" cy="22862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EB8416D-8534-6271-07ED-1DE5680C2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241" y="1862217"/>
            <a:ext cx="1791314" cy="228860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C702EBC-8FEF-CC9B-90F8-2ED7CF7A9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1808" y="1862217"/>
            <a:ext cx="1801217" cy="22886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FB8285-7CC3-9B4B-AECC-303A01EC7977}"/>
              </a:ext>
            </a:extLst>
          </p:cNvPr>
          <p:cNvSpPr txBox="1"/>
          <p:nvPr/>
        </p:nvSpPr>
        <p:spPr>
          <a:xfrm>
            <a:off x="2807208" y="1338997"/>
            <a:ext cx="176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Клетка выбрана случайно: </a:t>
            </a:r>
            <a:r>
              <a:rPr lang="ru-RU" dirty="0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9B23E-7A88-8E01-9101-C1926132C870}"/>
              </a:ext>
            </a:extLst>
          </p:cNvPr>
          <p:cNvSpPr txBox="1"/>
          <p:nvPr/>
        </p:nvSpPr>
        <p:spPr>
          <a:xfrm>
            <a:off x="799223" y="1537971"/>
            <a:ext cx="1764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Проигрыш: 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780A4-4754-B3E5-4178-542605CAFA77}"/>
              </a:ext>
            </a:extLst>
          </p:cNvPr>
          <p:cNvSpPr txBox="1"/>
          <p:nvPr/>
        </p:nvSpPr>
        <p:spPr>
          <a:xfrm>
            <a:off x="7390109" y="1526993"/>
            <a:ext cx="1764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Победа: </a:t>
            </a:r>
            <a:r>
              <a:rPr lang="ru-RU" dirty="0">
                <a:solidFill>
                  <a:schemeClr val="accent2"/>
                </a:solidFill>
              </a:rPr>
              <a:t>+2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0DDDB-AF91-4E1C-BA2B-6D7B59F64863}"/>
              </a:ext>
            </a:extLst>
          </p:cNvPr>
          <p:cNvSpPr txBox="1"/>
          <p:nvPr/>
        </p:nvSpPr>
        <p:spPr>
          <a:xfrm>
            <a:off x="4654125" y="1311550"/>
            <a:ext cx="2337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Клетка выбрана около соседних открытых: </a:t>
            </a:r>
            <a:r>
              <a:rPr lang="ru-RU" dirty="0">
                <a:solidFill>
                  <a:schemeClr val="accent2"/>
                </a:solidFill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18927957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433</Words>
  <Application>Microsoft Office PowerPoint</Application>
  <PresentationFormat>Экран (16:9)</PresentationFormat>
  <Paragraphs>76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Roboto</vt:lpstr>
      <vt:lpstr>Calibri</vt:lpstr>
      <vt:lpstr>Arial</vt:lpstr>
      <vt:lpstr>Тема Office</vt:lpstr>
      <vt:lpstr>ИТОГОВАЯ АТТЕСТАЦИОННАЯ РАБОТА на тему</vt:lpstr>
      <vt:lpstr>ЦЕЛЬ И ЗАДАЧИ</vt:lpstr>
      <vt:lpstr>ОБЪЕКТ И ПРЕДМЕТ</vt:lpstr>
      <vt:lpstr>АКТУАЛЬНОСТЬ</vt:lpstr>
      <vt:lpstr>ОЦЕНКА СЛОЖНОСТИ</vt:lpstr>
      <vt:lpstr>АНАЛИЗ СУЩЕСТВУЮЩИХ ПОДХОДОВ</vt:lpstr>
      <vt:lpstr>СТЕК</vt:lpstr>
      <vt:lpstr>АГЕНТ 1</vt:lpstr>
      <vt:lpstr>АГЕНТ 2</vt:lpstr>
      <vt:lpstr>АНАЛИЗ РЕЗУЛЬТАТОВ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ИТОГОВАЯ АТТЕСТАЦИОННАЯ РАБОТА на тему</dc:title>
  <cp:lastModifiedBy>Рената Кудрявцева</cp:lastModifiedBy>
  <cp:revision>51</cp:revision>
  <dcterms:modified xsi:type="dcterms:W3CDTF">2024-05-02T16:05:27Z</dcterms:modified>
</cp:coreProperties>
</file>