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57" r:id="rId3"/>
    <p:sldId id="258" r:id="rId4"/>
    <p:sldId id="259" r:id="rId5"/>
    <p:sldId id="272" r:id="rId6"/>
    <p:sldId id="276" r:id="rId7"/>
    <p:sldId id="275" r:id="rId8"/>
    <p:sldId id="274" r:id="rId9"/>
    <p:sldId id="278" r:id="rId10"/>
    <p:sldId id="279" r:id="rId11"/>
    <p:sldId id="280" r:id="rId12"/>
    <p:sldId id="282" r:id="rId13"/>
    <p:sldId id="283" r:id="rId14"/>
    <p:sldId id="285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99F37-96ED-46DF-9098-18352A31388D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DD2E2-E93C-4EDE-9A1F-5A3FED4A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0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D2E2-E93C-4EDE-9A1F-5A3FED4A84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207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D2E2-E93C-4EDE-9A1F-5A3FED4A841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51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D2E2-E93C-4EDE-9A1F-5A3FED4A841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8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D2E2-E93C-4EDE-9A1F-5A3FED4A841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70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D2E2-E93C-4EDE-9A1F-5A3FED4A841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5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D2E2-E93C-4EDE-9A1F-5A3FED4A841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94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D2E2-E93C-4EDE-9A1F-5A3FED4A841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23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D2E2-E93C-4EDE-9A1F-5A3FED4A841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5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D2E2-E93C-4EDE-9A1F-5A3FED4A841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4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D2E2-E93C-4EDE-9A1F-5A3FED4A841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64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DD2E2-E93C-4EDE-9A1F-5A3FED4A841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72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F9B1-3BD7-7D8E-A0A1-8B97473F5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F807D-DD80-171F-3652-2580201A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1F99-F3F6-2686-768A-C933E338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8D69-33EB-4402-8FF1-E0344F9DD2BD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4CF1-0BB9-B3D1-198C-1CD296F4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97785-A456-40F1-547C-C18ED9E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AD-7264-4B65-8802-E8D93CEA6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52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9737-79AF-15FD-54B6-7042440F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58BA9-3514-03FE-3CEC-3031F7B11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CC2CC-C8C8-A811-AC3C-CAFC436A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8D69-33EB-4402-8FF1-E0344F9DD2BD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5A820-470F-D9CF-CC6B-B769C018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2B099-FAB5-5D56-475B-08E4FAB4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AD-7264-4B65-8802-E8D93CEA6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88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68BC0-437C-C34D-9569-949F49242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C487B-EBD3-AB6E-4DF3-9D14EC323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5DE80-6B36-2755-19CD-AABF0728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8D69-33EB-4402-8FF1-E0344F9DD2BD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05DF1-5F32-0F99-355B-F4BBF919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B369-FC78-3AA0-66E2-80DBFB1A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AD-7264-4B65-8802-E8D93CEA6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41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CA5C-D0A4-B6FD-5A49-55BD4FD6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3686-6A5C-A95F-6343-5D2C73C8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62502-3E97-3DC3-83AA-2713929B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8D69-33EB-4402-8FF1-E0344F9DD2BD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1044-A169-49A2-5FD8-A41EA6AA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9FE1-D6C4-7D92-E1D8-A1B25183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AD-7264-4B65-8802-E8D93CEA6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76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EA2E-0B78-5D07-7136-A2247DEB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FF23F-DB04-8499-600A-64537F5A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BB60-9C1E-2080-7397-EFB78D80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8D69-33EB-4402-8FF1-E0344F9DD2BD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E6E5F-C939-4D54-929E-103ED295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8AAB-AD14-A2BA-86A7-336D26F6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AD-7264-4B65-8802-E8D93CEA6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10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6438-621D-2BFB-8A66-E12B8084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F041-4E33-CA3B-EB08-600B832B7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07854-748E-71BF-948C-3918288D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059BD-DDF2-A6CE-8015-D3BB0492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8D69-33EB-4402-8FF1-E0344F9DD2BD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58B7A-7003-1493-821E-7813D6D7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1BEF6-682D-40EC-1898-6D46D8EB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AD-7264-4B65-8802-E8D93CEA6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76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6262-6DA3-1B3A-E1C5-9C089135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4107C-4719-8A24-DF09-8D1FEC3AB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E4902-3597-27F5-BF79-80C6C4DF6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2CCD5-799B-7A52-DF98-E44DA6C1B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CE026-AFFA-B59E-E621-7BD1CAADF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67583-9BB5-3404-AA1B-B5E5C810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8D69-33EB-4402-8FF1-E0344F9DD2BD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5D420-5F42-39EC-400B-4AA51C79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0BBE5-55D9-8777-0B22-343C59A3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AD-7264-4B65-8802-E8D93CEA6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17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47DA-DF35-EB19-4BA2-7A1FA393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3BC00-39F8-5990-F7D1-D970A3C4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8D69-33EB-4402-8FF1-E0344F9DD2BD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6039F-1D83-2055-DF54-A777D1D9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F50D7-A010-E648-F0FF-03888747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AD-7264-4B65-8802-E8D93CEA6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88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E9992-C6CA-CBBD-44F2-12250E3B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8D69-33EB-4402-8FF1-E0344F9DD2BD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B6F75-F359-987A-80BC-E09469B2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1B510-930B-D0B2-302B-06DC1ACD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AD-7264-4B65-8802-E8D93CEA6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27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F70B-B902-F0C8-AFA1-4BE187A5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188CE-BEE7-3C05-819C-D61BD6EF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F99A2-82B1-18B1-FA9C-27B2F15EB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45A66-9F6D-A3A6-F9A2-B7FCBC03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8D69-33EB-4402-8FF1-E0344F9DD2BD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3A3E6-A6C3-D36D-E34F-FE5F938B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F1CF-F10D-5414-4CB3-753EDF94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AD-7264-4B65-8802-E8D93CEA6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64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E84C-5E3A-EF65-FDF7-6A9E8404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5E4B7-1FA2-7347-31BD-2CCE1E258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82A54-FA4C-8A78-B852-ECC34868E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7C661-C00B-8469-A32D-2D8D206E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8D69-33EB-4402-8FF1-E0344F9DD2BD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0358D-F57A-4A0B-14DE-9E645CCC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5158A-0BC1-0441-6234-0E45625E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FAAD-7264-4B65-8802-E8D93CEA6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934D5-D2B0-1310-8A5A-77DEDBED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6E54A-C332-8961-BDB1-C1A5F8FB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6C70B-5733-5068-578A-DF73B3601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D8D69-33EB-4402-8FF1-E0344F9DD2BD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C0C0-D17D-D8F5-B734-AA27C33F6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BCE0-CEB3-355F-B7E6-9B54A9C80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5FAAD-7264-4B65-8802-E8D93CEA6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99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7077-FF82-5669-B53E-68200FB95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Lending Club Case Study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53E29-E051-2886-BA34-AC6C5DFEC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0893" y="4644953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Sonipriya Singh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Anuja Kudumula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7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6202-06AA-9994-A9BE-794E664E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34686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7522-BDAB-04BE-BCF3-9CDCBED9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2842"/>
            <a:ext cx="5157787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Interest rate over loan status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4D0ED-F154-3B20-3472-83A96640A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8901" y="1211587"/>
            <a:ext cx="5183188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Interest rate over loan status</a:t>
            </a:r>
            <a:endParaRPr lang="en-GB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094801-0745-EBF0-CB6D-61D86DF2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745" y="1553592"/>
            <a:ext cx="5157787" cy="5304407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High interest rate borrowers are more likely to default.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23D30F-7129-64D9-B9FE-3B9FEB303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58252" y="1641482"/>
            <a:ext cx="5444487" cy="5135733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Majority of borrowers are in the interest range 10-15.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3D1EA-4A3B-2F71-19E5-CE0555239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44" y="2030999"/>
            <a:ext cx="5530788" cy="3924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03BE61-8BC5-5F8A-0C0D-7999D8A96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33" y="2030999"/>
            <a:ext cx="5874206" cy="38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3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6202-06AA-9994-A9BE-794E664E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34686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7522-BDAB-04BE-BCF3-9CDCBED9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2842"/>
            <a:ext cx="5157787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Annual income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4D0ED-F154-3B20-3472-83A96640A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8901" y="1211587"/>
            <a:ext cx="5183188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Annual income based on loan status</a:t>
            </a:r>
            <a:endParaRPr lang="en-GB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094801-0745-EBF0-CB6D-61D86DF2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745" y="1553592"/>
            <a:ext cx="5157787" cy="5304407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Majority of Borrowers are with annual income around 50000.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23D30F-7129-64D9-B9FE-3B9FEB303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58252" y="1641482"/>
            <a:ext cx="5444487" cy="5135733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People with low annual income are more likely to default.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06BDB-033E-7DF1-D570-0A2219ED0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07" y="2124957"/>
            <a:ext cx="6327369" cy="3885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F79B47-9C60-E064-E0CB-7481F07B1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52" y="2303703"/>
            <a:ext cx="5444487" cy="345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0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6202-06AA-9994-A9BE-794E664E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12" y="-113976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7522-BDAB-04BE-BCF3-9CDCBED9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587623"/>
            <a:ext cx="5157787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Loan Purpose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4D0ED-F154-3B20-3472-83A96640A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9551" y="640939"/>
            <a:ext cx="5183188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State of the borrower</a:t>
            </a:r>
            <a:endParaRPr lang="en-GB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094801-0745-EBF0-CB6D-61D86DF2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518" y="2042015"/>
            <a:ext cx="5672015" cy="4815986"/>
          </a:xfrm>
        </p:spPr>
        <p:txBody>
          <a:bodyPr>
            <a:normAutofit fontScale="70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Majority of loans were taken for the purpose of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debt_consolidation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followed by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credit_card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23D30F-7129-64D9-B9FE-3B9FEB303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750" y="2152296"/>
            <a:ext cx="5789659" cy="5135733"/>
          </a:xfrm>
        </p:spPr>
        <p:txBody>
          <a:bodyPr>
            <a:normAutofit fontScale="70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Majority of borrowers are from CA followed by NY, FL, TX. 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F400F5-5AB6-5621-9978-DBA33DCF4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9" y="1664798"/>
            <a:ext cx="6247209" cy="41056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32BC89-0214-DF9F-95EA-097009F8B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64850"/>
            <a:ext cx="6364692" cy="50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0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6202-06AA-9994-A9BE-794E664E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12" y="-113976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7522-BDAB-04BE-BCF3-9CDCBED9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587623"/>
            <a:ext cx="5157787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dti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4D0ED-F154-3B20-3472-83A96640A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9551" y="640939"/>
            <a:ext cx="5183188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Revolving line utilization</a:t>
            </a:r>
            <a:endParaRPr lang="en-GB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094801-0745-EBF0-CB6D-61D86DF2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745" y="1553592"/>
            <a:ext cx="5157787" cy="5304407"/>
          </a:xfrm>
        </p:spPr>
        <p:txBody>
          <a:bodyPr>
            <a:normAutofit fontScale="70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Majority of the borrowers are with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dti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range 10 -15, the defaulters are also more.</a:t>
            </a:r>
            <a:endParaRPr lang="en-GB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23D30F-7129-64D9-B9FE-3B9FEB303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58252" y="1641482"/>
            <a:ext cx="5444487" cy="5135733"/>
          </a:xfrm>
        </p:spPr>
        <p:txBody>
          <a:bodyPr>
            <a:normAutofit fontScale="70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Borrowers having high revolving utilization are more likely to default. </a:t>
            </a:r>
            <a:endParaRPr lang="en-GB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ADDCC-CD25-E479-27A8-83CA066A0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71" y="1966502"/>
            <a:ext cx="5272448" cy="3608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945F3-3C81-BE60-97D8-4FD35127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53592"/>
            <a:ext cx="6817583" cy="41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7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0422-9D1E-D5AA-7E14-4FBF6BEA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95" y="-477946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GB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DD75-CBCB-19A3-71C2-7C1B6715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184"/>
            <a:ext cx="10515600" cy="6514923"/>
          </a:xfrm>
        </p:spPr>
        <p:txBody>
          <a:bodyPr>
            <a:normAutofit/>
          </a:bodyPr>
          <a:lstStyle/>
          <a:p>
            <a:r>
              <a:rPr lang="en-GB" sz="2000" b="1" dirty="0"/>
              <a:t>Correlation matrix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There is strong correlation between installment and </a:t>
            </a:r>
            <a:r>
              <a:rPr lang="en-US" sz="1600" dirty="0" err="1"/>
              <a:t>loan_amnt</a:t>
            </a:r>
            <a:r>
              <a:rPr lang="en-US" sz="1600" dirty="0"/>
              <a:t>, </a:t>
            </a:r>
            <a:r>
              <a:rPr lang="en-US" sz="1600" dirty="0" err="1"/>
              <a:t>funded_amnt</a:t>
            </a:r>
            <a:r>
              <a:rPr lang="en-US" sz="1600" dirty="0"/>
              <a:t> and </a:t>
            </a:r>
            <a:r>
              <a:rPr lang="en-US" sz="1600" dirty="0" err="1"/>
              <a:t>funded_amnt_inv</a:t>
            </a:r>
            <a:r>
              <a:rPr lang="en-US" sz="1600" dirty="0"/>
              <a:t>. These parameters are directly proportional to one another.</a:t>
            </a:r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697ED-2560-E1EA-9CDC-7EA58729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375" y="184835"/>
            <a:ext cx="6770670" cy="60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3E85-BE56-9EDD-D652-A6941535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04B4-C27E-D69B-AE6F-1060A02C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Below are the Major Driving factors which can be used to predict the loan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deafulters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home_ownership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Grade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revolving_util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int_rate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Pub_rec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annual_income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8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0DAB-C839-862C-3A12-0A219429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3222D-1AFC-0E58-AA84-85AC599F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objective is to assist a finance company in making smarter lending decisions by predicting loan defaults from past data.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4CBE-3827-774B-46D1-4666210E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Business Objective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FEE2-F695-2305-4DC4-C4598CF5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 key factors driving loan defaults to minimize credit losses and improve risk assessment for the finance company.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8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ED90-BB36-33AD-7FD9-40952E85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993D-679C-6343-7506-693E6993A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cleaning and manipulation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Handling missing values &amp; outliers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Univariate analysis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Segmented univariate analysis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Bivariate analysis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86552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6202-06AA-9994-A9BE-794E664E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43496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7522-BDAB-04BE-BCF3-9CDCBED9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2842"/>
            <a:ext cx="5157787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Grade and Interest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4D0ED-F154-3B20-3472-83A96640A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4288" y="837996"/>
            <a:ext cx="5183188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Grade and loan status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094801-0745-EBF0-CB6D-61D86DF2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745" y="1553592"/>
            <a:ext cx="5157787" cy="5304407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As grade increases(meaning from A to G), interest rate has also increased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23D30F-7129-64D9-B9FE-3B9FEB303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75142" y="1859223"/>
            <a:ext cx="5619113" cy="5135733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Borrowers with higher Grade E,F,G have higher chance of defaulting the loan.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4EC441E-AC61-19A0-832F-AC2735825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3" y="1762955"/>
            <a:ext cx="5125165" cy="38391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92FB6B-97C0-D583-853F-6D77624A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989" y="1750907"/>
            <a:ext cx="6795011" cy="40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3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6202-06AA-9994-A9BE-794E664E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34686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7522-BDAB-04BE-BCF3-9CDCBED9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2842"/>
            <a:ext cx="5157787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Home Ownership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4D0ED-F154-3B20-3472-83A96640A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8901" y="1211587"/>
            <a:ext cx="5183188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Term</a:t>
            </a:r>
            <a:endParaRPr lang="en-GB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094801-0745-EBF0-CB6D-61D86DF2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745" y="1553592"/>
            <a:ext cx="5157787" cy="5304407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Applicants who don’t own a property and on are rent/mortgage are more likely to default the loan.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23D30F-7129-64D9-B9FE-3B9FEB303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58252" y="1641482"/>
            <a:ext cx="5444487" cy="5135733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Majority of loan given to 36 months tenure and are less likely to default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6D85F1-A84D-47CA-B172-6022BFD2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85" y="2219555"/>
            <a:ext cx="5334744" cy="39724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20EE81-3705-31F8-472B-2D46A6045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422" y="1938908"/>
            <a:ext cx="518232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6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6202-06AA-9994-A9BE-794E664E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34686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7522-BDAB-04BE-BCF3-9CDCBED9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2842"/>
            <a:ext cx="5157787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Home Ownership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4D0ED-F154-3B20-3472-83A96640A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8901" y="1211587"/>
            <a:ext cx="5183188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Term</a:t>
            </a:r>
            <a:endParaRPr lang="en-GB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094801-0745-EBF0-CB6D-61D86DF2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745" y="1553592"/>
            <a:ext cx="5157787" cy="5304407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Applicants who don’t own a property and on are rent/mortgage are more likely to default the loan.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23D30F-7129-64D9-B9FE-3B9FEB303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58252" y="1641482"/>
            <a:ext cx="5444487" cy="5135733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Majority of loan given to 36 months tenure and are less likely to default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6D85F1-A84D-47CA-B172-6022BFD2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85" y="2219555"/>
            <a:ext cx="5334744" cy="39724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20EE81-3705-31F8-472B-2D46A6045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422" y="1938908"/>
            <a:ext cx="518232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6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6202-06AA-9994-A9BE-794E664E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34686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7522-BDAB-04BE-BCF3-9CDCBED9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2842"/>
            <a:ext cx="5157787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Employment Length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4D0ED-F154-3B20-3472-83A96640A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8901" y="1211587"/>
            <a:ext cx="5183188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Public record bankruptcies</a:t>
            </a:r>
            <a:endParaRPr lang="en-GB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094801-0745-EBF0-CB6D-61D86DF2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745" y="1553592"/>
            <a:ext cx="5157787" cy="5304407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Majority of the borrowers have 10+ years of experience and have highest number of defaulters.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23D30F-7129-64D9-B9FE-3B9FEB303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4399" y="1824118"/>
            <a:ext cx="6197600" cy="5216517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Majority of the borrowers have no history of bankruptcy. Borrowers with large number of public records bankruptcies are more likely to default.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1980F-6892-F810-6840-E8BFE36DB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23" y="2030999"/>
            <a:ext cx="5115639" cy="3915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BAD57D-B2B5-172B-124B-910C4B487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385" y="2088156"/>
            <a:ext cx="5068007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6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6202-06AA-9994-A9BE-794E664E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34686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GB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7522-BDAB-04BE-BCF3-9CDCBED9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82842"/>
            <a:ext cx="5157787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Loan trend over years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4D0ED-F154-3B20-3472-83A96640A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8901" y="1211587"/>
            <a:ext cx="5183188" cy="8239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Loan trend over months</a:t>
            </a:r>
            <a:endParaRPr lang="en-GB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094801-0745-EBF0-CB6D-61D86DF2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745" y="1553592"/>
            <a:ext cx="5157787" cy="5304407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Number of loans issued have increased from 2007 to 2011.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23D30F-7129-64D9-B9FE-3B9FEB303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58252" y="1641482"/>
            <a:ext cx="5444487" cy="5135733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Number of the loans issued have increased in the last quarter.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7A61D8-F10D-E058-6CE8-EBA41C474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90" y="2072276"/>
            <a:ext cx="5220429" cy="3781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6ACF18-0C38-59D6-4743-760F6B0D9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034" y="2005592"/>
            <a:ext cx="5068007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478</Words>
  <Application>Microsoft Office PowerPoint</Application>
  <PresentationFormat>Widescreen</PresentationFormat>
  <Paragraphs>324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Lending Club Case Study</vt:lpstr>
      <vt:lpstr>Problem Statement</vt:lpstr>
      <vt:lpstr>Business Objective</vt:lpstr>
      <vt:lpstr>Approach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Kudumula, Anuja (SAP Platforms and Workloads)</dc:creator>
  <cp:lastModifiedBy>Kudumula, Anuja (SAP Platforms and Workloads)</cp:lastModifiedBy>
  <cp:revision>9</cp:revision>
  <dcterms:created xsi:type="dcterms:W3CDTF">2024-05-21T21:24:01Z</dcterms:created>
  <dcterms:modified xsi:type="dcterms:W3CDTF">2024-05-22T15:05:46Z</dcterms:modified>
</cp:coreProperties>
</file>