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a Ee" initials="" lastIdx="2" clrIdx="0"/>
  <p:cmAuthor id="1" name="kueh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5EEB66-F284-482B-BA4D-391B4DAEB93A}">
  <a:tblStyle styleId="{925EEB66-F284-482B-BA4D-391B4DAEB9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71039"/>
  </p:normalViewPr>
  <p:slideViewPr>
    <p:cSldViewPr snapToGrid="0">
      <p:cViewPr varScale="1">
        <p:scale>
          <a:sx n="80" d="100"/>
          <a:sy n="80" d="100"/>
        </p:scale>
        <p:origin x="1176" y="3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3b8ad087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3b8ad087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3b8ad087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3b8ad087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3b8ad087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3b8ad087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3b8ad087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3b8ad087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3b8ad087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3b8ad087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634850e8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634850e8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3b8ad087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3b8ad087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634850e8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634850e8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3d9431b33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3d9431b33_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634850e8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634850e8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634850e8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634850e8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3d9431b33_5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3d9431b33_5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634850e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e634850e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73d9431b33_5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73d9431b33_5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3d9431b33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3d9431b33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3d9431b33_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73d9431b33_5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3d9431b33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3d9431b33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3d9431b33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3d9431b33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73d9431b33_5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73d9431b33_5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73d9431b33_5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73d9431b33_5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73d9431b3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73d9431b3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3d9431b3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3d9431b3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3d9431b33_5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73d9431b33_5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3d9431b33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73d9431b33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73d9431b33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73d9431b33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e634850e8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e634850e8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739dbf18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739dbf18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739dbf1842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739dbf1842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739dbf18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739dbf18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739dbf184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739dbf184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73ad896e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73ad896e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73ad896eb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73ad896eb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634850e8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634850e8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73ad896eb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73ad896eb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73ad896eb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73ad896eb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73ad896eb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73ad896eb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73ad896eb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73ad896eb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73b96bd06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73b96bd06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73ad896eb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73ad896eb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3c53356a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3c53356a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3c53356a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3c53356a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3c53356a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3c53356a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3d9431b33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3d9431b33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634850e8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634850e8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Goals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Ensure financial stability for her family.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Efficiently manage household expenses.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Plan for future financial security.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Pain Points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High outstanding unpaid bills.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Balancing expenses and savings.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Finding time to manage finances amidst a busy family life.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Needs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Access to personalized financial advice.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Tools to track and manage household expenses.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Support in reducing unpaid bills and optimizing savings.</a:t>
            </a:r>
            <a:endParaRPr sz="1400"/>
          </a:p>
        </p:txBody>
      </p:sp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 b="1"/>
              <a:t>Judy, 39 | </a:t>
            </a:r>
            <a:r>
              <a:rPr lang="en" sz="2700"/>
              <a:t>Marketing Manager</a:t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11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311700" y="1307700"/>
            <a:ext cx="4794900" cy="3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Young, single post-graduate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Medium Net Worth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Focused on building financial security and managing expenses effectively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Demographics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Income Level: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Medium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Marital Status: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Single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Education Level: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Post-Graduat</a:t>
            </a:r>
            <a:r>
              <a:rPr lang="en" sz="1100"/>
              <a:t>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 b="1"/>
              <a:t>Alex, 31 | </a:t>
            </a:r>
            <a:r>
              <a:rPr lang="en" sz="2700"/>
              <a:t>Software Engineer</a:t>
            </a:r>
            <a:endParaRPr sz="2700"/>
          </a:p>
        </p:txBody>
      </p:sp>
      <p:sp>
        <p:nvSpPr>
          <p:cNvPr id="159" name="Google Shape;159;p23"/>
          <p:cNvSpPr txBox="1"/>
          <p:nvPr/>
        </p:nvSpPr>
        <p:spPr>
          <a:xfrm>
            <a:off x="5621525" y="1152000"/>
            <a:ext cx="2838900" cy="2428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i="1"/>
              <a:t>"I want to ensure I am on track with my finances and avoid missing payments."</a:t>
            </a:r>
            <a:endParaRPr sz="1200" i="1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i="1"/>
              <a:t>"Balancing my bills and savings is challenging, and I need better management tools."</a:t>
            </a:r>
            <a:endParaRPr sz="1200" i="1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i="1"/>
              <a:t>"I need advice on building a secure financial future without constant worries."</a:t>
            </a:r>
            <a:endParaRPr sz="1200"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0" name="Google Shape;160;p23"/>
          <p:cNvGraphicFramePr/>
          <p:nvPr/>
        </p:nvGraphicFramePr>
        <p:xfrm>
          <a:off x="5621525" y="3968700"/>
          <a:ext cx="2838900" cy="762000"/>
        </p:xfrm>
        <a:graphic>
          <a:graphicData uri="http://schemas.openxmlformats.org/drawingml/2006/table">
            <a:tbl>
              <a:tblPr>
                <a:noFill/>
                <a:tableStyleId>{925EEB66-F284-482B-BA4D-391B4DAEB93A}</a:tableStyleId>
              </a:tblPr>
              <a:tblGrid>
                <a:gridCol w="14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Career-Oriented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Financially Aware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Achiever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Goal Oriented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" name="Google Shape;161;p23"/>
          <p:cNvSpPr txBox="1"/>
          <p:nvPr/>
        </p:nvSpPr>
        <p:spPr>
          <a:xfrm>
            <a:off x="5439100" y="772195"/>
            <a:ext cx="3086700" cy="3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 Quotes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Identifiers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Goals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Build long-term financial security.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Manage expenses effectively.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Increase savings and investment opportunities.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Pain Points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High outstanding unpaid bills.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Balancing expenses with savings.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Navigating complex financial decisions.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Needs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Tools for effective expense management.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Access to financial planning and advice tailored to his career goals.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Support to maintain a good credit score.</a:t>
            </a:r>
            <a:endParaRPr sz="1400"/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 b="1"/>
              <a:t>Alex, 31 | </a:t>
            </a:r>
            <a:r>
              <a:rPr lang="en" sz="2700"/>
              <a:t>Software Engineer</a:t>
            </a:r>
            <a:endParaRPr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13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311700" y="1307700"/>
            <a:ext cx="4794900" cy="3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Middle-aged, married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Keen on improving financial literacy and managing her expenses more effectively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Demographics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Income Level: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Low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Marital Status: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Married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Education Level: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Bachelor's Degree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5621525" y="1152000"/>
            <a:ext cx="2838900" cy="2428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"I need help understanding how to manage my finances better."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"I feel lost with all the financial jargon and don’t know where to start."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"I want to find simple ways to manage my money without stress."</a:t>
            </a:r>
            <a:endParaRPr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6" name="Google Shape;176;p25"/>
          <p:cNvGraphicFramePr/>
          <p:nvPr/>
        </p:nvGraphicFramePr>
        <p:xfrm>
          <a:off x="5621525" y="3968700"/>
          <a:ext cx="2838900" cy="762000"/>
        </p:xfrm>
        <a:graphic>
          <a:graphicData uri="http://schemas.openxmlformats.org/drawingml/2006/table">
            <a:tbl>
              <a:tblPr>
                <a:noFill/>
                <a:tableStyleId>{925EEB66-F284-482B-BA4D-391B4DAEB93A}</a:tableStyleId>
              </a:tblPr>
              <a:tblGrid>
                <a:gridCol w="14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Financially Struggling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Knowledge Seeker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Limited Savings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Financially Insecure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 b="1"/>
              <a:t>Mary, 39 | </a:t>
            </a:r>
            <a:r>
              <a:rPr lang="en" sz="2700"/>
              <a:t>Administrative Assistant</a:t>
            </a:r>
            <a:endParaRPr sz="2700"/>
          </a:p>
        </p:txBody>
      </p:sp>
      <p:sp>
        <p:nvSpPr>
          <p:cNvPr id="178" name="Google Shape;178;p25"/>
          <p:cNvSpPr txBox="1"/>
          <p:nvPr/>
        </p:nvSpPr>
        <p:spPr>
          <a:xfrm>
            <a:off x="5439100" y="772195"/>
            <a:ext cx="3086700" cy="3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 Quotes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Identifiers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Goals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Improve her financial literacy and understanding.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Better manage her expenses.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Find ways to save money and reduce financial stress.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Pain Points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Managing expenses with limited income.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Lack of understanding of financial products and services.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Financial stress and uncertainty.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Needs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Simple and clear financial advice.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Tools to manage expenses and optimize savings.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Support to improve financial literacy and confidence.</a:t>
            </a:r>
            <a:endParaRPr sz="1400"/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 b="1"/>
              <a:t>Mary, 39 | </a:t>
            </a:r>
            <a:r>
              <a:rPr lang="en" sz="2700"/>
              <a:t>Administrative Assistant</a:t>
            </a:r>
            <a:endParaRPr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 b="1"/>
              <a:t>Jessica, 27 | </a:t>
            </a:r>
            <a:r>
              <a:rPr lang="en" sz="2700"/>
              <a:t>Marketing Associate</a:t>
            </a:r>
            <a:endParaRPr sz="2700"/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15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5621525" y="1148700"/>
            <a:ext cx="2838900" cy="2428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"Managing my finances efficiently is crucial to building a strong financial foundation for my future."</a:t>
            </a:r>
            <a:endParaRPr sz="1300"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"I need tools to keep track of my bills and manage my budget effectively."</a:t>
            </a:r>
            <a:endParaRPr sz="1300"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"I want to learn how to build a good credit score and avoid any financial pitfalls."</a:t>
            </a:r>
            <a:endParaRPr sz="1300"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3" name="Google Shape;193;p27"/>
          <p:cNvGraphicFramePr/>
          <p:nvPr/>
        </p:nvGraphicFramePr>
        <p:xfrm>
          <a:off x="5621525" y="3965400"/>
          <a:ext cx="2838900" cy="762000"/>
        </p:xfrm>
        <a:graphic>
          <a:graphicData uri="http://schemas.openxmlformats.org/drawingml/2006/table">
            <a:tbl>
              <a:tblPr>
                <a:noFill/>
                <a:tableStyleId>{925EEB66-F284-482B-BA4D-391B4DAEB93A}</a:tableStyleId>
              </a:tblPr>
              <a:tblGrid>
                <a:gridCol w="14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Fresh Graduate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Financially Conscious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Ambitious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Potential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" name="Google Shape;194;p27"/>
          <p:cNvSpPr txBox="1"/>
          <p:nvPr/>
        </p:nvSpPr>
        <p:spPr>
          <a:xfrm>
            <a:off x="311700" y="1307700"/>
            <a:ext cx="4794900" cy="3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Recent University graduate with medium net worth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Focused on managing student loans and building strong financial foundation for her future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Demographics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2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Income Level: </a:t>
            </a: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Medium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2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Marital Status: </a:t>
            </a: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Single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2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Education Level:</a:t>
            </a: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Bachelor’s Degree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5443381" y="770545"/>
            <a:ext cx="3086700" cy="3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 Quotes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Identifiers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Goals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Manage student loans and build a strong credit history.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Balance her budget while saving for future goals.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Develop a solid financial foundation for her future.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Pain Points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High outstanding unpaid bills/loans.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Managing expenses and savings.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Navigating financial planning and advice.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Needs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Budgeting tools tailored to young professionals.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Support to build and maintain a good credit history.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Educational resources on financial planning and management.</a:t>
            </a:r>
            <a:endParaRPr sz="1400"/>
          </a:p>
        </p:txBody>
      </p:sp>
      <p:sp>
        <p:nvSpPr>
          <p:cNvPr id="201" name="Google Shape;201;p2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 b="1"/>
              <a:t>Jessica, 27 | </a:t>
            </a:r>
            <a:r>
              <a:rPr lang="en" sz="2700"/>
              <a:t>Marketing Associate</a:t>
            </a:r>
            <a:endParaRPr sz="2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272825" y="17895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</a:t>
            </a:r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25" y="4277475"/>
            <a:ext cx="7715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Generation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Creative Matrix</a:t>
            </a:r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223" name="Google Shape;223;p31"/>
          <p:cNvGraphicFramePr/>
          <p:nvPr/>
        </p:nvGraphicFramePr>
        <p:xfrm>
          <a:off x="311750" y="1084675"/>
          <a:ext cx="8520625" cy="3480100"/>
        </p:xfrm>
        <a:graphic>
          <a:graphicData uri="http://schemas.openxmlformats.org/drawingml/2006/table">
            <a:tbl>
              <a:tblPr>
                <a:noFill/>
                <a:tableStyleId>{925EEB66-F284-482B-BA4D-391B4DAEB93A}</a:tableStyleId>
              </a:tblPr>
              <a:tblGrid>
                <a:gridCol w="132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 b="1">
                          <a:solidFill>
                            <a:srgbClr val="1A1A1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HOW MIGHT WE...provide intuitive and accessible financial management tools?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 b="1">
                          <a:solidFill>
                            <a:srgbClr val="1A1A1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HOW MIGHT WE…help users balance savings goals with managing high bills and debts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 b="1">
                          <a:solidFill>
                            <a:srgbClr val="1A1A1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HOW MIGHT WE...streamline managing multiple bills and payment due dates?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 b="1">
                          <a:solidFill>
                            <a:srgbClr val="1A1A1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HOW MIGHT WE...integrate technology to automate routine financial tasks and provide alerts?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A1A1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Middle-Aged, High Net Worth, Married Adult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Bill management tool with family reminders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Automated payment reminders and alerts for bills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Flexible payment plans for household expenses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Programs to improve credit scores with personalised guidance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Single, Young Professional</a:t>
                      </a:r>
                      <a:endParaRPr sz="1000" b="1">
                        <a:solidFill>
                          <a:srgbClr val="1A1A1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Integrated bill management with expense tracking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AI-powered financial management with automated alerts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Flexible repayment plans for managing debts and expenses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Comprehensive credit improvement program and tools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A1A1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Middle-Aged, Low Net Worth, Married Adult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Simple bill tracking reminder system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Essential payment reminders to avoid missed payments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Options for partial payments or extended payment periods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Credit repair programs and support for improving credit scores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Single, Recent Graduate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Loan Repayment and reminders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Automated loan payment schedules and savings alerts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Flexible student loan repayment options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Student loan management programs to improve credit scores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265500" y="17895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 Phase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25" y="4277475"/>
            <a:ext cx="7715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Prioritisation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/>
          <p:nvPr/>
        </p:nvSpPr>
        <p:spPr>
          <a:xfrm>
            <a:off x="1126600" y="1188750"/>
            <a:ext cx="3063300" cy="1559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1126600" y="2748150"/>
            <a:ext cx="3063300" cy="1559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4189900" y="1188750"/>
            <a:ext cx="3063300" cy="1559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4189900" y="2748150"/>
            <a:ext cx="3063300" cy="1559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vs Difficulty Matrix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40" name="Google Shape;240;p33"/>
          <p:cNvGrpSpPr/>
          <p:nvPr/>
        </p:nvGrpSpPr>
        <p:grpSpPr>
          <a:xfrm>
            <a:off x="1050425" y="1073150"/>
            <a:ext cx="6373800" cy="3329400"/>
            <a:chOff x="1050425" y="1201650"/>
            <a:chExt cx="6373800" cy="3329400"/>
          </a:xfrm>
        </p:grpSpPr>
        <p:cxnSp>
          <p:nvCxnSpPr>
            <p:cNvPr id="241" name="Google Shape;241;p33"/>
            <p:cNvCxnSpPr/>
            <p:nvPr/>
          </p:nvCxnSpPr>
          <p:spPr>
            <a:xfrm rot="10800000">
              <a:off x="1050425" y="1201650"/>
              <a:ext cx="0" cy="332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2" name="Google Shape;242;p33"/>
            <p:cNvCxnSpPr/>
            <p:nvPr/>
          </p:nvCxnSpPr>
          <p:spPr>
            <a:xfrm>
              <a:off x="1050425" y="4531050"/>
              <a:ext cx="6373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43" name="Google Shape;243;p33"/>
          <p:cNvSpPr txBox="1"/>
          <p:nvPr/>
        </p:nvSpPr>
        <p:spPr>
          <a:xfrm>
            <a:off x="468700" y="2477250"/>
            <a:ext cx="548700" cy="1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Impact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3862900" y="4402550"/>
            <a:ext cx="1036500" cy="1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Difficulty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850" y="1242575"/>
            <a:ext cx="840125" cy="3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0250" y="1242200"/>
            <a:ext cx="840125" cy="31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0250" y="1608025"/>
            <a:ext cx="840125" cy="287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0250" y="2005092"/>
            <a:ext cx="840125" cy="29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4850" y="2429167"/>
            <a:ext cx="840125" cy="285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52425" y="2120129"/>
            <a:ext cx="840125" cy="309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92548" y="1602150"/>
            <a:ext cx="840125" cy="29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92548" y="1242575"/>
            <a:ext cx="840125" cy="32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01787" y="2464212"/>
            <a:ext cx="840125" cy="30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70242" y="2774325"/>
            <a:ext cx="840125" cy="30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70241" y="3126536"/>
            <a:ext cx="840125" cy="30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64841" y="2957550"/>
            <a:ext cx="840125" cy="286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164841" y="3383954"/>
            <a:ext cx="840125" cy="287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766975" y="2504400"/>
            <a:ext cx="840125" cy="297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725" y="2819000"/>
            <a:ext cx="2450925" cy="207205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Value Proposition Canvas</a:t>
            </a:r>
            <a:endParaRPr/>
          </a:p>
        </p:txBody>
      </p:sp>
      <p:sp>
        <p:nvSpPr>
          <p:cNvPr id="271" name="Google Shape;271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088" y="1755075"/>
            <a:ext cx="3550626" cy="2138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35"/>
          <p:cNvCxnSpPr>
            <a:endCxn id="274" idx="3"/>
          </p:cNvCxnSpPr>
          <p:nvPr/>
        </p:nvCxnSpPr>
        <p:spPr>
          <a:xfrm rot="10800000">
            <a:off x="1572728" y="2605112"/>
            <a:ext cx="846000" cy="4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4" name="Google Shape;27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753" y="990625"/>
            <a:ext cx="1455974" cy="322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0850" y="1066825"/>
            <a:ext cx="3550626" cy="792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6776" y="3990975"/>
            <a:ext cx="3635100" cy="79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35"/>
          <p:cNvCxnSpPr>
            <a:endCxn id="276" idx="0"/>
          </p:cNvCxnSpPr>
          <p:nvPr/>
        </p:nvCxnSpPr>
        <p:spPr>
          <a:xfrm flipH="1">
            <a:off x="2724326" y="3572775"/>
            <a:ext cx="338700" cy="41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35"/>
          <p:cNvCxnSpPr/>
          <p:nvPr/>
        </p:nvCxnSpPr>
        <p:spPr>
          <a:xfrm rot="10800000" flipH="1">
            <a:off x="3623625" y="1860500"/>
            <a:ext cx="294300" cy="44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9" name="Google Shape;279;p35"/>
          <p:cNvPicPr preferRelativeResize="0"/>
          <p:nvPr/>
        </p:nvPicPr>
        <p:blipFill rotWithShape="1">
          <a:blip r:embed="rId8">
            <a:alphaModFix/>
          </a:blip>
          <a:srcRect t="2870" b="-2869"/>
          <a:stretch/>
        </p:blipFill>
        <p:spPr>
          <a:xfrm>
            <a:off x="5999400" y="527725"/>
            <a:ext cx="2450923" cy="1769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35"/>
          <p:cNvCxnSpPr/>
          <p:nvPr/>
        </p:nvCxnSpPr>
        <p:spPr>
          <a:xfrm rot="10800000" flipH="1">
            <a:off x="5098000" y="1907975"/>
            <a:ext cx="82560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1" name="Google Shape;281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4800" y="1574675"/>
            <a:ext cx="979515" cy="2298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35"/>
          <p:cNvCxnSpPr>
            <a:endCxn id="281" idx="1"/>
          </p:cNvCxnSpPr>
          <p:nvPr/>
        </p:nvCxnSpPr>
        <p:spPr>
          <a:xfrm rot="10800000" flipH="1">
            <a:off x="5472400" y="2724150"/>
            <a:ext cx="2252400" cy="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35"/>
          <p:cNvCxnSpPr>
            <a:endCxn id="269" idx="1"/>
          </p:cNvCxnSpPr>
          <p:nvPr/>
        </p:nvCxnSpPr>
        <p:spPr>
          <a:xfrm>
            <a:off x="4902525" y="3609625"/>
            <a:ext cx="835200" cy="2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>
            <a:spLocks noGrp="1"/>
          </p:cNvSpPr>
          <p:nvPr>
            <p:ph type="title"/>
          </p:nvPr>
        </p:nvSpPr>
        <p:spPr>
          <a:xfrm>
            <a:off x="272825" y="17895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25" y="4277475"/>
            <a:ext cx="7715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Design Poster 1/2</a:t>
            </a:r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98" name="Google Shape;2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6047299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Design Poster 2/2</a:t>
            </a:r>
            <a:endParaRPr/>
          </a:p>
        </p:txBody>
      </p:sp>
      <p:sp>
        <p:nvSpPr>
          <p:cNvPr id="304" name="Google Shape;304;p3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05" name="Google Shape;3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7546004" cy="382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>
            <a:spLocks noGrp="1"/>
          </p:cNvSpPr>
          <p:nvPr>
            <p:ph type="title"/>
          </p:nvPr>
        </p:nvSpPr>
        <p:spPr>
          <a:xfrm>
            <a:off x="272825" y="17895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</a:t>
            </a:r>
            <a:endParaRPr/>
          </a:p>
        </p:txBody>
      </p:sp>
      <p:sp>
        <p:nvSpPr>
          <p:cNvPr id="312" name="Google Shape;312;p3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13" name="Google Shape;3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25" y="4277475"/>
            <a:ext cx="7715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p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Concept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Prototype/Wireframe Designs</a:t>
            </a:r>
            <a:endParaRPr/>
          </a:p>
        </p:txBody>
      </p:sp>
      <p:sp>
        <p:nvSpPr>
          <p:cNvPr id="325" name="Google Shape;325;p4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26" name="Google Shape;3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7555170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Research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Testing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>
            <a:spLocks noGrp="1"/>
          </p:cNvSpPr>
          <p:nvPr>
            <p:ph type="body" idx="1"/>
          </p:nvPr>
        </p:nvSpPr>
        <p:spPr>
          <a:xfrm>
            <a:off x="311700" y="929875"/>
            <a:ext cx="85206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Pre-Release Testing</a:t>
            </a:r>
            <a:endParaRPr sz="1400" u="sng"/>
          </a:p>
          <a:p>
            <a:pPr marL="457200" lvl="0" indent="-2932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Scenario: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Small group of selected users (belonging to our target groups) to navigate the Finance Guardian app prototype (wireframe)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32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 reminders, add bills, customize payment plans, access resources, and complete a financial literacy module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32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out the user experience and address any pain points, incorporating user feedback. Will reveal opportunities for improvement before actual release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/>
              <a:t>Key Findings:</a:t>
            </a:r>
            <a:endParaRPr sz="1100" b="1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3211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Strengths: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Ease of navigation, comprehensive features, valuable resources.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32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Areas for Improvement: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customisation options for reminders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Streamline bank account linking during adding of new bills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clearer payment plan impact information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more interactive elements to resources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 down financial literacy modules into shorter sections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8" name="Google Shape;338;p4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Concept Validation </a:t>
            </a:r>
            <a:endParaRPr sz="2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Next Steps:</a:t>
            </a: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Feedback: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 user suggestions in the next iteration.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Follow-Up Testing: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Validate improvements with new user testing.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Finalize &amp; Launch: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for launch based on user insights.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Concept Validation - Next Steps</a:t>
            </a:r>
            <a:endParaRPr sz="2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>
            <a:spLocks noGrp="1"/>
          </p:cNvSpPr>
          <p:nvPr>
            <p:ph type="title"/>
          </p:nvPr>
        </p:nvSpPr>
        <p:spPr>
          <a:xfrm>
            <a:off x="258175" y="17895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Management Plan</a:t>
            </a:r>
            <a:endParaRPr/>
          </a:p>
        </p:txBody>
      </p:sp>
      <p:sp>
        <p:nvSpPr>
          <p:cNvPr id="353" name="Google Shape;353;p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54" name="Google Shape;3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25" y="4277475"/>
            <a:ext cx="7715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Profiles 1/2</a:t>
            </a:r>
            <a:endParaRPr/>
          </a:p>
        </p:txBody>
      </p:sp>
      <p:graphicFrame>
        <p:nvGraphicFramePr>
          <p:cNvPr id="360" name="Google Shape;360;p46"/>
          <p:cNvGraphicFramePr/>
          <p:nvPr/>
        </p:nvGraphicFramePr>
        <p:xfrm>
          <a:off x="311700" y="1213350"/>
          <a:ext cx="8520600" cy="3339000"/>
        </p:xfrm>
        <a:graphic>
          <a:graphicData uri="http://schemas.openxmlformats.org/drawingml/2006/table">
            <a:tbl>
              <a:tblPr>
                <a:noFill/>
                <a:tableStyleId>{925EEB66-F284-482B-BA4D-391B4DAEB93A}</a:tableStyleId>
              </a:tblPr>
              <a:tblGrid>
                <a:gridCol w="28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9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Credit Card Product Manager (Claire)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Oversees overall profitability of the credit card product.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Interests: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Maximizing the number of cardholders, card usage, fee and interest revenue, and reducing customer attrition.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Contact Information: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Claire@example.com, (65) 6123-4567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Position: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High interest, high power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Objective: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Increase profitability and cardholder engagement.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Priorities: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Revenue growth, customer retention.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Collections Manager (Elaine)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Manages the performance of the collections department for the credit card business.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Interests: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Maximizing the volume of balances that are repaid to the bank, improving efficiency in collections.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Contact Information: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Elaine@example.com, (65) 6234-5678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Position: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High interest, medium power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Objective: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Improve collections efficiency.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Priorities: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Repayment rates, process efficiency.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Credit Risk Manager (Faris)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Sets the bank's appetite for credit risk in the credit card business.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Interests: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Minimizing the volume of outstanding card balances, ensuring responsible lending practices.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Contact Information: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Faris@example.com, (65) 6345-6789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Position: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High interest, high power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Objective: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Ensure responsible lending and minimize defaults.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Priorities: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Credit risk policies, default rates.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1" name="Google Shape;361;p4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Profiles 2/2</a:t>
            </a:r>
            <a:endParaRPr/>
          </a:p>
        </p:txBody>
      </p:sp>
      <p:graphicFrame>
        <p:nvGraphicFramePr>
          <p:cNvPr id="367" name="Google Shape;367;p47"/>
          <p:cNvGraphicFramePr/>
          <p:nvPr/>
        </p:nvGraphicFramePr>
        <p:xfrm>
          <a:off x="311700" y="1213350"/>
          <a:ext cx="8520600" cy="3339000"/>
        </p:xfrm>
        <a:graphic>
          <a:graphicData uri="http://schemas.openxmlformats.org/drawingml/2006/table">
            <a:tbl>
              <a:tblPr>
                <a:noFill/>
                <a:tableStyleId>{925EEB66-F284-482B-BA4D-391B4DAEB93A}</a:tableStyleId>
              </a:tblPr>
              <a:tblGrid>
                <a:gridCol w="28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9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 Center Manager (Vincent)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Manages call center operations.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Interests: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Ensuring adequate resourcing and operational excellence, preparing for customer communication campaigns.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Contact Information: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Vincent@example.com, (65) 6456-7890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Position: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Medium interest, medium power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Objective: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Improve customer service efficiency.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Priorities: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Resourcing, operational excellence.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Customer Satisfaction Manager (Harsha)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Oversees customer satisfaction metrics for the credit card business.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Interests: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Maximizing Net Promoter Score, minimizing customer complaints, ensuring positive customer experiences.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Contact Information: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Harsha@example.com, (65) 6567-8901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Position: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High interest, medium power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Objective: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Enhance customer satisfaction.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Priorities: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Customer feedback, complaint resolution.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Compliance Manager (Paul)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Ensures compliance with relevant rules and regulations, especially in terms of consumer welfare.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Interests: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Treating customers fairly, ensuring clear and fair communications, and maintaining compliance in the collections process.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Contact Information: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Paul@example.com, (65) 6678-9012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Position: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High interest, high power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Objective: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Ensure regulatory compliance.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Times New Roman"/>
                        <a:buChar char="●"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Priorities: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Fair treatment, compliance audits.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" name="Google Shape;368;p4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8"/>
          <p:cNvSpPr txBox="1">
            <a:spLocks noGrp="1"/>
          </p:cNvSpPr>
          <p:nvPr>
            <p:ph type="title"/>
          </p:nvPr>
        </p:nvSpPr>
        <p:spPr>
          <a:xfrm>
            <a:off x="311688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RACI Chart</a:t>
            </a:r>
            <a:endParaRPr/>
          </a:p>
        </p:txBody>
      </p:sp>
      <p:graphicFrame>
        <p:nvGraphicFramePr>
          <p:cNvPr id="374" name="Google Shape;374;p48"/>
          <p:cNvGraphicFramePr/>
          <p:nvPr/>
        </p:nvGraphicFramePr>
        <p:xfrm>
          <a:off x="311700" y="1229875"/>
          <a:ext cx="8520575" cy="3373950"/>
        </p:xfrm>
        <a:graphic>
          <a:graphicData uri="http://schemas.openxmlformats.org/drawingml/2006/table">
            <a:tbl>
              <a:tblPr>
                <a:noFill/>
                <a:tableStyleId>{925EEB66-F284-482B-BA4D-391B4DAEB93A}</a:tableStyleId>
              </a:tblPr>
              <a:tblGrid>
                <a:gridCol w="121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7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Claire</a:t>
                      </a:r>
                      <a:endParaRPr sz="1000"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(Credit Card Product Manager)</a:t>
                      </a:r>
                      <a:endParaRPr sz="1000"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Elaine</a:t>
                      </a:r>
                      <a:endParaRPr sz="1000"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(Collections Manager)</a:t>
                      </a:r>
                      <a:endParaRPr sz="1000"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Faris</a:t>
                      </a:r>
                      <a:endParaRPr sz="1000"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(Credit Risk Manager)</a:t>
                      </a:r>
                      <a:endParaRPr sz="1000"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Vincent</a:t>
                      </a:r>
                      <a:endParaRPr sz="1000"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(Call Center Manager)</a:t>
                      </a:r>
                      <a:endParaRPr sz="1000"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Harsha</a:t>
                      </a:r>
                      <a:endParaRPr sz="1000"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(Customer Satisfaction Manager)</a:t>
                      </a:r>
                      <a:endParaRPr sz="1000"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Paul</a:t>
                      </a:r>
                      <a:endParaRPr sz="1000"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(Compliance Manager)</a:t>
                      </a:r>
                      <a:endParaRPr sz="1000"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Predicting customer default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Customer segmentation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Designing interventions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Pitching solutions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Implementing communication plan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5" name="Google Shape;375;p4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376" name="Google Shape;376;p48"/>
          <p:cNvGraphicFramePr/>
          <p:nvPr/>
        </p:nvGraphicFramePr>
        <p:xfrm>
          <a:off x="7615038" y="391363"/>
          <a:ext cx="1217250" cy="653731"/>
        </p:xfrm>
        <a:graphic>
          <a:graphicData uri="http://schemas.openxmlformats.org/drawingml/2006/table">
            <a:tbl>
              <a:tblPr>
                <a:noFill/>
                <a:tableStyleId>{925EEB66-F284-482B-BA4D-391B4DAEB93A}</a:tableStyleId>
              </a:tblPr>
              <a:tblGrid>
                <a:gridCol w="60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Responsible</a:t>
                      </a:r>
                      <a:endParaRPr sz="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Accountable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Consulted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Informed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Google Shape;381;p49"/>
          <p:cNvGraphicFramePr/>
          <p:nvPr/>
        </p:nvGraphicFramePr>
        <p:xfrm>
          <a:off x="311700" y="1229875"/>
          <a:ext cx="8520275" cy="3339100"/>
        </p:xfrm>
        <a:graphic>
          <a:graphicData uri="http://schemas.openxmlformats.org/drawingml/2006/table">
            <a:tbl>
              <a:tblPr>
                <a:noFill/>
                <a:tableStyleId>{925EEB66-F284-482B-BA4D-391B4DAEB93A}</a:tableStyleId>
              </a:tblPr>
              <a:tblGrid>
                <a:gridCol w="18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9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Stakeholder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Frequency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Channels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Information Shared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Claire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(Credit Card Product Manager)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Monthly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Meetings (strategic)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Reports (detailed analysis)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 updates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Default trends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 improvement recommendations to reduce defaults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Elaine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(Collections Manager)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Bi-monthly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Meetings (operational)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 (summary)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 progress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Reasons for default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Collection strategy improvements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Faris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(Credit Risk Manager)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Monthly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Meetings (in-depth analysis)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Reports (data analysis)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 progress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Credit risk analysis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Recommendations for improved risk models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2" name="Google Shape;382;p4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Plan 1/2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" name="Google Shape;388;p50"/>
          <p:cNvGraphicFramePr/>
          <p:nvPr/>
        </p:nvGraphicFramePr>
        <p:xfrm>
          <a:off x="311800" y="1229875"/>
          <a:ext cx="8520175" cy="3338975"/>
        </p:xfrm>
        <a:graphic>
          <a:graphicData uri="http://schemas.openxmlformats.org/drawingml/2006/table">
            <a:tbl>
              <a:tblPr>
                <a:noFill/>
                <a:tableStyleId>{925EEB66-F284-482B-BA4D-391B4DAEB93A}</a:tableStyleId>
              </a:tblPr>
              <a:tblGrid>
                <a:gridCol w="18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Stakeholder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Frequency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Channels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Information Shared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Vincent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(Call Center Manager)</a:t>
                      </a:r>
                      <a:endParaRPr sz="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Quarterly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Meetings (customer behaviour focus)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 (project highlights)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 highlights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Customer behaviour leading to defaults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 center improvements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Harsha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(Customer Satisfaction Manager)</a:t>
                      </a:r>
                      <a:endParaRPr sz="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Bi-monthly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Meetings (customer experience focus)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 (summary)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 progress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Customer experience insights linked to defaults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Recommendations for improved satisfaction and reduced defaults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Paul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(Compliance Manager)</a:t>
                      </a:r>
                      <a:endParaRPr sz="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Pre-data collection &amp; Ongoing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Meetings (data collection methods)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 (ongoing updates)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 overview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security measures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compliance risks identified during the project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9" name="Google Shape;389;p5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Plan 2/2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5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Management Plan | Communication 1/2</a:t>
            </a:r>
            <a:endParaRPr/>
          </a:p>
        </p:txBody>
      </p:sp>
      <p:sp>
        <p:nvSpPr>
          <p:cNvPr id="396" name="Google Shape;396;p5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aphicFrame>
        <p:nvGraphicFramePr>
          <p:cNvPr id="397" name="Google Shape;397;p51"/>
          <p:cNvGraphicFramePr/>
          <p:nvPr/>
        </p:nvGraphicFramePr>
        <p:xfrm>
          <a:off x="311950" y="1238400"/>
          <a:ext cx="8520050" cy="3338975"/>
        </p:xfrm>
        <a:graphic>
          <a:graphicData uri="http://schemas.openxmlformats.org/drawingml/2006/table">
            <a:tbl>
              <a:tblPr>
                <a:noFill/>
                <a:tableStyleId>{925EEB66-F284-482B-BA4D-391B4DAEB93A}</a:tableStyleId>
              </a:tblPr>
              <a:tblGrid>
                <a:gridCol w="174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Issue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Impact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Stakeholder(s) Impacted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Mitigation Strategy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Stakeholder not responding to communication attempts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Delays in project progress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Lack of stakeholder input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Varies depending on stakeholder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Utilise multiple communication channels for follow-up (e.g., email, phone call)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Identify a backup contact person within the stakeholder’s department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Stakeholder disagrees with project findings</a:t>
                      </a:r>
                      <a:endParaRPr sz="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Difficulty implementing project recommendations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project delays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Claire (Credit Card Product Manager)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Faris (Risk Manager)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Clearly present data and analysis supporting findings in meetings and reports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 prepared to address specific concerns with additional data or analysis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Explore opportunities for collaboration to refine recommendations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Interview | Middle-Aged, HNW, Married Adult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b="1">
                <a:solidFill>
                  <a:srgbClr val="000000"/>
                </a:solidFill>
              </a:rPr>
              <a:t>Challenges: </a:t>
            </a:r>
            <a:r>
              <a:rPr lang="en" sz="1100">
                <a:solidFill>
                  <a:srgbClr val="000000"/>
                </a:solidFill>
              </a:rPr>
              <a:t>Balancing monthly expenses and savings goals, unexpected costs like medical bills or school expenses, and managing due dates for bills.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b="1">
                <a:solidFill>
                  <a:srgbClr val="000000"/>
                </a:solidFill>
              </a:rPr>
              <a:t>Impact of Defaults: </a:t>
            </a:r>
            <a:r>
              <a:rPr lang="en" sz="1100">
                <a:solidFill>
                  <a:srgbClr val="000000"/>
                </a:solidFill>
              </a:rPr>
              <a:t>Hurt credit score, harder to get good interest rates, added late fees, and difficulty in managing the budget.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b="1">
                <a:solidFill>
                  <a:srgbClr val="000000"/>
                </a:solidFill>
              </a:rPr>
              <a:t>Needed Tools/Resources: </a:t>
            </a:r>
            <a:r>
              <a:rPr lang="en" sz="1100">
                <a:solidFill>
                  <a:srgbClr val="000000"/>
                </a:solidFill>
              </a:rPr>
              <a:t>Better system to track and manage bills, automated reminders for payment due dates, and access to personalized financial advice.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Char char="-"/>
            </a:pPr>
            <a:r>
              <a:rPr lang="en" sz="1100" b="1">
                <a:solidFill>
                  <a:srgbClr val="000000"/>
                </a:solidFill>
              </a:rPr>
              <a:t>Specific Instance: </a:t>
            </a:r>
            <a:r>
              <a:rPr lang="en" sz="1100">
                <a:solidFill>
                  <a:srgbClr val="000000"/>
                </a:solidFill>
              </a:rPr>
              <a:t>Missed credit card bill due to an unexpected medical expense, leading to a high late fee and difficulty paying for other necessities.</a:t>
            </a:r>
            <a:endParaRPr sz="1100" b="1">
              <a:solidFill>
                <a:srgbClr val="000000"/>
              </a:solidFill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Management Plan | Communication 2/2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aphicFrame>
        <p:nvGraphicFramePr>
          <p:cNvPr id="404" name="Google Shape;404;p52"/>
          <p:cNvGraphicFramePr/>
          <p:nvPr/>
        </p:nvGraphicFramePr>
        <p:xfrm>
          <a:off x="311925" y="1229875"/>
          <a:ext cx="8520050" cy="3338975"/>
        </p:xfrm>
        <a:graphic>
          <a:graphicData uri="http://schemas.openxmlformats.org/drawingml/2006/table">
            <a:tbl>
              <a:tblPr>
                <a:noFill/>
                <a:tableStyleId>{925EEB66-F284-482B-BA4D-391B4DAEB93A}</a:tableStyleId>
              </a:tblPr>
              <a:tblGrid>
                <a:gridCol w="174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Issue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Impact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Stakeholder(s) Impacted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Mitigation Strategy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Stakeholder feels left out of the loop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Reduced stakeholder buy-in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resistance to project outcomes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Varies depending on stakeholder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Ensure communication frequency aligns with stakeholder needs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Provide regular project updates, even if there are no major developments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Offer opportunities for stakeholders to provide feedback, such as surveys or focus groups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 in stakeholder personnel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Loss of project knowledge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Disruption to communication channels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Varies depending on stakeholder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Develop a handover process for departing stakeholders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Introduce new stakeholders to the project and communication plan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Maintain clear documentation to facilitate knowledge transfer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Management Plan | Project Execution 1/2</a:t>
            </a:r>
            <a:endParaRPr/>
          </a:p>
        </p:txBody>
      </p:sp>
      <p:sp>
        <p:nvSpPr>
          <p:cNvPr id="410" name="Google Shape;410;p5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aphicFrame>
        <p:nvGraphicFramePr>
          <p:cNvPr id="411" name="Google Shape;411;p53"/>
          <p:cNvGraphicFramePr/>
          <p:nvPr/>
        </p:nvGraphicFramePr>
        <p:xfrm>
          <a:off x="311950" y="1238400"/>
          <a:ext cx="8520050" cy="3338975"/>
        </p:xfrm>
        <a:graphic>
          <a:graphicData uri="http://schemas.openxmlformats.org/drawingml/2006/table">
            <a:tbl>
              <a:tblPr>
                <a:noFill/>
                <a:tableStyleId>{925EEB66-F284-482B-BA4D-391B4DAEB93A}</a:tableStyleId>
              </a:tblPr>
              <a:tblGrid>
                <a:gridCol w="174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Issue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Impact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Stakeholder(s) Impacted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Mitigation Strategy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Delay in data collection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 timeline impacted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 Lead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Analyst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Prioritize data collection for critical areas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Adjust project timelines as needed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Explore alternative data sources if feasible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quality issues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Inaccurate analysis or misleading recommendations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All stakeholders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 data cleaning procedures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Validate data sources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Revise analysis if necessary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Management Plan | Project Execution 2/2</a:t>
            </a:r>
            <a:endParaRPr/>
          </a:p>
        </p:txBody>
      </p:sp>
      <p:sp>
        <p:nvSpPr>
          <p:cNvPr id="417" name="Google Shape;417;p5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aphicFrame>
        <p:nvGraphicFramePr>
          <p:cNvPr id="418" name="Google Shape;418;p54"/>
          <p:cNvGraphicFramePr/>
          <p:nvPr/>
        </p:nvGraphicFramePr>
        <p:xfrm>
          <a:off x="311950" y="1238400"/>
          <a:ext cx="8520050" cy="3338975"/>
        </p:xfrm>
        <a:graphic>
          <a:graphicData uri="http://schemas.openxmlformats.org/drawingml/2006/table">
            <a:tbl>
              <a:tblPr>
                <a:noFill/>
                <a:tableStyleId>{925EEB66-F284-482B-BA4D-391B4DAEB93A}</a:tableStyleId>
              </a:tblPr>
              <a:tblGrid>
                <a:gridCol w="174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Issue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Impact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Stakeholder(s) Impacted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Mitigation Strategy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Unexpected project roadblocks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Delays in project execution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 Lead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Team Members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Identify alternative solutions or approaches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Adjust project timelines as needed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Seek additional resources if necessary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Scope creep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 timeline or budget impact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 Lead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All stakeholders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Clearly define project scope and communicate it to all stakeholders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Manage stakeholder expectations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Seek project sponsor approval for any scope changes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Management Plan | External Factors</a:t>
            </a:r>
            <a:endParaRPr/>
          </a:p>
        </p:txBody>
      </p:sp>
      <p:sp>
        <p:nvSpPr>
          <p:cNvPr id="424" name="Google Shape;424;p5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aphicFrame>
        <p:nvGraphicFramePr>
          <p:cNvPr id="425" name="Google Shape;425;p55"/>
          <p:cNvGraphicFramePr/>
          <p:nvPr/>
        </p:nvGraphicFramePr>
        <p:xfrm>
          <a:off x="311950" y="1238400"/>
          <a:ext cx="8520050" cy="3338975"/>
        </p:xfrm>
        <a:graphic>
          <a:graphicData uri="http://schemas.openxmlformats.org/drawingml/2006/table">
            <a:tbl>
              <a:tblPr>
                <a:noFill/>
                <a:tableStyleId>{925EEB66-F284-482B-BA4D-391B4DAEB93A}</a:tableStyleId>
              </a:tblPr>
              <a:tblGrid>
                <a:gridCol w="174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Issue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Impact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Stakeholder(s) Impacted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Mitigation Strategy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Unexpected regulatory changes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 recommendations may require adjustment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Paul (Compliance Manager)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All Stakeholders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Analyze the impact of new regulations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Revise recommendations as needed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Communicate changes to stakeholders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Economic changes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 recommendations may require adjustment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All stakeholders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Analyze the impact of economic changes on the project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Revise recommendations as needed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Communicate changes to stakeholders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Competitor activity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 recommendations may require adjustment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Claire (Credit Card Product Manager)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All stakeholders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Analyse competitor activity and its potential impact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Revise recommendations as needed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Communicate changes to stakeholders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700" marR="12700" marT="12700" marB="12700" anchor="ctr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Stakeholder Queries</a:t>
            </a:r>
            <a:endParaRPr/>
          </a:p>
        </p:txBody>
      </p:sp>
      <p:sp>
        <p:nvSpPr>
          <p:cNvPr id="431" name="Google Shape;431;p5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432" name="Google Shape;432;p5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Proactive communication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FAQ document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Project dashboard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33" name="Google Shape;433;p56"/>
          <p:cNvSpPr txBox="1">
            <a:spLocks noGrp="1"/>
          </p:cNvSpPr>
          <p:nvPr>
            <p:ph type="body" idx="1"/>
          </p:nvPr>
        </p:nvSpPr>
        <p:spPr>
          <a:xfrm>
            <a:off x="4572000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Point of contact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Timely response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434" name="Google Shape;4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132" y="1851475"/>
            <a:ext cx="839202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6"/>
          <p:cNvPicPr preferRelativeResize="0"/>
          <p:nvPr/>
        </p:nvPicPr>
        <p:blipFill rotWithShape="1">
          <a:blip r:embed="rId4">
            <a:alphaModFix/>
          </a:blip>
          <a:srcRect r="2143" b="2037"/>
          <a:stretch/>
        </p:blipFill>
        <p:spPr>
          <a:xfrm>
            <a:off x="1287181" y="2752975"/>
            <a:ext cx="39145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1237" y="3685025"/>
            <a:ext cx="443346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6224" y="1807272"/>
            <a:ext cx="595223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1999" y="2750542"/>
            <a:ext cx="423672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Feedback Mechanism</a:t>
            </a:r>
            <a:endParaRPr/>
          </a:p>
        </p:txBody>
      </p:sp>
      <p:sp>
        <p:nvSpPr>
          <p:cNvPr id="444" name="Google Shape;444;p5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445" name="Google Shape;445;p5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Multi-channel approach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Open-ended questions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446" name="Google Shape;446;p57"/>
          <p:cNvSpPr txBox="1">
            <a:spLocks noGrp="1"/>
          </p:cNvSpPr>
          <p:nvPr>
            <p:ph type="body" idx="1"/>
          </p:nvPr>
        </p:nvSpPr>
        <p:spPr>
          <a:xfrm>
            <a:off x="4572000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Feedback loop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Frequency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447" name="Google Shape;447;p57" title="File:Knowledge transfer.svg - Wikimedia Commons"/>
          <p:cNvPicPr preferRelativeResize="0"/>
          <p:nvPr/>
        </p:nvPicPr>
        <p:blipFill rotWithShape="1">
          <a:blip r:embed="rId3">
            <a:alphaModFix/>
          </a:blip>
          <a:srcRect r="-8318" b="-8283"/>
          <a:stretch/>
        </p:blipFill>
        <p:spPr>
          <a:xfrm>
            <a:off x="1475148" y="1844585"/>
            <a:ext cx="594360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7" title="Discussion vector icon | Free SV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2396" y="18445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7" title="Black Web Icon Free Stock Photo - Public Domain Picture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6433" y="1844562"/>
            <a:ext cx="458012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7"/>
          <p:cNvSpPr txBox="1"/>
          <p:nvPr/>
        </p:nvSpPr>
        <p:spPr>
          <a:xfrm>
            <a:off x="5872608" y="1768442"/>
            <a:ext cx="457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endParaRPr sz="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57"/>
          <p:cNvSpPr txBox="1"/>
          <p:nvPr/>
        </p:nvSpPr>
        <p:spPr>
          <a:xfrm>
            <a:off x="5127909" y="1782765"/>
            <a:ext cx="49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respond</a:t>
            </a:r>
            <a:endParaRPr sz="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57"/>
          <p:cNvSpPr txBox="1"/>
          <p:nvPr/>
        </p:nvSpPr>
        <p:spPr>
          <a:xfrm>
            <a:off x="5536433" y="2220920"/>
            <a:ext cx="457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analyze</a:t>
            </a:r>
            <a:endParaRPr sz="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3" name="Google Shape;45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2588" y="3206731"/>
            <a:ext cx="391886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72496" y="1844575"/>
            <a:ext cx="49045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7609" y="1844575"/>
            <a:ext cx="484632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24806" y="3206718"/>
            <a:ext cx="463138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Interview | Single, Young Professional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b="1">
                <a:solidFill>
                  <a:srgbClr val="000000"/>
                </a:solidFill>
              </a:rPr>
              <a:t>Challenges: </a:t>
            </a:r>
            <a:r>
              <a:rPr lang="en" sz="1100">
                <a:solidFill>
                  <a:srgbClr val="000000"/>
                </a:solidFill>
              </a:rPr>
              <a:t>Balancing high outstanding bills (e.g., student loans) with day-to-day expenses, unexpected expenses, and poor planning.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b="1">
                <a:solidFill>
                  <a:srgbClr val="000000"/>
                </a:solidFill>
              </a:rPr>
              <a:t>Impact of Defaults: </a:t>
            </a:r>
            <a:r>
              <a:rPr lang="en" sz="1100">
                <a:solidFill>
                  <a:srgbClr val="000000"/>
                </a:solidFill>
              </a:rPr>
              <a:t>Messed up financial plans, affected credit score, extra fees, and interest making debt harder to pay off.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b="1">
                <a:solidFill>
                  <a:srgbClr val="000000"/>
                </a:solidFill>
              </a:rPr>
              <a:t>Needed Tools/Resources: </a:t>
            </a:r>
            <a:r>
              <a:rPr lang="en" sz="1100">
                <a:solidFill>
                  <a:srgbClr val="000000"/>
                </a:solidFill>
              </a:rPr>
              <a:t>Better financial planning tools integrating all expenses and income streams, automated alerts and reminders, and personalized advice on managing student loans and other debts.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Char char="-"/>
            </a:pPr>
            <a:r>
              <a:rPr lang="en" sz="1100" b="1">
                <a:solidFill>
                  <a:srgbClr val="000000"/>
                </a:solidFill>
              </a:rPr>
              <a:t>Specific Instance: </a:t>
            </a:r>
            <a:r>
              <a:rPr lang="en" sz="1100">
                <a:solidFill>
                  <a:srgbClr val="000000"/>
                </a:solidFill>
              </a:rPr>
              <a:t>Missed student loan payment due to an unexpected car repair, leading to a significant late fee and added interest.</a:t>
            </a:r>
            <a:endParaRPr sz="1100" b="1">
              <a:solidFill>
                <a:srgbClr val="000000"/>
              </a:solidFill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Interview | Middle-Aged, LNW, Married Adult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b="1">
                <a:solidFill>
                  <a:srgbClr val="000000"/>
                </a:solidFill>
              </a:rPr>
              <a:t>Challenges: </a:t>
            </a:r>
            <a:r>
              <a:rPr lang="en" sz="1100">
                <a:solidFill>
                  <a:srgbClr val="000000"/>
                </a:solidFill>
              </a:rPr>
              <a:t>Limited income barely covering basic expenses, unexpected costs pushing her over the edge, and not having enough money to cover everything.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b="1">
                <a:solidFill>
                  <a:srgbClr val="000000"/>
                </a:solidFill>
              </a:rPr>
              <a:t>Impact of Defaults: </a:t>
            </a:r>
            <a:r>
              <a:rPr lang="en" sz="1100">
                <a:solidFill>
                  <a:srgbClr val="000000"/>
                </a:solidFill>
              </a:rPr>
              <a:t>Extra stress from late fees, damaged credit score, harder to get financial help or better rates, and a cycle that's hard to break.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b="1">
                <a:solidFill>
                  <a:srgbClr val="000000"/>
                </a:solidFill>
              </a:rPr>
              <a:t>Needed Tools/Resources: </a:t>
            </a:r>
            <a:r>
              <a:rPr lang="en" sz="1100">
                <a:solidFill>
                  <a:srgbClr val="000000"/>
                </a:solidFill>
              </a:rPr>
              <a:t>Simple, clear financial advice, effective expense tracking tools, automated reminders, and flexible payment options.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Char char="-"/>
            </a:pPr>
            <a:r>
              <a:rPr lang="en" sz="1100" b="1">
                <a:solidFill>
                  <a:srgbClr val="000000"/>
                </a:solidFill>
              </a:rPr>
              <a:t>Specific Instance: </a:t>
            </a:r>
            <a:r>
              <a:rPr lang="en" sz="1100">
                <a:solidFill>
                  <a:srgbClr val="000000"/>
                </a:solidFill>
              </a:rPr>
              <a:t>Missed utility bill payment, resulting in a significant late fee and higher subsequent bill, requiring borrowing money from a friend.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Interview | Single, Recent Graduate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b="1">
                <a:solidFill>
                  <a:srgbClr val="000000"/>
                </a:solidFill>
              </a:rPr>
              <a:t>Challenges: </a:t>
            </a:r>
            <a:r>
              <a:rPr lang="en" sz="1100">
                <a:solidFill>
                  <a:srgbClr val="000000"/>
                </a:solidFill>
              </a:rPr>
              <a:t>Managing student loans while covering living expenses, relatively low income, and unexpected costs.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b="1">
                <a:solidFill>
                  <a:srgbClr val="000000"/>
                </a:solidFill>
              </a:rPr>
              <a:t>Impact of Defaults: </a:t>
            </a:r>
            <a:r>
              <a:rPr lang="en" sz="1100">
                <a:solidFill>
                  <a:srgbClr val="000000"/>
                </a:solidFill>
              </a:rPr>
              <a:t>Added extra fees, damaged credit score, constant stress of being behind on payments, and difficulty building a good financial foundation.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b="1">
                <a:solidFill>
                  <a:srgbClr val="000000"/>
                </a:solidFill>
              </a:rPr>
              <a:t>Needed Tools/Resources: </a:t>
            </a:r>
            <a:r>
              <a:rPr lang="en" sz="1100">
                <a:solidFill>
                  <a:srgbClr val="000000"/>
                </a:solidFill>
              </a:rPr>
              <a:t>Better budgeting tools designed for managing student loans and low income, automated reminders for payment due dates, and personalized financial advice.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b="1">
                <a:solidFill>
                  <a:srgbClr val="000000"/>
                </a:solidFill>
              </a:rPr>
              <a:t>Specific Instance: </a:t>
            </a:r>
            <a:r>
              <a:rPr lang="en" sz="1100">
                <a:solidFill>
                  <a:srgbClr val="000000"/>
                </a:solidFill>
              </a:rPr>
              <a:t>Missed credit card payment due to an unexpected medical bill, resulting in a high late fee and difficulty covering rent.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b="1">
              <a:solidFill>
                <a:srgbClr val="000000"/>
              </a:solidFill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 (Personas)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5439100" y="865400"/>
            <a:ext cx="3086700" cy="3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 Quotes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Identifiers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 b="1"/>
              <a:t>Judy, 39 | </a:t>
            </a:r>
            <a:r>
              <a:rPr lang="en" sz="2700"/>
              <a:t>Marketing Manager</a:t>
            </a:r>
            <a:endParaRPr sz="2700"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9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5621525" y="1219810"/>
            <a:ext cx="2838900" cy="2428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"I need to ensure our family’s financial health and manage our bills efficiently."</a:t>
            </a:r>
            <a:endParaRPr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"Balancing our family’s budget is getting tougher, and I need better planning tools."</a:t>
            </a:r>
            <a:endParaRPr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"I want to improve our financial security for the future."</a:t>
            </a:r>
            <a:endParaRPr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5621525" y="3965400"/>
          <a:ext cx="2838900" cy="762000"/>
        </p:xfrm>
        <a:graphic>
          <a:graphicData uri="http://schemas.openxmlformats.org/drawingml/2006/table">
            <a:tbl>
              <a:tblPr>
                <a:noFill/>
                <a:tableStyleId>{925EEB66-F284-482B-BA4D-391B4DAEB93A}</a:tableStyleId>
              </a:tblPr>
              <a:tblGrid>
                <a:gridCol w="14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Financially Stable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Family-Oriented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Budget Conscious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Detail-Oriented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" name="Google Shape;144;p21"/>
          <p:cNvSpPr txBox="1"/>
          <p:nvPr/>
        </p:nvSpPr>
        <p:spPr>
          <a:xfrm>
            <a:off x="311700" y="1307700"/>
            <a:ext cx="4794900" cy="3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 net worth, middle-aged married woman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University Educated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Dedicated to managing family's finances and ensuring financial stability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Demographics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Income Level: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High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Marital Status: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Married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Education Level: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Bachelor's Degree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2764</Words>
  <Application>Microsoft Office PowerPoint</Application>
  <PresentationFormat>On-screen Show (16:9)</PresentationFormat>
  <Paragraphs>554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Times New Roman</vt:lpstr>
      <vt:lpstr>Roboto</vt:lpstr>
      <vt:lpstr>Arial</vt:lpstr>
      <vt:lpstr>Geometric</vt:lpstr>
      <vt:lpstr>Capstone Project</vt:lpstr>
      <vt:lpstr>Discover Phase</vt:lpstr>
      <vt:lpstr>User Research</vt:lpstr>
      <vt:lpstr>User Interview | Middle-Aged, HNW, Married Adult</vt:lpstr>
      <vt:lpstr>User Interview | Single, Young Professional</vt:lpstr>
      <vt:lpstr>User Interview | Middle-Aged, LNW, Married Adult</vt:lpstr>
      <vt:lpstr>User Interview | Single, Recent Graduate</vt:lpstr>
      <vt:lpstr>Synthesis (Personas)</vt:lpstr>
      <vt:lpstr>Judy, 39 | Marketing Manager</vt:lpstr>
      <vt:lpstr>Judy, 39 | Marketing Manager</vt:lpstr>
      <vt:lpstr>Alex, 31 | Software Engineer</vt:lpstr>
      <vt:lpstr>Alex, 31 | Software Engineer</vt:lpstr>
      <vt:lpstr>Mary, 39 | Administrative Assistant</vt:lpstr>
      <vt:lpstr>Mary, 39 | Administrative Assistant</vt:lpstr>
      <vt:lpstr>Jessica, 27 | Marketing Associate</vt:lpstr>
      <vt:lpstr>Jessica, 27 | Marketing Associate</vt:lpstr>
      <vt:lpstr>Define</vt:lpstr>
      <vt:lpstr>Concept Generation</vt:lpstr>
      <vt:lpstr>Creative Matrix</vt:lpstr>
      <vt:lpstr>Concept Prioritisation</vt:lpstr>
      <vt:lpstr>Impact vs Difficulty Matrix</vt:lpstr>
      <vt:lpstr>Customer  Value  Proposition</vt:lpstr>
      <vt:lpstr>Customer Value Proposition Canvas</vt:lpstr>
      <vt:lpstr>Design</vt:lpstr>
      <vt:lpstr>Concept Design Poster 1/2</vt:lpstr>
      <vt:lpstr>Concept Design Poster 2/2</vt:lpstr>
      <vt:lpstr>Demonstrate</vt:lpstr>
      <vt:lpstr>Proof of Concept</vt:lpstr>
      <vt:lpstr>Prototype/Wireframe Designs</vt:lpstr>
      <vt:lpstr>Usability Testing</vt:lpstr>
      <vt:lpstr>Concept Validation </vt:lpstr>
      <vt:lpstr>Concept Validation - Next Steps</vt:lpstr>
      <vt:lpstr>Stakeholder Management Plan</vt:lpstr>
      <vt:lpstr>Stakeholder Profiles 1/2</vt:lpstr>
      <vt:lpstr>Stakeholder Profiles 2/2</vt:lpstr>
      <vt:lpstr>RACI Chart</vt:lpstr>
      <vt:lpstr>Communication Plan 1/2 </vt:lpstr>
      <vt:lpstr>Communication Plan 2/2 </vt:lpstr>
      <vt:lpstr>Issue Management Plan | Communication 1/2</vt:lpstr>
      <vt:lpstr>Issue Management Plan | Communication 2/2 </vt:lpstr>
      <vt:lpstr>Issue Management Plan | Project Execution 1/2</vt:lpstr>
      <vt:lpstr>Issue Management Plan | Project Execution 2/2</vt:lpstr>
      <vt:lpstr>Issue Management Plan | External Factors</vt:lpstr>
      <vt:lpstr>Addressing Stakeholder Queries</vt:lpstr>
      <vt:lpstr>Stakeholder Feedback Mechanism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User</dc:creator>
  <cp:lastModifiedBy>Elizabeth Lim</cp:lastModifiedBy>
  <cp:revision>3</cp:revision>
  <dcterms:modified xsi:type="dcterms:W3CDTF">2024-06-19T15:01:10Z</dcterms:modified>
</cp:coreProperties>
</file>