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17" r:id="rId2"/>
    <p:sldId id="767" r:id="rId3"/>
    <p:sldId id="768" r:id="rId4"/>
    <p:sldId id="769" r:id="rId5"/>
    <p:sldId id="721" r:id="rId6"/>
    <p:sldId id="738" r:id="rId7"/>
    <p:sldId id="770" r:id="rId8"/>
    <p:sldId id="748" r:id="rId9"/>
    <p:sldId id="747" r:id="rId10"/>
    <p:sldId id="774" r:id="rId11"/>
    <p:sldId id="775" r:id="rId12"/>
    <p:sldId id="760" r:id="rId13"/>
    <p:sldId id="764" r:id="rId14"/>
    <p:sldId id="763" r:id="rId15"/>
    <p:sldId id="771" r:id="rId16"/>
    <p:sldId id="772" r:id="rId17"/>
    <p:sldId id="773" r:id="rId18"/>
    <p:sldId id="757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.grunau" initials="t" lastIdx="5" clrIdx="0"/>
  <p:cmAuthor id="1" name="Grunau, Thomas / Kuehne + Nagel / Sgi GV-M" initials="TG" lastIdx="9" clrIdx="1"/>
  <p:cmAuthor id="2" name="AL" initials="AL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7E9"/>
    <a:srgbClr val="002B55"/>
    <a:srgbClr val="ADADAD"/>
    <a:srgbClr val="2B516B"/>
    <a:srgbClr val="DEEAF2"/>
    <a:srgbClr val="2B576B"/>
    <a:srgbClr val="28465E"/>
    <a:srgbClr val="2D5C96"/>
    <a:srgbClr val="2F516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774" autoAdjust="0"/>
    <p:restoredTop sz="98633" autoAdjust="0"/>
  </p:normalViewPr>
  <p:slideViewPr>
    <p:cSldViewPr snapToObjects="1" showGuides="1">
      <p:cViewPr varScale="1">
        <p:scale>
          <a:sx n="96" d="100"/>
          <a:sy n="96" d="100"/>
        </p:scale>
        <p:origin x="-859" y="-82"/>
      </p:cViewPr>
      <p:guideLst>
        <p:guide orient="horz" pos="527"/>
        <p:guide orient="horz" pos="4020"/>
        <p:guide orient="horz" pos="2523"/>
        <p:guide orient="horz" pos="4110"/>
        <p:guide orient="horz" pos="2568"/>
        <p:guide orient="horz" pos="4156"/>
        <p:guide orient="horz" pos="4292"/>
        <p:guide orient="horz" pos="3475"/>
        <p:guide orient="horz" pos="2341"/>
        <p:guide orient="horz" pos="1117"/>
        <p:guide orient="horz" pos="3702"/>
        <p:guide orient="horz" pos="1797"/>
        <p:guide orient="horz" pos="3748"/>
        <p:guide orient="horz" pos="3793"/>
        <p:guide orient="horz" pos="3249"/>
        <p:guide orient="horz" pos="1344"/>
        <p:guide orient="horz" pos="1434"/>
        <p:guide orient="horz" pos="1389"/>
        <p:guide orient="horz" pos="3294"/>
        <p:guide orient="horz" pos="2387"/>
        <p:guide orient="horz" pos="3339"/>
        <p:guide orient="horz" pos="3022"/>
        <p:guide orient="horz" pos="1740"/>
        <p:guide orient="horz" pos="2931"/>
        <p:guide pos="2880"/>
        <p:guide pos="249"/>
        <p:guide pos="2835"/>
        <p:guide pos="2925"/>
        <p:guide pos="4195"/>
        <p:guide pos="3585"/>
        <p:guide pos="2018"/>
        <p:guide pos="1973"/>
        <p:guide pos="1927"/>
        <p:guide pos="3833"/>
        <p:guide pos="1785"/>
        <p:guide pos="493"/>
        <p:guide pos="884"/>
        <p:guide pos="4026"/>
        <p:guide pos="4363"/>
        <p:guide pos="4105"/>
        <p:guide pos="5511"/>
        <p:guide pos="4464"/>
        <p:guide pos="3402"/>
        <p:guide pos="3742"/>
        <p:guide pos="3787"/>
        <p:guide pos="3969"/>
        <p:guide pos="1429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2DD780A4-98B9-4323-9FFF-AB026A07D6FA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3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E6392FDD-91DF-4560-BD12-820F1531DBAE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24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92FDD-91DF-4560-BD12-820F1531DBAE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63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92FDD-91DF-4560-BD12-820F1531DBA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9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84" tIns="46340" rIns="92684" bIns="46340" anchor="b"/>
          <a:lstStyle/>
          <a:p>
            <a:pPr algn="r" defTabSz="925513"/>
            <a:fld id="{F0306B46-201D-4696-A659-E5145891563E}" type="slidenum">
              <a:rPr lang="zh-TW" altLang="en-GB" sz="1200" b="0">
                <a:solidFill>
                  <a:schemeClr val="tx1"/>
                </a:solidFill>
                <a:latin typeface="Times" pitchFamily="18" charset="0"/>
              </a:rPr>
              <a:pPr algn="r" defTabSz="925513"/>
              <a:t>4</a:t>
            </a:fld>
            <a:endParaRPr lang="en-GB" altLang="zh-TW" sz="1200" b="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51909" y="9431495"/>
            <a:ext cx="2945766" cy="49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84" tIns="46340" rIns="92684" bIns="46340" anchor="b"/>
          <a:lstStyle/>
          <a:p>
            <a:pPr algn="r" defTabSz="926659"/>
            <a:fld id="{00475F38-CD7E-4B1C-BE4B-85FC97A2F0A5}" type="slidenum">
              <a:rPr lang="zh-TW" altLang="en-GB" sz="1200" b="0">
                <a:solidFill>
                  <a:schemeClr val="tx1"/>
                </a:solidFill>
                <a:latin typeface="Times" pitchFamily="18" charset="0"/>
              </a:rPr>
              <a:pPr algn="r" defTabSz="926659"/>
              <a:t>5</a:t>
            </a:fld>
            <a:endParaRPr lang="en-GB" altLang="zh-TW" sz="1200" b="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92FDD-91DF-4560-BD12-820F1531DBA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66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92FDD-91DF-4560-BD12-820F1531DBAE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55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92FDD-91DF-4560-BD12-820F1531DBAE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55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92FDD-91DF-4560-BD12-820F1531DBAE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55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92FDD-91DF-4560-BD12-820F1531DBAE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48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10" Type="http://schemas.openxmlformats.org/officeDocument/2006/relationships/image" Target="../media/image14.jpg"/><Relationship Id="rId4" Type="http://schemas.openxmlformats.org/officeDocument/2006/relationships/image" Target="../media/image8.jpeg"/><Relationship Id="rId9" Type="http://schemas.openxmlformats.org/officeDocument/2006/relationships/image" Target="../media/image1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V:\Resources\Templates\PowerPoint template 2013\Images low res\22-07-2013 15-31-58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613"/>
            <a:ext cx="9144000" cy="3816350"/>
          </a:xfrm>
          <a:prstGeom prst="rect">
            <a:avLst/>
          </a:prstGeom>
          <a:noFill/>
        </p:spPr>
      </p:pic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43" y="4806032"/>
            <a:ext cx="8382818" cy="325760"/>
          </a:xfrm>
          <a:noFill/>
        </p:spPr>
        <p:txBody>
          <a:bodyPr lIns="0"/>
          <a:lstStyle>
            <a:lvl1pPr>
              <a:def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Title of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5643" y="5176242"/>
            <a:ext cx="8382818" cy="288032"/>
          </a:xfr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Subtitle</a:t>
            </a:r>
            <a:endParaRPr lang="de-DE" dirty="0"/>
          </a:p>
        </p:txBody>
      </p:sp>
      <p:cxnSp>
        <p:nvCxnSpPr>
          <p:cNvPr id="14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1249" y="5954837"/>
            <a:ext cx="8367463" cy="223167"/>
          </a:xfrm>
        </p:spPr>
        <p:txBody>
          <a:bodyPr/>
          <a:lstStyle>
            <a:lvl1pPr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Presenter, Job Title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6206359"/>
            <a:ext cx="8367463" cy="223167"/>
          </a:xfrm>
        </p:spPr>
        <p:txBody>
          <a:bodyPr/>
          <a:lstStyle>
            <a:lvl1pPr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DD, YYYY</a:t>
            </a:r>
          </a:p>
        </p:txBody>
      </p:sp>
      <p:pic>
        <p:nvPicPr>
          <p:cNvPr id="11" name="Picture 8" descr="C:\Documents and Settings\roger.kuhn\Desktop\temp logo.emf"/>
          <p:cNvPicPr>
            <a:picLocks noChangeAspect="1" noChangeArrowheads="1"/>
          </p:cNvPicPr>
          <p:nvPr userDrawn="1"/>
        </p:nvPicPr>
        <p:blipFill>
          <a:blip r:embed="rId3" cstate="print"/>
          <a:srcRect l="85473"/>
          <a:stretch>
            <a:fillRect/>
          </a:stretch>
        </p:blipFill>
        <p:spPr bwMode="auto">
          <a:xfrm>
            <a:off x="8226226" y="169068"/>
            <a:ext cx="589124" cy="531019"/>
          </a:xfrm>
          <a:prstGeom prst="rect">
            <a:avLst/>
          </a:prstGeom>
          <a:noFill/>
        </p:spPr>
      </p:pic>
      <p:pic>
        <p:nvPicPr>
          <p:cNvPr id="12" name="Picture 8" descr="C:\Documents and Settings\roger.kuhn\Desktop\temp logo.emf"/>
          <p:cNvPicPr>
            <a:picLocks noChangeAspect="1" noChangeArrowheads="1"/>
          </p:cNvPicPr>
          <p:nvPr userDrawn="1"/>
        </p:nvPicPr>
        <p:blipFill>
          <a:blip r:embed="rId3" cstate="print"/>
          <a:srcRect t="34618" r="48688" b="29107"/>
          <a:stretch>
            <a:fillRect/>
          </a:stretch>
        </p:blipFill>
        <p:spPr bwMode="auto">
          <a:xfrm>
            <a:off x="395536" y="353847"/>
            <a:ext cx="2104777" cy="194833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73238"/>
            <a:ext cx="5559425" cy="4608512"/>
          </a:xfrm>
          <a:solidFill>
            <a:schemeClr val="tx2"/>
          </a:solidFill>
        </p:spPr>
        <p:txBody>
          <a:bodyPr lIns="108000" tIns="72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4888" y="1773238"/>
            <a:ext cx="3059112" cy="4608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3B1A19-B097-40F7-BF0A-FD95871A30A6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1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2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CB6CA55-E1B7-4682-B75D-CAFB9FC64F73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73238"/>
            <a:ext cx="4119563" cy="4608512"/>
          </a:xfrm>
          <a:solidFill>
            <a:schemeClr val="tx2"/>
          </a:solidFill>
        </p:spPr>
        <p:txBody>
          <a:bodyPr lIns="108000" tIns="72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43438" y="1773238"/>
            <a:ext cx="4500562" cy="46085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277DD-55E0-4808-BFD0-B533AC8A41A5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73238"/>
            <a:ext cx="8367713" cy="3023914"/>
          </a:xfrm>
          <a:solidFill>
            <a:schemeClr val="tx2"/>
          </a:solidFill>
        </p:spPr>
        <p:txBody>
          <a:bodyPr lIns="108000" tIns="72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1000" y="4941888"/>
            <a:ext cx="8367713" cy="14398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Bar and Text 1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277641"/>
            <a:ext cx="8353426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80999" y="1773238"/>
            <a:ext cx="836771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773484-9BA2-472C-A4DC-6B3490546438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5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7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Bar and Text 2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277641"/>
            <a:ext cx="4105275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95287" y="1773238"/>
            <a:ext cx="4105275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629150" y="1773238"/>
            <a:ext cx="4119563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4629150" y="2277641"/>
            <a:ext cx="411956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99E23A-1693-4239-A0A3-F04547D76B25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8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20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itle Bar and Text 2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925291"/>
            <a:ext cx="4105275" cy="345645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95288" y="2420888"/>
            <a:ext cx="4105275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643438" y="2420888"/>
            <a:ext cx="4105275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4643438" y="2925291"/>
            <a:ext cx="4105275" cy="345645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5288" y="1773238"/>
            <a:ext cx="8353425" cy="504403"/>
          </a:xfr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8BD5AD-F4FF-4CA7-B5BE-4E0D23BE0ADB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20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21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itle Bar and Text 3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2277641"/>
            <a:ext cx="2663827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95288" y="1773238"/>
            <a:ext cx="2663827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188744" y="1773238"/>
            <a:ext cx="275168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3188742" y="2277641"/>
            <a:ext cx="2751684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6084888" y="2277641"/>
            <a:ext cx="2663824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084889" y="1773238"/>
            <a:ext cx="266382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4999341-12A0-4711-BBBC-76881B0D09DD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21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22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Bar and Text 3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2924944"/>
            <a:ext cx="2663827" cy="3456806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95286" y="2420541"/>
            <a:ext cx="2663827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188742" y="2420541"/>
            <a:ext cx="275168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3188742" y="2924944"/>
            <a:ext cx="2751684" cy="3456806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6084888" y="2924944"/>
            <a:ext cx="2663824" cy="3456806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084887" y="2420541"/>
            <a:ext cx="266382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5288" y="1773238"/>
            <a:ext cx="8353425" cy="504403"/>
          </a:xfr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2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F1A814-20BC-4A2F-8AF0-39A552A38C91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2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23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95288" y="2277641"/>
            <a:ext cx="198215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6758715" y="1773238"/>
            <a:ext cx="1989997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4638869" y="1773238"/>
            <a:ext cx="198291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514601" y="1773238"/>
            <a:ext cx="197573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95288" y="1773238"/>
            <a:ext cx="198215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2514600" y="2277641"/>
            <a:ext cx="197573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26"/>
          </p:nvPr>
        </p:nvSpPr>
        <p:spPr>
          <a:xfrm>
            <a:off x="4638868" y="2277641"/>
            <a:ext cx="198291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758940" y="2278063"/>
            <a:ext cx="198977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F24C3F-1D15-43AC-8C1C-8E5E541A1DDF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7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8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95288" y="2924522"/>
            <a:ext cx="1982152" cy="3457228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6758715" y="2420119"/>
            <a:ext cx="1989997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4638869" y="2420119"/>
            <a:ext cx="198291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514601" y="2420119"/>
            <a:ext cx="197573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95288" y="2420119"/>
            <a:ext cx="198215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857A099-91FF-41BA-9F4A-90CAB9FF1B05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2514600" y="2924522"/>
            <a:ext cx="1975732" cy="3457228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26"/>
          </p:nvPr>
        </p:nvSpPr>
        <p:spPr>
          <a:xfrm>
            <a:off x="4638868" y="2924522"/>
            <a:ext cx="1982912" cy="3457228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758940" y="2924944"/>
            <a:ext cx="1989773" cy="3457228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5288" y="1773238"/>
            <a:ext cx="8353425" cy="504403"/>
          </a:xfr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20272" y="6597650"/>
            <a:ext cx="120932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0D521C-C1C6-4A5B-B54F-E21ED848F0BB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63927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3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grpSp>
        <p:nvGrpSpPr>
          <p:cNvPr id="8" name="Group 7"/>
          <p:cNvGrpSpPr/>
          <p:nvPr userDrawn="1"/>
        </p:nvGrpSpPr>
        <p:grpSpPr>
          <a:xfrm>
            <a:off x="0" y="836712"/>
            <a:ext cx="9143999" cy="1700788"/>
            <a:chOff x="0" y="842104"/>
            <a:chExt cx="9143999" cy="1700788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02656" y="842105"/>
              <a:ext cx="2341343" cy="170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12837" r="2901"/>
            <a:stretch>
              <a:fillRect/>
            </a:stretch>
          </p:blipFill>
          <p:spPr bwMode="auto">
            <a:xfrm>
              <a:off x="2305050" y="842105"/>
              <a:ext cx="2257425" cy="170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 l="-56" b="633"/>
            <a:stretch>
              <a:fillRect/>
            </a:stretch>
          </p:blipFill>
          <p:spPr bwMode="auto">
            <a:xfrm>
              <a:off x="4562475" y="842104"/>
              <a:ext cx="2328890" cy="170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842104"/>
              <a:ext cx="2305050" cy="170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6818" y="2658118"/>
            <a:ext cx="7918981" cy="503684"/>
          </a:xfrm>
          <a:noFill/>
        </p:spPr>
        <p:txBody>
          <a:bodyPr anchor="ctr"/>
          <a:lstStyle>
            <a:lvl1pPr>
              <a:def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Master Title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1217190" y="3478213"/>
            <a:ext cx="6696918" cy="503237"/>
          </a:xfrm>
          <a:solidFill>
            <a:srgbClr val="2B516B"/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1217190" y="4031079"/>
            <a:ext cx="669649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217190" y="4583945"/>
            <a:ext cx="6696207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1217191" y="5136811"/>
            <a:ext cx="6696206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217190" y="5689678"/>
            <a:ext cx="6696207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ces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4645819" y="1773238"/>
            <a:ext cx="4237831" cy="504825"/>
          </a:xfrm>
          <a:prstGeom prst="chevron">
            <a:avLst>
              <a:gd name="adj" fmla="val 26519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395833" y="1773238"/>
            <a:ext cx="4233317" cy="504825"/>
          </a:xfrm>
          <a:prstGeom prst="homePlate">
            <a:avLst>
              <a:gd name="adj" fmla="val 24843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46BE4CF-7E74-4227-AF39-2BE008A28FD6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2277641"/>
            <a:ext cx="411956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9150" y="2277641"/>
            <a:ext cx="411956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3203574" y="1773238"/>
            <a:ext cx="2867026" cy="504825"/>
          </a:xfrm>
          <a:prstGeom prst="chevron">
            <a:avLst>
              <a:gd name="adj" fmla="val 26519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381098" y="1773238"/>
            <a:ext cx="2800251" cy="504825"/>
          </a:xfrm>
          <a:prstGeom prst="homePlate">
            <a:avLst>
              <a:gd name="adj" fmla="val 24843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EA48E71-9301-4453-ABC0-BE0AE0A97B4D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6084888" y="1773238"/>
            <a:ext cx="2799556" cy="504825"/>
          </a:xfrm>
          <a:prstGeom prst="chevron">
            <a:avLst>
              <a:gd name="adj" fmla="val 26519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81001" y="2277641"/>
            <a:ext cx="2678114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3203574" y="2277641"/>
            <a:ext cx="2736851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4"/>
          </p:nvPr>
        </p:nvSpPr>
        <p:spPr>
          <a:xfrm>
            <a:off x="6084888" y="2277641"/>
            <a:ext cx="2663824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6757988" y="1773238"/>
            <a:ext cx="2105025" cy="504825"/>
          </a:xfrm>
          <a:prstGeom prst="chevron">
            <a:avLst>
              <a:gd name="adj" fmla="val 23165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4638868" y="1773238"/>
            <a:ext cx="2103246" cy="504825"/>
          </a:xfrm>
          <a:prstGeom prst="chevron">
            <a:avLst>
              <a:gd name="adj" fmla="val 23165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516982" y="1773238"/>
            <a:ext cx="2095499" cy="504825"/>
          </a:xfrm>
          <a:prstGeom prst="chevron">
            <a:avLst>
              <a:gd name="adj" fmla="val 23165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95288" y="1773238"/>
            <a:ext cx="2100262" cy="504825"/>
          </a:xfrm>
          <a:prstGeom prst="homePlate">
            <a:avLst>
              <a:gd name="adj" fmla="val 24843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D727BE-D3E3-421E-92F4-714448C8DB4B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95288" y="2277641"/>
            <a:ext cx="198215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25"/>
          </p:nvPr>
        </p:nvSpPr>
        <p:spPr>
          <a:xfrm>
            <a:off x="2514599" y="2277641"/>
            <a:ext cx="198596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6"/>
          </p:nvPr>
        </p:nvSpPr>
        <p:spPr>
          <a:xfrm>
            <a:off x="4638868" y="2277641"/>
            <a:ext cx="198291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27"/>
          </p:nvPr>
        </p:nvSpPr>
        <p:spPr>
          <a:xfrm>
            <a:off x="6758940" y="2278063"/>
            <a:ext cx="198977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95288" y="2176463"/>
            <a:ext cx="4097337" cy="1828800"/>
          </a:xfrm>
          <a:solidFill>
            <a:schemeClr val="tx2"/>
          </a:solidFill>
          <a:ln>
            <a:noFill/>
          </a:ln>
        </p:spPr>
        <p:txBody>
          <a:bodyPr lIns="108000" tIns="72000"/>
          <a:lstStyle/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95288" y="4149726"/>
            <a:ext cx="4097337" cy="404812"/>
          </a:xfrm>
          <a:solidFill>
            <a:schemeClr val="tx1"/>
          </a:solidFill>
          <a:ln>
            <a:noFill/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645025" y="4149726"/>
            <a:ext cx="4095750" cy="404812"/>
          </a:xfrm>
          <a:solidFill>
            <a:schemeClr val="accent1"/>
          </a:solidFill>
          <a:ln>
            <a:noFill/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95288" y="1773238"/>
            <a:ext cx="4097337" cy="403225"/>
          </a:xfrm>
          <a:solidFill>
            <a:schemeClr val="tx1"/>
          </a:solidFill>
          <a:ln>
            <a:noFill/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5025" y="1773238"/>
            <a:ext cx="4095750" cy="403225"/>
          </a:xfrm>
          <a:solidFill>
            <a:schemeClr val="accent1"/>
          </a:solidFill>
          <a:ln>
            <a:noFill/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B0BC9C7-84D6-4119-9B3C-C24F61D1CDCF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45026" y="2176463"/>
            <a:ext cx="4095750" cy="1828800"/>
          </a:xfrm>
          <a:solidFill>
            <a:schemeClr val="tx2"/>
          </a:solidFill>
          <a:ln>
            <a:noFill/>
          </a:ln>
        </p:spPr>
        <p:txBody>
          <a:bodyPr lIns="108000" tIns="72000"/>
          <a:lstStyle/>
          <a:p>
            <a:pPr lvl="0"/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395288" y="4554538"/>
            <a:ext cx="4097337" cy="1828800"/>
          </a:xfrm>
          <a:solidFill>
            <a:schemeClr val="tx2"/>
          </a:solidFill>
          <a:ln>
            <a:noFill/>
          </a:ln>
        </p:spPr>
        <p:txBody>
          <a:bodyPr lIns="108000" tIns="72000"/>
          <a:lstStyle/>
          <a:p>
            <a:pPr lvl="0"/>
            <a:endParaRPr lang="en-US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645025" y="4554538"/>
            <a:ext cx="4095750" cy="1828800"/>
          </a:xfrm>
          <a:solidFill>
            <a:schemeClr val="tx2"/>
          </a:solidFill>
          <a:ln>
            <a:noFill/>
          </a:ln>
        </p:spPr>
        <p:txBody>
          <a:bodyPr lIns="108000" tIns="72000"/>
          <a:lstStyle/>
          <a:p>
            <a:pPr lvl="0"/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3B3A87-E4D5-4616-AE68-18E3B5E86F93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76D4F5-DD7D-4C9B-873E-4D7FD087C722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0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7722756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:\Documents and Settings\roger.kuhn\Desktop\temp logo.emf"/>
          <p:cNvPicPr>
            <a:picLocks noChangeAspect="1" noChangeArrowheads="1"/>
          </p:cNvPicPr>
          <p:nvPr userDrawn="1"/>
        </p:nvPicPr>
        <p:blipFill>
          <a:blip r:embed="rId2" cstate="print"/>
          <a:srcRect l="85473"/>
          <a:stretch>
            <a:fillRect/>
          </a:stretch>
        </p:blipFill>
        <p:spPr bwMode="auto">
          <a:xfrm>
            <a:off x="8226226" y="169068"/>
            <a:ext cx="589124" cy="531019"/>
          </a:xfrm>
          <a:prstGeom prst="rect">
            <a:avLst/>
          </a:prstGeom>
          <a:noFill/>
        </p:spPr>
      </p:pic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04248" y="6597650"/>
            <a:ext cx="142535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D3B0E39-73DC-4C7F-95D6-3EE9F302E5AC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9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42324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20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9" y="4894561"/>
            <a:ext cx="889412" cy="403225"/>
          </a:xfrm>
          <a:noFill/>
          <a:ln>
            <a:noFill/>
          </a:ln>
        </p:spPr>
        <p:txBody>
          <a:bodyPr lIns="72000" tIns="72000" rIns="72000" bIns="72000"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endParaRPr lang="en-US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r="11080"/>
          <a:stretch>
            <a:fillRect/>
          </a:stretch>
        </p:blipFill>
        <p:spPr bwMode="auto">
          <a:xfrm>
            <a:off x="0" y="838200"/>
            <a:ext cx="2247034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 descr="KN Man_Overlooking.jpg"/>
          <p:cNvPicPr>
            <a:picLocks/>
          </p:cNvPicPr>
          <p:nvPr userDrawn="1"/>
        </p:nvPicPr>
        <p:blipFill rotWithShape="1">
          <a:blip r:embed="rId4" cstate="print"/>
          <a:srcRect r="1579" b="980"/>
          <a:stretch/>
        </p:blipFill>
        <p:spPr>
          <a:xfrm>
            <a:off x="6868801" y="836612"/>
            <a:ext cx="2275199" cy="1925638"/>
          </a:xfrm>
          <a:prstGeom prst="rect">
            <a:avLst/>
          </a:prstGeom>
        </p:spPr>
      </p:pic>
      <p:pic>
        <p:nvPicPr>
          <p:cNvPr id="31" name="Picture 2" descr="V:\Resources\Templates\PowerPoint template 2013\Images low res\22-07-2013 16-14-42.jpg"/>
          <p:cNvPicPr>
            <a:picLocks noChangeArrowheads="1"/>
          </p:cNvPicPr>
          <p:nvPr userDrawn="1"/>
        </p:nvPicPr>
        <p:blipFill>
          <a:blip r:embed="rId5" cstate="print"/>
          <a:srcRect l="50417" b="390"/>
          <a:stretch>
            <a:fillRect/>
          </a:stretch>
        </p:blipFill>
        <p:spPr bwMode="auto">
          <a:xfrm>
            <a:off x="6868800" y="2781298"/>
            <a:ext cx="2275200" cy="1864213"/>
          </a:xfrm>
          <a:prstGeom prst="rect">
            <a:avLst/>
          </a:prstGeom>
          <a:noFill/>
        </p:spPr>
      </p:pic>
      <p:cxnSp>
        <p:nvCxnSpPr>
          <p:cNvPr id="45" name="Gerade Verbindung 44"/>
          <p:cNvCxnSpPr/>
          <p:nvPr userDrawn="1"/>
        </p:nvCxnSpPr>
        <p:spPr bwMode="auto">
          <a:xfrm>
            <a:off x="2274094" y="838200"/>
            <a:ext cx="0" cy="3807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Gerade Verbindung 46"/>
          <p:cNvCxnSpPr/>
          <p:nvPr userDrawn="1"/>
        </p:nvCxnSpPr>
        <p:spPr bwMode="auto">
          <a:xfrm>
            <a:off x="4578350" y="845651"/>
            <a:ext cx="0" cy="3807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Gerade Verbindung 47"/>
          <p:cNvCxnSpPr/>
          <p:nvPr userDrawn="1"/>
        </p:nvCxnSpPr>
        <p:spPr bwMode="auto">
          <a:xfrm>
            <a:off x="6851914" y="845651"/>
            <a:ext cx="0" cy="3807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8" descr="C:\Documents and Settings\roger.kuhn\Desktop\temp logo.emf"/>
          <p:cNvPicPr>
            <a:picLocks noChangeAspect="1" noChangeArrowheads="1"/>
          </p:cNvPicPr>
          <p:nvPr userDrawn="1"/>
        </p:nvPicPr>
        <p:blipFill>
          <a:blip r:embed="rId2" cstate="print"/>
          <a:srcRect t="34618" r="48688" b="29107"/>
          <a:stretch>
            <a:fillRect/>
          </a:stretch>
        </p:blipFill>
        <p:spPr bwMode="auto">
          <a:xfrm>
            <a:off x="395536" y="353847"/>
            <a:ext cx="2104777" cy="194833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81300"/>
            <a:ext cx="2247032" cy="1864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6612"/>
            <a:ext cx="2281427" cy="1925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36612"/>
            <a:ext cx="2273808" cy="1925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64" y="2781300"/>
            <a:ext cx="2273808" cy="1864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1300"/>
            <a:ext cx="2273808" cy="18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93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20272" y="6597650"/>
            <a:ext cx="120932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3934238-7660-4FBC-9B12-8E2D57ECEB7E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63927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3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930275"/>
            <a:ext cx="8367713" cy="84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1222599" y="1772816"/>
            <a:ext cx="6695565" cy="503237"/>
          </a:xfrm>
          <a:solidFill>
            <a:srgbClr val="2B516B"/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222599" y="2322768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1222599" y="2872720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222599" y="3422672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1222599" y="3972624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1222599" y="4522576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1222599" y="5072528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6"/>
          </p:nvPr>
        </p:nvSpPr>
        <p:spPr>
          <a:xfrm>
            <a:off x="1222599" y="5622483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1"/>
          <p:cNvSpPr>
            <a:spLocks noGrp="1"/>
          </p:cNvSpPr>
          <p:nvPr>
            <p:ph type="body" sz="quarter" idx="37"/>
          </p:nvPr>
        </p:nvSpPr>
        <p:spPr>
          <a:xfrm>
            <a:off x="379872" y="2323637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4824433" y="2323637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39" hasCustomPrompt="1"/>
          </p:nvPr>
        </p:nvSpPr>
        <p:spPr>
          <a:xfrm>
            <a:off x="7092230" y="2323190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52" name="Text Placeholder 21"/>
          <p:cNvSpPr>
            <a:spLocks noGrp="1"/>
          </p:cNvSpPr>
          <p:nvPr>
            <p:ph type="body" sz="quarter" idx="46"/>
          </p:nvPr>
        </p:nvSpPr>
        <p:spPr>
          <a:xfrm>
            <a:off x="379872" y="2873589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53" name="Text Placeholder 21"/>
          <p:cNvSpPr>
            <a:spLocks noGrp="1"/>
          </p:cNvSpPr>
          <p:nvPr>
            <p:ph type="body" sz="quarter" idx="47" hasCustomPrompt="1"/>
          </p:nvPr>
        </p:nvSpPr>
        <p:spPr>
          <a:xfrm>
            <a:off x="4824433" y="2873589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54" name="Text Placeholder 21"/>
          <p:cNvSpPr>
            <a:spLocks noGrp="1"/>
          </p:cNvSpPr>
          <p:nvPr>
            <p:ph type="body" sz="quarter" idx="48" hasCustomPrompt="1"/>
          </p:nvPr>
        </p:nvSpPr>
        <p:spPr>
          <a:xfrm>
            <a:off x="7092230" y="2873142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55" name="Text Placeholder 21"/>
          <p:cNvSpPr>
            <a:spLocks noGrp="1"/>
          </p:cNvSpPr>
          <p:nvPr>
            <p:ph type="body" sz="quarter" idx="49"/>
          </p:nvPr>
        </p:nvSpPr>
        <p:spPr>
          <a:xfrm>
            <a:off x="379872" y="3423541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56" name="Text Placeholder 21"/>
          <p:cNvSpPr>
            <a:spLocks noGrp="1"/>
          </p:cNvSpPr>
          <p:nvPr>
            <p:ph type="body" sz="quarter" idx="50" hasCustomPrompt="1"/>
          </p:nvPr>
        </p:nvSpPr>
        <p:spPr>
          <a:xfrm>
            <a:off x="4824433" y="3423541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57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7092230" y="3423094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58" name="Text Placeholder 21"/>
          <p:cNvSpPr>
            <a:spLocks noGrp="1"/>
          </p:cNvSpPr>
          <p:nvPr>
            <p:ph type="body" sz="quarter" idx="52"/>
          </p:nvPr>
        </p:nvSpPr>
        <p:spPr>
          <a:xfrm>
            <a:off x="379872" y="3973493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59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4824433" y="3973493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60" name="Text Placeholder 21"/>
          <p:cNvSpPr>
            <a:spLocks noGrp="1"/>
          </p:cNvSpPr>
          <p:nvPr>
            <p:ph type="body" sz="quarter" idx="54" hasCustomPrompt="1"/>
          </p:nvPr>
        </p:nvSpPr>
        <p:spPr>
          <a:xfrm>
            <a:off x="7092230" y="3973046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61" name="Text Placeholder 21"/>
          <p:cNvSpPr>
            <a:spLocks noGrp="1"/>
          </p:cNvSpPr>
          <p:nvPr>
            <p:ph type="body" sz="quarter" idx="55"/>
          </p:nvPr>
        </p:nvSpPr>
        <p:spPr>
          <a:xfrm>
            <a:off x="379872" y="4523445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62" name="Text Placeholder 21"/>
          <p:cNvSpPr>
            <a:spLocks noGrp="1"/>
          </p:cNvSpPr>
          <p:nvPr>
            <p:ph type="body" sz="quarter" idx="56" hasCustomPrompt="1"/>
          </p:nvPr>
        </p:nvSpPr>
        <p:spPr>
          <a:xfrm>
            <a:off x="4824433" y="4523445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63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7092230" y="4522998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64" name="Text Placeholder 21"/>
          <p:cNvSpPr>
            <a:spLocks noGrp="1"/>
          </p:cNvSpPr>
          <p:nvPr>
            <p:ph type="body" sz="quarter" idx="58"/>
          </p:nvPr>
        </p:nvSpPr>
        <p:spPr>
          <a:xfrm>
            <a:off x="379872" y="5073397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65" name="Text Placeholder 21"/>
          <p:cNvSpPr>
            <a:spLocks noGrp="1"/>
          </p:cNvSpPr>
          <p:nvPr>
            <p:ph type="body" sz="quarter" idx="59" hasCustomPrompt="1"/>
          </p:nvPr>
        </p:nvSpPr>
        <p:spPr>
          <a:xfrm>
            <a:off x="4824433" y="5073397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66" name="Text Placeholder 21"/>
          <p:cNvSpPr>
            <a:spLocks noGrp="1"/>
          </p:cNvSpPr>
          <p:nvPr>
            <p:ph type="body" sz="quarter" idx="60" hasCustomPrompt="1"/>
          </p:nvPr>
        </p:nvSpPr>
        <p:spPr>
          <a:xfrm>
            <a:off x="7092230" y="5072950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67" name="Text Placeholder 21"/>
          <p:cNvSpPr>
            <a:spLocks noGrp="1"/>
          </p:cNvSpPr>
          <p:nvPr>
            <p:ph type="body" sz="quarter" idx="61"/>
          </p:nvPr>
        </p:nvSpPr>
        <p:spPr>
          <a:xfrm>
            <a:off x="379872" y="5623352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62" hasCustomPrompt="1"/>
          </p:nvPr>
        </p:nvSpPr>
        <p:spPr>
          <a:xfrm>
            <a:off x="4824433" y="5623352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63" hasCustomPrompt="1"/>
          </p:nvPr>
        </p:nvSpPr>
        <p:spPr>
          <a:xfrm>
            <a:off x="7092230" y="5622905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63D29CA-C944-46D9-B3E3-7345A83C106F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3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930275"/>
            <a:ext cx="8367713" cy="8429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379872" y="1773685"/>
            <a:ext cx="4407023" cy="503237"/>
          </a:xfrm>
          <a:solidFill>
            <a:srgbClr val="2B516B"/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35" hasCustomPrompt="1"/>
          </p:nvPr>
        </p:nvSpPr>
        <p:spPr>
          <a:xfrm>
            <a:off x="4824433" y="1773685"/>
            <a:ext cx="2224161" cy="503237"/>
          </a:xfrm>
          <a:solidFill>
            <a:srgbClr val="2B516B"/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7092230" y="1773238"/>
            <a:ext cx="1656433" cy="503237"/>
          </a:xfrm>
          <a:solidFill>
            <a:srgbClr val="2B516B"/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pitchFamily="2" charset="2"/>
              <a:buNone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5FA0A8-2122-44F2-A7B4-B771BF369E80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4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ABE35A-5A90-4C80-BB8F-98CB0FF0EE3D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4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3238"/>
            <a:ext cx="4119563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643438" y="1772444"/>
            <a:ext cx="4105275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7B236BA-319B-4FC1-AE78-BC3E58213DE8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5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2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773238"/>
            <a:ext cx="2678112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3203576" y="1773238"/>
            <a:ext cx="2736850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092826" y="1773238"/>
            <a:ext cx="2655887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DE7FF5-E894-47A3-93F8-DAE9B1066A3B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6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7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381000" y="1773238"/>
            <a:ext cx="4100513" cy="2232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22" hasCustomPrompt="1"/>
          </p:nvPr>
        </p:nvSpPr>
        <p:spPr>
          <a:xfrm>
            <a:off x="4648200" y="1773238"/>
            <a:ext cx="4100513" cy="2232025"/>
          </a:xfrm>
        </p:spPr>
        <p:txBody>
          <a:bodyPr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3" hasCustomPrompt="1"/>
          </p:nvPr>
        </p:nvSpPr>
        <p:spPr>
          <a:xfrm>
            <a:off x="380206" y="4157663"/>
            <a:ext cx="4100513" cy="2232025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6B7E9"/>
              </a:buClr>
              <a:buSzPct val="115000"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6B7E9"/>
              </a:buClr>
              <a:buSzPct val="115000"/>
              <a:buFontTx/>
              <a:buNone/>
              <a:tabLst/>
              <a:defRPr/>
            </a:pPr>
            <a:r>
              <a:rPr lang="en-US" dirty="0" smtClean="0"/>
              <a:t>Click to add content</a:t>
            </a:r>
          </a:p>
          <a:p>
            <a:pPr lvl="0"/>
            <a:endParaRPr lang="en-US" dirty="0"/>
          </a:p>
        </p:txBody>
      </p:sp>
      <p:sp>
        <p:nvSpPr>
          <p:cNvPr id="22" name="Content Placeholder 16"/>
          <p:cNvSpPr>
            <a:spLocks noGrp="1"/>
          </p:cNvSpPr>
          <p:nvPr>
            <p:ph sz="quarter" idx="24" hasCustomPrompt="1"/>
          </p:nvPr>
        </p:nvSpPr>
        <p:spPr>
          <a:xfrm>
            <a:off x="4648200" y="4157663"/>
            <a:ext cx="4100513" cy="2232025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6B7E9"/>
              </a:buClr>
              <a:buSzPct val="115000"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6B7E9"/>
              </a:buClr>
              <a:buSzPct val="115000"/>
              <a:buFontTx/>
              <a:buNone/>
              <a:tabLst/>
              <a:defRPr/>
            </a:pPr>
            <a:r>
              <a:rPr lang="en-US" dirty="0" smtClean="0"/>
              <a:t>Click to add content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4C69A1-B743-4758-AC9E-3E67FF8CBD1A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3" name="Straight Connector 7"/>
          <p:cNvCxnSpPr>
            <a:cxnSpLocks noChangeShapeType="1"/>
          </p:cNvCxnSpPr>
          <p:nvPr userDrawn="1"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73238"/>
            <a:ext cx="836771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30275"/>
            <a:ext cx="8367713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‹Nr.›</a:t>
            </a:fld>
            <a:endParaRPr lang="en-GB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20272" y="6597650"/>
            <a:ext cx="120932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11E75E-7CDD-438D-A34B-3B5546413D45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3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63927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4" name="Straight Connector 7"/>
          <p:cNvCxnSpPr>
            <a:cxnSpLocks noChangeShapeType="1"/>
          </p:cNvCxnSpPr>
          <p:nvPr/>
        </p:nvCxnSpPr>
        <p:spPr bwMode="auto">
          <a:xfrm>
            <a:off x="0" y="836713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15" name="Picture 8" descr="C:\Documents and Settings\roger.kuhn\Desktop\temp logo.emf"/>
          <p:cNvPicPr>
            <a:picLocks noChangeAspect="1" noChangeArrowheads="1"/>
          </p:cNvPicPr>
          <p:nvPr userDrawn="1"/>
        </p:nvPicPr>
        <p:blipFill>
          <a:blip r:embed="rId28" cstate="print"/>
          <a:srcRect l="85473"/>
          <a:stretch>
            <a:fillRect/>
          </a:stretch>
        </p:blipFill>
        <p:spPr bwMode="auto">
          <a:xfrm>
            <a:off x="8226226" y="169068"/>
            <a:ext cx="589124" cy="531019"/>
          </a:xfrm>
          <a:prstGeom prst="rect">
            <a:avLst/>
          </a:prstGeom>
          <a:noFill/>
        </p:spPr>
      </p:pic>
      <p:pic>
        <p:nvPicPr>
          <p:cNvPr id="16" name="Picture 8" descr="C:\Documents and Settings\roger.kuhn\Desktop\temp logo.emf"/>
          <p:cNvPicPr>
            <a:picLocks noChangeAspect="1" noChangeArrowheads="1"/>
          </p:cNvPicPr>
          <p:nvPr userDrawn="1"/>
        </p:nvPicPr>
        <p:blipFill>
          <a:blip r:embed="rId28" cstate="print"/>
          <a:srcRect t="34618" r="48688" b="29107"/>
          <a:stretch>
            <a:fillRect/>
          </a:stretch>
        </p:blipFill>
        <p:spPr bwMode="auto">
          <a:xfrm>
            <a:off x="395536" y="353847"/>
            <a:ext cx="2104777" cy="19483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8" r:id="rId3"/>
    <p:sldLayoutId id="2147483739" r:id="rId4"/>
    <p:sldLayoutId id="2147483732" r:id="rId5"/>
    <p:sldLayoutId id="2147483721" r:id="rId6"/>
    <p:sldLayoutId id="2147483733" r:id="rId7"/>
    <p:sldLayoutId id="2147483744" r:id="rId8"/>
    <p:sldLayoutId id="2147483746" r:id="rId9"/>
    <p:sldLayoutId id="2147483750" r:id="rId10"/>
    <p:sldLayoutId id="2147483751" r:id="rId11"/>
    <p:sldLayoutId id="2147483752" r:id="rId12"/>
    <p:sldLayoutId id="2147483736" r:id="rId13"/>
    <p:sldLayoutId id="2147483734" r:id="rId14"/>
    <p:sldLayoutId id="2147483749" r:id="rId15"/>
    <p:sldLayoutId id="2147483753" r:id="rId16"/>
    <p:sldLayoutId id="2147483735" r:id="rId17"/>
    <p:sldLayoutId id="2147483748" r:id="rId18"/>
    <p:sldLayoutId id="2147483754" r:id="rId19"/>
    <p:sldLayoutId id="2147483743" r:id="rId20"/>
    <p:sldLayoutId id="2147483741" r:id="rId21"/>
    <p:sldLayoutId id="2147483742" r:id="rId22"/>
    <p:sldLayoutId id="2147483745" r:id="rId23"/>
    <p:sldLayoutId id="2147483755" r:id="rId24"/>
    <p:sldLayoutId id="2147483756" r:id="rId25"/>
    <p:sldLayoutId id="2147483758" r:id="rId26"/>
  </p:sldLayoutIdLst>
  <p:transition spd="med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4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0" fontAlgn="base" hangingPunct="0">
        <a:spcBef>
          <a:spcPct val="0"/>
        </a:spcBef>
        <a:spcAft>
          <a:spcPts val="400"/>
        </a:spcAft>
        <a:buClr>
          <a:srgbClr val="38A4E1"/>
        </a:buClr>
        <a:buFont typeface="Arial" pitchFamily="34" charset="0"/>
        <a:buChar char="•"/>
        <a:defRPr sz="1800">
          <a:solidFill>
            <a:srgbClr val="002B55"/>
          </a:solidFill>
          <a:latin typeface="+mn-lt"/>
        </a:defRPr>
      </a:lvl2pPr>
      <a:lvl3pPr marL="749300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Arial" pitchFamily="34" charset="0"/>
        <a:buChar char="•"/>
        <a:defRPr>
          <a:solidFill>
            <a:srgbClr val="002B55"/>
          </a:solidFill>
          <a:latin typeface="+mn-lt"/>
        </a:defRPr>
      </a:lvl3pPr>
      <a:lvl4pPr marL="1144588" indent="-192088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Arial" pitchFamily="34" charset="0"/>
        <a:buChar char="•"/>
        <a:defRPr>
          <a:solidFill>
            <a:srgbClr val="002B55"/>
          </a:solidFill>
          <a:latin typeface="+mn-lt"/>
        </a:defRPr>
      </a:lvl4pPr>
      <a:lvl5pPr marL="1519238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Arial" pitchFamily="34" charset="0"/>
        <a:buChar char="•"/>
        <a:defRPr>
          <a:solidFill>
            <a:srgbClr val="002B55"/>
          </a:solidFill>
          <a:latin typeface="+mn-lt"/>
        </a:defRPr>
      </a:lvl5pPr>
      <a:lvl6pPr marL="19764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rresearch.com/technology/graph-databases/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jpg"/><Relationship Id="rId3" Type="http://schemas.openxmlformats.org/officeDocument/2006/relationships/image" Target="../media/image21.jpe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jpg"/><Relationship Id="rId11" Type="http://schemas.openxmlformats.org/officeDocument/2006/relationships/image" Target="../media/image34.jpg"/><Relationship Id="rId5" Type="http://schemas.openxmlformats.org/officeDocument/2006/relationships/image" Target="../media/image28.jpg"/><Relationship Id="rId10" Type="http://schemas.openxmlformats.org/officeDocument/2006/relationships/image" Target="../media/image33.jpg"/><Relationship Id="rId4" Type="http://schemas.openxmlformats.org/officeDocument/2006/relationships/image" Target="../media/image23.jpeg"/><Relationship Id="rId9" Type="http://schemas.openxmlformats.org/officeDocument/2006/relationships/image" Target="../media/image32.jpg"/><Relationship Id="rId14" Type="http://schemas.openxmlformats.org/officeDocument/2006/relationships/image" Target="../media/image3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hyperlink" Target="http://www.scientificamerican.com/article/the-semantic-web/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hyperlink" Target="http://kuehne-nagel.com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Boundaryless EAM with Semantic Web Tools</a:t>
            </a:r>
            <a:br>
              <a:rPr lang="en-US" dirty="0" smtClean="0"/>
            </a:br>
            <a:r>
              <a:rPr lang="en-US" sz="2000" dirty="0">
                <a:solidFill>
                  <a:schemeClr val="accent1"/>
                </a:solidFill>
              </a:rPr>
              <a:t>T</a:t>
            </a:r>
            <a:r>
              <a:rPr lang="en-US" sz="2000" dirty="0" smtClean="0">
                <a:solidFill>
                  <a:schemeClr val="accent1"/>
                </a:solidFill>
              </a:rPr>
              <a:t>he Open Group London Event and Member Meeting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Thomas Kaleske, Senior Integration Architect, Kuehne + Nagel, Hamburg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25-28, 2016 – London (UK)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Selection for Evaluation Prototype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1"/>
                </a:solidFill>
              </a:rPr>
              <a:t>two key components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Protégé was </a:t>
            </a:r>
            <a:r>
              <a:rPr lang="en-US" sz="1600" dirty="0" smtClean="0">
                <a:solidFill>
                  <a:schemeClr val="tx1"/>
                </a:solidFill>
              </a:rPr>
              <a:t>selected </a:t>
            </a:r>
          </a:p>
          <a:p>
            <a:pPr lvl="1"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large </a:t>
            </a:r>
            <a:r>
              <a:rPr lang="en-US" sz="1600" dirty="0">
                <a:solidFill>
                  <a:schemeClr val="tx1"/>
                </a:solidFill>
              </a:rPr>
              <a:t>set of </a:t>
            </a:r>
            <a:r>
              <a:rPr lang="en-US" sz="1600" dirty="0" smtClean="0">
                <a:solidFill>
                  <a:schemeClr val="tx1"/>
                </a:solidFill>
              </a:rPr>
              <a:t>plugins </a:t>
            </a:r>
          </a:p>
          <a:p>
            <a:pPr lvl="1"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collaboration support (web version)</a:t>
            </a:r>
            <a:endParaRPr lang="en-US" sz="1600" u="sng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200" u="sng" dirty="0" smtClean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 the collaboration feature wasn’t used, because of the limitations of the web version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200" u="sng" dirty="0" smtClean="0">
                <a:solidFill>
                  <a:schemeClr val="tx1"/>
                </a:solidFill>
              </a:rPr>
              <a:t>Note</a:t>
            </a:r>
            <a:r>
              <a:rPr lang="en-US" sz="1200" dirty="0" smtClean="0">
                <a:solidFill>
                  <a:schemeClr val="tx1"/>
                </a:solidFill>
              </a:rPr>
              <a:t>: Commercial </a:t>
            </a:r>
            <a:r>
              <a:rPr lang="en-US" sz="1200" dirty="0">
                <a:solidFill>
                  <a:schemeClr val="tx1"/>
                </a:solidFill>
              </a:rPr>
              <a:t>products were not </a:t>
            </a:r>
            <a:r>
              <a:rPr lang="en-US" sz="1200" dirty="0" smtClean="0">
                <a:solidFill>
                  <a:schemeClr val="tx1"/>
                </a:solidFill>
              </a:rPr>
              <a:t>investigated</a:t>
            </a:r>
            <a:r>
              <a:rPr lang="en-US" sz="1400" dirty="0" smtClean="0">
                <a:solidFill>
                  <a:schemeClr val="tx1"/>
                </a:solidFill>
              </a:rPr>
              <a:t>  </a:t>
            </a:r>
            <a:endParaRPr lang="en-US" sz="14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OWL Editor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Triple Store (RDF)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600" dirty="0" err="1">
                <a:solidFill>
                  <a:schemeClr val="tx1"/>
                </a:solidFill>
              </a:rPr>
              <a:t>GraphDB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from </a:t>
            </a:r>
            <a:r>
              <a:rPr lang="en-US" sz="1600" dirty="0" err="1" smtClean="0">
                <a:solidFill>
                  <a:schemeClr val="tx1"/>
                </a:solidFill>
              </a:rPr>
              <a:t>Ontotext</a:t>
            </a:r>
            <a:r>
              <a:rPr lang="en-US" sz="1600" dirty="0" smtClean="0">
                <a:solidFill>
                  <a:schemeClr val="tx1"/>
                </a:solidFill>
              </a:rPr>
              <a:t> was selected</a:t>
            </a:r>
          </a:p>
          <a:p>
            <a:pPr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free </a:t>
            </a:r>
            <a:r>
              <a:rPr lang="en-US" sz="1600" dirty="0" smtClean="0">
                <a:solidFill>
                  <a:schemeClr val="tx1"/>
                </a:solidFill>
              </a:rPr>
              <a:t>version</a:t>
            </a:r>
          </a:p>
          <a:p>
            <a:pPr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simple setup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widely used RDF database</a:t>
            </a:r>
          </a:p>
          <a:p>
            <a:pPr>
              <a:buClr>
                <a:schemeClr val="accent1"/>
              </a:buClr>
            </a:pPr>
            <a:r>
              <a:rPr lang="en-US" sz="1600">
                <a:solidFill>
                  <a:schemeClr val="tx1"/>
                </a:solidFill>
              </a:rPr>
              <a:t>supports all </a:t>
            </a:r>
            <a:r>
              <a:rPr lang="en-US" sz="1600">
                <a:solidFill>
                  <a:schemeClr val="tx1"/>
                </a:solidFill>
              </a:rPr>
              <a:t>required </a:t>
            </a:r>
            <a:r>
              <a:rPr lang="en-US" sz="1600" smtClean="0">
                <a:solidFill>
                  <a:schemeClr val="tx1"/>
                </a:solidFill>
              </a:rPr>
              <a:t>features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200" u="sng" dirty="0" smtClean="0">
                <a:solidFill>
                  <a:schemeClr val="tx1"/>
                </a:solidFill>
              </a:rPr>
              <a:t>Note</a:t>
            </a:r>
            <a:r>
              <a:rPr lang="en-US" sz="1200" dirty="0" smtClean="0">
                <a:solidFill>
                  <a:schemeClr val="tx1"/>
                </a:solidFill>
              </a:rPr>
              <a:t>: no </a:t>
            </a:r>
            <a:r>
              <a:rPr lang="en-US" sz="1200" dirty="0">
                <a:solidFill>
                  <a:schemeClr val="tx1"/>
                </a:solidFill>
              </a:rPr>
              <a:t>commercial product </a:t>
            </a:r>
            <a:r>
              <a:rPr lang="en-US" sz="1200" dirty="0" smtClean="0">
                <a:solidFill>
                  <a:schemeClr val="tx1"/>
                </a:solidFill>
              </a:rPr>
              <a:t>selection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Features that we looked into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SPARQL </a:t>
            </a:r>
            <a:r>
              <a:rPr lang="en-US" sz="1200" dirty="0" smtClean="0">
                <a:solidFill>
                  <a:schemeClr val="tx1"/>
                </a:solidFill>
              </a:rPr>
              <a:t>1.1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OWL2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User </a:t>
            </a:r>
            <a:r>
              <a:rPr lang="en-US" sz="1200" dirty="0" smtClean="0">
                <a:solidFill>
                  <a:schemeClr val="tx1"/>
                </a:solidFill>
              </a:rPr>
              <a:t>roles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API’s 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Runtime Environment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Inference/Reasoning Engine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Stackoverflow</a:t>
            </a:r>
            <a:r>
              <a:rPr lang="en-US" sz="1200" dirty="0">
                <a:solidFill>
                  <a:schemeClr val="tx1"/>
                </a:solidFill>
              </a:rPr>
              <a:t> Count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Free Version  </a:t>
            </a:r>
          </a:p>
          <a:p>
            <a:pPr marL="0" indent="0">
              <a:buClr>
                <a:schemeClr val="accent1"/>
              </a:buClr>
              <a:buNone/>
            </a:pPr>
            <a:endParaRPr lang="de-DE" sz="1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10</a:t>
            </a:fld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99E23A-1693-4239-A0A3-F04547D76B25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665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4536504" cy="488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Overview for Graph Databases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1"/>
                </a:solidFill>
                <a:hlinkClick r:id="rId3"/>
              </a:rPr>
              <a:t>Bloor Research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11</a:t>
            </a:fld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65FA0A8-2122-44F2-A7B4-B771BF369E80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695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30275"/>
            <a:ext cx="8583488" cy="842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based on a Concrete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usiness Demand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accent1"/>
                </a:solidFill>
              </a:rPr>
              <a:t>Business impact analysis </a:t>
            </a:r>
            <a:r>
              <a:rPr lang="en-US" sz="2000" dirty="0">
                <a:solidFill>
                  <a:schemeClr val="accent1"/>
                </a:solidFill>
              </a:rPr>
              <a:t>f</a:t>
            </a:r>
            <a:r>
              <a:rPr lang="en-US" sz="2000" dirty="0" smtClean="0">
                <a:solidFill>
                  <a:schemeClr val="accent1"/>
                </a:solidFill>
              </a:rPr>
              <a:t>or the Parcel Carrier Integration Platform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/>
            </a:r>
            <a:br>
              <a:rPr lang="de-DE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12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3B3A87-E4D5-4616-AE68-18E3B5E86F93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1001" y="5157789"/>
            <a:ext cx="8367712" cy="1223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2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eaLnBrk="1" latinLnBrk="0" hangingPunct="1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SzPct val="115000"/>
              <a:tabLst/>
              <a:defRPr/>
            </a:pPr>
            <a:r>
              <a:rPr lang="en-US" sz="1600" b="0" dirty="0">
                <a:solidFill>
                  <a:srgbClr val="002B55"/>
                </a:solidFill>
                <a:ea typeface="MS PGothic" pitchFamily="34" charset="-128"/>
              </a:rPr>
              <a:t>E</a:t>
            </a:r>
            <a:r>
              <a:rPr lang="en-US" sz="1600" b="0" dirty="0" smtClean="0">
                <a:solidFill>
                  <a:srgbClr val="002B55"/>
                </a:solidFill>
                <a:ea typeface="MS PGothic" pitchFamily="34" charset="-128"/>
              </a:rPr>
              <a:t>lements</a:t>
            </a:r>
          </a:p>
          <a:p>
            <a:pPr marL="268288" marR="0" indent="-268288" defTabSz="914400" eaLnBrk="1" latinLnBrk="0" hangingPunct="1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SzPct val="115000"/>
              <a:buFont typeface="Wingdings" pitchFamily="2" charset="2"/>
              <a:buChar char="§"/>
              <a:tabLst/>
              <a:defRPr/>
            </a:pPr>
            <a:r>
              <a:rPr lang="en-US" sz="1600" b="0" dirty="0" smtClean="0">
                <a:solidFill>
                  <a:srgbClr val="002B55"/>
                </a:solidFill>
                <a:ea typeface="MS PGothic" pitchFamily="34" charset="-128"/>
              </a:rPr>
              <a:t>Customers and carriers</a:t>
            </a:r>
          </a:p>
          <a:p>
            <a:pPr marL="268288" marR="0" indent="-268288" defTabSz="914400" eaLnBrk="1" latinLnBrk="0" hangingPunct="1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SzPct val="115000"/>
              <a:buFont typeface="Wingdings" pitchFamily="2" charset="2"/>
              <a:buChar char="§"/>
              <a:tabLst/>
              <a:defRPr/>
            </a:pPr>
            <a:r>
              <a:rPr lang="en-US" sz="1600" b="0" dirty="0" smtClean="0">
                <a:solidFill>
                  <a:srgbClr val="002B55"/>
                </a:solidFill>
                <a:ea typeface="MS PGothic" pitchFamily="34" charset="-128"/>
              </a:rPr>
              <a:t>Organizational structures</a:t>
            </a:r>
          </a:p>
          <a:p>
            <a:pPr marL="268288" indent="-268288" eaLnBrk="1" hangingPunct="1">
              <a:spcAft>
                <a:spcPts val="300"/>
              </a:spcAft>
              <a:buClr>
                <a:schemeClr val="accent1"/>
              </a:buClr>
              <a:buSzPct val="115000"/>
              <a:buFont typeface="Wingdings" pitchFamily="2" charset="2"/>
              <a:buChar char="§"/>
              <a:defRPr/>
            </a:pPr>
            <a:r>
              <a:rPr lang="en-US" sz="1600" b="0" dirty="0" smtClean="0">
                <a:solidFill>
                  <a:srgbClr val="002B55"/>
                </a:solidFill>
                <a:ea typeface="MS PGothic" pitchFamily="34" charset="-128"/>
              </a:rPr>
              <a:t>Servers and applications</a:t>
            </a:r>
            <a:endParaRPr lang="en-US" sz="1600" b="0" dirty="0">
              <a:solidFill>
                <a:srgbClr val="002B55"/>
              </a:solidFill>
              <a:ea typeface="MS PGothic" pitchFamily="34" charset="-128"/>
            </a:endParaRPr>
          </a:p>
          <a:p>
            <a:pPr marL="268288" marR="0" indent="-268288" defTabSz="914400" eaLnBrk="1" latinLnBrk="0" hangingPunct="1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SzPct val="115000"/>
              <a:buFont typeface="Wingdings" pitchFamily="2" charset="2"/>
              <a:buChar char="§"/>
              <a:tabLst/>
              <a:defRPr/>
            </a:pPr>
            <a:endParaRPr lang="en-US" sz="1600" b="0" dirty="0">
              <a:solidFill>
                <a:srgbClr val="002B55"/>
              </a:solidFill>
              <a:ea typeface="MS PGothic" pitchFamily="34" charset="-128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en-US" sz="1600" b="0" baseline="0" dirty="0" smtClean="0">
                <a:solidFill>
                  <a:schemeClr val="tx1"/>
                </a:solidFill>
              </a:rPr>
              <a:t>Covered IT incidents</a:t>
            </a:r>
          </a:p>
          <a:p>
            <a:pPr marL="268288" indent="-268288" eaLnBrk="1" hangingPunct="1">
              <a:spcAft>
                <a:spcPts val="300"/>
              </a:spcAft>
              <a:buClr>
                <a:schemeClr val="accent1"/>
              </a:buClr>
              <a:buSzPct val="115000"/>
              <a:buFont typeface="Wingdings" pitchFamily="2" charset="2"/>
              <a:buChar char="§"/>
              <a:defRPr/>
            </a:pPr>
            <a:r>
              <a:rPr lang="en-US" sz="1600" b="0" dirty="0" smtClean="0">
                <a:solidFill>
                  <a:srgbClr val="002B55"/>
                </a:solidFill>
                <a:ea typeface="MS PGothic" pitchFamily="34" charset="-128"/>
              </a:rPr>
              <a:t>server failure</a:t>
            </a:r>
            <a:endParaRPr lang="en-US" sz="1600" b="0" dirty="0">
              <a:solidFill>
                <a:srgbClr val="002B55"/>
              </a:solidFill>
              <a:ea typeface="MS PGothic" pitchFamily="34" charset="-128"/>
            </a:endParaRPr>
          </a:p>
          <a:p>
            <a:pPr marL="268288" indent="-268288" eaLnBrk="1" hangingPunct="1">
              <a:spcAft>
                <a:spcPts val="300"/>
              </a:spcAft>
              <a:buClr>
                <a:schemeClr val="accent1"/>
              </a:buClr>
              <a:buSzPct val="115000"/>
              <a:buFont typeface="Wingdings" pitchFamily="2" charset="2"/>
              <a:buChar char="§"/>
              <a:defRPr/>
            </a:pPr>
            <a:r>
              <a:rPr lang="en-US" sz="1600" b="0" dirty="0" smtClean="0">
                <a:solidFill>
                  <a:srgbClr val="002B55"/>
                </a:solidFill>
                <a:ea typeface="MS PGothic" pitchFamily="34" charset="-128"/>
              </a:rPr>
              <a:t>carrier connection failure</a:t>
            </a:r>
          </a:p>
          <a:p>
            <a:pPr marL="268288" indent="-268288" eaLnBrk="1" hangingPunct="1">
              <a:spcAft>
                <a:spcPts val="300"/>
              </a:spcAft>
              <a:buClr>
                <a:schemeClr val="accent1"/>
              </a:buClr>
              <a:buSzPct val="115000"/>
              <a:buFont typeface="Wingdings" pitchFamily="2" charset="2"/>
              <a:buChar char="§"/>
              <a:defRPr/>
            </a:pPr>
            <a:endParaRPr lang="en-US" sz="1600" b="0" dirty="0">
              <a:solidFill>
                <a:srgbClr val="002B55"/>
              </a:solidFill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5288" y="4725145"/>
            <a:ext cx="8353425" cy="4326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en-US" sz="1600" dirty="0" smtClean="0">
                <a:solidFill>
                  <a:schemeClr val="tx1"/>
                </a:solidFill>
              </a:rPr>
              <a:t>Analysis of business and IT structures to support the incident manager   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467544" y="1700808"/>
            <a:ext cx="6153523" cy="2991159"/>
            <a:chOff x="389470" y="1777912"/>
            <a:chExt cx="8432830" cy="44909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61190" y="5119919"/>
              <a:ext cx="481013" cy="49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4" name="Group 90"/>
            <p:cNvGrpSpPr/>
            <p:nvPr/>
          </p:nvGrpSpPr>
          <p:grpSpPr>
            <a:xfrm>
              <a:off x="2193363" y="2570068"/>
              <a:ext cx="864000" cy="3240000"/>
              <a:chOff x="1295867" y="2595952"/>
              <a:chExt cx="865438" cy="3240000"/>
            </a:xfrm>
          </p:grpSpPr>
          <p:sp>
            <p:nvSpPr>
              <p:cNvPr id="62" name="Round Diagonal Corner Rectangle 93"/>
              <p:cNvSpPr/>
              <p:nvPr/>
            </p:nvSpPr>
            <p:spPr>
              <a:xfrm>
                <a:off x="1297305" y="2595952"/>
                <a:ext cx="864000" cy="324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solidFill>
                <a:srgbClr val="EFF7FF">
                  <a:alpha val="30000"/>
                </a:srgbClr>
              </a:solidFill>
              <a:ln w="158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t" anchorCtr="0"/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dirty="0" smtClean="0">
                  <a:solidFill>
                    <a:srgbClr val="002B55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b="1" dirty="0" smtClean="0">
                  <a:solidFill>
                    <a:srgbClr val="002B55"/>
                  </a:solidFill>
                </a:endParaRPr>
              </a:p>
            </p:txBody>
          </p:sp>
          <p:sp>
            <p:nvSpPr>
              <p:cNvPr id="63" name="Round Diagonal Corner Rectangle 94"/>
              <p:cNvSpPr/>
              <p:nvPr/>
            </p:nvSpPr>
            <p:spPr>
              <a:xfrm>
                <a:off x="1295867" y="2595952"/>
                <a:ext cx="864000" cy="36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noFill/>
              <a:ln w="31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 anchorCtr="0"/>
              <a:lstStyle/>
              <a:p>
                <a:pPr algn="ctr"/>
                <a:r>
                  <a:rPr lang="en-GB" sz="900" dirty="0" smtClean="0">
                    <a:solidFill>
                      <a:srgbClr val="C00000"/>
                    </a:solidFill>
                  </a:rPr>
                  <a:t>TMS</a:t>
                </a:r>
              </a:p>
            </p:txBody>
          </p:sp>
        </p:grpSp>
        <p:grpSp>
          <p:nvGrpSpPr>
            <p:cNvPr id="15" name="Group 72"/>
            <p:cNvGrpSpPr/>
            <p:nvPr/>
          </p:nvGrpSpPr>
          <p:grpSpPr>
            <a:xfrm>
              <a:off x="1295867" y="2570074"/>
              <a:ext cx="864000" cy="3240000"/>
              <a:chOff x="1295867" y="2595952"/>
              <a:chExt cx="865438" cy="3240000"/>
            </a:xfrm>
          </p:grpSpPr>
          <p:sp>
            <p:nvSpPr>
              <p:cNvPr id="60" name="Round Diagonal Corner Rectangle 27"/>
              <p:cNvSpPr/>
              <p:nvPr/>
            </p:nvSpPr>
            <p:spPr>
              <a:xfrm>
                <a:off x="1297305" y="2595952"/>
                <a:ext cx="864000" cy="324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solidFill>
                <a:srgbClr val="EFF7FF">
                  <a:alpha val="30000"/>
                </a:srgbClr>
              </a:solidFill>
              <a:ln w="158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t" anchorCtr="0"/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dirty="0" smtClean="0">
                  <a:solidFill>
                    <a:srgbClr val="002B55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b="1" dirty="0" smtClean="0">
                  <a:solidFill>
                    <a:srgbClr val="002B55"/>
                  </a:solidFill>
                </a:endParaRPr>
              </a:p>
            </p:txBody>
          </p:sp>
          <p:sp>
            <p:nvSpPr>
              <p:cNvPr id="61" name="Round Diagonal Corner Rectangle 26"/>
              <p:cNvSpPr/>
              <p:nvPr/>
            </p:nvSpPr>
            <p:spPr>
              <a:xfrm>
                <a:off x="1295867" y="2595952"/>
                <a:ext cx="864000" cy="36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noFill/>
              <a:ln w="31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 anchorCtr="0"/>
              <a:lstStyle/>
              <a:p>
                <a:pPr algn="ctr"/>
                <a:r>
                  <a:rPr lang="en-GB" sz="900" dirty="0" smtClean="0">
                    <a:solidFill>
                      <a:srgbClr val="C00000"/>
                    </a:solidFill>
                  </a:rPr>
                  <a:t>WMS</a:t>
                </a:r>
              </a:p>
            </p:txBody>
          </p:sp>
        </p:grpSp>
        <p:grpSp>
          <p:nvGrpSpPr>
            <p:cNvPr id="16" name="Group 73"/>
            <p:cNvGrpSpPr/>
            <p:nvPr/>
          </p:nvGrpSpPr>
          <p:grpSpPr>
            <a:xfrm>
              <a:off x="401457" y="2570074"/>
              <a:ext cx="864000" cy="3240000"/>
              <a:chOff x="401457" y="2595952"/>
              <a:chExt cx="864000" cy="3240000"/>
            </a:xfrm>
          </p:grpSpPr>
          <p:sp>
            <p:nvSpPr>
              <p:cNvPr id="58" name="Round Diagonal Corner Rectangle 107"/>
              <p:cNvSpPr/>
              <p:nvPr/>
            </p:nvSpPr>
            <p:spPr>
              <a:xfrm>
                <a:off x="401457" y="2595952"/>
                <a:ext cx="864000" cy="324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solidFill>
                <a:srgbClr val="EFF7FF">
                  <a:alpha val="30000"/>
                </a:srgbClr>
              </a:solidFill>
              <a:ln w="158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t" anchorCtr="0"/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dirty="0" smtClean="0">
                  <a:solidFill>
                    <a:srgbClr val="002B55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b="1" dirty="0" smtClean="0">
                  <a:solidFill>
                    <a:srgbClr val="002B55"/>
                  </a:solidFill>
                </a:endParaRPr>
              </a:p>
            </p:txBody>
          </p:sp>
          <p:sp>
            <p:nvSpPr>
              <p:cNvPr id="59" name="Round Diagonal Corner Rectangle 106"/>
              <p:cNvSpPr/>
              <p:nvPr/>
            </p:nvSpPr>
            <p:spPr>
              <a:xfrm>
                <a:off x="401457" y="2595952"/>
                <a:ext cx="864000" cy="36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noFill/>
              <a:ln w="31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 anchorCtr="0"/>
              <a:lstStyle/>
              <a:p>
                <a:pPr algn="ctr"/>
                <a:r>
                  <a:rPr lang="en-GB" sz="900" dirty="0" smtClean="0">
                    <a:solidFill>
                      <a:srgbClr val="C00000"/>
                    </a:solidFill>
                  </a:rPr>
                  <a:t>User</a:t>
                </a:r>
              </a:p>
            </p:txBody>
          </p:sp>
        </p:grp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90562" y="5090203"/>
              <a:ext cx="744537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oup 69"/>
            <p:cNvGrpSpPr/>
            <p:nvPr/>
          </p:nvGrpSpPr>
          <p:grpSpPr>
            <a:xfrm>
              <a:off x="3085418" y="2570074"/>
              <a:ext cx="2061285" cy="3240000"/>
              <a:chOff x="3085418" y="2595952"/>
              <a:chExt cx="2061285" cy="3240000"/>
            </a:xfrm>
          </p:grpSpPr>
          <p:sp>
            <p:nvSpPr>
              <p:cNvPr id="56" name="Round Diagonal Corner Rectangle 66"/>
              <p:cNvSpPr/>
              <p:nvPr/>
            </p:nvSpPr>
            <p:spPr>
              <a:xfrm>
                <a:off x="3094703" y="2595952"/>
                <a:ext cx="2052000" cy="324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solidFill>
                <a:srgbClr val="EFF7FF">
                  <a:alpha val="30000"/>
                </a:srgbClr>
              </a:solidFill>
              <a:ln w="158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t" anchorCtr="0"/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dirty="0" smtClean="0">
                  <a:solidFill>
                    <a:srgbClr val="002B55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b="1" dirty="0" smtClean="0">
                  <a:solidFill>
                    <a:srgbClr val="002B55"/>
                  </a:solidFill>
                </a:endParaRPr>
              </a:p>
            </p:txBody>
          </p:sp>
          <p:sp>
            <p:nvSpPr>
              <p:cNvPr id="57" name="Round Diagonal Corner Rectangle 30"/>
              <p:cNvSpPr/>
              <p:nvPr/>
            </p:nvSpPr>
            <p:spPr>
              <a:xfrm>
                <a:off x="3085418" y="2595952"/>
                <a:ext cx="2052000" cy="36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noFill/>
              <a:ln w="31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 anchorCtr="0"/>
              <a:lstStyle/>
              <a:p>
                <a:pPr algn="ctr"/>
                <a:r>
                  <a:rPr lang="en-GB" sz="900" dirty="0" smtClean="0">
                    <a:solidFill>
                      <a:srgbClr val="C00000"/>
                    </a:solidFill>
                  </a:rPr>
                  <a:t>PCIP</a:t>
                </a:r>
              </a:p>
            </p:txBody>
          </p:sp>
        </p:grp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92999" y="3861705"/>
              <a:ext cx="828136" cy="503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5944" y="3060694"/>
              <a:ext cx="864000" cy="85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283418" y="2824130"/>
              <a:ext cx="900000" cy="904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271678" y="4532935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49291" y="3855840"/>
              <a:ext cx="48304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" name="Group 58"/>
            <p:cNvGrpSpPr/>
            <p:nvPr/>
          </p:nvGrpSpPr>
          <p:grpSpPr>
            <a:xfrm>
              <a:off x="6080239" y="2570074"/>
              <a:ext cx="2742061" cy="3240000"/>
              <a:chOff x="6080239" y="2595952"/>
              <a:chExt cx="2742061" cy="3240000"/>
            </a:xfrm>
          </p:grpSpPr>
          <p:sp>
            <p:nvSpPr>
              <p:cNvPr id="54" name="Round Diagonal Corner Rectangle 116"/>
              <p:cNvSpPr/>
              <p:nvPr/>
            </p:nvSpPr>
            <p:spPr>
              <a:xfrm>
                <a:off x="6086300" y="2595952"/>
                <a:ext cx="2736000" cy="3240000"/>
              </a:xfrm>
              <a:prstGeom prst="round2DiagRect">
                <a:avLst>
                  <a:gd name="adj1" fmla="val 0"/>
                  <a:gd name="adj2" fmla="val 9134"/>
                </a:avLst>
              </a:prstGeom>
              <a:solidFill>
                <a:srgbClr val="EFF7FF">
                  <a:alpha val="30000"/>
                </a:srgbClr>
              </a:solidFill>
              <a:ln w="158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 anchorCtr="0"/>
              <a:lstStyle/>
              <a:p>
                <a:pPr marL="180975" lvl="0" indent="-180975" eaLnBrk="0" hangingPunct="0"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AutoNum type="arabicPeriod"/>
                </a:pPr>
                <a:endParaRPr lang="en-US" sz="600" dirty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AutoNum type="arabicPeriod"/>
                </a:pPr>
                <a:endParaRPr lang="en-US" sz="600" dirty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AutoNum type="arabicPeriod"/>
                </a:pPr>
                <a:endParaRPr lang="en-US" sz="600" dirty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AutoNum type="arabicPeriod"/>
                </a:pPr>
                <a:endParaRPr lang="en-US" sz="600" dirty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lvl="0" eaLnBrk="0" hangingPunct="0"/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AutoNum type="arabicPeriod"/>
                </a:pP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Package confirmed in WMS</a:t>
                </a:r>
              </a:p>
              <a:p>
                <a:pPr marL="180975" lvl="0" indent="-180975" eaLnBrk="0" hangingPunct="0">
                  <a:buAutoNum type="arabicPeriod"/>
                </a:pP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Parcel info sent to PCIP</a:t>
                </a: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PCIP generates labels in Carrier format</a:t>
                </a:r>
                <a:endParaRPr lang="en-US" sz="6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User confirms “Tour Start” in TMS</a:t>
                </a:r>
                <a:endParaRPr lang="en-US" sz="6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Tour info sent </a:t>
                </a: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cs typeface="Times New Roman" pitchFamily="18" charset="0"/>
                  </a:rPr>
                  <a:t>to PCIP</a:t>
                </a:r>
                <a:endParaRPr lang="en-US" sz="6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PCIP generates Delivery Manifest</a:t>
                </a:r>
                <a:endParaRPr lang="en-US" sz="6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Parcel Manifest sent to carrier</a:t>
                </a: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Parcel Shipment Collected/Delivered</a:t>
                </a: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IOD/POD updates sent to TMS</a:t>
                </a:r>
              </a:p>
              <a:p>
                <a:pPr lvl="0" eaLnBrk="0" hangingPunct="0"/>
                <a:endParaRPr lang="en-US" sz="600" dirty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lvl="0" eaLnBrk="0" hangingPunct="0"/>
                <a:r>
                  <a:rPr lang="en-US" sz="600" u="sng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Acronyms</a:t>
                </a:r>
              </a:p>
              <a:p>
                <a:pPr lvl="0" eaLnBrk="0" hangingPunct="0"/>
                <a:endParaRPr lang="en-US" sz="1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lvl="0" eaLnBrk="0" hangingPunct="0"/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PCIP  -  Parcel Carrier Integration Platform</a:t>
                </a:r>
              </a:p>
              <a:p>
                <a:pPr lvl="0" eaLnBrk="0" hangingPunct="0"/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WMS  -  Warehouse Management System</a:t>
                </a:r>
              </a:p>
              <a:p>
                <a:pPr lvl="0" eaLnBrk="0" hangingPunct="0"/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TMS   -  Transport Management System</a:t>
                </a:r>
              </a:p>
              <a:p>
                <a:pPr lvl="0" eaLnBrk="0" hangingPunct="0"/>
                <a:endParaRPr lang="en-US" sz="2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lvl="0" eaLnBrk="0" hangingPunct="0"/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IOD  - Information of Delivery</a:t>
                </a:r>
              </a:p>
              <a:p>
                <a:pPr lvl="0" eaLnBrk="0" hangingPunct="0"/>
                <a:r>
                  <a:rPr lang="en-US" sz="600" dirty="0" smtClean="0">
                    <a:solidFill>
                      <a:srgbClr val="1F497D"/>
                    </a:solidFill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POD - Proof of Delivery</a:t>
                </a:r>
                <a:endParaRPr lang="en-US" sz="600" dirty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lvl="0" eaLnBrk="0" hangingPunct="0"/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cs typeface="Times New Roman" pitchFamily="18" charset="0"/>
                </a:endParaRPr>
              </a:p>
              <a:p>
                <a:pPr marL="180975" lvl="0" indent="-180975" eaLnBrk="0" hangingPunct="0">
                  <a:buFont typeface="+mj-lt"/>
                  <a:buAutoNum type="arabicPeriod"/>
                </a:pPr>
                <a:endParaRPr lang="en-US" sz="600" dirty="0" smtClean="0">
                  <a:solidFill>
                    <a:srgbClr val="1F497D"/>
                  </a:solidFill>
                  <a:latin typeface="Arial" pitchFamily="34" charset="0"/>
                  <a:cs typeface="Times New Roman" pitchFamily="18" charset="0"/>
                </a:endParaRPr>
              </a:p>
            </p:txBody>
          </p:sp>
          <p:sp>
            <p:nvSpPr>
              <p:cNvPr id="55" name="Round Diagonal Corner Rectangle 130"/>
              <p:cNvSpPr/>
              <p:nvPr/>
            </p:nvSpPr>
            <p:spPr>
              <a:xfrm>
                <a:off x="6080239" y="2595952"/>
                <a:ext cx="2736000" cy="36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noFill/>
              <a:ln w="31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 anchorCtr="0"/>
              <a:lstStyle/>
              <a:p>
                <a:pPr algn="ctr"/>
                <a:r>
                  <a:rPr lang="en-GB" sz="900" dirty="0" smtClean="0">
                    <a:solidFill>
                      <a:srgbClr val="C00000"/>
                    </a:solidFill>
                  </a:rPr>
                  <a:t>Process steps</a:t>
                </a:r>
              </a:p>
            </p:txBody>
          </p:sp>
        </p:grpSp>
        <p:sp>
          <p:nvSpPr>
            <p:cNvPr id="25" name="Round Diagonal Corner Rectangle 119"/>
            <p:cNvSpPr/>
            <p:nvPr/>
          </p:nvSpPr>
          <p:spPr>
            <a:xfrm>
              <a:off x="401457" y="2167252"/>
              <a:ext cx="2664000" cy="360000"/>
            </a:xfrm>
            <a:prstGeom prst="round2DiagRect">
              <a:avLst>
                <a:gd name="adj1" fmla="val 0"/>
                <a:gd name="adj2" fmla="val 17229"/>
              </a:avLst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 w="15875">
              <a:noFill/>
            </a:ln>
            <a:effectLst>
              <a:softEdge rad="12700"/>
            </a:effectLst>
            <a:scene3d>
              <a:camera prst="perspectiveFront">
                <a:rot lat="21599981" lon="21599992" rev="0"/>
              </a:camera>
              <a:lightRig rig="flood" dir="t"/>
            </a:scene3d>
            <a:sp3d prstMaterial="matte"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0" bIns="72000" rtlCol="0" anchor="ctr" anchorCtr="0"/>
            <a:lstStyle/>
            <a:p>
              <a:r>
                <a:rPr lang="en-GB" sz="900" dirty="0" smtClean="0">
                  <a:solidFill>
                    <a:srgbClr val="C00000"/>
                  </a:solidFill>
                </a:rPr>
                <a:t>Label generation &amp; IOD Update</a:t>
              </a:r>
            </a:p>
          </p:txBody>
        </p:sp>
        <p:sp>
          <p:nvSpPr>
            <p:cNvPr id="26" name="Oval 40"/>
            <p:cNvSpPr>
              <a:spLocks noChangeAspect="1"/>
            </p:cNvSpPr>
            <p:nvPr/>
          </p:nvSpPr>
          <p:spPr>
            <a:xfrm>
              <a:off x="896703" y="2980909"/>
              <a:ext cx="252000" cy="252000"/>
            </a:xfrm>
            <a:prstGeom prst="ellipse">
              <a:avLst/>
            </a:prstGeom>
            <a:noFill/>
            <a:ln>
              <a:solidFill>
                <a:srgbClr val="002B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002B55"/>
                  </a:solidFill>
                </a:rPr>
                <a:t>1</a:t>
              </a:r>
            </a:p>
          </p:txBody>
        </p:sp>
        <p:cxnSp>
          <p:nvCxnSpPr>
            <p:cNvPr id="27" name="Elbow Connector 55"/>
            <p:cNvCxnSpPr>
              <a:endCxn id="13" idx="1"/>
            </p:cNvCxnSpPr>
            <p:nvPr/>
          </p:nvCxnSpPr>
          <p:spPr bwMode="auto">
            <a:xfrm rot="16200000" flipH="1">
              <a:off x="3350668" y="4856253"/>
              <a:ext cx="899975" cy="121070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FF6600"/>
              </a:solidFill>
              <a:prstDash val="sysDash"/>
              <a:round/>
              <a:headEnd type="none" w="med" len="med"/>
              <a:tailEnd type="oval"/>
            </a:ln>
            <a:effectLst/>
          </p:spPr>
        </p:cxnSp>
        <p:sp>
          <p:nvSpPr>
            <p:cNvPr id="28" name="Oval 63"/>
            <p:cNvSpPr>
              <a:spLocks noChangeAspect="1"/>
            </p:cNvSpPr>
            <p:nvPr/>
          </p:nvSpPr>
          <p:spPr>
            <a:xfrm>
              <a:off x="3782661" y="4476312"/>
              <a:ext cx="252000" cy="252000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FF6600"/>
                  </a:solidFill>
                </a:rPr>
                <a:t>3</a:t>
              </a:r>
            </a:p>
          </p:txBody>
        </p:sp>
        <p:cxnSp>
          <p:nvCxnSpPr>
            <p:cNvPr id="29" name="Elbow Connector 71"/>
            <p:cNvCxnSpPr/>
            <p:nvPr/>
          </p:nvCxnSpPr>
          <p:spPr bwMode="auto">
            <a:xfrm rot="16200000" flipH="1">
              <a:off x="1392377" y="4025015"/>
              <a:ext cx="324000" cy="1404000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002B55"/>
              </a:solidFill>
              <a:prstDash val="sysDash"/>
              <a:round/>
              <a:headEnd type="none" w="med" len="med"/>
              <a:tailEnd type="oval"/>
            </a:ln>
            <a:effectLst/>
          </p:spPr>
        </p:cxnSp>
        <p:sp>
          <p:nvSpPr>
            <p:cNvPr id="30" name="Oval 74"/>
            <p:cNvSpPr>
              <a:spLocks noChangeAspect="1"/>
            </p:cNvSpPr>
            <p:nvPr/>
          </p:nvSpPr>
          <p:spPr>
            <a:xfrm>
              <a:off x="867346" y="4928652"/>
              <a:ext cx="252000" cy="252000"/>
            </a:xfrm>
            <a:prstGeom prst="ellipse">
              <a:avLst/>
            </a:prstGeom>
            <a:noFill/>
            <a:ln>
              <a:solidFill>
                <a:srgbClr val="002B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002B55"/>
                  </a:solidFill>
                </a:rPr>
                <a:t>4</a:t>
              </a:r>
            </a:p>
          </p:txBody>
        </p:sp>
        <p:cxnSp>
          <p:nvCxnSpPr>
            <p:cNvPr id="31" name="Elbow Connector 71"/>
            <p:cNvCxnSpPr/>
            <p:nvPr/>
          </p:nvCxnSpPr>
          <p:spPr bwMode="auto">
            <a:xfrm flipV="1">
              <a:off x="2971582" y="4464660"/>
              <a:ext cx="556608" cy="432000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002B55"/>
              </a:solidFill>
              <a:prstDash val="sysDash"/>
              <a:round/>
              <a:headEnd type="none" w="med" len="med"/>
              <a:tailEnd type="oval"/>
            </a:ln>
            <a:effectLst/>
          </p:spPr>
        </p:cxnSp>
        <p:sp>
          <p:nvSpPr>
            <p:cNvPr id="32" name="Oval 81"/>
            <p:cNvSpPr>
              <a:spLocks noChangeAspect="1"/>
            </p:cNvSpPr>
            <p:nvPr/>
          </p:nvSpPr>
          <p:spPr>
            <a:xfrm>
              <a:off x="3280593" y="4937747"/>
              <a:ext cx="252000" cy="252000"/>
            </a:xfrm>
            <a:prstGeom prst="ellipse">
              <a:avLst/>
            </a:prstGeom>
            <a:noFill/>
            <a:ln>
              <a:solidFill>
                <a:srgbClr val="002B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002B55"/>
                  </a:solidFill>
                </a:rPr>
                <a:t>5</a:t>
              </a:r>
            </a:p>
          </p:txBody>
        </p:sp>
        <p:sp>
          <p:nvSpPr>
            <p:cNvPr id="33" name="Oval 124"/>
            <p:cNvSpPr>
              <a:spLocks noChangeAspect="1"/>
            </p:cNvSpPr>
            <p:nvPr/>
          </p:nvSpPr>
          <p:spPr>
            <a:xfrm>
              <a:off x="4475594" y="4660722"/>
              <a:ext cx="252000" cy="252000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FF6600"/>
                  </a:solidFill>
                </a:rPr>
                <a:t>6</a:t>
              </a:r>
            </a:p>
          </p:txBody>
        </p:sp>
        <p:cxnSp>
          <p:nvCxnSpPr>
            <p:cNvPr id="34" name="Elbow Connector 71"/>
            <p:cNvCxnSpPr/>
            <p:nvPr/>
          </p:nvCxnSpPr>
          <p:spPr bwMode="auto">
            <a:xfrm rot="5400000" flipH="1" flipV="1">
              <a:off x="4256654" y="2788477"/>
              <a:ext cx="498241" cy="1478877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002D55"/>
              </a:solidFill>
              <a:prstDash val="sysDash"/>
              <a:round/>
              <a:headEnd type="none" w="med" len="med"/>
              <a:tailEnd type="oval"/>
            </a:ln>
            <a:effectLst/>
          </p:spPr>
        </p:cxnSp>
        <p:sp>
          <p:nvSpPr>
            <p:cNvPr id="35" name="Oval 129"/>
            <p:cNvSpPr>
              <a:spLocks noChangeAspect="1"/>
            </p:cNvSpPr>
            <p:nvPr/>
          </p:nvSpPr>
          <p:spPr>
            <a:xfrm>
              <a:off x="3774676" y="2982218"/>
              <a:ext cx="252000" cy="252000"/>
            </a:xfrm>
            <a:prstGeom prst="ellipse">
              <a:avLst/>
            </a:prstGeom>
            <a:noFill/>
            <a:ln>
              <a:solidFill>
                <a:srgbClr val="002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002D55"/>
                  </a:solidFill>
                </a:rPr>
                <a:t>7</a:t>
              </a:r>
            </a:p>
          </p:txBody>
        </p:sp>
        <p:cxnSp>
          <p:nvCxnSpPr>
            <p:cNvPr id="36" name="Elbow Connector 71"/>
            <p:cNvCxnSpPr/>
            <p:nvPr/>
          </p:nvCxnSpPr>
          <p:spPr bwMode="auto">
            <a:xfrm>
              <a:off x="4121135" y="4229725"/>
              <a:ext cx="633937" cy="828000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002B55"/>
              </a:solidFill>
              <a:prstDash val="sysDash"/>
              <a:round/>
              <a:headEnd type="none" w="med" len="med"/>
              <a:tailEnd type="oval"/>
            </a:ln>
            <a:effectLst/>
          </p:spPr>
        </p:cxnSp>
        <p:cxnSp>
          <p:nvCxnSpPr>
            <p:cNvPr id="37" name="Elbow Connector 42"/>
            <p:cNvCxnSpPr/>
            <p:nvPr/>
          </p:nvCxnSpPr>
          <p:spPr bwMode="auto">
            <a:xfrm rot="10800000" flipV="1">
              <a:off x="2652132" y="4104079"/>
              <a:ext cx="576000" cy="432000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FF6600"/>
              </a:solidFill>
              <a:prstDash val="sysDash"/>
              <a:round/>
              <a:headEnd type="none" w="med" len="med"/>
              <a:tailEnd type="oval"/>
            </a:ln>
            <a:effectLst/>
          </p:spPr>
        </p:cxnSp>
        <p:sp>
          <p:nvSpPr>
            <p:cNvPr id="38" name="Oval 92"/>
            <p:cNvSpPr>
              <a:spLocks noChangeAspect="1"/>
            </p:cNvSpPr>
            <p:nvPr/>
          </p:nvSpPr>
          <p:spPr>
            <a:xfrm>
              <a:off x="2355162" y="4117221"/>
              <a:ext cx="252000" cy="252000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FF6600"/>
                  </a:solidFill>
                </a:rPr>
                <a:t>9</a:t>
              </a:r>
            </a:p>
          </p:txBody>
        </p:sp>
        <p:grpSp>
          <p:nvGrpSpPr>
            <p:cNvPr id="39" name="Group 59"/>
            <p:cNvGrpSpPr/>
            <p:nvPr/>
          </p:nvGrpSpPr>
          <p:grpSpPr>
            <a:xfrm>
              <a:off x="389470" y="1777912"/>
              <a:ext cx="2664000" cy="360000"/>
              <a:chOff x="-2971800" y="2014979"/>
              <a:chExt cx="3455988" cy="360000"/>
            </a:xfrm>
          </p:grpSpPr>
          <p:sp>
            <p:nvSpPr>
              <p:cNvPr id="50" name="Rectangle 27"/>
              <p:cNvSpPr>
                <a:spLocks noChangeArrowheads="1"/>
              </p:cNvSpPr>
              <p:nvPr/>
            </p:nvSpPr>
            <p:spPr bwMode="auto">
              <a:xfrm>
                <a:off x="-1244600" y="2014979"/>
                <a:ext cx="1728788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51" name="Rectangle 25"/>
              <p:cNvSpPr>
                <a:spLocks noChangeArrowheads="1"/>
              </p:cNvSpPr>
              <p:nvPr/>
            </p:nvSpPr>
            <p:spPr bwMode="auto">
              <a:xfrm>
                <a:off x="-1767971" y="2014979"/>
                <a:ext cx="1974850" cy="36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-2500841" y="2014979"/>
                <a:ext cx="2255308" cy="360000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-2971800" y="2014979"/>
                <a:ext cx="1476375" cy="36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Delivery Status Visibility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0" name="Elbow Connector 42"/>
            <p:cNvCxnSpPr>
              <a:stCxn id="20" idx="2"/>
              <a:endCxn id="19" idx="3"/>
            </p:cNvCxnSpPr>
            <p:nvPr/>
          </p:nvCxnSpPr>
          <p:spPr bwMode="auto">
            <a:xfrm rot="5400000">
              <a:off x="4773008" y="3268372"/>
              <a:ext cx="193065" cy="1496809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FF6600"/>
              </a:solidFill>
              <a:prstDash val="sysDash"/>
              <a:round/>
              <a:headEnd type="none" w="med" len="med"/>
              <a:tailEnd type="oval"/>
            </a:ln>
            <a:effectLst/>
          </p:spPr>
        </p:cxnSp>
        <p:sp>
          <p:nvSpPr>
            <p:cNvPr id="41" name="Oval 82"/>
            <p:cNvSpPr>
              <a:spLocks noChangeAspect="1"/>
            </p:cNvSpPr>
            <p:nvPr/>
          </p:nvSpPr>
          <p:spPr>
            <a:xfrm>
              <a:off x="5366712" y="4163324"/>
              <a:ext cx="252000" cy="252000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FF6600"/>
                  </a:solidFill>
                </a:rPr>
                <a:t>9</a:t>
              </a:r>
            </a:p>
          </p:txBody>
        </p:sp>
        <p:sp>
          <p:nvSpPr>
            <p:cNvPr id="42" name="Oval 84"/>
            <p:cNvSpPr>
              <a:spLocks noChangeAspect="1"/>
            </p:cNvSpPr>
            <p:nvPr/>
          </p:nvSpPr>
          <p:spPr>
            <a:xfrm>
              <a:off x="5797394" y="5970377"/>
              <a:ext cx="252000" cy="25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FF0000"/>
                  </a:solidFill>
                </a:rPr>
                <a:t>8</a:t>
              </a:r>
            </a:p>
          </p:txBody>
        </p:sp>
        <p:cxnSp>
          <p:nvCxnSpPr>
            <p:cNvPr id="43" name="Elbow Connector 71"/>
            <p:cNvCxnSpPr/>
            <p:nvPr/>
          </p:nvCxnSpPr>
          <p:spPr bwMode="auto">
            <a:xfrm rot="10800000">
              <a:off x="5739215" y="3928812"/>
              <a:ext cx="1044000" cy="2340000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none"/>
            </a:ln>
            <a:effectLst/>
          </p:spPr>
        </p:cxnSp>
        <p:cxnSp>
          <p:nvCxnSpPr>
            <p:cNvPr id="44" name="Elbow Connector 39"/>
            <p:cNvCxnSpPr/>
            <p:nvPr/>
          </p:nvCxnSpPr>
          <p:spPr bwMode="auto">
            <a:xfrm rot="5400000" flipH="1" flipV="1">
              <a:off x="907495" y="3271685"/>
              <a:ext cx="468000" cy="468000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002B55"/>
              </a:solidFill>
              <a:prstDash val="sysDash"/>
              <a:round/>
              <a:headEnd type="none" w="med" len="med"/>
              <a:tailEnd type="oval"/>
            </a:ln>
            <a:effectLst/>
          </p:spPr>
        </p:cxnSp>
        <p:cxnSp>
          <p:nvCxnSpPr>
            <p:cNvPr id="45" name="Elbow Connector 50"/>
            <p:cNvCxnSpPr/>
            <p:nvPr/>
          </p:nvCxnSpPr>
          <p:spPr bwMode="auto">
            <a:xfrm>
              <a:off x="2125141" y="3276123"/>
              <a:ext cx="1512000" cy="468000"/>
            </a:xfrm>
            <a:prstGeom prst="bentConnector2">
              <a:avLst/>
            </a:prstGeom>
            <a:solidFill>
              <a:schemeClr val="accent1">
                <a:alpha val="77000"/>
              </a:schemeClr>
            </a:solidFill>
            <a:ln w="9525" cap="flat" cmpd="sng" algn="ctr">
              <a:solidFill>
                <a:srgbClr val="002B55"/>
              </a:solidFill>
              <a:prstDash val="sysDash"/>
              <a:round/>
              <a:headEnd type="none" w="med" len="med"/>
              <a:tailEnd type="oval"/>
            </a:ln>
            <a:effectLst/>
          </p:spPr>
        </p:cxnSp>
        <p:sp>
          <p:nvSpPr>
            <p:cNvPr id="46" name="Oval 80"/>
            <p:cNvSpPr>
              <a:spLocks noChangeAspect="1"/>
            </p:cNvSpPr>
            <p:nvPr/>
          </p:nvSpPr>
          <p:spPr>
            <a:xfrm>
              <a:off x="2139951" y="2987035"/>
              <a:ext cx="252000" cy="252000"/>
            </a:xfrm>
            <a:prstGeom prst="ellipse">
              <a:avLst/>
            </a:prstGeom>
            <a:noFill/>
            <a:ln>
              <a:solidFill>
                <a:srgbClr val="002B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Aft>
                  <a:spcPts val="288"/>
                </a:spcAft>
              </a:pPr>
              <a:r>
                <a:rPr lang="en-GB" sz="900" b="1" dirty="0" smtClean="0">
                  <a:solidFill>
                    <a:srgbClr val="002B55"/>
                  </a:solidFill>
                </a:rPr>
                <a:t>2</a:t>
              </a:r>
            </a:p>
          </p:txBody>
        </p:sp>
        <p:grpSp>
          <p:nvGrpSpPr>
            <p:cNvPr id="47" name="Group 67"/>
            <p:cNvGrpSpPr/>
            <p:nvPr/>
          </p:nvGrpSpPr>
          <p:grpSpPr>
            <a:xfrm>
              <a:off x="5191691" y="2570074"/>
              <a:ext cx="865438" cy="3240000"/>
              <a:chOff x="5191691" y="2595952"/>
              <a:chExt cx="865438" cy="3240000"/>
            </a:xfrm>
          </p:grpSpPr>
          <p:sp>
            <p:nvSpPr>
              <p:cNvPr id="48" name="Round Diagonal Corner Rectangle 33"/>
              <p:cNvSpPr/>
              <p:nvPr/>
            </p:nvSpPr>
            <p:spPr>
              <a:xfrm>
                <a:off x="5193129" y="2595952"/>
                <a:ext cx="864000" cy="324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solidFill>
                <a:srgbClr val="EFF7FF">
                  <a:alpha val="30000"/>
                </a:srgbClr>
              </a:solidFill>
              <a:ln w="158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t" anchorCtr="0"/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dirty="0" smtClean="0">
                  <a:solidFill>
                    <a:srgbClr val="002B55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GB" sz="600" b="1" dirty="0" smtClean="0">
                  <a:solidFill>
                    <a:srgbClr val="002B55"/>
                  </a:solidFill>
                </a:endParaRPr>
              </a:p>
            </p:txBody>
          </p:sp>
          <p:sp>
            <p:nvSpPr>
              <p:cNvPr id="49" name="Round Diagonal Corner Rectangle 32"/>
              <p:cNvSpPr/>
              <p:nvPr/>
            </p:nvSpPr>
            <p:spPr>
              <a:xfrm>
                <a:off x="5191691" y="2595952"/>
                <a:ext cx="864000" cy="360000"/>
              </a:xfrm>
              <a:prstGeom prst="round2DiagRect">
                <a:avLst>
                  <a:gd name="adj1" fmla="val 0"/>
                  <a:gd name="adj2" fmla="val 17229"/>
                </a:avLst>
              </a:prstGeom>
              <a:noFill/>
              <a:ln w="3175">
                <a:noFill/>
              </a:ln>
              <a:effectLst>
                <a:softEdge rad="12700"/>
              </a:effectLst>
              <a:scene3d>
                <a:camera prst="perspectiveFront">
                  <a:rot lat="21599981" lon="21599992" rev="0"/>
                </a:camera>
                <a:lightRig rig="flood" dir="t"/>
              </a:scene3d>
              <a:sp3d prstMaterial="matte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 anchorCtr="0"/>
              <a:lstStyle/>
              <a:p>
                <a:pPr algn="ctr"/>
                <a:r>
                  <a:rPr lang="en-GB" sz="900" dirty="0" smtClean="0">
                    <a:solidFill>
                      <a:srgbClr val="C00000"/>
                    </a:solidFill>
                  </a:rPr>
                  <a:t>Carrier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7177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2" y="1628800"/>
            <a:ext cx="7521575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1"/>
                </a:solidFill>
              </a:rPr>
              <a:t>Following ontology was defined during the prototype project</a:t>
            </a:r>
            <a:endParaRPr lang="en-US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p. </a:t>
            </a:r>
            <a:fld id="{082A4980-833C-414C-9FA6-8745AF85E091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B8E4BF-AE22-4998-B4C4-A44F2F7B12E2}" type="datetime1">
              <a:rPr lang="en-US" smtClean="0"/>
              <a:pPr/>
              <a:t>4/21/2016</a:t>
            </a:fld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10" name="Rectangle 8"/>
          <p:cNvSpPr/>
          <p:nvPr/>
        </p:nvSpPr>
        <p:spPr bwMode="auto">
          <a:xfrm>
            <a:off x="3275856" y="5805264"/>
            <a:ext cx="502994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56B7E9"/>
              </a:buClr>
            </a:pPr>
            <a:r>
              <a:rPr lang="en-US" sz="1400" dirty="0" smtClean="0">
                <a:solidFill>
                  <a:srgbClr val="002B55"/>
                </a:solidFill>
              </a:rPr>
              <a:t>High-Level OWL Ontology with </a:t>
            </a:r>
            <a:r>
              <a:rPr lang="en-US" sz="1400" dirty="0" err="1" smtClean="0">
                <a:solidFill>
                  <a:srgbClr val="002B55"/>
                </a:solidFill>
              </a:rPr>
              <a:t>OntoGraf</a:t>
            </a:r>
            <a:r>
              <a:rPr lang="en-US" sz="1400" dirty="0" smtClean="0">
                <a:solidFill>
                  <a:srgbClr val="002B55"/>
                </a:solidFill>
              </a:rPr>
              <a:t> (Protégé Plugin)  </a:t>
            </a:r>
          </a:p>
          <a:p>
            <a:pPr>
              <a:buClr>
                <a:srgbClr val="56B7E9"/>
              </a:buClr>
            </a:pPr>
            <a:r>
              <a:rPr lang="en-US" sz="1400" b="0" dirty="0" smtClean="0">
                <a:solidFill>
                  <a:srgbClr val="002B55"/>
                </a:solidFill>
              </a:rPr>
              <a:t>(the ontology is evolving and redefined iteratively)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7951" y="2931171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subclass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240039" y="2643139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subclass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220072" y="2099897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subclass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915816" y="3962580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isLocatedIn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763688" y="4280138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isLocatedIn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704575" y="4809910"/>
            <a:ext cx="720080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isLocatedIn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064782" y="5275188"/>
            <a:ext cx="720080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isLocatedIn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331640" y="5864314"/>
            <a:ext cx="720080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isMemberOf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644008" y="4993991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isResponsibleFor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99992" y="5155500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isAccountableFor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716016" y="4849975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isResponsibleFor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709485" y="4705384"/>
            <a:ext cx="504056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develops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611186" y="4581128"/>
            <a:ext cx="504056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develops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519585" y="4463236"/>
            <a:ext cx="504056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develops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311860" y="2852936"/>
            <a:ext cx="540060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uses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131840" y="2689735"/>
            <a:ext cx="540060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Carrier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165643" y="2584497"/>
            <a:ext cx="446331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Carrier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089852" y="2646051"/>
            <a:ext cx="753956" cy="1348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belongsToCustomer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059832" y="3222115"/>
            <a:ext cx="792088" cy="1348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belongsToDepot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051720" y="3089803"/>
            <a:ext cx="576064" cy="111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belongsToUnit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580384" y="2608134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runsOn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714435" y="4647180"/>
            <a:ext cx="647905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isSuperUser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31840" y="5065999"/>
            <a:ext cx="647905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isSiteContact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499992" y="2499427"/>
            <a:ext cx="792088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runsOn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73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UI-Prototype with AngularJS and Bootstrap - Demo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1"/>
                </a:solidFill>
              </a:rPr>
              <a:t>(mainly selected, because of existing knowledge and layout reuse)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B8E4BF-AE22-4998-B4C4-A44F2F7B12E2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14</a:t>
            </a:fld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6162912" cy="317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/>
          <p:nvPr/>
        </p:nvSpPr>
        <p:spPr bwMode="auto">
          <a:xfrm>
            <a:off x="611560" y="5085184"/>
            <a:ext cx="7344815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en-US" sz="1600" dirty="0" smtClean="0">
                <a:solidFill>
                  <a:schemeClr val="tx1"/>
                </a:solidFill>
              </a:rPr>
              <a:t>Application flow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</a:pPr>
            <a:r>
              <a:rPr lang="en-US" sz="1600" dirty="0" smtClean="0">
                <a:solidFill>
                  <a:schemeClr val="tx1"/>
                </a:solidFill>
              </a:rPr>
              <a:t>S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erver or carrier is selected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</a:pPr>
            <a:r>
              <a:rPr lang="en-US" sz="1600" dirty="0" smtClean="0">
                <a:solidFill>
                  <a:schemeClr val="tx1"/>
                </a:solidFill>
              </a:rPr>
              <a:t>Impacted customers are shown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Responsible persons are shown </a:t>
            </a:r>
          </a:p>
        </p:txBody>
      </p:sp>
    </p:spTree>
    <p:extLst>
      <p:ext uri="{BB962C8B-B14F-4D97-AF65-F5344CB8AC3E}">
        <p14:creationId xmlns:p14="http://schemas.microsoft.com/office/powerpoint/2010/main" val="3880973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15</a:t>
            </a:fld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B0D521C-C1C6-4A5B-B54F-E21ED848F0BB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539552" y="4365104"/>
            <a:ext cx="6696918" cy="503237"/>
          </a:xfrm>
        </p:spPr>
        <p:txBody>
          <a:bodyPr/>
          <a:lstStyle/>
          <a:p>
            <a:r>
              <a:rPr lang="en-US" dirty="0"/>
              <a:t>Outlook and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39264" y="3212976"/>
            <a:ext cx="6696495" cy="503237"/>
          </a:xfrm>
        </p:spPr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Overview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539552" y="3789859"/>
            <a:ext cx="6696207" cy="503237"/>
          </a:xfrm>
        </p:spPr>
        <p:txBody>
          <a:bodyPr/>
          <a:lstStyle/>
          <a:p>
            <a:r>
              <a:rPr lang="en-US" dirty="0"/>
              <a:t>Semantic Web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6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Outlook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chemeClr val="accent1"/>
                </a:solidFill>
              </a:rPr>
              <a:t>T</a:t>
            </a:r>
            <a:r>
              <a:rPr lang="en-US" sz="2000" dirty="0" smtClean="0">
                <a:solidFill>
                  <a:schemeClr val="accent1"/>
                </a:solidFill>
              </a:rPr>
              <a:t>hree projects started to address different aspects on the next level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Implementation of a Business Impact Knowledge Base based on semantic web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(semantic web sub project)</a:t>
            </a:r>
          </a:p>
          <a:p>
            <a:r>
              <a:rPr lang="en-US" sz="1400" dirty="0" smtClean="0"/>
              <a:t>Agile approach</a:t>
            </a:r>
          </a:p>
          <a:p>
            <a:r>
              <a:rPr lang="en-US" sz="1400" dirty="0" smtClean="0"/>
              <a:t>For all corporate core applications</a:t>
            </a:r>
          </a:p>
          <a:p>
            <a:r>
              <a:rPr lang="en-US" sz="1400" dirty="0" smtClean="0"/>
              <a:t>Focus on organizational aspects</a:t>
            </a:r>
            <a:endParaRPr lang="en-US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dirty="0" smtClean="0"/>
              <a:t>Incident Collaboration</a:t>
            </a:r>
            <a:endParaRPr lang="en-US" sz="1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 smtClean="0"/>
              <a:t>Semantic Web Platform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u</a:t>
            </a:r>
            <a:r>
              <a:rPr lang="en-US" sz="1200" dirty="0" smtClean="0"/>
              <a:t>niversity project)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400" dirty="0" smtClean="0"/>
              <a:t>Evaluation of viable ontologies for EAM use cases             (e.g. Archimate) </a:t>
            </a:r>
          </a:p>
          <a:p>
            <a:r>
              <a:rPr lang="en-US" sz="1400" dirty="0" smtClean="0"/>
              <a:t>Interface Catalog selected as use case</a:t>
            </a:r>
          </a:p>
          <a:p>
            <a:r>
              <a:rPr lang="en-US" sz="1400" dirty="0" smtClean="0"/>
              <a:t>Comparison with EAM tool implementation</a:t>
            </a:r>
          </a:p>
          <a:p>
            <a:r>
              <a:rPr lang="en-US" sz="1400" dirty="0" smtClean="0"/>
              <a:t>Identification of platform components</a:t>
            </a:r>
            <a:endParaRPr lang="en-US" sz="1400" dirty="0"/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1400" dirty="0" smtClean="0"/>
              <a:t>Evaluation of ITIL ontology for infrastructure use cases </a:t>
            </a:r>
          </a:p>
          <a:p>
            <a:r>
              <a:rPr lang="en-US" sz="1400" dirty="0" smtClean="0"/>
              <a:t>ITSMO selected as ontology</a:t>
            </a:r>
          </a:p>
          <a:p>
            <a:r>
              <a:rPr lang="en-US" sz="1400" dirty="0" smtClean="0"/>
              <a:t>Identification of platform components</a:t>
            </a:r>
          </a:p>
          <a:p>
            <a:endParaRPr lang="en-US" sz="14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 smtClean="0"/>
              <a:t>ITIL Ontology Evaluation</a:t>
            </a:r>
          </a:p>
          <a:p>
            <a:r>
              <a:rPr lang="en-US" sz="1200" dirty="0" smtClean="0"/>
              <a:t>(master thesis)</a:t>
            </a:r>
            <a:endParaRPr lang="en-US" sz="12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16</a:t>
            </a:fld>
            <a:endParaRPr lang="en-GB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4999341-12A0-4711-BBBC-76881B0D09DD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242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483499" y="3601338"/>
            <a:ext cx="7043762" cy="2160241"/>
            <a:chOff x="971600" y="3789039"/>
            <a:chExt cx="7777114" cy="2520281"/>
          </a:xfrm>
        </p:grpSpPr>
        <p:sp>
          <p:nvSpPr>
            <p:cNvPr id="30" name="Rechteck 29"/>
            <p:cNvSpPr/>
            <p:nvPr/>
          </p:nvSpPr>
          <p:spPr bwMode="auto">
            <a:xfrm>
              <a:off x="971600" y="3789040"/>
              <a:ext cx="733352" cy="25202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  <a:buClr>
                  <a:srgbClr val="56B7E9"/>
                </a:buClr>
                <a:buSzPct val="115000"/>
              </a:pPr>
              <a:endParaRPr lang="en-US" sz="1100" b="0" dirty="0" smtClean="0">
                <a:solidFill>
                  <a:srgbClr val="002B55"/>
                </a:solidFill>
                <a:latin typeface="+mn-lt"/>
              </a:endParaRPr>
            </a:p>
          </p:txBody>
        </p:sp>
        <p:sp>
          <p:nvSpPr>
            <p:cNvPr id="29" name="Rechteck 28"/>
            <p:cNvSpPr/>
            <p:nvPr/>
          </p:nvSpPr>
          <p:spPr bwMode="auto">
            <a:xfrm>
              <a:off x="8015362" y="3789039"/>
              <a:ext cx="733352" cy="25202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  <a:buClr>
                  <a:srgbClr val="56B7E9"/>
                </a:buClr>
                <a:buSzPct val="115000"/>
              </a:pPr>
              <a:endParaRPr lang="en-US" sz="1100" b="0" dirty="0" smtClean="0">
                <a:solidFill>
                  <a:srgbClr val="002B55"/>
                </a:solidFill>
                <a:latin typeface="+mn-lt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1367705" y="5234599"/>
              <a:ext cx="7272808" cy="10747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  <a:buClr>
                  <a:srgbClr val="56B7E9"/>
                </a:buClr>
                <a:buSzPct val="115000"/>
              </a:pPr>
              <a:r>
                <a:rPr lang="en-US" sz="1100" b="0" dirty="0" smtClean="0">
                  <a:solidFill>
                    <a:srgbClr val="002B55"/>
                  </a:solidFill>
                  <a:latin typeface="+mn-lt"/>
                </a:rPr>
                <a:t>KN Semantic Web Platform </a:t>
              </a:r>
              <a:r>
                <a:rPr lang="en-US" sz="1100" b="0" dirty="0">
                  <a:solidFill>
                    <a:srgbClr val="002B55"/>
                  </a:solidFill>
                  <a:latin typeface="+mn-lt"/>
                </a:rPr>
                <a:t>-</a:t>
              </a:r>
              <a:r>
                <a:rPr lang="en-US" sz="1100" b="0" dirty="0" smtClean="0">
                  <a:solidFill>
                    <a:srgbClr val="002B55"/>
                  </a:solidFill>
                  <a:latin typeface="+mn-lt"/>
                </a:rPr>
                <a:t> Cross Service Components</a:t>
              </a:r>
            </a:p>
          </p:txBody>
        </p:sp>
      </p:grpSp>
      <p:sp>
        <p:nvSpPr>
          <p:cNvPr id="9" name="Zylinder 8"/>
          <p:cNvSpPr/>
          <p:nvPr/>
        </p:nvSpPr>
        <p:spPr bwMode="auto">
          <a:xfrm>
            <a:off x="2059563" y="3614121"/>
            <a:ext cx="6130485" cy="1459396"/>
          </a:xfrm>
          <a:prstGeom prst="can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endParaRPr lang="en-US" sz="1100" b="0" dirty="0" smtClean="0">
              <a:solidFill>
                <a:schemeClr val="bg1"/>
              </a:solidFill>
              <a:latin typeface="+mn-lt"/>
            </a:endParaRPr>
          </a:p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endParaRPr lang="en-US" sz="1100" b="0" dirty="0" smtClean="0">
              <a:solidFill>
                <a:schemeClr val="bg1"/>
              </a:solidFill>
              <a:latin typeface="+mn-lt"/>
            </a:endParaRPr>
          </a:p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endParaRPr lang="en-US" sz="800" b="0" dirty="0">
              <a:solidFill>
                <a:schemeClr val="bg1"/>
              </a:solidFill>
              <a:latin typeface="+mn-lt"/>
            </a:endParaRPr>
          </a:p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100" b="0" dirty="0" smtClean="0">
                <a:solidFill>
                  <a:schemeClr val="bg1"/>
                </a:solidFill>
                <a:latin typeface="+mn-lt"/>
              </a:rPr>
              <a:t>KN Semantic Web Platform - Basic Services</a:t>
            </a:r>
          </a:p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000" b="0" dirty="0">
                <a:solidFill>
                  <a:schemeClr val="bg1"/>
                </a:solidFill>
              </a:rPr>
              <a:t>(data storage, </a:t>
            </a:r>
            <a:r>
              <a:rPr lang="en-US" sz="1000" b="0" dirty="0" smtClean="0">
                <a:solidFill>
                  <a:schemeClr val="bg1"/>
                </a:solidFill>
              </a:rPr>
              <a:t>query </a:t>
            </a:r>
            <a:r>
              <a:rPr lang="en-US" sz="1000" b="0" dirty="0">
                <a:solidFill>
                  <a:schemeClr val="bg1"/>
                </a:solidFill>
              </a:rPr>
              <a:t>language, </a:t>
            </a:r>
            <a:r>
              <a:rPr lang="en-US" sz="1000" b="0" dirty="0" smtClean="0">
                <a:solidFill>
                  <a:schemeClr val="bg1"/>
                </a:solidFill>
              </a:rPr>
              <a:t>meta model, </a:t>
            </a:r>
            <a:r>
              <a:rPr lang="en-US" sz="1000" b="0" dirty="0">
                <a:solidFill>
                  <a:schemeClr val="bg1"/>
                </a:solidFill>
              </a:rPr>
              <a:t>inferencing) </a:t>
            </a: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KN Semantic Web Platform</a:t>
            </a:r>
            <a:br>
              <a:rPr lang="en-US" dirty="0" smtClean="0"/>
            </a:br>
            <a:r>
              <a:rPr lang="en-US" sz="2000" dirty="0">
                <a:solidFill>
                  <a:schemeClr val="accent1"/>
                </a:solidFill>
              </a:rPr>
              <a:t>C</a:t>
            </a:r>
            <a:r>
              <a:rPr lang="en-US" sz="2000" dirty="0" smtClean="0">
                <a:solidFill>
                  <a:schemeClr val="accent1"/>
                </a:solidFill>
              </a:rPr>
              <a:t>ollaborative initiative of all corporate IT departments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p. </a:t>
            </a:r>
            <a:fld id="{082A4980-833C-414C-9FA6-8745AF85E091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B8E4BF-AE22-4998-B4C4-A44F2F7B12E2}" type="datetime1">
              <a:rPr lang="en-US" smtClean="0"/>
              <a:pPr/>
              <a:t>4/21/2016</a:t>
            </a:fld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10" name="Gerade Verbindung 9"/>
          <p:cNvCxnSpPr/>
          <p:nvPr/>
        </p:nvCxnSpPr>
        <p:spPr bwMode="auto">
          <a:xfrm>
            <a:off x="1885987" y="4563007"/>
            <a:ext cx="157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Ellipse 10"/>
          <p:cNvSpPr/>
          <p:nvPr/>
        </p:nvSpPr>
        <p:spPr bwMode="auto">
          <a:xfrm>
            <a:off x="1776904" y="4502947"/>
            <a:ext cx="97827" cy="9258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Aft>
                <a:spcPts val="400"/>
              </a:spcAft>
              <a:buClr>
                <a:srgbClr val="56B7E9"/>
              </a:buClr>
              <a:buSzPct val="115000"/>
              <a:buFont typeface="Wingdings" pitchFamily="2" charset="2"/>
              <a:buChar char="§"/>
            </a:pPr>
            <a:endParaRPr lang="de-DE" sz="1100" b="0" dirty="0" smtClean="0">
              <a:solidFill>
                <a:srgbClr val="002B55"/>
              </a:solidFill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97451" y="4659563"/>
            <a:ext cx="588443" cy="3264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SPARQL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(REST API)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48201" y="3457323"/>
            <a:ext cx="2299658" cy="10208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1050" b="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EA Repository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(IT Landscape)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166032" y="3458496"/>
            <a:ext cx="2216012" cy="10208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1050" b="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Configuration Mgmt. System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576710" y="4138929"/>
            <a:ext cx="1345922" cy="319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b="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EA Ontology</a:t>
            </a:r>
          </a:p>
          <a:p>
            <a:pPr algn="ctr"/>
            <a:r>
              <a:rPr lang="en-US" sz="900" b="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(e.g. Archimate)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947995" y="4106274"/>
            <a:ext cx="1010878" cy="319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b="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ITIL </a:t>
            </a:r>
          </a:p>
          <a:p>
            <a:pPr algn="ctr"/>
            <a:r>
              <a:rPr lang="en-US" sz="900" b="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Ontology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118549" y="4046169"/>
            <a:ext cx="717397" cy="2468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b="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Schema.org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59313" y="4077072"/>
            <a:ext cx="717397" cy="2468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b="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BPMN Ontology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473225" y="4177403"/>
            <a:ext cx="717397" cy="2468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b="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KN specific Ontologies</a:t>
            </a:r>
          </a:p>
        </p:txBody>
      </p:sp>
      <p:sp>
        <p:nvSpPr>
          <p:cNvPr id="24" name="Rectangle 6"/>
          <p:cNvSpPr/>
          <p:nvPr/>
        </p:nvSpPr>
        <p:spPr bwMode="auto">
          <a:xfrm>
            <a:off x="2267744" y="5153951"/>
            <a:ext cx="525805" cy="30862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CSV</a:t>
            </a:r>
          </a:p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Importer</a:t>
            </a:r>
          </a:p>
        </p:txBody>
      </p:sp>
      <p:sp>
        <p:nvSpPr>
          <p:cNvPr id="25" name="Rectangle 6"/>
          <p:cNvSpPr/>
          <p:nvPr/>
        </p:nvSpPr>
        <p:spPr bwMode="auto">
          <a:xfrm>
            <a:off x="4206148" y="5164920"/>
            <a:ext cx="797900" cy="30862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Authentication</a:t>
            </a:r>
          </a:p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(SAML/SSO)</a:t>
            </a:r>
          </a:p>
        </p:txBody>
      </p:sp>
      <p:sp>
        <p:nvSpPr>
          <p:cNvPr id="26" name="Rectangle 6"/>
          <p:cNvSpPr/>
          <p:nvPr/>
        </p:nvSpPr>
        <p:spPr bwMode="auto">
          <a:xfrm>
            <a:off x="5070244" y="5165084"/>
            <a:ext cx="797900" cy="30862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Authorization</a:t>
            </a:r>
          </a:p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(OAuth)</a:t>
            </a:r>
          </a:p>
        </p:txBody>
      </p:sp>
      <p:sp>
        <p:nvSpPr>
          <p:cNvPr id="31" name="Zylinder 30"/>
          <p:cNvSpPr/>
          <p:nvPr/>
        </p:nvSpPr>
        <p:spPr bwMode="auto">
          <a:xfrm>
            <a:off x="323529" y="4827397"/>
            <a:ext cx="594224" cy="574141"/>
          </a:xfrm>
          <a:prstGeom prst="can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900" b="0" dirty="0" smtClean="0">
                <a:solidFill>
                  <a:schemeClr val="bg1"/>
                </a:solidFill>
                <a:latin typeface="+mn-lt"/>
              </a:rPr>
              <a:t>Person Data</a:t>
            </a:r>
          </a:p>
        </p:txBody>
      </p:sp>
      <p:sp>
        <p:nvSpPr>
          <p:cNvPr id="33" name="Zylinder 32"/>
          <p:cNvSpPr/>
          <p:nvPr/>
        </p:nvSpPr>
        <p:spPr bwMode="auto">
          <a:xfrm>
            <a:off x="323528" y="5517232"/>
            <a:ext cx="576064" cy="531500"/>
          </a:xfrm>
          <a:prstGeom prst="can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900" b="0" dirty="0" smtClean="0">
                <a:solidFill>
                  <a:schemeClr val="bg1"/>
                </a:solidFill>
                <a:latin typeface="+mn-lt"/>
              </a:rPr>
              <a:t>Master Data</a:t>
            </a:r>
          </a:p>
        </p:txBody>
      </p:sp>
      <p:cxnSp>
        <p:nvCxnSpPr>
          <p:cNvPr id="7" name="Gerade Verbindung mit Pfeil 6"/>
          <p:cNvCxnSpPr>
            <a:stCxn id="31" idx="4"/>
          </p:cNvCxnSpPr>
          <p:nvPr/>
        </p:nvCxnSpPr>
        <p:spPr bwMode="auto">
          <a:xfrm>
            <a:off x="917753" y="5114468"/>
            <a:ext cx="565746" cy="123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49" name="Gerade Verbindung mit Pfeil 2048"/>
          <p:cNvCxnSpPr>
            <a:stCxn id="33" idx="4"/>
          </p:cNvCxnSpPr>
          <p:nvPr/>
        </p:nvCxnSpPr>
        <p:spPr bwMode="auto">
          <a:xfrm flipV="1">
            <a:off x="899592" y="5581140"/>
            <a:ext cx="597859" cy="201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38" name="Textfeld 37"/>
          <p:cNvSpPr txBox="1"/>
          <p:nvPr/>
        </p:nvSpPr>
        <p:spPr>
          <a:xfrm>
            <a:off x="2987824" y="6074111"/>
            <a:ext cx="1852197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     Enterprise Information Systems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848201" y="3460220"/>
            <a:ext cx="2287557" cy="1632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Business/Application Architecture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92755" y="3465921"/>
            <a:ext cx="2287557" cy="1632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Infrastructure/IT Service Mgmt.</a:t>
            </a:r>
          </a:p>
        </p:txBody>
      </p:sp>
      <p:sp>
        <p:nvSpPr>
          <p:cNvPr id="45" name="Rechteck 44"/>
          <p:cNvSpPr/>
          <p:nvPr/>
        </p:nvSpPr>
        <p:spPr bwMode="auto">
          <a:xfrm>
            <a:off x="606380" y="1847525"/>
            <a:ext cx="7919877" cy="1151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400" b="0" dirty="0" smtClean="0">
                <a:solidFill>
                  <a:srgbClr val="002B55"/>
                </a:solidFill>
                <a:latin typeface="+mn-lt"/>
              </a:rPr>
              <a:t>KN Semantic Web Applications</a:t>
            </a:r>
          </a:p>
        </p:txBody>
      </p:sp>
      <p:sp>
        <p:nvSpPr>
          <p:cNvPr id="50" name="Rechteck 49"/>
          <p:cNvSpPr/>
          <p:nvPr/>
        </p:nvSpPr>
        <p:spPr bwMode="auto">
          <a:xfrm>
            <a:off x="750397" y="2299915"/>
            <a:ext cx="936104" cy="5813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de-DE" sz="1000" b="0" dirty="0" smtClean="0">
                <a:solidFill>
                  <a:srgbClr val="002B55"/>
                </a:solidFill>
                <a:latin typeface="+mn-lt"/>
              </a:rPr>
              <a:t>Bus Impact Knowledge Base</a:t>
            </a:r>
          </a:p>
        </p:txBody>
      </p:sp>
      <p:sp>
        <p:nvSpPr>
          <p:cNvPr id="56" name="Rechteck 55"/>
          <p:cNvSpPr/>
          <p:nvPr/>
        </p:nvSpPr>
        <p:spPr bwMode="auto">
          <a:xfrm>
            <a:off x="1910293" y="2305195"/>
            <a:ext cx="824208" cy="5813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000" b="0" dirty="0" smtClean="0">
                <a:solidFill>
                  <a:srgbClr val="002B55"/>
                </a:solidFill>
                <a:latin typeface="+mn-lt"/>
              </a:rPr>
              <a:t>Application Catalog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033640" y="2703919"/>
            <a:ext cx="566351" cy="19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0" dirty="0" smtClean="0">
                <a:solidFill>
                  <a:schemeClr val="tx1"/>
                </a:solidFill>
              </a:rPr>
              <a:t>+ APM</a:t>
            </a:r>
          </a:p>
        </p:txBody>
      </p:sp>
      <p:sp>
        <p:nvSpPr>
          <p:cNvPr id="57" name="Rechteck 56"/>
          <p:cNvSpPr/>
          <p:nvPr/>
        </p:nvSpPr>
        <p:spPr bwMode="auto">
          <a:xfrm>
            <a:off x="2878517" y="2305194"/>
            <a:ext cx="824208" cy="6028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000" b="0" dirty="0" smtClean="0">
                <a:solidFill>
                  <a:srgbClr val="002B55"/>
                </a:solidFill>
                <a:latin typeface="+mn-lt"/>
              </a:rPr>
              <a:t>Interface Catalog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929149" y="2656282"/>
            <a:ext cx="696820" cy="2315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0" dirty="0" smtClean="0">
                <a:solidFill>
                  <a:schemeClr val="tx1"/>
                </a:solidFill>
              </a:rPr>
              <a:t>+ SOA Governance</a:t>
            </a:r>
          </a:p>
        </p:txBody>
      </p:sp>
      <p:sp>
        <p:nvSpPr>
          <p:cNvPr id="59" name="Rechteck 58"/>
          <p:cNvSpPr/>
          <p:nvPr/>
        </p:nvSpPr>
        <p:spPr bwMode="auto">
          <a:xfrm>
            <a:off x="3814621" y="2305195"/>
            <a:ext cx="968224" cy="5813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000" b="0" dirty="0" smtClean="0">
                <a:solidFill>
                  <a:srgbClr val="002B55"/>
                </a:solidFill>
                <a:latin typeface="+mn-lt"/>
              </a:rPr>
              <a:t>Blueprint &amp;  Roadmap Planning</a:t>
            </a:r>
          </a:p>
        </p:txBody>
      </p:sp>
      <p:sp>
        <p:nvSpPr>
          <p:cNvPr id="60" name="Rechteck 59"/>
          <p:cNvSpPr/>
          <p:nvPr/>
        </p:nvSpPr>
        <p:spPr bwMode="auto">
          <a:xfrm>
            <a:off x="7002071" y="2294383"/>
            <a:ext cx="949126" cy="5813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000" b="0" dirty="0" smtClean="0">
                <a:solidFill>
                  <a:srgbClr val="002B55"/>
                </a:solidFill>
                <a:latin typeface="+mn-lt"/>
              </a:rPr>
              <a:t>Infrastructure Catalog (CI’s)</a:t>
            </a:r>
          </a:p>
        </p:txBody>
      </p:sp>
      <p:sp>
        <p:nvSpPr>
          <p:cNvPr id="61" name="Rechteck 60"/>
          <p:cNvSpPr/>
          <p:nvPr/>
        </p:nvSpPr>
        <p:spPr bwMode="auto">
          <a:xfrm>
            <a:off x="6041330" y="2299915"/>
            <a:ext cx="824208" cy="5813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000" b="0" dirty="0" smtClean="0">
                <a:solidFill>
                  <a:srgbClr val="002B55"/>
                </a:solidFill>
                <a:latin typeface="+mn-lt"/>
              </a:rPr>
              <a:t>IT Service Catalog</a:t>
            </a:r>
          </a:p>
        </p:txBody>
      </p:sp>
      <p:sp>
        <p:nvSpPr>
          <p:cNvPr id="62" name="Rechteck 61"/>
          <p:cNvSpPr/>
          <p:nvPr/>
        </p:nvSpPr>
        <p:spPr bwMode="auto">
          <a:xfrm>
            <a:off x="4988038" y="2294383"/>
            <a:ext cx="921296" cy="5813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000" b="0" dirty="0" smtClean="0">
                <a:solidFill>
                  <a:srgbClr val="002B55"/>
                </a:solidFill>
                <a:latin typeface="+mn-lt"/>
              </a:rPr>
              <a:t>Private Cloud Provisioning</a:t>
            </a:r>
          </a:p>
        </p:txBody>
      </p:sp>
      <p:cxnSp>
        <p:nvCxnSpPr>
          <p:cNvPr id="2055" name="Gerade Verbindung mit Pfeil 2054"/>
          <p:cNvCxnSpPr>
            <a:stCxn id="60" idx="2"/>
          </p:cNvCxnSpPr>
          <p:nvPr/>
        </p:nvCxnSpPr>
        <p:spPr bwMode="auto">
          <a:xfrm flipH="1">
            <a:off x="7058291" y="2875727"/>
            <a:ext cx="418343" cy="5646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57" name="Gerade Verbindung mit Pfeil 2056"/>
          <p:cNvCxnSpPr>
            <a:stCxn id="61" idx="2"/>
          </p:cNvCxnSpPr>
          <p:nvPr/>
        </p:nvCxnSpPr>
        <p:spPr bwMode="auto">
          <a:xfrm flipH="1">
            <a:off x="6375887" y="2881259"/>
            <a:ext cx="77547" cy="5646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61" name="Gerade Verbindung mit Pfeil 2060"/>
          <p:cNvCxnSpPr>
            <a:stCxn id="62" idx="2"/>
          </p:cNvCxnSpPr>
          <p:nvPr/>
        </p:nvCxnSpPr>
        <p:spPr bwMode="auto">
          <a:xfrm flipH="1">
            <a:off x="4988038" y="2875727"/>
            <a:ext cx="460648" cy="5646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2063" name="Gerade Verbindung mit Pfeil 2062"/>
          <p:cNvCxnSpPr>
            <a:stCxn id="59" idx="2"/>
          </p:cNvCxnSpPr>
          <p:nvPr/>
        </p:nvCxnSpPr>
        <p:spPr bwMode="auto">
          <a:xfrm>
            <a:off x="4298733" y="2886539"/>
            <a:ext cx="52064" cy="5646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65" name="Gerade Verbindung mit Pfeil 2064"/>
          <p:cNvCxnSpPr/>
          <p:nvPr/>
        </p:nvCxnSpPr>
        <p:spPr bwMode="auto">
          <a:xfrm>
            <a:off x="2418261" y="2886539"/>
            <a:ext cx="636392" cy="570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69" name="Gerade Verbindung mit Pfeil 2068"/>
          <p:cNvCxnSpPr>
            <a:stCxn id="57" idx="2"/>
          </p:cNvCxnSpPr>
          <p:nvPr/>
        </p:nvCxnSpPr>
        <p:spPr bwMode="auto">
          <a:xfrm>
            <a:off x="3290621" y="2908051"/>
            <a:ext cx="196080" cy="543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71" name="Gerade Verbindung mit Pfeil 2070"/>
          <p:cNvCxnSpPr/>
          <p:nvPr/>
        </p:nvCxnSpPr>
        <p:spPr bwMode="auto">
          <a:xfrm>
            <a:off x="1287419" y="2881259"/>
            <a:ext cx="1130842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7305808" y="4609451"/>
            <a:ext cx="717397" cy="2468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7998589" y="2452849"/>
            <a:ext cx="393144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829861" y="5238338"/>
            <a:ext cx="393144" cy="1632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76" name="Gerade Verbindung mit Pfeil 2075"/>
          <p:cNvCxnSpPr/>
          <p:nvPr/>
        </p:nvCxnSpPr>
        <p:spPr bwMode="auto">
          <a:xfrm>
            <a:off x="5448686" y="2881259"/>
            <a:ext cx="19825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5" name="Gerade Verbindung mit Pfeil 4"/>
          <p:cNvCxnSpPr/>
          <p:nvPr/>
        </p:nvCxnSpPr>
        <p:spPr bwMode="auto">
          <a:xfrm>
            <a:off x="4746375" y="4213977"/>
            <a:ext cx="147663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3" name="Textfeld 62"/>
          <p:cNvSpPr txBox="1"/>
          <p:nvPr/>
        </p:nvSpPr>
        <p:spPr>
          <a:xfrm>
            <a:off x="4710837" y="4228399"/>
            <a:ext cx="1345922" cy="184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b="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cross referencing</a:t>
            </a:r>
          </a:p>
        </p:txBody>
      </p:sp>
      <p:sp>
        <p:nvSpPr>
          <p:cNvPr id="64" name="Zylinder 63"/>
          <p:cNvSpPr/>
          <p:nvPr/>
        </p:nvSpPr>
        <p:spPr bwMode="auto">
          <a:xfrm>
            <a:off x="1158286" y="5882124"/>
            <a:ext cx="576064" cy="367477"/>
          </a:xfrm>
          <a:prstGeom prst="can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050" b="0" dirty="0" smtClean="0">
                <a:solidFill>
                  <a:schemeClr val="bg1"/>
                </a:solidFill>
                <a:latin typeface="+mn-lt"/>
              </a:rPr>
              <a:t>DNS</a:t>
            </a:r>
          </a:p>
        </p:txBody>
      </p:sp>
      <p:cxnSp>
        <p:nvCxnSpPr>
          <p:cNvPr id="65" name="Gerade Verbindung mit Pfeil 64"/>
          <p:cNvCxnSpPr>
            <a:stCxn id="64" idx="1"/>
          </p:cNvCxnSpPr>
          <p:nvPr/>
        </p:nvCxnSpPr>
        <p:spPr bwMode="auto">
          <a:xfrm flipV="1">
            <a:off x="1446318" y="5671891"/>
            <a:ext cx="104792" cy="210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75" name="Rectangle 6"/>
          <p:cNvSpPr/>
          <p:nvPr/>
        </p:nvSpPr>
        <p:spPr bwMode="auto">
          <a:xfrm>
            <a:off x="2878517" y="5157192"/>
            <a:ext cx="541355" cy="30862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CSV</a:t>
            </a:r>
          </a:p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Exporter</a:t>
            </a:r>
          </a:p>
        </p:txBody>
      </p:sp>
      <p:sp>
        <p:nvSpPr>
          <p:cNvPr id="76" name="Rectangle 6"/>
          <p:cNvSpPr/>
          <p:nvPr/>
        </p:nvSpPr>
        <p:spPr bwMode="auto">
          <a:xfrm>
            <a:off x="3564311" y="5157192"/>
            <a:ext cx="503633" cy="30862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Table</a:t>
            </a:r>
          </a:p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Editor</a:t>
            </a:r>
          </a:p>
        </p:txBody>
      </p:sp>
      <p:sp>
        <p:nvSpPr>
          <p:cNvPr id="77" name="Rectangle 6"/>
          <p:cNvSpPr/>
          <p:nvPr/>
        </p:nvSpPr>
        <p:spPr bwMode="auto">
          <a:xfrm>
            <a:off x="1587599" y="5153951"/>
            <a:ext cx="608137" cy="30862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Task</a:t>
            </a:r>
          </a:p>
          <a:p>
            <a:pPr marL="176213" indent="-176213" algn="ctr">
              <a:buClr>
                <a:schemeClr val="accent1"/>
              </a:buClr>
            </a:pPr>
            <a:r>
              <a:rPr lang="en-US" sz="700" b="0" dirty="0" smtClean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66" name="Zylinder 65"/>
          <p:cNvSpPr/>
          <p:nvPr/>
        </p:nvSpPr>
        <p:spPr bwMode="auto">
          <a:xfrm>
            <a:off x="2072110" y="6013851"/>
            <a:ext cx="764295" cy="367477"/>
          </a:xfrm>
          <a:prstGeom prst="can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100" b="0" dirty="0" smtClean="0">
                <a:solidFill>
                  <a:schemeClr val="bg1"/>
                </a:solidFill>
                <a:latin typeface="+mn-lt"/>
              </a:rPr>
              <a:t>CMDB</a:t>
            </a:r>
          </a:p>
        </p:txBody>
      </p:sp>
      <p:sp>
        <p:nvSpPr>
          <p:cNvPr id="67" name="Zylinder 66"/>
          <p:cNvSpPr/>
          <p:nvPr/>
        </p:nvSpPr>
        <p:spPr bwMode="auto">
          <a:xfrm>
            <a:off x="2031770" y="5975159"/>
            <a:ext cx="764295" cy="367477"/>
          </a:xfrm>
          <a:prstGeom prst="can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100" b="0" dirty="0" smtClean="0">
                <a:solidFill>
                  <a:schemeClr val="bg1"/>
                </a:solidFill>
                <a:latin typeface="+mn-lt"/>
              </a:rPr>
              <a:t>CMDB</a:t>
            </a:r>
          </a:p>
        </p:txBody>
      </p:sp>
      <p:sp>
        <p:nvSpPr>
          <p:cNvPr id="68" name="Zylinder 67"/>
          <p:cNvSpPr/>
          <p:nvPr/>
        </p:nvSpPr>
        <p:spPr bwMode="auto">
          <a:xfrm>
            <a:off x="1979712" y="5941394"/>
            <a:ext cx="764295" cy="367477"/>
          </a:xfrm>
          <a:prstGeom prst="can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  <a:buClr>
                <a:srgbClr val="56B7E9"/>
              </a:buClr>
              <a:buSzPct val="115000"/>
            </a:pPr>
            <a:r>
              <a:rPr lang="en-US" sz="1050" b="0" dirty="0" smtClean="0">
                <a:solidFill>
                  <a:schemeClr val="bg1"/>
                </a:solidFill>
                <a:latin typeface="+mn-lt"/>
              </a:rPr>
              <a:t>CMDB</a:t>
            </a:r>
          </a:p>
        </p:txBody>
      </p:sp>
      <p:cxnSp>
        <p:nvCxnSpPr>
          <p:cNvPr id="70" name="Gerade Verbindung mit Pfeil 69"/>
          <p:cNvCxnSpPr/>
          <p:nvPr/>
        </p:nvCxnSpPr>
        <p:spPr bwMode="auto">
          <a:xfrm flipV="1">
            <a:off x="2401861" y="5671891"/>
            <a:ext cx="52396" cy="277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2" name="Gerade Verbindung mit Pfeil 71"/>
          <p:cNvCxnSpPr/>
          <p:nvPr/>
        </p:nvCxnSpPr>
        <p:spPr bwMode="auto">
          <a:xfrm flipV="1">
            <a:off x="2483768" y="5671890"/>
            <a:ext cx="52396" cy="277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73" name="Gerade Verbindung mit Pfeil 72"/>
          <p:cNvCxnSpPr/>
          <p:nvPr/>
        </p:nvCxnSpPr>
        <p:spPr bwMode="auto">
          <a:xfrm flipV="1">
            <a:off x="2571678" y="5671890"/>
            <a:ext cx="52396" cy="277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2657618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3448" y="4894561"/>
            <a:ext cx="3270439" cy="1342751"/>
          </a:xfrm>
        </p:spPr>
        <p:txBody>
          <a:bodyPr/>
          <a:lstStyle/>
          <a:p>
            <a:r>
              <a:rPr lang="en-GB" dirty="0" smtClean="0"/>
              <a:t>Thank you !</a:t>
            </a:r>
          </a:p>
          <a:p>
            <a:endParaRPr lang="en-GB" dirty="0"/>
          </a:p>
          <a:p>
            <a:r>
              <a:rPr lang="en-GB" dirty="0" smtClean="0"/>
              <a:t>Any further questions?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D2F9FF5-0BA8-423E-89EE-41B1A972A1A1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421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2</a:t>
            </a:fld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B0D521C-C1C6-4A5B-B54F-E21ED848F0BB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539552" y="3212976"/>
            <a:ext cx="6696918" cy="503237"/>
          </a:xfrm>
        </p:spPr>
        <p:txBody>
          <a:bodyPr/>
          <a:lstStyle/>
          <a:p>
            <a:r>
              <a:rPr lang="en-US" dirty="0" smtClean="0"/>
              <a:t>Business Overview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39552" y="3765842"/>
            <a:ext cx="6696495" cy="503237"/>
          </a:xfrm>
        </p:spPr>
        <p:txBody>
          <a:bodyPr/>
          <a:lstStyle/>
          <a:p>
            <a:r>
              <a:rPr lang="en-US" dirty="0" smtClean="0"/>
              <a:t>Semantic Web Project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539552" y="4318708"/>
            <a:ext cx="6696207" cy="503237"/>
          </a:xfrm>
        </p:spPr>
        <p:txBody>
          <a:bodyPr/>
          <a:lstStyle/>
          <a:p>
            <a:r>
              <a:rPr lang="en-US" dirty="0" smtClean="0"/>
              <a:t>Outlook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5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3"/>
            <a:ext cx="9144000" cy="554666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8FAA000-2569-4FD9-BCE9-686139C54BF1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6399" y="4077742"/>
            <a:ext cx="8342313" cy="2087562"/>
          </a:xfrm>
          <a:prstGeom prst="rect">
            <a:avLst/>
          </a:prstGeom>
          <a:solidFill>
            <a:schemeClr val="tx2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72000" bIns="72000" anchor="ctr"/>
          <a:lstStyle/>
          <a:p>
            <a:pPr marL="0" lvl="1" indent="-187325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8A4E1"/>
              </a:buClr>
              <a:defRPr/>
            </a:pPr>
            <a:r>
              <a:rPr lang="en-GB" sz="1800" b="0" kern="0" dirty="0" smtClean="0">
                <a:solidFill>
                  <a:srgbClr val="002B55"/>
                </a:solidFill>
              </a:rPr>
              <a:t>The Global Logistics Network</a:t>
            </a:r>
          </a:p>
          <a:p>
            <a:pPr marL="182563" lvl="1" indent="-182563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GB" sz="1800" b="0" kern="0" dirty="0" smtClean="0">
                <a:solidFill>
                  <a:srgbClr val="002B55"/>
                </a:solidFill>
              </a:rPr>
              <a:t>Worldwide network – more than 1,200 locations in over 100 countries</a:t>
            </a:r>
          </a:p>
          <a:p>
            <a:pPr marL="0" lvl="1" indent="-187325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GB" sz="1800" b="0" kern="0" dirty="0" smtClean="0">
                <a:solidFill>
                  <a:srgbClr val="002B55"/>
                </a:solidFill>
              </a:rPr>
              <a:t>Integrated service portfolio – approximately 67,000 employees</a:t>
            </a:r>
          </a:p>
          <a:p>
            <a:pPr marL="0" lvl="1" indent="-187325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GB" sz="1800" b="0" kern="0" dirty="0" smtClean="0">
                <a:solidFill>
                  <a:schemeClr val="tx1"/>
                </a:solidFill>
              </a:rPr>
              <a:t>Net Turnover of CHF 16,731 million in 2015</a:t>
            </a:r>
          </a:p>
        </p:txBody>
      </p:sp>
    </p:spTree>
    <p:extLst>
      <p:ext uri="{BB962C8B-B14F-4D97-AF65-F5344CB8AC3E}">
        <p14:creationId xmlns:p14="http://schemas.microsoft.com/office/powerpoint/2010/main" val="3038120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60" y="2272623"/>
            <a:ext cx="1780032" cy="1450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13" y="2272496"/>
            <a:ext cx="1773789" cy="1446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24" y="3789269"/>
            <a:ext cx="1761744" cy="14509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42" y="3789269"/>
            <a:ext cx="1761744" cy="1450975"/>
          </a:xfrm>
          <a:prstGeom prst="rect">
            <a:avLst/>
          </a:prstGeom>
        </p:spPr>
      </p:pic>
      <p:sp>
        <p:nvSpPr>
          <p:cNvPr id="1126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78354" y="933451"/>
            <a:ext cx="8367712" cy="898525"/>
          </a:xfrm>
        </p:spPr>
        <p:txBody>
          <a:bodyPr/>
          <a:lstStyle/>
          <a:p>
            <a:pPr eaLnBrk="1" hangingPunct="1"/>
            <a:r>
              <a:rPr lang="en-GB" dirty="0" smtClean="0"/>
              <a:t>Comprehensive Global Logistics Solutions</a:t>
            </a:r>
            <a:r>
              <a:rPr lang="en-GB" altLang="zh-CN" dirty="0" smtClean="0">
                <a:ea typeface="SimSun" pitchFamily="2" charset="-122"/>
                <a:cs typeface="Arial" charset="0"/>
                <a:sym typeface="Arial" charset="0"/>
              </a:rPr>
              <a:t/>
            </a:r>
            <a:br>
              <a:rPr lang="en-GB" altLang="zh-CN" dirty="0" smtClean="0">
                <a:ea typeface="SimSun" pitchFamily="2" charset="-122"/>
                <a:cs typeface="Arial" charset="0"/>
                <a:sym typeface="Arial" charset="0"/>
              </a:rPr>
            </a:br>
            <a:r>
              <a:rPr lang="en-GB" altLang="zh-CN" sz="2000" dirty="0" smtClean="0">
                <a:solidFill>
                  <a:srgbClr val="56B7E9"/>
                </a:solidFill>
                <a:ea typeface="SimSun" pitchFamily="2" charset="-122"/>
                <a:cs typeface="Arial" charset="0"/>
                <a:sym typeface="Arial" charset="0"/>
              </a:rPr>
              <a:t>World Class Capabilities and Positioning</a:t>
            </a:r>
            <a:r>
              <a:rPr lang="en-GB" altLang="zh-CN" dirty="0" smtClean="0">
                <a:solidFill>
                  <a:srgbClr val="56B7E9"/>
                </a:solidFill>
                <a:ea typeface="SimSun" pitchFamily="2" charset="-122"/>
                <a:cs typeface="Arial" charset="0"/>
                <a:sym typeface="Arial" charset="0"/>
              </a:rPr>
              <a:t/>
            </a:r>
            <a:br>
              <a:rPr lang="en-GB" altLang="zh-CN" dirty="0" smtClean="0">
                <a:solidFill>
                  <a:srgbClr val="56B7E9"/>
                </a:solidFill>
                <a:ea typeface="SimSun" pitchFamily="2" charset="-122"/>
                <a:cs typeface="Arial" charset="0"/>
                <a:sym typeface="Arial" charset="0"/>
              </a:rPr>
            </a:br>
            <a:endParaRPr lang="en-GB" b="1" dirty="0" smtClean="0">
              <a:solidFill>
                <a:srgbClr val="56B7E9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11270" name="Rectangle 37"/>
          <p:cNvSpPr>
            <a:spLocks noChangeArrowheads="1"/>
          </p:cNvSpPr>
          <p:nvPr/>
        </p:nvSpPr>
        <p:spPr bwMode="auto">
          <a:xfrm>
            <a:off x="1846638" y="2272496"/>
            <a:ext cx="1762904" cy="14509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44000" anchor="ctr"/>
          <a:lstStyle/>
          <a:p>
            <a:pPr defTabSz="912813">
              <a:spcAft>
                <a:spcPts val="600"/>
              </a:spcAft>
            </a:pPr>
            <a:r>
              <a:rPr lang="en-GB" altLang="zh-CN" sz="15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Airfreight</a:t>
            </a:r>
          </a:p>
          <a:p>
            <a:pPr defTabSz="912813">
              <a:spcAft>
                <a:spcPts val="600"/>
              </a:spcAft>
            </a:pPr>
            <a:r>
              <a:rPr lang="en-GB" altLang="zh-TW" sz="1500" b="0" dirty="0" smtClean="0">
                <a:solidFill>
                  <a:schemeClr val="accent1"/>
                </a:solidFill>
                <a:ea typeface="SimSun" pitchFamily="2" charset="-122"/>
                <a:cs typeface="Arial" charset="0"/>
                <a:sym typeface="Arial" charset="0"/>
              </a:rPr>
              <a:t>Top 2 g</a:t>
            </a:r>
            <a:r>
              <a:rPr lang="en-GB" altLang="zh-CN" sz="1500" b="0" dirty="0" smtClean="0">
                <a:solidFill>
                  <a:schemeClr val="accent1"/>
                </a:solidFill>
                <a:ea typeface="SimSun" pitchFamily="2" charset="-122"/>
                <a:cs typeface="Arial" charset="0"/>
                <a:sym typeface="Arial" charset="0"/>
              </a:rPr>
              <a:t>lobally</a:t>
            </a:r>
          </a:p>
        </p:txBody>
      </p:sp>
      <p:sp>
        <p:nvSpPr>
          <p:cNvPr id="11273" name="Rectangle 39"/>
          <p:cNvSpPr>
            <a:spLocks noChangeArrowheads="1"/>
          </p:cNvSpPr>
          <p:nvPr/>
        </p:nvSpPr>
        <p:spPr bwMode="auto">
          <a:xfrm>
            <a:off x="2381" y="3789270"/>
            <a:ext cx="1770458" cy="14509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44000" anchor="ctr"/>
          <a:lstStyle/>
          <a:p>
            <a:pPr defTabSz="912813">
              <a:spcAft>
                <a:spcPts val="600"/>
              </a:spcAft>
            </a:pPr>
            <a:r>
              <a:rPr lang="en-GB" altLang="zh-CN" sz="1500" b="0" dirty="0" smtClean="0">
                <a:solidFill>
                  <a:schemeClr val="tx1"/>
                </a:solidFill>
                <a:ea typeface="SimSun" pitchFamily="2" charset="-122"/>
                <a:cs typeface="Arial" charset="0"/>
                <a:sym typeface="Arial" charset="0"/>
              </a:rPr>
              <a:t>Seafreight</a:t>
            </a:r>
          </a:p>
          <a:p>
            <a:pPr defTabSz="912813">
              <a:spcAft>
                <a:spcPts val="600"/>
              </a:spcAft>
            </a:pPr>
            <a:r>
              <a:rPr lang="en-GB" altLang="zh-CN" sz="1500" b="0" dirty="0" smtClean="0">
                <a:solidFill>
                  <a:schemeClr val="accent1"/>
                </a:solidFill>
                <a:ea typeface="SimSun" pitchFamily="2" charset="-122"/>
                <a:cs typeface="Arial" charset="0"/>
                <a:sym typeface="Arial" charset="0"/>
              </a:rPr>
              <a:t>No.1 globally </a:t>
            </a:r>
            <a:endParaRPr lang="en-GB" altLang="zh-CN" sz="1500" b="0" dirty="0">
              <a:solidFill>
                <a:schemeClr val="accent1"/>
              </a:solidFill>
              <a:ea typeface="SimSun" pitchFamily="2" charset="-122"/>
              <a:cs typeface="Arial" charset="0"/>
              <a:sym typeface="Arial" charset="0"/>
            </a:endParaRPr>
          </a:p>
        </p:txBody>
      </p:sp>
      <p:sp>
        <p:nvSpPr>
          <p:cNvPr id="11274" name="Rectangle 40"/>
          <p:cNvSpPr>
            <a:spLocks noChangeArrowheads="1"/>
          </p:cNvSpPr>
          <p:nvPr/>
        </p:nvSpPr>
        <p:spPr bwMode="auto">
          <a:xfrm>
            <a:off x="5517803" y="2272496"/>
            <a:ext cx="1767941" cy="14509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44000" anchor="ctr"/>
          <a:lstStyle/>
          <a:p>
            <a:pPr defTabSz="912813">
              <a:spcAft>
                <a:spcPts val="600"/>
              </a:spcAft>
            </a:pPr>
            <a:r>
              <a:rPr lang="en-GB" altLang="zh-CN" sz="15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Contract Logistics</a:t>
            </a:r>
          </a:p>
          <a:p>
            <a:pPr defTabSz="912813">
              <a:spcAft>
                <a:spcPts val="600"/>
              </a:spcAft>
            </a:pPr>
            <a:r>
              <a:rPr lang="en-GB" altLang="zh-TW" sz="1500" b="0" dirty="0" smtClean="0">
                <a:solidFill>
                  <a:schemeClr val="accent1"/>
                </a:solidFill>
                <a:ea typeface="SimSun" pitchFamily="2" charset="-122"/>
                <a:cs typeface="Arial" charset="0"/>
                <a:sym typeface="Arial" charset="0"/>
              </a:rPr>
              <a:t>Top 2</a:t>
            </a:r>
            <a:r>
              <a:rPr lang="en-GB" altLang="zh-CN" sz="1500" b="0" dirty="0" smtClean="0">
                <a:solidFill>
                  <a:schemeClr val="accent1"/>
                </a:solidFill>
                <a:ea typeface="SimSun" pitchFamily="2" charset="-122"/>
                <a:cs typeface="Arial" charset="0"/>
                <a:sym typeface="Arial" charset="0"/>
              </a:rPr>
              <a:t> globally </a:t>
            </a:r>
          </a:p>
        </p:txBody>
      </p:sp>
      <p:sp>
        <p:nvSpPr>
          <p:cNvPr id="11286" name="Rectangle 27"/>
          <p:cNvSpPr>
            <a:spLocks/>
          </p:cNvSpPr>
          <p:nvPr/>
        </p:nvSpPr>
        <p:spPr bwMode="auto">
          <a:xfrm>
            <a:off x="397510" y="5326502"/>
            <a:ext cx="1512888" cy="7048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54186" rIns="72248" bIns="54186" anchor="t"/>
          <a:lstStyle/>
          <a:p>
            <a:pPr defTabSz="912813"/>
            <a: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3.8 million  </a:t>
            </a:r>
          </a:p>
          <a:p>
            <a:pPr defTabSz="912813"/>
            <a: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TEUs shipped</a:t>
            </a:r>
            <a:endParaRPr lang="en-GB" altLang="zh-CN" sz="1300" b="0" dirty="0">
              <a:solidFill>
                <a:schemeClr val="tx1"/>
              </a:solidFill>
              <a:ea typeface="SimSun" pitchFamily="2" charset="-122"/>
              <a:sym typeface="Arial" charset="0"/>
            </a:endParaRPr>
          </a:p>
        </p:txBody>
      </p:sp>
      <p:sp>
        <p:nvSpPr>
          <p:cNvPr id="11284" name="Rectangle 27"/>
          <p:cNvSpPr>
            <a:spLocks/>
          </p:cNvSpPr>
          <p:nvPr/>
        </p:nvSpPr>
        <p:spPr bwMode="auto">
          <a:xfrm>
            <a:off x="1844784" y="5327496"/>
            <a:ext cx="2214827" cy="7048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54186" rIns="72248" bIns="54186" anchor="t"/>
          <a:lstStyle/>
          <a:p>
            <a:pPr defTabSz="912813"/>
            <a: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1.25 million tons </a:t>
            </a:r>
            <a:b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</a:br>
            <a: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handled</a:t>
            </a:r>
          </a:p>
          <a:p>
            <a:pPr defTabSz="912813"/>
            <a:endParaRPr lang="en-GB" altLang="zh-CN" sz="1300" b="0" dirty="0">
              <a:solidFill>
                <a:schemeClr val="tx1"/>
              </a:solidFill>
              <a:ea typeface="SimSun" pitchFamily="2" charset="-122"/>
              <a:sym typeface="Arial" charset="0"/>
            </a:endParaRPr>
          </a:p>
        </p:txBody>
      </p:sp>
      <p:sp>
        <p:nvSpPr>
          <p:cNvPr id="11277" name="Rectangle 27"/>
          <p:cNvSpPr>
            <a:spLocks/>
          </p:cNvSpPr>
          <p:nvPr/>
        </p:nvSpPr>
        <p:spPr bwMode="auto">
          <a:xfrm>
            <a:off x="5528535" y="5326501"/>
            <a:ext cx="1757210" cy="108994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54186" rIns="72248" bIns="54186" anchor="t"/>
          <a:lstStyle/>
          <a:p>
            <a:pPr defTabSz="912813"/>
            <a: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9.5 million m</a:t>
            </a:r>
            <a:r>
              <a:rPr lang="en-GB" altLang="zh-CN" sz="1300" baseline="3000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2</a:t>
            </a:r>
          </a:p>
          <a:p>
            <a:pPr defTabSz="912813"/>
            <a: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Logistics Centre</a:t>
            </a:r>
          </a:p>
          <a:p>
            <a:pPr defTabSz="912813"/>
            <a: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footprint</a:t>
            </a:r>
          </a:p>
          <a:p>
            <a:pPr defTabSz="912813"/>
            <a: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683 locations</a:t>
            </a:r>
          </a:p>
          <a:p>
            <a:pPr defTabSz="912813"/>
            <a:r>
              <a:rPr lang="en-GB" altLang="zh-CN" sz="13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58 countries</a:t>
            </a:r>
            <a:endParaRPr lang="en-GB" altLang="zh-CN" sz="1300" b="0" dirty="0">
              <a:solidFill>
                <a:schemeClr val="tx1"/>
              </a:solidFill>
              <a:ea typeface="SimSun" pitchFamily="2" charset="-122"/>
              <a:sym typeface="Arial" charset="0"/>
            </a:endParaRPr>
          </a:p>
        </p:txBody>
      </p:sp>
      <p:sp>
        <p:nvSpPr>
          <p:cNvPr id="11279" name="Rectangle 27"/>
          <p:cNvSpPr>
            <a:spLocks/>
          </p:cNvSpPr>
          <p:nvPr/>
        </p:nvSpPr>
        <p:spPr bwMode="auto">
          <a:xfrm>
            <a:off x="3708288" y="5324837"/>
            <a:ext cx="2068388" cy="79131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54186" rIns="72248" bIns="54186" anchor="t"/>
          <a:lstStyle/>
          <a:p>
            <a:pPr defTabSz="912813"/>
            <a:r>
              <a:rPr lang="en-GB" altLang="zh-CN" sz="1300" b="0" dirty="0" smtClean="0">
                <a:solidFill>
                  <a:srgbClr val="002B55"/>
                </a:solidFill>
                <a:ea typeface="SimSun" pitchFamily="2" charset="-122"/>
                <a:cs typeface="Arial" charset="0"/>
              </a:rPr>
              <a:t>22.5 million</a:t>
            </a:r>
          </a:p>
          <a:p>
            <a:pPr defTabSz="912813"/>
            <a:r>
              <a:rPr lang="en-GB" altLang="zh-CN" sz="1300" b="0" dirty="0" smtClean="0">
                <a:solidFill>
                  <a:srgbClr val="002B55"/>
                </a:solidFill>
                <a:ea typeface="SimSun" pitchFamily="2" charset="-122"/>
                <a:cs typeface="Arial" charset="0"/>
              </a:rPr>
              <a:t>road orders</a:t>
            </a:r>
            <a:endParaRPr lang="en-GB" altLang="zh-CN" sz="1300" b="0" dirty="0">
              <a:solidFill>
                <a:srgbClr val="002B55"/>
              </a:solidFill>
              <a:ea typeface="SimSun" pitchFamily="2" charset="-122"/>
              <a:cs typeface="Arial" charset="0"/>
            </a:endParaRPr>
          </a:p>
        </p:txBody>
      </p:sp>
      <p:pic>
        <p:nvPicPr>
          <p:cNvPr id="11281" name="Picture 10"/>
          <p:cNvPicPr>
            <a:picLocks noChangeAspect="1" noChangeArrowheads="1"/>
          </p:cNvPicPr>
          <p:nvPr/>
        </p:nvPicPr>
        <p:blipFill>
          <a:blip r:embed="rId7" cstate="print"/>
          <a:srcRect l="-56" b="633"/>
          <a:stretch>
            <a:fillRect/>
          </a:stretch>
        </p:blipFill>
        <p:spPr bwMode="auto">
          <a:xfrm>
            <a:off x="3679713" y="2272496"/>
            <a:ext cx="1762904" cy="14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67815" y="6201003"/>
            <a:ext cx="1696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 smtClean="0">
                <a:solidFill>
                  <a:srgbClr val="000000"/>
                </a:solidFill>
              </a:rPr>
              <a:t>Note: All figures relate to 2015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rot="16200000">
            <a:off x="1586571" y="5672812"/>
            <a:ext cx="515343" cy="0"/>
          </a:xfrm>
          <a:prstGeom prst="line">
            <a:avLst/>
          </a:prstGeom>
          <a:noFill/>
          <a:ln w="12700">
            <a:solidFill>
              <a:srgbClr val="56B7E9"/>
            </a:solidFill>
            <a:round/>
            <a:headEnd/>
            <a:tailEnd/>
          </a:ln>
        </p:spPr>
        <p:txBody>
          <a:bodyPr lIns="64291" tIns="32146" rIns="64291" bIns="32146" anchor="t"/>
          <a:lstStyle/>
          <a:p>
            <a:endParaRPr lang="en-GB" sz="1300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rot="16200000">
            <a:off x="5261353" y="5675175"/>
            <a:ext cx="515342" cy="0"/>
          </a:xfrm>
          <a:prstGeom prst="line">
            <a:avLst/>
          </a:prstGeom>
          <a:noFill/>
          <a:ln w="12700">
            <a:solidFill>
              <a:srgbClr val="56B7E9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GB" sz="1300" dirty="0"/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rot="16200000">
            <a:off x="3420420" y="5693850"/>
            <a:ext cx="550761" cy="0"/>
          </a:xfrm>
          <a:prstGeom prst="line">
            <a:avLst/>
          </a:prstGeom>
          <a:noFill/>
          <a:ln w="12700">
            <a:solidFill>
              <a:srgbClr val="56B7E9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GB" sz="1300" dirty="0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rot="16200000">
            <a:off x="128340" y="5672812"/>
            <a:ext cx="515343" cy="0"/>
          </a:xfrm>
          <a:prstGeom prst="line">
            <a:avLst/>
          </a:prstGeom>
          <a:noFill/>
          <a:ln w="12700">
            <a:solidFill>
              <a:srgbClr val="56B7E9"/>
            </a:solidFill>
            <a:round/>
            <a:headEnd/>
            <a:tailEnd/>
          </a:ln>
        </p:spPr>
        <p:txBody>
          <a:bodyPr lIns="64291" tIns="32146" rIns="64291" bIns="32146" anchor="t"/>
          <a:lstStyle/>
          <a:p>
            <a:endParaRPr lang="en-GB" sz="1300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7361660" y="3789270"/>
            <a:ext cx="1782340" cy="14509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44000" anchor="ctr"/>
          <a:lstStyle/>
          <a:p>
            <a:pPr defTabSz="912813">
              <a:spcAft>
                <a:spcPts val="600"/>
              </a:spcAft>
            </a:pPr>
            <a:r>
              <a:rPr lang="en-GB" altLang="zh-CN" sz="1500" b="0" dirty="0" smtClean="0">
                <a:solidFill>
                  <a:schemeClr val="tx1"/>
                </a:solidFill>
                <a:ea typeface="SimSun" pitchFamily="2" charset="-122"/>
                <a:cs typeface="Arial" charset="0"/>
                <a:sym typeface="Arial" charset="0"/>
              </a:rPr>
              <a:t>Integrated </a:t>
            </a:r>
            <a:br>
              <a:rPr lang="en-GB" altLang="zh-CN" sz="1500" b="0" dirty="0" smtClean="0">
                <a:solidFill>
                  <a:schemeClr val="tx1"/>
                </a:solidFill>
                <a:ea typeface="SimSun" pitchFamily="2" charset="-122"/>
                <a:cs typeface="Arial" charset="0"/>
                <a:sym typeface="Arial" charset="0"/>
              </a:rPr>
            </a:br>
            <a:r>
              <a:rPr lang="en-GB" altLang="zh-CN" sz="1500" b="0" dirty="0" smtClean="0">
                <a:solidFill>
                  <a:schemeClr val="tx1"/>
                </a:solidFill>
                <a:ea typeface="SimSun" pitchFamily="2" charset="-122"/>
                <a:cs typeface="Arial" charset="0"/>
                <a:sym typeface="Arial" charset="0"/>
              </a:rPr>
              <a:t>Logistics</a:t>
            </a:r>
          </a:p>
          <a:p>
            <a:pPr defTabSz="912813">
              <a:spcAft>
                <a:spcPts val="600"/>
              </a:spcAft>
            </a:pPr>
            <a:r>
              <a:rPr lang="en-GB" altLang="zh-CN" sz="1500" b="0" dirty="0" smtClean="0">
                <a:solidFill>
                  <a:schemeClr val="accent1"/>
                </a:solidFill>
                <a:ea typeface="SimSun" pitchFamily="2" charset="-122"/>
                <a:cs typeface="Arial" charset="0"/>
                <a:sym typeface="Arial" charset="0"/>
              </a:rPr>
              <a:t>No.1 globally </a:t>
            </a:r>
            <a:endParaRPr lang="en-GB" altLang="zh-CN" sz="1500" b="0" dirty="0">
              <a:solidFill>
                <a:schemeClr val="accent1"/>
              </a:solidFill>
              <a:ea typeface="SimSun" pitchFamily="2" charset="-122"/>
              <a:cs typeface="Arial" charset="0"/>
              <a:sym typeface="Arial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rot="16200000">
            <a:off x="7103989" y="5672558"/>
            <a:ext cx="515343" cy="0"/>
          </a:xfrm>
          <a:prstGeom prst="line">
            <a:avLst/>
          </a:prstGeom>
          <a:noFill/>
          <a:ln w="12700">
            <a:solidFill>
              <a:srgbClr val="56B7E9"/>
            </a:solidFill>
            <a:round/>
            <a:headEnd/>
            <a:tailEnd/>
          </a:ln>
        </p:spPr>
        <p:txBody>
          <a:bodyPr lIns="64291" tIns="32146" rIns="64291" bIns="32146" anchor="t"/>
          <a:lstStyle/>
          <a:p>
            <a:endParaRPr lang="en-GB" sz="1300" dirty="0"/>
          </a:p>
        </p:txBody>
      </p:sp>
      <p:sp>
        <p:nvSpPr>
          <p:cNvPr id="29" name="Rectangle 27"/>
          <p:cNvSpPr>
            <a:spLocks/>
          </p:cNvSpPr>
          <p:nvPr/>
        </p:nvSpPr>
        <p:spPr bwMode="auto">
          <a:xfrm>
            <a:off x="7374991" y="5324837"/>
            <a:ext cx="1746149" cy="79131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54186" rIns="72248" bIns="54186" anchor="t"/>
          <a:lstStyle/>
          <a:p>
            <a:pPr defTabSz="912813"/>
            <a:r>
              <a:rPr lang="en-GB" altLang="zh-CN" sz="1300" b="0" dirty="0" smtClean="0">
                <a:solidFill>
                  <a:srgbClr val="002B55"/>
                </a:solidFill>
                <a:ea typeface="SimSun" pitchFamily="2" charset="-122"/>
                <a:cs typeface="Arial" charset="0"/>
              </a:rPr>
              <a:t>750 experts in</a:t>
            </a:r>
            <a:br>
              <a:rPr lang="en-GB" altLang="zh-CN" sz="1300" b="0" dirty="0" smtClean="0">
                <a:solidFill>
                  <a:srgbClr val="002B55"/>
                </a:solidFill>
                <a:ea typeface="SimSun" pitchFamily="2" charset="-122"/>
                <a:cs typeface="Arial" charset="0"/>
              </a:rPr>
            </a:br>
            <a:r>
              <a:rPr lang="en-GB" altLang="zh-CN" sz="1300" b="0" dirty="0" smtClean="0">
                <a:solidFill>
                  <a:srgbClr val="002B55"/>
                </a:solidFill>
                <a:ea typeface="SimSun" pitchFamily="2" charset="-122"/>
                <a:cs typeface="Arial" charset="0"/>
              </a:rPr>
              <a:t>7 global Logistics</a:t>
            </a:r>
            <a:br>
              <a:rPr lang="en-GB" altLang="zh-CN" sz="1300" b="0" dirty="0" smtClean="0">
                <a:solidFill>
                  <a:srgbClr val="002B55"/>
                </a:solidFill>
                <a:ea typeface="SimSun" pitchFamily="2" charset="-122"/>
                <a:cs typeface="Arial" charset="0"/>
              </a:rPr>
            </a:br>
            <a:r>
              <a:rPr lang="en-GB" altLang="zh-CN" sz="1300" b="0" dirty="0" smtClean="0">
                <a:solidFill>
                  <a:srgbClr val="002B55"/>
                </a:solidFill>
                <a:ea typeface="SimSun" pitchFamily="2" charset="-122"/>
                <a:cs typeface="Arial" charset="0"/>
              </a:rPr>
              <a:t>Control Centres</a:t>
            </a:r>
            <a:endParaRPr lang="en-GB" altLang="zh-CN" sz="1300" b="0" dirty="0">
              <a:solidFill>
                <a:srgbClr val="002B55"/>
              </a:solidFill>
              <a:ea typeface="SimSun" pitchFamily="2" charset="-122"/>
              <a:cs typeface="Arial" charset="0"/>
            </a:endParaRP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8" cstate="print"/>
          <a:srcRect l="3293" r="5901"/>
          <a:stretch>
            <a:fillRect/>
          </a:stretch>
        </p:blipFill>
        <p:spPr bwMode="auto">
          <a:xfrm>
            <a:off x="-275" y="2272496"/>
            <a:ext cx="1773114" cy="14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Date Placeholder 3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C696A6E-B890-4849-950F-FA37C4888CDB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679713" y="3789270"/>
            <a:ext cx="1762904" cy="14509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44000" anchor="ctr"/>
          <a:lstStyle/>
          <a:p>
            <a:pPr defTabSz="912813">
              <a:spcAft>
                <a:spcPts val="600"/>
              </a:spcAft>
            </a:pPr>
            <a:r>
              <a:rPr lang="en-GB" altLang="zh-CN" sz="1500" b="0" dirty="0" smtClean="0">
                <a:solidFill>
                  <a:schemeClr val="tx1"/>
                </a:solidFill>
                <a:ea typeface="SimSun" pitchFamily="2" charset="-122"/>
                <a:sym typeface="Arial" charset="0"/>
              </a:rPr>
              <a:t>Overland</a:t>
            </a:r>
          </a:p>
          <a:p>
            <a:pPr defTabSz="912813">
              <a:spcAft>
                <a:spcPts val="600"/>
              </a:spcAft>
            </a:pPr>
            <a:r>
              <a:rPr lang="en-GB" altLang="zh-TW" sz="1500" b="0" dirty="0" smtClean="0">
                <a:solidFill>
                  <a:schemeClr val="accent1"/>
                </a:solidFill>
                <a:ea typeface="SimSun" pitchFamily="2" charset="-122"/>
                <a:cs typeface="Arial" charset="0"/>
                <a:sym typeface="Arial" charset="0"/>
              </a:rPr>
              <a:t>Top 3 in Europe</a:t>
            </a:r>
            <a:endParaRPr lang="en-GB" altLang="zh-CN" sz="1500" b="0" dirty="0" smtClean="0">
              <a:solidFill>
                <a:schemeClr val="accent1"/>
              </a:solidFill>
              <a:ea typeface="SimSun" pitchFamily="2" charset="-122"/>
              <a:cs typeface="Arial" charset="0"/>
              <a:sym typeface="Arial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4</a:t>
            </a:fld>
            <a:endParaRPr lang="en-GB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Kuehne + Nagel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439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929365"/>
            <a:ext cx="8367713" cy="898525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Dedicated Solutions for the World’s Major Industries</a:t>
            </a:r>
            <a:br>
              <a:rPr lang="en-US" altLang="ja-JP" dirty="0" smtClean="0">
                <a:ea typeface="MS PGothic" pitchFamily="34" charset="-128"/>
              </a:rPr>
            </a:br>
            <a:endParaRPr lang="de-DE" sz="1800" dirty="0" smtClean="0">
              <a:solidFill>
                <a:srgbClr val="56B7E9"/>
              </a:solidFill>
            </a:endParaRPr>
          </a:p>
        </p:txBody>
      </p:sp>
      <p:pic>
        <p:nvPicPr>
          <p:cNvPr id="10273" name="Picture 45" descr="auto"/>
          <p:cNvPicPr>
            <a:picLocks noChangeAspect="1" noChangeArrowheads="1"/>
          </p:cNvPicPr>
          <p:nvPr/>
        </p:nvPicPr>
        <p:blipFill>
          <a:blip r:embed="rId3" cstate="print"/>
          <a:srcRect r="2813" b="10317"/>
          <a:stretch>
            <a:fillRect/>
          </a:stretch>
        </p:blipFill>
        <p:spPr bwMode="auto">
          <a:xfrm>
            <a:off x="2306513" y="2276475"/>
            <a:ext cx="2218601" cy="14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4" name="Picture 46" descr="FMCG"/>
          <p:cNvPicPr>
            <a:picLocks noChangeAspect="1" noChangeArrowheads="1"/>
          </p:cNvPicPr>
          <p:nvPr/>
        </p:nvPicPr>
        <p:blipFill>
          <a:blip r:embed="rId4" cstate="print"/>
          <a:srcRect l="535" r="1399" b="10472"/>
          <a:stretch>
            <a:fillRect/>
          </a:stretch>
        </p:blipFill>
        <p:spPr bwMode="auto">
          <a:xfrm>
            <a:off x="4597334" y="2276475"/>
            <a:ext cx="2244889" cy="14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5" name="Picture 47" descr="hitech"/>
          <p:cNvPicPr>
            <a:picLocks noChangeAspect="1" noChangeArrowheads="1"/>
          </p:cNvPicPr>
          <p:nvPr/>
        </p:nvPicPr>
        <p:blipFill>
          <a:blip r:embed="rId5" cstate="print"/>
          <a:srcRect r="2320" b="8292"/>
          <a:stretch>
            <a:fillRect/>
          </a:stretch>
        </p:blipFill>
        <p:spPr bwMode="auto">
          <a:xfrm>
            <a:off x="6914444" y="2276475"/>
            <a:ext cx="2226382" cy="14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6" name="Picture 48" descr="industrial"/>
          <p:cNvPicPr>
            <a:picLocks noChangeAspect="1" noChangeArrowheads="1"/>
          </p:cNvPicPr>
          <p:nvPr/>
        </p:nvPicPr>
        <p:blipFill>
          <a:blip r:embed="rId6" cstate="print"/>
          <a:srcRect r="2185" b="8292"/>
          <a:stretch>
            <a:fillRect/>
          </a:stretch>
        </p:blipFill>
        <p:spPr bwMode="auto">
          <a:xfrm>
            <a:off x="-2303" y="3781352"/>
            <a:ext cx="2236596" cy="144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7" name="Picture 49" descr="oilgas"/>
          <p:cNvPicPr>
            <a:picLocks noChangeAspect="1" noChangeArrowheads="1"/>
          </p:cNvPicPr>
          <p:nvPr/>
        </p:nvPicPr>
        <p:blipFill>
          <a:blip r:embed="rId7" cstate="print"/>
          <a:srcRect r="2393" b="10472"/>
          <a:stretch>
            <a:fillRect/>
          </a:stretch>
        </p:blipFill>
        <p:spPr bwMode="auto">
          <a:xfrm>
            <a:off x="2301883" y="3781352"/>
            <a:ext cx="2223201" cy="144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8" name="Picture 50" descr="pharma"/>
          <p:cNvPicPr>
            <a:picLocks noChangeAspect="1" noChangeArrowheads="1"/>
          </p:cNvPicPr>
          <p:nvPr/>
        </p:nvPicPr>
        <p:blipFill rotWithShape="1">
          <a:blip r:embed="rId8" cstate="print"/>
          <a:srcRect l="18690" t="4016" r="2391" b="8292"/>
          <a:stretch/>
        </p:blipFill>
        <p:spPr bwMode="auto">
          <a:xfrm>
            <a:off x="4596529" y="3781352"/>
            <a:ext cx="2246471" cy="144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27"/>
          <p:cNvSpPr>
            <a:spLocks/>
          </p:cNvSpPr>
          <p:nvPr/>
        </p:nvSpPr>
        <p:spPr bwMode="auto">
          <a:xfrm>
            <a:off x="400968" y="1772816"/>
            <a:ext cx="1512888" cy="50365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0" rIns="72248" bIns="54186" anchor="t"/>
          <a:lstStyle/>
          <a:p>
            <a:pPr defTabSz="912813"/>
            <a:r>
              <a:rPr lang="en-US" altLang="zh-CN" sz="1600" b="0" dirty="0" smtClean="0">
                <a:solidFill>
                  <a:srgbClr val="002B55"/>
                </a:solidFill>
                <a:ea typeface="SimSun" pitchFamily="2" charset="-122"/>
                <a:sym typeface="Arial" charset="0"/>
              </a:rPr>
              <a:t>Aerospace</a:t>
            </a:r>
            <a:endParaRPr lang="en-US" altLang="zh-CN" sz="1600" b="0" dirty="0">
              <a:solidFill>
                <a:srgbClr val="002B55"/>
              </a:solidFill>
              <a:ea typeface="SimSun" pitchFamily="2" charset="-122"/>
              <a:sym typeface="Arial" charset="0"/>
            </a:endParaRPr>
          </a:p>
        </p:txBody>
      </p:sp>
      <p:sp>
        <p:nvSpPr>
          <p:cNvPr id="55" name="Rectangle 27"/>
          <p:cNvSpPr>
            <a:spLocks/>
          </p:cNvSpPr>
          <p:nvPr/>
        </p:nvSpPr>
        <p:spPr bwMode="auto">
          <a:xfrm>
            <a:off x="2313632" y="1773497"/>
            <a:ext cx="1512888" cy="70485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0" rIns="72248" bIns="54186" anchor="t"/>
          <a:lstStyle/>
          <a:p>
            <a:pPr defTabSz="912813"/>
            <a:r>
              <a:rPr lang="en-US" altLang="zh-CN" sz="1600" b="0" dirty="0" smtClean="0">
                <a:solidFill>
                  <a:srgbClr val="002B55"/>
                </a:solidFill>
                <a:ea typeface="SimSun" pitchFamily="2" charset="-122"/>
                <a:sym typeface="Arial" charset="0"/>
              </a:rPr>
              <a:t>Automotive</a:t>
            </a:r>
            <a:endParaRPr lang="en-US" altLang="zh-CN" sz="1600" b="0" dirty="0">
              <a:solidFill>
                <a:srgbClr val="002B55"/>
              </a:solidFill>
              <a:ea typeface="SimSun" pitchFamily="2" charset="-122"/>
              <a:sym typeface="Arial" charset="0"/>
            </a:endParaRPr>
          </a:p>
        </p:txBody>
      </p:sp>
      <p:sp>
        <p:nvSpPr>
          <p:cNvPr id="59" name="Rectangle 27"/>
          <p:cNvSpPr>
            <a:spLocks/>
          </p:cNvSpPr>
          <p:nvPr/>
        </p:nvSpPr>
        <p:spPr bwMode="auto">
          <a:xfrm>
            <a:off x="4611102" y="1771680"/>
            <a:ext cx="1872457" cy="50201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0" rIns="72248" bIns="54186" anchor="t"/>
          <a:lstStyle/>
          <a:p>
            <a:pPr defTabSz="912813"/>
            <a:r>
              <a:rPr lang="en-US" altLang="zh-CN" sz="1600" b="0" dirty="0" smtClean="0">
                <a:solidFill>
                  <a:srgbClr val="002B55"/>
                </a:solidFill>
                <a:ea typeface="SimSun" pitchFamily="2" charset="-122"/>
                <a:cs typeface="Arial" charset="0"/>
              </a:rPr>
              <a:t>Consumer</a:t>
            </a:r>
            <a:endParaRPr lang="en-US" altLang="zh-CN" sz="1600" b="0" dirty="0">
              <a:solidFill>
                <a:srgbClr val="002B55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42" name="Rectangle 27"/>
          <p:cNvSpPr>
            <a:spLocks/>
          </p:cNvSpPr>
          <p:nvPr/>
        </p:nvSpPr>
        <p:spPr bwMode="auto">
          <a:xfrm>
            <a:off x="6930846" y="1773585"/>
            <a:ext cx="1872457" cy="79131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0" rIns="72248" bIns="54186" anchor="t"/>
          <a:lstStyle/>
          <a:p>
            <a:pPr defTabSz="912813"/>
            <a:r>
              <a:rPr lang="en-US" altLang="zh-CN" sz="1600" b="0" dirty="0" smtClean="0">
                <a:solidFill>
                  <a:srgbClr val="002B55"/>
                </a:solidFill>
                <a:ea typeface="SimSun" pitchFamily="2" charset="-122"/>
                <a:cs typeface="Arial" charset="0"/>
              </a:rPr>
              <a:t>High-Tech</a:t>
            </a:r>
            <a:endParaRPr lang="en-US" altLang="zh-CN" sz="1600" b="0" dirty="0">
              <a:solidFill>
                <a:srgbClr val="002B55"/>
              </a:solidFill>
              <a:ea typeface="SimSun" pitchFamily="2" charset="-122"/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395288" y="1777578"/>
            <a:ext cx="248" cy="4274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306513" y="1777578"/>
            <a:ext cx="0" cy="4274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27"/>
          <p:cNvSpPr>
            <a:spLocks/>
          </p:cNvSpPr>
          <p:nvPr/>
        </p:nvSpPr>
        <p:spPr bwMode="auto">
          <a:xfrm>
            <a:off x="400968" y="5304503"/>
            <a:ext cx="1512888" cy="50365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0" rIns="72248" bIns="54186" anchor="t"/>
          <a:lstStyle/>
          <a:p>
            <a:pPr defTabSz="912813"/>
            <a:r>
              <a:rPr lang="en-US" altLang="zh-CN" sz="1600" b="0" dirty="0" smtClean="0">
                <a:solidFill>
                  <a:srgbClr val="002B55"/>
                </a:solidFill>
                <a:ea typeface="SimSun" pitchFamily="2" charset="-122"/>
                <a:sym typeface="Arial" charset="0"/>
              </a:rPr>
              <a:t>Industrial</a:t>
            </a:r>
            <a:endParaRPr lang="en-US" altLang="zh-CN" sz="1600" b="0" dirty="0">
              <a:solidFill>
                <a:srgbClr val="002B55"/>
              </a:solidFill>
              <a:ea typeface="SimSun" pitchFamily="2" charset="-122"/>
              <a:sym typeface="Arial" charset="0"/>
            </a:endParaRPr>
          </a:p>
        </p:txBody>
      </p:sp>
      <p:sp>
        <p:nvSpPr>
          <p:cNvPr id="48" name="Rectangle 27"/>
          <p:cNvSpPr>
            <a:spLocks/>
          </p:cNvSpPr>
          <p:nvPr/>
        </p:nvSpPr>
        <p:spPr bwMode="auto">
          <a:xfrm>
            <a:off x="2313632" y="5305184"/>
            <a:ext cx="1512888" cy="70485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0" rIns="72248" bIns="54186" anchor="t"/>
          <a:lstStyle/>
          <a:p>
            <a:pPr defTabSz="912813"/>
            <a:r>
              <a:rPr lang="en-US" altLang="zh-CN" sz="1600" b="0" dirty="0" smtClean="0">
                <a:solidFill>
                  <a:srgbClr val="002B55"/>
                </a:solidFill>
                <a:ea typeface="SimSun" pitchFamily="2" charset="-122"/>
                <a:sym typeface="Arial" charset="0"/>
              </a:rPr>
              <a:t>Oil &amp; Gas</a:t>
            </a:r>
          </a:p>
          <a:p>
            <a:pPr defTabSz="912813"/>
            <a:endParaRPr lang="en-US" altLang="zh-CN" sz="1600" b="0" dirty="0">
              <a:solidFill>
                <a:srgbClr val="002B55"/>
              </a:solidFill>
              <a:ea typeface="SimSun" pitchFamily="2" charset="-122"/>
              <a:sym typeface="Arial" charset="0"/>
            </a:endParaRPr>
          </a:p>
        </p:txBody>
      </p:sp>
      <p:sp>
        <p:nvSpPr>
          <p:cNvPr id="49" name="Rectangle 27"/>
          <p:cNvSpPr>
            <a:spLocks/>
          </p:cNvSpPr>
          <p:nvPr/>
        </p:nvSpPr>
        <p:spPr bwMode="auto">
          <a:xfrm>
            <a:off x="4611102" y="5303366"/>
            <a:ext cx="2231813" cy="79131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72248" tIns="0" rIns="72248" bIns="54186" anchor="t"/>
          <a:lstStyle/>
          <a:p>
            <a:pPr defTabSz="912813"/>
            <a:r>
              <a:rPr lang="en-US" altLang="zh-CN" sz="1600" b="0" dirty="0" smtClean="0">
                <a:solidFill>
                  <a:srgbClr val="002B55"/>
                </a:solidFill>
                <a:ea typeface="SimSun" pitchFamily="2" charset="-122"/>
                <a:sym typeface="Arial" charset="0"/>
              </a:rPr>
              <a:t>Pharma &amp; Healthcare</a:t>
            </a:r>
            <a:endParaRPr lang="en-US" altLang="zh-CN" sz="1600" b="0" dirty="0">
              <a:solidFill>
                <a:srgbClr val="002B55"/>
              </a:solidFill>
              <a:ea typeface="SimSun" pitchFamily="2" charset="-122"/>
              <a:cs typeface="Arial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4596529" y="5315161"/>
            <a:ext cx="0" cy="4902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95536" y="5309265"/>
            <a:ext cx="0" cy="4902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301883" y="5309265"/>
            <a:ext cx="0" cy="4902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Date Placeholder 3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6A3D011-6198-475B-91E2-3AE6BBB8C0AD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5</a:t>
            </a:fld>
            <a:endParaRPr lang="en-GB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4597334" y="1772816"/>
            <a:ext cx="0" cy="4274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6914444" y="1777578"/>
            <a:ext cx="0" cy="4274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914444" y="3781352"/>
            <a:ext cx="2226382" cy="14478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2000"/>
                </a:schemeClr>
              </a:gs>
              <a:gs pos="54000">
                <a:schemeClr val="bg1">
                  <a:shade val="67500"/>
                  <a:satMod val="115000"/>
                  <a:lumMod val="77000"/>
                  <a:lumOff val="23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6213" marR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</a:pPr>
            <a:endParaRPr kumimoji="0" 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" y="2276475"/>
            <a:ext cx="2233649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2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el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Contract Logistics</a:t>
            </a:r>
            <a:br>
              <a:rPr lang="en-GB" dirty="0" smtClean="0"/>
            </a:br>
            <a:r>
              <a:rPr lang="en-GB" sz="2000" dirty="0" smtClean="0">
                <a:solidFill>
                  <a:srgbClr val="38A4E1"/>
                </a:solidFill>
              </a:rPr>
              <a:t>Focus Verticals &amp; Services</a:t>
            </a:r>
            <a:r>
              <a:rPr lang="en-GB" dirty="0" smtClean="0">
                <a:solidFill>
                  <a:srgbClr val="38A4E1"/>
                </a:solidFill>
              </a:rPr>
              <a:t/>
            </a:r>
            <a:br>
              <a:rPr lang="en-GB" dirty="0" smtClean="0">
                <a:solidFill>
                  <a:srgbClr val="38A4E1"/>
                </a:solidFill>
              </a:rPr>
            </a:br>
            <a:endParaRPr lang="en-GB" dirty="0"/>
          </a:p>
        </p:txBody>
      </p:sp>
      <p:grpSp>
        <p:nvGrpSpPr>
          <p:cNvPr id="1037" name="Group 1036"/>
          <p:cNvGrpSpPr/>
          <p:nvPr/>
        </p:nvGrpSpPr>
        <p:grpSpPr>
          <a:xfrm>
            <a:off x="395288" y="2111236"/>
            <a:ext cx="8353425" cy="1533664"/>
            <a:chOff x="395288" y="2111236"/>
            <a:chExt cx="8353425" cy="1533664"/>
          </a:xfrm>
        </p:grpSpPr>
        <p:grpSp>
          <p:nvGrpSpPr>
            <p:cNvPr id="1030" name="Group 1029"/>
            <p:cNvGrpSpPr/>
            <p:nvPr/>
          </p:nvGrpSpPr>
          <p:grpSpPr>
            <a:xfrm>
              <a:off x="395288" y="2111236"/>
              <a:ext cx="1220400" cy="1533664"/>
              <a:chOff x="395288" y="2111236"/>
              <a:chExt cx="1220400" cy="1533664"/>
            </a:xfrm>
          </p:grpSpPr>
          <p:pic>
            <p:nvPicPr>
              <p:cNvPr id="9" name="Picture 45" descr="auto"/>
              <p:cNvPicPr>
                <a:picLocks noChangeArrowheads="1"/>
              </p:cNvPicPr>
              <p:nvPr/>
            </p:nvPicPr>
            <p:blipFill>
              <a:blip r:embed="rId3" cstate="print"/>
              <a:srcRect r="2813" b="10317"/>
              <a:stretch>
                <a:fillRect/>
              </a:stretch>
            </p:blipFill>
            <p:spPr bwMode="auto">
              <a:xfrm>
                <a:off x="395288" y="2111236"/>
                <a:ext cx="1220400" cy="957600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Rectangle 12"/>
              <p:cNvSpPr/>
              <p:nvPr/>
            </p:nvSpPr>
            <p:spPr bwMode="auto">
              <a:xfrm>
                <a:off x="395288" y="3068836"/>
                <a:ext cx="1220400" cy="576064"/>
              </a:xfrm>
              <a:prstGeom prst="rect">
                <a:avLst/>
              </a:prstGeom>
              <a:solidFill>
                <a:srgbClr val="002B5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Automotive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31" name="Group 1030"/>
            <p:cNvGrpSpPr/>
            <p:nvPr/>
          </p:nvGrpSpPr>
          <p:grpSpPr>
            <a:xfrm>
              <a:off x="1821893" y="2121984"/>
              <a:ext cx="1220400" cy="1512168"/>
              <a:chOff x="1821893" y="2121984"/>
              <a:chExt cx="1220400" cy="1512168"/>
            </a:xfrm>
          </p:grpSpPr>
          <p:pic>
            <p:nvPicPr>
              <p:cNvPr id="10" name="Picture 47" descr="hitech"/>
              <p:cNvPicPr>
                <a:picLocks noChangeArrowheads="1"/>
              </p:cNvPicPr>
              <p:nvPr/>
            </p:nvPicPr>
            <p:blipFill>
              <a:blip r:embed="rId4" cstate="print"/>
              <a:srcRect r="2320" b="8292"/>
              <a:stretch>
                <a:fillRect/>
              </a:stretch>
            </p:blipFill>
            <p:spPr bwMode="auto">
              <a:xfrm>
                <a:off x="1821893" y="2121984"/>
                <a:ext cx="1220400" cy="957600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Rectangle 13"/>
              <p:cNvSpPr/>
              <p:nvPr/>
            </p:nvSpPr>
            <p:spPr bwMode="auto">
              <a:xfrm>
                <a:off x="1821893" y="3058088"/>
                <a:ext cx="1220400" cy="576064"/>
              </a:xfrm>
              <a:prstGeom prst="rect">
                <a:avLst/>
              </a:prstGeom>
              <a:solidFill>
                <a:srgbClr val="002B5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High-Tech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32" name="Group 1031"/>
            <p:cNvGrpSpPr/>
            <p:nvPr/>
          </p:nvGrpSpPr>
          <p:grpSpPr>
            <a:xfrm>
              <a:off x="3248498" y="2122512"/>
              <a:ext cx="1220400" cy="1511640"/>
              <a:chOff x="3248498" y="2122512"/>
              <a:chExt cx="1220400" cy="151164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9698" y="2122512"/>
                <a:ext cx="1219200" cy="957072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 bwMode="auto">
              <a:xfrm>
                <a:off x="3248498" y="3058088"/>
                <a:ext cx="1220400" cy="576064"/>
              </a:xfrm>
              <a:prstGeom prst="rect">
                <a:avLst/>
              </a:prstGeom>
              <a:solidFill>
                <a:srgbClr val="002B5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Consumer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33" name="Group 1032"/>
            <p:cNvGrpSpPr/>
            <p:nvPr/>
          </p:nvGrpSpPr>
          <p:grpSpPr>
            <a:xfrm>
              <a:off x="4675103" y="2122512"/>
              <a:ext cx="1220880" cy="1511640"/>
              <a:chOff x="4675103" y="2122512"/>
              <a:chExt cx="1220880" cy="1511640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783" y="2122512"/>
                <a:ext cx="1219200" cy="957072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 bwMode="auto">
              <a:xfrm>
                <a:off x="4675103" y="3058088"/>
                <a:ext cx="1220400" cy="576064"/>
              </a:xfrm>
              <a:prstGeom prst="rect">
                <a:avLst/>
              </a:prstGeom>
              <a:solidFill>
                <a:srgbClr val="002B5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Aerospace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34" name="Group 1033"/>
            <p:cNvGrpSpPr/>
            <p:nvPr/>
          </p:nvGrpSpPr>
          <p:grpSpPr>
            <a:xfrm>
              <a:off x="6101708" y="2126580"/>
              <a:ext cx="1220400" cy="1507572"/>
              <a:chOff x="6101708" y="2126580"/>
              <a:chExt cx="1220400" cy="150757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1708" y="2126580"/>
                <a:ext cx="1219200" cy="957072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6101708" y="3058088"/>
                <a:ext cx="1220400" cy="576064"/>
              </a:xfrm>
              <a:prstGeom prst="rect">
                <a:avLst/>
              </a:prstGeom>
              <a:solidFill>
                <a:srgbClr val="002B5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Pharma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&amp;</a:t>
                </a:r>
                <a:r>
                  <a:rPr kumimoji="0" lang="en-US" sz="140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    </a:t>
                </a: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Health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care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36" name="Group 1035"/>
            <p:cNvGrpSpPr/>
            <p:nvPr/>
          </p:nvGrpSpPr>
          <p:grpSpPr>
            <a:xfrm>
              <a:off x="7528313" y="2121984"/>
              <a:ext cx="1220400" cy="1512168"/>
              <a:chOff x="7528313" y="2121984"/>
              <a:chExt cx="1220400" cy="1512168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313" y="2121984"/>
                <a:ext cx="1220400" cy="957072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 bwMode="auto">
              <a:xfrm>
                <a:off x="7528313" y="3058088"/>
                <a:ext cx="1220400" cy="576064"/>
              </a:xfrm>
              <a:prstGeom prst="rect">
                <a:avLst/>
              </a:prstGeom>
              <a:solidFill>
                <a:srgbClr val="002B5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Industrials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2" name="Gruppieren 56"/>
          <p:cNvGrpSpPr/>
          <p:nvPr/>
        </p:nvGrpSpPr>
        <p:grpSpPr>
          <a:xfrm>
            <a:off x="2123728" y="3929948"/>
            <a:ext cx="4896544" cy="366131"/>
            <a:chOff x="2195736" y="3930010"/>
            <a:chExt cx="4896544" cy="366131"/>
          </a:xfrm>
        </p:grpSpPr>
        <p:sp>
          <p:nvSpPr>
            <p:cNvPr id="33" name="Isosceles Triangle 32"/>
            <p:cNvSpPr/>
            <p:nvPr/>
          </p:nvSpPr>
          <p:spPr bwMode="auto">
            <a:xfrm>
              <a:off x="5004048" y="3930010"/>
              <a:ext cx="2088232" cy="366131"/>
            </a:xfrm>
            <a:prstGeom prst="triangle">
              <a:avLst/>
            </a:prstGeom>
            <a:solidFill>
              <a:srgbClr val="56B7E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76213" marR="0" indent="-176213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Char char="•"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 rot="10800000">
              <a:off x="2195736" y="3930010"/>
              <a:ext cx="2088232" cy="366131"/>
            </a:xfrm>
            <a:prstGeom prst="triangle">
              <a:avLst/>
            </a:prstGeom>
            <a:solidFill>
              <a:srgbClr val="002B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76213" marR="0" indent="-176213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Char char="•"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6" name="Date Placeholder 4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31175D3-B406-4817-89EF-1BA737EB3791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6</a:t>
            </a:fld>
            <a:endParaRPr lang="en-GB" dirty="0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grpSp>
        <p:nvGrpSpPr>
          <p:cNvPr id="1038" name="Group 1037"/>
          <p:cNvGrpSpPr/>
          <p:nvPr/>
        </p:nvGrpSpPr>
        <p:grpSpPr>
          <a:xfrm>
            <a:off x="395288" y="4581128"/>
            <a:ext cx="8353425" cy="1535448"/>
            <a:chOff x="395288" y="4581128"/>
            <a:chExt cx="8353425" cy="1535448"/>
          </a:xfrm>
        </p:grpSpPr>
        <p:grpSp>
          <p:nvGrpSpPr>
            <p:cNvPr id="1029" name="Group 1028"/>
            <p:cNvGrpSpPr/>
            <p:nvPr/>
          </p:nvGrpSpPr>
          <p:grpSpPr>
            <a:xfrm>
              <a:off x="395288" y="4581128"/>
              <a:ext cx="1220400" cy="1533664"/>
              <a:chOff x="395288" y="4581128"/>
              <a:chExt cx="1220400" cy="1533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95288" y="4581128"/>
                <a:ext cx="1220400" cy="576064"/>
              </a:xfrm>
              <a:prstGeom prst="rect">
                <a:avLst/>
              </a:prstGeom>
              <a:solidFill>
                <a:srgbClr val="56B7E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Production Logistics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8" y="5156004"/>
                <a:ext cx="1216550" cy="958788"/>
              </a:xfrm>
              <a:prstGeom prst="rect">
                <a:avLst/>
              </a:prstGeom>
            </p:spPr>
          </p:pic>
        </p:grpSp>
        <p:grpSp>
          <p:nvGrpSpPr>
            <p:cNvPr id="1026" name="Group 1025"/>
            <p:cNvGrpSpPr/>
            <p:nvPr/>
          </p:nvGrpSpPr>
          <p:grpSpPr>
            <a:xfrm>
              <a:off x="1817792" y="4581128"/>
              <a:ext cx="1224501" cy="1530112"/>
              <a:chOff x="1817792" y="4581128"/>
              <a:chExt cx="1224501" cy="1530112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1821653" y="4581128"/>
                <a:ext cx="1220400" cy="576064"/>
              </a:xfrm>
              <a:prstGeom prst="rect">
                <a:avLst/>
              </a:prstGeom>
              <a:solidFill>
                <a:srgbClr val="56B7E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Spare Parts Logistics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7792" y="5152452"/>
                <a:ext cx="1224501" cy="958788"/>
              </a:xfrm>
              <a:prstGeom prst="rect">
                <a:avLst/>
              </a:prstGeom>
            </p:spPr>
          </p:pic>
        </p:grpSp>
        <p:grpSp>
          <p:nvGrpSpPr>
            <p:cNvPr id="1025" name="Group 1024"/>
            <p:cNvGrpSpPr/>
            <p:nvPr/>
          </p:nvGrpSpPr>
          <p:grpSpPr>
            <a:xfrm>
              <a:off x="3243917" y="4581128"/>
              <a:ext cx="1224501" cy="1530112"/>
              <a:chOff x="3243917" y="4581128"/>
              <a:chExt cx="1224501" cy="1530112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3248018" y="4581128"/>
                <a:ext cx="1220400" cy="576064"/>
              </a:xfrm>
              <a:prstGeom prst="rect">
                <a:avLst/>
              </a:prstGeom>
              <a:solidFill>
                <a:srgbClr val="56B7E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E-commerce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3917" y="5152452"/>
                <a:ext cx="1224501" cy="958788"/>
              </a:xfrm>
              <a:prstGeom prst="rect">
                <a:avLst/>
              </a:prstGeom>
            </p:spPr>
          </p:pic>
        </p:grpSp>
        <p:grpSp>
          <p:nvGrpSpPr>
            <p:cNvPr id="1024" name="Group 1023"/>
            <p:cNvGrpSpPr/>
            <p:nvPr/>
          </p:nvGrpSpPr>
          <p:grpSpPr>
            <a:xfrm>
              <a:off x="4675583" y="4581128"/>
              <a:ext cx="1220400" cy="1530112"/>
              <a:chOff x="4675583" y="4581128"/>
              <a:chExt cx="1220400" cy="1530112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4675583" y="4581128"/>
                <a:ext cx="1220400" cy="576064"/>
              </a:xfrm>
              <a:prstGeom prst="rect">
                <a:avLst/>
              </a:prstGeom>
              <a:solidFill>
                <a:srgbClr val="56B7E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Co-Packing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9433" y="5152452"/>
                <a:ext cx="1216550" cy="958788"/>
              </a:xfrm>
              <a:prstGeom prst="rect">
                <a:avLst/>
              </a:prstGeom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6101709" y="4581128"/>
              <a:ext cx="1220639" cy="1534852"/>
              <a:chOff x="6101709" y="4581128"/>
              <a:chExt cx="1220639" cy="1534852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6101948" y="4581128"/>
                <a:ext cx="1220400" cy="576064"/>
              </a:xfrm>
              <a:prstGeom prst="rect">
                <a:avLst/>
              </a:prstGeom>
              <a:solidFill>
                <a:srgbClr val="56B7E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ts val="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Distribution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1709" y="5157192"/>
                <a:ext cx="1219200" cy="958788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7528313" y="4581128"/>
              <a:ext cx="1220400" cy="1535448"/>
              <a:chOff x="7528313" y="4581128"/>
              <a:chExt cx="1220400" cy="1535448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7528313" y="4581128"/>
                <a:ext cx="1220400" cy="576064"/>
              </a:xfrm>
              <a:prstGeom prst="rect">
                <a:avLst/>
              </a:prstGeom>
              <a:solidFill>
                <a:srgbClr val="56B7E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5720" rIns="1800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Advanced Warehousing</a:t>
                </a:r>
                <a:endPara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313" y="5157788"/>
                <a:ext cx="1220400" cy="9587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10397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7</a:t>
            </a:fld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B0D521C-C1C6-4A5B-B54F-E21ED848F0BB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539552" y="3767627"/>
            <a:ext cx="6696918" cy="503237"/>
          </a:xfrm>
        </p:spPr>
        <p:txBody>
          <a:bodyPr/>
          <a:lstStyle/>
          <a:p>
            <a:r>
              <a:rPr lang="en-US" dirty="0" smtClean="0"/>
              <a:t>Semantic </a:t>
            </a:r>
            <a:r>
              <a:rPr lang="en-US" dirty="0"/>
              <a:t>Web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39264" y="3212976"/>
            <a:ext cx="6696495" cy="503237"/>
          </a:xfrm>
        </p:spPr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Overview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539552" y="4318708"/>
            <a:ext cx="6696207" cy="503237"/>
          </a:xfrm>
        </p:spPr>
        <p:txBody>
          <a:bodyPr/>
          <a:lstStyle/>
          <a:p>
            <a:r>
              <a:rPr lang="en-US" dirty="0" smtClean="0"/>
              <a:t>Outlook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9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</a:t>
            </a:r>
            <a:r>
              <a:rPr lang="en-US" dirty="0"/>
              <a:t>S</a:t>
            </a:r>
            <a:r>
              <a:rPr lang="en-US" dirty="0" smtClean="0"/>
              <a:t>emantic Web Tools for EAM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1"/>
                </a:solidFill>
              </a:rPr>
              <a:t>Project from September 2015 to January 2016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8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3B3A87-E4D5-4616-AE68-18E3B5E86F93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Kuehne + Nagel</a:t>
            </a:r>
            <a:endParaRPr lang="en-GB" dirty="0"/>
          </a:p>
        </p:txBody>
      </p:sp>
      <p:sp>
        <p:nvSpPr>
          <p:cNvPr id="9" name="Pentagon 220"/>
          <p:cNvSpPr/>
          <p:nvPr/>
        </p:nvSpPr>
        <p:spPr bwMode="auto">
          <a:xfrm>
            <a:off x="395288" y="1773239"/>
            <a:ext cx="8209160" cy="4608000"/>
          </a:xfrm>
          <a:prstGeom prst="homePlate">
            <a:avLst>
              <a:gd name="adj" fmla="val 48108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1440000" bIns="72000" anchor="ctr"/>
          <a:lstStyle/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en-GB" sz="1800" b="0" dirty="0" smtClean="0">
                <a:solidFill>
                  <a:schemeClr val="tx1"/>
                </a:solidFill>
              </a:rPr>
              <a:t>Capabilities of EAM Tools (Kuehne + Nagel) 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GB" sz="1800" b="0" dirty="0" smtClean="0">
                <a:solidFill>
                  <a:schemeClr val="tx1"/>
                </a:solidFill>
              </a:rPr>
              <a:t>Meta Modelling (flexible data structures)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Sophisticated Reporting (own query language) 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Integration of Enterprise Information Sources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Visualization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Simple User Interface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Support of Different Stakeholders</a:t>
            </a:r>
            <a:endParaRPr lang="en-US" sz="1800" b="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buClr>
                <a:schemeClr val="accent1"/>
              </a:buClr>
            </a:pPr>
            <a:endParaRPr lang="en-US" sz="800" b="0" u="sng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en-US" sz="1600" b="0" u="sng" dirty="0" smtClean="0">
                <a:solidFill>
                  <a:schemeClr val="tx1"/>
                </a:solidFill>
              </a:rPr>
              <a:t>Assumption</a:t>
            </a:r>
            <a:r>
              <a:rPr lang="en-US" sz="1600" b="0" dirty="0" smtClean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en-US" sz="1600" b="0" dirty="0" smtClean="0">
                <a:solidFill>
                  <a:schemeClr val="tx1"/>
                </a:solidFill>
              </a:rPr>
              <a:t>Through semantic web and modern web technologies all required capabilities can be addressed</a:t>
            </a:r>
          </a:p>
        </p:txBody>
      </p:sp>
    </p:spTree>
    <p:extLst>
      <p:ext uri="{BB962C8B-B14F-4D97-AF65-F5344CB8AC3E}">
        <p14:creationId xmlns:p14="http://schemas.microsoft.com/office/powerpoint/2010/main" val="1710067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30275"/>
            <a:ext cx="8655496" cy="842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Semantic Web and the Technology Stack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chemeClr val="accent1"/>
                </a:solidFill>
                <a:hlinkClick r:id="rId2"/>
              </a:rPr>
              <a:t>T</a:t>
            </a:r>
            <a:r>
              <a:rPr lang="en-US" sz="2000" dirty="0" smtClean="0">
                <a:solidFill>
                  <a:schemeClr val="accent1"/>
                </a:solidFill>
                <a:hlinkClick r:id="rId2"/>
              </a:rPr>
              <a:t>im Berners Lee et.al. “The Semantic Web”, Scientific American, May 2001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p. </a:t>
            </a:r>
            <a:fld id="{082A4980-833C-414C-9FA6-8745AF85E091}" type="slidenum">
              <a:rPr lang="en-GB" smtClean="0"/>
              <a:pPr algn="r">
                <a:defRPr/>
              </a:pPr>
              <a:t>9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3B3A87-E4D5-4616-AE68-18E3B5E86F93}" type="datetime1">
              <a:rPr lang="en-US" smtClean="0"/>
              <a:t>4/21/2016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Kuehne + Nagel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395536" y="4941168"/>
            <a:ext cx="340740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Resource Description Framework (RDF)</a:t>
            </a:r>
          </a:p>
          <a:p>
            <a:pPr>
              <a:defRPr/>
            </a:pPr>
            <a:r>
              <a:rPr lang="en-US" sz="1050" b="0" dirty="0">
                <a:solidFill>
                  <a:schemeClr val="accent2">
                    <a:lumMod val="75000"/>
                  </a:schemeClr>
                </a:solidFill>
              </a:rPr>
              <a:t>Triples (</a:t>
            </a:r>
            <a:r>
              <a:rPr lang="en-US" sz="1050" b="0" dirty="0">
                <a:solidFill>
                  <a:schemeClr val="accent1">
                    <a:lumMod val="75000"/>
                  </a:schemeClr>
                </a:solidFill>
              </a:rPr>
              <a:t>subject</a:t>
            </a:r>
            <a:r>
              <a:rPr lang="en-US" sz="1050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50" b="0" dirty="0">
                <a:solidFill>
                  <a:srgbClr val="00B050"/>
                </a:solidFill>
              </a:rPr>
              <a:t>predicate</a:t>
            </a:r>
            <a:r>
              <a:rPr lang="en-US" sz="1050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5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sz="1050" b="0" dirty="0">
                <a:solidFill>
                  <a:schemeClr val="accent2">
                    <a:lumMod val="75000"/>
                  </a:schemeClr>
                </a:solidFill>
              </a:rPr>
              <a:t>) based on URI’s and primitives, e.g</a:t>
            </a:r>
            <a:r>
              <a:rPr lang="en-US" sz="1050" b="0" dirty="0" smtClean="0">
                <a:solidFill>
                  <a:schemeClr val="accent2">
                    <a:lumMod val="75000"/>
                  </a:schemeClr>
                </a:solidFill>
              </a:rPr>
              <a:t>. (turtle syntax)</a:t>
            </a:r>
            <a:endParaRPr lang="en-US" sz="105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endParaRPr lang="en-US" sz="6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5536" y="1916832"/>
            <a:ext cx="4151732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Sparql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Protocol And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Rdf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Query Language (SPARQL)</a:t>
            </a:r>
          </a:p>
          <a:p>
            <a:pPr>
              <a:defRPr/>
            </a:pPr>
            <a:r>
              <a:rPr lang="en-US" sz="1050" b="0" dirty="0">
                <a:solidFill>
                  <a:schemeClr val="accent2">
                    <a:lumMod val="75000"/>
                  </a:schemeClr>
                </a:solidFill>
              </a:rPr>
              <a:t>Query language for RDF graph databases</a:t>
            </a:r>
          </a:p>
          <a:p>
            <a:pPr>
              <a:defRPr/>
            </a:pPr>
            <a:r>
              <a:rPr lang="en-US" sz="1050" b="0" dirty="0">
                <a:solidFill>
                  <a:schemeClr val="accent2">
                    <a:lumMod val="75000"/>
                  </a:schemeClr>
                </a:solidFill>
              </a:rPr>
              <a:t>Uses similar syntax as SQL (SELECT WHERE …)</a:t>
            </a:r>
          </a:p>
          <a:p>
            <a:pPr>
              <a:defRPr/>
            </a:pPr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95536" y="2650679"/>
            <a:ext cx="3800385" cy="922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Web Ontology Language (OWL)</a:t>
            </a:r>
          </a:p>
          <a:p>
            <a:pPr>
              <a:defRPr/>
            </a:pPr>
            <a:r>
              <a:rPr lang="en-US" sz="1050" b="0" dirty="0">
                <a:solidFill>
                  <a:schemeClr val="accent2">
                    <a:lumMod val="75000"/>
                  </a:schemeClr>
                </a:solidFill>
              </a:rPr>
              <a:t>Family of knowledge representation languages (OWL Lite, OWL DL, OWL Full, OWL2 EL, OWL2 QL, OWL2 RL) based on description </a:t>
            </a:r>
            <a:r>
              <a:rPr lang="en-US" sz="1050" b="0" dirty="0" smtClean="0">
                <a:solidFill>
                  <a:schemeClr val="accent2">
                    <a:lumMod val="75000"/>
                  </a:schemeClr>
                </a:solidFill>
              </a:rPr>
              <a:t>logic – provides simple inferencing</a:t>
            </a:r>
            <a:endParaRPr lang="en-US" sz="105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17530" y="4413101"/>
            <a:ext cx="4025719" cy="600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RDF Schema (RDFS)</a:t>
            </a:r>
          </a:p>
          <a:p>
            <a:pPr>
              <a:defRPr/>
            </a:pPr>
            <a:r>
              <a:rPr lang="en-US" sz="1050" b="0" dirty="0">
                <a:solidFill>
                  <a:schemeClr val="accent2">
                    <a:lumMod val="75000"/>
                  </a:schemeClr>
                </a:solidFill>
              </a:rPr>
              <a:t>Extension of RDF with classes, datatypes, domains, ranges…</a:t>
            </a:r>
          </a:p>
          <a:p>
            <a:pPr>
              <a:defRPr/>
            </a:pPr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30" y="5737352"/>
            <a:ext cx="3371430" cy="49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31" y="4862421"/>
            <a:ext cx="2749786" cy="8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92" y="5296846"/>
            <a:ext cx="1231386" cy="4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38" y="3805938"/>
            <a:ext cx="927176" cy="10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80" y="4390730"/>
            <a:ext cx="1707539" cy="48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52" y="3808855"/>
            <a:ext cx="1675796" cy="53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42" y="3808855"/>
            <a:ext cx="577997" cy="190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09" y="2910360"/>
            <a:ext cx="596515" cy="33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57" y="2877527"/>
            <a:ext cx="1702249" cy="91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98" y="2387611"/>
            <a:ext cx="1911226" cy="52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54" y="3419799"/>
            <a:ext cx="2285536" cy="30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93220"/>
            <a:ext cx="4044658" cy="49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25"/>
          <p:cNvSpPr txBox="1"/>
          <p:nvPr/>
        </p:nvSpPr>
        <p:spPr>
          <a:xfrm>
            <a:off x="420268" y="5661248"/>
            <a:ext cx="34074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</a:rPr>
              <a:t>@prefix </a:t>
            </a:r>
            <a:r>
              <a:rPr lang="en-US" sz="1000" b="0" dirty="0" err="1" smtClean="0">
                <a:solidFill>
                  <a:schemeClr val="accent2">
                    <a:lumMod val="75000"/>
                  </a:schemeClr>
                </a:solidFill>
              </a:rPr>
              <a:t>kn</a:t>
            </a: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  <a:hlinkClick r:id="rId15"/>
              </a:rPr>
              <a:t>http://kuehne-nagel.com</a:t>
            </a: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31455" y="5877272"/>
            <a:ext cx="34074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kn:HAM</a:t>
            </a: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000" b="0" dirty="0" err="1" smtClean="0">
                <a:solidFill>
                  <a:srgbClr val="00B050"/>
                </a:solidFill>
              </a:rPr>
              <a:t>kn:locatedIn</a:t>
            </a: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kn:WEU</a:t>
            </a:r>
            <a:endParaRPr lang="en-US" sz="1000" b="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02067" y="3431322"/>
            <a:ext cx="34074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kn:HAM</a:t>
            </a: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000" b="0" dirty="0" err="1" smtClean="0">
                <a:solidFill>
                  <a:srgbClr val="00B050"/>
                </a:solidFill>
              </a:rPr>
              <a:t>kn:locatedIn</a:t>
            </a: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kn:WEU</a:t>
            </a:r>
            <a:endParaRPr lang="en-US" sz="1000" b="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kn:Warehouse-HH1</a:t>
            </a: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b="0" dirty="0" err="1" smtClean="0">
                <a:solidFill>
                  <a:srgbClr val="00B050"/>
                </a:solidFill>
              </a:rPr>
              <a:t>kn:locatedIn</a:t>
            </a:r>
            <a:r>
              <a:rPr lang="en-US" sz="10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kn:HAM</a:t>
            </a:r>
            <a:endParaRPr lang="en-US" sz="1000" b="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0" dirty="0" smtClean="0">
                <a:solidFill>
                  <a:schemeClr val="tx1"/>
                </a:solidFill>
              </a:rPr>
              <a:t>----------------------------------------------------------</a:t>
            </a:r>
            <a:r>
              <a:rPr lang="en-US" sz="1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-</a:t>
            </a:r>
          </a:p>
          <a:p>
            <a:pPr>
              <a:defRPr/>
            </a:pPr>
            <a:r>
              <a:rPr lang="en-US" sz="1000" b="0" dirty="0" smtClean="0">
                <a:solidFill>
                  <a:schemeClr val="tx1"/>
                </a:solidFill>
              </a:rPr>
              <a:t>=&gt;</a:t>
            </a:r>
            <a:r>
              <a:rPr lang="en-US" sz="1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kn:Warehouse-HH1</a:t>
            </a:r>
            <a:r>
              <a:rPr lang="en-US" sz="1000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b="0" dirty="0" err="1">
                <a:solidFill>
                  <a:srgbClr val="00B050"/>
                </a:solidFill>
              </a:rPr>
              <a:t>kn:locatedIn</a:t>
            </a:r>
            <a:r>
              <a:rPr lang="en-US" sz="1000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kn:WEU</a:t>
            </a:r>
            <a:endParaRPr lang="en-US" sz="1000" b="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endParaRPr lang="en-US" sz="1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92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Blank">
  <a:themeElements>
    <a:clrScheme name="Kuehne + Nagel Template 2013">
      <a:dk1>
        <a:srgbClr val="002B55"/>
      </a:dk1>
      <a:lt1>
        <a:srgbClr val="FFFFFF"/>
      </a:lt1>
      <a:dk2>
        <a:srgbClr val="E5E5E5"/>
      </a:dk2>
      <a:lt2>
        <a:srgbClr val="727272"/>
      </a:lt2>
      <a:accent1>
        <a:srgbClr val="56B7E9"/>
      </a:accent1>
      <a:accent2>
        <a:srgbClr val="3366A6"/>
      </a:accent2>
      <a:accent3>
        <a:srgbClr val="339966"/>
      </a:accent3>
      <a:accent4>
        <a:srgbClr val="993300"/>
      </a:accent4>
      <a:accent5>
        <a:srgbClr val="FFC000"/>
      </a:accent5>
      <a:accent6>
        <a:srgbClr val="000000"/>
      </a:accent6>
      <a:hlink>
        <a:srgbClr val="38A4E1"/>
      </a:hlink>
      <a:folHlink>
        <a:srgbClr val="87C8E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176213" marR="0" indent="-176213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Arial" pitchFamily="34" charset="0"/>
          <a:buChar char="•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sz="1600" b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1035</Words>
  <Application>Microsoft Office PowerPoint</Application>
  <PresentationFormat>Bildschirmpräsentation (4:3)</PresentationFormat>
  <Paragraphs>349</Paragraphs>
  <Slides>18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Blank</vt:lpstr>
      <vt:lpstr>Boundaryless EAM with Semantic Web Tools The Open Group London Event and Member Meeting</vt:lpstr>
      <vt:lpstr>Agenda</vt:lpstr>
      <vt:lpstr>PowerPoint-Präsentation</vt:lpstr>
      <vt:lpstr>Comprehensive Global Logistics Solutions World Class Capabilities and Positioning </vt:lpstr>
      <vt:lpstr>Dedicated Solutions for the World’s Major Industries </vt:lpstr>
      <vt:lpstr>Contract Logistics Focus Verticals &amp; Services </vt:lpstr>
      <vt:lpstr>Agenda</vt:lpstr>
      <vt:lpstr>Evaluation of Semantic Web Tools for EAM Project from September 2015 to January 2016 </vt:lpstr>
      <vt:lpstr>Semantic Web and the Technology Stack  Tim Berners Lee et.al. “The Semantic Web”, Scientific American, May 2001  </vt:lpstr>
      <vt:lpstr>Tool Selection for Evaluation Prototype two key components </vt:lpstr>
      <vt:lpstr>Market Overview for Graph Databases Bloor Research</vt:lpstr>
      <vt:lpstr>Evaluation based on a Concrete Business Demand Business impact analysis for the Parcel Carrier Integration Platform  </vt:lpstr>
      <vt:lpstr>Ontology Following ontology was defined during the prototype project</vt:lpstr>
      <vt:lpstr>Web UI-Prototype with AngularJS and Bootstrap - Demo (mainly selected, because of existing knowledge and layout reuse) </vt:lpstr>
      <vt:lpstr>Agenda</vt:lpstr>
      <vt:lpstr>Outlook Three projects started to address different aspects on the next level </vt:lpstr>
      <vt:lpstr>Vision for KN Semantic Web Platform Collaborative initiative of all corporate IT departments</vt:lpstr>
      <vt:lpstr>PowerPoint-Präsentation</vt:lpstr>
    </vt:vector>
  </TitlesOfParts>
  <Company>Kuehne + Nagel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Thomas.Grunau@Kuehne-Nagel.com;andy.lynam@kuehne-nagel.com</dc:creator>
  <cp:lastModifiedBy>thomas.kaleske</cp:lastModifiedBy>
  <cp:revision>1322</cp:revision>
  <cp:lastPrinted>2015-04-29T14:29:43Z</cp:lastPrinted>
  <dcterms:modified xsi:type="dcterms:W3CDTF">2016-04-21T08:48:09Z</dcterms:modified>
</cp:coreProperties>
</file>