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8C41-F6CE-452D-BE42-763FC572E818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16C9-9533-4CA5-A2D9-1BAE31C47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26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8C41-F6CE-452D-BE42-763FC572E818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16C9-9533-4CA5-A2D9-1BAE31C47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0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8C41-F6CE-452D-BE42-763FC572E818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16C9-9533-4CA5-A2D9-1BAE31C47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6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8C41-F6CE-452D-BE42-763FC572E818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16C9-9533-4CA5-A2D9-1BAE31C47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7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8C41-F6CE-452D-BE42-763FC572E818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16C9-9533-4CA5-A2D9-1BAE31C47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82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8C41-F6CE-452D-BE42-763FC572E818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16C9-9533-4CA5-A2D9-1BAE31C47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87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8C41-F6CE-452D-BE42-763FC572E818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16C9-9533-4CA5-A2D9-1BAE31C47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4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8C41-F6CE-452D-BE42-763FC572E818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16C9-9533-4CA5-A2D9-1BAE31C47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92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8C41-F6CE-452D-BE42-763FC572E818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16C9-9533-4CA5-A2D9-1BAE31C47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9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8C41-F6CE-452D-BE42-763FC572E818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16C9-9533-4CA5-A2D9-1BAE31C47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78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8C41-F6CE-452D-BE42-763FC572E818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16C9-9533-4CA5-A2D9-1BAE31C47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5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8C41-F6CE-452D-BE42-763FC572E818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16C9-9533-4CA5-A2D9-1BAE31C47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91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Empirical methodology 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Estimate individual probability to participate</a:t>
                </a:r>
              </a:p>
              <a:p>
                <a:pPr lvl="1"/>
                <a:r>
                  <a:rPr lang="fr-CH" dirty="0" err="1" smtClean="0"/>
                  <a:t>Binary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dependent</a:t>
                </a:r>
                <a:r>
                  <a:rPr lang="fr-CH" dirty="0" smtClean="0"/>
                  <a:t> variable Y=[0,1]</a:t>
                </a:r>
              </a:p>
              <a:p>
                <a:pPr lvl="1"/>
                <a:r>
                  <a:rPr lang="fr-CH" dirty="0" err="1" smtClean="0"/>
                  <a:t>Probit</a:t>
                </a:r>
                <a:r>
                  <a:rPr lang="fr-CH" dirty="0" smtClean="0"/>
                  <a:t>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_tradnl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m:rPr>
                            <m:sty m:val="p"/>
                          </m:rPr>
                          <a:rPr lang="fr-CH" b="0" i="0" smtClean="0">
                            <a:latin typeface="Cambria Math" panose="02040503050406030204" pitchFamily="18" charset="0"/>
                          </a:rPr>
                          <m:t>ob</m:t>
                        </m:r>
                      </m:fName>
                      <m:e>
                        <m:d>
                          <m:dPr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CH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GB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fr-CH" b="0" i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dirty="0" smtClean="0"/>
                  <a:t> is cumulative distribution function of normal distribution</a:t>
                </a:r>
              </a:p>
              <a:p>
                <a:r>
                  <a:rPr lang="fr-CH" dirty="0" err="1" smtClean="0"/>
                  <a:t>Specifying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independent</a:t>
                </a:r>
                <a:r>
                  <a:rPr lang="fr-CH" dirty="0" smtClean="0"/>
                  <a:t> variables X</a:t>
                </a:r>
              </a:p>
              <a:p>
                <a:pPr lvl="1"/>
                <a:r>
                  <a:rPr lang="fr-CH" dirty="0" err="1" smtClean="0"/>
                  <a:t>Individual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characteristics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according</a:t>
                </a:r>
                <a:r>
                  <a:rPr lang="fr-CH" dirty="0" smtClean="0"/>
                  <a:t> to </a:t>
                </a:r>
                <a:r>
                  <a:rPr lang="fr-CH" dirty="0" err="1" smtClean="0"/>
                  <a:t>framework</a:t>
                </a:r>
                <a:endParaRPr lang="fr-CH" dirty="0" smtClean="0"/>
              </a:p>
              <a:p>
                <a:pPr lvl="1"/>
                <a:r>
                  <a:rPr lang="fr-CH" dirty="0" smtClean="0"/>
                  <a:t>Pool countries</a:t>
                </a:r>
              </a:p>
              <a:p>
                <a:pPr lvl="2"/>
                <a:r>
                  <a:rPr lang="fr-CH" dirty="0" err="1" smtClean="0"/>
                  <a:t>increase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sample</a:t>
                </a:r>
                <a:r>
                  <a:rPr lang="fr-CH" dirty="0" smtClean="0"/>
                  <a:t> size</a:t>
                </a:r>
              </a:p>
              <a:p>
                <a:pPr lvl="2"/>
                <a:r>
                  <a:rPr lang="fr-CH" dirty="0" err="1" smtClean="0"/>
                  <a:t>Obtain</a:t>
                </a:r>
                <a:r>
                  <a:rPr lang="fr-CH" dirty="0" smtClean="0"/>
                  <a:t> more </a:t>
                </a:r>
                <a:r>
                  <a:rPr lang="fr-CH" dirty="0" err="1" smtClean="0"/>
                  <a:t>general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results</a:t>
                </a:r>
                <a:endParaRPr lang="fr-CH" dirty="0" smtClean="0"/>
              </a:p>
              <a:p>
                <a:pPr lvl="1"/>
                <a:r>
                  <a:rPr lang="fr-CH" dirty="0" err="1" smtClean="0"/>
                  <a:t>Insufficient</a:t>
                </a:r>
                <a:r>
                  <a:rPr lang="fr-CH" dirty="0" smtClean="0"/>
                  <a:t> country-</a:t>
                </a:r>
                <a:r>
                  <a:rPr lang="fr-CH" dirty="0" err="1" smtClean="0"/>
                  <a:t>level</a:t>
                </a:r>
                <a:r>
                  <a:rPr lang="fr-CH" dirty="0" smtClean="0"/>
                  <a:t> information</a:t>
                </a:r>
                <a:r>
                  <a:rPr lang="fr-CH" dirty="0" smtClean="0">
                    <a:sym typeface="Wingdings" panose="05000000000000000000" pitchFamily="2" charset="2"/>
                  </a:rPr>
                  <a:t> country </a:t>
                </a:r>
                <a:r>
                  <a:rPr lang="fr-CH" dirty="0" err="1" smtClean="0">
                    <a:sym typeface="Wingdings" panose="05000000000000000000" pitchFamily="2" charset="2"/>
                  </a:rPr>
                  <a:t>fixed</a:t>
                </a:r>
                <a:r>
                  <a:rPr lang="fr-CH" dirty="0" smtClean="0">
                    <a:sym typeface="Wingdings" panose="05000000000000000000" pitchFamily="2" charset="2"/>
                  </a:rPr>
                  <a:t> </a:t>
                </a:r>
                <a:r>
                  <a:rPr lang="fr-CH" dirty="0" err="1" smtClean="0">
                    <a:sym typeface="Wingdings" panose="05000000000000000000" pitchFamily="2" charset="2"/>
                  </a:rPr>
                  <a:t>effects</a:t>
                </a:r>
                <a:endParaRPr lang="fr-CH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fr-CH" dirty="0" err="1" smtClean="0">
                    <a:sym typeface="Wingdings" panose="05000000000000000000" pitchFamily="2" charset="2"/>
                  </a:rPr>
                  <a:t>Different</a:t>
                </a:r>
                <a:r>
                  <a:rPr lang="fr-CH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fr-CH" dirty="0" smtClean="0">
                    <a:sym typeface="Wingdings" panose="05000000000000000000" pitchFamily="2" charset="2"/>
                  </a:rPr>
                  <a:t> for </a:t>
                </a:r>
                <a:r>
                  <a:rPr lang="fr-CH" dirty="0" err="1" smtClean="0">
                    <a:sym typeface="Wingdings" panose="05000000000000000000" pitchFamily="2" charset="2"/>
                  </a:rPr>
                  <a:t>different</a:t>
                </a:r>
                <a:r>
                  <a:rPr lang="fr-CH" dirty="0" smtClean="0">
                    <a:sym typeface="Wingdings" panose="05000000000000000000" pitchFamily="2" charset="2"/>
                  </a:rPr>
                  <a:t> groups</a:t>
                </a:r>
              </a:p>
              <a:p>
                <a:pPr lvl="2"/>
                <a:r>
                  <a:rPr lang="fr-CH" dirty="0" smtClean="0"/>
                  <a:t>Interaction </a:t>
                </a:r>
                <a:r>
                  <a:rPr lang="fr-CH" dirty="0" err="1" smtClean="0"/>
                  <a:t>terms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98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Empirical</a:t>
            </a:r>
            <a:r>
              <a:rPr lang="fr-CH" dirty="0" smtClean="0"/>
              <a:t> </a:t>
            </a:r>
            <a:r>
              <a:rPr lang="fr-CH" dirty="0" err="1" smtClean="0"/>
              <a:t>methodology</a:t>
            </a:r>
            <a:r>
              <a:rPr lang="fr-CH" dirty="0" smtClean="0"/>
              <a:t>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Group by </a:t>
            </a:r>
            <a:r>
              <a:rPr lang="fr-CH" dirty="0" err="1" smtClean="0"/>
              <a:t>age</a:t>
            </a:r>
            <a:r>
              <a:rPr lang="fr-CH" dirty="0" smtClean="0"/>
              <a:t> for life cycle</a:t>
            </a:r>
          </a:p>
          <a:p>
            <a:pPr lvl="1"/>
            <a:r>
              <a:rPr lang="fr-CH" dirty="0" smtClean="0"/>
              <a:t>Young</a:t>
            </a:r>
          </a:p>
          <a:p>
            <a:pPr lvl="1"/>
            <a:r>
              <a:rPr lang="fr-CH" dirty="0" smtClean="0"/>
              <a:t>prime </a:t>
            </a:r>
            <a:r>
              <a:rPr lang="fr-CH" dirty="0" err="1" smtClean="0"/>
              <a:t>age</a:t>
            </a:r>
            <a:endParaRPr lang="fr-CH" dirty="0" smtClean="0"/>
          </a:p>
          <a:p>
            <a:pPr lvl="1"/>
            <a:r>
              <a:rPr lang="fr-CH" dirty="0" err="1" smtClean="0"/>
              <a:t>old</a:t>
            </a:r>
            <a:endParaRPr lang="fr-CH" dirty="0" smtClean="0"/>
          </a:p>
          <a:p>
            <a:r>
              <a:rPr lang="fr-CH" dirty="0" smtClean="0"/>
              <a:t>Group by countries</a:t>
            </a:r>
          </a:p>
          <a:p>
            <a:pPr lvl="1"/>
            <a:r>
              <a:rPr lang="fr-CH" dirty="0" err="1" smtClean="0"/>
              <a:t>Low</a:t>
            </a:r>
            <a:r>
              <a:rPr lang="fr-CH" dirty="0" smtClean="0"/>
              <a:t> </a:t>
            </a:r>
            <a:r>
              <a:rPr lang="fr-CH" dirty="0" err="1" smtClean="0"/>
              <a:t>income</a:t>
            </a:r>
            <a:endParaRPr lang="fr-CH" dirty="0" smtClean="0"/>
          </a:p>
          <a:p>
            <a:pPr lvl="1"/>
            <a:r>
              <a:rPr lang="fr-CH" dirty="0" smtClean="0"/>
              <a:t>Non-</a:t>
            </a:r>
            <a:r>
              <a:rPr lang="fr-CH" dirty="0" err="1" smtClean="0"/>
              <a:t>low</a:t>
            </a:r>
            <a:r>
              <a:rPr lang="fr-CH" dirty="0" smtClean="0"/>
              <a:t> </a:t>
            </a:r>
            <a:r>
              <a:rPr lang="fr-CH" dirty="0" err="1" smtClean="0"/>
              <a:t>income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low</a:t>
            </a:r>
            <a:r>
              <a:rPr lang="fr-CH" dirty="0" smtClean="0"/>
              <a:t> LFPR gap</a:t>
            </a:r>
          </a:p>
          <a:p>
            <a:pPr lvl="1"/>
            <a:r>
              <a:rPr lang="fr-CH" dirty="0" smtClean="0"/>
              <a:t>Non-</a:t>
            </a:r>
            <a:r>
              <a:rPr lang="fr-CH" dirty="0" err="1" smtClean="0"/>
              <a:t>low</a:t>
            </a:r>
            <a:r>
              <a:rPr lang="fr-CH" dirty="0" smtClean="0"/>
              <a:t> </a:t>
            </a:r>
            <a:r>
              <a:rPr lang="fr-CH" dirty="0" err="1" smtClean="0"/>
              <a:t>income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high LFPR gap</a:t>
            </a:r>
          </a:p>
          <a:p>
            <a:r>
              <a:rPr lang="fr-CH" dirty="0" err="1" smtClean="0"/>
              <a:t>Interact</a:t>
            </a:r>
            <a:r>
              <a:rPr lang="fr-CH" dirty="0" smtClean="0"/>
              <a:t> </a:t>
            </a:r>
            <a:r>
              <a:rPr lang="fr-CH" dirty="0" err="1" smtClean="0"/>
              <a:t>both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all variables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4197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Empirical</a:t>
            </a:r>
            <a:r>
              <a:rPr lang="fr-CH" dirty="0" smtClean="0"/>
              <a:t> </a:t>
            </a:r>
            <a:r>
              <a:rPr lang="fr-CH" dirty="0" err="1" smtClean="0"/>
              <a:t>methodology</a:t>
            </a:r>
            <a:r>
              <a:rPr lang="fr-CH" dirty="0" smtClean="0"/>
              <a:t> III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Estimated equation</a:t>
            </a:r>
          </a:p>
          <a:p>
            <a:pPr marL="457200" lvl="1" indent="0">
              <a:buNone/>
            </a:pPr>
            <a:r>
              <a:rPr lang="en-GB" i="1" dirty="0" smtClean="0"/>
              <a:t>Age +</a:t>
            </a:r>
          </a:p>
          <a:p>
            <a:pPr marL="457200" lvl="1" indent="0">
              <a:buNone/>
            </a:pPr>
            <a:r>
              <a:rPr lang="en-GB" i="1" dirty="0" err="1" smtClean="0"/>
              <a:t>Age#CountryGroup</a:t>
            </a:r>
            <a:r>
              <a:rPr lang="en-GB" i="1" dirty="0" smtClean="0"/>
              <a:t>#(</a:t>
            </a:r>
          </a:p>
          <a:p>
            <a:pPr marL="457200" lvl="1" indent="0">
              <a:buNone/>
            </a:pPr>
            <a:r>
              <a:rPr lang="en-GB" i="1" dirty="0" smtClean="0"/>
              <a:t>	prefer to work#(</a:t>
            </a:r>
          </a:p>
          <a:p>
            <a:pPr marL="457200" lvl="1" indent="0">
              <a:buNone/>
            </a:pPr>
            <a:r>
              <a:rPr lang="en-GB" i="1" dirty="0" smtClean="0"/>
              <a:t>		partnered + acceptable to work + urban + </a:t>
            </a:r>
            <a:r>
              <a:rPr lang="en-GB" i="1" dirty="0" err="1" smtClean="0"/>
              <a:t>islam</a:t>
            </a:r>
            <a:r>
              <a:rPr lang="en-GB" i="1" dirty="0" smtClean="0"/>
              <a:t>)+</a:t>
            </a:r>
          </a:p>
          <a:p>
            <a:pPr marL="457200" lvl="1" indent="0">
              <a:buNone/>
            </a:pPr>
            <a:r>
              <a:rPr lang="en-GB" i="1" dirty="0" smtClean="0"/>
              <a:t>	education + kids + household members + internet + phone+</a:t>
            </a:r>
          </a:p>
          <a:p>
            <a:pPr marL="457200" lvl="1" indent="0">
              <a:buNone/>
            </a:pPr>
            <a:r>
              <a:rPr lang="en-GB" i="1" dirty="0" smtClean="0"/>
              <a:t>	women’s opportunity + optimism + poor + challenges) +</a:t>
            </a:r>
          </a:p>
          <a:p>
            <a:pPr marL="457200" lvl="1" indent="0">
              <a:buNone/>
            </a:pPr>
            <a:r>
              <a:rPr lang="en-GB" i="1" dirty="0" smtClean="0"/>
              <a:t>Country fixed effects + error </a:t>
            </a:r>
            <a:r>
              <a:rPr lang="en-GB" i="1" dirty="0" smtClean="0"/>
              <a:t>term</a:t>
            </a:r>
          </a:p>
          <a:p>
            <a:r>
              <a:rPr lang="fr-CH" dirty="0" smtClean="0"/>
              <a:t>Use </a:t>
            </a:r>
            <a:r>
              <a:rPr lang="fr-CH" dirty="0" err="1" smtClean="0"/>
              <a:t>survey</a:t>
            </a:r>
            <a:r>
              <a:rPr lang="fr-CH" dirty="0" smtClean="0"/>
              <a:t> </a:t>
            </a:r>
            <a:r>
              <a:rPr lang="fr-CH" dirty="0" err="1" smtClean="0"/>
              <a:t>weights</a:t>
            </a:r>
            <a:r>
              <a:rPr lang="fr-CH" dirty="0" smtClean="0"/>
              <a:t> in estimation</a:t>
            </a:r>
          </a:p>
          <a:p>
            <a:r>
              <a:rPr lang="fr-CH" dirty="0" smtClean="0"/>
              <a:t>Set </a:t>
            </a:r>
            <a:r>
              <a:rPr lang="fr-CH" dirty="0" err="1" smtClean="0"/>
              <a:t>sampling</a:t>
            </a:r>
            <a:r>
              <a:rPr lang="fr-CH" dirty="0" smtClean="0"/>
              <a:t> </a:t>
            </a:r>
            <a:r>
              <a:rPr lang="fr-CH" dirty="0" err="1" smtClean="0"/>
              <a:t>strata</a:t>
            </a:r>
            <a:r>
              <a:rPr lang="fr-CH" dirty="0" smtClean="0"/>
              <a:t> at country </a:t>
            </a:r>
            <a:r>
              <a:rPr lang="fr-CH" dirty="0" err="1" smtClean="0"/>
              <a:t>level</a:t>
            </a:r>
            <a:r>
              <a:rPr lang="fr-CH" dirty="0" smtClean="0"/>
              <a:t> to </a:t>
            </a:r>
            <a:r>
              <a:rPr lang="fr-CH" dirty="0" err="1" smtClean="0"/>
              <a:t>adjust</a:t>
            </a:r>
            <a:r>
              <a:rPr lang="fr-CH" dirty="0" smtClean="0"/>
              <a:t> standard </a:t>
            </a:r>
            <a:r>
              <a:rPr lang="fr-CH" dirty="0" err="1" smtClean="0"/>
              <a:t>errors</a:t>
            </a:r>
            <a:endParaRPr lang="fr-CH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279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Empirical</a:t>
            </a:r>
            <a:r>
              <a:rPr lang="fr-CH" dirty="0" smtClean="0"/>
              <a:t> </a:t>
            </a:r>
            <a:r>
              <a:rPr lang="fr-CH" dirty="0" err="1" smtClean="0"/>
              <a:t>methodology</a:t>
            </a:r>
            <a:r>
              <a:rPr lang="fr-CH" dirty="0" smtClean="0"/>
              <a:t> IV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H" dirty="0" err="1" smtClean="0"/>
              <a:t>Compute</a:t>
            </a:r>
            <a:r>
              <a:rPr lang="fr-CH" dirty="0" smtClean="0"/>
              <a:t> </a:t>
            </a:r>
            <a:r>
              <a:rPr lang="fr-CH" dirty="0" err="1" smtClean="0"/>
              <a:t>average</a:t>
            </a:r>
            <a:r>
              <a:rPr lang="fr-CH" dirty="0" smtClean="0"/>
              <a:t> marginal </a:t>
            </a:r>
            <a:r>
              <a:rPr lang="fr-CH" dirty="0" err="1" smtClean="0"/>
              <a:t>effect</a:t>
            </a:r>
            <a:endParaRPr lang="fr-CH" dirty="0" smtClean="0"/>
          </a:p>
          <a:p>
            <a:pPr lvl="1"/>
            <a:r>
              <a:rPr lang="fr-CH" dirty="0" err="1" smtClean="0"/>
              <a:t>Taking</a:t>
            </a:r>
            <a:r>
              <a:rPr lang="fr-CH" dirty="0" smtClean="0"/>
              <a:t> all </a:t>
            </a:r>
            <a:r>
              <a:rPr lang="fr-CH" dirty="0" err="1" smtClean="0"/>
              <a:t>other</a:t>
            </a:r>
            <a:r>
              <a:rPr lang="fr-CH" dirty="0" smtClean="0"/>
              <a:t> variables at </a:t>
            </a:r>
            <a:r>
              <a:rPr lang="fr-CH" dirty="0" err="1" smtClean="0"/>
              <a:t>actual</a:t>
            </a:r>
            <a:r>
              <a:rPr lang="fr-CH" dirty="0" smtClean="0"/>
              <a:t> value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 err="1" smtClean="0"/>
              <a:t>Compute</a:t>
            </a:r>
            <a:r>
              <a:rPr lang="fr-CH" dirty="0" smtClean="0"/>
              <a:t> cumulative </a:t>
            </a:r>
            <a:r>
              <a:rPr lang="fr-CH" dirty="0" err="1" smtClean="0"/>
              <a:t>conditional</a:t>
            </a:r>
            <a:r>
              <a:rPr lang="fr-CH" dirty="0" smtClean="0"/>
              <a:t> </a:t>
            </a:r>
            <a:r>
              <a:rPr lang="fr-CH" dirty="0" err="1" smtClean="0"/>
              <a:t>effect</a:t>
            </a:r>
            <a:endParaRPr lang="fr-CH" dirty="0" smtClean="0"/>
          </a:p>
          <a:p>
            <a:pPr lvl="1"/>
            <a:r>
              <a:rPr lang="fr-CH" dirty="0" err="1" smtClean="0"/>
              <a:t>Compute</a:t>
            </a:r>
            <a:r>
              <a:rPr lang="fr-CH" dirty="0" smtClean="0"/>
              <a:t> </a:t>
            </a:r>
            <a:r>
              <a:rPr lang="fr-CH" dirty="0" err="1" smtClean="0"/>
              <a:t>lowest</a:t>
            </a:r>
            <a:r>
              <a:rPr lang="fr-CH" dirty="0" smtClean="0"/>
              <a:t> </a:t>
            </a:r>
            <a:r>
              <a:rPr lang="fr-CH" dirty="0" err="1" smtClean="0"/>
              <a:t>probability</a:t>
            </a:r>
            <a:r>
              <a:rPr lang="fr-CH" dirty="0" smtClean="0"/>
              <a:t> to </a:t>
            </a:r>
            <a:r>
              <a:rPr lang="fr-CH" dirty="0" err="1" smtClean="0"/>
              <a:t>work</a:t>
            </a:r>
            <a:r>
              <a:rPr lang="fr-CH" dirty="0" smtClean="0"/>
              <a:t> by setting variables at respective values</a:t>
            </a:r>
          </a:p>
          <a:p>
            <a:pPr lvl="1"/>
            <a:r>
              <a:rPr lang="fr-CH" dirty="0" smtClean="0"/>
              <a:t>Change values of variables by </a:t>
            </a:r>
            <a:r>
              <a:rPr lang="fr-CH" dirty="0" err="1" smtClean="0"/>
              <a:t>category</a:t>
            </a:r>
            <a:r>
              <a:rPr lang="fr-CH" dirty="0" smtClean="0"/>
              <a:t> to opposite, one </a:t>
            </a:r>
            <a:r>
              <a:rPr lang="fr-CH" dirty="0" err="1" smtClean="0"/>
              <a:t>category</a:t>
            </a:r>
            <a:r>
              <a:rPr lang="fr-CH" dirty="0" smtClean="0"/>
              <a:t> at a time</a:t>
            </a:r>
          </a:p>
          <a:p>
            <a:pPr lvl="1"/>
            <a:r>
              <a:rPr lang="fr-CH" dirty="0" err="1" smtClean="0"/>
              <a:t>See</a:t>
            </a:r>
            <a:r>
              <a:rPr lang="fr-CH" dirty="0" smtClean="0"/>
              <a:t> </a:t>
            </a:r>
            <a:r>
              <a:rPr lang="fr-CH" dirty="0" err="1" smtClean="0"/>
              <a:t>conditional</a:t>
            </a:r>
            <a:r>
              <a:rPr lang="fr-CH" dirty="0" smtClean="0"/>
              <a:t> marginal </a:t>
            </a:r>
            <a:r>
              <a:rPr lang="fr-CH" dirty="0" err="1" smtClean="0"/>
              <a:t>effect</a:t>
            </a:r>
            <a:r>
              <a:rPr lang="fr-CH" dirty="0" smtClean="0"/>
              <a:t> of </a:t>
            </a:r>
            <a:r>
              <a:rPr lang="fr-CH" dirty="0" err="1" smtClean="0"/>
              <a:t>categories</a:t>
            </a:r>
            <a:endParaRPr lang="fr-CH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17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110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Office Theme</vt:lpstr>
      <vt:lpstr>Empirical methodology I</vt:lpstr>
      <vt:lpstr>Empirical methodology II</vt:lpstr>
      <vt:lpstr>Empirical methodology III</vt:lpstr>
      <vt:lpstr>Empirical methodology IV</vt:lpstr>
    </vt:vector>
  </TitlesOfParts>
  <Company>ILO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methodology</dc:title>
  <dc:creator>Kuhn, Stefan</dc:creator>
  <cp:lastModifiedBy>Kuhn, Stefan</cp:lastModifiedBy>
  <cp:revision>13</cp:revision>
  <dcterms:created xsi:type="dcterms:W3CDTF">2017-06-26T10:35:53Z</dcterms:created>
  <dcterms:modified xsi:type="dcterms:W3CDTF">2017-06-26T15:09:17Z</dcterms:modified>
</cp:coreProperties>
</file>