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23"/>
  </p:notesMasterIdLst>
  <p:sldIdLst>
    <p:sldId id="257" r:id="rId5"/>
    <p:sldId id="258" r:id="rId6"/>
    <p:sldId id="259" r:id="rId7"/>
    <p:sldId id="260" r:id="rId8"/>
    <p:sldId id="261" r:id="rId9"/>
    <p:sldId id="262" r:id="rId10"/>
    <p:sldId id="276" r:id="rId11"/>
    <p:sldId id="263" r:id="rId12"/>
    <p:sldId id="264" r:id="rId13"/>
    <p:sldId id="265" r:id="rId14"/>
    <p:sldId id="273" r:id="rId15"/>
    <p:sldId id="275" r:id="rId16"/>
    <p:sldId id="267" r:id="rId17"/>
    <p:sldId id="270" r:id="rId18"/>
    <p:sldId id="272" r:id="rId19"/>
    <p:sldId id="271" r:id="rId20"/>
    <p:sldId id="268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783"/>
    <a:srgbClr val="FFB3B5"/>
    <a:srgbClr val="28A078"/>
    <a:srgbClr val="0070C0"/>
    <a:srgbClr val="DFE3E5"/>
    <a:srgbClr val="E8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3" autoAdjust="0"/>
    <p:restoredTop sz="82956" autoAdjust="0"/>
  </p:normalViewPr>
  <p:slideViewPr>
    <p:cSldViewPr snapToGrid="0">
      <p:cViewPr varScale="1">
        <p:scale>
          <a:sx n="62" d="100"/>
          <a:sy n="62" d="100"/>
        </p:scale>
        <p:origin x="17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WESO%20Gender%202017\Figures\Figures%20chapter%20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WESO%20Gender%202017\Figures\Figures%20chapter%20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WESO%20Gender%202017\Figures\Figures%20chapter%20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d.ilo.org\gva\RESEARCH\COMMON\WESO%20Gender%202017\Figures\Figures%20chapter%20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Women%20participation\LINK%20presentation\socio-economic_drive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Stefan\Papers\Womans%20participation\Econometric%20Analysis\Output%20data\margins_joint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Stefan\Papers\Womans%20participation\Econometric%20Analysis\Output%20data\margins_joint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ad.ilo.org\gva\RESEARCH\COMMON\Stefan\Papers\Womans%20participation\Econometric%20Analysis\Output%20data\margins_joint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8.9555555555555555E-2"/>
                  <c:y val="-7.73888888888889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0833333333333349E-2"/>
                  <c:y val="5.599999999999986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2722222222222253E-2"/>
                  <c:y val="-6.944444444444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06111111111111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1'!$B$2:$B$5</c:f>
              <c:numCache>
                <c:formatCode>General</c:formatCode>
                <c:ptCount val="4"/>
                <c:pt idx="0">
                  <c:v>38</c:v>
                </c:pt>
                <c:pt idx="1">
                  <c:v>47</c:v>
                </c:pt>
                <c:pt idx="2">
                  <c:v>13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8.9555555555555555E-2"/>
                  <c:y val="-7.73888888888889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0833333333333349E-2"/>
                  <c:y val="5.599999999999986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2722222222222253E-2"/>
                  <c:y val="-6.944444444444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06111111111111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1'!$C$2:$C$5</c:f>
              <c:numCache>
                <c:formatCode>General</c:formatCode>
                <c:ptCount val="4"/>
                <c:pt idx="0">
                  <c:v>41</c:v>
                </c:pt>
                <c:pt idx="1">
                  <c:v>48</c:v>
                </c:pt>
                <c:pt idx="2">
                  <c:v>11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8.9555555555555555E-2"/>
                  <c:y val="-7.738888888888895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7333333333333333E-2"/>
                  <c:y val="9.833333333333332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8.2722222222222225E-2"/>
                  <c:y val="-6.944444444444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9.06111111111111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1'!$D$2:$D$5</c:f>
              <c:numCache>
                <c:formatCode>General</c:formatCode>
                <c:ptCount val="4"/>
                <c:pt idx="0">
                  <c:v>22</c:v>
                </c:pt>
                <c:pt idx="1">
                  <c:v>38</c:v>
                </c:pt>
                <c:pt idx="2">
                  <c:v>37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A4B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6E8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'Figure 1'!$A$2:$A$5</c:f>
              <c:strCache>
                <c:ptCount val="4"/>
                <c:pt idx="0">
                  <c:v>Work at paid job</c:v>
                </c:pt>
                <c:pt idx="1">
                  <c:v>Both</c:v>
                </c:pt>
                <c:pt idx="2">
                  <c:v>Stay home</c:v>
                </c:pt>
                <c:pt idx="3">
                  <c:v>Don't know/Refused</c:v>
                </c:pt>
              </c:strCache>
            </c:strRef>
          </c:cat>
          <c:val>
            <c:numRef>
              <c:f>'Figure 1'!$E$2:$E$5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8847021033735861"/>
          <c:y val="8.9037504203320794E-2"/>
          <c:w val="0.62305944695355064"/>
          <c:h val="0.6123209620490101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vert="horz"/>
        <a:lstStyle/>
        <a:p>
          <a:pPr>
            <a:defRPr sz="1200" b="0">
              <a:solidFill>
                <a:schemeClr val="bg2">
                  <a:lumMod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37508341995966E-2"/>
          <c:y val="9.4270426658538964E-2"/>
          <c:w val="0.92718521688932154"/>
          <c:h val="0.80118652275315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Poverty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prstDash val="lgDashDotDot"/>
                <a:round/>
              </a:ln>
              <a:effectLst/>
            </c:spPr>
          </c:marker>
          <c:dPt>
            <c:idx val="2"/>
            <c:marker>
              <c:symbol val="diamond"/>
              <c:size val="6"/>
              <c:spPr>
                <a:solidFill>
                  <a:schemeClr val="accent1"/>
                </a:solidFill>
                <a:ln w="28575">
                  <a:solidFill>
                    <a:srgbClr val="FF0000"/>
                  </a:solidFill>
                  <a:prstDash val="lgDashDotDot"/>
                  <a:round/>
                </a:ln>
                <a:effectLst/>
              </c:spPr>
            </c:marker>
            <c:bubble3D val="0"/>
          </c:dPt>
          <c:cat>
            <c:strRef>
              <c:f>Sheet1!$A$2:$A$4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4.3700000000000003E-2</c:v>
                </c:pt>
                <c:pt idx="1">
                  <c:v>-6.6E-3</c:v>
                </c:pt>
                <c:pt idx="2">
                  <c:v>9.2899999999999996E-2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Urban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dPt>
            <c:idx val="2"/>
            <c:marker>
              <c:symbol val="square"/>
              <c:size val="6"/>
              <c:spPr>
                <a:solidFill>
                  <a:schemeClr val="accent2"/>
                </a:solidFill>
                <a:ln w="28575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Sheet1!$A$2:$A$4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1.7000000000000001E-2</c:v>
                </c:pt>
                <c:pt idx="1">
                  <c:v>2.8E-3</c:v>
                </c:pt>
                <c:pt idx="2">
                  <c:v>-4.2000000000000003E-2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Opportunity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rgbClr val="00B050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chemeClr val="accent3"/>
                </a:solidFill>
                <a:ln w="28575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00B050"/>
                </a:solidFill>
                <a:ln w="28575">
                  <a:solidFill>
                    <a:srgbClr val="00B050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chemeClr val="accent3"/>
                </a:solidFill>
                <a:ln w="28575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Sheet1!$A$2:$A$4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-1.2800000000000001E-2</c:v>
                </c:pt>
                <c:pt idx="1">
                  <c:v>6.1999999999999998E-3</c:v>
                </c:pt>
                <c:pt idx="2">
                  <c:v>4.9799999999999997E-2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5537720"/>
        <c:axId val="235538896"/>
      </c:lineChart>
      <c:catAx>
        <c:axId val="23553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2">
                <a:lumMod val="50000"/>
              </a:schemeClr>
            </a:solidFill>
            <a:prstDash val="sysDot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38896"/>
        <c:crosses val="autoZero"/>
        <c:auto val="1"/>
        <c:lblAlgn val="ctr"/>
        <c:lblOffset val="500"/>
        <c:noMultiLvlLbl val="0"/>
      </c:catAx>
      <c:valAx>
        <c:axId val="235538896"/>
        <c:scaling>
          <c:orientation val="minMax"/>
          <c:max val="0.1"/>
          <c:min val="-5.000000000000001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37720"/>
        <c:crosses val="autoZero"/>
        <c:crossBetween val="between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</a:t>
            </a:r>
            <a:r>
              <a:rPr lang="en-GB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relationship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837508341995966E-2"/>
          <c:y val="9.4270426658538964E-2"/>
          <c:w val="0.92718521688932154"/>
          <c:h val="0.80118652275315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Developing</c:v>
                </c:pt>
              </c:strCache>
            </c:strRef>
          </c:tx>
          <c:spPr>
            <a:ln w="28575" cap="rnd">
              <a:solidFill>
                <a:srgbClr val="009ED6"/>
              </a:solidFill>
              <a:prstDash val="lgDashDotDot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prstDash val="lgDashDotDot"/>
                <a:round/>
              </a:ln>
              <a:effectLst/>
            </c:spPr>
          </c:marker>
          <c:cat>
            <c:strRef>
              <c:f>Sheet1!$A$22:$A$24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Sheet1!$B$22:$B$24</c:f>
              <c:numCache>
                <c:formatCode>General</c:formatCode>
                <c:ptCount val="3"/>
                <c:pt idx="0">
                  <c:v>0.1</c:v>
                </c:pt>
                <c:pt idx="1">
                  <c:v>-0.03</c:v>
                </c:pt>
                <c:pt idx="2">
                  <c:v>7.0000000000000007E-2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Low-gap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Sheet1!$A$22:$A$24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Sheet1!$C$22:$C$24</c:f>
              <c:numCache>
                <c:formatCode>General</c:formatCode>
                <c:ptCount val="3"/>
                <c:pt idx="0">
                  <c:v>7.0000000000000007E-2</c:v>
                </c:pt>
                <c:pt idx="1">
                  <c:v>-0.03</c:v>
                </c:pt>
                <c:pt idx="2">
                  <c:v>0.03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High-gap</c:v>
                </c:pt>
              </c:strCache>
            </c:strRef>
          </c:tx>
          <c:spPr>
            <a:ln w="28575" cap="rnd">
              <a:solidFill>
                <a:srgbClr val="28A07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rgbClr val="28A078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chemeClr val="bg1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Sheet1!$A$22:$A$24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Sheet1!$D$22:$D$24</c:f>
              <c:numCache>
                <c:formatCode>General</c:formatCode>
                <c:ptCount val="3"/>
                <c:pt idx="0">
                  <c:v>0.08</c:v>
                </c:pt>
                <c:pt idx="1">
                  <c:v>-0.11</c:v>
                </c:pt>
                <c:pt idx="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927248"/>
        <c:axId val="181608504"/>
      </c:lineChart>
      <c:catAx>
        <c:axId val="18192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8504"/>
        <c:crosses val="autoZero"/>
        <c:auto val="1"/>
        <c:lblAlgn val="ctr"/>
        <c:lblOffset val="100"/>
        <c:noMultiLvlLbl val="0"/>
      </c:catAx>
      <c:valAx>
        <c:axId val="1816085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7248"/>
        <c:crosses val="autoZero"/>
        <c:crossBetween val="between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Secondary 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71715069217298E-2"/>
          <c:y val="9.3223892048018772E-2"/>
          <c:w val="0.95133630686886694"/>
          <c:h val="0.802760628215542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Developing</c:v>
                </c:pt>
              </c:strCache>
            </c:strRef>
          </c:tx>
          <c:spPr>
            <a:ln w="28575" cap="rnd">
              <a:solidFill>
                <a:srgbClr val="009ED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6"/>
              <c:spPr>
                <a:solidFill>
                  <a:schemeClr val="bg1"/>
                </a:solidFill>
                <a:ln w="28575">
                  <a:solidFill>
                    <a:srgbClr val="009ED6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Sheet1!$A$40:$A$42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Sheet1!$B$40:$B$42</c:f>
              <c:numCache>
                <c:formatCode>General</c:formatCode>
                <c:ptCount val="3"/>
                <c:pt idx="0">
                  <c:v>-0.13</c:v>
                </c:pt>
                <c:pt idx="1">
                  <c:v>0.03</c:v>
                </c:pt>
                <c:pt idx="2">
                  <c:v>0.25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Low-gap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Sheet1!$A$40:$A$42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Sheet1!$C$40:$C$42</c:f>
              <c:numCache>
                <c:formatCode>General</c:formatCode>
                <c:ptCount val="3"/>
                <c:pt idx="0">
                  <c:v>0.09</c:v>
                </c:pt>
                <c:pt idx="1">
                  <c:v>0.06</c:v>
                </c:pt>
                <c:pt idx="2">
                  <c:v>0.08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High-gap</c:v>
                </c:pt>
              </c:strCache>
            </c:strRef>
          </c:tx>
          <c:spPr>
            <a:ln w="28575" cap="rnd">
              <a:solidFill>
                <a:srgbClr val="28A07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rgbClr val="28A078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Sheet1!$A$40:$A$42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Sheet1!$D$40:$D$42</c:f>
              <c:numCache>
                <c:formatCode>General</c:formatCode>
                <c:ptCount val="3"/>
                <c:pt idx="0">
                  <c:v>0.1</c:v>
                </c:pt>
                <c:pt idx="1">
                  <c:v>0.05</c:v>
                </c:pt>
                <c:pt idx="2">
                  <c:v>0.05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322264"/>
        <c:axId val="181322656"/>
      </c:lineChart>
      <c:catAx>
        <c:axId val="18132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22656"/>
        <c:crosses val="autoZero"/>
        <c:auto val="1"/>
        <c:lblAlgn val="ctr"/>
        <c:lblOffset val="100"/>
        <c:noMultiLvlLbl val="0"/>
      </c:catAx>
      <c:valAx>
        <c:axId val="181322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22264"/>
        <c:crosses val="autoZero"/>
        <c:crossBetween val="between"/>
        <c:majorUnit val="0.1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Tertiary 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808911270337306E-2"/>
          <c:y val="9.3237546522179998E-2"/>
          <c:w val="0.94919113105270714"/>
          <c:h val="0.805597940487267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Developing</c:v>
                </c:pt>
              </c:strCache>
            </c:strRef>
          </c:tx>
          <c:spPr>
            <a:ln w="28575" cap="rnd">
              <a:solidFill>
                <a:srgbClr val="009ED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28575">
                <a:solidFill>
                  <a:srgbClr val="009ED6"/>
                </a:solidFill>
                <a:round/>
              </a:ln>
              <a:effectLst/>
            </c:spPr>
          </c:marker>
          <c:dPt>
            <c:idx val="0"/>
            <c:marker>
              <c:symbol val="diamond"/>
              <c:size val="6"/>
              <c:spPr>
                <a:solidFill>
                  <a:schemeClr val="bg1"/>
                </a:solidFill>
                <a:ln w="28575">
                  <a:solidFill>
                    <a:srgbClr val="009ED6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Sheet1!$A$28:$A$30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Sheet1!$B$28:$B$30</c:f>
              <c:numCache>
                <c:formatCode>General</c:formatCode>
                <c:ptCount val="3"/>
                <c:pt idx="0">
                  <c:v>-0.08</c:v>
                </c:pt>
                <c:pt idx="1">
                  <c:v>0.14000000000000001</c:v>
                </c:pt>
                <c:pt idx="2">
                  <c:v>-0.05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Low-gap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285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Sheet1!$A$28:$A$30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Sheet1!$C$28:$C$30</c:f>
              <c:numCache>
                <c:formatCode>General</c:formatCode>
                <c:ptCount val="3"/>
                <c:pt idx="0">
                  <c:v>0.3</c:v>
                </c:pt>
                <c:pt idx="1">
                  <c:v>0.13</c:v>
                </c:pt>
                <c:pt idx="2">
                  <c:v>0.19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High-gap</c:v>
                </c:pt>
              </c:strCache>
            </c:strRef>
          </c:tx>
          <c:spPr>
            <a:ln w="28575" cap="rnd">
              <a:solidFill>
                <a:srgbClr val="28A078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28A078"/>
              </a:solidFill>
              <a:ln w="28575">
                <a:solidFill>
                  <a:srgbClr val="28A078"/>
                </a:solidFill>
                <a:round/>
              </a:ln>
              <a:effectLst/>
            </c:spPr>
          </c:marker>
          <c:dPt>
            <c:idx val="0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1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triangle"/>
              <c:size val="6"/>
              <c:spPr>
                <a:solidFill>
                  <a:srgbClr val="28A078"/>
                </a:solidFill>
                <a:ln w="28575">
                  <a:solidFill>
                    <a:srgbClr val="28A078"/>
                  </a:solidFill>
                  <a:round/>
                </a:ln>
                <a:effectLst/>
              </c:spPr>
            </c:marker>
            <c:bubble3D val="0"/>
          </c:dPt>
          <c:cat>
            <c:strRef>
              <c:f>Sheet1!$A$28:$A$30</c:f>
              <c:strCache>
                <c:ptCount val="3"/>
                <c:pt idx="0">
                  <c:v>Youth</c:v>
                </c:pt>
                <c:pt idx="1">
                  <c:v>Prime</c:v>
                </c:pt>
                <c:pt idx="2">
                  <c:v>Elder</c:v>
                </c:pt>
              </c:strCache>
            </c:strRef>
          </c:cat>
          <c:val>
            <c:numRef>
              <c:f>Sheet1!$D$28:$D$30</c:f>
              <c:numCache>
                <c:formatCode>General</c:formatCode>
                <c:ptCount val="3"/>
                <c:pt idx="0">
                  <c:v>0.35</c:v>
                </c:pt>
                <c:pt idx="1">
                  <c:v>0.22</c:v>
                </c:pt>
                <c:pt idx="2">
                  <c:v>0.12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742264"/>
        <c:axId val="182742656"/>
      </c:lineChart>
      <c:catAx>
        <c:axId val="18274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42656"/>
        <c:crosses val="autoZero"/>
        <c:auto val="1"/>
        <c:lblAlgn val="ctr"/>
        <c:lblOffset val="100"/>
        <c:noMultiLvlLbl val="0"/>
      </c:catAx>
      <c:valAx>
        <c:axId val="182742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42264"/>
        <c:crosses val="autoZero"/>
        <c:crossBetween val="between"/>
        <c:majorUnit val="0.1"/>
      </c:valAx>
      <c:spPr>
        <a:solidFill>
          <a:srgbClr val="DFE3E5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0.24342</cdr:x>
      <cdr:y>0.30956</cdr:y>
    </cdr:from>
    <cdr:to>
      <cdr:x>0.74613</cdr:x>
      <cdr:y>0.70115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8151" y="557214"/>
          <a:ext cx="904874" cy="704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GB" sz="1200" b="1" dirty="0">
              <a:solidFill>
                <a:schemeClr val="bg2">
                  <a:lumMod val="25000"/>
                </a:schemeClr>
              </a:solidFill>
            </a:rPr>
            <a:t>Employed full time for employer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0.24342</cdr:x>
      <cdr:y>0.30956</cdr:y>
    </cdr:from>
    <cdr:to>
      <cdr:x>0.75142</cdr:x>
      <cdr:y>0.70115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8156" y="557208"/>
          <a:ext cx="914394" cy="7048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GB" sz="1200" b="1" dirty="0">
              <a:solidFill>
                <a:schemeClr val="bg2">
                  <a:lumMod val="25000"/>
                </a:schemeClr>
              </a:solidFill>
            </a:rPr>
            <a:t>Unemployed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0.24871</cdr:x>
      <cdr:y>0.30162</cdr:y>
    </cdr:from>
    <cdr:to>
      <cdr:x>0.75142</cdr:x>
      <cdr:y>0.6694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7681" y="542924"/>
          <a:ext cx="904878" cy="661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GB" sz="1200" b="1" dirty="0">
              <a:solidFill>
                <a:schemeClr val="bg2">
                  <a:lumMod val="25000"/>
                </a:schemeClr>
              </a:solidFill>
            </a:rPr>
            <a:t>Out of workforce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8D077-B2CD-4C26-9668-A343FD646C7F}" type="datetimeFigureOut">
              <a:rPr lang="en-GB" smtClean="0"/>
              <a:t>05/10/2017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2C8F6-9772-4E41-8785-C411D94EF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4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200" b="1" dirty="0" smtClean="0">
                <a:latin typeface="Calisto MT" panose="02040603050505030304" pitchFamily="18" charset="0"/>
              </a:rPr>
              <a:t> Large gaps in participation </a:t>
            </a:r>
            <a:r>
              <a:rPr lang="fr-CH" sz="1200" b="1" dirty="0" err="1" smtClean="0">
                <a:latin typeface="Calisto MT" panose="02040603050505030304" pitchFamily="18" charset="0"/>
              </a:rPr>
              <a:t>remain</a:t>
            </a:r>
            <a:r>
              <a:rPr lang="fr-CH" sz="1200" b="1" dirty="0" smtClean="0">
                <a:latin typeface="Calisto MT" panose="02040603050505030304" pitchFamily="18" charset="0"/>
              </a:rPr>
              <a:t> </a:t>
            </a:r>
            <a:r>
              <a:rPr lang="fr-CH" sz="1200" b="1" dirty="0" err="1" smtClean="0">
                <a:latin typeface="Calisto MT" panose="02040603050505030304" pitchFamily="18" charset="0"/>
              </a:rPr>
              <a:t>despite</a:t>
            </a:r>
            <a:r>
              <a:rPr lang="fr-CH" sz="1200" b="1" dirty="0" smtClean="0">
                <a:latin typeface="Calisto MT" panose="02040603050505030304" pitchFamily="18" charset="0"/>
              </a:rPr>
              <a:t> </a:t>
            </a:r>
            <a:r>
              <a:rPr lang="fr-CH" sz="1200" b="1" dirty="0" err="1" smtClean="0">
                <a:latin typeface="Calisto MT" panose="02040603050505030304" pitchFamily="18" charset="0"/>
              </a:rPr>
              <a:t>improvements</a:t>
            </a:r>
            <a:r>
              <a:rPr lang="fr-CH" sz="1200" b="1" dirty="0" smtClean="0">
                <a:latin typeface="Calisto MT" panose="02040603050505030304" pitchFamily="18" charset="0"/>
              </a:rPr>
              <a:t> in </a:t>
            </a:r>
            <a:r>
              <a:rPr lang="fr-CH" sz="1200" b="1" dirty="0" err="1" smtClean="0">
                <a:latin typeface="Calisto MT" panose="02040603050505030304" pitchFamily="18" charset="0"/>
              </a:rPr>
              <a:t>education</a:t>
            </a:r>
            <a:r>
              <a:rPr lang="fr-CH" sz="1200" b="1" dirty="0" smtClean="0">
                <a:latin typeface="Calisto MT" panose="02040603050505030304" pitchFamily="18" charset="0"/>
              </a:rPr>
              <a:t>, </a:t>
            </a:r>
            <a:r>
              <a:rPr lang="fr-CH" sz="1200" b="1" dirty="0" err="1" smtClean="0">
                <a:latin typeface="Calisto MT" panose="02040603050505030304" pitchFamily="18" charset="0"/>
              </a:rPr>
              <a:t>technology</a:t>
            </a:r>
            <a:r>
              <a:rPr lang="fr-CH" sz="1200" b="1" dirty="0" smtClean="0">
                <a:latin typeface="Calisto MT" panose="02040603050505030304" pitchFamily="18" charset="0"/>
              </a:rPr>
              <a:t>, </a:t>
            </a:r>
            <a:r>
              <a:rPr lang="fr-CH" sz="1200" b="1" dirty="0" err="1" smtClean="0">
                <a:latin typeface="Calisto MT" panose="02040603050505030304" pitchFamily="18" charset="0"/>
              </a:rPr>
              <a:t>health</a:t>
            </a:r>
            <a:r>
              <a:rPr lang="fr-CH" sz="1200" b="1" dirty="0" smtClean="0">
                <a:latin typeface="Calisto MT" panose="02040603050505030304" pitchFamily="18" charset="0"/>
              </a:rPr>
              <a:t>, </a:t>
            </a:r>
            <a:r>
              <a:rPr lang="fr-CH" sz="1200" b="1" dirty="0" err="1" smtClean="0">
                <a:latin typeface="Calisto MT" panose="02040603050505030304" pitchFamily="18" charset="0"/>
              </a:rPr>
              <a:t>declining</a:t>
            </a:r>
            <a:r>
              <a:rPr lang="fr-CH" sz="1200" b="1" dirty="0" smtClean="0">
                <a:latin typeface="Calisto MT" panose="02040603050505030304" pitchFamily="18" charset="0"/>
              </a:rPr>
              <a:t> </a:t>
            </a:r>
            <a:r>
              <a:rPr lang="fr-CH" sz="1200" b="1" dirty="0" err="1" smtClean="0">
                <a:latin typeface="Calisto MT" panose="02040603050505030304" pitchFamily="18" charset="0"/>
              </a:rPr>
              <a:t>fertility</a:t>
            </a:r>
            <a:r>
              <a:rPr lang="fr-CH" sz="1200" b="1" dirty="0" smtClean="0">
                <a:latin typeface="Calisto MT" panose="02040603050505030304" pitchFamily="18" charset="0"/>
              </a:rPr>
              <a:t>, and </a:t>
            </a:r>
            <a:r>
              <a:rPr lang="fr-CH" sz="1200" b="1" dirty="0" err="1" smtClean="0">
                <a:latin typeface="Calisto MT" panose="02040603050505030304" pitchFamily="18" charset="0"/>
              </a:rPr>
              <a:t>changing</a:t>
            </a:r>
            <a:r>
              <a:rPr lang="fr-CH" sz="1200" b="1" dirty="0" smtClean="0">
                <a:latin typeface="Calisto MT" panose="02040603050505030304" pitchFamily="18" charset="0"/>
              </a:rPr>
              <a:t> social </a:t>
            </a:r>
            <a:r>
              <a:rPr lang="fr-CH" sz="1200" b="1" dirty="0" err="1" smtClean="0">
                <a:latin typeface="Calisto MT" panose="02040603050505030304" pitchFamily="18" charset="0"/>
              </a:rPr>
              <a:t>norms</a:t>
            </a:r>
            <a:endParaRPr lang="fr-CH" sz="1200" b="1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Calisto MT" panose="02040603050505030304" pitchFamily="18" charset="0"/>
              </a:rPr>
              <a:t> The past decade has shown a slowdown in closing the gaps 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ILO-Gallup: </a:t>
            </a:r>
          </a:p>
          <a:p>
            <a:r>
              <a:rPr lang="en-GB" dirty="0" smtClean="0"/>
              <a:t>- The</a:t>
            </a:r>
            <a:r>
              <a:rPr lang="en-GB" baseline="0" dirty="0" smtClean="0"/>
              <a:t> evidence is then even more clear when approximate half of all women are out of the labour force. </a:t>
            </a:r>
            <a:endParaRPr lang="en-GB" dirty="0" smtClean="0"/>
          </a:p>
          <a:p>
            <a:r>
              <a:rPr lang="en-GB" dirty="0" smtClean="0"/>
              <a:t>-58 per cent for those out of the labour</a:t>
            </a:r>
            <a:r>
              <a:rPr lang="en-GB" baseline="0" dirty="0" smtClean="0"/>
              <a:t> force express their preference to work a paid job. Still a majority.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80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Joint marginal impact </a:t>
            </a:r>
            <a:r>
              <a:rPr lang="fr-CH" dirty="0" err="1" smtClean="0"/>
              <a:t>contrast</a:t>
            </a:r>
            <a:r>
              <a:rPr lang="fr-CH" dirty="0" smtClean="0"/>
              <a:t>, </a:t>
            </a:r>
            <a:r>
              <a:rPr lang="fr-CH" dirty="0" err="1" smtClean="0"/>
              <a:t>differential</a:t>
            </a:r>
            <a:r>
              <a:rPr lang="fr-CH" dirty="0" smtClean="0"/>
              <a:t> life-cycle</a:t>
            </a:r>
            <a:r>
              <a:rPr lang="fr-CH" baseline="0" dirty="0" smtClean="0"/>
              <a:t> affects </a:t>
            </a:r>
            <a:r>
              <a:rPr lang="fr-CH" baseline="0" dirty="0" err="1" smtClean="0"/>
              <a:t>across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regions</a:t>
            </a:r>
            <a:r>
              <a:rPr lang="fr-CH" baseline="0" dirty="0" smtClean="0"/>
              <a:t>: 2-3 graphs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Significant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difference</a:t>
            </a:r>
            <a:r>
              <a:rPr lang="fr-CH" baseline="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15-24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55+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(Developing country vs High gap) (Age 15-24 vs Age 25-54)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fr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7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 smtClean="0"/>
              <a:t>UPDATE FOR ACROSS AGE GROUPS, LOW GAP</a:t>
            </a:r>
            <a:r>
              <a:rPr lang="fr-CH" b="1" baseline="0" dirty="0" smtClean="0"/>
              <a:t>? </a:t>
            </a:r>
          </a:p>
          <a:p>
            <a:r>
              <a:rPr lang="fr-CH" b="1" baseline="0" dirty="0" err="1" smtClean="0"/>
              <a:t>Highlight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where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significance</a:t>
            </a:r>
            <a:r>
              <a:rPr lang="fr-CH" b="1" baseline="0" dirty="0" smtClean="0"/>
              <a:t> of </a:t>
            </a:r>
            <a:r>
              <a:rPr lang="fr-CH" b="1" baseline="0" dirty="0" err="1" smtClean="0"/>
              <a:t>differences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depend</a:t>
            </a:r>
            <a:r>
              <a:rPr lang="fr-CH" b="1" baseline="0" dirty="0" smtClean="0"/>
              <a:t> on life-cycle </a:t>
            </a:r>
            <a:r>
              <a:rPr lang="fr-CH" b="1" baseline="0" dirty="0" err="1" smtClean="0"/>
              <a:t>circumstance</a:t>
            </a:r>
            <a:r>
              <a:rPr lang="fr-CH" b="1" baseline="0" dirty="0" smtClean="0"/>
              <a:t>, </a:t>
            </a:r>
          </a:p>
          <a:p>
            <a:endParaRPr lang="fr-CH" b="1" baseline="0" dirty="0" smtClean="0"/>
          </a:p>
          <a:p>
            <a:r>
              <a:rPr lang="fr-CH" b="1" baseline="0" dirty="0" smtClean="0"/>
              <a:t>Marginal impact</a:t>
            </a:r>
            <a:endParaRPr lang="fr-CH" b="1" dirty="0" smtClean="0"/>
          </a:p>
          <a:p>
            <a:endParaRPr lang="fr-CH" dirty="0" smtClean="0"/>
          </a:p>
          <a:p>
            <a:r>
              <a:rPr lang="fr-CH" dirty="0" err="1" smtClean="0"/>
              <a:t>Lack</a:t>
            </a:r>
            <a:r>
              <a:rPr lang="fr-CH" dirty="0" smtClean="0"/>
              <a:t> of </a:t>
            </a:r>
            <a:r>
              <a:rPr lang="fr-CH" dirty="0" err="1" smtClean="0"/>
              <a:t>work</a:t>
            </a:r>
            <a:r>
              <a:rPr lang="fr-CH" dirty="0" smtClean="0"/>
              <a:t> </a:t>
            </a:r>
            <a:r>
              <a:rPr lang="fr-CH" dirty="0" err="1" smtClean="0"/>
              <a:t>flexibility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treated</a:t>
            </a:r>
            <a:r>
              <a:rPr lang="fr-CH" dirty="0" smtClean="0"/>
              <a:t> as the base,</a:t>
            </a:r>
            <a:r>
              <a:rPr lang="fr-CH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Joint marginal impact </a:t>
            </a:r>
            <a:r>
              <a:rPr lang="fr-CH" dirty="0" err="1" smtClean="0"/>
              <a:t>contrast</a:t>
            </a:r>
            <a:r>
              <a:rPr lang="fr-CH" dirty="0" smtClean="0"/>
              <a:t>, </a:t>
            </a:r>
            <a:r>
              <a:rPr lang="fr-CH" dirty="0" err="1" smtClean="0"/>
              <a:t>differential</a:t>
            </a:r>
            <a:r>
              <a:rPr lang="fr-CH" dirty="0" smtClean="0"/>
              <a:t> life-cycle</a:t>
            </a:r>
            <a:r>
              <a:rPr lang="fr-CH" baseline="0" dirty="0" smtClean="0"/>
              <a:t> affects </a:t>
            </a:r>
            <a:r>
              <a:rPr lang="fr-CH" baseline="0" dirty="0" err="1" smtClean="0"/>
              <a:t>across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regions</a:t>
            </a:r>
            <a:r>
              <a:rPr lang="fr-CH" baseline="0" dirty="0" smtClean="0"/>
              <a:t>: 2-3 graphs</a:t>
            </a:r>
          </a:p>
          <a:p>
            <a:endParaRPr lang="fr-CH" baseline="0" dirty="0" smtClean="0"/>
          </a:p>
          <a:p>
            <a:r>
              <a:rPr lang="fr-CH" baseline="0" dirty="0" err="1" smtClean="0"/>
              <a:t>Significant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difference</a:t>
            </a:r>
            <a:r>
              <a:rPr lang="fr-CH" baseline="0" dirty="0" smtClean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15-24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(Low gap vs High gap) (Age 55+ vs Age 25-54)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smtClean="0"/>
              <a:t>(Developing country vs High gap) (Age 15-24 vs Age 25-54)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fr-CH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16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Particularly</a:t>
            </a:r>
            <a:r>
              <a:rPr lang="fr-CH" dirty="0" smtClean="0"/>
              <a:t> </a:t>
            </a:r>
            <a:r>
              <a:rPr lang="fr-CH" dirty="0" err="1" smtClean="0"/>
              <a:t>pronounced</a:t>
            </a:r>
            <a:r>
              <a:rPr lang="fr-CH" dirty="0" smtClean="0"/>
              <a:t> affect</a:t>
            </a:r>
            <a:r>
              <a:rPr lang="fr-CH" baseline="0" dirty="0" smtClean="0"/>
              <a:t> of </a:t>
            </a:r>
            <a:r>
              <a:rPr lang="fr-CH" baseline="0" dirty="0" err="1" smtClean="0"/>
              <a:t>secondary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education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those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developing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older</a:t>
            </a:r>
            <a:r>
              <a:rPr lang="fr-CH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7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2C8F6-9772-4E41-8785-C411D94EF17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2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Impact of preferences is smaller when doing cumulative than marginal effects. Which show that preferences by themselves…there is a trade-off.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fr-CH" dirty="0" smtClean="0"/>
              <a:t> </a:t>
            </a:r>
            <a:r>
              <a:rPr lang="fr-CH" dirty="0" err="1" smtClean="0"/>
              <a:t>Given</a:t>
            </a:r>
            <a:r>
              <a:rPr lang="fr-CH" dirty="0" smtClean="0"/>
              <a:t> the </a:t>
            </a:r>
            <a:r>
              <a:rPr lang="fr-CH" dirty="0" err="1" smtClean="0"/>
              <a:t>differences</a:t>
            </a:r>
            <a:r>
              <a:rPr lang="fr-CH" dirty="0" smtClean="0"/>
              <a:t> in participation </a:t>
            </a:r>
            <a:r>
              <a:rPr lang="fr-CH" dirty="0" err="1" smtClean="0"/>
              <a:t>according</a:t>
            </a:r>
            <a:r>
              <a:rPr lang="fr-CH" dirty="0" smtClean="0"/>
              <a:t> to life-cycle </a:t>
            </a:r>
            <a:r>
              <a:rPr lang="fr-CH" dirty="0" err="1" smtClean="0"/>
              <a:t>circumstances</a:t>
            </a:r>
            <a:r>
              <a:rPr lang="fr-CH" dirty="0" smtClean="0"/>
              <a:t>,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present</a:t>
            </a:r>
            <a:r>
              <a:rPr lang="fr-CH" dirty="0" smtClean="0"/>
              <a:t> </a:t>
            </a:r>
            <a:r>
              <a:rPr lang="fr-CH" dirty="0" err="1" smtClean="0"/>
              <a:t>baseline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r>
              <a:rPr lang="fr-CH" dirty="0" smtClean="0"/>
              <a:t> for drivers and </a:t>
            </a:r>
            <a:r>
              <a:rPr lang="fr-CH" dirty="0" err="1" smtClean="0"/>
              <a:t>then</a:t>
            </a:r>
            <a:r>
              <a:rPr lang="fr-CH" dirty="0" smtClean="0"/>
              <a:t> observe how the impact </a:t>
            </a:r>
            <a:r>
              <a:rPr lang="fr-CH" dirty="0" err="1" smtClean="0"/>
              <a:t>differs</a:t>
            </a:r>
            <a:r>
              <a:rPr lang="fr-CH" dirty="0" smtClean="0"/>
              <a:t> </a:t>
            </a:r>
            <a:r>
              <a:rPr lang="fr-CH" dirty="0" err="1" smtClean="0"/>
              <a:t>across</a:t>
            </a:r>
            <a:r>
              <a:rPr lang="fr-CH" dirty="0" smtClean="0"/>
              <a:t> the life-cycle </a:t>
            </a: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fr-CH" dirty="0" smtClean="0"/>
              <a:t>  Test </a:t>
            </a:r>
            <a:r>
              <a:rPr lang="fr-CH" dirty="0" err="1" smtClean="0"/>
              <a:t>where</a:t>
            </a:r>
            <a:r>
              <a:rPr lang="fr-CH" dirty="0" smtClean="0"/>
              <a:t> interactions are </a:t>
            </a:r>
            <a:r>
              <a:rPr lang="fr-CH" dirty="0" err="1" smtClean="0"/>
              <a:t>significant</a:t>
            </a:r>
            <a:r>
              <a:rPr lang="fr-CH" dirty="0" smtClean="0"/>
              <a:t> by </a:t>
            </a:r>
            <a:r>
              <a:rPr lang="fr-CH" dirty="0" err="1" smtClean="0"/>
              <a:t>using</a:t>
            </a:r>
            <a:r>
              <a:rPr lang="fr-CH" dirty="0" smtClean="0"/>
              <a:t> the </a:t>
            </a:r>
            <a:r>
              <a:rPr lang="fr-CH" dirty="0" err="1" smtClean="0"/>
              <a:t>constrast</a:t>
            </a:r>
            <a:r>
              <a:rPr lang="fr-CH" dirty="0" smtClean="0"/>
              <a:t> </a:t>
            </a:r>
            <a:r>
              <a:rPr lang="fr-CH" dirty="0" err="1" smtClean="0"/>
              <a:t>function</a:t>
            </a:r>
            <a:r>
              <a:rPr lang="fr-CH" dirty="0" smtClean="0"/>
              <a:t>, </a:t>
            </a:r>
            <a:r>
              <a:rPr lang="fr-CH" dirty="0" err="1" smtClean="0"/>
              <a:t>this</a:t>
            </a:r>
            <a:r>
              <a:rPr lang="fr-CH" dirty="0" smtClean="0"/>
              <a:t> </a:t>
            </a:r>
            <a:r>
              <a:rPr lang="fr-CH" dirty="0" err="1" smtClean="0"/>
              <a:t>helps</a:t>
            </a:r>
            <a:r>
              <a:rPr lang="fr-CH" dirty="0" smtClean="0"/>
              <a:t> </a:t>
            </a:r>
            <a:r>
              <a:rPr lang="fr-CH" dirty="0" err="1" smtClean="0"/>
              <a:t>define</a:t>
            </a:r>
            <a:r>
              <a:rPr lang="fr-CH" dirty="0" smtClean="0"/>
              <a:t> the </a:t>
            </a:r>
            <a:r>
              <a:rPr lang="fr-CH" dirty="0" err="1" smtClean="0"/>
              <a:t>models</a:t>
            </a:r>
            <a:r>
              <a:rPr lang="fr-CH" dirty="0" smtClean="0"/>
              <a:t>’ interactions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6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To visualize</a:t>
            </a:r>
            <a:r>
              <a:rPr lang="en-GB" b="1" baseline="0" dirty="0" smtClean="0"/>
              <a:t> and conceptualize how a decision to participate is shaped and determined: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</a:t>
            </a:r>
            <a:r>
              <a:rPr lang="en-GB" b="1" baseline="0" dirty="0" smtClean="0"/>
              <a:t>Personal Preferences</a:t>
            </a:r>
            <a:r>
              <a:rPr lang="en-GB" b="1" baseline="0" dirty="0" smtClean="0">
                <a:sym typeface="Wingdings" panose="05000000000000000000" pitchFamily="2" charset="2"/>
              </a:rPr>
              <a:t> is an expression of what is perceived to be legitimate in a woman’s personal circumstance and her socialized identity.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ex/ </a:t>
            </a:r>
            <a:r>
              <a:rPr lang="en-GB" b="0" baseline="0" dirty="0" smtClean="0">
                <a:sym typeface="Wingdings" panose="05000000000000000000" pitchFamily="2" charset="2"/>
              </a:rPr>
              <a:t>some women prefer to stay at home </a:t>
            </a:r>
            <a:r>
              <a:rPr lang="en-GB" b="0" baseline="0" dirty="0" err="1" smtClean="0">
                <a:sym typeface="Wingdings" panose="05000000000000000000" pitchFamily="2" charset="2"/>
              </a:rPr>
              <a:t>bc</a:t>
            </a:r>
            <a:r>
              <a:rPr lang="en-GB" b="0" baseline="0" dirty="0" smtClean="0">
                <a:sym typeface="Wingdings" panose="05000000000000000000" pitchFamily="2" charset="2"/>
              </a:rPr>
              <a:t> childcare costs may exceed their potential incomes or their role in the household is perceived as more 		valuable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="1" baseline="0" dirty="0" smtClean="0"/>
              <a:t>Socioeconomic constraints </a:t>
            </a:r>
            <a:r>
              <a:rPr lang="en-GB" b="1" baseline="0" dirty="0" smtClean="0">
                <a:sym typeface="Wingdings" panose="05000000000000000000" pitchFamily="2" charset="2"/>
              </a:rPr>
              <a:t> downturn in the business cycle can provoke economic necessity in households, provoking the “added-worker” affect moving more women into paid employment.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potential returns to labour market, determines the opportunity cost of not working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Their labour supply often acts as an insurance mechanism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ex/ taxation on secondary earners can discourage 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discrimination in pay or treatment discouraged</a:t>
            </a:r>
          </a:p>
          <a:p>
            <a:r>
              <a:rPr lang="en-GB" b="1" baseline="0" dirty="0" smtClean="0">
                <a:sym typeface="Wingdings" panose="05000000000000000000" pitchFamily="2" charset="2"/>
              </a:rPr>
              <a:t>	- institutional framework shape these socioeconomic constraints while simultaneously reinforcing prevailing norms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/>
              <a:t>** Gender gaps in labour market can reinforce one another and affect even the decision to participate. Most importantly, the decision to participate is hardly ever unconditional…especially when “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divide their time between household work, child rearing, home making, family enterprises, and the formal or informal </a:t>
            </a:r>
            <a:r>
              <a:rPr lang="en-GB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labor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market” **</a:t>
            </a:r>
            <a:endParaRPr lang="en-GB" b="1" baseline="0" dirty="0" smtClean="0"/>
          </a:p>
          <a:p>
            <a:endParaRPr lang="en-GB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0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Challenges, such as work-family balance.</a:t>
            </a:r>
            <a:r>
              <a:rPr lang="en-GB" baseline="0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4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1)</a:t>
            </a:r>
            <a:r>
              <a:rPr lang="en-GB" baseline="0" dirty="0" smtClean="0"/>
              <a:t> 500 women per country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In addition to being asked a whole range of issues and characteristics such as poverty, age, family status</a:t>
            </a:r>
            <a:r>
              <a:rPr lang="en-GB" baseline="0" dirty="0" smtClean="0"/>
              <a:t>, education, religion</a:t>
            </a:r>
            <a:r>
              <a:rPr lang="en-GB" dirty="0" smtClean="0"/>
              <a:t>…specific</a:t>
            </a:r>
            <a:r>
              <a:rPr lang="en-GB" baseline="0" dirty="0" smtClean="0"/>
              <a:t> questions designed by ILO are included </a:t>
            </a:r>
          </a:p>
          <a:p>
            <a:r>
              <a:rPr lang="en-GB" baseline="0" dirty="0" smtClean="0"/>
              <a:t>GALLUP methodology: globally representative survey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>
                <a:latin typeface="Calisto MT" panose="02040603050505030304" pitchFamily="18" charset="0"/>
              </a:rPr>
              <a:t>2016 Gallup World </a:t>
            </a:r>
            <a:r>
              <a:rPr lang="fr-CH" dirty="0" err="1" smtClean="0">
                <a:latin typeface="Calisto MT" panose="02040603050505030304" pitchFamily="18" charset="0"/>
              </a:rPr>
              <a:t>Poll</a:t>
            </a:r>
            <a:r>
              <a:rPr lang="fr-CH" dirty="0" smtClean="0">
                <a:latin typeface="Calisto MT" panose="02040603050505030304" pitchFamily="18" charset="0"/>
              </a:rPr>
              <a:t>, </a:t>
            </a:r>
            <a:r>
              <a:rPr lang="fr-CH" dirty="0" err="1" smtClean="0">
                <a:latin typeface="Calisto MT" panose="02040603050505030304" pitchFamily="18" charset="0"/>
              </a:rPr>
              <a:t>microdata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  <a:r>
              <a:rPr lang="fr-CH" dirty="0" err="1" smtClean="0">
                <a:latin typeface="Calisto MT" panose="02040603050505030304" pitchFamily="18" charset="0"/>
              </a:rPr>
              <a:t>covering</a:t>
            </a:r>
            <a:r>
              <a:rPr lang="fr-CH" dirty="0" smtClean="0">
                <a:latin typeface="Calisto MT" panose="02040603050505030304" pitchFamily="18" charset="0"/>
              </a:rPr>
              <a:t> 149,000 </a:t>
            </a:r>
            <a:r>
              <a:rPr lang="fr-CH" dirty="0" err="1" smtClean="0">
                <a:latin typeface="Calisto MT" panose="02040603050505030304" pitchFamily="18" charset="0"/>
              </a:rPr>
              <a:t>persons</a:t>
            </a:r>
            <a:r>
              <a:rPr lang="fr-CH" dirty="0" smtClean="0">
                <a:latin typeface="Calisto MT" panose="02040603050505030304" pitchFamily="18" charset="0"/>
              </a:rPr>
              <a:t> in 142 countries </a:t>
            </a:r>
          </a:p>
          <a:p>
            <a:endParaRPr lang="fr-CH" dirty="0" smtClean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smtClean="0">
                <a:latin typeface="Calisto MT" panose="02040603050505030304" pitchFamily="18" charset="0"/>
              </a:rPr>
              <a:t> ILO-Gallup joint </a:t>
            </a:r>
            <a:r>
              <a:rPr lang="fr-CH" b="1" dirty="0" err="1" smtClean="0">
                <a:latin typeface="Calisto MT" panose="02040603050505030304" pitchFamily="18" charset="0"/>
              </a:rPr>
              <a:t>survey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designed</a:t>
            </a:r>
            <a:r>
              <a:rPr lang="fr-CH" b="1" dirty="0" smtClean="0">
                <a:latin typeface="Calisto MT" panose="02040603050505030304" pitchFamily="18" charset="0"/>
              </a:rPr>
              <a:t> 4 </a:t>
            </a:r>
            <a:r>
              <a:rPr lang="fr-CH" b="1" dirty="0" err="1" smtClean="0">
                <a:latin typeface="Calisto MT" panose="02040603050505030304" pitchFamily="18" charset="0"/>
              </a:rPr>
              <a:t>specific</a:t>
            </a:r>
            <a:r>
              <a:rPr lang="fr-CH" b="1" dirty="0" smtClean="0">
                <a:latin typeface="Calisto MT" panose="02040603050505030304" pitchFamily="18" charset="0"/>
              </a:rPr>
              <a:t> questions: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Would you PREFER to work at a paid job, or stay at home and take care of your family or both?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It is perfectly acceptable for any woman in your family to have a paid job outside the home IF SHE WANTS ONE. Do you agree?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Please think about women who work at paid jobs in [country/territory name] today. What do you think is the BIGGEST challenge these women face?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If a woman has similar education and experience to a man, does she have a better opportunity, the same opportunity, or a worse opportunity to find a good job in the city or area where you live?</a:t>
            </a:r>
          </a:p>
          <a:p>
            <a:pPr marL="457200" lvl="3" indent="0">
              <a:lnSpc>
                <a:spcPct val="100000"/>
              </a:lnSpc>
              <a:buSzPct val="115000"/>
              <a:buFont typeface="+mj-lt"/>
              <a:buNone/>
            </a:pPr>
            <a:endParaRPr lang="en-GB" sz="1600" dirty="0" smtClean="0">
              <a:latin typeface="Calisto MT" panose="0204060305050503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E50BF-0C65-4703-A94E-73AD90DEFCB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46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/>
              <a:t>*We know these groups are different and to take that into account, we use interaction terms to get group-specific </a:t>
            </a:r>
            <a:r>
              <a:rPr lang="en-GB" b="1" baseline="0" dirty="0" err="1" smtClean="0"/>
              <a:t>coefficents</a:t>
            </a:r>
            <a:r>
              <a:rPr lang="en-GB" b="1" baseline="0" dirty="0" smtClean="0"/>
              <a:t>. </a:t>
            </a: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create</a:t>
            </a:r>
            <a:r>
              <a:rPr lang="en-GB" baseline="0" dirty="0" smtClean="0"/>
              <a:t> </a:t>
            </a:r>
            <a:r>
              <a:rPr lang="en-GB" dirty="0" smtClean="0"/>
              <a:t>different groups, they are so different that their </a:t>
            </a:r>
            <a:r>
              <a:rPr lang="en-GB" dirty="0" err="1" smtClean="0"/>
              <a:t>coeofficents</a:t>
            </a:r>
            <a:r>
              <a:rPr lang="en-GB" dirty="0" smtClean="0"/>
              <a:t> are different. Hence,</a:t>
            </a:r>
            <a:r>
              <a:rPr lang="en-GB" baseline="0" dirty="0" smtClean="0"/>
              <a:t> </a:t>
            </a:r>
            <a:r>
              <a:rPr lang="en-GB" dirty="0" smtClean="0"/>
              <a:t>Interaction terms account</a:t>
            </a:r>
            <a:r>
              <a:rPr lang="en-GB" baseline="0" dirty="0" smtClean="0"/>
              <a:t> for the different </a:t>
            </a:r>
            <a:r>
              <a:rPr lang="en-GB" baseline="0" dirty="0" err="1" smtClean="0"/>
              <a:t>coeffficients</a:t>
            </a:r>
            <a:r>
              <a:rPr lang="en-GB" baseline="0" dirty="0" smtClean="0"/>
              <a:t> of different groups. 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7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Classification based on hypothesis that fundamental</a:t>
            </a:r>
            <a:r>
              <a:rPr lang="en-GB" b="1" baseline="0" dirty="0" smtClean="0"/>
              <a:t> drivers have a differential affect depending on the life-cycle of a woman and the environment in which she lives in. </a:t>
            </a:r>
          </a:p>
          <a:p>
            <a:endParaRPr lang="en-GB" baseline="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2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GB" dirty="0" smtClean="0"/>
              <a:t>You</a:t>
            </a:r>
            <a:r>
              <a:rPr lang="en-GB" baseline="0" dirty="0" smtClean="0"/>
              <a:t> compute the marginal change in the probability change for each individual, which is computed as the overall average change of all individuals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228600" indent="-228600">
              <a:buAutoNum type="arabicParenR"/>
            </a:pPr>
            <a:r>
              <a:rPr lang="en-GB" baseline="0" dirty="0" smtClean="0"/>
              <a:t>Respective value: For example, a woman has children, married, does not have access to communication. 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What contributes to female LFPR…so we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2C3BE-8C2B-4608-B779-3171B197F9C0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9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17C-D360-428D-8573-40F5CEA7F3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7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2ABB-BD6E-4FA4-B798-C69DE3A932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5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4F07-31D2-4459-A94A-2C526B0021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3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37C0-910C-4361-AE5B-38351BEF98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9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C65C-AB86-4D1E-9CAD-A7D3701C8A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43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1B8A-6DB6-481D-805D-1A5A32E860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7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DF12-1972-4D18-A9F1-2790689F53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21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141E-C96F-431F-A7D7-D4DA108938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6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84FA-AB6B-450F-A807-545536CF18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96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AF29-D27B-4D9C-9C46-BC9CEF031F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02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39876-6AC5-44F5-93A6-202C64C850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0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66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751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61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765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50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43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98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65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80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60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48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16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17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054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4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86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12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01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591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4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5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8ED4-05D5-47BA-B57F-13A59BF9B9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www.ilo.org/weso-youth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8E6B-A225-482F-93A8-8098901FD46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C51E75-E619-462C-B362-697A76B718BD}" type="datetimeFigureOut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05/10/2017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4F251A-D367-46FF-B0C7-A2504B744476}" type="slidenum">
              <a:rPr lang="en-GB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40756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51318" y="4639111"/>
            <a:ext cx="7290054" cy="12794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H" sz="2000" b="1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Stefan Kühn</a:t>
            </a:r>
            <a:r>
              <a:rPr lang="fr-CH" sz="20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 and </a:t>
            </a:r>
            <a:r>
              <a:rPr lang="fr-CH" sz="2000" b="1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Sheena Yoon</a:t>
            </a:r>
            <a:r>
              <a:rPr lang="fr-CH" sz="18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> </a:t>
            </a:r>
            <a:r>
              <a:rPr lang="fr-CH" sz="20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  <a:t/>
            </a:r>
            <a:br>
              <a:rPr lang="fr-CH" sz="2000" cap="none" dirty="0" smtClean="0">
                <a:solidFill>
                  <a:schemeClr val="tx1"/>
                </a:solidFill>
                <a:latin typeface="Calisto MT" panose="02040603050505030304" pitchFamily="18" charset="0"/>
                <a:ea typeface="+mn-ea"/>
                <a:cs typeface="+mn-cs"/>
              </a:rPr>
            </a:br>
            <a:r>
              <a:rPr lang="fr-CH" sz="1600" cap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Research</a:t>
            </a:r>
            <a:r>
              <a:rPr lang="fr-CH" sz="1600" cap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fr-CH" sz="1600" cap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Department</a:t>
            </a:r>
            <a:r>
              <a:rPr lang="fr-CH" sz="1600" cap="none" dirty="0">
                <a:solidFill>
                  <a:schemeClr val="tx1"/>
                </a:solidFill>
                <a:latin typeface="Calisto MT" panose="02040603050505030304" pitchFamily="18" charset="0"/>
              </a:rPr>
              <a:t>,</a:t>
            </a:r>
            <a:r>
              <a:rPr lang="fr-CH" sz="1600" cap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 International Labour </a:t>
            </a:r>
            <a:r>
              <a:rPr lang="fr-CH" sz="1600" cap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Organization</a:t>
            </a:r>
            <a:endParaRPr lang="en-GB" sz="1600" cap="none" dirty="0">
              <a:solidFill>
                <a:schemeClr val="tx1"/>
              </a:solidFill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1318" y="828302"/>
            <a:ext cx="63568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800" b="1" dirty="0" err="1">
                <a:solidFill>
                  <a:prstClr val="black"/>
                </a:solidFill>
                <a:latin typeface="Calisto MT" panose="02040603050505030304" pitchFamily="18" charset="0"/>
              </a:rPr>
              <a:t>Female</a:t>
            </a:r>
            <a:r>
              <a:rPr lang="fr-CH" sz="2800" b="1" dirty="0">
                <a:solidFill>
                  <a:prstClr val="black"/>
                </a:solidFill>
                <a:latin typeface="Calisto MT" panose="02040603050505030304" pitchFamily="18" charset="0"/>
              </a:rPr>
              <a:t> labour force participation </a:t>
            </a:r>
            <a:r>
              <a:rPr lang="fr-CH" sz="2800" b="1" dirty="0" err="1">
                <a:solidFill>
                  <a:prstClr val="black"/>
                </a:solidFill>
                <a:latin typeface="Calisto MT" panose="02040603050505030304" pitchFamily="18" charset="0"/>
              </a:rPr>
              <a:t>around</a:t>
            </a:r>
            <a:r>
              <a:rPr lang="fr-CH" sz="2800" b="1" dirty="0">
                <a:solidFill>
                  <a:prstClr val="black"/>
                </a:solidFill>
                <a:latin typeface="Calisto MT" panose="02040603050505030304" pitchFamily="18" charset="0"/>
              </a:rPr>
              <a:t> the world: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trade-offs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between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preferences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,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gender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norms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, and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socioeconomic</a:t>
            </a:r>
            <a:r>
              <a:rPr lang="fr-CH" sz="2800" dirty="0">
                <a:solidFill>
                  <a:prstClr val="black"/>
                </a:solidFill>
                <a:latin typeface="Calisto MT" panose="02040603050505030304" pitchFamily="18" charset="0"/>
              </a:rPr>
              <a:t> </a:t>
            </a:r>
            <a:r>
              <a:rPr lang="fr-CH" sz="2800" dirty="0" err="1">
                <a:solidFill>
                  <a:prstClr val="black"/>
                </a:solidFill>
                <a:latin typeface="Calisto MT" panose="02040603050505030304" pitchFamily="18" charset="0"/>
              </a:rPr>
              <a:t>constraints</a:t>
            </a:r>
            <a:endParaRPr lang="fr-CH" sz="2800" dirty="0">
              <a:solidFill>
                <a:prstClr val="black"/>
              </a:solidFill>
              <a:latin typeface="Calisto MT" panose="0204060305050503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577515" y="783644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1"/>
            <a:ext cx="7461504" cy="44603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800" b="1" dirty="0" smtClean="0"/>
              <a:t>Compute average marginal effect</a:t>
            </a:r>
          </a:p>
          <a:p>
            <a:pPr lvl="4">
              <a:lnSpc>
                <a:spcPct val="100000"/>
              </a:lnSpc>
            </a:pPr>
            <a:r>
              <a:rPr lang="en-GB" sz="2000" dirty="0" smtClean="0">
                <a:solidFill>
                  <a:srgbClr val="0070C0"/>
                </a:solidFill>
              </a:rPr>
              <a:t> Taking all other variables at actual value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800" b="1" dirty="0" smtClean="0"/>
              <a:t>Order of discussion:</a:t>
            </a:r>
          </a:p>
          <a:p>
            <a:pPr lvl="4">
              <a:lnSpc>
                <a:spcPct val="100000"/>
              </a:lnSpc>
            </a:pPr>
            <a:r>
              <a:rPr lang="en-GB" sz="2000" dirty="0" smtClean="0">
                <a:solidFill>
                  <a:srgbClr val="0070C0"/>
                </a:solidFill>
              </a:rPr>
              <a:t> Baseline group: prime-age women in low-gap countries</a:t>
            </a:r>
          </a:p>
          <a:p>
            <a:pPr lvl="4">
              <a:lnSpc>
                <a:spcPct val="100000"/>
              </a:lnSpc>
            </a:pPr>
            <a:r>
              <a:rPr lang="en-GB" sz="2000" dirty="0" smtClean="0">
                <a:solidFill>
                  <a:srgbClr val="0070C0"/>
                </a:solidFill>
              </a:rPr>
              <a:t> Life-cycle effect on drivers</a:t>
            </a:r>
          </a:p>
          <a:p>
            <a:pPr lvl="4">
              <a:lnSpc>
                <a:spcPct val="100000"/>
              </a:lnSpc>
            </a:pPr>
            <a:r>
              <a:rPr lang="en-GB" sz="2000" dirty="0" smtClean="0">
                <a:solidFill>
                  <a:srgbClr val="0070C0"/>
                </a:solidFill>
              </a:rPr>
              <a:t> Country characteristics effect on drivers</a:t>
            </a:r>
          </a:p>
          <a:p>
            <a:pPr lvl="4">
              <a:lnSpc>
                <a:spcPct val="100000"/>
              </a:lnSpc>
            </a:pPr>
            <a:r>
              <a:rPr lang="fr-CH" sz="2000" dirty="0" smtClean="0">
                <a:solidFill>
                  <a:srgbClr val="0070C0"/>
                </a:solidFill>
              </a:rPr>
              <a:t> Impact of </a:t>
            </a:r>
            <a:r>
              <a:rPr lang="fr-CH" sz="2000" dirty="0" err="1" smtClean="0">
                <a:solidFill>
                  <a:srgbClr val="0070C0"/>
                </a:solidFill>
              </a:rPr>
              <a:t>combination</a:t>
            </a:r>
            <a:r>
              <a:rPr lang="fr-CH" sz="2000" dirty="0" smtClean="0">
                <a:solidFill>
                  <a:srgbClr val="0070C0"/>
                </a:solidFill>
              </a:rPr>
              <a:t> of </a:t>
            </a:r>
            <a:r>
              <a:rPr lang="fr-CH" sz="2000" dirty="0" err="1" smtClean="0">
                <a:solidFill>
                  <a:srgbClr val="0070C0"/>
                </a:solidFill>
              </a:rPr>
              <a:t>both</a:t>
            </a:r>
            <a:endParaRPr lang="fr-CH" sz="1800" dirty="0" smtClean="0">
              <a:solidFill>
                <a:srgbClr val="0070C0"/>
              </a:solidFill>
            </a:endParaRPr>
          </a:p>
          <a:p>
            <a:pPr marL="0" indent="-45720">
              <a:lnSpc>
                <a:spcPct val="100000"/>
              </a:lnSpc>
              <a:buNone/>
            </a:pPr>
            <a:r>
              <a:rPr lang="fr-CH" sz="2800" dirty="0" err="1" smtClean="0">
                <a:solidFill>
                  <a:srgbClr val="0070C0"/>
                </a:solidFill>
              </a:rPr>
              <a:t>Endogeneity</a:t>
            </a:r>
            <a:r>
              <a:rPr lang="fr-CH" sz="2800" dirty="0" smtClean="0">
                <a:solidFill>
                  <a:srgbClr val="0070C0"/>
                </a:solidFill>
              </a:rPr>
              <a:t>: </a:t>
            </a:r>
            <a:r>
              <a:rPr lang="fr-CH" sz="2800" dirty="0" err="1" smtClean="0">
                <a:solidFill>
                  <a:srgbClr val="0070C0"/>
                </a:solidFill>
              </a:rPr>
              <a:t>cannot</a:t>
            </a:r>
            <a:r>
              <a:rPr lang="fr-CH" sz="2800" dirty="0" smtClean="0">
                <a:solidFill>
                  <a:srgbClr val="0070C0"/>
                </a:solidFill>
              </a:rPr>
              <a:t> </a:t>
            </a:r>
            <a:r>
              <a:rPr lang="fr-CH" sz="2800" dirty="0" err="1" smtClean="0">
                <a:solidFill>
                  <a:srgbClr val="0070C0"/>
                </a:solidFill>
              </a:rPr>
              <a:t>establish</a:t>
            </a:r>
            <a:r>
              <a:rPr lang="fr-CH" sz="2800" dirty="0" smtClean="0">
                <a:solidFill>
                  <a:srgbClr val="0070C0"/>
                </a:solidFill>
              </a:rPr>
              <a:t> </a:t>
            </a:r>
            <a:r>
              <a:rPr lang="fr-CH" sz="2800" dirty="0" err="1" smtClean="0">
                <a:solidFill>
                  <a:srgbClr val="0070C0"/>
                </a:solidFill>
              </a:rPr>
              <a:t>causality</a:t>
            </a:r>
            <a:endParaRPr lang="fr-CH" sz="2800" dirty="0" smtClean="0">
              <a:solidFill>
                <a:srgbClr val="007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Empirical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methodology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III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0" y="990835"/>
            <a:ext cx="4275475" cy="5159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449743"/>
              </p:ext>
            </p:extLst>
          </p:nvPr>
        </p:nvGraphicFramePr>
        <p:xfrm>
          <a:off x="604434" y="542527"/>
          <a:ext cx="4324367" cy="5817870"/>
        </p:xfrm>
        <a:graphic>
          <a:graphicData uri="http://schemas.openxmlformats.org/drawingml/2006/table">
            <a:tbl>
              <a:tblPr/>
              <a:tblGrid>
                <a:gridCol w="2561055"/>
                <a:gridCol w="1763312"/>
              </a:tblGrid>
              <a:tr h="2332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284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Prime-age, Low gap countries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Personal preference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Prefer paid 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0.18***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Socio-economic constraints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Poverty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Opportunities: positive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Opportunities: negative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Job Climate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0.03***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Married/partner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-0.03***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Children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-0.04***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Internet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0.08***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Phone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0.07***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fr-CH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Roads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Gender role conformity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Acceptability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0.04***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Religion: </a:t>
                      </a:r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Islam vs non-Islam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-0.07***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3B5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Secondary 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0.06***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Tertiary education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0.13***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83"/>
                    </a:solidFill>
                  </a:tcPr>
                </a:tc>
              </a:tr>
              <a:tr h="244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16,046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4434" y="290347"/>
            <a:ext cx="4324367" cy="7004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prstClr val="white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953" y="405159"/>
            <a:ext cx="431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prstClr val="white"/>
                </a:solidFill>
              </a:rPr>
              <a:t>Unconditional marginal impact of drivers on the </a:t>
            </a:r>
          </a:p>
          <a:p>
            <a:pPr algn="ctr"/>
            <a:r>
              <a:rPr lang="en-GB" sz="1400" b="1" dirty="0">
                <a:solidFill>
                  <a:prstClr val="white"/>
                </a:solidFill>
              </a:rPr>
              <a:t>probability to participate in the labour market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202448" y="666769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8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results</a:t>
            </a:r>
            <a:endParaRPr lang="en-GB" sz="2800" b="1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82726" y="1679944"/>
            <a:ext cx="3144586" cy="4380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Preferences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matter</a:t>
            </a:r>
            <a:endParaRPr lang="fr-CH" sz="1800" dirty="0" smtClean="0">
              <a:solidFill>
                <a:srgbClr val="0070C0"/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Tertiary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education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has the second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largest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impact</a:t>
            </a:r>
          </a:p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Marriage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and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children</a:t>
            </a:r>
            <a:r>
              <a:rPr lang="fr-CH" sz="1800" dirty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negatively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affects prime-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age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working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women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,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highlighting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their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disproportionate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care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demands</a:t>
            </a:r>
            <a:endParaRPr lang="fr-CH" sz="1800" dirty="0" smtClean="0">
              <a:solidFill>
                <a:srgbClr val="0070C0"/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Household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acceptability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of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women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working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has a positive affect</a:t>
            </a:r>
          </a:p>
          <a:p>
            <a:pPr>
              <a:lnSpc>
                <a:spcPct val="100000"/>
              </a:lnSpc>
            </a:pP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Religion has a </a:t>
            </a:r>
            <a:r>
              <a:rPr lang="fr-CH" sz="1800" dirty="0" err="1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negative</a:t>
            </a:r>
            <a:r>
              <a:rPr lang="fr-CH" sz="1800" dirty="0" smtClean="0">
                <a:solidFill>
                  <a:srgbClr val="0070C0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 affect</a:t>
            </a:r>
          </a:p>
          <a:p>
            <a:pPr>
              <a:lnSpc>
                <a:spcPct val="100000"/>
              </a:lnSpc>
            </a:pPr>
            <a:endParaRPr lang="fr-CH" sz="2000" dirty="0" smtClean="0">
              <a:solidFill>
                <a:srgbClr val="0070C0"/>
              </a:solidFill>
              <a:latin typeface="Tw Cen MT" panose="020B0602020104020603" pitchFamily="34" charset="0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59623" y="1575692"/>
            <a:ext cx="1222887" cy="2827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70133" y="5876679"/>
            <a:ext cx="1222887" cy="2827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13030" y="3084163"/>
            <a:ext cx="1222887" cy="4936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17281" y="5043809"/>
            <a:ext cx="1222887" cy="2502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0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 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endParaRPr lang="fr-CH" sz="4000" dirty="0" smtClean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007155"/>
              </p:ext>
            </p:extLst>
          </p:nvPr>
        </p:nvGraphicFramePr>
        <p:xfrm>
          <a:off x="728420" y="1780527"/>
          <a:ext cx="7770922" cy="453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06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600" dirty="0" err="1" smtClean="0"/>
              <a:t>Reported</a:t>
            </a:r>
            <a:r>
              <a:rPr lang="fr-CH" sz="3600" dirty="0" smtClean="0"/>
              <a:t> challenges in the Labour </a:t>
            </a:r>
            <a:r>
              <a:rPr lang="fr-CH" sz="3600" dirty="0" err="1" smtClean="0"/>
              <a:t>Market</a:t>
            </a:r>
            <a:endParaRPr lang="en-GB" sz="3600" dirty="0"/>
          </a:p>
        </p:txBody>
      </p:sp>
      <p:sp>
        <p:nvSpPr>
          <p:cNvPr id="7" name="Rectangle 6"/>
          <p:cNvSpPr/>
          <p:nvPr/>
        </p:nvSpPr>
        <p:spPr>
          <a:xfrm>
            <a:off x="349250" y="2041740"/>
            <a:ext cx="8505826" cy="4961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prstClr val="white"/>
                </a:solidFill>
              </a:rPr>
              <a:t>Age group proportions and </a:t>
            </a:r>
            <a:r>
              <a:rPr lang="en-GB" b="1" dirty="0">
                <a:solidFill>
                  <a:prstClr val="white"/>
                </a:solidFill>
              </a:rPr>
              <a:t>estimated coefficients, 2016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028950" y="64161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55987"/>
              </p:ext>
            </p:extLst>
          </p:nvPr>
        </p:nvGraphicFramePr>
        <p:xfrm>
          <a:off x="349250" y="2497138"/>
          <a:ext cx="850582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Worksheet" r:id="rId4" imgW="7143692" imgH="3029027" progId="Excel.Sheet.12">
                  <p:embed/>
                </p:oleObj>
              </mc:Choice>
              <mc:Fallback>
                <p:oleObj name="Worksheet" r:id="rId4" imgW="7143692" imgH="30290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50" y="2497138"/>
                        <a:ext cx="8505825" cy="3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71759"/>
              </p:ext>
            </p:extLst>
          </p:nvPr>
        </p:nvGraphicFramePr>
        <p:xfrm>
          <a:off x="744428" y="1878609"/>
          <a:ext cx="7770922" cy="453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: Relationship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status</a:t>
            </a:r>
            <a:endParaRPr lang="fr-CH" sz="4000" dirty="0" smtClean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: Education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830524"/>
              </p:ext>
            </p:extLst>
          </p:nvPr>
        </p:nvGraphicFramePr>
        <p:xfrm>
          <a:off x="788625" y="1931641"/>
          <a:ext cx="7566750" cy="443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964718"/>
              </p:ext>
            </p:extLst>
          </p:nvPr>
        </p:nvGraphicFramePr>
        <p:xfrm>
          <a:off x="753849" y="1985222"/>
          <a:ext cx="7636302" cy="4430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rgbClr val="DFE3E5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Life-cycle </a:t>
            </a:r>
            <a:r>
              <a:rPr lang="fr-CH" sz="4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effects</a:t>
            </a:r>
            <a:r>
              <a:rPr lang="fr-CH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</a:rPr>
              <a:t>: Education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77515" y="661735"/>
            <a:ext cx="1" cy="876139"/>
          </a:xfrm>
          <a:prstGeom prst="line">
            <a:avLst/>
          </a:prstGeom>
          <a:noFill/>
          <a:ln w="28575" cap="flat" cmpd="sng" algn="ctr">
            <a:solidFill>
              <a:srgbClr val="1CADE4"/>
            </a:solidFill>
            <a:prstDash val="solid"/>
          </a:ln>
          <a:effectLst/>
        </p:spPr>
      </p:cxn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16173"/>
            <a:ext cx="3086100" cy="365125"/>
          </a:xfrm>
        </p:spPr>
        <p:txBody>
          <a:bodyPr/>
          <a:lstStyle/>
          <a:p>
            <a:r>
              <a:rPr lang="en-US" sz="11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1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 </a:t>
            </a:r>
            <a:r>
              <a:rPr lang="fr-CH" dirty="0" err="1" smtClean="0"/>
              <a:t>Preferences</a:t>
            </a:r>
            <a:r>
              <a:rPr lang="fr-CH" dirty="0" smtClean="0"/>
              <a:t> </a:t>
            </a:r>
            <a:r>
              <a:rPr lang="fr-CH" dirty="0" err="1" smtClean="0"/>
              <a:t>matter</a:t>
            </a:r>
            <a:r>
              <a:rPr lang="fr-CH" dirty="0" smtClean="0"/>
              <a:t>, but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constraints</a:t>
            </a:r>
            <a:r>
              <a:rPr lang="fr-CH" dirty="0" smtClean="0"/>
              <a:t> set by </a:t>
            </a:r>
            <a:r>
              <a:rPr lang="fr-CH" dirty="0" err="1" smtClean="0"/>
              <a:t>gender</a:t>
            </a:r>
            <a:r>
              <a:rPr lang="fr-CH" dirty="0" smtClean="0"/>
              <a:t> </a:t>
            </a:r>
            <a:r>
              <a:rPr lang="fr-CH" dirty="0" err="1" smtClean="0"/>
              <a:t>roles</a:t>
            </a:r>
            <a:r>
              <a:rPr lang="fr-CH" dirty="0" smtClean="0"/>
              <a:t> and </a:t>
            </a:r>
            <a:r>
              <a:rPr lang="fr-CH" dirty="0" err="1" smtClean="0"/>
              <a:t>socioeconomic</a:t>
            </a:r>
            <a:r>
              <a:rPr lang="fr-CH" dirty="0" smtClean="0"/>
              <a:t> conditions </a:t>
            </a:r>
            <a:r>
              <a:rPr lang="fr-CH" dirty="0" smtClean="0"/>
              <a:t>are </a:t>
            </a:r>
            <a:r>
              <a:rPr lang="fr-CH" dirty="0" err="1" smtClean="0"/>
              <a:t>very</a:t>
            </a:r>
            <a:r>
              <a:rPr lang="fr-CH" dirty="0" smtClean="0"/>
              <a:t> important </a:t>
            </a:r>
            <a:endParaRPr lang="fr-CH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 </a:t>
            </a:r>
            <a:r>
              <a:rPr lang="en-US" dirty="0" smtClean="0"/>
              <a:t>Considerable </a:t>
            </a:r>
            <a:r>
              <a:rPr lang="en-US" dirty="0"/>
              <a:t>interconnectivity and interdependence among drivers </a:t>
            </a:r>
            <a:endParaRPr lang="fr-CH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/>
              <a:t> The challenges </a:t>
            </a:r>
            <a:r>
              <a:rPr lang="fr-CH" dirty="0" err="1" smtClean="0"/>
              <a:t>women</a:t>
            </a:r>
            <a:r>
              <a:rPr lang="fr-CH" dirty="0" smtClean="0"/>
              <a:t> face have a </a:t>
            </a:r>
            <a:r>
              <a:rPr lang="fr-CH" dirty="0" err="1" smtClean="0"/>
              <a:t>considerable</a:t>
            </a:r>
            <a:r>
              <a:rPr lang="fr-CH" dirty="0" smtClean="0"/>
              <a:t> affect on </a:t>
            </a:r>
            <a:r>
              <a:rPr lang="fr-CH" dirty="0" err="1" smtClean="0"/>
              <a:t>their</a:t>
            </a:r>
            <a:r>
              <a:rPr lang="fr-CH" dirty="0" smtClean="0"/>
              <a:t> </a:t>
            </a:r>
            <a:r>
              <a:rPr lang="fr-CH" dirty="0" err="1" smtClean="0"/>
              <a:t>decision</a:t>
            </a:r>
            <a:r>
              <a:rPr lang="fr-CH" dirty="0" smtClean="0"/>
              <a:t> to </a:t>
            </a:r>
            <a:r>
              <a:rPr lang="fr-CH" dirty="0" err="1" smtClean="0"/>
              <a:t>participate</a:t>
            </a:r>
            <a:r>
              <a:rPr lang="fr-CH" dirty="0" smtClean="0"/>
              <a:t> </a:t>
            </a:r>
            <a:r>
              <a:rPr lang="fr-CH" dirty="0" err="1" smtClean="0"/>
              <a:t>suggesting</a:t>
            </a:r>
            <a:r>
              <a:rPr lang="fr-CH" dirty="0" smtClean="0"/>
              <a:t> </a:t>
            </a:r>
            <a:r>
              <a:rPr lang="fr-CH" dirty="0" err="1" smtClean="0"/>
              <a:t>targeted</a:t>
            </a:r>
            <a:r>
              <a:rPr lang="fr-CH" dirty="0" smtClean="0"/>
              <a:t> efforts </a:t>
            </a:r>
            <a:r>
              <a:rPr lang="fr-CH" dirty="0" err="1" smtClean="0"/>
              <a:t>necessary</a:t>
            </a:r>
            <a:r>
              <a:rPr lang="fr-CH" dirty="0" smtClean="0"/>
              <a:t> to </a:t>
            </a:r>
            <a:r>
              <a:rPr lang="fr-CH" dirty="0" err="1" smtClean="0"/>
              <a:t>address</a:t>
            </a:r>
            <a:r>
              <a:rPr lang="fr-CH" dirty="0"/>
              <a:t> </a:t>
            </a:r>
            <a:r>
              <a:rPr lang="fr-CH" dirty="0" err="1" smtClean="0"/>
              <a:t>constraints</a:t>
            </a:r>
            <a:r>
              <a:rPr lang="fr-CH" dirty="0" smtClean="0"/>
              <a:t> set by </a:t>
            </a:r>
            <a:r>
              <a:rPr lang="fr-CH" dirty="0" err="1" smtClean="0"/>
              <a:t>gender</a:t>
            </a:r>
            <a:r>
              <a:rPr lang="fr-CH" dirty="0" smtClean="0"/>
              <a:t> </a:t>
            </a:r>
            <a:r>
              <a:rPr lang="fr-CH" dirty="0" err="1" smtClean="0"/>
              <a:t>roles</a:t>
            </a:r>
            <a:r>
              <a:rPr lang="fr-CH" dirty="0" smtClean="0"/>
              <a:t> and </a:t>
            </a:r>
            <a:r>
              <a:rPr lang="fr-CH" dirty="0" err="1" smtClean="0"/>
              <a:t>socio-economic</a:t>
            </a:r>
            <a:r>
              <a:rPr lang="fr-CH" dirty="0" smtClean="0"/>
              <a:t> conditions.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 smtClean="0"/>
              <a:t>Depending</a:t>
            </a:r>
            <a:r>
              <a:rPr lang="fr-CH" dirty="0" smtClean="0"/>
              <a:t> on the position of the </a:t>
            </a:r>
            <a:r>
              <a:rPr lang="fr-CH" dirty="0" err="1" smtClean="0"/>
              <a:t>woman</a:t>
            </a:r>
            <a:r>
              <a:rPr lang="fr-CH" dirty="0" smtClean="0"/>
              <a:t> in the life-cycle, the magnitude of </a:t>
            </a:r>
            <a:r>
              <a:rPr lang="fr-CH" dirty="0" err="1" smtClean="0"/>
              <a:t>effects</a:t>
            </a:r>
            <a:r>
              <a:rPr lang="fr-CH" dirty="0" smtClean="0"/>
              <a:t> </a:t>
            </a:r>
            <a:r>
              <a:rPr lang="fr-CH" dirty="0" err="1" smtClean="0"/>
              <a:t>differ</a:t>
            </a:r>
            <a:r>
              <a:rPr lang="fr-CH" dirty="0" smtClean="0"/>
              <a:t>. </a:t>
            </a:r>
            <a:r>
              <a:rPr lang="fr-CH" dirty="0" err="1" smtClean="0"/>
              <a:t>Also</a:t>
            </a:r>
            <a:r>
              <a:rPr lang="fr-CH" dirty="0" smtClean="0"/>
              <a:t>, in regards to the </a:t>
            </a:r>
            <a:r>
              <a:rPr lang="fr-CH" dirty="0" err="1" smtClean="0"/>
              <a:t>environment</a:t>
            </a:r>
            <a:r>
              <a:rPr lang="fr-CH" dirty="0" smtClean="0"/>
              <a:t> </a:t>
            </a:r>
            <a:r>
              <a:rPr lang="fr-CH" dirty="0" err="1" smtClean="0"/>
              <a:t>she</a:t>
            </a:r>
            <a:r>
              <a:rPr lang="fr-CH" dirty="0" smtClean="0"/>
              <a:t> </a:t>
            </a:r>
            <a:r>
              <a:rPr lang="fr-CH" dirty="0" err="1" smtClean="0"/>
              <a:t>inhabits</a:t>
            </a:r>
            <a:r>
              <a:rPr lang="fr-CH" dirty="0" smtClean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Conclusion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Thank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you</a:t>
            </a:r>
            <a:endParaRPr lang="fr-CH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5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461504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800" dirty="0">
                <a:latin typeface="Calisto MT" panose="02040603050505030304" pitchFamily="18" charset="0"/>
              </a:rPr>
              <a:t> </a:t>
            </a:r>
            <a:r>
              <a:rPr lang="fr-CH" sz="1800" dirty="0" err="1" smtClean="0">
                <a:latin typeface="Calisto MT" panose="02040603050505030304" pitchFamily="18" charset="0"/>
              </a:rPr>
              <a:t>Gender</a:t>
            </a:r>
            <a:r>
              <a:rPr lang="fr-CH" sz="1800" dirty="0" smtClean="0">
                <a:latin typeface="Calisto MT" panose="02040603050505030304" pitchFamily="18" charset="0"/>
              </a:rPr>
              <a:t> gaps </a:t>
            </a:r>
            <a:r>
              <a:rPr lang="fr-CH" sz="1800" dirty="0" err="1" smtClean="0">
                <a:latin typeface="Calisto MT" panose="02040603050505030304" pitchFamily="18" charset="0"/>
              </a:rPr>
              <a:t>persist</a:t>
            </a:r>
            <a:r>
              <a:rPr lang="fr-CH" sz="1800" dirty="0" smtClean="0">
                <a:latin typeface="Calisto MT" panose="02040603050505030304" pitchFamily="18" charset="0"/>
              </a:rPr>
              <a:t> and </a:t>
            </a:r>
            <a:r>
              <a:rPr lang="fr-CH" sz="1800" dirty="0" err="1" smtClean="0">
                <a:latin typeface="Calisto MT" panose="02040603050505030304" pitchFamily="18" charset="0"/>
              </a:rPr>
              <a:t>slowdown</a:t>
            </a:r>
            <a:r>
              <a:rPr lang="fr-CH" sz="1800" dirty="0" smtClean="0">
                <a:latin typeface="Calisto MT" panose="02040603050505030304" pitchFamily="18" charset="0"/>
              </a:rPr>
              <a:t> of </a:t>
            </a:r>
            <a:r>
              <a:rPr lang="fr-CH" sz="1800" dirty="0" err="1" smtClean="0">
                <a:latin typeface="Calisto MT" panose="02040603050505030304" pitchFamily="18" charset="0"/>
              </a:rPr>
              <a:t>progress</a:t>
            </a:r>
            <a:r>
              <a:rPr lang="fr-CH" sz="1800" dirty="0" smtClean="0">
                <a:latin typeface="Calisto MT" panose="02040603050505030304" pitchFamily="18" charset="0"/>
              </a:rPr>
              <a:t> in the </a:t>
            </a:r>
            <a:r>
              <a:rPr lang="fr-CH" sz="1800" dirty="0" err="1" smtClean="0">
                <a:latin typeface="Calisto MT" panose="02040603050505030304" pitchFamily="18" charset="0"/>
              </a:rPr>
              <a:t>recent</a:t>
            </a:r>
            <a:r>
              <a:rPr lang="fr-CH" sz="1800" dirty="0" smtClean="0">
                <a:latin typeface="Calisto MT" panose="02040603050505030304" pitchFamily="18" charset="0"/>
              </a:rPr>
              <a:t> </a:t>
            </a:r>
            <a:r>
              <a:rPr lang="fr-CH" sz="1800" dirty="0" err="1" smtClean="0">
                <a:latin typeface="Calisto MT" panose="02040603050505030304" pitchFamily="18" charset="0"/>
              </a:rPr>
              <a:t>decade</a:t>
            </a:r>
            <a:endParaRPr lang="fr-CH" sz="1800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alisto MT" panose="02040603050505030304" pitchFamily="18" charset="0"/>
              </a:rPr>
              <a:t> Indicates that women are still facing a multiplicity of constraints restricting their capabilities and freedoms to access the labour market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Calisto MT" panose="02040603050505030304" pitchFamily="18" charset="0"/>
              </a:rPr>
              <a:t> </a:t>
            </a:r>
            <a:r>
              <a:rPr lang="en-GB" sz="1800" b="1" dirty="0" smtClean="0">
                <a:latin typeface="Calisto MT" panose="02040603050505030304" pitchFamily="18" charset="0"/>
              </a:rPr>
              <a:t>ILO-Gallup survey finding: 70 per cent </a:t>
            </a:r>
            <a:r>
              <a:rPr lang="en-GB" sz="1800" dirty="0" smtClean="0">
                <a:latin typeface="Calisto MT" panose="02040603050505030304" pitchFamily="18" charset="0"/>
              </a:rPr>
              <a:t>of women around the world in 2016 prefer to work a paid job (despite their labour market status)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</a:t>
            </a:r>
            <a:r>
              <a:rPr lang="fr-CH" sz="1800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Analysis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of ILO-Gallup </a:t>
            </a:r>
            <a:r>
              <a:rPr lang="fr-CH" sz="1800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survey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questions </a:t>
            </a:r>
            <a:r>
              <a:rPr lang="fr-CH" sz="1800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designed</a:t>
            </a:r>
            <a:r>
              <a:rPr lang="fr-CH" sz="1800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 to </a:t>
            </a:r>
            <a:r>
              <a:rPr lang="fr-CH" sz="1800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capture the </a:t>
            </a:r>
            <a:r>
              <a:rPr lang="en-GB" sz="1800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perception and opinions of women about their position in the labour market</a:t>
            </a:r>
            <a:endParaRPr lang="en-GB" sz="1800" b="1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800" b="1" dirty="0">
                <a:latin typeface="Calisto MT" panose="02040603050505030304" pitchFamily="18" charset="0"/>
              </a:rPr>
              <a:t> </a:t>
            </a:r>
            <a:r>
              <a:rPr lang="fr-CH" sz="1800" b="1" dirty="0" err="1" smtClean="0">
                <a:latin typeface="Calisto MT" panose="02040603050505030304" pitchFamily="18" charset="0"/>
              </a:rPr>
              <a:t>Some</a:t>
            </a:r>
            <a:r>
              <a:rPr lang="fr-CH" sz="1800" b="1" dirty="0" smtClean="0">
                <a:latin typeface="Calisto MT" panose="02040603050505030304" pitchFamily="18" charset="0"/>
              </a:rPr>
              <a:t> </a:t>
            </a:r>
            <a:r>
              <a:rPr lang="fr-CH" sz="1800" b="1" dirty="0" err="1">
                <a:latin typeface="Calisto MT" panose="02040603050505030304" pitchFamily="18" charset="0"/>
              </a:rPr>
              <a:t>r</a:t>
            </a:r>
            <a:r>
              <a:rPr lang="fr-CH" sz="1800" b="1" dirty="0" err="1" smtClean="0">
                <a:latin typeface="Calisto MT" panose="02040603050505030304" pitchFamily="18" charset="0"/>
              </a:rPr>
              <a:t>eferences</a:t>
            </a:r>
            <a:r>
              <a:rPr lang="fr-CH" sz="1800" b="1" dirty="0" smtClean="0">
                <a:latin typeface="Calisto MT" panose="02040603050505030304" pitchFamily="18" charset="0"/>
              </a:rPr>
              <a:t>: </a:t>
            </a:r>
            <a:r>
              <a:rPr lang="fr-CH" sz="1800" dirty="0" err="1" smtClean="0">
                <a:latin typeface="Calisto MT" panose="02040603050505030304" pitchFamily="18" charset="0"/>
              </a:rPr>
              <a:t>Besamusca</a:t>
            </a:r>
            <a:r>
              <a:rPr lang="fr-CH" sz="1800" dirty="0" smtClean="0">
                <a:latin typeface="Calisto MT" panose="02040603050505030304" pitchFamily="18" charset="0"/>
              </a:rPr>
              <a:t> et al. 2015, </a:t>
            </a:r>
            <a:r>
              <a:rPr lang="fr-CH" sz="1800" dirty="0" err="1" smtClean="0">
                <a:latin typeface="Calisto MT" panose="02040603050505030304" pitchFamily="18" charset="0"/>
              </a:rPr>
              <a:t>Klasen</a:t>
            </a:r>
            <a:r>
              <a:rPr lang="fr-CH" sz="1800" dirty="0" smtClean="0">
                <a:latin typeface="Calisto MT" panose="02040603050505030304" pitchFamily="18" charset="0"/>
              </a:rPr>
              <a:t> and Pieters 2012, </a:t>
            </a:r>
            <a:r>
              <a:rPr lang="fr-CH" sz="1800" dirty="0" err="1" smtClean="0">
                <a:latin typeface="Calisto MT" panose="02040603050505030304" pitchFamily="18" charset="0"/>
              </a:rPr>
              <a:t>Mammen</a:t>
            </a:r>
            <a:r>
              <a:rPr lang="fr-CH" sz="1800" dirty="0" smtClean="0">
                <a:latin typeface="Calisto MT" panose="02040603050505030304" pitchFamily="18" charset="0"/>
              </a:rPr>
              <a:t> and </a:t>
            </a:r>
            <a:r>
              <a:rPr lang="fr-CH" sz="1800" dirty="0" err="1" smtClean="0">
                <a:latin typeface="Calisto MT" panose="02040603050505030304" pitchFamily="18" charset="0"/>
              </a:rPr>
              <a:t>Paxson</a:t>
            </a:r>
            <a:r>
              <a:rPr lang="fr-CH" sz="1800" dirty="0" smtClean="0">
                <a:latin typeface="Calisto MT" panose="02040603050505030304" pitchFamily="18" charset="0"/>
              </a:rPr>
              <a:t> 2000, </a:t>
            </a:r>
            <a:r>
              <a:rPr lang="fr-CH" sz="1800" dirty="0" err="1" smtClean="0">
                <a:latin typeface="Calisto MT" panose="02040603050505030304" pitchFamily="18" charset="0"/>
              </a:rPr>
              <a:t>Uysal</a:t>
            </a:r>
            <a:r>
              <a:rPr lang="fr-CH" sz="1800" dirty="0" smtClean="0">
                <a:latin typeface="Calisto MT" panose="02040603050505030304" pitchFamily="18" charset="0"/>
              </a:rPr>
              <a:t> 2004</a:t>
            </a:r>
          </a:p>
          <a:p>
            <a:pPr>
              <a:lnSpc>
                <a:spcPct val="100000"/>
              </a:lnSpc>
            </a:pPr>
            <a:endParaRPr lang="fr-CH" sz="1800" dirty="0" smtClean="0"/>
          </a:p>
          <a:p>
            <a:pPr>
              <a:lnSpc>
                <a:spcPct val="100000"/>
              </a:lnSpc>
            </a:pPr>
            <a:endParaRPr lang="fr-CH" sz="1800" dirty="0" smtClean="0"/>
          </a:p>
          <a:p>
            <a:pPr>
              <a:lnSpc>
                <a:spcPct val="100000"/>
              </a:lnSpc>
            </a:pPr>
            <a:endParaRPr lang="fr-CH" sz="1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Introduction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171698"/>
            <a:ext cx="7290055" cy="4137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H" b="1" dirty="0" err="1">
                <a:latin typeface="Calisto MT" panose="02040603050505030304" pitchFamily="18" charset="0"/>
              </a:rPr>
              <a:t>E</a:t>
            </a:r>
            <a:r>
              <a:rPr lang="fr-CH" b="1" dirty="0" err="1" smtClean="0">
                <a:latin typeface="Calisto MT" panose="02040603050505030304" pitchFamily="18" charset="0"/>
              </a:rPr>
              <a:t>stimate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female</a:t>
            </a:r>
            <a:r>
              <a:rPr lang="fr-CH" b="1" dirty="0" smtClean="0">
                <a:latin typeface="Calisto MT" panose="02040603050505030304" pitchFamily="18" charset="0"/>
              </a:rPr>
              <a:t> labour force participation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H" sz="1800" b="1" dirty="0">
                <a:latin typeface="Calisto MT" panose="02040603050505030304" pitchFamily="18" charset="0"/>
              </a:rPr>
              <a:t>Contribution: </a:t>
            </a:r>
            <a:endParaRPr lang="fr-CH" sz="1800" b="1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>
                <a:latin typeface="Calisto MT" panose="02040603050505030304" pitchFamily="18" charset="0"/>
              </a:rPr>
              <a:t> </a:t>
            </a:r>
            <a:r>
              <a:rPr lang="fr-CH" sz="1600" dirty="0" smtClean="0">
                <a:latin typeface="Calisto MT" panose="02040603050505030304" pitchFamily="18" charset="0"/>
              </a:rPr>
              <a:t>capture the </a:t>
            </a:r>
            <a:r>
              <a:rPr lang="fr-CH" sz="1600" dirty="0" err="1" smtClean="0">
                <a:latin typeface="Calisto MT" panose="02040603050505030304" pitchFamily="18" charset="0"/>
              </a:rPr>
              <a:t>voices</a:t>
            </a:r>
            <a:r>
              <a:rPr lang="fr-CH" sz="1600" dirty="0" smtClean="0">
                <a:latin typeface="Calisto MT" panose="02040603050505030304" pitchFamily="18" charset="0"/>
              </a:rPr>
              <a:t> of </a:t>
            </a:r>
            <a:r>
              <a:rPr lang="fr-CH" sz="1600" dirty="0" err="1" smtClean="0">
                <a:latin typeface="Calisto MT" panose="02040603050505030304" pitchFamily="18" charset="0"/>
              </a:rPr>
              <a:t>women</a:t>
            </a:r>
            <a:r>
              <a:rPr lang="fr-CH" sz="1600" dirty="0" smtClean="0">
                <a:latin typeface="Calisto MT" panose="02040603050505030304" pitchFamily="18" charset="0"/>
              </a:rPr>
              <a:t> in the world of </a:t>
            </a:r>
            <a:r>
              <a:rPr lang="fr-CH" sz="1600" dirty="0" err="1" smtClean="0">
                <a:latin typeface="Calisto MT" panose="02040603050505030304" pitchFamily="18" charset="0"/>
              </a:rPr>
              <a:t>work</a:t>
            </a:r>
            <a:endParaRPr lang="fr-CH" sz="1600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b="1" dirty="0">
                <a:latin typeface="Calisto MT" panose="02040603050505030304" pitchFamily="18" charset="0"/>
              </a:rPr>
              <a:t> </a:t>
            </a:r>
            <a:r>
              <a:rPr lang="fr-CH" sz="1600" dirty="0" smtClean="0">
                <a:latin typeface="Calisto MT" panose="02040603050505030304" pitchFamily="18" charset="0"/>
              </a:rPr>
              <a:t>global </a:t>
            </a:r>
            <a:r>
              <a:rPr lang="fr-CH" sz="1600" dirty="0" err="1" smtClean="0">
                <a:latin typeface="Calisto MT" panose="02040603050505030304" pitchFamily="18" charset="0"/>
              </a:rPr>
              <a:t>overview</a:t>
            </a:r>
            <a:r>
              <a:rPr lang="fr-CH" sz="1600" dirty="0" smtClean="0">
                <a:latin typeface="Calisto MT" panose="02040603050505030304" pitchFamily="18" charset="0"/>
              </a:rPr>
              <a:t>: </a:t>
            </a:r>
            <a:r>
              <a:rPr lang="fr-CH" sz="1600" b="1" dirty="0" smtClean="0">
                <a:latin typeface="Calisto MT" panose="02040603050505030304" pitchFamily="18" charset="0"/>
              </a:rPr>
              <a:t>121</a:t>
            </a:r>
            <a:r>
              <a:rPr lang="fr-CH" sz="1600" dirty="0" smtClean="0">
                <a:latin typeface="Calisto MT" panose="02040603050505030304" pitchFamily="18" charset="0"/>
              </a:rPr>
              <a:t> countries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age</a:t>
            </a:r>
            <a:r>
              <a:rPr lang="fr-CH" sz="1600" dirty="0" smtClean="0">
                <a:latin typeface="Calisto MT" panose="02040603050505030304" pitchFamily="18" charset="0"/>
              </a:rPr>
              <a:t> groups</a:t>
            </a:r>
            <a:r>
              <a:rPr lang="fr-CH" sz="1600" dirty="0">
                <a:latin typeface="Calisto MT" panose="02040603050505030304" pitchFamily="18" charset="0"/>
              </a:rPr>
              <a:t> </a:t>
            </a:r>
            <a:r>
              <a:rPr lang="fr-CH" sz="1600" dirty="0" smtClean="0">
                <a:latin typeface="Calisto MT" panose="02040603050505030304" pitchFamily="18" charset="0"/>
              </a:rPr>
              <a:t>(life-cycle of </a:t>
            </a:r>
            <a:r>
              <a:rPr lang="fr-CH" sz="1600" dirty="0" err="1" smtClean="0">
                <a:latin typeface="Calisto MT" panose="02040603050505030304" pitchFamily="18" charset="0"/>
              </a:rPr>
              <a:t>women</a:t>
            </a:r>
            <a:r>
              <a:rPr lang="fr-CH" sz="1600" dirty="0" smtClean="0">
                <a:latin typeface="Calisto MT" panose="02040603050505030304" pitchFamily="18" charset="0"/>
              </a:rPr>
              <a:t>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latin typeface="Calisto MT" panose="02040603050505030304" pitchFamily="18" charset="0"/>
              </a:rPr>
              <a:t> impact </a:t>
            </a:r>
            <a:r>
              <a:rPr lang="fr-CH" sz="1600" dirty="0">
                <a:latin typeface="Calisto MT" panose="02040603050505030304" pitchFamily="18" charset="0"/>
              </a:rPr>
              <a:t>by </a:t>
            </a:r>
            <a:r>
              <a:rPr lang="fr-CH" sz="1600" dirty="0" err="1">
                <a:latin typeface="Calisto MT" panose="02040603050505030304" pitchFamily="18" charset="0"/>
              </a:rPr>
              <a:t>different</a:t>
            </a:r>
            <a:r>
              <a:rPr lang="fr-CH" sz="1600" dirty="0">
                <a:latin typeface="Calisto MT" panose="02040603050505030304" pitchFamily="18" charset="0"/>
              </a:rPr>
              <a:t> country </a:t>
            </a:r>
            <a:r>
              <a:rPr lang="fr-CH" sz="1600" dirty="0" err="1" smtClean="0">
                <a:latin typeface="Calisto MT" panose="02040603050505030304" pitchFamily="18" charset="0"/>
              </a:rPr>
              <a:t>groupings</a:t>
            </a:r>
            <a:endParaRPr lang="fr-CH" sz="1600" dirty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1600" dirty="0" smtClean="0">
                <a:latin typeface="Calisto MT" panose="02040603050505030304" pitchFamily="18" charset="0"/>
              </a:rPr>
              <a:t> </a:t>
            </a:r>
            <a:r>
              <a:rPr lang="fr-CH" sz="1600" dirty="0" err="1" smtClean="0">
                <a:latin typeface="Calisto MT" panose="02040603050505030304" pitchFamily="18" charset="0"/>
              </a:rPr>
              <a:t>quantify</a:t>
            </a:r>
            <a:r>
              <a:rPr lang="fr-CH" sz="1600" dirty="0" smtClean="0">
                <a:latin typeface="Calisto MT" panose="02040603050505030304" pitchFamily="18" charset="0"/>
              </a:rPr>
              <a:t> the impact of drivers on </a:t>
            </a:r>
            <a:r>
              <a:rPr lang="fr-CH" sz="1600" dirty="0" err="1" smtClean="0">
                <a:latin typeface="Calisto MT" panose="02040603050505030304" pitchFamily="18" charset="0"/>
              </a:rPr>
              <a:t>female</a:t>
            </a:r>
            <a:r>
              <a:rPr lang="fr-CH" sz="1600" dirty="0" smtClean="0">
                <a:latin typeface="Calisto MT" panose="02040603050505030304" pitchFamily="18" charset="0"/>
              </a:rPr>
              <a:t> labour force participation </a:t>
            </a:r>
            <a:endParaRPr lang="fr-CH" sz="1600" dirty="0">
              <a:latin typeface="Calisto MT" panose="0204060305050503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What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are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we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doing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?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924910"/>
            <a:ext cx="9144000" cy="59452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66356" y="2587695"/>
            <a:ext cx="2927715" cy="36645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9918" y="-151375"/>
            <a:ext cx="7289800" cy="1500188"/>
          </a:xfrm>
        </p:spPr>
        <p:txBody>
          <a:bodyPr>
            <a:normAutofit/>
          </a:bodyPr>
          <a:lstStyle/>
          <a:p>
            <a:pPr algn="ctr"/>
            <a:r>
              <a:rPr lang="fr-CH" sz="3600" dirty="0" err="1" smtClean="0"/>
              <a:t>Conceptual</a:t>
            </a:r>
            <a:r>
              <a:rPr lang="fr-CH" sz="3600" dirty="0"/>
              <a:t> </a:t>
            </a:r>
            <a:r>
              <a:rPr lang="fr-CH" sz="3600" dirty="0" smtClean="0"/>
              <a:t>Framework</a:t>
            </a:r>
            <a:endParaRPr lang="en-GB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84154" y="3271157"/>
            <a:ext cx="1324599" cy="1972199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024678" y="2742017"/>
            <a:ext cx="2700000" cy="87394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 err="1">
                <a:solidFill>
                  <a:prstClr val="white"/>
                </a:solidFill>
              </a:rPr>
              <a:t>Gender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roles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052174" y="3916113"/>
            <a:ext cx="2700000" cy="87394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 err="1">
                <a:solidFill>
                  <a:prstClr val="white"/>
                </a:solidFill>
              </a:rPr>
              <a:t>Personal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preferences</a:t>
            </a:r>
            <a:endParaRPr lang="fr-CH" dirty="0">
              <a:solidFill>
                <a:prstClr val="white"/>
              </a:solidFill>
            </a:endParaRPr>
          </a:p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067550" y="5138127"/>
            <a:ext cx="2700000" cy="98035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 err="1">
                <a:solidFill>
                  <a:prstClr val="white"/>
                </a:solidFill>
              </a:rPr>
              <a:t>Socio-economic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constraints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2162086" y="4111979"/>
            <a:ext cx="658026" cy="290557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5984409" y="4082067"/>
            <a:ext cx="658026" cy="290557"/>
          </a:xfrm>
          <a:prstGeom prst="left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Trapezoid 13"/>
          <p:cNvSpPr/>
          <p:nvPr/>
        </p:nvSpPr>
        <p:spPr>
          <a:xfrm rot="10800000">
            <a:off x="3067550" y="1219855"/>
            <a:ext cx="2691144" cy="1005211"/>
          </a:xfrm>
          <a:prstGeom prst="trapezoid">
            <a:avLst/>
          </a:prstGeom>
          <a:solidFill>
            <a:srgbClr val="328E74"/>
          </a:solidFill>
          <a:ln w="38100">
            <a:solidFill>
              <a:srgbClr val="2B5F3A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58967" y="2611759"/>
            <a:ext cx="1449827" cy="3214897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5268" y="3654322"/>
            <a:ext cx="0" cy="235467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33844" y="4826691"/>
            <a:ext cx="0" cy="235467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670" y="1239015"/>
            <a:ext cx="26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prstClr val="white"/>
                </a:solidFill>
              </a:rPr>
              <a:t>Life-cycle </a:t>
            </a:r>
            <a:r>
              <a:rPr lang="fr-CH" dirty="0" err="1">
                <a:solidFill>
                  <a:prstClr val="white"/>
                </a:solidFill>
              </a:rPr>
              <a:t>circumstances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9367" y="6351811"/>
            <a:ext cx="26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rgbClr val="2683C6"/>
                </a:solidFill>
              </a:rPr>
              <a:t>Fundamental</a:t>
            </a:r>
            <a:r>
              <a:rPr lang="fr-CH" b="1" dirty="0">
                <a:solidFill>
                  <a:srgbClr val="2683C6"/>
                </a:solidFill>
              </a:rPr>
              <a:t> Drivers</a:t>
            </a:r>
            <a:endParaRPr lang="en-GB" b="1" dirty="0">
              <a:solidFill>
                <a:srgbClr val="2683C6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02378" y="2286993"/>
            <a:ext cx="0" cy="235467"/>
          </a:xfrm>
          <a:prstGeom prst="straightConnector1">
            <a:avLst/>
          </a:prstGeom>
          <a:ln w="28575">
            <a:solidFill>
              <a:srgbClr val="2B5F3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9153" y="3772055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SHAPE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4071" y="4402721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DETERMINE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4809" y="3767502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SHAPE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4997" y="4402536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2B5F3A"/>
                </a:solidFill>
              </a:rPr>
              <a:t>DETERMINE</a:t>
            </a:r>
            <a:endParaRPr lang="en-GB" sz="1200" b="1" dirty="0">
              <a:solidFill>
                <a:srgbClr val="2B5F3A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4212" y="2290984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0070C0"/>
                </a:solidFill>
              </a:rPr>
              <a:t>INFLUENCE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2093" y="2290985"/>
            <a:ext cx="974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>
                <a:solidFill>
                  <a:srgbClr val="0070C0"/>
                </a:solidFill>
              </a:rPr>
              <a:t>AFFECT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>
            <a:stCxn id="15" idx="1"/>
            <a:endCxn id="15" idx="3"/>
          </p:cNvCxnSpPr>
          <p:nvPr/>
        </p:nvCxnSpPr>
        <p:spPr>
          <a:xfrm>
            <a:off x="6958967" y="4219208"/>
            <a:ext cx="1449827" cy="0"/>
          </a:xfrm>
          <a:prstGeom prst="line">
            <a:avLst/>
          </a:prstGeom>
          <a:ln w="38100">
            <a:solidFill>
              <a:srgbClr val="328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3711" y="2959826"/>
            <a:ext cx="1440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dirty="0" err="1">
                <a:solidFill>
                  <a:prstClr val="white"/>
                </a:solidFill>
              </a:rPr>
              <a:t>Educational</a:t>
            </a:r>
            <a:r>
              <a:rPr lang="fr-CH" sz="1600" dirty="0">
                <a:solidFill>
                  <a:prstClr val="white"/>
                </a:solidFill>
              </a:rPr>
              <a:t> and </a:t>
            </a:r>
            <a:r>
              <a:rPr lang="fr-CH" sz="1600" dirty="0" err="1">
                <a:solidFill>
                  <a:prstClr val="white"/>
                </a:solidFill>
              </a:rPr>
              <a:t>vocational</a:t>
            </a:r>
            <a:r>
              <a:rPr lang="fr-CH" sz="1600" dirty="0">
                <a:solidFill>
                  <a:prstClr val="white"/>
                </a:solidFill>
              </a:rPr>
              <a:t> training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7900" y="4560521"/>
            <a:ext cx="144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prstClr val="white"/>
                </a:solidFill>
              </a:rPr>
              <a:t>Labour </a:t>
            </a:r>
            <a:r>
              <a:rPr lang="fr-CH" dirty="0" err="1">
                <a:solidFill>
                  <a:prstClr val="white"/>
                </a:solidFill>
              </a:rPr>
              <a:t>market</a:t>
            </a:r>
            <a:r>
              <a:rPr lang="fr-CH" dirty="0">
                <a:solidFill>
                  <a:prstClr val="white"/>
                </a:solidFill>
              </a:rPr>
              <a:t> </a:t>
            </a:r>
            <a:r>
              <a:rPr lang="fr-CH" dirty="0" err="1">
                <a:solidFill>
                  <a:prstClr val="white"/>
                </a:solidFill>
              </a:rPr>
              <a:t>outcomes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8" name="Circular Arrow 37"/>
          <p:cNvSpPr/>
          <p:nvPr/>
        </p:nvSpPr>
        <p:spPr>
          <a:xfrm>
            <a:off x="7582879" y="3979355"/>
            <a:ext cx="350646" cy="398539"/>
          </a:xfrm>
          <a:prstGeom prst="circularArrow">
            <a:avLst/>
          </a:prstGeom>
          <a:solidFill>
            <a:srgbClr val="2B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39" name="Circular Arrow 38"/>
          <p:cNvSpPr/>
          <p:nvPr/>
        </p:nvSpPr>
        <p:spPr>
          <a:xfrm rot="11012892">
            <a:off x="7585518" y="4077164"/>
            <a:ext cx="350646" cy="377600"/>
          </a:xfrm>
          <a:prstGeom prst="circularArrow">
            <a:avLst/>
          </a:prstGeom>
          <a:solidFill>
            <a:srgbClr val="2B5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54726" y="1509284"/>
            <a:ext cx="23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gender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family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status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age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disability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ethnicity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citizenship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sexual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 orientation,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gender</a:t>
            </a:r>
            <a:r>
              <a:rPr lang="fr-CH" sz="1200" dirty="0">
                <a:solidFill>
                  <a:srgbClr val="3E8853">
                    <a:lumMod val="20000"/>
                    <a:lumOff val="8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3E8853">
                    <a:lumMod val="20000"/>
                    <a:lumOff val="80000"/>
                  </a:srgbClr>
                </a:solidFill>
              </a:rPr>
              <a:t>identity</a:t>
            </a:r>
            <a:endParaRPr lang="en-GB" sz="1200" dirty="0">
              <a:solidFill>
                <a:srgbClr val="3E885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9317" y="3081974"/>
            <a:ext cx="235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Family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society,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community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unequal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care and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household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demands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</a:t>
            </a:r>
            <a:endParaRPr lang="en-GB" sz="1200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8913" y="4252418"/>
            <a:ext cx="235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Self-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identity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individuality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agency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choice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freedom</a:t>
            </a:r>
            <a:endParaRPr lang="en-GB" sz="1200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5669" y="5474461"/>
            <a:ext cx="281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Legal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and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policy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framework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discrimination,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macroeconomic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conditions,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access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 to care, </a:t>
            </a:r>
            <a:r>
              <a:rPr lang="fr-CH" sz="1200" dirty="0" err="1">
                <a:solidFill>
                  <a:srgbClr val="2683C6">
                    <a:lumMod val="50000"/>
                  </a:srgbClr>
                </a:solidFill>
              </a:rPr>
              <a:t>poverty</a:t>
            </a:r>
            <a:r>
              <a:rPr lang="fr-CH" sz="1200" dirty="0">
                <a:solidFill>
                  <a:srgbClr val="2683C6">
                    <a:lumMod val="50000"/>
                  </a:srgbClr>
                </a:solidFill>
              </a:rPr>
              <a:t>, infrastructure</a:t>
            </a:r>
            <a:endParaRPr lang="en-GB" sz="1200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1791" y="3865264"/>
            <a:ext cx="144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dirty="0">
                <a:solidFill>
                  <a:prstClr val="white"/>
                </a:solidFill>
              </a:rPr>
              <a:t>Social </a:t>
            </a:r>
          </a:p>
          <a:p>
            <a:pPr algn="ctr"/>
            <a:r>
              <a:rPr lang="fr-CH" sz="2000" b="1" dirty="0" err="1">
                <a:solidFill>
                  <a:prstClr val="white"/>
                </a:solidFill>
              </a:rPr>
              <a:t>Norms</a:t>
            </a:r>
            <a:endParaRPr lang="en-GB" sz="2000" b="1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hypothesis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73" y="2016807"/>
            <a:ext cx="7290054" cy="4292553"/>
          </a:xfrm>
        </p:spPr>
        <p:txBody>
          <a:bodyPr numCol="2" spcCol="180000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Children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</a:t>
            </a:r>
            <a:r>
              <a:rPr lang="fr-CH" sz="2400" dirty="0">
                <a:latin typeface="Calisto MT" panose="02040603050505030304" pitchFamily="18" charset="0"/>
              </a:rPr>
              <a:t>–</a:t>
            </a:r>
            <a:r>
              <a:rPr lang="fr-CH" sz="2400" dirty="0" smtClean="0">
                <a:latin typeface="Calisto MT" panose="02040603050505030304" pitchFamily="18" charset="0"/>
              </a:rPr>
              <a:t>)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err="1" smtClean="0">
                <a:latin typeface="Calisto MT" panose="02040603050505030304" pitchFamily="18" charset="0"/>
              </a:rPr>
              <a:t>Household</a:t>
            </a:r>
            <a:r>
              <a:rPr lang="fr-CH" dirty="0" smtClean="0">
                <a:latin typeface="Calisto MT" panose="02040603050505030304" pitchFamily="18" charset="0"/>
              </a:rPr>
              <a:t> #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Marriage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(–)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smtClean="0">
                <a:latin typeface="Calisto MT" panose="02040603050505030304" pitchFamily="18" charset="0"/>
              </a:rPr>
              <a:t>Age </a:t>
            </a:r>
            <a:r>
              <a:rPr lang="fr-CH" sz="1800" b="1" dirty="0" smtClean="0">
                <a:latin typeface="Calisto MT" panose="02040603050505030304" pitchFamily="18" charset="0"/>
              </a:rPr>
              <a:t>(</a:t>
            </a:r>
            <a:r>
              <a:rPr lang="fr-CH" sz="1800" dirty="0" err="1" smtClean="0">
                <a:latin typeface="Calisto MT" panose="02040603050505030304" pitchFamily="18" charset="0"/>
              </a:rPr>
              <a:t>inverted</a:t>
            </a:r>
            <a:r>
              <a:rPr lang="fr-CH" sz="1800" dirty="0" smtClean="0">
                <a:latin typeface="Calisto MT" panose="02040603050505030304" pitchFamily="18" charset="0"/>
              </a:rPr>
              <a:t> u-</a:t>
            </a:r>
            <a:r>
              <a:rPr lang="fr-CH" sz="1800" dirty="0" err="1" smtClean="0">
                <a:latin typeface="Calisto MT" panose="02040603050505030304" pitchFamily="18" charset="0"/>
              </a:rPr>
              <a:t>shaped</a:t>
            </a:r>
            <a:r>
              <a:rPr lang="fr-CH" sz="1800" dirty="0" smtClean="0">
                <a:latin typeface="Calisto MT" panose="0204060305050503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Poverty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</a:t>
            </a:r>
            <a:r>
              <a:rPr lang="fr-CH" sz="2400" b="1" dirty="0" smtClean="0">
                <a:latin typeface="Calisto MT" panose="02040603050505030304" pitchFamily="18" charset="0"/>
              </a:rPr>
              <a:t>+</a:t>
            </a:r>
            <a:r>
              <a:rPr lang="fr-CH" sz="2400" dirty="0" smtClean="0">
                <a:latin typeface="Calisto MT" panose="02040603050505030304" pitchFamily="18" charset="0"/>
              </a:rPr>
              <a:t>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>
                <a:latin typeface="Calisto MT" panose="02040603050505030304" pitchFamily="18" charset="0"/>
              </a:rPr>
              <a:t>No </a:t>
            </a:r>
            <a:r>
              <a:rPr lang="fr-CH" dirty="0" err="1" smtClean="0">
                <a:latin typeface="Calisto MT" panose="02040603050505030304" pitchFamily="18" charset="0"/>
              </a:rPr>
              <a:t>food</a:t>
            </a:r>
            <a:r>
              <a:rPr lang="fr-CH" dirty="0" smtClean="0">
                <a:latin typeface="Calisto MT" panose="02040603050505030304" pitchFamily="18" charset="0"/>
              </a:rPr>
              <a:t> or </a:t>
            </a:r>
            <a:r>
              <a:rPr lang="fr-CH" dirty="0" err="1" smtClean="0">
                <a:latin typeface="Calisto MT" panose="02040603050505030304" pitchFamily="18" charset="0"/>
              </a:rPr>
              <a:t>shelter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Gender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roles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(–)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dirty="0" smtClean="0">
                <a:latin typeface="Calisto MT" panose="02040603050505030304" pitchFamily="18" charset="0"/>
              </a:rPr>
              <a:t>Religion, </a:t>
            </a:r>
            <a:r>
              <a:rPr lang="fr-CH" dirty="0" err="1" smtClean="0">
                <a:latin typeface="Calisto MT" panose="02040603050505030304" pitchFamily="18" charset="0"/>
              </a:rPr>
              <a:t>household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  <a:r>
              <a:rPr lang="fr-CH" dirty="0" err="1" smtClean="0">
                <a:latin typeface="Calisto MT" panose="02040603050505030304" pitchFamily="18" charset="0"/>
              </a:rPr>
              <a:t>acceptability</a:t>
            </a:r>
            <a:r>
              <a:rPr lang="fr-CH" dirty="0" smtClean="0">
                <a:latin typeface="Calisto MT" panose="02040603050505030304" pitchFamily="18" charset="0"/>
              </a:rPr>
              <a:t>, </a:t>
            </a:r>
            <a:r>
              <a:rPr lang="fr-CH" dirty="0" err="1" smtClean="0">
                <a:latin typeface="Calisto MT" panose="02040603050505030304" pitchFamily="18" charset="0"/>
              </a:rPr>
              <a:t>urban</a:t>
            </a:r>
            <a:r>
              <a:rPr lang="fr-CH" dirty="0" smtClean="0">
                <a:latin typeface="Calisto MT" panose="02040603050505030304" pitchFamily="18" charset="0"/>
              </a:rPr>
              <a:t>/rural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err="1" smtClean="0">
                <a:latin typeface="Calisto MT" panose="02040603050505030304" pitchFamily="18" charset="0"/>
              </a:rPr>
              <a:t>Preferences</a:t>
            </a: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dirty="0" smtClean="0">
                <a:latin typeface="Calisto MT" panose="02040603050505030304" pitchFamily="18" charset="0"/>
              </a:rPr>
              <a:t>(</a:t>
            </a:r>
            <a:r>
              <a:rPr lang="fr-CH" sz="2400" b="1" dirty="0" smtClean="0">
                <a:latin typeface="Calisto MT" panose="02040603050505030304" pitchFamily="18" charset="0"/>
              </a:rPr>
              <a:t>+</a:t>
            </a:r>
            <a:r>
              <a:rPr lang="fr-CH" sz="2400" dirty="0" smtClean="0">
                <a:latin typeface="Calisto MT" panose="0204060305050503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Education </a:t>
            </a:r>
            <a:r>
              <a:rPr lang="fr-CH" sz="2400" dirty="0">
                <a:latin typeface="Calisto MT" panose="02040603050505030304" pitchFamily="18" charset="0"/>
              </a:rPr>
              <a:t>(</a:t>
            </a:r>
            <a:r>
              <a:rPr lang="fr-CH" sz="2400" b="1" dirty="0">
                <a:latin typeface="Calisto MT" panose="02040603050505030304" pitchFamily="18" charset="0"/>
              </a:rPr>
              <a:t>+</a:t>
            </a:r>
            <a:r>
              <a:rPr lang="fr-CH" sz="2400" dirty="0">
                <a:latin typeface="Calisto MT" panose="02040603050505030304" pitchFamily="18" charset="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Challenges </a:t>
            </a:r>
            <a:r>
              <a:rPr lang="fr-CH" sz="2400" dirty="0" smtClean="0">
                <a:latin typeface="Calisto MT" panose="02040603050505030304" pitchFamily="18" charset="0"/>
              </a:rPr>
              <a:t>(–)</a:t>
            </a:r>
            <a:endParaRPr lang="fr-CH" dirty="0" smtClean="0">
              <a:latin typeface="Calisto MT" panose="0204060305050503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ICT  (+)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>
                <a:latin typeface="Calisto MT" panose="02040603050505030304" pitchFamily="18" charset="0"/>
              </a:rPr>
              <a:t> </a:t>
            </a:r>
            <a:r>
              <a:rPr lang="fr-CH" sz="2400" b="1" dirty="0" smtClean="0">
                <a:latin typeface="Calisto MT" panose="02040603050505030304" pitchFamily="18" charset="0"/>
              </a:rPr>
              <a:t>Religion (-)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H" sz="2400" b="1" dirty="0" smtClean="0">
                <a:latin typeface="Calisto MT" panose="02040603050505030304" pitchFamily="18" charset="0"/>
              </a:rPr>
              <a:t> </a:t>
            </a:r>
            <a:r>
              <a:rPr lang="fr-CH" sz="2400" b="1" dirty="0" smtClean="0">
                <a:latin typeface="Calisto MT" panose="02040603050505030304" pitchFamily="18" charset="0"/>
              </a:rPr>
              <a:t>Job Prospects </a:t>
            </a:r>
            <a:r>
              <a:rPr lang="fr-CH" sz="2400" dirty="0" smtClean="0">
                <a:latin typeface="Calisto MT" panose="02040603050505030304" pitchFamily="18" charset="0"/>
              </a:rPr>
              <a:t>(+)</a:t>
            </a:r>
            <a:endParaRPr lang="fr-CH" dirty="0" smtClean="0">
              <a:latin typeface="Calisto MT" panose="02040603050505030304" pitchFamily="18" charset="0"/>
            </a:endParaRPr>
          </a:p>
          <a:p>
            <a:pPr marL="128016" lvl="1" indent="0">
              <a:lnSpc>
                <a:spcPct val="100000"/>
              </a:lnSpc>
              <a:buNone/>
            </a:pPr>
            <a:endParaRPr lang="fr-CH" dirty="0" smtClean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Calisto MT" panose="020406030505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latin typeface="Calisto MT" panose="02040603050505030304" pitchFamily="18" charset="0"/>
              </a:rPr>
              <a:t> </a:t>
            </a:r>
            <a:r>
              <a:rPr lang="fr-CH" dirty="0" smtClean="0">
                <a:latin typeface="Calisto MT" panose="02040603050505030304" pitchFamily="18" charset="0"/>
              </a:rPr>
              <a:t>2016 Gallup World </a:t>
            </a:r>
            <a:r>
              <a:rPr lang="fr-CH" dirty="0" err="1" smtClean="0">
                <a:latin typeface="Calisto MT" panose="02040603050505030304" pitchFamily="18" charset="0"/>
              </a:rPr>
              <a:t>Poll</a:t>
            </a:r>
            <a:r>
              <a:rPr lang="fr-CH" dirty="0" smtClean="0">
                <a:latin typeface="Calisto MT" panose="02040603050505030304" pitchFamily="18" charset="0"/>
              </a:rPr>
              <a:t>, </a:t>
            </a:r>
            <a:r>
              <a:rPr lang="fr-CH" dirty="0" err="1" smtClean="0">
                <a:latin typeface="Calisto MT" panose="02040603050505030304" pitchFamily="18" charset="0"/>
              </a:rPr>
              <a:t>microdata</a:t>
            </a:r>
            <a:r>
              <a:rPr lang="fr-CH" dirty="0" smtClean="0">
                <a:latin typeface="Calisto MT" panose="02040603050505030304" pitchFamily="18" charset="0"/>
              </a:rPr>
              <a:t> </a:t>
            </a:r>
            <a:r>
              <a:rPr lang="fr-CH" dirty="0" err="1" smtClean="0">
                <a:latin typeface="Calisto MT" panose="02040603050505030304" pitchFamily="18" charset="0"/>
              </a:rPr>
              <a:t>covering</a:t>
            </a:r>
            <a:r>
              <a:rPr lang="fr-CH" dirty="0" smtClean="0">
                <a:latin typeface="Calisto MT" panose="02040603050505030304" pitchFamily="18" charset="0"/>
              </a:rPr>
              <a:t> 149,000 </a:t>
            </a:r>
            <a:r>
              <a:rPr lang="fr-CH" dirty="0" err="1" smtClean="0">
                <a:latin typeface="Calisto MT" panose="02040603050505030304" pitchFamily="18" charset="0"/>
              </a:rPr>
              <a:t>persons</a:t>
            </a:r>
            <a:r>
              <a:rPr lang="fr-CH" dirty="0" smtClean="0">
                <a:latin typeface="Calisto MT" panose="02040603050505030304" pitchFamily="18" charset="0"/>
              </a:rPr>
              <a:t> in 142 countries </a:t>
            </a:r>
            <a:r>
              <a:rPr lang="fr-CH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 </a:t>
            </a:r>
            <a:r>
              <a:rPr lang="fr-CH" dirty="0" err="1">
                <a:latin typeface="Calisto MT" panose="02040603050505030304" pitchFamily="18" charset="0"/>
                <a:sym typeface="Wingdings" panose="05000000000000000000" pitchFamily="2" charset="2"/>
              </a:rPr>
              <a:t>S</a:t>
            </a:r>
            <a:r>
              <a:rPr lang="fr-CH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ample</a:t>
            </a:r>
            <a:r>
              <a:rPr lang="fr-CH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: </a:t>
            </a:r>
            <a:r>
              <a:rPr lang="fr-CH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60,408 </a:t>
            </a:r>
            <a:r>
              <a:rPr lang="fr-CH" b="1" dirty="0" err="1" smtClean="0">
                <a:latin typeface="Calisto MT" panose="02040603050505030304" pitchFamily="18" charset="0"/>
                <a:sym typeface="Wingdings" panose="05000000000000000000" pitchFamily="2" charset="2"/>
              </a:rPr>
              <a:t>women</a:t>
            </a:r>
            <a:r>
              <a:rPr lang="fr-CH" b="1" dirty="0" smtClean="0">
                <a:latin typeface="Calisto MT" panose="02040603050505030304" pitchFamily="18" charset="0"/>
                <a:sym typeface="Wingdings" panose="05000000000000000000" pitchFamily="2" charset="2"/>
              </a:rPr>
              <a:t>, 121 countries</a:t>
            </a:r>
            <a:endParaRPr lang="fr-CH" b="1" dirty="0" smtClean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smtClean="0">
                <a:latin typeface="Calisto MT" panose="02040603050505030304" pitchFamily="18" charset="0"/>
              </a:rPr>
              <a:t> ILO-Gallup joint </a:t>
            </a:r>
            <a:r>
              <a:rPr lang="fr-CH" b="1" dirty="0" err="1" smtClean="0">
                <a:latin typeface="Calisto MT" panose="02040603050505030304" pitchFamily="18" charset="0"/>
              </a:rPr>
              <a:t>survey</a:t>
            </a:r>
            <a:r>
              <a:rPr lang="fr-CH" b="1" dirty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designed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>
                <a:latin typeface="Calisto MT" panose="02040603050505030304" pitchFamily="18" charset="0"/>
              </a:rPr>
              <a:t>4</a:t>
            </a:r>
            <a:r>
              <a:rPr lang="fr-CH" b="1" dirty="0" smtClean="0">
                <a:latin typeface="Calisto MT" panose="02040603050505030304" pitchFamily="18" charset="0"/>
              </a:rPr>
              <a:t> </a:t>
            </a:r>
            <a:r>
              <a:rPr lang="fr-CH" b="1" dirty="0" err="1" smtClean="0">
                <a:latin typeface="Calisto MT" panose="02040603050505030304" pitchFamily="18" charset="0"/>
              </a:rPr>
              <a:t>specific</a:t>
            </a:r>
            <a:r>
              <a:rPr lang="fr-CH" b="1" dirty="0" smtClean="0">
                <a:latin typeface="Calisto MT" panose="02040603050505030304" pitchFamily="18" charset="0"/>
              </a:rPr>
              <a:t> questions: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Would you PREFER to work at a paid job, or stay at home and take care of your family or both?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 smtClean="0">
                <a:latin typeface="Calisto MT" panose="02040603050505030304" pitchFamily="18" charset="0"/>
              </a:rPr>
              <a:t>It </a:t>
            </a:r>
            <a:r>
              <a:rPr lang="en-GB" sz="1600" dirty="0">
                <a:latin typeface="Calisto MT" panose="02040603050505030304" pitchFamily="18" charset="0"/>
              </a:rPr>
              <a:t>is perfectly acceptable for any woman in your family to have a paid job outside the home IF SHE WANTS ONE. Do you agree</a:t>
            </a:r>
            <a:r>
              <a:rPr lang="en-GB" sz="1600" dirty="0" smtClean="0">
                <a:latin typeface="Calisto MT" panose="02040603050505030304" pitchFamily="18" charset="0"/>
              </a:rPr>
              <a:t>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>
                <a:latin typeface="Calisto MT" panose="02040603050505030304" pitchFamily="18" charset="0"/>
              </a:rPr>
              <a:t>Please think about women who work at paid jobs in [country/territory name] today. What do you think is the BIGGEST challenge these women face</a:t>
            </a:r>
            <a:r>
              <a:rPr lang="en-GB" sz="1600" dirty="0" smtClean="0">
                <a:latin typeface="Calisto MT" panose="02040603050505030304" pitchFamily="18" charset="0"/>
              </a:rPr>
              <a:t>?</a:t>
            </a:r>
          </a:p>
          <a:p>
            <a:pPr marL="685800" lvl="3" indent="-228600">
              <a:lnSpc>
                <a:spcPct val="100000"/>
              </a:lnSpc>
              <a:buSzPct val="115000"/>
              <a:buFont typeface="+mj-lt"/>
              <a:buAutoNum type="arabicPeriod"/>
            </a:pPr>
            <a:r>
              <a:rPr lang="en-GB" sz="1600" dirty="0">
                <a:latin typeface="Calisto MT" panose="02040603050505030304" pitchFamily="18" charset="0"/>
              </a:rPr>
              <a:t>If a woman has similar education and experience to a man, does she have a better opportunity, the same opportunity, or a worse opportunity to find a good job in the city or area where you live?</a:t>
            </a:r>
            <a:endParaRPr lang="en-GB" sz="1600" dirty="0" smtClean="0">
              <a:latin typeface="Calisto MT" panose="02040603050505030304" pitchFamily="18" charset="0"/>
            </a:endParaRPr>
          </a:p>
          <a:p>
            <a:pPr marL="457200" lvl="3" indent="0">
              <a:lnSpc>
                <a:spcPct val="100000"/>
              </a:lnSpc>
              <a:buSzPct val="115000"/>
              <a:buNone/>
            </a:pPr>
            <a:endParaRPr lang="fr-CH" dirty="0">
              <a:latin typeface="Calisto MT" panose="0204060305050503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Description	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9869" y="1980248"/>
            <a:ext cx="8344261" cy="295922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1942"/>
            <a:ext cx="6518030" cy="1060397"/>
          </a:xfrm>
          <a:prstGeom prst="rect">
            <a:avLst/>
          </a:prstGeom>
          <a:solidFill>
            <a:srgbClr val="2E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903" y="554335"/>
            <a:ext cx="5751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Majority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women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prefer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paid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job,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despite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labour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</a:t>
            </a:r>
            <a:r>
              <a:rPr lang="fr-CH" sz="24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2400" dirty="0" err="1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endParaRPr lang="en-GB" sz="2400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789651" y="2211178"/>
          <a:ext cx="2522735" cy="217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291542" y="2210729"/>
          <a:ext cx="2522735" cy="217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5803589" y="2209999"/>
          <a:ext cx="2522735" cy="217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77666" y="4453198"/>
          <a:ext cx="7554483" cy="42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9407" y="5116008"/>
            <a:ext cx="6845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Globally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CH" sz="2000" b="1" dirty="0">
                <a:solidFill>
                  <a:srgbClr val="AE1613"/>
                </a:solidFill>
                <a:cs typeface="Aharoni" panose="02010803020104030203" pitchFamily="2" charset="-79"/>
              </a:rPr>
              <a:t>70</a:t>
            </a:r>
            <a:r>
              <a:rPr lang="fr-CH" sz="1600" b="1" dirty="0">
                <a:solidFill>
                  <a:srgbClr val="AE1613"/>
                </a:solidFill>
                <a:cs typeface="Aharoni" panose="02010803020104030203" pitchFamily="2" charset="-79"/>
              </a:rPr>
              <a:t> </a:t>
            </a:r>
            <a:r>
              <a:rPr lang="fr-CH" sz="1600" b="1" dirty="0">
                <a:solidFill>
                  <a:srgbClr val="AE16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 cent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women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prefer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paid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job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despite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their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labour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CH" sz="2000" b="1" dirty="0">
                <a:solidFill>
                  <a:srgbClr val="AE1613"/>
                </a:solidFill>
                <a:cs typeface="Aharoni" panose="02010803020104030203" pitchFamily="2" charset="-79"/>
              </a:rPr>
              <a:t>59</a:t>
            </a:r>
            <a:r>
              <a:rPr lang="fr-CH" sz="1600" b="1" dirty="0">
                <a:solidFill>
                  <a:srgbClr val="AE16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per cent 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women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outside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the labour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would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prefer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at </a:t>
            </a:r>
            <a:r>
              <a:rPr lang="fr-CH" sz="1600" b="1" dirty="0" err="1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paid</a:t>
            </a:r>
            <a:r>
              <a:rPr lang="fr-CH" sz="1600" b="1" dirty="0">
                <a:solidFill>
                  <a:srgbClr val="006E8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jobs.</a:t>
            </a:r>
            <a:endParaRPr lang="en-GB" sz="2800" b="1" dirty="0">
              <a:solidFill>
                <a:srgbClr val="006E8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8280" y="6492875"/>
            <a:ext cx="3086100" cy="365125"/>
          </a:xfrm>
        </p:spPr>
        <p:txBody>
          <a:bodyPr/>
          <a:lstStyle/>
          <a:p>
            <a:r>
              <a:rPr lang="en-US" sz="1000" dirty="0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t>www.ilo.org/weso</a:t>
            </a:r>
            <a:endParaRPr lang="en-US" sz="1000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0765" y="4612241"/>
            <a:ext cx="18117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i="1" dirty="0">
                <a:solidFill>
                  <a:srgbClr val="E7E6E6">
                    <a:lumMod val="75000"/>
                  </a:srgbClr>
                </a:solidFill>
              </a:rPr>
              <a:t>Source: ILO-Gallup </a:t>
            </a:r>
          </a:p>
          <a:p>
            <a:r>
              <a:rPr lang="fr-CH" sz="1100" i="1" dirty="0">
                <a:solidFill>
                  <a:srgbClr val="E7E6E6">
                    <a:lumMod val="75000"/>
                  </a:srgbClr>
                </a:solidFill>
              </a:rPr>
              <a:t> </a:t>
            </a:r>
            <a:endParaRPr lang="en-US" sz="1100" i="1" dirty="0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78994"/>
            <a:ext cx="7290054" cy="1499616"/>
          </a:xfrm>
        </p:spPr>
        <p:txBody>
          <a:bodyPr/>
          <a:lstStyle/>
          <a:p>
            <a:r>
              <a:rPr lang="fr-CH" dirty="0" err="1" smtClean="0"/>
              <a:t>Empirical</a:t>
            </a:r>
            <a:r>
              <a:rPr lang="fr-CH" dirty="0" smtClean="0"/>
              <a:t> </a:t>
            </a:r>
            <a:r>
              <a:rPr lang="fr-CH" dirty="0" err="1" smtClean="0"/>
              <a:t>methodology</a:t>
            </a:r>
            <a:r>
              <a:rPr lang="fr-CH" dirty="0" smtClean="0"/>
              <a:t> I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84831"/>
                <a:ext cx="7461504" cy="44603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400" b="1" dirty="0">
                    <a:latin typeface="Calisto MT" panose="02040603050505030304" pitchFamily="18" charset="0"/>
                  </a:rPr>
                  <a:t>Estimate individual probability to participate</a:t>
                </a:r>
              </a:p>
              <a:p>
                <a:pPr lvl="1"/>
                <a:r>
                  <a:rPr lang="fr-CH" sz="2000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fr-CH" sz="2000" dirty="0">
                    <a:solidFill>
                      <a:srgbClr val="0070C0"/>
                    </a:solidFill>
                  </a:rPr>
                  <a:t> </a:t>
                </a:r>
                <a:r>
                  <a:rPr lang="fr-CH" sz="2000" dirty="0" err="1">
                    <a:solidFill>
                      <a:srgbClr val="0070C0"/>
                    </a:solidFill>
                  </a:rPr>
                  <a:t>dependent</a:t>
                </a:r>
                <a:r>
                  <a:rPr lang="fr-CH" sz="2000" dirty="0">
                    <a:solidFill>
                      <a:srgbClr val="0070C0"/>
                    </a:solidFill>
                  </a:rPr>
                  <a:t> variable Y=[0,1]</a:t>
                </a:r>
              </a:p>
              <a:p>
                <a:pPr lvl="1"/>
                <a:r>
                  <a:rPr lang="fr-CH" sz="2000" dirty="0" err="1">
                    <a:solidFill>
                      <a:srgbClr val="0070C0"/>
                    </a:solidFill>
                  </a:rPr>
                  <a:t>Probit</a:t>
                </a:r>
                <a:r>
                  <a:rPr lang="fr-CH" sz="2000" dirty="0">
                    <a:solidFill>
                      <a:srgbClr val="0070C0"/>
                    </a:solidFill>
                  </a:rPr>
                  <a:t>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s-ES_tradnl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sty m:val="p"/>
                          </m:rPr>
                          <a:rPr lang="fr-CH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ob</m:t>
                        </m:r>
                      </m:fName>
                      <m:e>
                        <m:d>
                          <m:dPr>
                            <m:ctrlP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s-ES_tradnl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CH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s-ES_tradnl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_tradnl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CH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CH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GB" sz="18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lvl="3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sz="16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fr-CH" sz="16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GB" sz="16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is cumulative distribution function of normal distribution</a:t>
                </a:r>
              </a:p>
              <a:p>
                <a:r>
                  <a:rPr lang="fr-CH" sz="2400" b="1" dirty="0" err="1">
                    <a:latin typeface="Calisto MT" panose="02040603050505030304" pitchFamily="18" charset="0"/>
                  </a:rPr>
                  <a:t>Specifying</a:t>
                </a:r>
                <a:r>
                  <a:rPr lang="fr-CH" sz="2400" b="1" dirty="0">
                    <a:latin typeface="Calisto MT" panose="02040603050505030304" pitchFamily="18" charset="0"/>
                  </a:rPr>
                  <a:t> </a:t>
                </a:r>
                <a:r>
                  <a:rPr lang="fr-CH" sz="2400" b="1" dirty="0" err="1">
                    <a:latin typeface="Calisto MT" panose="02040603050505030304" pitchFamily="18" charset="0"/>
                  </a:rPr>
                  <a:t>independent</a:t>
                </a:r>
                <a:r>
                  <a:rPr lang="fr-CH" sz="2400" b="1" dirty="0">
                    <a:latin typeface="Calisto MT" panose="02040603050505030304" pitchFamily="18" charset="0"/>
                  </a:rPr>
                  <a:t> variables X</a:t>
                </a:r>
              </a:p>
              <a:p>
                <a:pPr lvl="1"/>
                <a:r>
                  <a:rPr lang="fr-CH" sz="2000" dirty="0" err="1"/>
                  <a:t>Individual</a:t>
                </a:r>
                <a:r>
                  <a:rPr lang="fr-CH" sz="2000" dirty="0"/>
                  <a:t> </a:t>
                </a:r>
                <a:r>
                  <a:rPr lang="fr-CH" sz="2000" dirty="0" err="1"/>
                  <a:t>characteristics</a:t>
                </a:r>
                <a:r>
                  <a:rPr lang="fr-CH" sz="2000" dirty="0"/>
                  <a:t> </a:t>
                </a:r>
                <a:r>
                  <a:rPr lang="fr-CH" sz="2000" dirty="0" err="1"/>
                  <a:t>according</a:t>
                </a:r>
                <a:r>
                  <a:rPr lang="fr-CH" sz="2000" dirty="0"/>
                  <a:t> to </a:t>
                </a:r>
                <a:r>
                  <a:rPr lang="fr-CH" sz="2000" dirty="0" err="1"/>
                  <a:t>framework</a:t>
                </a:r>
                <a:endParaRPr lang="fr-CH" sz="2000" dirty="0"/>
              </a:p>
              <a:p>
                <a:pPr lvl="1"/>
                <a:r>
                  <a:rPr lang="fr-CH" sz="2000" dirty="0"/>
                  <a:t>Pool countries</a:t>
                </a:r>
              </a:p>
              <a:p>
                <a:pPr lvl="3"/>
                <a:r>
                  <a:rPr lang="fr-CH" sz="1600" dirty="0" err="1"/>
                  <a:t>increase</a:t>
                </a:r>
                <a:r>
                  <a:rPr lang="fr-CH" sz="1600" dirty="0"/>
                  <a:t> </a:t>
                </a:r>
                <a:r>
                  <a:rPr lang="fr-CH" sz="1600" dirty="0" err="1"/>
                  <a:t>sample</a:t>
                </a:r>
                <a:r>
                  <a:rPr lang="fr-CH" sz="1600" dirty="0"/>
                  <a:t> size</a:t>
                </a:r>
              </a:p>
              <a:p>
                <a:pPr lvl="3"/>
                <a:r>
                  <a:rPr lang="fr-CH" sz="1600" dirty="0" err="1" smtClean="0"/>
                  <a:t>obtain</a:t>
                </a:r>
                <a:r>
                  <a:rPr lang="fr-CH" sz="1600" dirty="0" smtClean="0"/>
                  <a:t> </a:t>
                </a:r>
                <a:r>
                  <a:rPr lang="fr-CH" sz="1600" dirty="0"/>
                  <a:t>more </a:t>
                </a:r>
                <a:r>
                  <a:rPr lang="fr-CH" sz="1600" dirty="0" err="1"/>
                  <a:t>general</a:t>
                </a:r>
                <a:r>
                  <a:rPr lang="fr-CH" sz="1600" dirty="0"/>
                  <a:t> </a:t>
                </a:r>
                <a:r>
                  <a:rPr lang="fr-CH" sz="1600" dirty="0" err="1"/>
                  <a:t>results</a:t>
                </a:r>
                <a:endParaRPr lang="fr-CH" sz="1600" dirty="0"/>
              </a:p>
              <a:p>
                <a:pPr lvl="1"/>
                <a:r>
                  <a:rPr lang="fr-CH" sz="2000" dirty="0" err="1"/>
                  <a:t>Insufficient</a:t>
                </a:r>
                <a:r>
                  <a:rPr lang="fr-CH" sz="2000" dirty="0"/>
                  <a:t> country-</a:t>
                </a:r>
                <a:r>
                  <a:rPr lang="fr-CH" sz="2000" dirty="0" err="1"/>
                  <a:t>level</a:t>
                </a:r>
                <a:r>
                  <a:rPr lang="fr-CH" sz="2000" dirty="0"/>
                  <a:t> information</a:t>
                </a:r>
                <a:r>
                  <a:rPr lang="fr-CH" sz="2000" dirty="0">
                    <a:sym typeface="Wingdings" panose="05000000000000000000" pitchFamily="2" charset="2"/>
                  </a:rPr>
                  <a:t> </a:t>
                </a:r>
                <a:r>
                  <a:rPr lang="fr-CH" sz="2000" b="1" dirty="0">
                    <a:sym typeface="Wingdings" panose="05000000000000000000" pitchFamily="2" charset="2"/>
                  </a:rPr>
                  <a:t>country </a:t>
                </a:r>
                <a:r>
                  <a:rPr lang="fr-CH" sz="2000" b="1" dirty="0" err="1">
                    <a:sym typeface="Wingdings" panose="05000000000000000000" pitchFamily="2" charset="2"/>
                  </a:rPr>
                  <a:t>fixed</a:t>
                </a:r>
                <a:r>
                  <a:rPr lang="fr-CH" sz="2000" b="1" dirty="0">
                    <a:sym typeface="Wingdings" panose="05000000000000000000" pitchFamily="2" charset="2"/>
                  </a:rPr>
                  <a:t> </a:t>
                </a:r>
                <a:r>
                  <a:rPr lang="fr-CH" sz="2000" b="1" dirty="0" err="1">
                    <a:sym typeface="Wingdings" panose="05000000000000000000" pitchFamily="2" charset="2"/>
                  </a:rPr>
                  <a:t>effects</a:t>
                </a:r>
                <a:endParaRPr lang="fr-CH" sz="2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fr-CH" sz="2000" dirty="0" smtClean="0">
                    <a:sym typeface="Wingdings" panose="05000000000000000000" pitchFamily="2" charset="2"/>
                  </a:rPr>
                  <a:t>Different</a:t>
                </a:r>
                <a:r>
                  <a:rPr lang="fr-CH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fr-CH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fr-CH" sz="2000" dirty="0">
                    <a:sym typeface="Wingdings" panose="05000000000000000000" pitchFamily="2" charset="2"/>
                  </a:rPr>
                  <a:t> for </a:t>
                </a:r>
                <a:r>
                  <a:rPr lang="fr-CH" sz="2000" dirty="0" err="1">
                    <a:sym typeface="Wingdings" panose="05000000000000000000" pitchFamily="2" charset="2"/>
                  </a:rPr>
                  <a:t>different</a:t>
                </a:r>
                <a:r>
                  <a:rPr lang="fr-CH" sz="2000" dirty="0">
                    <a:sym typeface="Wingdings" panose="05000000000000000000" pitchFamily="2" charset="2"/>
                  </a:rPr>
                  <a:t> groups</a:t>
                </a:r>
              </a:p>
              <a:p>
                <a:pPr lvl="3"/>
                <a:r>
                  <a:rPr lang="fr-CH" sz="1600" dirty="0" smtClean="0"/>
                  <a:t>interaction </a:t>
                </a:r>
                <a:r>
                  <a:rPr lang="fr-CH" sz="1600" dirty="0" err="1" smtClean="0"/>
                  <a:t>terms</a:t>
                </a:r>
                <a:endParaRPr lang="en-GB" sz="160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84831"/>
                <a:ext cx="7461504" cy="4460347"/>
              </a:xfrm>
              <a:blipFill rotWithShape="0">
                <a:blip r:embed="rId3"/>
                <a:stretch>
                  <a:fillRect l="-654" t="-2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1"/>
            <a:ext cx="7461504" cy="4460347"/>
          </a:xfrm>
        </p:spPr>
        <p:txBody>
          <a:bodyPr>
            <a:normAutofit/>
          </a:bodyPr>
          <a:lstStyle/>
          <a:p>
            <a:r>
              <a:rPr lang="fr-CH" sz="2800" b="1" dirty="0"/>
              <a:t>Group by </a:t>
            </a:r>
            <a:r>
              <a:rPr lang="fr-CH" sz="2800" b="1" dirty="0" err="1"/>
              <a:t>age</a:t>
            </a:r>
            <a:r>
              <a:rPr lang="fr-CH" sz="2800" b="1" dirty="0"/>
              <a:t> </a:t>
            </a:r>
            <a:r>
              <a:rPr lang="fr-CH" sz="2800" b="1" dirty="0" smtClean="0"/>
              <a:t>to </a:t>
            </a:r>
            <a:r>
              <a:rPr lang="fr-CH" sz="2800" b="1" dirty="0" err="1" smtClean="0"/>
              <a:t>account</a:t>
            </a:r>
            <a:r>
              <a:rPr lang="fr-CH" sz="2800" b="1" dirty="0" smtClean="0"/>
              <a:t> for life-cycle </a:t>
            </a:r>
            <a:r>
              <a:rPr lang="fr-CH" sz="2800" b="1" dirty="0" err="1" smtClean="0"/>
              <a:t>effects</a:t>
            </a:r>
            <a:endParaRPr lang="fr-CH" sz="2800" b="1" dirty="0"/>
          </a:p>
          <a:p>
            <a:pPr lvl="2"/>
            <a:r>
              <a:rPr lang="fr-CH" sz="2000" dirty="0" smtClean="0">
                <a:solidFill>
                  <a:srgbClr val="0070C0"/>
                </a:solidFill>
              </a:rPr>
              <a:t>Young (15-24) </a:t>
            </a:r>
            <a:endParaRPr lang="fr-CH" sz="2000" dirty="0">
              <a:solidFill>
                <a:srgbClr val="0070C0"/>
              </a:solidFill>
            </a:endParaRPr>
          </a:p>
          <a:p>
            <a:pPr lvl="2"/>
            <a:r>
              <a:rPr lang="fr-CH" sz="2000" dirty="0">
                <a:solidFill>
                  <a:srgbClr val="0070C0"/>
                </a:solidFill>
              </a:rPr>
              <a:t>P</a:t>
            </a:r>
            <a:r>
              <a:rPr lang="fr-CH" sz="2000" dirty="0" smtClean="0">
                <a:solidFill>
                  <a:srgbClr val="0070C0"/>
                </a:solidFill>
              </a:rPr>
              <a:t>rime </a:t>
            </a:r>
            <a:r>
              <a:rPr lang="fr-CH" sz="2000" dirty="0" err="1" smtClean="0">
                <a:solidFill>
                  <a:srgbClr val="0070C0"/>
                </a:solidFill>
              </a:rPr>
              <a:t>age</a:t>
            </a:r>
            <a:r>
              <a:rPr lang="fr-CH" sz="2000" dirty="0" smtClean="0">
                <a:solidFill>
                  <a:srgbClr val="0070C0"/>
                </a:solidFill>
              </a:rPr>
              <a:t> (25-54)</a:t>
            </a:r>
            <a:endParaRPr lang="fr-CH" sz="2000" dirty="0">
              <a:solidFill>
                <a:srgbClr val="0070C0"/>
              </a:solidFill>
            </a:endParaRPr>
          </a:p>
          <a:p>
            <a:pPr lvl="2"/>
            <a:r>
              <a:rPr lang="fr-CH" sz="2000" dirty="0" err="1" smtClean="0">
                <a:solidFill>
                  <a:srgbClr val="0070C0"/>
                </a:solidFill>
              </a:rPr>
              <a:t>Older</a:t>
            </a:r>
            <a:r>
              <a:rPr lang="fr-CH" sz="2000" dirty="0" smtClean="0">
                <a:solidFill>
                  <a:srgbClr val="0070C0"/>
                </a:solidFill>
              </a:rPr>
              <a:t> (55+)</a:t>
            </a:r>
            <a:endParaRPr lang="fr-CH" sz="2000" dirty="0">
              <a:solidFill>
                <a:srgbClr val="0070C0"/>
              </a:solidFill>
            </a:endParaRPr>
          </a:p>
          <a:p>
            <a:r>
              <a:rPr lang="fr-CH" sz="2800" b="1" dirty="0"/>
              <a:t>Group by countries</a:t>
            </a:r>
          </a:p>
          <a:p>
            <a:pPr lvl="2"/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income</a:t>
            </a:r>
            <a:endParaRPr lang="fr-CH" sz="2000" dirty="0">
              <a:solidFill>
                <a:srgbClr val="0070C0"/>
              </a:solidFill>
            </a:endParaRPr>
          </a:p>
          <a:p>
            <a:pPr lvl="2"/>
            <a:r>
              <a:rPr lang="fr-CH" sz="2000" dirty="0">
                <a:solidFill>
                  <a:srgbClr val="0070C0"/>
                </a:solidFill>
              </a:rPr>
              <a:t>Non-</a:t>
            </a:r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income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with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LFPR gap</a:t>
            </a:r>
          </a:p>
          <a:p>
            <a:pPr lvl="2"/>
            <a:r>
              <a:rPr lang="fr-CH" sz="2000" dirty="0">
                <a:solidFill>
                  <a:srgbClr val="0070C0"/>
                </a:solidFill>
              </a:rPr>
              <a:t>Non-</a:t>
            </a:r>
            <a:r>
              <a:rPr lang="fr-CH" sz="2000" dirty="0" err="1">
                <a:solidFill>
                  <a:srgbClr val="0070C0"/>
                </a:solidFill>
              </a:rPr>
              <a:t>low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income</a:t>
            </a:r>
            <a:r>
              <a:rPr lang="fr-CH" sz="2000" dirty="0">
                <a:solidFill>
                  <a:srgbClr val="0070C0"/>
                </a:solidFill>
              </a:rPr>
              <a:t> </a:t>
            </a:r>
            <a:r>
              <a:rPr lang="fr-CH" sz="2000" dirty="0" err="1">
                <a:solidFill>
                  <a:srgbClr val="0070C0"/>
                </a:solidFill>
              </a:rPr>
              <a:t>with</a:t>
            </a:r>
            <a:r>
              <a:rPr lang="fr-CH" sz="2000" dirty="0">
                <a:solidFill>
                  <a:srgbClr val="0070C0"/>
                </a:solidFill>
              </a:rPr>
              <a:t> high LFPR gap</a:t>
            </a:r>
          </a:p>
          <a:p>
            <a:r>
              <a:rPr lang="fr-CH" sz="2800" b="1" dirty="0" err="1"/>
              <a:t>Interact</a:t>
            </a:r>
            <a:r>
              <a:rPr lang="fr-CH" sz="2800" b="1" dirty="0"/>
              <a:t> </a:t>
            </a:r>
            <a:r>
              <a:rPr lang="fr-CH" sz="2800" b="1" dirty="0" err="1"/>
              <a:t>both</a:t>
            </a:r>
            <a:r>
              <a:rPr lang="fr-CH" sz="2800" b="1" dirty="0"/>
              <a:t> </a:t>
            </a:r>
            <a:r>
              <a:rPr lang="fr-CH" sz="2800" b="1" dirty="0" err="1"/>
              <a:t>with</a:t>
            </a:r>
            <a:r>
              <a:rPr lang="fr-CH" sz="2800" b="1" dirty="0"/>
              <a:t> all variables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7927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8096" y="37899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Empirical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fr-CH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methodology</a:t>
            </a:r>
            <a:r>
              <a:rPr lang="fr-CH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II</a:t>
            </a:r>
            <a:endParaRPr lang="en-GB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77515" y="644316"/>
            <a:ext cx="1" cy="90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9"/>
          <a:stretch/>
        </p:blipFill>
        <p:spPr>
          <a:xfrm>
            <a:off x="8041372" y="5778181"/>
            <a:ext cx="953853" cy="10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2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8968</TotalTime>
  <Words>1586</Words>
  <Application>Microsoft Office PowerPoint</Application>
  <PresentationFormat>On-screen Show (4:3)</PresentationFormat>
  <Paragraphs>265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6" baseType="lpstr">
      <vt:lpstr>Aharoni</vt:lpstr>
      <vt:lpstr>Arial</vt:lpstr>
      <vt:lpstr>Arial Narrow</vt:lpstr>
      <vt:lpstr>Calibri</vt:lpstr>
      <vt:lpstr>Calibri Light</vt:lpstr>
      <vt:lpstr>Calisto MT</vt:lpstr>
      <vt:lpstr>Cambria</vt:lpstr>
      <vt:lpstr>Cambria Math</vt:lpstr>
      <vt:lpstr>Century Gothic</vt:lpstr>
      <vt:lpstr>Tw Cen MT</vt:lpstr>
      <vt:lpstr>Tw Cen MT Condensed</vt:lpstr>
      <vt:lpstr>Wingdings</vt:lpstr>
      <vt:lpstr>Wingdings 3</vt:lpstr>
      <vt:lpstr>Integral</vt:lpstr>
      <vt:lpstr>1_Office Theme</vt:lpstr>
      <vt:lpstr>1_Integral</vt:lpstr>
      <vt:lpstr>2_Integral</vt:lpstr>
      <vt:lpstr>Worksheet</vt:lpstr>
      <vt:lpstr>Stefan Kühn and Sheena Yoon  Research Department, International Labour Organization</vt:lpstr>
      <vt:lpstr>PowerPoint Presentation</vt:lpstr>
      <vt:lpstr>PowerPoint Presentation</vt:lpstr>
      <vt:lpstr>Conceptual Framework</vt:lpstr>
      <vt:lpstr>PowerPoint Presentation</vt:lpstr>
      <vt:lpstr>PowerPoint Presentation</vt:lpstr>
      <vt:lpstr>PowerPoint Presentation</vt:lpstr>
      <vt:lpstr>Empirical methodology I</vt:lpstr>
      <vt:lpstr>PowerPoint Presentation</vt:lpstr>
      <vt:lpstr>PowerPoint Presentation</vt:lpstr>
      <vt:lpstr>PowerPoint Presentation</vt:lpstr>
      <vt:lpstr> </vt:lpstr>
      <vt:lpstr>Reported challenges in the Labour Market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Stefan Kühn and Sheena Yoon  Research Department, International Labour Organization</dc:title>
  <dc:creator>Yoon, Sheena</dc:creator>
  <cp:lastModifiedBy>Kuhn, Stefan</cp:lastModifiedBy>
  <cp:revision>64</cp:revision>
  <dcterms:created xsi:type="dcterms:W3CDTF">2017-09-27T15:36:59Z</dcterms:created>
  <dcterms:modified xsi:type="dcterms:W3CDTF">2017-10-05T05:59:07Z</dcterms:modified>
</cp:coreProperties>
</file>