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  <p:sldMasterId id="2147483694" r:id="rId4"/>
  </p:sldMasterIdLst>
  <p:notesMasterIdLst>
    <p:notesMasterId r:id="rId28"/>
  </p:notesMasterIdLst>
  <p:sldIdLst>
    <p:sldId id="257" r:id="rId5"/>
    <p:sldId id="463" r:id="rId6"/>
    <p:sldId id="259" r:id="rId7"/>
    <p:sldId id="300" r:id="rId8"/>
    <p:sldId id="281" r:id="rId9"/>
    <p:sldId id="283" r:id="rId10"/>
    <p:sldId id="294" r:id="rId11"/>
    <p:sldId id="296" r:id="rId12"/>
    <p:sldId id="297" r:id="rId13"/>
    <p:sldId id="298" r:id="rId14"/>
    <p:sldId id="299" r:id="rId15"/>
    <p:sldId id="464" r:id="rId16"/>
    <p:sldId id="261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E92"/>
    <a:srgbClr val="58F275"/>
    <a:srgbClr val="374C75"/>
    <a:srgbClr val="0A7C20"/>
    <a:srgbClr val="5170AD"/>
    <a:srgbClr val="7B99CF"/>
    <a:srgbClr val="627EB6"/>
    <a:srgbClr val="5376BD"/>
    <a:srgbClr val="4469B2"/>
    <a:srgbClr val="598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09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1DDF-37B4-4026-9168-8FC8FE53E481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84A78-60CC-4A72-98DD-59AAE873E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37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7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96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36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27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28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69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9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0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66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0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2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8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3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8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58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82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5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2400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0750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9012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5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6350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9603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063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860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389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101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8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858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0E9C9D-898E-49D3-9D1F-7862021C1A8B}"/>
              </a:ext>
            </a:extLst>
          </p:cNvPr>
          <p:cNvSpPr/>
          <p:nvPr userDrawn="1"/>
        </p:nvSpPr>
        <p:spPr>
          <a:xfrm>
            <a:off x="11466972" y="3726160"/>
            <a:ext cx="36000" cy="32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7D7ECF7-3DC1-CCA1-BBF1-2B58223F3EF3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3666" y="3429000"/>
            <a:ext cx="614777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A877D4-E7F6-5469-D646-5EE607A4D841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pic>
        <p:nvPicPr>
          <p:cNvPr id="6" name="圖片 5" descr="黑暗里有星球&#10;&#10;中度可信度描述已自动生成">
            <a:extLst>
              <a:ext uri="{FF2B5EF4-FFF2-40B4-BE49-F238E27FC236}">
                <a16:creationId xmlns:a16="http://schemas.microsoft.com/office/drawing/2014/main" id="{1726DB8F-132E-EC95-FD41-FD64F08A3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397293"/>
            <a:ext cx="3625206" cy="21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54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234FF0D-966C-7954-5408-7E9C25DF3D83}"/>
              </a:ext>
            </a:extLst>
          </p:cNvPr>
          <p:cNvSpPr txBox="1"/>
          <p:nvPr userDrawn="1"/>
        </p:nvSpPr>
        <p:spPr>
          <a:xfrm>
            <a:off x="8377706" y="784897"/>
            <a:ext cx="965794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FE70C4-16E1-9679-9051-B75575C20052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F82C2B0-C955-492C-4BAB-C11E56182EB7}"/>
              </a:ext>
            </a:extLst>
          </p:cNvPr>
          <p:cNvGrpSpPr/>
          <p:nvPr userDrawn="1"/>
        </p:nvGrpSpPr>
        <p:grpSpPr>
          <a:xfrm>
            <a:off x="368723" y="302085"/>
            <a:ext cx="2617497" cy="646331"/>
            <a:chOff x="362627" y="302085"/>
            <a:chExt cx="2617497" cy="646331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DD4D87-946F-77CD-D105-6BDB3E28FEBD}"/>
                </a:ext>
              </a:extLst>
            </p:cNvPr>
            <p:cNvSpPr txBox="1"/>
            <p:nvPr/>
          </p:nvSpPr>
          <p:spPr>
            <a:xfrm>
              <a:off x="761974" y="473695"/>
              <a:ext cx="1621502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j-ea"/>
                  <a:ea typeface="+mj-ea"/>
                </a:rPr>
                <a:t>语言初识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63F2E9-0B4B-E685-CFF3-0441A4ADA9F6}"/>
                </a:ext>
              </a:extLst>
            </p:cNvPr>
            <p:cNvSpPr/>
            <p:nvPr/>
          </p:nvSpPr>
          <p:spPr>
            <a:xfrm>
              <a:off x="2045826" y="558516"/>
              <a:ext cx="36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FD22A13-EEED-9AFA-E66C-537FD7036918}"/>
                </a:ext>
              </a:extLst>
            </p:cNvPr>
            <p:cNvSpPr txBox="1"/>
            <p:nvPr userDrawn="1"/>
          </p:nvSpPr>
          <p:spPr>
            <a:xfrm>
              <a:off x="362627" y="302085"/>
              <a:ext cx="534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0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思源黑体 CN Bold"/>
                  <a:ea typeface="思源黑体 CN Bold"/>
                  <a:cs typeface="+mn-cs"/>
                </a:rPr>
                <a:t>C</a:t>
              </a:r>
              <a:endParaRPr lang="zh-CN" altLang="en-US" sz="2000">
                <a:solidFill>
                  <a:schemeClr val="accent5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EDAA0DB-C6B1-4802-C168-49C8D42F5A14}"/>
                </a:ext>
              </a:extLst>
            </p:cNvPr>
            <p:cNvSpPr txBox="1"/>
            <p:nvPr userDrawn="1"/>
          </p:nvSpPr>
          <p:spPr>
            <a:xfrm>
              <a:off x="2039730" y="465605"/>
              <a:ext cx="940394" cy="319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spc="300">
                  <a:solidFill>
                    <a:schemeClr val="accent5"/>
                  </a:solidFill>
                  <a:latin typeface="+mn-lt"/>
                  <a:ea typeface="+mn-ea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72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1748D8-265B-8C58-DEBE-751BC14D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492E-791E-4EB7-BE21-F4AF5194511A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2FF27A-B1D6-2993-43B4-4D8D067C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0FE58A-F113-92C5-14CB-E1605A0D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FCB1-60AC-4B60-9958-0500E289E3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51C619E0-CFD1-49E7-A291-0DD6829DD073}"/>
              </a:ext>
            </a:extLst>
          </p:cNvPr>
          <p:cNvSpPr/>
          <p:nvPr userDrawn="1"/>
        </p:nvSpPr>
        <p:spPr>
          <a:xfrm>
            <a:off x="1260008" y="0"/>
            <a:ext cx="5117707" cy="6858000"/>
          </a:xfrm>
          <a:custGeom>
            <a:avLst/>
            <a:gdLst>
              <a:gd name="connsiteX0" fmla="*/ 0 w 5117707"/>
              <a:gd name="connsiteY0" fmla="*/ 0 h 6858000"/>
              <a:gd name="connsiteX1" fmla="*/ 2467638 w 5117707"/>
              <a:gd name="connsiteY1" fmla="*/ 0 h 6858000"/>
              <a:gd name="connsiteX2" fmla="*/ 5117707 w 5117707"/>
              <a:gd name="connsiteY2" fmla="*/ 6858000 h 6858000"/>
              <a:gd name="connsiteX3" fmla="*/ 2650069 w 51177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707" h="6858000">
                <a:moveTo>
                  <a:pt x="0" y="0"/>
                </a:moveTo>
                <a:lnTo>
                  <a:pt x="2467638" y="0"/>
                </a:lnTo>
                <a:lnTo>
                  <a:pt x="5117707" y="6858000"/>
                </a:lnTo>
                <a:lnTo>
                  <a:pt x="2650069" y="68580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FE2431-2565-EA3C-8667-46836011B576}"/>
              </a:ext>
            </a:extLst>
          </p:cNvPr>
          <p:cNvSpPr txBox="1"/>
          <p:nvPr userDrawn="1"/>
        </p:nvSpPr>
        <p:spPr>
          <a:xfrm>
            <a:off x="8377706" y="784897"/>
            <a:ext cx="381429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9600" b="0" i="0" u="none" strike="noStrike" kern="1200" cap="none" spc="0" normalizeH="0" baseline="0" noProof="0">
                <a:ln>
                  <a:noFill/>
                </a:ln>
                <a:solidFill>
                  <a:srgbClr val="28A8EA">
                    <a:alpha val="16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C</a:t>
            </a:r>
            <a:endParaRPr kumimoji="0" lang="zh-CN" altLang="en-US" sz="49600" b="0" i="0" u="none" strike="noStrike" kern="1200" cap="none" spc="0" normalizeH="0" baseline="0" noProof="0">
              <a:ln>
                <a:noFill/>
              </a:ln>
              <a:solidFill>
                <a:srgbClr val="28A8EA">
                  <a:alpha val="16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F6C1B-2F3D-7AE7-08CE-11D74FE7DFBE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0011011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</a:t>
            </a:r>
          </a:p>
          <a:p>
            <a:pPr marL="0" marR="0" lvl="0" indent="0" algn="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111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01010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01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lumMod val="75000"/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57CC3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1001</a:t>
            </a:r>
          </a:p>
          <a:p>
            <a:pPr marL="0" marR="0" lvl="0" indent="0" algn="r" defTabSz="914400" rtl="0" eaLnBrk="1" fontAlgn="b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-100" normalizeH="0" baseline="0" noProof="0">
                <a:ln>
                  <a:noFill/>
                </a:ln>
                <a:solidFill>
                  <a:srgbClr val="00B294">
                    <a:alpha val="35000"/>
                  </a:srgbClr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6999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547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06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234FF0D-966C-7954-5408-7E9C25DF3D83}"/>
              </a:ext>
            </a:extLst>
          </p:cNvPr>
          <p:cNvSpPr txBox="1"/>
          <p:nvPr userDrawn="1"/>
        </p:nvSpPr>
        <p:spPr>
          <a:xfrm>
            <a:off x="8377706" y="784897"/>
            <a:ext cx="524685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accent3">
                    <a:alpha val="16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49600">
              <a:solidFill>
                <a:schemeClr val="accent3">
                  <a:alpha val="16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FE70C4-16E1-9679-9051-B75575C20052}"/>
              </a:ext>
            </a:extLst>
          </p:cNvPr>
          <p:cNvSpPr txBox="1"/>
          <p:nvPr userDrawn="1"/>
        </p:nvSpPr>
        <p:spPr>
          <a:xfrm>
            <a:off x="-393863" y="3072525"/>
            <a:ext cx="3018775" cy="378547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2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0011011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</a:t>
            </a:r>
          </a:p>
          <a:p>
            <a:pPr algn="r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111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01010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01</a:t>
            </a: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lumMod val="75000"/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5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1001</a:t>
            </a:r>
          </a:p>
          <a:p>
            <a:pPr algn="r" fontAlgn="b">
              <a:lnSpc>
                <a:spcPts val="1300"/>
              </a:lnSpc>
            </a:pPr>
            <a:r>
              <a:rPr lang="en-US" altLang="zh-CN" sz="1400" spc="-100" dirty="0">
                <a:solidFill>
                  <a:schemeClr val="accent4">
                    <a:alpha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0114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2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478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5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029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51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59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147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8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54360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1F7057-9B58-04A6-9F97-D6E4F99B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BAABE0-72A6-9C1C-91F5-3B45837A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76D1F3-F91B-6728-BDBD-8489B03E6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492E-791E-4EB7-BE21-F4AF5194511A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3D505-C2A7-A314-00F8-A70299884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E946FA-CE0C-CD71-BB2D-B61B1D893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FCB1-60AC-4B60-9958-0500E289E3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hidden="1">
            <a:extLst>
              <a:ext uri="{FF2B5EF4-FFF2-40B4-BE49-F238E27FC236}">
                <a16:creationId xmlns:a16="http://schemas.microsoft.com/office/drawing/2014/main" id="{1E4D1525-2C11-309D-D63D-8394E02A8A49}"/>
              </a:ext>
            </a:extLst>
          </p:cNvPr>
          <p:cNvSpPr/>
          <p:nvPr userDrawn="1"/>
        </p:nvSpPr>
        <p:spPr>
          <a:xfrm rot="286626">
            <a:off x="-1300537" y="742126"/>
            <a:ext cx="15709331" cy="6590784"/>
          </a:xfrm>
          <a:prstGeom prst="rect">
            <a:avLst/>
          </a:prstGeom>
          <a:blipFill dpi="0" rotWithShape="1">
            <a:blip r:embed="rId9">
              <a:alphaModFix amt="34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D514D2-CA7A-491E-A5D5-DD52567FF5FF}"/>
              </a:ext>
            </a:extLst>
          </p:cNvPr>
          <p:cNvSpPr/>
          <p:nvPr/>
        </p:nvSpPr>
        <p:spPr>
          <a:xfrm>
            <a:off x="104630" y="102281"/>
            <a:ext cx="11957339" cy="52457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E43F16-006A-4838-A531-D32082F82580}"/>
              </a:ext>
            </a:extLst>
          </p:cNvPr>
          <p:cNvGrpSpPr/>
          <p:nvPr/>
        </p:nvGrpSpPr>
        <p:grpSpPr>
          <a:xfrm>
            <a:off x="-50800" y="5372100"/>
            <a:ext cx="12503396" cy="1536700"/>
            <a:chOff x="183904" y="3428991"/>
            <a:chExt cx="16530381" cy="2031627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69000">
                <a:srgbClr val="00B0F0">
                  <a:alpha val="60000"/>
                </a:srgbClr>
              </a:gs>
            </a:gsLst>
            <a:lin ang="5400000" scaled="0"/>
            <a:tileRect/>
          </a:gradFill>
          <a:effectLst>
            <a:outerShdw dist="38100" dir="5400000" algn="t" rotWithShape="0">
              <a:schemeClr val="tx1">
                <a:alpha val="40000"/>
              </a:schemeClr>
            </a:outerShdw>
          </a:effectLst>
          <a:scene3d>
            <a:camera prst="perspectiveRelaxedModerately" fov="4500000">
              <a:rot lat="18590633" lon="0" rev="0"/>
            </a:camera>
            <a:lightRig rig="glow" dir="t"/>
          </a:scene3d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AB4FA62-8992-410F-9D86-1F919C97D188}"/>
                </a:ext>
              </a:extLst>
            </p:cNvPr>
            <p:cNvSpPr/>
            <p:nvPr/>
          </p:nvSpPr>
          <p:spPr>
            <a:xfrm>
              <a:off x="188004" y="3429011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8F6567E-E848-4F5E-BFE0-D625A89217CD}"/>
                </a:ext>
              </a:extLst>
            </p:cNvPr>
            <p:cNvSpPr/>
            <p:nvPr/>
          </p:nvSpPr>
          <p:spPr>
            <a:xfrm>
              <a:off x="857136" y="3429010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DC93B05-58D5-437B-8F7D-5D31FB8254C9}"/>
                </a:ext>
              </a:extLst>
            </p:cNvPr>
            <p:cNvSpPr/>
            <p:nvPr/>
          </p:nvSpPr>
          <p:spPr>
            <a:xfrm>
              <a:off x="1526268" y="3429009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24F61BF-9430-4D1A-B1EA-36A7C8AAA83E}"/>
                </a:ext>
              </a:extLst>
            </p:cNvPr>
            <p:cNvSpPr/>
            <p:nvPr/>
          </p:nvSpPr>
          <p:spPr>
            <a:xfrm>
              <a:off x="2195400" y="3429008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8D3427E-FCAA-482B-9F53-18A75878D409}"/>
                </a:ext>
              </a:extLst>
            </p:cNvPr>
            <p:cNvSpPr/>
            <p:nvPr/>
          </p:nvSpPr>
          <p:spPr>
            <a:xfrm>
              <a:off x="2864532" y="3429007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295BCBF-F48A-4129-BF8D-388628BAD9F0}"/>
                </a:ext>
              </a:extLst>
            </p:cNvPr>
            <p:cNvSpPr/>
            <p:nvPr/>
          </p:nvSpPr>
          <p:spPr>
            <a:xfrm>
              <a:off x="3533664" y="3429006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20ED527-8D6B-4DAA-9577-B434D70C9017}"/>
                </a:ext>
              </a:extLst>
            </p:cNvPr>
            <p:cNvSpPr/>
            <p:nvPr/>
          </p:nvSpPr>
          <p:spPr>
            <a:xfrm>
              <a:off x="4202796" y="3429005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C98AF98-436E-49CF-A8BF-7A2D0AE88800}"/>
                </a:ext>
              </a:extLst>
            </p:cNvPr>
            <p:cNvSpPr/>
            <p:nvPr/>
          </p:nvSpPr>
          <p:spPr>
            <a:xfrm>
              <a:off x="4871928" y="3429004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FAD7312-17D4-4110-AB66-B429579EC84B}"/>
                </a:ext>
              </a:extLst>
            </p:cNvPr>
            <p:cNvSpPr/>
            <p:nvPr/>
          </p:nvSpPr>
          <p:spPr>
            <a:xfrm>
              <a:off x="5541060" y="3429003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967B2FF-FCD2-4A2F-8062-E1BA48F11DE1}"/>
                </a:ext>
              </a:extLst>
            </p:cNvPr>
            <p:cNvSpPr/>
            <p:nvPr/>
          </p:nvSpPr>
          <p:spPr>
            <a:xfrm>
              <a:off x="6210192" y="3429002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807F3F1-0AEC-45EB-8A74-5E7C32CF188F}"/>
                </a:ext>
              </a:extLst>
            </p:cNvPr>
            <p:cNvSpPr/>
            <p:nvPr/>
          </p:nvSpPr>
          <p:spPr>
            <a:xfrm>
              <a:off x="6879324" y="3429001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E1F2E5A-F735-46BD-8C4F-CE23D37D9101}"/>
                </a:ext>
              </a:extLst>
            </p:cNvPr>
            <p:cNvSpPr/>
            <p:nvPr/>
          </p:nvSpPr>
          <p:spPr>
            <a:xfrm>
              <a:off x="7548456" y="3429000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387927B-CAC7-402C-B35C-B0E1F1AFE2D9}"/>
                </a:ext>
              </a:extLst>
            </p:cNvPr>
            <p:cNvSpPr/>
            <p:nvPr/>
          </p:nvSpPr>
          <p:spPr>
            <a:xfrm>
              <a:off x="8215324" y="3428995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E9B179-AF4C-4448-9D94-EE27FFDB75DF}"/>
                </a:ext>
              </a:extLst>
            </p:cNvPr>
            <p:cNvSpPr/>
            <p:nvPr/>
          </p:nvSpPr>
          <p:spPr>
            <a:xfrm>
              <a:off x="8884456" y="3428994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3048354-E411-4937-86DB-27C09BB77B9E}"/>
                </a:ext>
              </a:extLst>
            </p:cNvPr>
            <p:cNvSpPr/>
            <p:nvPr/>
          </p:nvSpPr>
          <p:spPr>
            <a:xfrm>
              <a:off x="9553588" y="3428993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127AC42F-7C8C-4EAA-8491-8D95429D80E4}"/>
                </a:ext>
              </a:extLst>
            </p:cNvPr>
            <p:cNvSpPr/>
            <p:nvPr/>
          </p:nvSpPr>
          <p:spPr>
            <a:xfrm>
              <a:off x="10222720" y="3428992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93559DE-E77A-45AE-9960-DF600D1B573F}"/>
                </a:ext>
              </a:extLst>
            </p:cNvPr>
            <p:cNvSpPr/>
            <p:nvPr/>
          </p:nvSpPr>
          <p:spPr>
            <a:xfrm>
              <a:off x="10891852" y="3428991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DC99BA25-AF53-4569-A60A-29334528614F}"/>
                </a:ext>
              </a:extLst>
            </p:cNvPr>
            <p:cNvSpPr/>
            <p:nvPr/>
          </p:nvSpPr>
          <p:spPr>
            <a:xfrm>
              <a:off x="188004" y="4141962"/>
              <a:ext cx="951723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A9E528D-7B18-4AE0-8256-AD3C60E7562C}"/>
                </a:ext>
              </a:extLst>
            </p:cNvPr>
            <p:cNvSpPr/>
            <p:nvPr/>
          </p:nvSpPr>
          <p:spPr>
            <a:xfrm>
              <a:off x="1174377" y="4141961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1CFF4463-C254-4A47-B2EE-8ED1610AD0E3}"/>
                </a:ext>
              </a:extLst>
            </p:cNvPr>
            <p:cNvSpPr/>
            <p:nvPr/>
          </p:nvSpPr>
          <p:spPr>
            <a:xfrm>
              <a:off x="1843509" y="4141960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512DA2A-2DFE-4080-919A-FE0638807FF4}"/>
                </a:ext>
              </a:extLst>
            </p:cNvPr>
            <p:cNvSpPr/>
            <p:nvPr/>
          </p:nvSpPr>
          <p:spPr>
            <a:xfrm>
              <a:off x="2512641" y="4141959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B940488-F795-434C-9016-7F7E9D36F0DB}"/>
                </a:ext>
              </a:extLst>
            </p:cNvPr>
            <p:cNvSpPr/>
            <p:nvPr/>
          </p:nvSpPr>
          <p:spPr>
            <a:xfrm>
              <a:off x="3181773" y="4141958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5132BEF-672C-42ED-98CA-AB49BF98BFD5}"/>
                </a:ext>
              </a:extLst>
            </p:cNvPr>
            <p:cNvSpPr/>
            <p:nvPr/>
          </p:nvSpPr>
          <p:spPr>
            <a:xfrm>
              <a:off x="3850905" y="4141957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A5044BB-D56D-4068-B9A5-15B64B8524A6}"/>
                </a:ext>
              </a:extLst>
            </p:cNvPr>
            <p:cNvSpPr/>
            <p:nvPr/>
          </p:nvSpPr>
          <p:spPr>
            <a:xfrm>
              <a:off x="4520037" y="4141956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B21FA39-7B20-4D17-A72B-E6E11BDF7673}"/>
                </a:ext>
              </a:extLst>
            </p:cNvPr>
            <p:cNvSpPr/>
            <p:nvPr/>
          </p:nvSpPr>
          <p:spPr>
            <a:xfrm>
              <a:off x="5189169" y="4141955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5FB6CA16-5323-43B6-83EA-7C47FE9BB9B6}"/>
                </a:ext>
              </a:extLst>
            </p:cNvPr>
            <p:cNvSpPr/>
            <p:nvPr/>
          </p:nvSpPr>
          <p:spPr>
            <a:xfrm>
              <a:off x="5858301" y="4141954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46B84188-7BB4-4099-8C9B-965AF931279F}"/>
                </a:ext>
              </a:extLst>
            </p:cNvPr>
            <p:cNvSpPr/>
            <p:nvPr/>
          </p:nvSpPr>
          <p:spPr>
            <a:xfrm>
              <a:off x="6527433" y="4141953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F42665B-8E27-432D-A684-3A1A9791FF88}"/>
                </a:ext>
              </a:extLst>
            </p:cNvPr>
            <p:cNvSpPr/>
            <p:nvPr/>
          </p:nvSpPr>
          <p:spPr>
            <a:xfrm>
              <a:off x="7196565" y="4141952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C55DF9C-938E-485D-B61C-77DFCBCE1FD3}"/>
                </a:ext>
              </a:extLst>
            </p:cNvPr>
            <p:cNvSpPr/>
            <p:nvPr/>
          </p:nvSpPr>
          <p:spPr>
            <a:xfrm>
              <a:off x="7865697" y="4141951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17D3E2AD-0767-47B2-94A6-BE9433C3FC6E}"/>
                </a:ext>
              </a:extLst>
            </p:cNvPr>
            <p:cNvSpPr/>
            <p:nvPr/>
          </p:nvSpPr>
          <p:spPr>
            <a:xfrm>
              <a:off x="8547077" y="4141946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93279-B6E4-4296-90DB-BF4AF7E1AD45}"/>
                </a:ext>
              </a:extLst>
            </p:cNvPr>
            <p:cNvSpPr/>
            <p:nvPr/>
          </p:nvSpPr>
          <p:spPr>
            <a:xfrm>
              <a:off x="9216209" y="4141945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95195F4-A8B0-425F-8149-474BFFE071FA}"/>
                </a:ext>
              </a:extLst>
            </p:cNvPr>
            <p:cNvSpPr/>
            <p:nvPr/>
          </p:nvSpPr>
          <p:spPr>
            <a:xfrm>
              <a:off x="9885341" y="4141944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214080E-3630-4B9F-B93F-6BE1920B5CAD}"/>
                </a:ext>
              </a:extLst>
            </p:cNvPr>
            <p:cNvSpPr/>
            <p:nvPr/>
          </p:nvSpPr>
          <p:spPr>
            <a:xfrm>
              <a:off x="10554472" y="4141943"/>
              <a:ext cx="986373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Enter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76503DF-CF56-435E-AA45-720FB4D6909A}"/>
                </a:ext>
              </a:extLst>
            </p:cNvPr>
            <p:cNvSpPr/>
            <p:nvPr/>
          </p:nvSpPr>
          <p:spPr>
            <a:xfrm>
              <a:off x="183904" y="4854913"/>
              <a:ext cx="779481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51F2CEF-E0F0-4121-B638-53CEA494949B}"/>
                </a:ext>
              </a:extLst>
            </p:cNvPr>
            <p:cNvSpPr/>
            <p:nvPr/>
          </p:nvSpPr>
          <p:spPr>
            <a:xfrm>
              <a:off x="1013909" y="4854911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596FCFB-CB71-4561-9C3D-4188049FD498}"/>
                </a:ext>
              </a:extLst>
            </p:cNvPr>
            <p:cNvSpPr/>
            <p:nvPr/>
          </p:nvSpPr>
          <p:spPr>
            <a:xfrm>
              <a:off x="1683041" y="4854910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6D246DA-A95D-4F35-BD21-36F8DCA2ABA1}"/>
                </a:ext>
              </a:extLst>
            </p:cNvPr>
            <p:cNvSpPr/>
            <p:nvPr/>
          </p:nvSpPr>
          <p:spPr>
            <a:xfrm>
              <a:off x="8249743" y="4854899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864B401-9988-4794-A18C-125D1A87E80A}"/>
                </a:ext>
              </a:extLst>
            </p:cNvPr>
            <p:cNvSpPr/>
            <p:nvPr/>
          </p:nvSpPr>
          <p:spPr>
            <a:xfrm>
              <a:off x="8934867" y="4854897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12F9566-5CEA-49CD-A983-CA37AC4B4794}"/>
                </a:ext>
              </a:extLst>
            </p:cNvPr>
            <p:cNvSpPr/>
            <p:nvPr/>
          </p:nvSpPr>
          <p:spPr>
            <a:xfrm>
              <a:off x="9603999" y="4854896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1A124A-4A40-4FEE-A5E7-968F8B885591}"/>
                </a:ext>
              </a:extLst>
            </p:cNvPr>
            <p:cNvSpPr/>
            <p:nvPr/>
          </p:nvSpPr>
          <p:spPr>
            <a:xfrm>
              <a:off x="10273130" y="4854895"/>
              <a:ext cx="1253203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AA71E0E-E295-413A-BC72-EF4A16FB66D3}"/>
                </a:ext>
              </a:extLst>
            </p:cNvPr>
            <p:cNvSpPr/>
            <p:nvPr/>
          </p:nvSpPr>
          <p:spPr>
            <a:xfrm>
              <a:off x="2369496" y="4848900"/>
              <a:ext cx="5813442" cy="609810"/>
            </a:xfrm>
            <a:custGeom>
              <a:avLst/>
              <a:gdLst>
                <a:gd name="connsiteX0" fmla="*/ 5795317 w 5813442"/>
                <a:gd name="connsiteY0" fmla="*/ 0 h 609810"/>
                <a:gd name="connsiteX1" fmla="*/ 5813442 w 5813442"/>
                <a:gd name="connsiteY1" fmla="*/ 43757 h 609810"/>
                <a:gd name="connsiteX2" fmla="*/ 5813442 w 5813442"/>
                <a:gd name="connsiteY2" fmla="*/ 541381 h 609810"/>
                <a:gd name="connsiteX3" fmla="*/ 5745013 w 5813442"/>
                <a:gd name="connsiteY3" fmla="*/ 609810 h 609810"/>
                <a:gd name="connsiteX4" fmla="*/ 68429 w 5813442"/>
                <a:gd name="connsiteY4" fmla="*/ 609810 h 609810"/>
                <a:gd name="connsiteX5" fmla="*/ 0 w 5813442"/>
                <a:gd name="connsiteY5" fmla="*/ 541381 h 609810"/>
                <a:gd name="connsiteX6" fmla="*/ 0 w 5813442"/>
                <a:gd name="connsiteY6" fmla="*/ 43757 h 609810"/>
                <a:gd name="connsiteX7" fmla="*/ 17317 w 5813442"/>
                <a:gd name="connsiteY7" fmla="*/ 1951 h 609810"/>
                <a:gd name="connsiteX8" fmla="*/ 17317 w 5813442"/>
                <a:gd name="connsiteY8" fmla="*/ 511926 h 609810"/>
                <a:gd name="connsiteX9" fmla="*/ 91965 w 5813442"/>
                <a:gd name="connsiteY9" fmla="*/ 586574 h 609810"/>
                <a:gd name="connsiteX10" fmla="*/ 5720669 w 5813442"/>
                <a:gd name="connsiteY10" fmla="*/ 586574 h 609810"/>
                <a:gd name="connsiteX11" fmla="*/ 5795317 w 5813442"/>
                <a:gd name="connsiteY11" fmla="*/ 511926 h 60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3442" h="609810">
                  <a:moveTo>
                    <a:pt x="5795317" y="0"/>
                  </a:moveTo>
                  <a:lnTo>
                    <a:pt x="5813442" y="43757"/>
                  </a:lnTo>
                  <a:lnTo>
                    <a:pt x="5813442" y="541381"/>
                  </a:lnTo>
                  <a:cubicBezTo>
                    <a:pt x="5813442" y="579173"/>
                    <a:pt x="5782805" y="609810"/>
                    <a:pt x="5745013" y="609810"/>
                  </a:cubicBezTo>
                  <a:lnTo>
                    <a:pt x="68429" y="609810"/>
                  </a:lnTo>
                  <a:cubicBezTo>
                    <a:pt x="30637" y="609810"/>
                    <a:pt x="0" y="579173"/>
                    <a:pt x="0" y="541381"/>
                  </a:cubicBezTo>
                  <a:lnTo>
                    <a:pt x="0" y="43757"/>
                  </a:lnTo>
                  <a:lnTo>
                    <a:pt x="17317" y="1951"/>
                  </a:lnTo>
                  <a:lnTo>
                    <a:pt x="17317" y="511926"/>
                  </a:lnTo>
                  <a:cubicBezTo>
                    <a:pt x="17317" y="553153"/>
                    <a:pt x="50738" y="586574"/>
                    <a:pt x="91965" y="586574"/>
                  </a:cubicBezTo>
                  <a:lnTo>
                    <a:pt x="5720669" y="586574"/>
                  </a:lnTo>
                  <a:cubicBezTo>
                    <a:pt x="5761896" y="586574"/>
                    <a:pt x="5795317" y="553153"/>
                    <a:pt x="5795317" y="511926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space</a:t>
              </a: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F01DC91-55BC-4014-9686-B91733EFBE70}"/>
                </a:ext>
              </a:extLst>
            </p:cNvPr>
            <p:cNvSpPr/>
            <p:nvPr/>
          </p:nvSpPr>
          <p:spPr>
            <a:xfrm>
              <a:off x="11796045" y="4854896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&lt;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C9E1638-0E2A-49E3-B811-3823490B0C7D}"/>
                </a:ext>
              </a:extLst>
            </p:cNvPr>
            <p:cNvSpPr/>
            <p:nvPr/>
          </p:nvSpPr>
          <p:spPr>
            <a:xfrm>
              <a:off x="12465177" y="4854895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99566F6-E325-4287-B9E3-C3883AECDF75}"/>
                </a:ext>
              </a:extLst>
            </p:cNvPr>
            <p:cNvSpPr/>
            <p:nvPr/>
          </p:nvSpPr>
          <p:spPr>
            <a:xfrm>
              <a:off x="13134309" y="4854894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&gt;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4B213B3E-8779-4559-828D-D1C1F2E48032}"/>
                </a:ext>
              </a:extLst>
            </p:cNvPr>
            <p:cNvSpPr/>
            <p:nvPr/>
          </p:nvSpPr>
          <p:spPr>
            <a:xfrm>
              <a:off x="12465177" y="4141943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B0D116F-FCB2-47DE-A293-1788305246D0}"/>
                </a:ext>
              </a:extLst>
            </p:cNvPr>
            <p:cNvSpPr/>
            <p:nvPr/>
          </p:nvSpPr>
          <p:spPr>
            <a:xfrm>
              <a:off x="14053193" y="4854896"/>
              <a:ext cx="1273161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ins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11E86D99-FDA9-4977-9D73-CB958056DADB}"/>
                </a:ext>
              </a:extLst>
            </p:cNvPr>
            <p:cNvSpPr/>
            <p:nvPr/>
          </p:nvSpPr>
          <p:spPr>
            <a:xfrm>
              <a:off x="15391458" y="4854894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0B36CB4-E05E-4954-A9ED-588CEAEDDD02}"/>
                </a:ext>
              </a:extLst>
            </p:cNvPr>
            <p:cNvSpPr/>
            <p:nvPr/>
          </p:nvSpPr>
          <p:spPr>
            <a:xfrm>
              <a:off x="14053194" y="4141945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E583AE9-C9F7-4511-ABFF-B30D9331F470}"/>
                </a:ext>
              </a:extLst>
            </p:cNvPr>
            <p:cNvSpPr/>
            <p:nvPr/>
          </p:nvSpPr>
          <p:spPr>
            <a:xfrm>
              <a:off x="14722326" y="4141944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33E93737-41FC-49BC-B78B-B38233E2C8C4}"/>
                </a:ext>
              </a:extLst>
            </p:cNvPr>
            <p:cNvSpPr/>
            <p:nvPr/>
          </p:nvSpPr>
          <p:spPr>
            <a:xfrm>
              <a:off x="15391458" y="4141943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F50A6EFC-2221-4B75-AFCB-0384597164B9}"/>
                </a:ext>
              </a:extLst>
            </p:cNvPr>
            <p:cNvSpPr/>
            <p:nvPr/>
          </p:nvSpPr>
          <p:spPr>
            <a:xfrm>
              <a:off x="14053194" y="3428993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22664FAE-B6A5-4FC6-A976-77D112E2C0E3}"/>
                </a:ext>
              </a:extLst>
            </p:cNvPr>
            <p:cNvSpPr/>
            <p:nvPr/>
          </p:nvSpPr>
          <p:spPr>
            <a:xfrm>
              <a:off x="14722326" y="3428992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A76ADCB-67C1-4809-B08D-A1D8BFCECA93}"/>
                </a:ext>
              </a:extLst>
            </p:cNvPr>
            <p:cNvSpPr/>
            <p:nvPr/>
          </p:nvSpPr>
          <p:spPr>
            <a:xfrm>
              <a:off x="15391458" y="3428991"/>
              <a:ext cx="634482" cy="601385"/>
            </a:xfrm>
            <a:custGeom>
              <a:avLst/>
              <a:gdLst>
                <a:gd name="connsiteX0" fmla="*/ 11241 w 634482"/>
                <a:gd name="connsiteY0" fmla="*/ 0 h 601385"/>
                <a:gd name="connsiteX1" fmla="*/ 11241 w 634482"/>
                <a:gd name="connsiteY1" fmla="*/ 510237 h 601385"/>
                <a:gd name="connsiteX2" fmla="*/ 77245 w 634482"/>
                <a:gd name="connsiteY2" fmla="*/ 576241 h 601385"/>
                <a:gd name="connsiteX3" fmla="*/ 557237 w 634482"/>
                <a:gd name="connsiteY3" fmla="*/ 576241 h 601385"/>
                <a:gd name="connsiteX4" fmla="*/ 623241 w 634482"/>
                <a:gd name="connsiteY4" fmla="*/ 510237 h 601385"/>
                <a:gd name="connsiteX5" fmla="*/ 623241 w 634482"/>
                <a:gd name="connsiteY5" fmla="*/ 0 h 601385"/>
                <a:gd name="connsiteX6" fmla="*/ 629105 w 634482"/>
                <a:gd name="connsiteY6" fmla="*/ 8697 h 601385"/>
                <a:gd name="connsiteX7" fmla="*/ 634482 w 634482"/>
                <a:gd name="connsiteY7" fmla="*/ 35332 h 601385"/>
                <a:gd name="connsiteX8" fmla="*/ 634482 w 634482"/>
                <a:gd name="connsiteY8" fmla="*/ 532956 h 601385"/>
                <a:gd name="connsiteX9" fmla="*/ 566053 w 634482"/>
                <a:gd name="connsiteY9" fmla="*/ 601385 h 601385"/>
                <a:gd name="connsiteX10" fmla="*/ 68429 w 634482"/>
                <a:gd name="connsiteY10" fmla="*/ 601385 h 601385"/>
                <a:gd name="connsiteX11" fmla="*/ 0 w 634482"/>
                <a:gd name="connsiteY11" fmla="*/ 532956 h 601385"/>
                <a:gd name="connsiteX12" fmla="*/ 0 w 634482"/>
                <a:gd name="connsiteY12" fmla="*/ 35332 h 601385"/>
                <a:gd name="connsiteX13" fmla="*/ 5378 w 634482"/>
                <a:gd name="connsiteY13" fmla="*/ 8697 h 6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601385">
                  <a:moveTo>
                    <a:pt x="11241" y="0"/>
                  </a:moveTo>
                  <a:lnTo>
                    <a:pt x="11241" y="510237"/>
                  </a:lnTo>
                  <a:cubicBezTo>
                    <a:pt x="11241" y="546690"/>
                    <a:pt x="40792" y="576241"/>
                    <a:pt x="77245" y="576241"/>
                  </a:cubicBezTo>
                  <a:lnTo>
                    <a:pt x="557237" y="576241"/>
                  </a:lnTo>
                  <a:cubicBezTo>
                    <a:pt x="593690" y="576241"/>
                    <a:pt x="623241" y="546690"/>
                    <a:pt x="623241" y="510237"/>
                  </a:cubicBezTo>
                  <a:lnTo>
                    <a:pt x="623241" y="0"/>
                  </a:lnTo>
                  <a:lnTo>
                    <a:pt x="629105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532956"/>
                  </a:lnTo>
                  <a:cubicBezTo>
                    <a:pt x="634482" y="570748"/>
                    <a:pt x="603845" y="601385"/>
                    <a:pt x="566053" y="601385"/>
                  </a:cubicBezTo>
                  <a:lnTo>
                    <a:pt x="68429" y="601385"/>
                  </a:lnTo>
                  <a:cubicBezTo>
                    <a:pt x="30637" y="601385"/>
                    <a:pt x="0" y="570748"/>
                    <a:pt x="0" y="532956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4F98B74-BD61-447B-8ABE-8F3488E3FA7D}"/>
                </a:ext>
              </a:extLst>
            </p:cNvPr>
            <p:cNvSpPr/>
            <p:nvPr/>
          </p:nvSpPr>
          <p:spPr>
            <a:xfrm>
              <a:off x="16079803" y="4138372"/>
              <a:ext cx="634482" cy="1322246"/>
            </a:xfrm>
            <a:custGeom>
              <a:avLst/>
              <a:gdLst>
                <a:gd name="connsiteX0" fmla="*/ 11241 w 634482"/>
                <a:gd name="connsiteY0" fmla="*/ 0 h 1322246"/>
                <a:gd name="connsiteX1" fmla="*/ 11241 w 634482"/>
                <a:gd name="connsiteY1" fmla="*/ 1231098 h 1322246"/>
                <a:gd name="connsiteX2" fmla="*/ 77245 w 634482"/>
                <a:gd name="connsiteY2" fmla="*/ 1297102 h 1322246"/>
                <a:gd name="connsiteX3" fmla="*/ 557237 w 634482"/>
                <a:gd name="connsiteY3" fmla="*/ 1297102 h 1322246"/>
                <a:gd name="connsiteX4" fmla="*/ 623241 w 634482"/>
                <a:gd name="connsiteY4" fmla="*/ 1231098 h 1322246"/>
                <a:gd name="connsiteX5" fmla="*/ 623241 w 634482"/>
                <a:gd name="connsiteY5" fmla="*/ 0 h 1322246"/>
                <a:gd name="connsiteX6" fmla="*/ 629104 w 634482"/>
                <a:gd name="connsiteY6" fmla="*/ 8697 h 1322246"/>
                <a:gd name="connsiteX7" fmla="*/ 634482 w 634482"/>
                <a:gd name="connsiteY7" fmla="*/ 35332 h 1322246"/>
                <a:gd name="connsiteX8" fmla="*/ 634482 w 634482"/>
                <a:gd name="connsiteY8" fmla="*/ 1253817 h 1322246"/>
                <a:gd name="connsiteX9" fmla="*/ 566053 w 634482"/>
                <a:gd name="connsiteY9" fmla="*/ 1322246 h 1322246"/>
                <a:gd name="connsiteX10" fmla="*/ 68429 w 634482"/>
                <a:gd name="connsiteY10" fmla="*/ 1322246 h 1322246"/>
                <a:gd name="connsiteX11" fmla="*/ 0 w 634482"/>
                <a:gd name="connsiteY11" fmla="*/ 1253817 h 1322246"/>
                <a:gd name="connsiteX12" fmla="*/ 0 w 634482"/>
                <a:gd name="connsiteY12" fmla="*/ 35332 h 1322246"/>
                <a:gd name="connsiteX13" fmla="*/ 5378 w 634482"/>
                <a:gd name="connsiteY13" fmla="*/ 8697 h 132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4482" h="1322246">
                  <a:moveTo>
                    <a:pt x="11241" y="0"/>
                  </a:moveTo>
                  <a:lnTo>
                    <a:pt x="11241" y="1231098"/>
                  </a:lnTo>
                  <a:cubicBezTo>
                    <a:pt x="11241" y="1267551"/>
                    <a:pt x="40792" y="1297102"/>
                    <a:pt x="77245" y="1297102"/>
                  </a:cubicBezTo>
                  <a:lnTo>
                    <a:pt x="557237" y="1297102"/>
                  </a:lnTo>
                  <a:cubicBezTo>
                    <a:pt x="593690" y="1297102"/>
                    <a:pt x="623241" y="1267551"/>
                    <a:pt x="623241" y="1231098"/>
                  </a:cubicBezTo>
                  <a:lnTo>
                    <a:pt x="623241" y="0"/>
                  </a:lnTo>
                  <a:lnTo>
                    <a:pt x="629104" y="8697"/>
                  </a:lnTo>
                  <a:cubicBezTo>
                    <a:pt x="632567" y="16883"/>
                    <a:pt x="634482" y="25884"/>
                    <a:pt x="634482" y="35332"/>
                  </a:cubicBezTo>
                  <a:lnTo>
                    <a:pt x="634482" y="1253817"/>
                  </a:lnTo>
                  <a:cubicBezTo>
                    <a:pt x="634482" y="1291609"/>
                    <a:pt x="603845" y="1322246"/>
                    <a:pt x="566053" y="1322246"/>
                  </a:cubicBezTo>
                  <a:lnTo>
                    <a:pt x="68429" y="1322246"/>
                  </a:lnTo>
                  <a:cubicBezTo>
                    <a:pt x="30637" y="1322246"/>
                    <a:pt x="0" y="1291609"/>
                    <a:pt x="0" y="1253817"/>
                  </a:cubicBezTo>
                  <a:lnTo>
                    <a:pt x="0" y="35332"/>
                  </a:lnTo>
                  <a:cubicBezTo>
                    <a:pt x="0" y="25884"/>
                    <a:pt x="1915" y="16883"/>
                    <a:pt x="5378" y="8697"/>
                  </a:cubicBezTo>
                  <a:close/>
                </a:path>
              </a:pathLst>
            </a:custGeom>
            <a:grpFill/>
            <a:ln>
              <a:noFill/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AE7C87-4370-4D32-AA1A-76880B1C8451}"/>
              </a:ext>
            </a:extLst>
          </p:cNvPr>
          <p:cNvSpPr/>
          <p:nvPr/>
        </p:nvSpPr>
        <p:spPr>
          <a:xfrm>
            <a:off x="0" y="5464175"/>
            <a:ext cx="12192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 dir="1890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3A9240D-4E4B-28AB-AE50-1E162F1C1E81}"/>
              </a:ext>
            </a:extLst>
          </p:cNvPr>
          <p:cNvGrpSpPr/>
          <p:nvPr/>
        </p:nvGrpSpPr>
        <p:grpSpPr>
          <a:xfrm>
            <a:off x="2495827" y="446488"/>
            <a:ext cx="6527590" cy="3957979"/>
            <a:chOff x="2652351" y="293433"/>
            <a:chExt cx="6527590" cy="395797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421D7C-E5FE-9057-37B2-F67C62037306}"/>
                </a:ext>
              </a:extLst>
            </p:cNvPr>
            <p:cNvSpPr/>
            <p:nvPr/>
          </p:nvSpPr>
          <p:spPr>
            <a:xfrm>
              <a:off x="4840291" y="2366280"/>
              <a:ext cx="43396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語言基礎教學</a:t>
              </a:r>
              <a:endParaRPr lang="zh-TW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1ACA8BE-A464-E02B-FD28-942E06785162}"/>
                </a:ext>
              </a:extLst>
            </p:cNvPr>
            <p:cNvGrpSpPr/>
            <p:nvPr/>
          </p:nvGrpSpPr>
          <p:grpSpPr>
            <a:xfrm>
              <a:off x="2652351" y="293433"/>
              <a:ext cx="3007992" cy="3957979"/>
              <a:chOff x="2652351" y="293433"/>
              <a:chExt cx="3007992" cy="3957979"/>
            </a:xfrm>
          </p:grpSpPr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B50DF9A-33F7-8274-A6EE-83454426B93F}"/>
                  </a:ext>
                </a:extLst>
              </p:cNvPr>
              <p:cNvSpPr txBox="1"/>
              <p:nvPr/>
            </p:nvSpPr>
            <p:spPr>
              <a:xfrm>
                <a:off x="2739800" y="481149"/>
                <a:ext cx="2920543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3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erlin Sans FB" panose="020E0602020502020306" pitchFamily="34" charset="0"/>
                    <a:ea typeface="思源黑体 CN Bold" panose="020B0800000000000000" pitchFamily="34" charset="-122"/>
                  </a:rPr>
                  <a:t>C</a:t>
                </a:r>
                <a:endParaRPr lang="zh-CN" altLang="en-US" sz="23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rlin Sans FB" panose="020E0602020502020306" pitchFamily="34" charset="0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BEAEBFF-FFFF-5BCC-75C0-A5B013F297EF}"/>
                  </a:ext>
                </a:extLst>
              </p:cNvPr>
              <p:cNvSpPr txBox="1"/>
              <p:nvPr/>
            </p:nvSpPr>
            <p:spPr>
              <a:xfrm>
                <a:off x="2652351" y="293433"/>
                <a:ext cx="2522483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3900" dirty="0">
                    <a:solidFill>
                      <a:srgbClr val="28A8EA"/>
                    </a:solidFill>
                    <a:latin typeface="Berlin Sans FB" panose="020E0602020502020306" pitchFamily="34" charset="0"/>
                    <a:ea typeface="思源黑体 CN Bold" panose="020B0800000000000000" pitchFamily="34" charset="-122"/>
                  </a:rPr>
                  <a:t>C</a:t>
                </a:r>
                <a:endParaRPr lang="zh-CN" altLang="en-US" sz="23900" dirty="0">
                  <a:solidFill>
                    <a:srgbClr val="28A8EA"/>
                  </a:solidFill>
                  <a:latin typeface="Berlin Sans FB" panose="020E0602020502020306" pitchFamily="34" charset="0"/>
                  <a:ea typeface="思源黑体 CN Bold" panose="020B08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3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CBFF17-903F-F821-BFCB-FCC4B69BDD09}"/>
              </a:ext>
            </a:extLst>
          </p:cNvPr>
          <p:cNvSpPr txBox="1"/>
          <p:nvPr/>
        </p:nvSpPr>
        <p:spPr>
          <a:xfrm>
            <a:off x="1416049" y="983663"/>
            <a:ext cx="9210389" cy="1440000"/>
          </a:xfrm>
          <a:prstGeom prst="rect">
            <a:avLst/>
          </a:prstGeom>
          <a:solidFill>
            <a:srgbClr val="445E92"/>
          </a:soli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5" name="圖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1485500" y="3916998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1485500" y="5294124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1485500" y="5718442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1416922" y="3036227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C12EA6-8155-AB35-A0D7-EA84C7B58FCE}"/>
              </a:ext>
            </a:extLst>
          </p:cNvPr>
          <p:cNvSpPr txBox="1"/>
          <p:nvPr/>
        </p:nvSpPr>
        <p:spPr>
          <a:xfrm>
            <a:off x="1043805" y="2960027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ADD5C00-D8CA-257F-8BE3-CE958DF213CA}"/>
              </a:ext>
            </a:extLst>
          </p:cNvPr>
          <p:cNvSpPr txBox="1"/>
          <p:nvPr/>
        </p:nvSpPr>
        <p:spPr>
          <a:xfrm>
            <a:off x="1565562" y="1104833"/>
            <a:ext cx="8989841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括號內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是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傳遞給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的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訊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息，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雙引號的內容會印在螢幕上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\n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代表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換行符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，即在下一行的最左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邊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始新的一行。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8D4">
                  <a:lumMod val="40000"/>
                  <a:lumOff val="60000"/>
                </a:srgb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1629C9-E306-4FF5-660C-DA9587F877BD}"/>
              </a:ext>
            </a:extLst>
          </p:cNvPr>
          <p:cNvSpPr txBox="1"/>
          <p:nvPr/>
        </p:nvSpPr>
        <p:spPr>
          <a:xfrm>
            <a:off x="1485500" y="4401551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lang="zh-TW" altLang="en-US" sz="2400" dirty="0">
                <a:solidFill>
                  <a:srgbClr val="58F275"/>
                </a:solidFill>
                <a:latin typeface="等线"/>
                <a:ea typeface="等线"/>
              </a:rPr>
              <a:t>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</a:rPr>
              <a:t>一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</a:rPr>
              <a:t>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</a:rPr>
              <a:t>程序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8F275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8918D3-408C-2443-1A0E-30AB8800360E}"/>
              </a:ext>
            </a:extLst>
          </p:cNvPr>
          <p:cNvSpPr txBox="1"/>
          <p:nvPr/>
        </p:nvSpPr>
        <p:spPr>
          <a:xfrm>
            <a:off x="1485500" y="3457956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1D86F-D6BD-B463-0D51-CEDE91D3B39E}"/>
              </a:ext>
            </a:extLst>
          </p:cNvPr>
          <p:cNvSpPr txBox="1"/>
          <p:nvPr/>
        </p:nvSpPr>
        <p:spPr>
          <a:xfrm>
            <a:off x="1485500" y="3014656"/>
            <a:ext cx="2812050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6907D6-E421-BF0B-3BEB-E89088BC329B}"/>
              </a:ext>
            </a:extLst>
          </p:cNvPr>
          <p:cNvSpPr txBox="1"/>
          <p:nvPr/>
        </p:nvSpPr>
        <p:spPr>
          <a:xfrm>
            <a:off x="6694028" y="1878664"/>
            <a:ext cx="4186095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2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CEB41F0-34F6-85B4-E750-D4C7BF8E85DB}"/>
              </a:ext>
            </a:extLst>
          </p:cNvPr>
          <p:cNvSpPr txBox="1"/>
          <p:nvPr/>
        </p:nvSpPr>
        <p:spPr>
          <a:xfrm>
            <a:off x="1416049" y="983663"/>
            <a:ext cx="9210389" cy="1440000"/>
          </a:xfrm>
          <a:prstGeom prst="rect">
            <a:avLst/>
          </a:prstGeom>
          <a:solidFill>
            <a:srgbClr val="445E92"/>
          </a:soli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矩形: 圓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093624"/>
            <a:ext cx="1205525" cy="48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#include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5" name="圖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1485500" y="3916998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8805250" y="1881714"/>
            <a:ext cx="1658263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0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kumimoji="0" lang="zh-CN" alt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1485500" y="5731260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1416922" y="3036227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C12EA6-8155-AB35-A0D7-EA84C7B58FCE}"/>
              </a:ext>
            </a:extLst>
          </p:cNvPr>
          <p:cNvSpPr txBox="1"/>
          <p:nvPr/>
        </p:nvSpPr>
        <p:spPr>
          <a:xfrm>
            <a:off x="1043805" y="2960027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ADD5C00-D8CA-257F-8BE3-CE958DF213CA}"/>
              </a:ext>
            </a:extLst>
          </p:cNvPr>
          <p:cNvSpPr txBox="1"/>
          <p:nvPr/>
        </p:nvSpPr>
        <p:spPr>
          <a:xfrm>
            <a:off x="1565562" y="1104833"/>
            <a:ext cx="8585435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lang="zh-CN" altLang="en-US" dirty="0">
                <a:solidFill>
                  <a:srgbClr val="0078D4">
                    <a:lumMod val="40000"/>
                    <a:lumOff val="60000"/>
                  </a:srgbClr>
                </a:solidFill>
              </a:rPr>
              <a:t>是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</a:rPr>
              <a:t>程式的最後一個語句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表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函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數應該要返回一個整數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，有返回值的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數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要有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句。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是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該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返回的值，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並以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分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號結束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表示返回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整數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表示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程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正常退出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)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8D4">
                  <a:lumMod val="40000"/>
                  <a:lumOff val="60000"/>
                </a:srgb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D74ED9-D25F-F89D-0B9C-0D909898A4FC}"/>
              </a:ext>
            </a:extLst>
          </p:cNvPr>
          <p:cNvSpPr txBox="1"/>
          <p:nvPr/>
        </p:nvSpPr>
        <p:spPr>
          <a:xfrm>
            <a:off x="1485500" y="4401551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lang="zh-TW" altLang="en-US" sz="2400" dirty="0">
                <a:solidFill>
                  <a:srgbClr val="58F275"/>
                </a:solidFill>
                <a:latin typeface="等线"/>
                <a:ea typeface="等线"/>
              </a:rPr>
              <a:t>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</a:rPr>
              <a:t>一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</a:rPr>
              <a:t>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</a:rPr>
              <a:t>程序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8F275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6BE162-6B10-FA2E-9390-00850F749760}"/>
              </a:ext>
            </a:extLst>
          </p:cNvPr>
          <p:cNvSpPr txBox="1"/>
          <p:nvPr/>
        </p:nvSpPr>
        <p:spPr>
          <a:xfrm>
            <a:off x="1485500" y="3014656"/>
            <a:ext cx="2812050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A72723-3C21-DFCE-1A76-7E3BD7BE9DD1}"/>
              </a:ext>
            </a:extLst>
          </p:cNvPr>
          <p:cNvSpPr txBox="1"/>
          <p:nvPr/>
        </p:nvSpPr>
        <p:spPr>
          <a:xfrm>
            <a:off x="1485500" y="3457956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2E49DA-A545-04CF-4075-55D123D328B7}"/>
              </a:ext>
            </a:extLst>
          </p:cNvPr>
          <p:cNvSpPr txBox="1"/>
          <p:nvPr/>
        </p:nvSpPr>
        <p:spPr>
          <a:xfrm>
            <a:off x="1485499" y="4835082"/>
            <a:ext cx="4186095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3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830893" y="3006661"/>
            <a:ext cx="4908315" cy="7973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TW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TW" sz="60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60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輸出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8128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4800" b="1" kern="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7246773" y="1216565"/>
            <a:ext cx="4319631" cy="4424887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98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CD296AE-A62E-0ACD-CA0E-53B4803F705B}"/>
              </a:ext>
            </a:extLst>
          </p:cNvPr>
          <p:cNvSpPr txBox="1"/>
          <p:nvPr/>
        </p:nvSpPr>
        <p:spPr>
          <a:xfrm>
            <a:off x="609600" y="768398"/>
            <a:ext cx="2558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printf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sym typeface="Raleway Thin"/>
              </a:rPr>
              <a:t> </a:t>
            </a:r>
            <a:r>
              <a:rPr kumimoji="0" lang="zh-TW" altLang="en-US" sz="400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Raleway Thin"/>
              </a:rPr>
              <a:t>輸出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FF657EC-6F74-69DF-29AB-01FD89181FE1}"/>
              </a:ext>
            </a:extLst>
          </p:cNvPr>
          <p:cNvSpPr>
            <a:spLocks noGrp="1"/>
          </p:cNvSpPr>
          <p:nvPr/>
        </p:nvSpPr>
        <p:spPr>
          <a:xfrm>
            <a:off x="609600" y="1775754"/>
            <a:ext cx="4714754" cy="1025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用於輸出文字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46BA09-65B8-98BB-1C4E-CFE987F2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37" y="2801074"/>
            <a:ext cx="5333633" cy="3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63156" y="2803102"/>
            <a:ext cx="6258555" cy="9610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altLang="zh-TW" sz="60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60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變數型態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8128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80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4800" b="1" kern="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7246773" y="1216565"/>
            <a:ext cx="4319631" cy="4424887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89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endParaRPr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D296AE-A62E-0ACD-CA0E-53B4803F705B}"/>
              </a:ext>
            </a:extLst>
          </p:cNvPr>
          <p:cNvSpPr txBox="1"/>
          <p:nvPr/>
        </p:nvSpPr>
        <p:spPr>
          <a:xfrm>
            <a:off x="609600" y="768398"/>
            <a:ext cx="4379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0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variables </a:t>
            </a:r>
            <a:r>
              <a:rPr kumimoji="0" lang="zh-TW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變數型態</a:t>
            </a:r>
            <a:endParaRPr lang="zh-TW" altLang="en-US" sz="4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EA73C80-2107-EB20-478A-BF85F3B5D0E6}"/>
              </a:ext>
            </a:extLst>
          </p:cNvPr>
          <p:cNvSpPr>
            <a:spLocks noGrp="1"/>
          </p:cNvSpPr>
          <p:nvPr/>
        </p:nvSpPr>
        <p:spPr>
          <a:xfrm>
            <a:off x="685800" y="2065477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ysClr val="windowText" lastClr="000000"/>
                </a:solidFill>
                <a:latin typeface="Century Gothic" panose="020B050202020202020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entury Gothic" panose="020B050202020202020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entury Gothic" panose="020B0502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Century Gothic" panose="020B050202020202020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Century Gothic" panose="020B050202020202020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Century Gothic" panose="020B0502020202020204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Century Gothic" panose="020B0502020202020204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Century Gothic" panose="020B0502020202020204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Century Gothic" panose="020B0502020202020204"/>
              </a:defRPr>
            </a:lvl9pPr>
          </a:lstStyle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變數型態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字元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浮點數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浮點數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unsigned int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無符號整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unsigned char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無符號字元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AA21588-ED8B-78A3-F793-DB8BE883F837}"/>
              </a:ext>
            </a:extLst>
          </p:cNvPr>
          <p:cNvSpPr txBox="1">
            <a:spLocks/>
          </p:cNvSpPr>
          <p:nvPr/>
        </p:nvSpPr>
        <p:spPr>
          <a:xfrm>
            <a:off x="6471574" y="2065477"/>
            <a:ext cx="1493616" cy="527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CABF5B-AE10-DA2E-FDCF-1B9973E8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74" y="3162300"/>
            <a:ext cx="47815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5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673561" y="2874920"/>
            <a:ext cx="4497712" cy="9610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if-else </a:t>
            </a:r>
            <a:r>
              <a:rPr lang="zh-TW" altLang="en-US" sz="6000" b="1" dirty="0">
                <a:latin typeface="+mj-ea"/>
                <a:ea typeface="+mj-ea"/>
                <a:cs typeface="Calibri" panose="020F0502020204030204" pitchFamily="34" charset="0"/>
              </a:rPr>
              <a:t>條件式</a:t>
            </a:r>
            <a:endParaRPr lang="zh-TW" altLang="en-US" sz="6000" b="1" dirty="0">
              <a:latin typeface="+mj-ea"/>
              <a:ea typeface="+mj-ea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40401" y="2477639"/>
            <a:ext cx="8128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80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4800" b="1" kern="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7246773" y="1216565"/>
            <a:ext cx="4319631" cy="4424887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212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82DC6B-18EC-4011-ADD9-E565D8AEF8F3}"/>
              </a:ext>
            </a:extLst>
          </p:cNvPr>
          <p:cNvSpPr txBox="1"/>
          <p:nvPr/>
        </p:nvSpPr>
        <p:spPr>
          <a:xfrm>
            <a:off x="617859" y="1659188"/>
            <a:ext cx="48729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</a:t>
            </a:r>
            <a:r>
              <a:rPr lang="en-US" altLang="zh-TW" sz="2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rPr>
              <a:t>條件式</a:t>
            </a:r>
            <a:r>
              <a:rPr lang="en-US" altLang="zh-TW" sz="2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   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// </a:t>
            </a:r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條件式成立時執行的內容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 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 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條件式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   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// </a:t>
            </a:r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條件式成立時執行的內容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 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zh-TW" altLang="zh-TW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 </a:t>
            </a:r>
            <a:r>
              <a:rPr lang="en-US" altLang="zh-TW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   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//</a:t>
            </a:r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條件式不成立時執行的內容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​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zh-TW" altLang="zh-TW" sz="26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標楷體" panose="03000509000000000000" pitchFamily="65" charset="-120"/>
              </a:rPr>
              <a:t> </a:t>
            </a:r>
            <a:r>
              <a:rPr lang="en-US" altLang="zh-TW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zh-TW" altLang="zh-TW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​</a:t>
            </a:r>
            <a:endParaRPr lang="zh-TW" altLang="zh-TW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57CB6C-8718-1427-3E70-9AD232863C9F}"/>
              </a:ext>
            </a:extLst>
          </p:cNvPr>
          <p:cNvSpPr txBox="1"/>
          <p:nvPr/>
        </p:nvSpPr>
        <p:spPr>
          <a:xfrm>
            <a:off x="509286" y="759597"/>
            <a:ext cx="3159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0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if-else </a:t>
            </a:r>
            <a:r>
              <a:rPr kumimoji="0" lang="zh-TW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條件式</a:t>
            </a:r>
            <a:endParaRPr lang="zh-TW" altLang="en-US" sz="11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3D3BB128-BC15-E767-8CED-0E8781FE1590}"/>
              </a:ext>
            </a:extLst>
          </p:cNvPr>
          <p:cNvSpPr txBox="1">
            <a:spLocks/>
          </p:cNvSpPr>
          <p:nvPr/>
        </p:nvSpPr>
        <p:spPr>
          <a:xfrm>
            <a:off x="6096000" y="1659188"/>
            <a:ext cx="591901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3478EB-273A-BCB0-4351-33FAA55F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60" y="2190991"/>
            <a:ext cx="40290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9F75B9A-838F-5804-0643-6A664A57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60" y="4279649"/>
            <a:ext cx="40290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673561" y="2874920"/>
            <a:ext cx="4497712" cy="9610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loop </a:t>
            </a:r>
            <a:r>
              <a:rPr lang="zh-TW" altLang="en-US" sz="6000" b="1" dirty="0">
                <a:latin typeface="+mn-ea"/>
                <a:ea typeface="+mn-ea"/>
                <a:cs typeface="Calibri" panose="020F0502020204030204" pitchFamily="34" charset="0"/>
              </a:rPr>
              <a:t>迴圈</a:t>
            </a:r>
            <a:endParaRPr lang="zh-TW" altLang="en-US" sz="6000" b="1" dirty="0">
              <a:latin typeface="+mn-ea"/>
              <a:ea typeface="+mn-ea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8128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80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4800" b="1" kern="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7246773" y="1216565"/>
            <a:ext cx="4319631" cy="4424887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4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endParaRPr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57CB6C-8718-1427-3E70-9AD232863C9F}"/>
              </a:ext>
            </a:extLst>
          </p:cNvPr>
          <p:cNvSpPr txBox="1"/>
          <p:nvPr/>
        </p:nvSpPr>
        <p:spPr>
          <a:xfrm>
            <a:off x="509286" y="759597"/>
            <a:ext cx="3159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0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for loop </a:t>
            </a:r>
            <a:r>
              <a:rPr kumimoji="0" lang="zh-TW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迴圈</a:t>
            </a:r>
            <a:endParaRPr lang="zh-TW" altLang="en-US" sz="1100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73F6C18D-3E5F-A8B3-8355-57EC32B23B0E}"/>
              </a:ext>
            </a:extLst>
          </p:cNvPr>
          <p:cNvSpPr>
            <a:spLocks noGrp="1"/>
          </p:cNvSpPr>
          <p:nvPr/>
        </p:nvSpPr>
        <p:spPr>
          <a:xfrm>
            <a:off x="1169043" y="1694730"/>
            <a:ext cx="938706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宣告變數初始化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執行條件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每次結束後執行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條件式成立時執行的內容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B51BC0-61B4-B9D0-B937-EFF7AB80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70" y="4086945"/>
            <a:ext cx="4581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478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59529" y="911399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133141" y="849844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 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語言簡介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64192" y="1679366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133141" y="159702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printf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輸出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47820" y="2518823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133141" y="2380435"/>
            <a:ext cx="32214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variables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ea"/>
                <a:sym typeface="+mn-lt"/>
              </a:rPr>
              <a:t>變數型態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40784" y="3374772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153874" y="3316160"/>
            <a:ext cx="2497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if-else</a:t>
            </a:r>
            <a:r>
              <a:rPr lang="en-US" altLang="zh-TW" dirty="0"/>
              <a:t> </a:t>
            </a:r>
            <a:r>
              <a:rPr lang="zh-TW" altLang="zh-TW" sz="2800" dirty="0">
                <a:latin typeface="+mn-ea"/>
              </a:rPr>
              <a:t>條件式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1202339" y="783411"/>
            <a:ext cx="1200329" cy="2732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目錄</a:t>
            </a:r>
            <a:endParaRPr lang="zh-CN" altLang="en-US" sz="6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D1E9E00-11C6-B6DA-E9DC-41581003F2A7}"/>
              </a:ext>
            </a:extLst>
          </p:cNvPr>
          <p:cNvGrpSpPr/>
          <p:nvPr/>
        </p:nvGrpSpPr>
        <p:grpSpPr>
          <a:xfrm>
            <a:off x="5842552" y="571587"/>
            <a:ext cx="352120" cy="5785326"/>
            <a:chOff x="5715710" y="536337"/>
            <a:chExt cx="352120" cy="57853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EB6CC19-6B45-469C-BCC9-D3C092B4DBB5}"/>
                </a:ext>
              </a:extLst>
            </p:cNvPr>
            <p:cNvGrpSpPr/>
            <p:nvPr/>
          </p:nvGrpSpPr>
          <p:grpSpPr>
            <a:xfrm>
              <a:off x="5715710" y="536337"/>
              <a:ext cx="347895" cy="5785326"/>
              <a:chOff x="6406966" y="1630017"/>
              <a:chExt cx="212954" cy="3604592"/>
            </a:xfrm>
            <a:solidFill>
              <a:schemeClr val="accent5">
                <a:lumMod val="60000"/>
                <a:lumOff val="40000"/>
              </a:schemeClr>
            </a:solidFill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D79B800-0C13-426A-9B64-5162A8984DDD}"/>
                  </a:ext>
                </a:extLst>
              </p:cNvPr>
              <p:cNvCxnSpPr/>
              <p:nvPr/>
            </p:nvCxnSpPr>
            <p:spPr>
              <a:xfrm>
                <a:off x="6520070" y="1630017"/>
                <a:ext cx="0" cy="3604592"/>
              </a:xfrm>
              <a:prstGeom prst="straightConnector1">
                <a:avLst/>
              </a:prstGeom>
              <a:grpFill/>
              <a:ln w="28575">
                <a:solidFill>
                  <a:srgbClr val="92959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FCFD6CB-50FA-4CE5-BFE6-765B199B42E8}"/>
                  </a:ext>
                </a:extLst>
              </p:cNvPr>
              <p:cNvSpPr/>
              <p:nvPr/>
            </p:nvSpPr>
            <p:spPr>
              <a:xfrm>
                <a:off x="6406968" y="2344828"/>
                <a:ext cx="212034" cy="212034"/>
              </a:xfrm>
              <a:prstGeom prst="ellipse">
                <a:avLst/>
              </a:prstGeom>
              <a:grpFill/>
              <a:ln>
                <a:solidFill>
                  <a:srgbClr val="9295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D39116-CCF9-4286-A3FA-9B58E2927B2F}"/>
                  </a:ext>
                </a:extLst>
              </p:cNvPr>
              <p:cNvSpPr/>
              <p:nvPr/>
            </p:nvSpPr>
            <p:spPr>
              <a:xfrm>
                <a:off x="6406966" y="3393565"/>
                <a:ext cx="212034" cy="212034"/>
              </a:xfrm>
              <a:prstGeom prst="ellipse">
                <a:avLst/>
              </a:prstGeom>
              <a:grpFill/>
              <a:ln>
                <a:solidFill>
                  <a:srgbClr val="9295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7C95A5D-1745-4C86-BD21-E1060ECC3566}"/>
                  </a:ext>
                </a:extLst>
              </p:cNvPr>
              <p:cNvSpPr/>
              <p:nvPr/>
            </p:nvSpPr>
            <p:spPr>
              <a:xfrm>
                <a:off x="6406966" y="3944682"/>
                <a:ext cx="212034" cy="212034"/>
              </a:xfrm>
              <a:prstGeom prst="ellipse">
                <a:avLst/>
              </a:prstGeom>
              <a:grpFill/>
              <a:ln>
                <a:solidFill>
                  <a:srgbClr val="9295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38B7795-7FC4-47DE-9EB0-E5F94C2E5910}"/>
                  </a:ext>
                </a:extLst>
              </p:cNvPr>
              <p:cNvSpPr/>
              <p:nvPr/>
            </p:nvSpPr>
            <p:spPr>
              <a:xfrm>
                <a:off x="6407886" y="4481439"/>
                <a:ext cx="212034" cy="212034"/>
              </a:xfrm>
              <a:prstGeom prst="ellipse">
                <a:avLst/>
              </a:prstGeom>
              <a:grpFill/>
              <a:ln>
                <a:solidFill>
                  <a:srgbClr val="9295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01EA1F6D-060F-05DE-4468-47D574492850}"/>
                </a:ext>
              </a:extLst>
            </p:cNvPr>
            <p:cNvSpPr/>
            <p:nvPr/>
          </p:nvSpPr>
          <p:spPr>
            <a:xfrm>
              <a:off x="5721437" y="876149"/>
              <a:ext cx="346393" cy="3403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12">
              <a:extLst>
                <a:ext uri="{FF2B5EF4-FFF2-40B4-BE49-F238E27FC236}">
                  <a16:creationId xmlns:a16="http://schemas.microsoft.com/office/drawing/2014/main" id="{0A407D1A-478C-0A15-EBE3-204E0768B87A}"/>
                </a:ext>
              </a:extLst>
            </p:cNvPr>
            <p:cNvSpPr/>
            <p:nvPr/>
          </p:nvSpPr>
          <p:spPr>
            <a:xfrm>
              <a:off x="5715718" y="2516529"/>
              <a:ext cx="346393" cy="3403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22B4BAA0-9FD7-F1C2-36FE-C733E9928A3D}"/>
              </a:ext>
            </a:extLst>
          </p:cNvPr>
          <p:cNvSpPr/>
          <p:nvPr/>
        </p:nvSpPr>
        <p:spPr>
          <a:xfrm>
            <a:off x="6947820" y="4259271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05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A89FB04-CFB9-A1DE-EB12-6FB5D3E6742A}"/>
              </a:ext>
            </a:extLst>
          </p:cNvPr>
          <p:cNvSpPr/>
          <p:nvPr/>
        </p:nvSpPr>
        <p:spPr>
          <a:xfrm>
            <a:off x="6959529" y="5118185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06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CFBF6B7-7C74-03AD-6D89-4B955AD4E8FC}"/>
              </a:ext>
            </a:extLst>
          </p:cNvPr>
          <p:cNvSpPr txBox="1"/>
          <p:nvPr/>
        </p:nvSpPr>
        <p:spPr>
          <a:xfrm>
            <a:off x="8162768" y="4201850"/>
            <a:ext cx="2258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loop </a:t>
            </a:r>
            <a:r>
              <a:rPr lang="zh-TW" altLang="en-US" sz="2800" dirty="0">
                <a:latin typeface="+mn-ea"/>
              </a:rPr>
              <a:t>迴圈</a:t>
            </a:r>
            <a:endParaRPr lang="zh-TW" altLang="en-US" dirty="0">
              <a:latin typeface="+mn-ea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E707D21-796F-E334-E7DF-D5F0B9236156}"/>
              </a:ext>
            </a:extLst>
          </p:cNvPr>
          <p:cNvSpPr txBox="1"/>
          <p:nvPr/>
        </p:nvSpPr>
        <p:spPr>
          <a:xfrm>
            <a:off x="8133141" y="5056630"/>
            <a:ext cx="2726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檔案的部分語法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34" grpId="0"/>
      <p:bldP spid="35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673561" y="2874920"/>
            <a:ext cx="4497712" cy="9610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6000" b="1" dirty="0">
                <a:latin typeface="+mn-ea"/>
                <a:ea typeface="+mn-ea"/>
                <a:cs typeface="Calibri" panose="020F0502020204030204" pitchFamily="34" charset="0"/>
              </a:rPr>
              <a:t>檔案 語法</a:t>
            </a:r>
            <a:endParaRPr lang="zh-TW" altLang="en-US" sz="6000" b="1" dirty="0">
              <a:latin typeface="+mn-ea"/>
              <a:ea typeface="+mn-ea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8128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480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4800" b="1" kern="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7246773" y="1216565"/>
            <a:ext cx="4319631" cy="4424887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29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endParaRPr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57CB6C-8718-1427-3E70-9AD232863C9F}"/>
              </a:ext>
            </a:extLst>
          </p:cNvPr>
          <p:cNvSpPr txBox="1"/>
          <p:nvPr/>
        </p:nvSpPr>
        <p:spPr>
          <a:xfrm>
            <a:off x="509286" y="759597"/>
            <a:ext cx="5440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000" i="0" u="none" strike="noStrike" kern="0" cap="none" spc="0" normalizeH="0" baseline="0" noProof="0" dirty="0" err="1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fopen</a:t>
            </a:r>
            <a:r>
              <a:rPr kumimoji="0" lang="en-US" altLang="zh-TW" sz="400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 &amp; </a:t>
            </a:r>
            <a:r>
              <a:rPr kumimoji="0" lang="en-US" altLang="zh-TW" sz="4000" i="0" u="none" strike="noStrike" kern="0" cap="none" spc="0" normalizeH="0" baseline="0" noProof="0" dirty="0" err="1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fclose</a:t>
            </a:r>
            <a:r>
              <a:rPr kumimoji="0" lang="en-US" altLang="zh-TW" sz="400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 </a:t>
            </a:r>
            <a:r>
              <a:rPr kumimoji="0" lang="zh-TW" altLang="en-US" sz="360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開關檔案</a:t>
            </a:r>
            <a:endParaRPr lang="zh-TW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F9AD5-3A02-B6B4-EDF4-AD4E5E6FFB51}"/>
              </a:ext>
            </a:extLst>
          </p:cNvPr>
          <p:cNvSpPr>
            <a:spLocks noGrp="1"/>
          </p:cNvSpPr>
          <p:nvPr/>
        </p:nvSpPr>
        <p:spPr>
          <a:xfrm>
            <a:off x="685800" y="169473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*fptr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nn-NO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fopen</a:t>
            </a:r>
            <a:r>
              <a:rPr lang="zh-TW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要開啟的檔名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〞</a:t>
            </a:r>
            <a:r>
              <a:rPr lang="nn-NO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開檔模式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〞</a:t>
            </a:r>
            <a:r>
              <a:rPr lang="nn-NO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開檔</a:t>
            </a:r>
            <a:endParaRPr lang="nn-NO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對此檔案執行的內容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fclose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fptr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關檔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開檔模式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	</a:t>
            </a: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覆蓋寫入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接續寫入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唯讀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27D5D1A-0711-D495-8C70-572629F5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59" y="4833033"/>
            <a:ext cx="49339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5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endParaRPr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57CB6C-8718-1427-3E70-9AD232863C9F}"/>
              </a:ext>
            </a:extLst>
          </p:cNvPr>
          <p:cNvSpPr txBox="1"/>
          <p:nvPr/>
        </p:nvSpPr>
        <p:spPr>
          <a:xfrm>
            <a:off x="509286" y="759597"/>
            <a:ext cx="3159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fread</a:t>
            </a:r>
            <a:r>
              <a:rPr kumimoji="0" lang="en-US" altLang="zh-TW" sz="40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 </a:t>
            </a:r>
            <a:r>
              <a:rPr kumimoji="0" lang="zh-TW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讀檔</a:t>
            </a:r>
            <a:endParaRPr lang="zh-TW" altLang="en-US" sz="11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9A3DC-90C0-CE87-57AB-C3C3FDB53769}"/>
              </a:ext>
            </a:extLst>
          </p:cNvPr>
          <p:cNvSpPr>
            <a:spLocks noGrp="1"/>
          </p:cNvSpPr>
          <p:nvPr/>
        </p:nvSpPr>
        <p:spPr>
          <a:xfrm>
            <a:off x="619603" y="1870219"/>
            <a:ext cx="10952793" cy="1558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fread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存入讀取數據的位置</a:t>
            </a:r>
            <a:r>
              <a:rPr lang="en-US" altLang="zh-TW" sz="2800" dirty="0">
                <a:latin typeface="標楷體" panose="03000509000000000000" pitchFamily="65" charset="-120"/>
                <a:ea typeface="標楷體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元素大小</a:t>
            </a:r>
            <a:r>
              <a:rPr lang="en-US" altLang="zh-TW" sz="2800" dirty="0">
                <a:latin typeface="標楷體" panose="03000509000000000000" pitchFamily="65" charset="-120"/>
                <a:ea typeface="標楷體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讀取數量</a:t>
            </a:r>
            <a:r>
              <a:rPr lang="en-US" altLang="zh-TW" sz="2800" dirty="0">
                <a:latin typeface="標楷體" panose="03000509000000000000" pitchFamily="65" charset="-120"/>
                <a:ea typeface="標楷體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讀取的檔名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 </a:t>
            </a:r>
            <a:endParaRPr lang="zh-TW" dirty="0"/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CF5054-B3C8-ABF0-D422-C793C92A1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94" y="2649609"/>
            <a:ext cx="58959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5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endParaRPr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57CB6C-8718-1427-3E70-9AD232863C9F}"/>
              </a:ext>
            </a:extLst>
          </p:cNvPr>
          <p:cNvSpPr txBox="1"/>
          <p:nvPr/>
        </p:nvSpPr>
        <p:spPr>
          <a:xfrm>
            <a:off x="509286" y="759597"/>
            <a:ext cx="35765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kern="0" dirty="0">
                <a:solidFill>
                  <a:srgbClr val="007BB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f</a:t>
            </a:r>
            <a:r>
              <a:rPr kumimoji="0" lang="en-US" altLang="zh-TW" sz="40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seek </a:t>
            </a:r>
            <a:r>
              <a:rPr kumimoji="0" lang="zh-TW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leway Thin"/>
              </a:rPr>
              <a:t>指標移動</a:t>
            </a:r>
            <a:endParaRPr lang="zh-TW" altLang="en-US" sz="11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C03BD-FAB3-FC51-A7DE-A377EDF28267}"/>
              </a:ext>
            </a:extLst>
          </p:cNvPr>
          <p:cNvSpPr>
            <a:spLocks noGrp="1"/>
          </p:cNvSpPr>
          <p:nvPr/>
        </p:nvSpPr>
        <p:spPr>
          <a:xfrm>
            <a:off x="685800" y="1706306"/>
            <a:ext cx="10820400" cy="3120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fseek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讀取的檔名</a:t>
            </a:r>
            <a:r>
              <a:rPr lang="en-US" altLang="zh-TW" sz="2800" dirty="0">
                <a:latin typeface="標楷體" panose="03000509000000000000" pitchFamily="65" charset="-120"/>
                <a:ea typeface="標楷體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位移量</a:t>
            </a:r>
            <a:r>
              <a:rPr lang="en-US" altLang="zh-TW" sz="2800" dirty="0">
                <a:latin typeface="標楷體" panose="03000509000000000000" pitchFamily="65" charset="-120"/>
                <a:ea typeface="標楷體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/>
              </a:rPr>
              <a:t>位移的起點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TW" sz="2800" dirty="0" err="1">
                <a:latin typeface="標楷體" panose="03000509000000000000" pitchFamily="65" charset="-120"/>
                <a:ea typeface="標楷體"/>
              </a:rPr>
              <a:t>位移量</a:t>
            </a:r>
            <a:r>
              <a:rPr lang="en-US" altLang="zh-TW" sz="2800" dirty="0">
                <a:latin typeface="標楷體" panose="03000509000000000000" pitchFamily="65" charset="-120"/>
                <a:ea typeface="標楷體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ea typeface="標楷體"/>
              </a:rPr>
              <a:t>    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SEEK_SET </a:t>
            </a:r>
            <a:r>
              <a:rPr lang="zh-TW" altLang="en-US" sz="2800" dirty="0">
                <a:ea typeface="標楷體"/>
              </a:rPr>
              <a:t>檔案開頭</a:t>
            </a:r>
            <a:endParaRPr lang="en-US" altLang="zh-TW" dirty="0">
              <a:ea typeface="標楷體"/>
            </a:endParaRPr>
          </a:p>
          <a:p>
            <a:pPr marL="0" indent="0">
              <a:buNone/>
            </a:pPr>
            <a:r>
              <a:rPr lang="en-US" sz="2800" dirty="0">
                <a:ea typeface="標楷體"/>
              </a:rPr>
              <a:t>    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SEEK_CUR  </a:t>
            </a:r>
            <a:r>
              <a:rPr lang="zh-TW" altLang="en-US" sz="2800" dirty="0">
                <a:ea typeface="標楷體"/>
              </a:rPr>
              <a:t>檔案當前位置</a:t>
            </a:r>
            <a:endParaRPr lang="en-US" altLang="zh-TW" dirty="0">
              <a:ea typeface="標楷體"/>
            </a:endParaRPr>
          </a:p>
          <a:p>
            <a:pPr marL="0" indent="0">
              <a:buNone/>
            </a:pPr>
            <a:r>
              <a:rPr lang="en-US" sz="2800" dirty="0">
                <a:ea typeface="標楷體"/>
              </a:rPr>
              <a:t>    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SEEK_END </a:t>
            </a:r>
            <a:r>
              <a:rPr lang="zh-TW" sz="2800" dirty="0">
                <a:ea typeface="標楷體"/>
              </a:rPr>
              <a:t>檔案</a:t>
            </a:r>
            <a:r>
              <a:rPr lang="zh-TW" altLang="en-US" sz="2800" dirty="0">
                <a:ea typeface="標楷體"/>
              </a:rPr>
              <a:t>結尾</a:t>
            </a:r>
            <a:endParaRPr lang="en-US" dirty="0"/>
          </a:p>
          <a:p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A052D8-3673-F183-A552-9F91325A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92" y="4523058"/>
            <a:ext cx="46386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830893" y="3006661"/>
            <a:ext cx="4908315" cy="7973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TW" sz="72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C</a:t>
            </a:r>
            <a:r>
              <a:rPr lang="zh-TW" altLang="en-US" sz="72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 語言簡介</a:t>
            </a:r>
            <a:endParaRPr sz="72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8128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4800" b="1" kern="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7246773" y="1216565"/>
            <a:ext cx="4319631" cy="4424887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093624"/>
            <a:ext cx="1205525" cy="48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#include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5" name="圖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3055317" y="2456662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6542691-50EF-0CC9-9691-14BB3A4D97C3}"/>
              </a:ext>
            </a:extLst>
          </p:cNvPr>
          <p:cNvSpPr txBox="1"/>
          <p:nvPr/>
        </p:nvSpPr>
        <p:spPr>
          <a:xfrm>
            <a:off x="3055317" y="2834692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5B32A4E-7EB3-53DB-9FAB-FDA707ABB3F1}"/>
              </a:ext>
            </a:extLst>
          </p:cNvPr>
          <p:cNvSpPr txBox="1"/>
          <p:nvPr/>
        </p:nvSpPr>
        <p:spPr>
          <a:xfrm>
            <a:off x="3055316" y="3212701"/>
            <a:ext cx="4074687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3055317" y="3636529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3055317" y="4015039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2986739" y="1191895"/>
            <a:ext cx="0" cy="347270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65E1E3-5089-C938-C4CB-EF4CBFC56405}"/>
              </a:ext>
            </a:extLst>
          </p:cNvPr>
          <p:cNvSpPr txBox="1"/>
          <p:nvPr/>
        </p:nvSpPr>
        <p:spPr>
          <a:xfrm>
            <a:off x="3055317" y="1170324"/>
            <a:ext cx="2812050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D695FD-EF1D-C518-E329-00942185EE61}"/>
              </a:ext>
            </a:extLst>
          </p:cNvPr>
          <p:cNvSpPr txBox="1"/>
          <p:nvPr/>
        </p:nvSpPr>
        <p:spPr>
          <a:xfrm>
            <a:off x="3055317" y="2062499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A1091D9-0463-6C6B-170F-47BFC417F164}"/>
              </a:ext>
            </a:extLst>
          </p:cNvPr>
          <p:cNvGrpSpPr/>
          <p:nvPr/>
        </p:nvGrpSpPr>
        <p:grpSpPr>
          <a:xfrm flipV="1">
            <a:off x="3063240" y="4098439"/>
            <a:ext cx="6960435" cy="490385"/>
            <a:chOff x="5149501" y="2631774"/>
            <a:chExt cx="6960435" cy="490385"/>
          </a:xfrm>
          <a:noFill/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E8863310-D5CC-EC40-436C-DC7B5E92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501" y="2631774"/>
              <a:ext cx="3728281" cy="0"/>
            </a:xfrm>
            <a:prstGeom prst="line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剪去對角角落 26">
              <a:extLst>
                <a:ext uri="{FF2B5EF4-FFF2-40B4-BE49-F238E27FC236}">
                  <a16:creationId xmlns:a16="http://schemas.microsoft.com/office/drawing/2014/main" id="{1ADE62B9-03D8-F095-1609-E59AEB2D7C5F}"/>
                </a:ext>
              </a:extLst>
            </p:cNvPr>
            <p:cNvSpPr/>
            <p:nvPr/>
          </p:nvSpPr>
          <p:spPr>
            <a:xfrm flipH="1" flipV="1">
              <a:off x="8691353" y="2681390"/>
              <a:ext cx="3418583" cy="440769"/>
            </a:xfrm>
            <a:prstGeom prst="snip2DiagRect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>
                  <a:solidFill>
                    <a:srgbClr val="00B294">
                      <a:lumMod val="60000"/>
                      <a:lumOff val="40000"/>
                    </a:srgbClr>
                  </a:solidFill>
                  <a:latin typeface="等线"/>
                  <a:ea typeface="等线"/>
                </a:rPr>
                <a:t>函數定義區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29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，被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29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大括號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29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括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29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起來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5178163-CABE-00B3-9E7D-16378C7C793B}"/>
              </a:ext>
            </a:extLst>
          </p:cNvPr>
          <p:cNvGrpSpPr/>
          <p:nvPr/>
        </p:nvGrpSpPr>
        <p:grpSpPr>
          <a:xfrm flipV="1">
            <a:off x="3063240" y="1165310"/>
            <a:ext cx="6746985" cy="490385"/>
            <a:chOff x="5149501" y="2631774"/>
            <a:chExt cx="6746985" cy="490385"/>
          </a:xfrm>
          <a:noFill/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685ED9F-DC60-207B-384B-2DA3124C5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501" y="2631774"/>
              <a:ext cx="3728281" cy="0"/>
            </a:xfrm>
            <a:prstGeom prst="line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剪去對角角落 32">
              <a:extLst>
                <a:ext uri="{FF2B5EF4-FFF2-40B4-BE49-F238E27FC236}">
                  <a16:creationId xmlns:a16="http://schemas.microsoft.com/office/drawing/2014/main" id="{21CE5DAF-7F78-E6AC-598B-BD812FCFF59B}"/>
                </a:ext>
              </a:extLst>
            </p:cNvPr>
            <p:cNvSpPr/>
            <p:nvPr/>
          </p:nvSpPr>
          <p:spPr>
            <a:xfrm flipH="1" flipV="1">
              <a:off x="8691354" y="2681390"/>
              <a:ext cx="3205132" cy="440769"/>
            </a:xfrm>
            <a:prstGeom prst="snip2DiagRect">
              <a:avLst/>
            </a:prstGeom>
            <a:grpFill/>
            <a:ln w="158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>
                  <a:solidFill>
                    <a:srgbClr val="00B294">
                      <a:lumMod val="60000"/>
                      <a:lumOff val="40000"/>
                    </a:srgbClr>
                  </a:solidFill>
                  <a:latin typeface="等线"/>
                  <a:ea typeface="等线"/>
                </a:rPr>
                <a:t>前置處理區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29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，包含</a:t>
              </a:r>
              <a:r>
                <a:rPr lang="zh-TW" altLang="en-US" dirty="0">
                  <a:solidFill>
                    <a:srgbClr val="00B294">
                      <a:lumMod val="60000"/>
                      <a:lumOff val="40000"/>
                    </a:srgbClr>
                  </a:solidFill>
                  <a:latin typeface="等线"/>
                  <a:ea typeface="等线"/>
                </a:rPr>
                <a:t>函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294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式定義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B9F19AA-6F56-956D-7696-07137E00EADB}"/>
              </a:ext>
            </a:extLst>
          </p:cNvPr>
          <p:cNvGrpSpPr/>
          <p:nvPr/>
        </p:nvGrpSpPr>
        <p:grpSpPr>
          <a:xfrm>
            <a:off x="1946876" y="1249266"/>
            <a:ext cx="790099" cy="3554059"/>
            <a:chOff x="2271106" y="1191483"/>
            <a:chExt cx="790099" cy="3554059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A54EBB31-E960-B871-7FEA-73F2C17B0A7B}"/>
                </a:ext>
              </a:extLst>
            </p:cNvPr>
            <p:cNvSpPr txBox="1"/>
            <p:nvPr/>
          </p:nvSpPr>
          <p:spPr>
            <a:xfrm>
              <a:off x="2271106" y="1769334"/>
              <a:ext cx="677108" cy="29762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/>
                  <a:ea typeface="思源黑体 CN Bold"/>
                  <a:cs typeface="+mn-cs"/>
                </a:rPr>
                <a:t>語言整體架構</a:t>
              </a:r>
              <a:endPara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A6E5753-5698-1CF3-F579-36AEFDCCFFDF}"/>
                </a:ext>
              </a:extLst>
            </p:cNvPr>
            <p:cNvSpPr txBox="1"/>
            <p:nvPr/>
          </p:nvSpPr>
          <p:spPr>
            <a:xfrm>
              <a:off x="2347169" y="1191483"/>
              <a:ext cx="71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/>
                  <a:ea typeface="思源黑体 CN Bold"/>
                  <a:cs typeface="+mn-cs"/>
                </a:rPr>
                <a:t>C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85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23B8E2A-6D04-96AA-BC79-0E57DF7288A5}"/>
              </a:ext>
            </a:extLst>
          </p:cNvPr>
          <p:cNvSpPr/>
          <p:nvPr/>
        </p:nvSpPr>
        <p:spPr>
          <a:xfrm>
            <a:off x="6660455" y="5211624"/>
            <a:ext cx="4687747" cy="4086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注意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：</a:t>
            </a:r>
            <a:r>
              <a:rPr lang="zh-TW" altLang="en-US" dirty="0">
                <a:solidFill>
                  <a:schemeClr val="bg1"/>
                </a:solidFill>
                <a:latin typeface="等线"/>
                <a:ea typeface="等线"/>
              </a:rPr>
              <a:t>不能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使用中文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標點符號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和全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形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输入法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872C21A-8DBF-CD28-94BC-8C7B4E01A209}"/>
              </a:ext>
            </a:extLst>
          </p:cNvPr>
          <p:cNvSpPr txBox="1"/>
          <p:nvPr/>
        </p:nvSpPr>
        <p:spPr>
          <a:xfrm>
            <a:off x="1416050" y="983663"/>
            <a:ext cx="391729" cy="372171"/>
          </a:xfrm>
          <a:prstGeom prst="rect">
            <a:avLst/>
          </a:prstGeom>
          <a:solidFill>
            <a:srgbClr val="445E92"/>
          </a:soli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1E8EE2F-9FE3-4855-56BB-0414C31214C9}"/>
              </a:ext>
            </a:extLst>
          </p:cNvPr>
          <p:cNvSpPr txBox="1"/>
          <p:nvPr/>
        </p:nvSpPr>
        <p:spPr>
          <a:xfrm>
            <a:off x="3110679" y="1947909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A2AE07D-053A-A75B-A8CA-1F51418ABB33}"/>
              </a:ext>
            </a:extLst>
          </p:cNvPr>
          <p:cNvSpPr txBox="1"/>
          <p:nvPr/>
        </p:nvSpPr>
        <p:spPr>
          <a:xfrm>
            <a:off x="3110679" y="2406951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66D226-2BC3-E1B3-596C-BF47BF56C7C6}"/>
              </a:ext>
            </a:extLst>
          </p:cNvPr>
          <p:cNvSpPr txBox="1"/>
          <p:nvPr/>
        </p:nvSpPr>
        <p:spPr>
          <a:xfrm>
            <a:off x="3110679" y="2865993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92DB3C4-F183-E61B-16C1-9AD74AAB8BC1}"/>
              </a:ext>
            </a:extLst>
          </p:cNvPr>
          <p:cNvSpPr txBox="1"/>
          <p:nvPr/>
        </p:nvSpPr>
        <p:spPr>
          <a:xfrm>
            <a:off x="3110679" y="3371335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lang="zh-TW" altLang="en-US" sz="2200" dirty="0">
                <a:solidFill>
                  <a:srgbClr val="58F27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320022F-B07C-5675-D433-2700DF321ED1}"/>
              </a:ext>
            </a:extLst>
          </p:cNvPr>
          <p:cNvSpPr txBox="1"/>
          <p:nvPr/>
        </p:nvSpPr>
        <p:spPr>
          <a:xfrm>
            <a:off x="3110679" y="3784077"/>
            <a:ext cx="3741534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7A6C80-990E-8F10-E73E-0F7D29435A51}"/>
              </a:ext>
            </a:extLst>
          </p:cNvPr>
          <p:cNvSpPr txBox="1"/>
          <p:nvPr/>
        </p:nvSpPr>
        <p:spPr>
          <a:xfrm>
            <a:off x="3075954" y="4243119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0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kumimoji="0" lang="zh-CN" alt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877B5EE-940F-3F5C-A2B7-37206DF42F79}"/>
              </a:ext>
            </a:extLst>
          </p:cNvPr>
          <p:cNvSpPr txBox="1"/>
          <p:nvPr/>
        </p:nvSpPr>
        <p:spPr>
          <a:xfrm>
            <a:off x="3110679" y="4702162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B633256-7F05-215C-DC7A-EF5855C874F6}"/>
              </a:ext>
            </a:extLst>
          </p:cNvPr>
          <p:cNvCxnSpPr>
            <a:cxnSpLocks/>
          </p:cNvCxnSpPr>
          <p:nvPr/>
        </p:nvCxnSpPr>
        <p:spPr>
          <a:xfrm>
            <a:off x="3042101" y="1985222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E11398-C3B8-F60A-EB50-CF215CF32FE1}"/>
              </a:ext>
            </a:extLst>
          </p:cNvPr>
          <p:cNvSpPr txBox="1"/>
          <p:nvPr/>
        </p:nvSpPr>
        <p:spPr>
          <a:xfrm>
            <a:off x="2668984" y="1909022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659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CEB41F0-34F6-85B4-E750-D4C7BF8E85DB}"/>
              </a:ext>
            </a:extLst>
          </p:cNvPr>
          <p:cNvSpPr txBox="1"/>
          <p:nvPr/>
        </p:nvSpPr>
        <p:spPr>
          <a:xfrm>
            <a:off x="1416049" y="983663"/>
            <a:ext cx="9210389" cy="1440000"/>
          </a:xfrm>
          <a:prstGeom prst="rect">
            <a:avLst/>
          </a:prstGeom>
          <a:solidFill>
            <a:srgbClr val="445E92"/>
          </a:soli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: 圓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093624"/>
            <a:ext cx="1205525" cy="48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/>
              <a:t>#include</a:t>
            </a:r>
            <a:endParaRPr lang="zh-CN" altLang="en-US"/>
          </a:p>
        </p:txBody>
      </p:sp>
      <p:pic>
        <p:nvPicPr>
          <p:cNvPr id="5" name="圖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F2D1A0D-ECFC-7D0C-2589-65C589C958A1}"/>
              </a:ext>
            </a:extLst>
          </p:cNvPr>
          <p:cNvSpPr txBox="1"/>
          <p:nvPr/>
        </p:nvSpPr>
        <p:spPr>
          <a:xfrm>
            <a:off x="1565562" y="1104833"/>
            <a:ext cx="8481261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#include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是前置處理器指令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&lt; &gt; </a:t>
            </a:r>
            <a:r>
              <a:rPr lang="zh-TW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等线"/>
                <a:ea typeface="等线"/>
              </a:rPr>
              <a:t>裡的內容是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標頭檔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，標頭檔的內容會告訴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編譯器這個程式需要那些外部資源。 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stdio.h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裡有許多指令是預先寫好的，需要時要用引入指令告訴編譯器。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B90758-B121-4C1A-93CE-E60620CCDAD0}"/>
              </a:ext>
            </a:extLst>
          </p:cNvPr>
          <p:cNvSpPr txBox="1"/>
          <p:nvPr/>
        </p:nvSpPr>
        <p:spPr>
          <a:xfrm>
            <a:off x="7686188" y="1931984"/>
            <a:ext cx="2812050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kumimoji="0" lang="en-US" altLang="zh-CN" sz="260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zh-CN" altLang="en-US" sz="2600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D10741-28D9-D9B8-21F9-290910AF7CF0}"/>
              </a:ext>
            </a:extLst>
          </p:cNvPr>
          <p:cNvSpPr txBox="1"/>
          <p:nvPr/>
        </p:nvSpPr>
        <p:spPr>
          <a:xfrm>
            <a:off x="1485500" y="3457956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1485500" y="3916998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</a:t>
            </a:r>
            <a:endParaRPr lang="zh-CN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5B32A4E-7EB3-53DB-9FAB-FDA707ABB3F1}"/>
              </a:ext>
            </a:extLst>
          </p:cNvPr>
          <p:cNvSpPr txBox="1"/>
          <p:nvPr/>
        </p:nvSpPr>
        <p:spPr>
          <a:xfrm>
            <a:off x="1485499" y="4835082"/>
            <a:ext cx="4186095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1485500" y="5294124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lang="zh-CN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1485500" y="5753167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1416922" y="3036227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C12EA6-8155-AB35-A0D7-EA84C7B58FCE}"/>
              </a:ext>
            </a:extLst>
          </p:cNvPr>
          <p:cNvSpPr txBox="1"/>
          <p:nvPr/>
        </p:nvSpPr>
        <p:spPr>
          <a:xfrm>
            <a:off x="1043805" y="2960027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D7D598-C466-711B-6305-B2AD1399C100}"/>
              </a:ext>
            </a:extLst>
          </p:cNvPr>
          <p:cNvSpPr txBox="1"/>
          <p:nvPr/>
        </p:nvSpPr>
        <p:spPr>
          <a:xfrm>
            <a:off x="1485500" y="4401551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lang="zh-TW" altLang="en-US" sz="2200" dirty="0">
                <a:solidFill>
                  <a:srgbClr val="58F27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02519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CEB41F0-34F6-85B4-E750-D4C7BF8E85DB}"/>
              </a:ext>
            </a:extLst>
          </p:cNvPr>
          <p:cNvSpPr txBox="1"/>
          <p:nvPr/>
        </p:nvSpPr>
        <p:spPr>
          <a:xfrm>
            <a:off x="1416049" y="983663"/>
            <a:ext cx="9210389" cy="1440000"/>
          </a:xfrm>
          <a:prstGeom prst="rect">
            <a:avLst/>
          </a:prstGeom>
          <a:solidFill>
            <a:srgbClr val="445E92"/>
          </a:soli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矩形: 圓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093624"/>
            <a:ext cx="1205525" cy="48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#include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5" name="圖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D10741-28D9-D9B8-21F9-290910AF7CF0}"/>
              </a:ext>
            </a:extLst>
          </p:cNvPr>
          <p:cNvSpPr txBox="1"/>
          <p:nvPr/>
        </p:nvSpPr>
        <p:spPr>
          <a:xfrm>
            <a:off x="8943188" y="1887718"/>
            <a:ext cx="1404579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1485500" y="3916998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1485500" y="5312108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1485500" y="5753167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1416922" y="3036227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C12EA6-8155-AB35-A0D7-EA84C7B58FCE}"/>
              </a:ext>
            </a:extLst>
          </p:cNvPr>
          <p:cNvSpPr txBox="1"/>
          <p:nvPr/>
        </p:nvSpPr>
        <p:spPr>
          <a:xfrm>
            <a:off x="1043805" y="2960027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7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65E1E3-5089-C938-C4CB-EF4CBFC56405}"/>
              </a:ext>
            </a:extLst>
          </p:cNvPr>
          <p:cNvSpPr txBox="1"/>
          <p:nvPr/>
        </p:nvSpPr>
        <p:spPr>
          <a:xfrm>
            <a:off x="1485500" y="3014656"/>
            <a:ext cx="2812050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5DC764D-3033-0A90-5882-978BEBBA0A9F}"/>
              </a:ext>
            </a:extLst>
          </p:cNvPr>
          <p:cNvSpPr txBox="1"/>
          <p:nvPr/>
        </p:nvSpPr>
        <p:spPr>
          <a:xfrm>
            <a:off x="1565562" y="1102211"/>
            <a:ext cx="849125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表示它是一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個函數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main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是函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數名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()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包含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一些傳入的函數訊息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此處為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void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可省略，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即不傳入訊息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是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返回型態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，表函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數返回整數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給系統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DBEDB9-2A5A-5C84-652C-532E01084B54}"/>
              </a:ext>
            </a:extLst>
          </p:cNvPr>
          <p:cNvSpPr txBox="1"/>
          <p:nvPr/>
        </p:nvSpPr>
        <p:spPr>
          <a:xfrm>
            <a:off x="1474729" y="4393046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lang="zh-TW" altLang="en-US" sz="2200" dirty="0">
                <a:solidFill>
                  <a:srgbClr val="58F27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F1A7EA-560D-FEF1-368D-3C674334B028}"/>
              </a:ext>
            </a:extLst>
          </p:cNvPr>
          <p:cNvSpPr txBox="1"/>
          <p:nvPr/>
        </p:nvSpPr>
        <p:spPr>
          <a:xfrm>
            <a:off x="1485499" y="4835082"/>
            <a:ext cx="4186095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0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CEB41F0-34F6-85B4-E750-D4C7BF8E85DB}"/>
              </a:ext>
            </a:extLst>
          </p:cNvPr>
          <p:cNvSpPr txBox="1"/>
          <p:nvPr/>
        </p:nvSpPr>
        <p:spPr>
          <a:xfrm>
            <a:off x="1416049" y="983663"/>
            <a:ext cx="9210389" cy="1440000"/>
          </a:xfrm>
          <a:prstGeom prst="rect">
            <a:avLst/>
          </a:prstGeom>
          <a:solidFill>
            <a:srgbClr val="445E92"/>
          </a:soli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矩形: 圓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093624"/>
            <a:ext cx="1205525" cy="48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#include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5" name="圖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9347436" y="1775581"/>
            <a:ext cx="255229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1485500" y="5294124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9602665" y="1775581"/>
            <a:ext cx="255229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1416922" y="3036227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C12EA6-8155-AB35-A0D7-EA84C7B58FCE}"/>
              </a:ext>
            </a:extLst>
          </p:cNvPr>
          <p:cNvSpPr txBox="1"/>
          <p:nvPr/>
        </p:nvSpPr>
        <p:spPr>
          <a:xfrm>
            <a:off x="1043805" y="2960027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7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3413F8-5A2A-5D20-BE58-B1B25005DD9B}"/>
              </a:ext>
            </a:extLst>
          </p:cNvPr>
          <p:cNvSpPr txBox="1"/>
          <p:nvPr/>
        </p:nvSpPr>
        <p:spPr>
          <a:xfrm>
            <a:off x="1565562" y="1104833"/>
            <a:ext cx="84812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在程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中，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 }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的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容括起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表整個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函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數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的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開始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和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結束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，不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能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使用其他符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如小括號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 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和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中括號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[ 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B54239-B005-C4E4-5DE1-98399178FC7C}"/>
              </a:ext>
            </a:extLst>
          </p:cNvPr>
          <p:cNvSpPr txBox="1"/>
          <p:nvPr/>
        </p:nvSpPr>
        <p:spPr>
          <a:xfrm>
            <a:off x="1485500" y="3014656"/>
            <a:ext cx="2812050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83408D-B396-5F12-D616-80C3ADECEE76}"/>
              </a:ext>
            </a:extLst>
          </p:cNvPr>
          <p:cNvSpPr txBox="1"/>
          <p:nvPr/>
        </p:nvSpPr>
        <p:spPr>
          <a:xfrm>
            <a:off x="1485500" y="3457956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A7275D-DB3C-3584-710B-78049CEB78CC}"/>
              </a:ext>
            </a:extLst>
          </p:cNvPr>
          <p:cNvSpPr txBox="1"/>
          <p:nvPr/>
        </p:nvSpPr>
        <p:spPr>
          <a:xfrm>
            <a:off x="1485500" y="4401551"/>
            <a:ext cx="3549776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lang="zh-TW" altLang="en-US" sz="2200" dirty="0">
                <a:solidFill>
                  <a:srgbClr val="58F27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5C0466-C37D-A45B-32A9-E03F6A33AE05}"/>
              </a:ext>
            </a:extLst>
          </p:cNvPr>
          <p:cNvSpPr txBox="1"/>
          <p:nvPr/>
        </p:nvSpPr>
        <p:spPr>
          <a:xfrm>
            <a:off x="1485499" y="4835082"/>
            <a:ext cx="4186095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8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7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CEB41F0-34F6-85B4-E750-D4C7BF8E85DB}"/>
              </a:ext>
            </a:extLst>
          </p:cNvPr>
          <p:cNvSpPr txBox="1"/>
          <p:nvPr/>
        </p:nvSpPr>
        <p:spPr>
          <a:xfrm>
            <a:off x="1416049" y="983663"/>
            <a:ext cx="9210389" cy="1440000"/>
          </a:xfrm>
          <a:prstGeom prst="rect">
            <a:avLst/>
          </a:prstGeom>
          <a:solidFill>
            <a:srgbClr val="445E92"/>
          </a:solidFill>
          <a:effectLst>
            <a:innerShdw blurRad="127000" dist="38100" dir="13500000">
              <a:prstClr val="black">
                <a:alpha val="50000"/>
              </a:prstClr>
            </a:innerShdw>
          </a:effectLst>
        </p:spPr>
        <p:txBody>
          <a:bodyPr wrap="square" lIns="252000" t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矩形: 圓角 3" hidden="1">
            <a:extLst>
              <a:ext uri="{FF2B5EF4-FFF2-40B4-BE49-F238E27FC236}">
                <a16:creationId xmlns:a16="http://schemas.microsoft.com/office/drawing/2014/main" id="{B1E57771-BF22-36C3-B310-110E02EB4127}"/>
              </a:ext>
            </a:extLst>
          </p:cNvPr>
          <p:cNvSpPr/>
          <p:nvPr/>
        </p:nvSpPr>
        <p:spPr>
          <a:xfrm>
            <a:off x="6708064" y="1093624"/>
            <a:ext cx="1205525" cy="48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  <a:sp3d prstMaterial="matte">
            <a:bevelT w="19050"/>
            <a:bevelB w="165100"/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#include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5" name="圖片 4" descr="图片包含 游戏机, 食物&#10;&#10;描述已自动生成">
            <a:extLst>
              <a:ext uri="{FF2B5EF4-FFF2-40B4-BE49-F238E27FC236}">
                <a16:creationId xmlns:a16="http://schemas.microsoft.com/office/drawing/2014/main" id="{57945525-C928-9298-EA0B-2215382E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6" r="3365" b="15734"/>
          <a:stretch/>
        </p:blipFill>
        <p:spPr>
          <a:xfrm>
            <a:off x="9602665" y="4803325"/>
            <a:ext cx="2060819" cy="1362525"/>
          </a:xfrm>
          <a:custGeom>
            <a:avLst/>
            <a:gdLst>
              <a:gd name="connsiteX0" fmla="*/ 0 w 1378146"/>
              <a:gd name="connsiteY0" fmla="*/ 0 h 1265749"/>
              <a:gd name="connsiteX1" fmla="*/ 1378146 w 1378146"/>
              <a:gd name="connsiteY1" fmla="*/ 0 h 1265749"/>
              <a:gd name="connsiteX2" fmla="*/ 1378146 w 1378146"/>
              <a:gd name="connsiteY2" fmla="*/ 1265749 h 1265749"/>
              <a:gd name="connsiteX3" fmla="*/ 0 w 1378146"/>
              <a:gd name="connsiteY3" fmla="*/ 1265749 h 126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46" h="1265749">
                <a:moveTo>
                  <a:pt x="0" y="0"/>
                </a:moveTo>
                <a:lnTo>
                  <a:pt x="1378146" y="0"/>
                </a:lnTo>
                <a:lnTo>
                  <a:pt x="1378146" y="1265749"/>
                </a:lnTo>
                <a:lnTo>
                  <a:pt x="0" y="1265749"/>
                </a:lnTo>
                <a:close/>
              </a:path>
            </a:pathLst>
          </a:cu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9DE2BD-B14B-3F76-2164-39231084E4AD}"/>
              </a:ext>
            </a:extLst>
          </p:cNvPr>
          <p:cNvSpPr txBox="1"/>
          <p:nvPr/>
        </p:nvSpPr>
        <p:spPr>
          <a:xfrm>
            <a:off x="1485500" y="3916998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30F04A-0BA1-1E7D-D4D6-EF6E276869E5}"/>
              </a:ext>
            </a:extLst>
          </p:cNvPr>
          <p:cNvSpPr txBox="1"/>
          <p:nvPr/>
        </p:nvSpPr>
        <p:spPr>
          <a:xfrm>
            <a:off x="1485500" y="5294124"/>
            <a:ext cx="3549776" cy="46166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0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2F2333-EE52-FEE9-12CE-FA78631C8478}"/>
              </a:ext>
            </a:extLst>
          </p:cNvPr>
          <p:cNvSpPr txBox="1"/>
          <p:nvPr/>
        </p:nvSpPr>
        <p:spPr>
          <a:xfrm>
            <a:off x="1485500" y="5730017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BBB6AC7-9DC2-AE73-9D82-7A9772BC01E0}"/>
              </a:ext>
            </a:extLst>
          </p:cNvPr>
          <p:cNvCxnSpPr>
            <a:cxnSpLocks/>
          </p:cNvCxnSpPr>
          <p:nvPr/>
        </p:nvCxnSpPr>
        <p:spPr>
          <a:xfrm>
            <a:off x="1416922" y="3036227"/>
            <a:ext cx="0" cy="310430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C12EA6-8155-AB35-A0D7-EA84C7B58FCE}"/>
              </a:ext>
            </a:extLst>
          </p:cNvPr>
          <p:cNvSpPr txBox="1"/>
          <p:nvPr/>
        </p:nvSpPr>
        <p:spPr>
          <a:xfrm>
            <a:off x="1043805" y="2960027"/>
            <a:ext cx="430924" cy="329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29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ADD5C00-D8CA-257F-8BE3-CE958DF213CA}"/>
              </a:ext>
            </a:extLst>
          </p:cNvPr>
          <p:cNvSpPr txBox="1"/>
          <p:nvPr/>
        </p:nvSpPr>
        <p:spPr>
          <a:xfrm>
            <a:off x="1565562" y="1104833"/>
            <a:ext cx="8481261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標記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的部分是程序的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註解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，其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內容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會被編譯器忽略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8D4">
                  <a:lumMod val="40000"/>
                  <a:lumOff val="60000"/>
                </a:srgb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為單行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註解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/* */</a:t>
            </a:r>
            <a:r>
              <a:rPr lang="zh-TW" altLang="en-US" dirty="0">
                <a:solidFill>
                  <a:srgbClr val="0078D4">
                    <a:lumMod val="40000"/>
                    <a:lumOff val="60000"/>
                  </a:srgbClr>
                </a:solidFill>
                <a:latin typeface="等线"/>
                <a:ea typeface="等线"/>
              </a:rPr>
              <a:t>為多行註解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8D4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7F192B-231E-EF20-5870-3B1F7202A497}"/>
              </a:ext>
            </a:extLst>
          </p:cNvPr>
          <p:cNvSpPr txBox="1"/>
          <p:nvPr/>
        </p:nvSpPr>
        <p:spPr>
          <a:xfrm>
            <a:off x="1485500" y="3014656"/>
            <a:ext cx="2812050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AE69DF5-BC40-6ABB-22F2-9BB4D473A542}"/>
              </a:ext>
            </a:extLst>
          </p:cNvPr>
          <p:cNvSpPr txBox="1"/>
          <p:nvPr/>
        </p:nvSpPr>
        <p:spPr>
          <a:xfrm>
            <a:off x="1485500" y="3457956"/>
            <a:ext cx="3549776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1B17E4-AF06-5918-F4BB-5321C58A5925}"/>
              </a:ext>
            </a:extLst>
          </p:cNvPr>
          <p:cNvSpPr txBox="1"/>
          <p:nvPr/>
        </p:nvSpPr>
        <p:spPr>
          <a:xfrm>
            <a:off x="8137003" y="1891532"/>
            <a:ext cx="2291788" cy="442035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lang="zh-TW" altLang="en-US" sz="2200" dirty="0">
                <a:solidFill>
                  <a:srgbClr val="58F27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8F27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9FB654-DBE8-8DCE-BD3C-8735F637425F}"/>
              </a:ext>
            </a:extLst>
          </p:cNvPr>
          <p:cNvSpPr txBox="1"/>
          <p:nvPr/>
        </p:nvSpPr>
        <p:spPr>
          <a:xfrm>
            <a:off x="1485499" y="4835082"/>
            <a:ext cx="4186095" cy="472813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 World!\n”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9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​​">
  <a:themeElements>
    <a:clrScheme name="深色扁平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EB5"/>
      </a:accent1>
      <a:accent2>
        <a:srgbClr val="0078D4"/>
      </a:accent2>
      <a:accent3>
        <a:srgbClr val="28A8EA"/>
      </a:accent3>
      <a:accent4>
        <a:srgbClr val="00B294"/>
      </a:accent4>
      <a:accent5>
        <a:srgbClr val="57CC34"/>
      </a:accent5>
      <a:accent6>
        <a:srgbClr val="C9C9C9"/>
      </a:accent6>
      <a:hlink>
        <a:srgbClr val="4472C4"/>
      </a:hlink>
      <a:folHlink>
        <a:srgbClr val="BFBFBF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8073</TotalTime>
  <Words>935</Words>
  <Application>Microsoft Office PowerPoint</Application>
  <PresentationFormat>寬螢幕</PresentationFormat>
  <Paragraphs>210</Paragraphs>
  <Slides>23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23</vt:i4>
      </vt:variant>
    </vt:vector>
  </HeadingPairs>
  <TitlesOfParts>
    <vt:vector size="41" baseType="lpstr">
      <vt:lpstr>等线</vt:lpstr>
      <vt:lpstr>Malgun Gothic</vt:lpstr>
      <vt:lpstr>思源黑体 CN Bold</vt:lpstr>
      <vt:lpstr>微軟正黑體</vt:lpstr>
      <vt:lpstr>新細明體</vt:lpstr>
      <vt:lpstr>標楷體</vt:lpstr>
      <vt:lpstr>Arial</vt:lpstr>
      <vt:lpstr>Barlow</vt:lpstr>
      <vt:lpstr>Barlow Light</vt:lpstr>
      <vt:lpstr>Berlin Sans FB</vt:lpstr>
      <vt:lpstr>Calibri</vt:lpstr>
      <vt:lpstr>Raleway</vt:lpstr>
      <vt:lpstr>Raleway Thin</vt:lpstr>
      <vt:lpstr>Segoe UI</vt:lpstr>
      <vt:lpstr>Gaoler template</vt:lpstr>
      <vt:lpstr>26_Office 테마</vt:lpstr>
      <vt:lpstr>1_Gaoler template</vt:lpstr>
      <vt:lpstr>1_Office 主题​​</vt:lpstr>
      <vt:lpstr>PowerPoint 簡報</vt:lpstr>
      <vt:lpstr>PowerPoint 簡報</vt:lpstr>
      <vt:lpstr>C 語言簡介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printf 輸出</vt:lpstr>
      <vt:lpstr>PowerPoint 簡報</vt:lpstr>
      <vt:lpstr>variables 變數型態</vt:lpstr>
      <vt:lpstr>PowerPoint 簡報</vt:lpstr>
      <vt:lpstr>if-else 條件式</vt:lpstr>
      <vt:lpstr>PowerPoint 簡報</vt:lpstr>
      <vt:lpstr>for loop 迴圈</vt:lpstr>
      <vt:lpstr>PowerPoint 簡報</vt:lpstr>
      <vt:lpstr>檔案 語法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黃麗文</dc:creator>
  <cp:lastModifiedBy>黃麗文</cp:lastModifiedBy>
  <cp:revision>43</cp:revision>
  <dcterms:created xsi:type="dcterms:W3CDTF">2023-07-13T14:06:20Z</dcterms:created>
  <dcterms:modified xsi:type="dcterms:W3CDTF">2023-07-19T04:43:59Z</dcterms:modified>
</cp:coreProperties>
</file>