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1" r:id="rId1"/>
    <p:sldMasterId id="2147483793" r:id="rId2"/>
    <p:sldMasterId id="2147483813" r:id="rId3"/>
    <p:sldMasterId id="2147484099" r:id="rId4"/>
  </p:sldMasterIdLst>
  <p:notesMasterIdLst>
    <p:notesMasterId r:id="rId43"/>
  </p:notesMasterIdLst>
  <p:sldIdLst>
    <p:sldId id="256" r:id="rId5"/>
    <p:sldId id="312" r:id="rId6"/>
    <p:sldId id="258" r:id="rId7"/>
    <p:sldId id="259" r:id="rId8"/>
    <p:sldId id="257" r:id="rId9"/>
    <p:sldId id="296" r:id="rId10"/>
    <p:sldId id="282" r:id="rId11"/>
    <p:sldId id="262" r:id="rId12"/>
    <p:sldId id="286" r:id="rId13"/>
    <p:sldId id="287" r:id="rId14"/>
    <p:sldId id="283" r:id="rId15"/>
    <p:sldId id="293" r:id="rId16"/>
    <p:sldId id="288" r:id="rId17"/>
    <p:sldId id="289" r:id="rId18"/>
    <p:sldId id="284" r:id="rId19"/>
    <p:sldId id="313" r:id="rId20"/>
    <p:sldId id="315" r:id="rId21"/>
    <p:sldId id="316" r:id="rId22"/>
    <p:sldId id="285" r:id="rId23"/>
    <p:sldId id="294" r:id="rId24"/>
    <p:sldId id="291" r:id="rId25"/>
    <p:sldId id="314" r:id="rId26"/>
    <p:sldId id="290" r:id="rId27"/>
    <p:sldId id="292" r:id="rId28"/>
    <p:sldId id="297" r:id="rId29"/>
    <p:sldId id="298" r:id="rId30"/>
    <p:sldId id="299" r:id="rId31"/>
    <p:sldId id="300" r:id="rId32"/>
    <p:sldId id="301" r:id="rId33"/>
    <p:sldId id="303" r:id="rId34"/>
    <p:sldId id="304" r:id="rId35"/>
    <p:sldId id="305" r:id="rId36"/>
    <p:sldId id="306" r:id="rId37"/>
    <p:sldId id="307" r:id="rId38"/>
    <p:sldId id="311" r:id="rId39"/>
    <p:sldId id="308" r:id="rId40"/>
    <p:sldId id="310" r:id="rId41"/>
    <p:sldId id="309" r:id="rId42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66"/>
    <a:srgbClr val="0000FF"/>
    <a:srgbClr val="00FFFF"/>
    <a:srgbClr val="9900FF"/>
    <a:srgbClr val="FF0000"/>
    <a:srgbClr val="000066"/>
    <a:srgbClr val="99000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361" autoAdjust="0"/>
  </p:normalViewPr>
  <p:slideViewPr>
    <p:cSldViewPr>
      <p:cViewPr varScale="1">
        <p:scale>
          <a:sx n="69" d="100"/>
          <a:sy n="69" d="100"/>
        </p:scale>
        <p:origin x="141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6C48752-87EC-41AE-B61A-D0B6B941B911}" type="datetimeFigureOut">
              <a:rPr lang="en-US"/>
              <a:pPr>
                <a:defRPr/>
              </a:pPr>
              <a:t>28-Jan-20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B3AF189F-A495-4FDA-9D3E-A0E4C80661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8967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>
              <a:ea typeface="新細明體" pitchFamily="18" charset="-120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C44CC3F-33E8-4762-A9D9-7C2633AB6FFA}" type="slidenum">
              <a:rPr lang="en-US" smtClean="0"/>
              <a:pPr/>
              <a:t>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42917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>
                <a:solidFill>
                  <a:schemeClr val="bg1"/>
                </a:solidFill>
                <a:latin typeface="Verdana" pitchFamily="34" charset="0"/>
                <a:ea typeface="新細明體" pitchFamily="18" charset="-120"/>
              </a:rPr>
              <a:t>a branch of "Artificial Intelligence".</a:t>
            </a:r>
          </a:p>
          <a:p>
            <a:pPr eaLnBrk="1" hangingPunct="1">
              <a:spcBef>
                <a:spcPct val="0"/>
              </a:spcBef>
            </a:pPr>
            <a:endParaRPr lang="en-US" smtClean="0">
              <a:ea typeface="新細明體" pitchFamily="18" charset="-120"/>
            </a:endParaRP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693BB1A-6D7D-4D47-8B55-6291A0D84BF3}" type="slidenum">
              <a:rPr lang="en-US" smtClean="0"/>
              <a:pPr/>
              <a:t>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98708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5054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054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0C8B4FD2-5E3C-4E11-82A7-054E7083B9D8}" type="datetimeFigureOut">
              <a:rPr lang="en-US"/>
              <a:pPr>
                <a:defRPr/>
              </a:pPr>
              <a:t>28-Jan-20</a:t>
            </a:fld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5D0BBE9D-BBB4-4F7E-9D5D-A201791CC0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4D4129-FAF0-4F58-9AD7-BAD8F7309EFC}" type="datetimeFigureOut">
              <a:rPr lang="en-US"/>
              <a:pPr>
                <a:defRPr/>
              </a:pPr>
              <a:t>28-Jan-20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7255C1-4813-4AE2-9ACA-F369DB6DB2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CAA71D-16E5-4A4B-973F-FB2866756B1A}" type="datetimeFigureOut">
              <a:rPr lang="en-US"/>
              <a:pPr>
                <a:defRPr/>
              </a:pPr>
              <a:t>28-Jan-20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EF7C4B-62D6-4C46-95C1-A53F7B0472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638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D54F13-348A-4F4E-9C76-752B9B6F0F05}" type="datetimeFigureOut">
              <a:rPr lang="en-US"/>
              <a:pPr>
                <a:defRPr/>
              </a:pPr>
              <a:t>28-Jan-20</a:t>
            </a:fld>
            <a:endParaRPr lang="en-US" altLang="en-US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0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93FFC5-16F6-4AC2-ABE9-A997260F7E8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E5BAEC-A558-47FD-A4AB-38FDC5619B13}" type="datetimeFigureOut">
              <a:rPr lang="en-US"/>
              <a:pPr>
                <a:defRPr/>
              </a:pPr>
              <a:t>28-Jan-20</a:t>
            </a:fld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9352E3-D9B0-4E46-9592-C88FD2D6A31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D584DA-1CF8-4E63-AD7B-57E2D118211A}" type="datetimeFigureOut">
              <a:rPr lang="en-US"/>
              <a:pPr>
                <a:defRPr/>
              </a:pPr>
              <a:t>28-Jan-20</a:t>
            </a:fld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98DEE0-D6CA-4E21-AD80-652C624C0A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CA68E3-A052-4F31-873E-6F3D6DA1961C}" type="datetimeFigureOut">
              <a:rPr lang="en-US"/>
              <a:pPr>
                <a:defRPr/>
              </a:pPr>
              <a:t>28-Jan-20</a:t>
            </a:fld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4B6ECB-8E33-4E00-9523-FE51B47EBC2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2E15F1-F27B-4BA7-B15F-B28CF68ED7D2}" type="datetimeFigureOut">
              <a:rPr lang="en-US"/>
              <a:pPr>
                <a:defRPr/>
              </a:pPr>
              <a:t>28-Jan-20</a:t>
            </a:fld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AFE816-6F63-4D9A-86AD-7361F77EF7A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1AB74A-CA0C-4843-9BBD-4EFEB965E614}" type="datetimeFigureOut">
              <a:rPr lang="en-US"/>
              <a:pPr>
                <a:defRPr/>
              </a:pPr>
              <a:t>28-Jan-20</a:t>
            </a:fld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67ABC3-A1E0-44B4-B554-4332067E99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C457B8-8B78-4683-A907-2314AA2B0A61}" type="datetimeFigureOut">
              <a:rPr lang="en-US"/>
              <a:pPr>
                <a:defRPr/>
              </a:pPr>
              <a:t>28-Jan-20</a:t>
            </a:fld>
            <a:endParaRPr lang="en-US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E99A9A-F8CD-442C-BDFD-17A2AD00259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CB073C-1097-411E-AA0C-57639385EF6F}" type="datetimeFigureOut">
              <a:rPr lang="en-US"/>
              <a:pPr>
                <a:defRPr/>
              </a:pPr>
              <a:t>28-Jan-20</a:t>
            </a:fld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82FE93-60AD-4AE2-A03A-93DF1EBE10C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00AD07-D400-4DD4-B538-C6B3E1A2B316}" type="datetimeFigureOut">
              <a:rPr lang="en-US"/>
              <a:pPr>
                <a:defRPr/>
              </a:pPr>
              <a:t>28-Jan-20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8A7552-F732-4343-8094-B9B381E542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E06E8E-3F69-415F-AB8B-682206CDBBC4}" type="datetimeFigureOut">
              <a:rPr lang="en-US"/>
              <a:pPr>
                <a:defRPr/>
              </a:pPr>
              <a:t>28-Jan-20</a:t>
            </a:fld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8A8D41-31EE-4B72-A70B-74353C0462A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5A382E-23F4-488F-BCFF-78DE5DAC0145}" type="datetimeFigureOut">
              <a:rPr lang="en-US"/>
              <a:pPr>
                <a:defRPr/>
              </a:pPr>
              <a:t>28-Jan-20</a:t>
            </a:fld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BE37B4-416B-435B-874F-962C71B684C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86FFA2-D411-47EF-897C-1870A3DA9CA5}" type="datetimeFigureOut">
              <a:rPr lang="en-US"/>
              <a:pPr>
                <a:defRPr/>
              </a:pPr>
              <a:t>28-Jan-20</a:t>
            </a:fld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932A75-DDD6-4A7F-B019-D1258DEA69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7D7147-09EB-4EB6-8410-886AB51A7D0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9F51ED-529A-4461-A813-EB2111A524A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A47397-27A0-4C07-9323-3235E58D2ED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EA8798-4A83-47B2-9837-9897E2513C5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2017B8-D1E0-4BDB-94AA-AA5D231DCA1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72D525-AC85-4516-8D57-2A933F7EBF6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6BCC92-7D4F-455B-9633-BA90BFC591A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A62B76-0263-4075-87AA-945D566C997A}" type="datetimeFigureOut">
              <a:rPr lang="en-US"/>
              <a:pPr>
                <a:defRPr/>
              </a:pPr>
              <a:t>28-Jan-20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A815EB-6B06-481C-A2FB-B6D4AE3135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9DA3E8-7AE4-41E1-A7B9-870445A0A13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91B80B-770C-47F9-9495-0E92984BC7A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64C5BB-A3DB-40EC-9F2A-45731C18383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5DC386-EEB6-4420-A886-44FDC0D287B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 altLang="zh-TW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 altLang="zh-TW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D5B4E0B6-6A21-4FF2-8678-B3636DFFB71D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24D1AAE1-DE13-4D13-A420-E742A4E2A42D}" type="datetimeFigureOut">
              <a:rPr lang="en-US" smtClean="0"/>
              <a:pPr>
                <a:defRPr/>
              </a:pPr>
              <a:t>28-Jan-20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DA055337-9BCB-44E2-B8F9-30819A6023E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8A2EC055-9E87-43E0-92D5-32B47A43C68A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05B81089-1CE5-429F-8823-ED734DF8FCD9}" type="datetimeFigureOut">
              <a:rPr lang="en-US" smtClean="0"/>
              <a:pPr>
                <a:defRPr/>
              </a:pPr>
              <a:t>28-Jan-20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8FE09F7E-1B87-4D0A-9261-C496F19D750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8A2EC055-9E87-43E0-92D5-32B47A43C68A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8A2EC055-9E87-43E0-92D5-32B47A43C68A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4F951D-B645-4722-9A90-654D5CADB657}" type="datetimeFigureOut">
              <a:rPr lang="en-US"/>
              <a:pPr>
                <a:defRPr/>
              </a:pPr>
              <a:t>28-Jan-20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8BFA41-8BA9-487F-B521-75F1C9A82E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836BE0FE-EBBC-428C-842E-72A92DE024E3}" type="datetimeFigureOut">
              <a:rPr lang="en-US" smtClean="0"/>
              <a:pPr>
                <a:defRPr/>
              </a:pPr>
              <a:t>28-Jan-20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44757B11-03CB-4EE9-9519-C50D8672307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8A2EC055-9E87-43E0-92D5-32B47A43C68A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8A2EC055-9E87-43E0-92D5-32B47A43C68A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8A2EC055-9E87-43E0-92D5-32B47A43C68A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8A2EC055-9E87-43E0-92D5-32B47A43C68A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050D12-7ACE-40FF-850E-403A876C17AB}" type="datetimeFigureOut">
              <a:rPr lang="en-US"/>
              <a:pPr>
                <a:defRPr/>
              </a:pPr>
              <a:t>28-Jan-20</a:t>
            </a:fld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53471A-4CBB-4C92-9626-EE54F3C64F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3C4F51-A422-4583-9E9B-DB7485BB617D}" type="datetimeFigureOut">
              <a:rPr lang="en-US"/>
              <a:pPr>
                <a:defRPr/>
              </a:pPr>
              <a:t>28-Jan-20</a:t>
            </a:fld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E2B450-57F7-46AB-A279-753D125679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65577A-8B1A-4B27-9DFC-3C8980F3DA0C}" type="datetimeFigureOut">
              <a:rPr lang="en-US"/>
              <a:pPr>
                <a:defRPr/>
              </a:pPr>
              <a:t>28-Jan-20</a:t>
            </a:fld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6D4D76-D4FD-4675-AF27-BC1A0D841F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7D6984-C656-4C32-9D19-D5F4175523DB}" type="datetimeFigureOut">
              <a:rPr lang="en-US"/>
              <a:pPr>
                <a:defRPr/>
              </a:pPr>
              <a:t>28-Jan-20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F08F2E-5DA5-411A-BCE6-E007364982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6B4AF7-3FC9-49C2-9CAC-F7202CD311ED}" type="datetimeFigureOut">
              <a:rPr lang="en-US"/>
              <a:pPr>
                <a:defRPr/>
              </a:pPr>
              <a:t>28-Jan-20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B7BEDB-7939-4DA0-B57D-ACFF90F2E0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>
              <a:latin typeface="Tahoma" pitchFamily="34" charset="0"/>
            </a:endParaRPr>
          </a:p>
        </p:txBody>
      </p:sp>
      <p:sp>
        <p:nvSpPr>
          <p:cNvPr id="14950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>
              <a:latin typeface="Tahoma" pitchFamily="34" charset="0"/>
            </a:endParaRPr>
          </a:p>
        </p:txBody>
      </p:sp>
      <p:sp>
        <p:nvSpPr>
          <p:cNvPr id="14950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>
              <a:latin typeface="Tahoma" pitchFamily="34" charset="0"/>
            </a:endParaRPr>
          </a:p>
        </p:txBody>
      </p:sp>
      <p:sp>
        <p:nvSpPr>
          <p:cNvPr id="14950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>
              <a:latin typeface="Tahoma" pitchFamily="34" charset="0"/>
            </a:endParaRPr>
          </a:p>
        </p:txBody>
      </p:sp>
      <p:sp>
        <p:nvSpPr>
          <p:cNvPr id="14951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>
              <a:latin typeface="Tahoma" pitchFamily="34" charset="0"/>
            </a:endParaRPr>
          </a:p>
        </p:txBody>
      </p:sp>
      <p:sp>
        <p:nvSpPr>
          <p:cNvPr id="14951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>
              <a:latin typeface="Tahoma" pitchFamily="34" charset="0"/>
            </a:endParaRPr>
          </a:p>
        </p:txBody>
      </p:sp>
      <p:sp>
        <p:nvSpPr>
          <p:cNvPr id="14951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>
              <a:latin typeface="Tahoma" pitchFamily="34" charset="0"/>
            </a:endParaRPr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951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>
                <a:latin typeface="+mn-lt"/>
              </a:defRPr>
            </a:lvl1pPr>
          </a:lstStyle>
          <a:p>
            <a:pPr>
              <a:defRPr/>
            </a:pPr>
            <a:fld id="{0B1384BA-1184-4627-AF94-EE0637332F42}" type="datetimeFigureOut">
              <a:rPr lang="en-US"/>
              <a:pPr>
                <a:defRPr/>
              </a:pPr>
              <a:t>28-Jan-20</a:t>
            </a:fld>
            <a:endParaRPr lang="en-US"/>
          </a:p>
        </p:txBody>
      </p:sp>
      <p:sp>
        <p:nvSpPr>
          <p:cNvPr id="14951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951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>
                <a:latin typeface="+mn-lt"/>
              </a:defRPr>
            </a:lvl1pPr>
          </a:lstStyle>
          <a:p>
            <a:pPr>
              <a:defRPr/>
            </a:pPr>
            <a:fld id="{49BDF5A8-C46A-41DF-94E3-CB392C034F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2" r:id="rId1"/>
    <p:sldLayoutId id="2147484049" r:id="rId2"/>
    <p:sldLayoutId id="2147484050" r:id="rId3"/>
    <p:sldLayoutId id="2147484051" r:id="rId4"/>
    <p:sldLayoutId id="2147484052" r:id="rId5"/>
    <p:sldLayoutId id="2147484053" r:id="rId6"/>
    <p:sldLayoutId id="2147484054" r:id="rId7"/>
    <p:sldLayoutId id="2147484055" r:id="rId8"/>
    <p:sldLayoutId id="2147484056" r:id="rId9"/>
    <p:sldLayoutId id="2147484057" r:id="rId10"/>
    <p:sldLayoutId id="214748405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6282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000"/>
            </a:lvl1pPr>
          </a:lstStyle>
          <a:p>
            <a:pPr>
              <a:defRPr/>
            </a:pPr>
            <a:fld id="{80D9822B-508A-4414-858A-06F4E648A49F}" type="datetimeFigureOut">
              <a:rPr lang="en-US"/>
              <a:pPr>
                <a:defRPr/>
              </a:pPr>
              <a:t>28-Jan-20</a:t>
            </a:fld>
            <a:endParaRPr lang="en-US" altLang="en-US"/>
          </a:p>
        </p:txBody>
      </p:sp>
      <p:sp>
        <p:nvSpPr>
          <p:cNvPr id="16282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282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000"/>
            </a:lvl1pPr>
          </a:lstStyle>
          <a:p>
            <a:pPr>
              <a:defRPr/>
            </a:pPr>
            <a:fld id="{EC84642B-6A38-43A9-B9AF-EB052173273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grpSp>
        <p:nvGrpSpPr>
          <p:cNvPr id="5128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6282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282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282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77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282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282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283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77" cy="7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283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77" cy="7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283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7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283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79" cy="7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283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77" cy="7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283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77" cy="7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283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7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283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283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283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77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284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77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284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284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284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77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284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77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284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284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284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284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77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284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77" cy="79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285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7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285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79" cy="7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285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77" cy="7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285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77" cy="7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285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285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77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3" r:id="rId1"/>
    <p:sldLayoutId id="2147484059" r:id="rId2"/>
    <p:sldLayoutId id="2147484060" r:id="rId3"/>
    <p:sldLayoutId id="2147484061" r:id="rId4"/>
    <p:sldLayoutId id="2147484062" r:id="rId5"/>
    <p:sldLayoutId id="2147484063" r:id="rId6"/>
    <p:sldLayoutId id="2147484064" r:id="rId7"/>
    <p:sldLayoutId id="2147484065" r:id="rId8"/>
    <p:sldLayoutId id="2147484066" r:id="rId9"/>
    <p:sldLayoutId id="2147484067" r:id="rId10"/>
    <p:sldLayoutId id="2147484068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Arial Black" pitchFamily="34" charset="0"/>
              </a:defRPr>
            </a:lvl1pPr>
          </a:lstStyle>
          <a:p>
            <a:pPr>
              <a:defRPr/>
            </a:pPr>
            <a:fld id="{FE591691-A43B-43CA-9D81-B396DBDFA8D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grpSp>
        <p:nvGrpSpPr>
          <p:cNvPr id="7172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4101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en-US" sz="2400">
                <a:latin typeface="Times New Roman" pitchFamily="18" charset="0"/>
              </a:endParaRPr>
            </a:p>
          </p:txBody>
        </p:sp>
        <p:sp>
          <p:nvSpPr>
            <p:cNvPr id="4102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kumimoji="0" lang="en-US" sz="2400">
                <a:latin typeface="Times New Roman" pitchFamily="18" charset="0"/>
              </a:endParaRPr>
            </a:p>
          </p:txBody>
        </p:sp>
        <p:sp>
          <p:nvSpPr>
            <p:cNvPr id="4103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kumimoji="0" lang="en-US">
                <a:solidFill>
                  <a:schemeClr val="hlink"/>
                </a:solidFill>
              </a:endParaRPr>
            </a:p>
          </p:txBody>
        </p:sp>
        <p:sp>
          <p:nvSpPr>
            <p:cNvPr id="4104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kumimoji="0" lang="en-US">
                <a:solidFill>
                  <a:schemeClr val="hlink"/>
                </a:solidFill>
              </a:endParaRPr>
            </a:p>
          </p:txBody>
        </p:sp>
        <p:sp>
          <p:nvSpPr>
            <p:cNvPr id="4105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kumimoji="0" lang="en-US">
                <a:solidFill>
                  <a:schemeClr val="accent2"/>
                </a:solidFill>
              </a:endParaRPr>
            </a:p>
          </p:txBody>
        </p:sp>
        <p:sp>
          <p:nvSpPr>
            <p:cNvPr id="4106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kumimoji="0" lang="en-US">
                <a:solidFill>
                  <a:schemeClr val="hlink"/>
                </a:solidFill>
              </a:endParaRPr>
            </a:p>
          </p:txBody>
        </p:sp>
        <p:sp>
          <p:nvSpPr>
            <p:cNvPr id="4107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kumimoji="0" lang="en-US" sz="2400">
                <a:latin typeface="Times New Roman" pitchFamily="18" charset="0"/>
              </a:endParaRPr>
            </a:p>
          </p:txBody>
        </p:sp>
        <p:sp>
          <p:nvSpPr>
            <p:cNvPr id="4108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kumimoji="0" lang="en-US">
                <a:solidFill>
                  <a:schemeClr val="accent2"/>
                </a:solidFill>
              </a:endParaRPr>
            </a:p>
          </p:txBody>
        </p:sp>
        <p:sp>
          <p:nvSpPr>
            <p:cNvPr id="4109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kumimoji="0" 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7173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7174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11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9" r:id="rId1"/>
    <p:sldLayoutId id="2147484080" r:id="rId2"/>
    <p:sldLayoutId id="2147484081" r:id="rId3"/>
    <p:sldLayoutId id="2147484082" r:id="rId4"/>
    <p:sldLayoutId id="2147484083" r:id="rId5"/>
    <p:sldLayoutId id="2147484084" r:id="rId6"/>
    <p:sldLayoutId id="2147484085" r:id="rId7"/>
    <p:sldLayoutId id="2147484086" r:id="rId8"/>
    <p:sldLayoutId id="2147484087" r:id="rId9"/>
    <p:sldLayoutId id="2147484088" r:id="rId10"/>
    <p:sldLayoutId id="214748408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新細明體" pitchFamily="18" charset="-12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新細明體" pitchFamily="18" charset="-12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新細明體" pitchFamily="18" charset="-12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新細明體" pitchFamily="18" charset="-12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0B1384BA-1184-4627-AF94-EE0637332F42}" type="datetimeFigureOut">
              <a:rPr lang="en-US" smtClean="0"/>
              <a:pPr>
                <a:defRPr/>
              </a:pPr>
              <a:t>28-Jan-20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49BDF5A8-C46A-41DF-94E3-CB392C034FF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0" r:id="rId1"/>
    <p:sldLayoutId id="2147484101" r:id="rId2"/>
    <p:sldLayoutId id="2147484102" r:id="rId3"/>
    <p:sldLayoutId id="2147484103" r:id="rId4"/>
    <p:sldLayoutId id="2147484104" r:id="rId5"/>
    <p:sldLayoutId id="2147484105" r:id="rId6"/>
    <p:sldLayoutId id="2147484106" r:id="rId7"/>
    <p:sldLayoutId id="2147484107" r:id="rId8"/>
    <p:sldLayoutId id="2147484108" r:id="rId9"/>
    <p:sldLayoutId id="2147484109" r:id="rId10"/>
    <p:sldLayoutId id="2147484110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3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3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3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4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15047" y="2060848"/>
            <a:ext cx="5305425" cy="24368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2000" u="sng" dirty="0" smtClean="0">
                <a:solidFill>
                  <a:srgbClr val="FF0000"/>
                </a:solidFill>
                <a:latin typeface="Segoe UI Semibold" pitchFamily="34" charset="0"/>
              </a:rPr>
              <a:t>Course Teachers:</a:t>
            </a:r>
            <a:r>
              <a:rPr lang="en-US" sz="2000" u="sng" dirty="0" smtClean="0">
                <a:solidFill>
                  <a:schemeClr val="bg1"/>
                </a:solidFill>
                <a:latin typeface="Segoe UI Semibold" pitchFamily="34" charset="0"/>
              </a:rPr>
              <a:t/>
            </a:r>
            <a:br>
              <a:rPr lang="en-US" sz="2000" u="sng" dirty="0" smtClean="0">
                <a:solidFill>
                  <a:schemeClr val="bg1"/>
                </a:solidFill>
                <a:latin typeface="Segoe UI Semibold" pitchFamily="34" charset="0"/>
              </a:rPr>
            </a:br>
            <a:r>
              <a:rPr lang="en-US" sz="2000" dirty="0" smtClean="0">
                <a:solidFill>
                  <a:schemeClr val="bg1"/>
                </a:solidFill>
                <a:latin typeface="Segoe UI Semibold" pitchFamily="34" charset="0"/>
              </a:rPr>
              <a:t>        </a:t>
            </a:r>
            <a:br>
              <a:rPr lang="en-US" sz="2000" dirty="0" smtClean="0">
                <a:solidFill>
                  <a:schemeClr val="bg1"/>
                </a:solidFill>
                <a:latin typeface="Segoe UI Semibold" pitchFamily="34" charset="0"/>
              </a:rPr>
            </a:br>
            <a:r>
              <a:rPr lang="en-US" sz="2000" dirty="0" smtClean="0">
                <a:solidFill>
                  <a:schemeClr val="bg1"/>
                </a:solidFill>
                <a:latin typeface="Segoe UI Semibold" pitchFamily="34" charset="0"/>
              </a:rPr>
              <a:t> </a:t>
            </a:r>
            <a:r>
              <a:rPr lang="en-US" sz="2200" dirty="0" smtClean="0">
                <a:solidFill>
                  <a:srgbClr val="0000FF"/>
                </a:solidFill>
                <a:latin typeface="Segoe UI Semibold" pitchFamily="34" charset="0"/>
              </a:rPr>
              <a:t>Md. </a:t>
            </a:r>
            <a:r>
              <a:rPr lang="en-US" sz="2200" dirty="0" err="1" smtClean="0">
                <a:solidFill>
                  <a:srgbClr val="0000FF"/>
                </a:solidFill>
                <a:latin typeface="Segoe UI Semibold" pitchFamily="34" charset="0"/>
              </a:rPr>
              <a:t>Rezaur</a:t>
            </a:r>
            <a:r>
              <a:rPr lang="en-US" sz="2200" dirty="0" smtClean="0">
                <a:solidFill>
                  <a:srgbClr val="0000FF"/>
                </a:solidFill>
                <a:latin typeface="Segoe UI Semibold" pitchFamily="34" charset="0"/>
              </a:rPr>
              <a:t> </a:t>
            </a:r>
            <a:r>
              <a:rPr lang="en-US" sz="2200" dirty="0" err="1" smtClean="0">
                <a:solidFill>
                  <a:srgbClr val="0000FF"/>
                </a:solidFill>
                <a:latin typeface="Segoe UI Semibold" pitchFamily="34" charset="0"/>
              </a:rPr>
              <a:t>Raihan</a:t>
            </a:r>
            <a:r>
              <a:rPr lang="en-US" sz="2200" dirty="0" smtClean="0">
                <a:solidFill>
                  <a:srgbClr val="0000FF"/>
                </a:solidFill>
                <a:latin typeface="Segoe UI Semibold" pitchFamily="34" charset="0"/>
              </a:rPr>
              <a:t/>
            </a:r>
            <a:br>
              <a:rPr lang="en-US" sz="2200" dirty="0" smtClean="0">
                <a:solidFill>
                  <a:srgbClr val="0000FF"/>
                </a:solidFill>
                <a:latin typeface="Segoe UI Semibold" pitchFamily="34" charset="0"/>
              </a:rPr>
            </a:br>
            <a:r>
              <a:rPr lang="en-US" sz="2200" dirty="0" smtClean="0">
                <a:solidFill>
                  <a:srgbClr val="0000FF"/>
                </a:solidFill>
                <a:latin typeface="Segoe UI Semibold" pitchFamily="34" charset="0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Segoe UI Semibold" pitchFamily="34" charset="0"/>
              </a:rPr>
              <a:t>Assistant Professor, Dept. of EEE</a:t>
            </a:r>
            <a:br>
              <a:rPr lang="en-US" sz="1800" dirty="0" smtClean="0">
                <a:solidFill>
                  <a:srgbClr val="0000FF"/>
                </a:solidFill>
                <a:latin typeface="Segoe UI Semibold" pitchFamily="34" charset="0"/>
              </a:rPr>
            </a:br>
            <a:r>
              <a:rPr lang="en-US" sz="1800" dirty="0" smtClean="0">
                <a:solidFill>
                  <a:srgbClr val="0000FF"/>
                </a:solidFill>
                <a:latin typeface="Segoe UI Semibold" pitchFamily="34" charset="0"/>
              </a:rPr>
              <a:t>&amp;</a:t>
            </a:r>
            <a:r>
              <a:rPr lang="en-US" sz="2200" dirty="0" smtClean="0">
                <a:solidFill>
                  <a:srgbClr val="0000FF"/>
                </a:solidFill>
                <a:latin typeface="Segoe UI Semibold" pitchFamily="34" charset="0"/>
              </a:rPr>
              <a:t>                    </a:t>
            </a:r>
            <a:br>
              <a:rPr lang="en-US" sz="2200" dirty="0" smtClean="0">
                <a:solidFill>
                  <a:srgbClr val="0000FF"/>
                </a:solidFill>
                <a:latin typeface="Segoe UI Semibold" pitchFamily="34" charset="0"/>
              </a:rPr>
            </a:br>
            <a:r>
              <a:rPr lang="en-US" sz="2200" dirty="0" err="1" smtClean="0">
                <a:solidFill>
                  <a:srgbClr val="0000FF"/>
                </a:solidFill>
                <a:latin typeface="Segoe UI Semibold" pitchFamily="34" charset="0"/>
              </a:rPr>
              <a:t>Md</a:t>
            </a:r>
            <a:r>
              <a:rPr lang="en-US" sz="2200" dirty="0" smtClean="0">
                <a:solidFill>
                  <a:srgbClr val="0000FF"/>
                </a:solidFill>
                <a:latin typeface="Segoe UI Semibold" pitchFamily="34" charset="0"/>
              </a:rPr>
              <a:t> Arafat </a:t>
            </a:r>
            <a:r>
              <a:rPr lang="en-US" sz="2200" dirty="0" err="1" smtClean="0">
                <a:solidFill>
                  <a:srgbClr val="0000FF"/>
                </a:solidFill>
                <a:latin typeface="Segoe UI Semibold" pitchFamily="34" charset="0"/>
              </a:rPr>
              <a:t>Hossain</a:t>
            </a:r>
            <a:r>
              <a:rPr lang="en-US" sz="2200" dirty="0" smtClean="0">
                <a:solidFill>
                  <a:srgbClr val="0000FF"/>
                </a:solidFill>
                <a:latin typeface="Segoe UI Semibold" pitchFamily="34" charset="0"/>
              </a:rPr>
              <a:t/>
            </a:r>
            <a:br>
              <a:rPr lang="en-US" sz="2200" dirty="0" smtClean="0">
                <a:solidFill>
                  <a:srgbClr val="0000FF"/>
                </a:solidFill>
                <a:latin typeface="Segoe UI Semibold" pitchFamily="34" charset="0"/>
              </a:rPr>
            </a:br>
            <a:r>
              <a:rPr lang="en-US" sz="2200" dirty="0" smtClean="0">
                <a:solidFill>
                  <a:srgbClr val="0000FF"/>
                </a:solidFill>
                <a:latin typeface="Segoe UI Semibold" pitchFamily="34" charset="0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Segoe UI Semibold" pitchFamily="34" charset="0"/>
              </a:rPr>
              <a:t>Assistant Professor, Dept. of EEE</a:t>
            </a:r>
            <a:br>
              <a:rPr lang="en-US" sz="1800" dirty="0" smtClean="0">
                <a:solidFill>
                  <a:srgbClr val="0000FF"/>
                </a:solidFill>
                <a:latin typeface="Segoe UI Semibold" pitchFamily="34" charset="0"/>
              </a:rPr>
            </a:br>
            <a:endParaRPr lang="en-US" altLang="zh-TW" sz="2200" dirty="0" smtClean="0">
              <a:solidFill>
                <a:srgbClr val="00FFFF"/>
              </a:solidFill>
              <a:latin typeface="+mn-lt"/>
            </a:endParaRPr>
          </a:p>
        </p:txBody>
      </p:sp>
      <p:sp>
        <p:nvSpPr>
          <p:cNvPr id="15363" name="Rectangle 6"/>
          <p:cNvSpPr>
            <a:spLocks noChangeArrowheads="1"/>
          </p:cNvSpPr>
          <p:nvPr/>
        </p:nvSpPr>
        <p:spPr bwMode="auto">
          <a:xfrm rot="10800000" flipV="1">
            <a:off x="-1588" y="592129"/>
            <a:ext cx="8504238" cy="169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TW" sz="2400" dirty="0">
                <a:latin typeface="Century Gothic" pitchFamily="34" charset="0"/>
                <a:cs typeface="Times New Roman" pitchFamily="18" charset="0"/>
              </a:rPr>
              <a:t>               </a:t>
            </a:r>
            <a:r>
              <a:rPr lang="en-US" altLang="zh-TW" sz="2400" b="1" dirty="0">
                <a:solidFill>
                  <a:srgbClr val="FF0000"/>
                </a:solidFill>
                <a:latin typeface="Century Gothic" pitchFamily="34" charset="0"/>
                <a:cs typeface="Times New Roman" pitchFamily="18" charset="0"/>
              </a:rPr>
              <a:t>Course No. </a:t>
            </a:r>
            <a:r>
              <a:rPr lang="en-US" altLang="zh-TW" sz="2400" b="1" dirty="0">
                <a:latin typeface="Century Gothic" pitchFamily="34" charset="0"/>
                <a:cs typeface="Times New Roman" pitchFamily="18" charset="0"/>
              </a:rPr>
              <a:t>: </a:t>
            </a:r>
            <a:r>
              <a:rPr lang="en-US" altLang="zh-TW" sz="2400" b="1" dirty="0" smtClean="0">
                <a:latin typeface="Century Gothic" pitchFamily="34" charset="0"/>
                <a:cs typeface="Times New Roman" pitchFamily="18" charset="0"/>
              </a:rPr>
              <a:t>EEE 1108</a:t>
            </a:r>
            <a:endParaRPr lang="en-US" altLang="zh-TW" sz="2400" b="1" dirty="0">
              <a:latin typeface="Century Gothic" pitchFamily="34" charset="0"/>
              <a:cs typeface="Times New Roman" pitchFamily="18" charset="0"/>
            </a:endParaRPr>
          </a:p>
          <a:p>
            <a:pPr algn="ctr"/>
            <a:r>
              <a:rPr lang="en-US" sz="2400" b="1" dirty="0">
                <a:solidFill>
                  <a:srgbClr val="FF0000"/>
                </a:solidFill>
                <a:latin typeface="Century Gothic" pitchFamily="34" charset="0"/>
                <a:cs typeface="Times New Roman" pitchFamily="18" charset="0"/>
              </a:rPr>
              <a:t>Course Title </a:t>
            </a:r>
            <a:r>
              <a:rPr lang="en-US" sz="2400" b="1" dirty="0">
                <a:latin typeface="Century Gothic" pitchFamily="34" charset="0"/>
                <a:cs typeface="Times New Roman" pitchFamily="18" charset="0"/>
              </a:rPr>
              <a:t>: </a:t>
            </a:r>
            <a:r>
              <a:rPr lang="en-US" sz="2400" b="1" dirty="0">
                <a:latin typeface="Century Gothic" pitchFamily="34" charset="0"/>
              </a:rPr>
              <a:t>Basic Electrical Engineering </a:t>
            </a:r>
            <a:r>
              <a:rPr lang="en-US" sz="2400" b="1" dirty="0" err="1">
                <a:latin typeface="Century Gothic" pitchFamily="34" charset="0"/>
              </a:rPr>
              <a:t>Sessional</a:t>
            </a:r>
            <a:endParaRPr lang="en-US" sz="2400" b="1" dirty="0">
              <a:latin typeface="Century Gothic" pitchFamily="34" charset="0"/>
              <a:cs typeface="Times New Roman" pitchFamily="18" charset="0"/>
            </a:endParaRPr>
          </a:p>
          <a:p>
            <a:pPr algn="ctr"/>
            <a:r>
              <a:rPr lang="en-US" sz="2400" b="1" dirty="0">
                <a:solidFill>
                  <a:srgbClr val="FF0000"/>
                </a:solidFill>
                <a:latin typeface="Century Gothic" pitchFamily="34" charset="0"/>
                <a:cs typeface="Times New Roman" pitchFamily="18" charset="0"/>
              </a:rPr>
              <a:t>Credits:</a:t>
            </a:r>
            <a:r>
              <a:rPr lang="en-US" sz="2400" b="1" dirty="0">
                <a:latin typeface="Century Gothic" pitchFamily="34" charset="0"/>
                <a:cs typeface="Times New Roman" pitchFamily="18" charset="0"/>
              </a:rPr>
              <a:t> </a:t>
            </a:r>
            <a:r>
              <a:rPr lang="en-US" sz="2400" b="1" dirty="0" smtClean="0">
                <a:latin typeface="Century Gothic" pitchFamily="34" charset="0"/>
                <a:cs typeface="Times New Roman" pitchFamily="18" charset="0"/>
              </a:rPr>
              <a:t>1.5</a:t>
            </a:r>
            <a:endParaRPr lang="en-US" sz="2400" b="1" dirty="0">
              <a:latin typeface="Century Gothic" pitchFamily="34" charset="0"/>
              <a:cs typeface="Times New Roman" pitchFamily="18" charset="0"/>
            </a:endParaRPr>
          </a:p>
          <a:p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365" name="Rectangle 8"/>
          <p:cNvSpPr>
            <a:spLocks noChangeArrowheads="1"/>
          </p:cNvSpPr>
          <p:nvPr/>
        </p:nvSpPr>
        <p:spPr bwMode="auto">
          <a:xfrm>
            <a:off x="1857356" y="6078700"/>
            <a:ext cx="6858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dirty="0">
                <a:latin typeface="Century Gothic" pitchFamily="34" charset="0"/>
              </a:rPr>
              <a:t>Department of Electrical </a:t>
            </a:r>
            <a:r>
              <a:rPr lang="en-US" sz="2000" dirty="0" smtClean="0">
                <a:latin typeface="Century Gothic" pitchFamily="34" charset="0"/>
              </a:rPr>
              <a:t>and </a:t>
            </a:r>
            <a:r>
              <a:rPr lang="en-US" sz="2000" dirty="0">
                <a:latin typeface="Century Gothic" pitchFamily="34" charset="0"/>
              </a:rPr>
              <a:t>Electronic Engineering</a:t>
            </a:r>
          </a:p>
          <a:p>
            <a:pPr algn="ctr"/>
            <a:r>
              <a:rPr lang="en-US" sz="2000" dirty="0">
                <a:solidFill>
                  <a:srgbClr val="0000FF"/>
                </a:solidFill>
                <a:latin typeface="Century Gothic" pitchFamily="34" charset="0"/>
              </a:rPr>
              <a:t>Khulna University of Engineering &amp; Technology</a:t>
            </a:r>
          </a:p>
        </p:txBody>
      </p:sp>
      <p:pic>
        <p:nvPicPr>
          <p:cNvPr id="13314" name="Picture 2" descr="Image result for kuet 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032" y="5114936"/>
            <a:ext cx="1540010" cy="1747726"/>
          </a:xfrm>
          <a:prstGeom prst="rect">
            <a:avLst/>
          </a:prstGeom>
          <a:noFill/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5"/>
          <p:cNvSpPr>
            <a:spLocks noGrp="1" noChangeArrowheads="1"/>
          </p:cNvSpPr>
          <p:nvPr>
            <p:ph type="title"/>
          </p:nvPr>
        </p:nvSpPr>
        <p:spPr>
          <a:xfrm>
            <a:off x="1068882" y="332656"/>
            <a:ext cx="7895606" cy="1440582"/>
          </a:xfrm>
        </p:spPr>
        <p:txBody>
          <a:bodyPr/>
          <a:lstStyle/>
          <a:p>
            <a:pPr eaLnBrk="1" hangingPunct="1"/>
            <a:r>
              <a:rPr lang="en-US" sz="5000" dirty="0" smtClean="0">
                <a:solidFill>
                  <a:srgbClr val="0000FF"/>
                </a:solidFill>
              </a:rPr>
              <a:t> </a:t>
            </a:r>
            <a:r>
              <a:rPr lang="en-US" sz="3600" b="1" dirty="0" smtClean="0">
                <a:solidFill>
                  <a:srgbClr val="0000FF"/>
                </a:solidFill>
                <a:latin typeface="Century Gothic" pitchFamily="34" charset="0"/>
              </a:rPr>
              <a:t>Connection Diagram of Ammeter:</a:t>
            </a:r>
          </a:p>
        </p:txBody>
      </p:sp>
      <p:pic>
        <p:nvPicPr>
          <p:cNvPr id="23555" name="Picture 4" descr="shs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195513" y="1857364"/>
            <a:ext cx="6192837" cy="471963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3"/>
          <p:cNvGraphicFramePr>
            <a:graphicFrameLocks noGrp="1" noChangeAspect="1"/>
          </p:cNvGraphicFramePr>
          <p:nvPr>
            <p:ph sz="half" idx="1"/>
          </p:nvPr>
        </p:nvGraphicFramePr>
        <p:xfrm>
          <a:off x="4716463" y="1844675"/>
          <a:ext cx="4427537" cy="368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Photo Editor Photo" r:id="rId3" imgW="1886213" imgH="1571844" progId="">
                  <p:embed/>
                </p:oleObj>
              </mc:Choice>
              <mc:Fallback>
                <p:oleObj name="Photo Editor Photo" r:id="rId3" imgW="1886213" imgH="1571844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1844675"/>
                        <a:ext cx="4427537" cy="3689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5"/>
          <p:cNvGraphicFramePr>
            <a:graphicFrameLocks noGrp="1" noChangeAspect="1"/>
          </p:cNvGraphicFramePr>
          <p:nvPr>
            <p:ph sz="half" idx="2"/>
          </p:nvPr>
        </p:nvGraphicFramePr>
        <p:xfrm>
          <a:off x="250825" y="1773238"/>
          <a:ext cx="4392613" cy="373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Photo Editor Photo" r:id="rId5" imgW="2857899" imgH="2429214" progId="">
                  <p:embed/>
                </p:oleObj>
              </mc:Choice>
              <mc:Fallback>
                <p:oleObj name="Photo Editor Photo" r:id="rId5" imgW="2857899" imgH="2429214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1773238"/>
                        <a:ext cx="4392613" cy="373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0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>
                <a:solidFill>
                  <a:srgbClr val="0000FF"/>
                </a:solidFill>
                <a:latin typeface="Century Gothic" pitchFamily="34" charset="0"/>
                <a:cs typeface="Times New Roman" pitchFamily="18" charset="0"/>
              </a:rPr>
              <a:t>Pictorial View of DC &amp; AC Ammeter</a:t>
            </a:r>
          </a:p>
        </p:txBody>
      </p:sp>
      <p:sp>
        <p:nvSpPr>
          <p:cNvPr id="1029" name="Text Box 7"/>
          <p:cNvSpPr txBox="1">
            <a:spLocks noChangeArrowheads="1"/>
          </p:cNvSpPr>
          <p:nvPr/>
        </p:nvSpPr>
        <p:spPr bwMode="auto">
          <a:xfrm>
            <a:off x="684213" y="6021388"/>
            <a:ext cx="23749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DC Ammeter</a:t>
            </a:r>
          </a:p>
        </p:txBody>
      </p:sp>
      <p:sp>
        <p:nvSpPr>
          <p:cNvPr id="1030" name="Text Box 8"/>
          <p:cNvSpPr txBox="1">
            <a:spLocks noChangeArrowheads="1"/>
          </p:cNvSpPr>
          <p:nvPr/>
        </p:nvSpPr>
        <p:spPr bwMode="auto">
          <a:xfrm>
            <a:off x="5580063" y="6021388"/>
            <a:ext cx="22320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   AC Ammeter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v"/>
            </a:pPr>
            <a:r>
              <a:rPr lang="en-US" smtClean="0">
                <a:solidFill>
                  <a:srgbClr val="000000"/>
                </a:solidFill>
              </a:rPr>
              <a:t>Used to measure Electrical potential difference between two points in an electric circuit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3400" b="1" smtClean="0">
              <a:solidFill>
                <a:srgbClr val="0000FF"/>
              </a:solidFill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3400" b="1" smtClean="0">
                <a:solidFill>
                  <a:srgbClr val="0000FF"/>
                </a:solidFill>
              </a:rPr>
              <a:t>Types:</a:t>
            </a:r>
            <a:endParaRPr lang="en-US" sz="3400" b="1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>
                <a:solidFill>
                  <a:srgbClr val="000000"/>
                </a:solidFill>
              </a:rPr>
              <a:t>  </a:t>
            </a:r>
            <a:r>
              <a:rPr lang="en-US" smtClean="0">
                <a:solidFill>
                  <a:srgbClr val="000000"/>
                </a:solidFill>
              </a:rPr>
              <a:t>1. DC Voltmeter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mtClean="0">
                <a:solidFill>
                  <a:srgbClr val="000000"/>
                </a:solidFill>
              </a:rPr>
              <a:t>  2. AC Voltmeter</a:t>
            </a:r>
          </a:p>
          <a:p>
            <a:pPr eaLnBrk="1" hangingPunct="1">
              <a:lnSpc>
                <a:spcPct val="80000"/>
              </a:lnSpc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457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0000FF"/>
                </a:solidFill>
                <a:latin typeface="Century Gothic" pitchFamily="34" charset="0"/>
              </a:rPr>
              <a:t>Voltmeter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AutoShape 2"/>
          <p:cNvSpPr>
            <a:spLocks noGrp="1" noChangeArrowheads="1"/>
          </p:cNvSpPr>
          <p:nvPr>
            <p:ph type="title"/>
          </p:nvPr>
        </p:nvSpPr>
        <p:spPr>
          <a:xfrm>
            <a:off x="285720" y="214290"/>
            <a:ext cx="8643998" cy="128431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solidFill>
                  <a:srgbClr val="0000FF"/>
                </a:solidFill>
                <a:latin typeface="Century Gothic" pitchFamily="34" charset="0"/>
              </a:rPr>
              <a:t>Connection Diagram of Voltmeter:</a:t>
            </a:r>
          </a:p>
        </p:txBody>
      </p:sp>
      <p:sp>
        <p:nvSpPr>
          <p:cNvPr id="25604" name="Text Box 6"/>
          <p:cNvSpPr txBox="1">
            <a:spLocks noChangeArrowheads="1"/>
          </p:cNvSpPr>
          <p:nvPr/>
        </p:nvSpPr>
        <p:spPr bwMode="auto">
          <a:xfrm>
            <a:off x="785786" y="5143512"/>
            <a:ext cx="7715304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>
                <a:solidFill>
                  <a:srgbClr val="FF0000"/>
                </a:solidFill>
                <a:latin typeface="Segoe UI Semibold" pitchFamily="34" charset="0"/>
              </a:rPr>
              <a:t>Voltmeter must be connected in Parallel with Load</a:t>
            </a:r>
            <a:r>
              <a:rPr lang="en-US" sz="3200" b="1" dirty="0">
                <a:solidFill>
                  <a:srgbClr val="FF0066"/>
                </a:solidFill>
              </a:rPr>
              <a:t> </a:t>
            </a:r>
            <a:r>
              <a:rPr lang="en-US" sz="3200" b="1" dirty="0" smtClean="0">
                <a:solidFill>
                  <a:srgbClr val="FF0066"/>
                </a:solidFill>
              </a:rPr>
              <a:t>!!</a:t>
            </a:r>
            <a:endParaRPr lang="en-US" sz="3200" b="1" dirty="0">
              <a:solidFill>
                <a:srgbClr val="FF0066"/>
              </a:solidFill>
            </a:endParaRPr>
          </a:p>
        </p:txBody>
      </p:sp>
      <p:pic>
        <p:nvPicPr>
          <p:cNvPr id="86018" name="Picture 2" descr="Image result for voltmeter connection diagra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3174" y="1785926"/>
            <a:ext cx="3429024" cy="2731344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4143372" y="4643446"/>
            <a:ext cx="1231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Voltmeter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343400" y="245744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Load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643042" y="2428868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Battery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 smtClean="0">
                <a:latin typeface="Century Gothic" pitchFamily="34" charset="0"/>
              </a:rPr>
              <a:t>Connection Diagram of Voltmeter:</a:t>
            </a:r>
          </a:p>
        </p:txBody>
      </p:sp>
      <p:pic>
        <p:nvPicPr>
          <p:cNvPr id="26627" name="Picture 4" descr="voltmtr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268538" y="1965325"/>
            <a:ext cx="5184775" cy="489267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1" name="Picture 4" descr="dc voltmeter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0" y="1700213"/>
            <a:ext cx="4079875" cy="4321175"/>
          </a:xfrm>
        </p:spPr>
      </p:pic>
      <p:pic>
        <p:nvPicPr>
          <p:cNvPr id="27652" name="Picture 6" descr="ac voltmeter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4356100" y="1736725"/>
            <a:ext cx="4319588" cy="4319588"/>
          </a:xfrm>
        </p:spPr>
      </p:pic>
      <p:sp>
        <p:nvSpPr>
          <p:cNvPr id="5017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11560" y="476672"/>
            <a:ext cx="8208912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>
                <a:solidFill>
                  <a:srgbClr val="0000FF"/>
                </a:solidFill>
                <a:latin typeface="Century Gothic" pitchFamily="34" charset="0"/>
                <a:cs typeface="Times New Roman" pitchFamily="18" charset="0"/>
              </a:rPr>
              <a:t>Pictorial View of DC &amp; AC Voltmeter</a:t>
            </a:r>
          </a:p>
        </p:txBody>
      </p:sp>
      <p:sp>
        <p:nvSpPr>
          <p:cNvPr id="27653" name="Text Box 8"/>
          <p:cNvSpPr txBox="1">
            <a:spLocks noChangeArrowheads="1"/>
          </p:cNvSpPr>
          <p:nvPr/>
        </p:nvSpPr>
        <p:spPr bwMode="auto">
          <a:xfrm>
            <a:off x="827088" y="6308725"/>
            <a:ext cx="295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DC Voltmeter</a:t>
            </a:r>
          </a:p>
        </p:txBody>
      </p:sp>
      <p:sp>
        <p:nvSpPr>
          <p:cNvPr id="27654" name="Text Box 9"/>
          <p:cNvSpPr txBox="1">
            <a:spLocks noChangeArrowheads="1"/>
          </p:cNvSpPr>
          <p:nvPr/>
        </p:nvSpPr>
        <p:spPr bwMode="auto">
          <a:xfrm>
            <a:off x="5292725" y="6165850"/>
            <a:ext cx="29511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        AC Voltmeter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sch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500166" y="2143116"/>
            <a:ext cx="6932612" cy="2616200"/>
          </a:xfrm>
          <a:prstGeom prst="rect">
            <a:avLst/>
          </a:prstGeom>
        </p:spPr>
      </p:pic>
      <p:sp>
        <p:nvSpPr>
          <p:cNvPr id="3" name="AutoShape 2"/>
          <p:cNvSpPr txBox="1">
            <a:spLocks noChangeArrowheads="1"/>
          </p:cNvSpPr>
          <p:nvPr/>
        </p:nvSpPr>
        <p:spPr>
          <a:xfrm>
            <a:off x="285720" y="287300"/>
            <a:ext cx="8643998" cy="1284312"/>
          </a:xfrm>
          <a:prstGeom prst="rect">
            <a:avLst/>
          </a:prstGeom>
        </p:spPr>
        <p:txBody>
          <a:bodyPr>
            <a:normAutofit fontScale="60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Century Gothic" pitchFamily="34" charset="0"/>
                <a:ea typeface="+mj-ea"/>
                <a:cs typeface="+mj-cs"/>
              </a:rPr>
              <a:t>Summary: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100" b="1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Century Gothic" pitchFamily="34" charset="0"/>
              <a:ea typeface="+mj-ea"/>
              <a:cs typeface="+mj-cs"/>
            </a:endParaRPr>
          </a:p>
          <a:p>
            <a:pPr lvl="0" fontAlgn="auto">
              <a:spcAft>
                <a:spcPts val="0"/>
              </a:spcAft>
            </a:pPr>
            <a:r>
              <a:rPr kumimoji="0" lang="en-US" sz="4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Century Gothic" pitchFamily="34" charset="0"/>
                <a:ea typeface="+mj-ea"/>
                <a:cs typeface="+mj-cs"/>
              </a:rPr>
              <a:t>Connection </a:t>
            </a:r>
            <a:r>
              <a:rPr kumimoji="0" lang="en-US" sz="4100" b="1" dirty="0" smtClean="0">
                <a:solidFill>
                  <a:srgbClr val="0000FF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Century Gothic" pitchFamily="34" charset="0"/>
                <a:ea typeface="+mj-ea"/>
                <a:cs typeface="+mj-cs"/>
              </a:rPr>
              <a:t>of ammeter and Voltmeter in</a:t>
            </a:r>
            <a:r>
              <a:rPr kumimoji="0" lang="en-US" sz="4100" b="1" i="0" u="none" strike="noStrike" kern="1200" cap="none" spc="0" normalizeH="0" noProof="0" dirty="0" smtClean="0">
                <a:ln>
                  <a:noFill/>
                </a:ln>
                <a:solidFill>
                  <a:srgbClr val="0000FF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Century Gothic" pitchFamily="34" charset="0"/>
                <a:ea typeface="+mj-ea"/>
                <a:cs typeface="+mj-cs"/>
              </a:rPr>
              <a:t> a circuit</a:t>
            </a:r>
            <a:endParaRPr kumimoji="0" lang="en-US" sz="4100" b="1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Century Gothic" pitchFamily="34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 txBox="1">
            <a:spLocks noChangeArrowheads="1"/>
          </p:cNvSpPr>
          <p:nvPr/>
        </p:nvSpPr>
        <p:spPr>
          <a:xfrm>
            <a:off x="285720" y="287300"/>
            <a:ext cx="8643998" cy="128431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Century Gothic" pitchFamily="34" charset="0"/>
                <a:ea typeface="+mj-ea"/>
                <a:cs typeface="+mj-cs"/>
              </a:rPr>
              <a:t>Question?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Century Gothic" pitchFamily="34" charset="0"/>
              <a:ea typeface="+mj-ea"/>
              <a:cs typeface="+mj-cs"/>
            </a:endParaRPr>
          </a:p>
          <a:p>
            <a:r>
              <a:rPr lang="en-US" sz="2800" dirty="0" smtClean="0"/>
              <a:t>What happens when the ammeter is connected in parallel and voltmeter connected in series</a:t>
            </a:r>
            <a:endParaRPr lang="en-US" sz="2800" dirty="0"/>
          </a:p>
        </p:txBody>
      </p:sp>
      <p:pic>
        <p:nvPicPr>
          <p:cNvPr id="3" name="Picture 4" descr="sch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571604" y="2571744"/>
            <a:ext cx="6932612" cy="2616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786710" y="2500306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114" name="Picture 2" descr="Image result for what happen if ammeter is connected paralle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714356"/>
            <a:ext cx="7480121" cy="392909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500" smtClean="0">
                <a:solidFill>
                  <a:srgbClr val="0000FF"/>
                </a:solidFill>
              </a:rPr>
              <a:t>Multimeter/AVO meter:</a:t>
            </a:r>
            <a:br>
              <a:rPr lang="en-US" sz="3500" smtClean="0">
                <a:solidFill>
                  <a:srgbClr val="0000FF"/>
                </a:solidFill>
              </a:rPr>
            </a:br>
            <a:endParaRPr lang="en-US" sz="3500" smtClean="0">
              <a:solidFill>
                <a:srgbClr val="0000FF"/>
              </a:solidFill>
            </a:endParaRPr>
          </a:p>
        </p:txBody>
      </p:sp>
      <p:pic>
        <p:nvPicPr>
          <p:cNvPr id="28675" name="Picture 4" descr="multii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563938" y="1052513"/>
            <a:ext cx="3365500" cy="504031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79512" y="116632"/>
            <a:ext cx="3208784" cy="1008112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Century Gothic" pitchFamily="34" charset="0"/>
                <a:ea typeface="新細明體" pitchFamily="18" charset="-120"/>
                <a:cs typeface="+mj-cs"/>
              </a:rPr>
              <a:t>Syllabus: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23528" y="1052736"/>
            <a:ext cx="8363272" cy="4525963"/>
          </a:xfrm>
          <a:prstGeom prst="rect">
            <a:avLst/>
          </a:prstGeom>
        </p:spPr>
        <p:txBody>
          <a:bodyPr/>
          <a:lstStyle/>
          <a:p>
            <a:pPr marL="365760" indent="-256032" algn="just" fontAlgn="auto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</a:pPr>
            <a:r>
              <a:rPr lang="en-US" sz="2000" dirty="0" smtClean="0"/>
              <a:t>Laboratory Works: Experiments based on </a:t>
            </a:r>
            <a:r>
              <a:rPr lang="en-US" sz="2000" dirty="0" smtClean="0">
                <a:solidFill>
                  <a:srgbClr val="9900FF"/>
                </a:solidFill>
              </a:rPr>
              <a:t>Basic Electrical Engineering</a:t>
            </a:r>
          </a:p>
          <a:p>
            <a:pPr marL="365760" indent="-256032" algn="just" fontAlgn="auto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</a:pPr>
            <a:endParaRPr lang="en-US" sz="2000" dirty="0" smtClean="0">
              <a:solidFill>
                <a:srgbClr val="9900FF"/>
              </a:solidFill>
            </a:endParaRPr>
          </a:p>
          <a:p>
            <a:r>
              <a:rPr lang="en-US" sz="2000" b="1" dirty="0" smtClean="0"/>
              <a:t>Direct Current:</a:t>
            </a:r>
            <a:r>
              <a:rPr lang="en-US" sz="2000" dirty="0" smtClean="0"/>
              <a:t> Voltage and current, resistance and power, Laws of electrical circuits and methods of network analysis, Principles of dc measuring apparatus. </a:t>
            </a:r>
          </a:p>
          <a:p>
            <a:endParaRPr lang="en-US" sz="2000" dirty="0" smtClean="0"/>
          </a:p>
          <a:p>
            <a:r>
              <a:rPr lang="en-US" sz="2000" b="1" dirty="0" smtClean="0"/>
              <a:t>Alternating Current:</a:t>
            </a:r>
            <a:r>
              <a:rPr lang="en-US" sz="2000" dirty="0" smtClean="0"/>
              <a:t> Instantaneous and </a:t>
            </a:r>
            <a:r>
              <a:rPr lang="en-US" sz="2000" dirty="0" err="1" smtClean="0"/>
              <a:t>r.m.s</a:t>
            </a:r>
            <a:r>
              <a:rPr lang="en-US" sz="2000" dirty="0" smtClean="0"/>
              <a:t>. current, voltage and power, Average power for various combinations of R, L, and C circuits,  </a:t>
            </a:r>
            <a:r>
              <a:rPr lang="en-US" sz="2000" dirty="0" err="1" smtClean="0"/>
              <a:t>Phasor</a:t>
            </a:r>
            <a:r>
              <a:rPr lang="en-US" sz="2000" dirty="0" smtClean="0"/>
              <a:t> representation of sinusoidal quantities, Introduction to three phase circuits.</a:t>
            </a:r>
          </a:p>
          <a:p>
            <a:endParaRPr lang="en-US" sz="2000" dirty="0" smtClean="0"/>
          </a:p>
          <a:p>
            <a:r>
              <a:rPr lang="x-none" sz="2000" b="1" smtClean="0"/>
              <a:t>Magnetism</a:t>
            </a:r>
            <a:r>
              <a:rPr lang="x-none" sz="2000" smtClean="0"/>
              <a:t>: Laws of magnetic fields and methods of solving simple magnetic circuits. 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x-none" sz="2000" b="1" smtClean="0"/>
              <a:t>Electrical Machines</a:t>
            </a:r>
            <a:r>
              <a:rPr lang="x-none" sz="2000" smtClean="0"/>
              <a:t>: DC generators and alternators; Introduction to transformer and its operating principles; Operating principles of DC and stepper motors. </a:t>
            </a:r>
            <a:endParaRPr lang="en-US" sz="2000" b="1" dirty="0" smtClean="0"/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itchFamily="34" charset="0"/>
                <a:ea typeface="+mn-ea"/>
                <a:cs typeface="+mn-cs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 eaLnBrk="1" hangingPunct="1">
              <a:buFont typeface="Wingdings" pitchFamily="2" charset="2"/>
              <a:buNone/>
            </a:pPr>
            <a:endParaRPr lang="en-US" sz="2400" dirty="0" smtClean="0"/>
          </a:p>
          <a:p>
            <a:pPr marL="533400" indent="-533400" eaLnBrk="1" hangingPunct="1">
              <a:buFont typeface="Wingdings" pitchFamily="2" charset="2"/>
              <a:buNone/>
            </a:pPr>
            <a:r>
              <a:rPr lang="en-US" sz="3200" dirty="0" smtClean="0">
                <a:solidFill>
                  <a:srgbClr val="000000"/>
                </a:solidFill>
                <a:latin typeface="Segoe UI Semibold" pitchFamily="34" charset="0"/>
              </a:rPr>
              <a:t>Measures the Electric power (active/real power) in watts</a:t>
            </a:r>
          </a:p>
          <a:p>
            <a:pPr marL="533400" indent="-533400" eaLnBrk="1" hangingPunct="1">
              <a:buFont typeface="Wingdings" pitchFamily="2" charset="2"/>
              <a:buNone/>
            </a:pPr>
            <a:endParaRPr lang="en-US" sz="3200" dirty="0" smtClean="0">
              <a:solidFill>
                <a:srgbClr val="000000"/>
              </a:solidFill>
              <a:latin typeface="Segoe UI Semibold" pitchFamily="34" charset="0"/>
            </a:endParaRPr>
          </a:p>
          <a:p>
            <a:pPr marL="533400" indent="-533400" eaLnBrk="1" hangingPunct="1">
              <a:buFont typeface="Wingdings" pitchFamily="2" charset="2"/>
              <a:buNone/>
            </a:pPr>
            <a:r>
              <a:rPr lang="en-US" sz="3200" dirty="0" smtClean="0">
                <a:solidFill>
                  <a:srgbClr val="0000FF"/>
                </a:solidFill>
                <a:latin typeface="Segoe UI Semibold" pitchFamily="34" charset="0"/>
              </a:rPr>
              <a:t>Types:</a:t>
            </a:r>
          </a:p>
          <a:p>
            <a:pPr marL="533400" indent="-533400" eaLnBrk="1" hangingPunct="1">
              <a:buFont typeface="Wingdings" pitchFamily="2" charset="2"/>
              <a:buNone/>
            </a:pPr>
            <a:r>
              <a:rPr lang="en-US" sz="3200" dirty="0" smtClean="0">
                <a:solidFill>
                  <a:srgbClr val="000000"/>
                </a:solidFill>
                <a:latin typeface="Segoe UI Semibold" pitchFamily="34" charset="0"/>
              </a:rPr>
              <a:t>1. Analog Wattmeter</a:t>
            </a:r>
          </a:p>
          <a:p>
            <a:pPr marL="533400" indent="-533400" eaLnBrk="1" hangingPunct="1">
              <a:buFont typeface="Wingdings" pitchFamily="2" charset="2"/>
              <a:buNone/>
            </a:pPr>
            <a:r>
              <a:rPr lang="en-US" sz="3200" dirty="0" smtClean="0">
                <a:solidFill>
                  <a:srgbClr val="000000"/>
                </a:solidFill>
                <a:latin typeface="Segoe UI Semibold" pitchFamily="34" charset="0"/>
              </a:rPr>
              <a:t>2. Digital Wattmeter</a:t>
            </a:r>
          </a:p>
        </p:txBody>
      </p:sp>
      <p:sp>
        <p:nvSpPr>
          <p:cNvPr id="2969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0000FF"/>
                </a:solidFill>
                <a:latin typeface="Century Gothic" pitchFamily="34" charset="0"/>
              </a:rPr>
              <a:t>Wattmeter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3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116013" y="2565400"/>
            <a:ext cx="6842125" cy="2671763"/>
          </a:xfrm>
          <a:noFill/>
        </p:spPr>
      </p:pic>
      <p:sp>
        <p:nvSpPr>
          <p:cNvPr id="30722" name="AutoShap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solidFill>
                  <a:srgbClr val="0000FF"/>
                </a:solidFill>
                <a:latin typeface="Century Gothic" pitchFamily="34" charset="0"/>
              </a:rPr>
              <a:t>Schematic Diagram of Wattmeter:</a:t>
            </a:r>
          </a:p>
        </p:txBody>
      </p:sp>
      <p:sp>
        <p:nvSpPr>
          <p:cNvPr id="30724" name="Text Box 6"/>
          <p:cNvSpPr txBox="1">
            <a:spLocks noChangeArrowheads="1"/>
          </p:cNvSpPr>
          <p:nvPr/>
        </p:nvSpPr>
        <p:spPr bwMode="auto">
          <a:xfrm>
            <a:off x="3348038" y="2060575"/>
            <a:ext cx="863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30725" name="Line 8"/>
          <p:cNvSpPr>
            <a:spLocks noChangeShapeType="1"/>
          </p:cNvSpPr>
          <p:nvPr/>
        </p:nvSpPr>
        <p:spPr bwMode="auto">
          <a:xfrm flipH="1">
            <a:off x="5003800" y="2636838"/>
            <a:ext cx="2592388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726" name="Text Box 9"/>
          <p:cNvSpPr txBox="1">
            <a:spLocks noChangeArrowheads="1"/>
          </p:cNvSpPr>
          <p:nvPr/>
        </p:nvSpPr>
        <p:spPr bwMode="auto">
          <a:xfrm>
            <a:off x="7092950" y="5013325"/>
            <a:ext cx="10080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dirty="0">
                <a:solidFill>
                  <a:srgbClr val="0000FF"/>
                </a:solidFill>
              </a:rPr>
              <a:t> </a:t>
            </a:r>
          </a:p>
        </p:txBody>
      </p:sp>
      <p:sp>
        <p:nvSpPr>
          <p:cNvPr id="30727" name="Line 10"/>
          <p:cNvSpPr>
            <a:spLocks noChangeShapeType="1"/>
          </p:cNvSpPr>
          <p:nvPr/>
        </p:nvSpPr>
        <p:spPr bwMode="auto">
          <a:xfrm flipH="1" flipV="1">
            <a:off x="5580063" y="3933825"/>
            <a:ext cx="1655762" cy="1366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728" name="Text Box 11"/>
          <p:cNvSpPr txBox="1">
            <a:spLocks noChangeArrowheads="1"/>
          </p:cNvSpPr>
          <p:nvPr/>
        </p:nvSpPr>
        <p:spPr bwMode="auto">
          <a:xfrm>
            <a:off x="6357951" y="2110079"/>
            <a:ext cx="27860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 smtClean="0">
                <a:solidFill>
                  <a:srgbClr val="0000FF"/>
                </a:solidFill>
              </a:rPr>
              <a:t>Current coil (cc)</a:t>
            </a:r>
            <a:endParaRPr lang="en-US" sz="2400" b="1" dirty="0">
              <a:solidFill>
                <a:srgbClr val="0000FF"/>
              </a:solidFill>
            </a:endParaRPr>
          </a:p>
        </p:txBody>
      </p:sp>
      <p:sp>
        <p:nvSpPr>
          <p:cNvPr id="30729" name="Text Box 12"/>
          <p:cNvSpPr txBox="1">
            <a:spLocks noChangeArrowheads="1"/>
          </p:cNvSpPr>
          <p:nvPr/>
        </p:nvSpPr>
        <p:spPr bwMode="auto">
          <a:xfrm>
            <a:off x="1692275" y="5635625"/>
            <a:ext cx="46799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dirty="0">
                <a:solidFill>
                  <a:srgbClr val="990000"/>
                </a:solidFill>
              </a:rPr>
              <a:t>Measured Power,</a:t>
            </a:r>
            <a:r>
              <a:rPr lang="en-US" sz="3200" dirty="0">
                <a:solidFill>
                  <a:schemeClr val="folHlink"/>
                </a:solidFill>
              </a:rPr>
              <a:t> </a:t>
            </a:r>
            <a:r>
              <a:rPr lang="en-US" sz="3200" dirty="0">
                <a:solidFill>
                  <a:srgbClr val="990000"/>
                </a:solidFill>
              </a:rPr>
              <a:t>P=VI</a:t>
            </a: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6357950" y="5357826"/>
            <a:ext cx="27860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 smtClean="0">
                <a:solidFill>
                  <a:srgbClr val="0000FF"/>
                </a:solidFill>
              </a:rPr>
              <a:t>Pressure coil (pc)</a:t>
            </a:r>
            <a:endParaRPr lang="en-US" sz="2400" b="1" dirty="0">
              <a:solidFill>
                <a:srgbClr val="0000FF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2214546" y="2889246"/>
            <a:ext cx="285752" cy="142876"/>
          </a:xfrm>
          <a:prstGeom prst="line">
            <a:avLst/>
          </a:prstGeom>
          <a:ln w="190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2214546" y="3019422"/>
            <a:ext cx="285752" cy="142876"/>
          </a:xfrm>
          <a:prstGeom prst="line">
            <a:avLst/>
          </a:prstGeom>
          <a:ln w="190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908156" y="2357430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Current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5720" y="3786190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Supply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Picture 2" descr="Image result for wattmeter connection diagra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2214554"/>
            <a:ext cx="7699603" cy="3429024"/>
          </a:xfrm>
          <a:prstGeom prst="rect">
            <a:avLst/>
          </a:prstGeom>
          <a:noFill/>
        </p:spPr>
      </p:pic>
      <p:sp>
        <p:nvSpPr>
          <p:cNvPr id="5" name="AutoShap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solidFill>
                  <a:srgbClr val="0000FF"/>
                </a:solidFill>
                <a:latin typeface="Century Gothic" pitchFamily="34" charset="0"/>
              </a:rPr>
              <a:t>Connection Diagram of Wattmeter: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7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9086" r="19312" b="13113"/>
          <a:stretch>
            <a:fillRect/>
          </a:stretch>
        </p:blipFill>
        <p:spPr>
          <a:xfrm>
            <a:off x="1619672" y="1124744"/>
            <a:ext cx="5832648" cy="5353637"/>
          </a:xfrm>
          <a:noFill/>
        </p:spPr>
      </p:pic>
      <p:sp>
        <p:nvSpPr>
          <p:cNvPr id="64517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600" dirty="0" smtClean="0">
                <a:solidFill>
                  <a:srgbClr val="0000FF"/>
                </a:solidFill>
                <a:latin typeface="Century Gothic" pitchFamily="34" charset="0"/>
              </a:rPr>
              <a:t>Pictorial View of Wattmeter: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24744"/>
            <a:ext cx="8229600" cy="5472608"/>
          </a:xfrm>
        </p:spPr>
        <p:txBody>
          <a:bodyPr/>
          <a:lstStyle/>
          <a:p>
            <a:pPr marL="533400" indent="-533400" eaLnBrk="1" hangingPunct="1">
              <a:lnSpc>
                <a:spcPct val="80000"/>
              </a:lnSpc>
              <a:buAutoNum type="arabicPeriod"/>
            </a:pPr>
            <a:r>
              <a:rPr lang="en-US" sz="2700" b="1" dirty="0" smtClean="0">
                <a:solidFill>
                  <a:srgbClr val="660066"/>
                </a:solidFill>
                <a:latin typeface="Segoe UI Semibold" pitchFamily="34" charset="0"/>
              </a:rPr>
              <a:t>Objectives                        </a:t>
            </a:r>
          </a:p>
          <a:p>
            <a:pPr marL="533400" indent="-533400" eaLnBrk="1" hangingPunct="1">
              <a:lnSpc>
                <a:spcPct val="80000"/>
              </a:lnSpc>
              <a:buAutoNum type="arabicPeriod"/>
            </a:pPr>
            <a:r>
              <a:rPr lang="en-US" sz="2700" b="1" dirty="0" smtClean="0">
                <a:solidFill>
                  <a:srgbClr val="660066"/>
                </a:solidFill>
                <a:latin typeface="Segoe UI Semibold" pitchFamily="34" charset="0"/>
              </a:rPr>
              <a:t>Introduction</a:t>
            </a:r>
          </a:p>
          <a:p>
            <a:pPr marL="533400" indent="-533400" eaLnBrk="1" hangingPunct="1">
              <a:lnSpc>
                <a:spcPct val="80000"/>
              </a:lnSpc>
              <a:buAutoNum type="arabicPeriod"/>
            </a:pPr>
            <a:r>
              <a:rPr lang="en-US" sz="2700" b="1" dirty="0" smtClean="0">
                <a:solidFill>
                  <a:srgbClr val="660066"/>
                </a:solidFill>
                <a:latin typeface="Segoe UI Semibold" pitchFamily="34" charset="0"/>
              </a:rPr>
              <a:t>Apparatus Required     </a:t>
            </a:r>
          </a:p>
          <a:p>
            <a:pPr marL="533400" indent="-533400" eaLnBrk="1" hangingPunct="1">
              <a:lnSpc>
                <a:spcPct val="80000"/>
              </a:lnSpc>
              <a:buAutoNum type="arabicPeriod"/>
            </a:pPr>
            <a:r>
              <a:rPr lang="en-US" sz="2700" b="1" dirty="0" smtClean="0">
                <a:solidFill>
                  <a:srgbClr val="660066"/>
                </a:solidFill>
                <a:latin typeface="Segoe UI Semibold" pitchFamily="34" charset="0"/>
              </a:rPr>
              <a:t>Experimental Setup or Circuit Diagram</a:t>
            </a:r>
          </a:p>
          <a:p>
            <a:pPr marL="533400" indent="-533400" eaLnBrk="1" hangingPunct="1">
              <a:lnSpc>
                <a:spcPct val="80000"/>
              </a:lnSpc>
              <a:buAutoNum type="arabicPeriod"/>
            </a:pPr>
            <a:r>
              <a:rPr lang="en-US" sz="2700" b="1" dirty="0" smtClean="0">
                <a:solidFill>
                  <a:srgbClr val="660066"/>
                </a:solidFill>
                <a:latin typeface="Segoe UI Semibold" pitchFamily="34" charset="0"/>
              </a:rPr>
              <a:t>Experimental Data             </a:t>
            </a:r>
            <a:endParaRPr lang="en-US" b="1" dirty="0" smtClean="0">
              <a:solidFill>
                <a:srgbClr val="660066"/>
              </a:solidFill>
              <a:latin typeface="Segoe UI Semibold" pitchFamily="34" charset="0"/>
            </a:endParaRPr>
          </a:p>
          <a:p>
            <a:pPr marL="533400" indent="-533400" eaLnBrk="1" hangingPunct="1">
              <a:lnSpc>
                <a:spcPct val="80000"/>
              </a:lnSpc>
              <a:buAutoNum type="arabicPeriod"/>
            </a:pPr>
            <a:r>
              <a:rPr lang="en-US" sz="2700" b="1" dirty="0" smtClean="0">
                <a:solidFill>
                  <a:srgbClr val="660066"/>
                </a:solidFill>
                <a:latin typeface="Segoe UI Semibold" pitchFamily="34" charset="0"/>
              </a:rPr>
              <a:t>Calculation</a:t>
            </a:r>
            <a:endParaRPr lang="en-US" b="1" dirty="0" smtClean="0">
              <a:solidFill>
                <a:srgbClr val="660066"/>
              </a:solidFill>
              <a:latin typeface="Segoe UI Semibold" pitchFamily="34" charset="0"/>
            </a:endParaRPr>
          </a:p>
          <a:p>
            <a:pPr marL="533400" indent="-533400" eaLnBrk="1" hangingPunct="1">
              <a:lnSpc>
                <a:spcPct val="80000"/>
              </a:lnSpc>
              <a:buAutoNum type="arabicPeriod"/>
            </a:pPr>
            <a:r>
              <a:rPr lang="en-US" sz="2700" b="1" dirty="0" smtClean="0">
                <a:solidFill>
                  <a:srgbClr val="660066"/>
                </a:solidFill>
                <a:latin typeface="Segoe UI Semibold" pitchFamily="34" charset="0"/>
              </a:rPr>
              <a:t>Graphs /Vector Diagrams (if any)</a:t>
            </a:r>
          </a:p>
          <a:p>
            <a:pPr marL="533400" indent="-533400" eaLnBrk="1" hangingPunct="1">
              <a:lnSpc>
                <a:spcPct val="80000"/>
              </a:lnSpc>
              <a:buAutoNum type="arabicPeriod"/>
            </a:pPr>
            <a:r>
              <a:rPr lang="en-US" sz="2700" b="1" dirty="0" smtClean="0">
                <a:solidFill>
                  <a:srgbClr val="660066"/>
                </a:solidFill>
                <a:latin typeface="Segoe UI Semibold" pitchFamily="34" charset="0"/>
              </a:rPr>
              <a:t>Results and Discussion      </a:t>
            </a:r>
          </a:p>
          <a:p>
            <a:pPr marL="533400" indent="-533400" eaLnBrk="1" hangingPunct="1">
              <a:lnSpc>
                <a:spcPct val="80000"/>
              </a:lnSpc>
              <a:buAutoNum type="arabicPeriod"/>
            </a:pPr>
            <a:r>
              <a:rPr lang="en-US" sz="2700" b="1" dirty="0" smtClean="0">
                <a:solidFill>
                  <a:srgbClr val="660066"/>
                </a:solidFill>
                <a:latin typeface="Segoe UI Semibold" pitchFamily="34" charset="0"/>
              </a:rPr>
              <a:t>Conclusion</a:t>
            </a:r>
            <a:endParaRPr lang="en-US" b="1" dirty="0" smtClean="0">
              <a:solidFill>
                <a:srgbClr val="660066"/>
              </a:solidFill>
              <a:latin typeface="Segoe UI Semibold" pitchFamily="34" charset="0"/>
            </a:endParaRPr>
          </a:p>
          <a:p>
            <a:pPr marL="533400" indent="-533400" eaLnBrk="1" hangingPunct="1">
              <a:lnSpc>
                <a:spcPct val="80000"/>
              </a:lnSpc>
              <a:buAutoNum type="arabicPeriod"/>
            </a:pPr>
            <a:r>
              <a:rPr lang="en-US" sz="2700" b="1" dirty="0" smtClean="0">
                <a:solidFill>
                  <a:srgbClr val="660066"/>
                </a:solidFill>
                <a:latin typeface="Segoe UI Semibold" pitchFamily="34" charset="0"/>
              </a:rPr>
              <a:t>Question &amp; Answer         </a:t>
            </a:r>
            <a:endParaRPr lang="en-US" b="1" dirty="0" smtClean="0">
              <a:solidFill>
                <a:srgbClr val="660066"/>
              </a:solidFill>
              <a:latin typeface="Segoe UI Semibold" pitchFamily="34" charset="0"/>
            </a:endParaRPr>
          </a:p>
          <a:p>
            <a:pPr marL="533400" indent="-533400" eaLnBrk="1" hangingPunct="1">
              <a:lnSpc>
                <a:spcPct val="80000"/>
              </a:lnSpc>
              <a:buAutoNum type="arabicPeriod"/>
            </a:pPr>
            <a:r>
              <a:rPr lang="en-US" sz="2700" b="1" dirty="0" smtClean="0">
                <a:solidFill>
                  <a:srgbClr val="660066"/>
                </a:solidFill>
                <a:latin typeface="Segoe UI Semibold" pitchFamily="34" charset="0"/>
              </a:rPr>
              <a:t>References</a:t>
            </a:r>
          </a:p>
        </p:txBody>
      </p:sp>
      <p:sp>
        <p:nvSpPr>
          <p:cNvPr id="32770" name="AutoShape 2"/>
          <p:cNvSpPr>
            <a:spLocks noGrp="1" noChangeArrowheads="1"/>
          </p:cNvSpPr>
          <p:nvPr>
            <p:ph type="title"/>
          </p:nvPr>
        </p:nvSpPr>
        <p:spPr>
          <a:xfrm>
            <a:off x="395536" y="44624"/>
            <a:ext cx="8229600" cy="922114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0000FF"/>
                </a:solidFill>
              </a:rPr>
              <a:t>Report Writing: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dirty="0" smtClean="0"/>
          </a:p>
          <a:p>
            <a:pPr eaLnBrk="1" hangingPunct="1"/>
            <a:r>
              <a:rPr lang="en-US" sz="3200" dirty="0" smtClean="0">
                <a:latin typeface="Segoe UI Semibold" pitchFamily="34" charset="0"/>
              </a:rPr>
              <a:t>Purpose of Experiment </a:t>
            </a:r>
            <a:r>
              <a:rPr lang="en-US" sz="3200" dirty="0" err="1" smtClean="0">
                <a:latin typeface="Segoe UI Semibold" pitchFamily="34" charset="0"/>
              </a:rPr>
              <a:t>e.g.To</a:t>
            </a:r>
            <a:r>
              <a:rPr lang="en-US" sz="3200" dirty="0" smtClean="0">
                <a:latin typeface="Segoe UI Semibold" pitchFamily="34" charset="0"/>
              </a:rPr>
              <a:t> be familiar with the working principle of various electric meters.</a:t>
            </a:r>
          </a:p>
          <a:p>
            <a:pPr eaLnBrk="1" hangingPunct="1">
              <a:buFont typeface="Wingdings" pitchFamily="2" charset="2"/>
              <a:buNone/>
            </a:pPr>
            <a:endParaRPr lang="en-US" sz="3200" dirty="0" smtClean="0">
              <a:latin typeface="Segoe UI Semibold" pitchFamily="34" charset="0"/>
            </a:endParaRPr>
          </a:p>
          <a:p>
            <a:pPr eaLnBrk="1" hangingPunct="1"/>
            <a:r>
              <a:rPr lang="en-US" sz="3200" dirty="0" smtClean="0">
                <a:latin typeface="Segoe UI Semibold" pitchFamily="34" charset="0"/>
              </a:rPr>
              <a:t>Should be mentioned in points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 </a:t>
            </a:r>
          </a:p>
        </p:txBody>
      </p:sp>
      <p:sp>
        <p:nvSpPr>
          <p:cNvPr id="33794" name="AutoShap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600" dirty="0" smtClean="0">
                <a:solidFill>
                  <a:srgbClr val="0000FF"/>
                </a:solidFill>
                <a:latin typeface="Century Gothic" pitchFamily="34" charset="0"/>
              </a:rPr>
              <a:t>Objectives: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dirty="0" smtClean="0"/>
          </a:p>
          <a:p>
            <a:pPr eaLnBrk="1" hangingPunct="1"/>
            <a:r>
              <a:rPr lang="en-US" sz="2800" dirty="0" smtClean="0">
                <a:latin typeface="Segoe UI Semibold" pitchFamily="34" charset="0"/>
              </a:rPr>
              <a:t>Introductory Description. e.g. Why and where ammeter, voltmeter &amp; wattmeter are used.</a:t>
            </a:r>
          </a:p>
          <a:p>
            <a:pPr eaLnBrk="1" hangingPunct="1">
              <a:buFont typeface="Wingdings" pitchFamily="2" charset="2"/>
              <a:buNone/>
            </a:pPr>
            <a:endParaRPr lang="en-US" sz="2800" dirty="0" smtClean="0">
              <a:latin typeface="Segoe UI Semibold" pitchFamily="34" charset="0"/>
            </a:endParaRPr>
          </a:p>
          <a:p>
            <a:pPr eaLnBrk="1" hangingPunct="1"/>
            <a:r>
              <a:rPr lang="en-US" sz="2800" dirty="0" smtClean="0">
                <a:latin typeface="Segoe UI Semibold" pitchFamily="34" charset="0"/>
              </a:rPr>
              <a:t>Written in one Para</a:t>
            </a:r>
          </a:p>
        </p:txBody>
      </p:sp>
      <p:sp>
        <p:nvSpPr>
          <p:cNvPr id="34818" name="AutoShap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600" dirty="0" smtClean="0">
                <a:solidFill>
                  <a:srgbClr val="0000FF"/>
                </a:solidFill>
                <a:latin typeface="Century Gothic" pitchFamily="34" charset="0"/>
              </a:rPr>
              <a:t>Introduction: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dirty="0" smtClean="0"/>
          </a:p>
          <a:p>
            <a:pPr eaLnBrk="1" hangingPunct="1">
              <a:buFont typeface="Wingdings" pitchFamily="2" charset="2"/>
              <a:buNone/>
            </a:pPr>
            <a:endParaRPr lang="en-US" dirty="0" smtClean="0"/>
          </a:p>
          <a:p>
            <a:pPr eaLnBrk="1" hangingPunct="1"/>
            <a:r>
              <a:rPr lang="en-US" dirty="0" smtClean="0"/>
              <a:t>Working principle and additional figures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Theoretical Background of the experiment</a:t>
            </a:r>
          </a:p>
        </p:txBody>
      </p:sp>
      <p:sp>
        <p:nvSpPr>
          <p:cNvPr id="35842" name="AutoShap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600" dirty="0" smtClean="0">
                <a:solidFill>
                  <a:srgbClr val="0000FF"/>
                </a:solidFill>
                <a:latin typeface="Century Gothic" pitchFamily="34" charset="0"/>
              </a:rPr>
              <a:t>Description of the work: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Should be mentioned in numbers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Name of Equipments with rating</a:t>
            </a:r>
          </a:p>
          <a:p>
            <a:pPr eaLnBrk="1" hangingPunct="1">
              <a:buFont typeface="Wingdings" pitchFamily="2" charset="2"/>
              <a:buNone/>
            </a:pPr>
            <a:endParaRPr lang="en-US" dirty="0" smtClean="0"/>
          </a:p>
          <a:p>
            <a:pPr eaLnBrk="1" hangingPunct="1"/>
            <a:r>
              <a:rPr lang="en-US" dirty="0" smtClean="0"/>
              <a:t>Quantity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36866" name="AutoShap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600" dirty="0" smtClean="0">
                <a:solidFill>
                  <a:srgbClr val="0000FF"/>
                </a:solidFill>
                <a:latin typeface="Century Gothic" pitchFamily="34" charset="0"/>
              </a:rPr>
              <a:t>Apparatus Required: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buFont typeface="Wingdings" pitchFamily="2" charset="2"/>
              <a:buNone/>
            </a:pPr>
            <a:endParaRPr lang="en-US" dirty="0" smtClean="0"/>
          </a:p>
          <a:p>
            <a:pPr eaLnBrk="1" hangingPunct="1">
              <a:lnSpc>
                <a:spcPct val="170000"/>
              </a:lnSpc>
            </a:pPr>
            <a:r>
              <a:rPr lang="en-US" sz="5100" dirty="0" smtClean="0">
                <a:latin typeface="Segoe UI Semibold" pitchFamily="34" charset="0"/>
              </a:rPr>
              <a:t>The diagram of the work</a:t>
            </a:r>
          </a:p>
          <a:p>
            <a:pPr eaLnBrk="1" hangingPunct="1">
              <a:lnSpc>
                <a:spcPct val="170000"/>
              </a:lnSpc>
            </a:pPr>
            <a:r>
              <a:rPr lang="en-US" sz="5100" dirty="0" smtClean="0">
                <a:latin typeface="Segoe UI Semibold" pitchFamily="34" charset="0"/>
              </a:rPr>
              <a:t>Specify the Equipments</a:t>
            </a:r>
          </a:p>
          <a:p>
            <a:pPr eaLnBrk="1" hangingPunct="1">
              <a:lnSpc>
                <a:spcPct val="170000"/>
              </a:lnSpc>
            </a:pPr>
            <a:r>
              <a:rPr lang="en-US" sz="5100" dirty="0" smtClean="0">
                <a:latin typeface="Segoe UI Semibold" pitchFamily="34" charset="0"/>
              </a:rPr>
              <a:t>Direction of current flow</a:t>
            </a:r>
          </a:p>
          <a:p>
            <a:pPr eaLnBrk="1" hangingPunct="1">
              <a:lnSpc>
                <a:spcPct val="170000"/>
              </a:lnSpc>
            </a:pPr>
            <a:r>
              <a:rPr lang="en-US" sz="5100" dirty="0" smtClean="0">
                <a:latin typeface="Segoe UI Semibold" pitchFamily="34" charset="0"/>
              </a:rPr>
              <a:t>Polarity (if any) </a:t>
            </a:r>
          </a:p>
        </p:txBody>
      </p:sp>
      <p:sp>
        <p:nvSpPr>
          <p:cNvPr id="37890" name="AutoShap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600" dirty="0" smtClean="0">
                <a:solidFill>
                  <a:srgbClr val="0000FF"/>
                </a:solidFill>
                <a:latin typeface="Century Gothic" pitchFamily="34" charset="0"/>
              </a:rPr>
              <a:t>Experimental Setup: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 idx="4294967295"/>
          </p:nvPr>
        </p:nvSpPr>
        <p:spPr>
          <a:xfrm>
            <a:off x="395288" y="71440"/>
            <a:ext cx="8229600" cy="1371600"/>
          </a:xfrm>
        </p:spPr>
        <p:txBody>
          <a:bodyPr/>
          <a:lstStyle/>
          <a:p>
            <a:pPr eaLnBrk="1" hangingPunct="1"/>
            <a:r>
              <a:rPr lang="en-US" sz="3600" b="1" dirty="0" smtClean="0">
                <a:solidFill>
                  <a:srgbClr val="0000FF"/>
                </a:solidFill>
                <a:latin typeface="Century Gothic" pitchFamily="34" charset="0"/>
              </a:rPr>
              <a:t>List of Experiments:</a:t>
            </a:r>
          </a:p>
        </p:txBody>
      </p:sp>
      <p:graphicFrame>
        <p:nvGraphicFramePr>
          <p:cNvPr id="5210" name="Group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1939248"/>
              </p:ext>
            </p:extLst>
          </p:nvPr>
        </p:nvGraphicFramePr>
        <p:xfrm>
          <a:off x="361979" y="1142984"/>
          <a:ext cx="8424863" cy="4805445"/>
        </p:xfrm>
        <a:graphic>
          <a:graphicData uri="http://schemas.openxmlformats.org/drawingml/2006/table">
            <a:tbl>
              <a:tblPr/>
              <a:tblGrid>
                <a:gridCol w="1403350"/>
                <a:gridCol w="7021513"/>
              </a:tblGrid>
              <a:tr h="71438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No.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          Name of the </a:t>
                      </a:r>
                      <a:r>
                        <a:rPr kumimoji="1" 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Experiments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929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2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Familiarization with </a:t>
                      </a:r>
                      <a:r>
                        <a:rPr lang="en-US" sz="2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electrical elements and measuring instruments</a:t>
                      </a:r>
                      <a:endParaRPr kumimoji="1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632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Study and </a:t>
                      </a: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erification of ohm’s law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865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Study and verification of KVL and KCL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778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Verification of superposition theorem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47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Measurement of power in series and parallel circuit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47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Determination of circuit parameters of an R-L series circuit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pull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dirty="0" smtClean="0"/>
          </a:p>
          <a:p>
            <a:pPr eaLnBrk="1" hangingPunct="1"/>
            <a:r>
              <a:rPr lang="en-US" sz="3600" dirty="0" smtClean="0">
                <a:latin typeface="Segoe UI Semibold" pitchFamily="34" charset="0"/>
              </a:rPr>
              <a:t>Should be written in table</a:t>
            </a:r>
          </a:p>
          <a:p>
            <a:pPr eaLnBrk="1" hangingPunct="1">
              <a:buFont typeface="Wingdings" pitchFamily="2" charset="2"/>
              <a:buNone/>
            </a:pPr>
            <a:endParaRPr lang="en-US" sz="3600" dirty="0" smtClean="0">
              <a:latin typeface="Segoe UI Semibold" pitchFamily="34" charset="0"/>
            </a:endParaRPr>
          </a:p>
          <a:p>
            <a:pPr eaLnBrk="1" hangingPunct="1"/>
            <a:r>
              <a:rPr lang="en-US" sz="3600" dirty="0" smtClean="0">
                <a:latin typeface="Segoe UI Semibold" pitchFamily="34" charset="0"/>
              </a:rPr>
              <a:t>Draw Table using Pencil &amp; Ruler.</a:t>
            </a:r>
          </a:p>
        </p:txBody>
      </p:sp>
      <p:sp>
        <p:nvSpPr>
          <p:cNvPr id="39938" name="AutoShap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600" dirty="0" smtClean="0">
                <a:solidFill>
                  <a:srgbClr val="0000FF"/>
                </a:solidFill>
                <a:latin typeface="Century Gothic" pitchFamily="34" charset="0"/>
              </a:rPr>
              <a:t>Experimental Data: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US" dirty="0" smtClean="0"/>
          </a:p>
          <a:p>
            <a:pPr eaLnBrk="1" hangingPunct="1"/>
            <a:r>
              <a:rPr lang="en-US" sz="3600" dirty="0" smtClean="0">
                <a:latin typeface="Segoe UI Semibold" pitchFamily="34" charset="0"/>
              </a:rPr>
              <a:t>Elaborate Calculation of the whole work</a:t>
            </a:r>
          </a:p>
          <a:p>
            <a:pPr eaLnBrk="1" hangingPunct="1">
              <a:buNone/>
            </a:pPr>
            <a:endParaRPr lang="en-US" sz="3600" dirty="0" smtClean="0">
              <a:latin typeface="Segoe UI Semibold" pitchFamily="34" charset="0"/>
            </a:endParaRPr>
          </a:p>
          <a:p>
            <a:pPr eaLnBrk="1" hangingPunct="1"/>
            <a:r>
              <a:rPr lang="en-US" sz="3600" dirty="0" smtClean="0">
                <a:latin typeface="Segoe UI Semibold" pitchFamily="34" charset="0"/>
              </a:rPr>
              <a:t> Mark the outcomes of the calculation with square box which will be discussed in the discussion and conclusion.</a:t>
            </a:r>
          </a:p>
        </p:txBody>
      </p:sp>
      <p:sp>
        <p:nvSpPr>
          <p:cNvPr id="40962" name="AutoShap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600" dirty="0" smtClean="0">
                <a:solidFill>
                  <a:srgbClr val="0000FF"/>
                </a:solidFill>
                <a:latin typeface="Century Gothic" pitchFamily="34" charset="0"/>
              </a:rPr>
              <a:t>Calculation: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3200" dirty="0" smtClean="0">
                <a:latin typeface="Segoe UI Semibold" pitchFamily="34" charset="0"/>
              </a:rPr>
              <a:t>Proper Scaling of axis</a:t>
            </a:r>
          </a:p>
          <a:p>
            <a:pPr eaLnBrk="1" hangingPunct="1"/>
            <a:r>
              <a:rPr lang="en-US" sz="3200" dirty="0" smtClean="0">
                <a:latin typeface="Segoe UI Semibold" pitchFamily="34" charset="0"/>
              </a:rPr>
              <a:t>Encircle the plotted data points</a:t>
            </a:r>
          </a:p>
          <a:p>
            <a:pPr eaLnBrk="1" hangingPunct="1"/>
            <a:r>
              <a:rPr lang="en-US" sz="3200" dirty="0" smtClean="0">
                <a:latin typeface="Segoe UI Semibold" pitchFamily="34" charset="0"/>
              </a:rPr>
              <a:t>Labeling [Units should be included]</a:t>
            </a:r>
          </a:p>
          <a:p>
            <a:pPr eaLnBrk="1" hangingPunct="1"/>
            <a:r>
              <a:rPr lang="en-US" sz="3200" dirty="0" smtClean="0">
                <a:latin typeface="Segoe UI Semibold" pitchFamily="34" charset="0"/>
              </a:rPr>
              <a:t>Figure No. along with figure name should be mentioned</a:t>
            </a:r>
          </a:p>
          <a:p>
            <a:pPr eaLnBrk="1" hangingPunct="1"/>
            <a:endParaRPr lang="en-US" dirty="0" smtClean="0"/>
          </a:p>
        </p:txBody>
      </p:sp>
      <p:sp>
        <p:nvSpPr>
          <p:cNvPr id="41986" name="AutoShap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600" dirty="0" smtClean="0">
                <a:solidFill>
                  <a:srgbClr val="0000FF"/>
                </a:solidFill>
                <a:latin typeface="Century Gothic" pitchFamily="34" charset="0"/>
              </a:rPr>
              <a:t>Graph/Vector Diagram: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785813" y="1340768"/>
            <a:ext cx="8143875" cy="42100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Segoe UI Semibold" pitchFamily="34" charset="0"/>
              </a:rPr>
              <a:t>Discuss your results 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Segoe UI Semibold" pitchFamily="34" charset="0"/>
              </a:rPr>
              <a:t>Comparison between measured and ideal value.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Segoe UI Semibold" pitchFamily="34" charset="0"/>
              </a:rPr>
              <a:t>Is there any deviation in your result from ideal value &amp; why?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Segoe UI Semibold" pitchFamily="34" charset="0"/>
              </a:rPr>
              <a:t>Mention numerical values of different quantities(if any).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Segoe UI Semibold" pitchFamily="34" charset="0"/>
              </a:rPr>
              <a:t>Discuss your </a:t>
            </a:r>
            <a:r>
              <a:rPr lang="en-US" smtClean="0">
                <a:latin typeface="Segoe UI Semibold" pitchFamily="34" charset="0"/>
              </a:rPr>
              <a:t>graphs along with </a:t>
            </a:r>
            <a:r>
              <a:rPr lang="en-US" dirty="0" smtClean="0">
                <a:latin typeface="Segoe UI Semibold" pitchFamily="34" charset="0"/>
              </a:rPr>
              <a:t>the possible deviation </a:t>
            </a:r>
            <a:r>
              <a:rPr lang="en-US" smtClean="0">
                <a:latin typeface="Segoe UI Semibold" pitchFamily="34" charset="0"/>
              </a:rPr>
              <a:t>in it </a:t>
            </a:r>
            <a:r>
              <a:rPr lang="en-US" dirty="0" smtClean="0">
                <a:latin typeface="Segoe UI Semibold" pitchFamily="34" charset="0"/>
              </a:rPr>
              <a:t>(if any)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Segoe UI Semibold" pitchFamily="34" charset="0"/>
              </a:rPr>
              <a:t>Use proper scaling for current and voltage in the vector diagram.</a:t>
            </a:r>
          </a:p>
          <a:p>
            <a:pPr eaLnBrk="1" hangingPunct="1">
              <a:lnSpc>
                <a:spcPct val="90000"/>
              </a:lnSpc>
            </a:pPr>
            <a:endParaRPr lang="en-US" dirty="0" smtClean="0">
              <a:latin typeface="Segoe UI Semibold" pitchFamily="34" charset="0"/>
            </a:endParaRPr>
          </a:p>
        </p:txBody>
      </p:sp>
      <p:sp>
        <p:nvSpPr>
          <p:cNvPr id="43010" name="AutoShap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600" dirty="0" smtClean="0">
                <a:solidFill>
                  <a:srgbClr val="0000FF"/>
                </a:solidFill>
                <a:latin typeface="Century Gothic" pitchFamily="34" charset="0"/>
              </a:rPr>
              <a:t>Result &amp; Discussion: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sz="3600" dirty="0" smtClean="0"/>
              <a:t>What have you learnt from this experiment?</a:t>
            </a:r>
          </a:p>
          <a:p>
            <a:pPr eaLnBrk="1" hangingPunct="1">
              <a:buFont typeface="Wingdings" pitchFamily="2" charset="2"/>
              <a:buNone/>
            </a:pPr>
            <a:endParaRPr lang="en-US" sz="3600" dirty="0" smtClean="0"/>
          </a:p>
          <a:p>
            <a:pPr eaLnBrk="1" hangingPunct="1"/>
            <a:r>
              <a:rPr lang="en-US" sz="3600" dirty="0" smtClean="0"/>
              <a:t>What is the necessity of this experiment?</a:t>
            </a:r>
          </a:p>
          <a:p>
            <a:pPr eaLnBrk="1" hangingPunct="1">
              <a:buFont typeface="Wingdings" pitchFamily="2" charset="2"/>
              <a:buNone/>
            </a:pPr>
            <a:endParaRPr lang="en-US" sz="3600" dirty="0" smtClean="0"/>
          </a:p>
          <a:p>
            <a:pPr eaLnBrk="1" hangingPunct="1"/>
            <a:r>
              <a:rPr lang="en-US" sz="3600" dirty="0" smtClean="0"/>
              <a:t>What is the way to abase the error [if any]</a:t>
            </a:r>
          </a:p>
        </p:txBody>
      </p:sp>
      <p:sp>
        <p:nvSpPr>
          <p:cNvPr id="44034" name="AutoShap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600" dirty="0" smtClean="0">
                <a:solidFill>
                  <a:srgbClr val="0000FF"/>
                </a:solidFill>
                <a:latin typeface="Century Gothic" pitchFamily="34" charset="0"/>
              </a:rPr>
              <a:t>Conclusion: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dirty="0" smtClean="0"/>
          </a:p>
          <a:p>
            <a:pPr eaLnBrk="1" hangingPunct="1"/>
            <a:r>
              <a:rPr lang="en-US" sz="3600" dirty="0" smtClean="0">
                <a:latin typeface="Segoe UI Semibold" pitchFamily="34" charset="0"/>
              </a:rPr>
              <a:t>Questions must be written in your report.</a:t>
            </a:r>
          </a:p>
          <a:p>
            <a:pPr eaLnBrk="1" hangingPunct="1">
              <a:buFont typeface="Wingdings" pitchFamily="2" charset="2"/>
              <a:buNone/>
            </a:pPr>
            <a:endParaRPr lang="en-US" sz="3600" dirty="0" smtClean="0">
              <a:latin typeface="Segoe UI Semibold" pitchFamily="34" charset="0"/>
            </a:endParaRPr>
          </a:p>
          <a:p>
            <a:pPr eaLnBrk="1" hangingPunct="1"/>
            <a:r>
              <a:rPr lang="en-US" sz="3600" dirty="0" smtClean="0">
                <a:latin typeface="Segoe UI Semibold" pitchFamily="34" charset="0"/>
              </a:rPr>
              <a:t>Relevant answer should be written.</a:t>
            </a:r>
          </a:p>
        </p:txBody>
      </p:sp>
      <p:sp>
        <p:nvSpPr>
          <p:cNvPr id="45058" name="AutoShap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600" dirty="0" smtClean="0">
                <a:solidFill>
                  <a:srgbClr val="0000FF"/>
                </a:solidFill>
                <a:latin typeface="Century Gothic" pitchFamily="34" charset="0"/>
              </a:rPr>
              <a:t>Question and Answer: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dirty="0" smtClean="0"/>
          </a:p>
          <a:p>
            <a:pPr eaLnBrk="1" hangingPunct="1"/>
            <a:r>
              <a:rPr lang="en-US" sz="3200" dirty="0" smtClean="0">
                <a:latin typeface="Segoe UI Semibold" pitchFamily="34" charset="0"/>
              </a:rPr>
              <a:t>Sources- you have used to write the report</a:t>
            </a:r>
          </a:p>
          <a:p>
            <a:pPr eaLnBrk="1" hangingPunct="1"/>
            <a:endParaRPr lang="en-US" sz="3200" dirty="0" smtClean="0">
              <a:latin typeface="Segoe UI Semibold" pitchFamily="34" charset="0"/>
            </a:endParaRPr>
          </a:p>
          <a:p>
            <a:pPr eaLnBrk="1" hangingPunct="1"/>
            <a:r>
              <a:rPr lang="en-US" sz="3200" dirty="0" smtClean="0">
                <a:latin typeface="Segoe UI Semibold" pitchFamily="34" charset="0"/>
              </a:rPr>
              <a:t>For more references – write in numbers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3200" dirty="0" smtClean="0">
                <a:latin typeface="Segoe UI Semibold" pitchFamily="34" charset="0"/>
              </a:rPr>
              <a:t>e.g. </a:t>
            </a:r>
            <a:r>
              <a:rPr lang="en-US" sz="3200" dirty="0" smtClean="0">
                <a:solidFill>
                  <a:srgbClr val="FF0066"/>
                </a:solidFill>
                <a:latin typeface="Segoe UI Semibold" pitchFamily="34" charset="0"/>
              </a:rPr>
              <a:t>[1] writer name, “source name”.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3200" dirty="0" smtClean="0">
                <a:solidFill>
                  <a:srgbClr val="FF0066"/>
                </a:solidFill>
                <a:latin typeface="Segoe UI Semibold" pitchFamily="34" charset="0"/>
              </a:rPr>
              <a:t>	    [2]……………..</a:t>
            </a:r>
          </a:p>
          <a:p>
            <a:pPr eaLnBrk="1" hangingPunct="1">
              <a:buFont typeface="Wingdings" pitchFamily="2" charset="2"/>
              <a:buNone/>
            </a:pPr>
            <a:endParaRPr lang="en-US" dirty="0" smtClean="0"/>
          </a:p>
          <a:p>
            <a:pPr eaLnBrk="1" hangingPunct="1">
              <a:buFont typeface="Wingdings" pitchFamily="2" charset="2"/>
              <a:buNone/>
            </a:pPr>
            <a:endParaRPr lang="en-US" dirty="0" smtClean="0"/>
          </a:p>
        </p:txBody>
      </p:sp>
      <p:sp>
        <p:nvSpPr>
          <p:cNvPr id="46082" name="AutoShap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600" dirty="0" smtClean="0">
                <a:solidFill>
                  <a:srgbClr val="0000FF"/>
                </a:solidFill>
                <a:latin typeface="Century Gothic" pitchFamily="34" charset="0"/>
              </a:rPr>
              <a:t>Reference: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[</a:t>
            </a:r>
            <a:r>
              <a:rPr lang="en-US" sz="4000" dirty="0" smtClean="0">
                <a:latin typeface="Segoe UI Semibold" pitchFamily="34" charset="0"/>
              </a:rPr>
              <a:t>1] B.L. </a:t>
            </a:r>
            <a:r>
              <a:rPr lang="en-US" sz="4000" dirty="0" err="1" smtClean="0">
                <a:latin typeface="Segoe UI Semibold" pitchFamily="34" charset="0"/>
              </a:rPr>
              <a:t>Theraja</a:t>
            </a:r>
            <a:r>
              <a:rPr lang="en-US" sz="4000" dirty="0" smtClean="0">
                <a:latin typeface="Segoe UI Semibold" pitchFamily="34" charset="0"/>
              </a:rPr>
              <a:t>, “A Textbook of Electrical Technology, Volume I”.</a:t>
            </a:r>
          </a:p>
          <a:p>
            <a:pPr eaLnBrk="1" hangingPunct="1"/>
            <a:endParaRPr lang="en-US" sz="4000" dirty="0" smtClean="0">
              <a:latin typeface="Segoe UI Semibold" pitchFamily="34" charset="0"/>
            </a:endParaRPr>
          </a:p>
          <a:p>
            <a:pPr eaLnBrk="1" hangingPunct="1"/>
            <a:r>
              <a:rPr lang="en-US" sz="4000" dirty="0" smtClean="0">
                <a:latin typeface="Segoe UI Semibold" pitchFamily="34" charset="0"/>
              </a:rPr>
              <a:t>[2] Robert L. </a:t>
            </a:r>
            <a:r>
              <a:rPr lang="en-US" sz="4000" dirty="0" err="1" smtClean="0">
                <a:latin typeface="Segoe UI Semibold" pitchFamily="34" charset="0"/>
              </a:rPr>
              <a:t>Boylestad</a:t>
            </a:r>
            <a:r>
              <a:rPr lang="en-US" sz="4000" dirty="0" smtClean="0">
                <a:latin typeface="Segoe UI Semibold" pitchFamily="34" charset="0"/>
              </a:rPr>
              <a:t>, “Introductory Circuit Analysis”.</a:t>
            </a:r>
          </a:p>
        </p:txBody>
      </p:sp>
      <p:sp>
        <p:nvSpPr>
          <p:cNvPr id="47106" name="AutoShap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600" dirty="0" smtClean="0">
                <a:solidFill>
                  <a:srgbClr val="0000FF"/>
                </a:solidFill>
                <a:latin typeface="Century Gothic" pitchFamily="34" charset="0"/>
              </a:rPr>
              <a:t>References of Today’s Experiment: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0000FF"/>
                </a:solidFill>
                <a:latin typeface="Century Gothic" pitchFamily="34" charset="0"/>
              </a:rPr>
              <a:t>Top page of </a:t>
            </a:r>
            <a:r>
              <a:rPr lang="en-US" sz="3600" b="1" dirty="0" err="1" smtClean="0">
                <a:solidFill>
                  <a:srgbClr val="0000FF"/>
                </a:solidFill>
                <a:latin typeface="Century Gothic" pitchFamily="34" charset="0"/>
              </a:rPr>
              <a:t>Sessional</a:t>
            </a:r>
            <a:r>
              <a:rPr lang="en-US" sz="3600" b="1" dirty="0" smtClean="0">
                <a:solidFill>
                  <a:srgbClr val="0000FF"/>
                </a:solidFill>
                <a:latin typeface="Century Gothic" pitchFamily="34" charset="0"/>
              </a:rPr>
              <a:t> Report:</a:t>
            </a:r>
          </a:p>
        </p:txBody>
      </p:sp>
      <p:pic>
        <p:nvPicPr>
          <p:cNvPr id="48131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001813" y="1412776"/>
            <a:ext cx="4370387" cy="5157787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 idx="4294967295"/>
          </p:nvPr>
        </p:nvSpPr>
        <p:spPr>
          <a:xfrm>
            <a:off x="288032" y="476250"/>
            <a:ext cx="6948264" cy="647700"/>
          </a:xfrm>
        </p:spPr>
        <p:txBody>
          <a:bodyPr/>
          <a:lstStyle/>
          <a:p>
            <a:pPr eaLnBrk="1" hangingPunct="1"/>
            <a:r>
              <a:rPr lang="en-US" sz="3600" b="1" dirty="0" smtClean="0">
                <a:solidFill>
                  <a:srgbClr val="0000FF"/>
                </a:solidFill>
                <a:latin typeface="Century Gothic" pitchFamily="34" charset="0"/>
              </a:rPr>
              <a:t>List of Experiments </a:t>
            </a:r>
            <a:r>
              <a:rPr lang="en-US" sz="3600" b="1" dirty="0" smtClean="0">
                <a:solidFill>
                  <a:srgbClr val="0000FF"/>
                </a:solidFill>
                <a:latin typeface="Century Gothic" pitchFamily="34" charset="0"/>
                <a:sym typeface="Wingdings" pitchFamily="2" charset="2"/>
              </a:rPr>
              <a:t>:(contd.)</a:t>
            </a:r>
            <a:endParaRPr lang="en-US" sz="3600" b="1" dirty="0" smtClean="0">
              <a:solidFill>
                <a:srgbClr val="0000FF"/>
              </a:solidFill>
              <a:latin typeface="Century Gothic" pitchFamily="34" charset="0"/>
            </a:endParaRPr>
          </a:p>
        </p:txBody>
      </p:sp>
      <p:graphicFrame>
        <p:nvGraphicFramePr>
          <p:cNvPr id="6200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9432810"/>
              </p:ext>
            </p:extLst>
          </p:nvPr>
        </p:nvGraphicFramePr>
        <p:xfrm>
          <a:off x="214282" y="1428736"/>
          <a:ext cx="8605868" cy="4637044"/>
        </p:xfrm>
        <a:graphic>
          <a:graphicData uri="http://schemas.openxmlformats.org/drawingml/2006/table">
            <a:tbl>
              <a:tblPr/>
              <a:tblGrid>
                <a:gridCol w="819126"/>
                <a:gridCol w="7786742"/>
              </a:tblGrid>
              <a:tr h="86387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No.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Name of the Experiments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04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Measurement of line voltage and phase voltage of a 3-φ system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20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Determination of open circuit characteristics curve of a dc generator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Speed control of a dc shunt motor by varying armature voltage keeping the field current constant (armature control method)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20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Open circuit test and short circuit test of a 1-</a:t>
                      </a:r>
                      <a:r>
                        <a:rPr lang="el-GR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φ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transformer</a:t>
                      </a:r>
                      <a:endParaRPr kumimoji="1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19200" y="762000"/>
            <a:ext cx="7924800" cy="1143000"/>
          </a:xfrm>
        </p:spPr>
        <p:txBody>
          <a:bodyPr anchor="ctr"/>
          <a:lstStyle/>
          <a:p>
            <a:pPr eaLnBrk="1" hangingPunct="1"/>
            <a:r>
              <a:rPr lang="en-US" altLang="zh-TW" dirty="0" smtClean="0">
                <a:solidFill>
                  <a:srgbClr val="0000FF"/>
                </a:solidFill>
                <a:latin typeface="Century Gothic" pitchFamily="34" charset="0"/>
                <a:ea typeface="新細明體" pitchFamily="18" charset="-120"/>
              </a:rPr>
              <a:t>Assessment criteria: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15616" y="2362200"/>
            <a:ext cx="7693025" cy="372427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TW" sz="2800" dirty="0" smtClean="0">
                <a:solidFill>
                  <a:srgbClr val="009900"/>
                </a:solidFill>
                <a:latin typeface="Segoe UI Semibold" pitchFamily="34" charset="0"/>
                <a:ea typeface="新細明體" pitchFamily="18" charset="-120"/>
              </a:rPr>
              <a:t>Attendance/Class Participation           10%</a:t>
            </a:r>
          </a:p>
          <a:p>
            <a:pPr eaLnBrk="1" hangingPunct="1"/>
            <a:r>
              <a:rPr lang="en-US" altLang="zh-TW" sz="2800" dirty="0" smtClean="0">
                <a:solidFill>
                  <a:srgbClr val="000066"/>
                </a:solidFill>
                <a:latin typeface="Segoe UI Semibold" pitchFamily="34" charset="0"/>
                <a:ea typeface="新細明體" pitchFamily="18" charset="-120"/>
              </a:rPr>
              <a:t>Lab Reports and Class Performance (Includes Lab Test, Lab viva)	 	50%</a:t>
            </a:r>
          </a:p>
          <a:p>
            <a:pPr eaLnBrk="1" hangingPunct="1"/>
            <a:r>
              <a:rPr lang="en-US" altLang="zh-TW" sz="2800" dirty="0" smtClean="0">
                <a:solidFill>
                  <a:srgbClr val="660066"/>
                </a:solidFill>
                <a:latin typeface="Segoe UI Semibold" pitchFamily="34" charset="0"/>
                <a:ea typeface="新細明體" pitchFamily="18" charset="-120"/>
              </a:rPr>
              <a:t>Quizzes/Viva Voce		           	20%</a:t>
            </a:r>
          </a:p>
          <a:p>
            <a:pPr eaLnBrk="1" hangingPunct="1"/>
            <a:r>
              <a:rPr lang="en-US" altLang="zh-TW" sz="2800" dirty="0" smtClean="0">
                <a:solidFill>
                  <a:srgbClr val="FF0000"/>
                </a:solidFill>
                <a:latin typeface="Segoe UI Semibold" pitchFamily="34" charset="0"/>
                <a:ea typeface="新細明體" pitchFamily="18" charset="-120"/>
              </a:rPr>
              <a:t>Central Viva				 	20%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800" dirty="0" smtClean="0">
                <a:solidFill>
                  <a:srgbClr val="000000"/>
                </a:solidFill>
                <a:latin typeface="Segoe UI Semibold" pitchFamily="34" charset="0"/>
                <a:ea typeface="新細明體" pitchFamily="18" charset="-120"/>
              </a:rPr>
              <a:t>Total						         100%</a:t>
            </a:r>
          </a:p>
        </p:txBody>
      </p:sp>
      <p:sp>
        <p:nvSpPr>
          <p:cNvPr id="16388" name="Line 6"/>
          <p:cNvSpPr>
            <a:spLocks noChangeShapeType="1"/>
          </p:cNvSpPr>
          <p:nvPr/>
        </p:nvSpPr>
        <p:spPr bwMode="auto">
          <a:xfrm>
            <a:off x="1114400" y="4714884"/>
            <a:ext cx="7416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285720" y="571480"/>
            <a:ext cx="8229600" cy="4450499"/>
          </a:xfrm>
        </p:spPr>
        <p:txBody>
          <a:bodyPr>
            <a:normAutofit/>
          </a:bodyPr>
          <a:lstStyle/>
          <a:p>
            <a:pPr algn="ctr" eaLnBrk="1" hangingPunct="1">
              <a:buFont typeface="Wingdings" pitchFamily="2" charset="2"/>
              <a:buNone/>
            </a:pPr>
            <a:r>
              <a:rPr lang="en-US" sz="3200" u="sng" dirty="0" smtClean="0">
                <a:solidFill>
                  <a:srgbClr val="0000FF"/>
                </a:solidFill>
                <a:latin typeface="Segoe UI Semibold" pitchFamily="34" charset="0"/>
              </a:rPr>
              <a:t>Exp. No.</a:t>
            </a:r>
            <a:r>
              <a:rPr lang="en-US" sz="3200" u="sng" dirty="0" smtClean="0">
                <a:solidFill>
                  <a:srgbClr val="000000"/>
                </a:solidFill>
                <a:latin typeface="Segoe UI Semibold" pitchFamily="34" charset="0"/>
              </a:rPr>
              <a:t> : 01</a:t>
            </a:r>
          </a:p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None/>
            </a:pPr>
            <a:endParaRPr lang="en-US" sz="3200" dirty="0" smtClean="0">
              <a:solidFill>
                <a:srgbClr val="0000FF"/>
              </a:solidFill>
              <a:latin typeface="Segoe UI Semibold" pitchFamily="34" charset="0"/>
            </a:endParaRPr>
          </a:p>
          <a:p>
            <a:pPr marL="0" lvl="0" indent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None/>
            </a:pPr>
            <a:r>
              <a:rPr lang="en-US" sz="3200" dirty="0" smtClean="0">
                <a:solidFill>
                  <a:srgbClr val="0000FF"/>
                </a:solidFill>
                <a:latin typeface="Segoe UI Semibold" pitchFamily="34" charset="0"/>
              </a:rPr>
              <a:t>Name of the Experiment</a:t>
            </a:r>
            <a:r>
              <a:rPr lang="en-US" sz="3200" dirty="0" smtClean="0">
                <a:solidFill>
                  <a:srgbClr val="000000"/>
                </a:solidFill>
                <a:latin typeface="Segoe UI Semibold" pitchFamily="34" charset="0"/>
              </a:rPr>
              <a:t>:  </a:t>
            </a:r>
            <a:r>
              <a:rPr lang="en-US" sz="3200" dirty="0" smtClean="0">
                <a:latin typeface="Segoe UI Semibold" pitchFamily="34" charset="0"/>
              </a:rPr>
              <a:t>Familiarization with electric meters and v</a:t>
            </a:r>
            <a:r>
              <a:rPr kumimoji="1" lang="en-US" sz="3200" dirty="0" smtClean="0">
                <a:latin typeface="Segoe UI Semibold" pitchFamily="34" charset="0"/>
                <a:ea typeface="新細明體" pitchFamily="18" charset="-120"/>
              </a:rPr>
              <a:t>erification of ohm’s law</a:t>
            </a:r>
            <a:endParaRPr lang="en-US" sz="3200" dirty="0" smtClean="0">
              <a:solidFill>
                <a:srgbClr val="000000"/>
              </a:solidFill>
              <a:latin typeface="Segoe UI Semibold" pitchFamily="34" charset="0"/>
            </a:endParaRPr>
          </a:p>
          <a:p>
            <a:pPr marL="0" lvl="0" indent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None/>
            </a:pPr>
            <a:endParaRPr kumimoji="1" lang="en-US" sz="3200" dirty="0" smtClean="0">
              <a:solidFill>
                <a:schemeClr val="bg2">
                  <a:lumMod val="60000"/>
                  <a:lumOff val="40000"/>
                </a:schemeClr>
              </a:solidFill>
              <a:latin typeface="Segoe UI Semibold" pitchFamily="34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071389"/>
            <a:ext cx="8229600" cy="4525963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latin typeface="Segoe UI Semibold" pitchFamily="34" charset="0"/>
              </a:rPr>
              <a:t>Ammeter</a:t>
            </a:r>
          </a:p>
          <a:p>
            <a:pPr eaLnBrk="1" hangingPunct="1"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latin typeface="Segoe UI Semibold" pitchFamily="34" charset="0"/>
              </a:rPr>
              <a:t>Voltmeter</a:t>
            </a:r>
          </a:p>
          <a:p>
            <a:pPr eaLnBrk="1" hangingPunct="1"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latin typeface="Segoe UI Semibold" pitchFamily="34" charset="0"/>
              </a:rPr>
              <a:t>AVO meter, Commercially called </a:t>
            </a:r>
            <a:r>
              <a:rPr lang="en-US" dirty="0" err="1" smtClean="0">
                <a:solidFill>
                  <a:srgbClr val="000000"/>
                </a:solidFill>
                <a:latin typeface="Segoe UI Semibold" pitchFamily="34" charset="0"/>
              </a:rPr>
              <a:t>Multimeter</a:t>
            </a:r>
            <a:r>
              <a:rPr lang="en-US" dirty="0" smtClean="0">
                <a:solidFill>
                  <a:srgbClr val="000000"/>
                </a:solidFill>
                <a:latin typeface="Segoe UI Semibold" pitchFamily="34" charset="0"/>
              </a:rPr>
              <a:t> </a:t>
            </a:r>
          </a:p>
          <a:p>
            <a:pPr eaLnBrk="1" hangingPunct="1"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latin typeface="Segoe UI Semibold" pitchFamily="34" charset="0"/>
              </a:rPr>
              <a:t>Wattmeter</a:t>
            </a:r>
          </a:p>
        </p:txBody>
      </p:sp>
      <p:sp>
        <p:nvSpPr>
          <p:cNvPr id="20482" name="AutoShape 2"/>
          <p:cNvSpPr>
            <a:spLocks noGrp="1" noChangeArrowheads="1"/>
          </p:cNvSpPr>
          <p:nvPr>
            <p:ph type="title"/>
          </p:nvPr>
        </p:nvSpPr>
        <p:spPr>
          <a:xfrm>
            <a:off x="762000" y="762000"/>
            <a:ext cx="4518025" cy="1138238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0000FF"/>
                </a:solidFill>
                <a:latin typeface="Century Gothic" pitchFamily="34" charset="0"/>
              </a:rPr>
              <a:t>Electric Meters: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 idx="4294967295"/>
          </p:nvPr>
        </p:nvSpPr>
        <p:spPr>
          <a:xfrm>
            <a:off x="0" y="977900"/>
            <a:ext cx="4097338" cy="938213"/>
          </a:xfrm>
        </p:spPr>
        <p:txBody>
          <a:bodyPr anchor="ctr">
            <a:normAutofit fontScale="90000"/>
          </a:bodyPr>
          <a:lstStyle/>
          <a:p>
            <a:pPr algn="ctr" eaLnBrk="1" hangingPunct="1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solidFill>
                  <a:srgbClr val="0000FF"/>
                </a:solidFill>
                <a:latin typeface="Century Gothic" pitchFamily="34" charset="0"/>
                <a:cs typeface="Times New Roman" pitchFamily="18" charset="0"/>
              </a:rPr>
              <a:t>Ammeter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4294967295"/>
          </p:nvPr>
        </p:nvSpPr>
        <p:spPr>
          <a:xfrm>
            <a:off x="714348" y="2000240"/>
            <a:ext cx="7693025" cy="372427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   </a:t>
            </a:r>
          </a:p>
          <a:p>
            <a:pPr eaLnBrk="1" hangingPunct="1">
              <a:buFont typeface="Wingdings" pitchFamily="2" charset="2"/>
              <a:buChar char="v"/>
            </a:pPr>
            <a:r>
              <a:rPr lang="en-US" dirty="0" smtClean="0">
                <a:solidFill>
                  <a:srgbClr val="000000"/>
                </a:solidFill>
                <a:latin typeface="Segoe UI Semibold" pitchFamily="34" charset="0"/>
              </a:rPr>
              <a:t>Measures the amount of current flow through the branch of a circuit.</a:t>
            </a:r>
          </a:p>
          <a:p>
            <a:pPr eaLnBrk="1" hangingPunct="1">
              <a:buFont typeface="Wingdings" pitchFamily="2" charset="2"/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z="4000" dirty="0" smtClean="0">
                <a:solidFill>
                  <a:srgbClr val="0000FF"/>
                </a:solidFill>
                <a:latin typeface="Segoe UI Semibold" pitchFamily="34" charset="0"/>
              </a:rPr>
              <a:t>Types: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3000" dirty="0" smtClean="0">
                <a:solidFill>
                  <a:srgbClr val="000000"/>
                </a:solidFill>
                <a:latin typeface="Segoe UI Semibold" pitchFamily="34" charset="0"/>
              </a:rPr>
              <a:t>1. DC Ammeter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3000" dirty="0" smtClean="0">
                <a:solidFill>
                  <a:srgbClr val="000000"/>
                </a:solidFill>
                <a:latin typeface="Segoe UI Semibold" pitchFamily="34" charset="0"/>
              </a:rPr>
              <a:t>2. AC Ammeter</a:t>
            </a:r>
          </a:p>
        </p:txBody>
      </p:sp>
      <p:pic>
        <p:nvPicPr>
          <p:cNvPr id="4098" name="Picture 2" descr="Image result for Ammeter circuit symbo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43504" y="4572008"/>
            <a:ext cx="3343275" cy="1466851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929322" y="3714752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rgbClr val="C00000"/>
                </a:solidFill>
              </a:rPr>
              <a:t>Circuit symbols</a:t>
            </a:r>
            <a:endParaRPr lang="en-US" u="sng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1" name="Picture 4" descr="amm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571736" y="1500174"/>
            <a:ext cx="5543550" cy="2687638"/>
          </a:xfrm>
        </p:spPr>
      </p:pic>
      <p:sp>
        <p:nvSpPr>
          <p:cNvPr id="22530" name="AutoShap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solidFill>
                  <a:srgbClr val="0000FF"/>
                </a:solidFill>
                <a:latin typeface="Century Gothic" pitchFamily="34" charset="0"/>
              </a:rPr>
              <a:t>Typical connection of Ammeter:</a:t>
            </a:r>
          </a:p>
        </p:txBody>
      </p:sp>
      <p:sp>
        <p:nvSpPr>
          <p:cNvPr id="22532" name="Text Box 9"/>
          <p:cNvSpPr txBox="1">
            <a:spLocks noChangeArrowheads="1"/>
          </p:cNvSpPr>
          <p:nvPr/>
        </p:nvSpPr>
        <p:spPr bwMode="auto">
          <a:xfrm>
            <a:off x="1619250" y="5229225"/>
            <a:ext cx="6913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22533" name="Text Box 10"/>
          <p:cNvSpPr txBox="1">
            <a:spLocks noChangeArrowheads="1"/>
          </p:cNvSpPr>
          <p:nvPr/>
        </p:nvSpPr>
        <p:spPr bwMode="auto">
          <a:xfrm>
            <a:off x="971550" y="2997200"/>
            <a:ext cx="28082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22534" name="Text Box 12"/>
          <p:cNvSpPr txBox="1">
            <a:spLocks noChangeArrowheads="1"/>
          </p:cNvSpPr>
          <p:nvPr/>
        </p:nvSpPr>
        <p:spPr bwMode="auto">
          <a:xfrm>
            <a:off x="1714480" y="4643446"/>
            <a:ext cx="6858048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solidFill>
                  <a:srgbClr val="C00000"/>
                </a:solidFill>
                <a:latin typeface="Segoe UI Semibold" pitchFamily="34" charset="0"/>
              </a:rPr>
              <a:t>Ammeter Should always be connected in Series with Load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2466</TotalTime>
  <Words>915</Words>
  <Application>Microsoft Office PowerPoint</Application>
  <PresentationFormat>On-screen Show (4:3)</PresentationFormat>
  <Paragraphs>202</Paragraphs>
  <Slides>38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14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57" baseType="lpstr">
      <vt:lpstr>微軟正黑體</vt:lpstr>
      <vt:lpstr>Arial</vt:lpstr>
      <vt:lpstr>Arial Black</vt:lpstr>
      <vt:lpstr>Calibri</vt:lpstr>
      <vt:lpstr>Century Gothic</vt:lpstr>
      <vt:lpstr>Lucida Sans Unicode</vt:lpstr>
      <vt:lpstr>新細明體</vt:lpstr>
      <vt:lpstr>Segoe UI Semibold</vt:lpstr>
      <vt:lpstr>Tahoma</vt:lpstr>
      <vt:lpstr>Times New Roman</vt:lpstr>
      <vt:lpstr>Verdana</vt:lpstr>
      <vt:lpstr>Wingdings</vt:lpstr>
      <vt:lpstr>Wingdings 2</vt:lpstr>
      <vt:lpstr>Wingdings 3</vt:lpstr>
      <vt:lpstr>Blends</vt:lpstr>
      <vt:lpstr>Network</vt:lpstr>
      <vt:lpstr>Pixel</vt:lpstr>
      <vt:lpstr>Concourse</vt:lpstr>
      <vt:lpstr>Photo Editor Photo</vt:lpstr>
      <vt:lpstr>Course Teachers:           Md. Rezaur Raihan  Assistant Professor, Dept. of EEE &amp;                     Md Arafat Hossain  Assistant Professor, Dept. of EEE </vt:lpstr>
      <vt:lpstr>PowerPoint Presentation</vt:lpstr>
      <vt:lpstr>List of Experiments:</vt:lpstr>
      <vt:lpstr>List of Experiments :(contd.)</vt:lpstr>
      <vt:lpstr>Assessment criteria:</vt:lpstr>
      <vt:lpstr>PowerPoint Presentation</vt:lpstr>
      <vt:lpstr>Electric Meters:</vt:lpstr>
      <vt:lpstr> Ammeter</vt:lpstr>
      <vt:lpstr>Typical connection of Ammeter:</vt:lpstr>
      <vt:lpstr> Connection Diagram of Ammeter:</vt:lpstr>
      <vt:lpstr>Pictorial View of DC &amp; AC Ammeter</vt:lpstr>
      <vt:lpstr>Voltmeter</vt:lpstr>
      <vt:lpstr>Connection Diagram of Voltmeter:</vt:lpstr>
      <vt:lpstr>Connection Diagram of Voltmeter:</vt:lpstr>
      <vt:lpstr>Pictorial View of DC &amp; AC Voltmeter</vt:lpstr>
      <vt:lpstr>PowerPoint Presentation</vt:lpstr>
      <vt:lpstr>PowerPoint Presentation</vt:lpstr>
      <vt:lpstr>PowerPoint Presentation</vt:lpstr>
      <vt:lpstr>Multimeter/AVO meter: </vt:lpstr>
      <vt:lpstr>Wattmeter</vt:lpstr>
      <vt:lpstr>Schematic Diagram of Wattmeter:</vt:lpstr>
      <vt:lpstr>Connection Diagram of Wattmeter:</vt:lpstr>
      <vt:lpstr>Pictorial View of Wattmeter:</vt:lpstr>
      <vt:lpstr>Report Writing:</vt:lpstr>
      <vt:lpstr>Objectives:</vt:lpstr>
      <vt:lpstr>Introduction:</vt:lpstr>
      <vt:lpstr>Description of the work:</vt:lpstr>
      <vt:lpstr>Apparatus Required:</vt:lpstr>
      <vt:lpstr>Experimental Setup:</vt:lpstr>
      <vt:lpstr>Experimental Data:</vt:lpstr>
      <vt:lpstr>Calculation:</vt:lpstr>
      <vt:lpstr>Graph/Vector Diagram:</vt:lpstr>
      <vt:lpstr>Result &amp; Discussion:</vt:lpstr>
      <vt:lpstr>Conclusion: </vt:lpstr>
      <vt:lpstr>Question and Answer:</vt:lpstr>
      <vt:lpstr>Reference:</vt:lpstr>
      <vt:lpstr>References of Today’s Experiment:</vt:lpstr>
      <vt:lpstr>Top page of Sessional Report:</vt:lpstr>
    </vt:vector>
  </TitlesOfParts>
  <Company>workgroup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tpstyle</dc:creator>
  <cp:lastModifiedBy>ThisPCEEE</cp:lastModifiedBy>
  <cp:revision>457</cp:revision>
  <dcterms:created xsi:type="dcterms:W3CDTF">2005-07-28T03:13:08Z</dcterms:created>
  <dcterms:modified xsi:type="dcterms:W3CDTF">2020-01-28T07:55:46Z</dcterms:modified>
</cp:coreProperties>
</file>