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32C0036-04F1-41FB-8F3F-85862996EC15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0A8B66D-A0FF-41AE-9D87-948021034790}" type="slidenum">
              <a:rPr lang="en-US" sz="1600" b="0" strike="noStrike" spc="-1">
                <a:solidFill>
                  <a:srgbClr val="6D8687"/>
                </a:solidFill>
                <a:latin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4BACB3DF-DFBD-4815-AE7C-7B7551040D0A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D35812CB-D4C9-4178-AC5C-D960B030D8B8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PlaceHolder 10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11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  <p:sp>
        <p:nvSpPr>
          <p:cNvPr id="120" name="PlaceHolder 12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  <p:sp>
        <p:nvSpPr>
          <p:cNvPr id="122" name="PlaceHolder 1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1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896B167-E100-431A-8494-08A5F6A37EBD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124" name="PlaceHolder 1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75E3EC7-D428-4B8D-963A-086ECED3E6A1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PlaceHolder 10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11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  <p:sp>
        <p:nvSpPr>
          <p:cNvPr id="172" name="PlaceHolder 12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3885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  <p:sp>
        <p:nvSpPr>
          <p:cNvPr id="173" name="PlaceHolder 1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4" name="PlaceHolder 1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CE841CD-DA6F-4E86-A48F-18C4B606C30F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175" name="PlaceHolder 15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AFBF262-662E-45A4-BADB-2644FADBA407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1" name="PlaceHolder 10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11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3885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646B86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Seventh Outline Level</a:t>
            </a:r>
          </a:p>
        </p:txBody>
      </p:sp>
      <p:sp>
        <p:nvSpPr>
          <p:cNvPr id="223" name="PlaceHolder 12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4" name="PlaceHolder 13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C16CC1C-3CDF-499A-96ED-2272A27F50BF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25" name="PlaceHolder 1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66F7CA2-36B9-4F38-B8BB-B76AC6B38278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935720" y="4267080"/>
            <a:ext cx="601956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cap="all" spc="248">
                <a:solidFill>
                  <a:srgbClr val="646B86"/>
                </a:solidFill>
                <a:latin typeface="Georgia"/>
              </a:rPr>
              <a:t>MD. Milon Islam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cap="all" spc="248">
                <a:solidFill>
                  <a:srgbClr val="646B86"/>
                </a:solidFill>
                <a:latin typeface="Georgia"/>
              </a:rPr>
              <a:t>Md. masum al masba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D16349"/>
                </a:solidFill>
                <a:latin typeface="Georgia"/>
              </a:rPr>
              <a:t>ALGORITHMS AND FLOWCHARTS</a:t>
            </a:r>
            <a:r>
              <a:rPr lang="en-US" sz="4200" b="0" strike="noStrike" spc="-1">
                <a:solidFill>
                  <a:srgbClr val="D16349"/>
                </a:solidFill>
                <a:latin typeface="Georgia"/>
              </a:rPr>
              <a:t> 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Advantages of flowchart.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Communication.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Effective analysis.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Proper documentation.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Efficient coding.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Proper debugging.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Efficient program maintenance.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Easy and clear presentation.</a:t>
            </a: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137217CF-1C5B-4F7C-9388-7699D84C2380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1A71FE6-3A59-427E-80FE-16976C28F80E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10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08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Limitation of flowchart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Complex logic.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Drawing is time consuming.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Alteration and modification.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Redrawn many times.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Difficult to draw and remember.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Technical detail.</a:t>
            </a: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1277FE2-9F1A-494B-8EB0-22C82C5BCA6E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2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6677A85-D818-4336-B38D-9FE2A2BA15B7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11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13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7B9899"/>
                </a:solidFill>
                <a:latin typeface="Georgia"/>
              </a:rPr>
              <a:t>Example </a:t>
            </a:r>
            <a:r>
              <a:rPr lang="en-US" sz="3300" b="0" strike="noStrike" spc="-1" dirty="0" smtClean="0">
                <a:solidFill>
                  <a:srgbClr val="7B9899"/>
                </a:solidFill>
                <a:latin typeface="Georgia"/>
              </a:rPr>
              <a:t>1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Write an algorithm and draw a flowchart to convert the length in feet to centimeter.</a:t>
            </a:r>
          </a:p>
          <a:p>
            <a:pPr marL="274320" indent="-273960">
              <a:lnSpc>
                <a:spcPct val="9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Pseudocode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:	</a:t>
            </a:r>
          </a:p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700" b="0" i="1" strike="noStrike" spc="-1">
                <a:solidFill>
                  <a:srgbClr val="000000"/>
                </a:solidFill>
                <a:latin typeface="Georgia"/>
              </a:rPr>
              <a:t>Input the length in feet (Lft)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i="1" strike="noStrike" spc="-1">
                <a:solidFill>
                  <a:srgbClr val="000000"/>
                </a:solidFill>
                <a:latin typeface="Georgia"/>
              </a:rPr>
              <a:t>Calculate the length in cm (Lcm) by multiplying LFT with 30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i="1" strike="noStrike" spc="-1">
                <a:solidFill>
                  <a:srgbClr val="000000"/>
                </a:solidFill>
                <a:latin typeface="Georgia"/>
              </a:rPr>
              <a:t>Print length in cm (LCM)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8C486C8-E3F7-45F6-8A75-49D2594B5A39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25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CAF02C2-EE08-44A1-BA95-349BD582C387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13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26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7B9899"/>
                </a:solidFill>
                <a:latin typeface="Georgia"/>
              </a:rPr>
              <a:t>Example </a:t>
            </a:r>
            <a:r>
              <a:rPr lang="en-US" sz="3300" b="0" strike="noStrike" spc="-1" dirty="0" smtClean="0">
                <a:solidFill>
                  <a:srgbClr val="7B9899"/>
                </a:solidFill>
                <a:latin typeface="Georgia"/>
              </a:rPr>
              <a:t>1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Algorithm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Step 1:  Input Lft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Step 2: 	Lcm </a:t>
            </a:r>
            <a:r>
              <a:rPr lang="en-US" sz="27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Lft x 30 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Step 3: 	Print Lcm</a:t>
            </a: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grpSp>
        <p:nvGrpSpPr>
          <p:cNvPr id="329" name="Group 3"/>
          <p:cNvGrpSpPr/>
          <p:nvPr/>
        </p:nvGrpSpPr>
        <p:grpSpPr>
          <a:xfrm>
            <a:off x="5715000" y="2362320"/>
            <a:ext cx="2010960" cy="3669840"/>
            <a:chOff x="5715000" y="2362320"/>
            <a:chExt cx="2010960" cy="3669840"/>
          </a:xfrm>
        </p:grpSpPr>
        <p:sp>
          <p:nvSpPr>
            <p:cNvPr id="330" name="CustomShape 4"/>
            <p:cNvSpPr/>
            <p:nvPr/>
          </p:nvSpPr>
          <p:spPr>
            <a:xfrm>
              <a:off x="6279480" y="2362320"/>
              <a:ext cx="914040" cy="365400"/>
            </a:xfrm>
            <a:prstGeom prst="flowChartTerminator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START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" name="Line 5"/>
            <p:cNvSpPr/>
            <p:nvPr/>
          </p:nvSpPr>
          <p:spPr>
            <a:xfrm>
              <a:off x="6736320" y="2727720"/>
              <a:ext cx="360" cy="2743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6"/>
            <p:cNvSpPr/>
            <p:nvPr/>
          </p:nvSpPr>
          <p:spPr>
            <a:xfrm>
              <a:off x="5715000" y="3014280"/>
              <a:ext cx="2010960" cy="548280"/>
            </a:xfrm>
            <a:prstGeom prst="flowChartInputOutpu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Input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Lft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3" name="CustomShape 7"/>
            <p:cNvSpPr/>
            <p:nvPr/>
          </p:nvSpPr>
          <p:spPr>
            <a:xfrm>
              <a:off x="6044400" y="3933000"/>
              <a:ext cx="1359000" cy="365400"/>
            </a:xfrm>
            <a:prstGeom prst="flowChartProcess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Lcm </a:t>
              </a:r>
              <a:r>
                <a:rPr lang="en-US" sz="1800" b="0" strike="noStrike" spc="-1">
                  <a:solidFill>
                    <a:srgbClr val="000000"/>
                  </a:solidFill>
                  <a:latin typeface="Symbol"/>
                </a:rPr>
                <a:t></a:t>
              </a: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 Lft x 30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4" name="Line 8"/>
            <p:cNvSpPr/>
            <p:nvPr/>
          </p:nvSpPr>
          <p:spPr>
            <a:xfrm>
              <a:off x="6720480" y="3562920"/>
              <a:ext cx="360" cy="365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9"/>
            <p:cNvSpPr/>
            <p:nvPr/>
          </p:nvSpPr>
          <p:spPr>
            <a:xfrm>
              <a:off x="6251400" y="5654520"/>
              <a:ext cx="914040" cy="377640"/>
            </a:xfrm>
            <a:prstGeom prst="flowChartTerminator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STOP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6" name="Line 10"/>
            <p:cNvSpPr/>
            <p:nvPr/>
          </p:nvSpPr>
          <p:spPr>
            <a:xfrm>
              <a:off x="6720480" y="4294800"/>
              <a:ext cx="360" cy="365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11"/>
            <p:cNvSpPr/>
            <p:nvPr/>
          </p:nvSpPr>
          <p:spPr>
            <a:xfrm>
              <a:off x="6720480" y="5300640"/>
              <a:ext cx="360" cy="3657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8" name="CustomShape 12"/>
          <p:cNvSpPr/>
          <p:nvPr/>
        </p:nvSpPr>
        <p:spPr>
          <a:xfrm>
            <a:off x="6019920" y="1600200"/>
            <a:ext cx="220932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Flowchart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39" name="CustomShape 13"/>
          <p:cNvSpPr/>
          <p:nvPr/>
        </p:nvSpPr>
        <p:spPr>
          <a:xfrm>
            <a:off x="6172200" y="4648320"/>
            <a:ext cx="1218960" cy="533160"/>
          </a:xfrm>
          <a:prstGeom prst="parallelogram">
            <a:avLst>
              <a:gd name="adj" fmla="val 25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Print LCM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TextShape 1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12BA9AFB-8E68-40B2-9FAD-52CF1C2CE488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41" name="TextShape 1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B7E3F525-BC17-4FA0-85B5-ED04D66F81E7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14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42" name="TextShape 1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7B9899"/>
                </a:solidFill>
                <a:latin typeface="Georgia"/>
              </a:rPr>
              <a:t>Example </a:t>
            </a:r>
            <a:r>
              <a:rPr lang="en-US" sz="3300" b="0" strike="noStrike" spc="-1" dirty="0" smtClean="0">
                <a:solidFill>
                  <a:srgbClr val="7B9899"/>
                </a:solidFill>
                <a:latin typeface="Georgia"/>
              </a:rPr>
              <a:t>2 </a:t>
            </a:r>
            <a:endParaRPr lang="en-US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Georgia"/>
              </a:rPr>
              <a:t>	Write an algorithm and draw a flowchart that will read the two sides of a rectangle and calculate its area.</a:t>
            </a: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  <a:p>
            <a:pPr marL="274320" indent="-27396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Georgia"/>
              </a:rPr>
              <a:t>Pseudocode</a:t>
            </a: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Input the width (W) and Length (L) of a rectangle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Calculate the area (A) by multiplying L with W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Print A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C445276-9F9D-4DDA-AAE6-3DC508CFBFC1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46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CE2F6FA-CA39-4CE1-88FF-9DA03B0216EC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15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47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3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533520" y="190512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Algorithm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Step 1: 	Input W,L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Step 2: 	A </a:t>
            </a:r>
            <a:r>
              <a:rPr lang="en-US" sz="27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L  x  W 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Step 3: 	Print A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grpSp>
        <p:nvGrpSpPr>
          <p:cNvPr id="350" name="Group 3"/>
          <p:cNvGrpSpPr/>
          <p:nvPr/>
        </p:nvGrpSpPr>
        <p:grpSpPr>
          <a:xfrm>
            <a:off x="5410080" y="2057400"/>
            <a:ext cx="3123720" cy="4190760"/>
            <a:chOff x="5410080" y="2057400"/>
            <a:chExt cx="3123720" cy="4190760"/>
          </a:xfrm>
        </p:grpSpPr>
        <p:sp>
          <p:nvSpPr>
            <p:cNvPr id="351" name="CustomShape 4"/>
            <p:cNvSpPr/>
            <p:nvPr/>
          </p:nvSpPr>
          <p:spPr>
            <a:xfrm>
              <a:off x="6287040" y="2057400"/>
              <a:ext cx="1419840" cy="417240"/>
            </a:xfrm>
            <a:prstGeom prst="flowChartTerminator">
              <a:avLst/>
            </a:prstGeom>
            <a:solidFill>
              <a:srgbClr val="CCFFFF">
                <a:alpha val="80000"/>
              </a:srgbClr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START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52" name="Line 5"/>
            <p:cNvSpPr/>
            <p:nvPr/>
          </p:nvSpPr>
          <p:spPr>
            <a:xfrm>
              <a:off x="6996600" y="2475000"/>
              <a:ext cx="360" cy="3132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6"/>
            <p:cNvSpPr/>
            <p:nvPr/>
          </p:nvSpPr>
          <p:spPr>
            <a:xfrm>
              <a:off x="5410080" y="2802240"/>
              <a:ext cx="3123720" cy="626400"/>
            </a:xfrm>
            <a:prstGeom prst="flowChartInputOutput">
              <a:avLst/>
            </a:prstGeom>
            <a:solidFill>
              <a:srgbClr val="CCFFFF">
                <a:alpha val="80000"/>
              </a:srgbClr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Input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W, L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54" name="CustomShape 7"/>
            <p:cNvSpPr/>
            <p:nvPr/>
          </p:nvSpPr>
          <p:spPr>
            <a:xfrm>
              <a:off x="5922000" y="3850920"/>
              <a:ext cx="2111040" cy="417240"/>
            </a:xfrm>
            <a:prstGeom prst="flowChartProcess">
              <a:avLst/>
            </a:prstGeom>
            <a:solidFill>
              <a:srgbClr val="CCFFFF">
                <a:alpha val="80000"/>
              </a:srgbClr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A </a:t>
              </a:r>
              <a:r>
                <a:rPr lang="en-US" sz="1800" b="0" strike="noStrike" spc="-1">
                  <a:solidFill>
                    <a:srgbClr val="000000"/>
                  </a:solidFill>
                  <a:latin typeface="Symbol"/>
                </a:rPr>
                <a:t></a:t>
              </a: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 L x W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55" name="Line 8"/>
            <p:cNvSpPr/>
            <p:nvPr/>
          </p:nvSpPr>
          <p:spPr>
            <a:xfrm>
              <a:off x="6972120" y="3428640"/>
              <a:ext cx="360" cy="4176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9"/>
            <p:cNvSpPr/>
            <p:nvPr/>
          </p:nvSpPr>
          <p:spPr>
            <a:xfrm>
              <a:off x="6243480" y="5816880"/>
              <a:ext cx="1419840" cy="431280"/>
            </a:xfrm>
            <a:prstGeom prst="flowChartTerminator">
              <a:avLst/>
            </a:prstGeom>
            <a:solidFill>
              <a:srgbClr val="CCFFFF">
                <a:alpha val="80000"/>
              </a:srgbClr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STOP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57" name="Line 10"/>
            <p:cNvSpPr/>
            <p:nvPr/>
          </p:nvSpPr>
          <p:spPr>
            <a:xfrm>
              <a:off x="6972120" y="4264200"/>
              <a:ext cx="360" cy="4176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11"/>
            <p:cNvSpPr/>
            <p:nvPr/>
          </p:nvSpPr>
          <p:spPr>
            <a:xfrm>
              <a:off x="6972120" y="5412600"/>
              <a:ext cx="360" cy="4179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9" name="CustomShape 12"/>
          <p:cNvSpPr/>
          <p:nvPr/>
        </p:nvSpPr>
        <p:spPr>
          <a:xfrm>
            <a:off x="5943600" y="4724280"/>
            <a:ext cx="2285640" cy="533160"/>
          </a:xfrm>
          <a:prstGeom prst="parallelogram">
            <a:avLst>
              <a:gd name="adj" fmla="val 25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Print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TextShape 1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31A9671-A4F0-41B5-BD90-6E1186B28A26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61" name="TextShape 1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9D77EC0-D9A7-4E22-BE17-2B90226932B8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16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62" name="TextShape 1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4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9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Pseudocode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: </a:t>
            </a:r>
          </a:p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i="1" strike="noStrike" spc="-1">
                <a:solidFill>
                  <a:srgbClr val="000000"/>
                </a:solidFill>
                <a:latin typeface="Georgia"/>
              </a:rPr>
              <a:t>Input the coefficients (a, b, c) of the quadratic equation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i="1" strike="noStrike" spc="-1">
                <a:solidFill>
                  <a:srgbClr val="000000"/>
                </a:solidFill>
                <a:latin typeface="Georgia"/>
              </a:rPr>
              <a:t>Calculate </a:t>
            </a: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d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i="1" strike="noStrike" spc="-1">
                <a:solidFill>
                  <a:srgbClr val="000000"/>
                </a:solidFill>
                <a:latin typeface="Georgia"/>
              </a:rPr>
              <a:t>Calculate  </a:t>
            </a: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x</a:t>
            </a: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1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i="1" strike="noStrike" spc="-1">
                <a:solidFill>
                  <a:srgbClr val="000000"/>
                </a:solidFill>
                <a:latin typeface="Georgia"/>
              </a:rPr>
              <a:t>Calculate </a:t>
            </a: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x2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i="1" strike="noStrike" spc="-1">
                <a:solidFill>
                  <a:srgbClr val="000000"/>
                </a:solidFill>
                <a:latin typeface="Georgia"/>
              </a:rPr>
              <a:t>Print 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x</a:t>
            </a:r>
            <a:r>
              <a:rPr lang="en-US" sz="2700" b="0" i="1" strike="noStrike" spc="-1">
                <a:solidFill>
                  <a:srgbClr val="000000"/>
                </a:solidFill>
                <a:latin typeface="Georgia"/>
              </a:rPr>
              <a:t>1 and 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x2</a:t>
            </a:r>
          </a:p>
        </p:txBody>
      </p:sp>
      <p:sp>
        <p:nvSpPr>
          <p:cNvPr id="375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85FE74BA-BD45-4EEF-B2D3-537E6BA11C7B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76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EC7B59EB-5B2A-4C24-B1BC-3022DC18C403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18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77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7B9899"/>
                </a:solidFill>
                <a:latin typeface="Georgia"/>
              </a:rPr>
              <a:t>ALGORITHMS AND FLOWCHARTS</a:t>
            </a: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 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57200" y="1828800"/>
            <a:ext cx="8229240" cy="403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 marL="274320" indent="-27396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A typical programming task can be divided into two phases:</a:t>
            </a:r>
          </a:p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1" i="1" strike="noStrike" spc="-1">
                <a:solidFill>
                  <a:srgbClr val="000000"/>
                </a:solidFill>
                <a:latin typeface="Georgia"/>
              </a:rPr>
              <a:t>Problem solving phase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Georgia"/>
              </a:rPr>
              <a:t>produce an ordered sequence of steps that describe solution of problem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Georgia"/>
              </a:rPr>
              <a:t>this sequence of steps is called an </a:t>
            </a:r>
            <a:r>
              <a:rPr lang="en-US" sz="2400" b="1" i="1" strike="noStrike" spc="-1">
                <a:solidFill>
                  <a:srgbClr val="646B86"/>
                </a:solidFill>
                <a:latin typeface="Georgia"/>
              </a:rPr>
              <a:t>algorithm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Flowchart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Pseudocode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Language (c like code)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1" i="1" strike="noStrike" spc="-1">
                <a:solidFill>
                  <a:srgbClr val="000000"/>
                </a:solidFill>
                <a:latin typeface="Georgia"/>
              </a:rPr>
              <a:t>Implementation phase</a:t>
            </a: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  <a:p>
            <a:pPr marL="548640" lvl="1" indent="-273960">
              <a:lnSpc>
                <a:spcPct val="10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Georgia"/>
              </a:rPr>
              <a:t>implement the program in some programming language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094EFA3B-8292-4ACF-96FD-F9ADBF54E5E5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CA2E02D-1A17-4E8A-9DF1-3DBE534B8D64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68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DECISION STRUCTURES 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The expression A&gt;B is a logical expression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it describes a</a:t>
            </a:r>
            <a:r>
              <a:rPr lang="en-US" sz="2800" b="1" i="1" strike="noStrike" spc="-1">
                <a:solidFill>
                  <a:srgbClr val="000000"/>
                </a:solidFill>
                <a:latin typeface="Georgia"/>
              </a:rPr>
              <a:t> condition </a:t>
            </a: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we want to test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1" i="1" strike="noStrike" spc="-1">
                <a:solidFill>
                  <a:srgbClr val="000000"/>
                </a:solidFill>
                <a:latin typeface="Georgia"/>
              </a:rPr>
              <a:t>if A&gt;B is true (if A is greater than B) </a:t>
            </a: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we take the action on left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print the value of A 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1" i="1" strike="noStrike" spc="-1">
                <a:solidFill>
                  <a:srgbClr val="000000"/>
                </a:solidFill>
                <a:latin typeface="Georgia"/>
              </a:rPr>
              <a:t>if A&gt;B is false (if A is not greater than B) </a:t>
            </a: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we take the action on right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print the value of B</a:t>
            </a:r>
          </a:p>
        </p:txBody>
      </p:sp>
      <p:sp>
        <p:nvSpPr>
          <p:cNvPr id="401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BE5D704-6F94-47ED-8451-B1B872208D74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02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ADB572C3-7430-4BB8-8C28-D2D4F06AC91D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20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03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DECISION STRUCTURES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5" name="Group 2"/>
          <p:cNvGrpSpPr/>
          <p:nvPr/>
        </p:nvGrpSpPr>
        <p:grpSpPr>
          <a:xfrm>
            <a:off x="2933640" y="2057400"/>
            <a:ext cx="3200040" cy="3047760"/>
            <a:chOff x="2933640" y="2057400"/>
            <a:chExt cx="3200040" cy="3047760"/>
          </a:xfrm>
        </p:grpSpPr>
        <p:sp>
          <p:nvSpPr>
            <p:cNvPr id="406" name="CustomShape 3"/>
            <p:cNvSpPr/>
            <p:nvPr/>
          </p:nvSpPr>
          <p:spPr>
            <a:xfrm>
              <a:off x="3733920" y="2473200"/>
              <a:ext cx="1371240" cy="1108080"/>
            </a:xfrm>
            <a:prstGeom prst="flowChartDecision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</a:rPr>
                <a:t>is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</a:rPr>
                <a:t>A&gt;B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7" name="Line 4"/>
            <p:cNvSpPr/>
            <p:nvPr/>
          </p:nvSpPr>
          <p:spPr>
            <a:xfrm>
              <a:off x="5105160" y="3026880"/>
              <a:ext cx="6858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5"/>
            <p:cNvSpPr/>
            <p:nvPr/>
          </p:nvSpPr>
          <p:spPr>
            <a:xfrm>
              <a:off x="5790960" y="3026880"/>
              <a:ext cx="360" cy="8316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6"/>
            <p:cNvSpPr/>
            <p:nvPr/>
          </p:nvSpPr>
          <p:spPr>
            <a:xfrm>
              <a:off x="3062880" y="3026880"/>
              <a:ext cx="6858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7"/>
            <p:cNvSpPr/>
            <p:nvPr/>
          </p:nvSpPr>
          <p:spPr>
            <a:xfrm>
              <a:off x="3062880" y="3026880"/>
              <a:ext cx="360" cy="8316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"/>
            <p:cNvSpPr/>
            <p:nvPr/>
          </p:nvSpPr>
          <p:spPr>
            <a:xfrm>
              <a:off x="4419360" y="2057400"/>
              <a:ext cx="360" cy="4154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9"/>
            <p:cNvSpPr/>
            <p:nvPr/>
          </p:nvSpPr>
          <p:spPr>
            <a:xfrm>
              <a:off x="3047760" y="4412520"/>
              <a:ext cx="360" cy="2772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10"/>
            <p:cNvSpPr/>
            <p:nvPr/>
          </p:nvSpPr>
          <p:spPr>
            <a:xfrm>
              <a:off x="3047760" y="4689720"/>
              <a:ext cx="27432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11"/>
            <p:cNvSpPr/>
            <p:nvPr/>
          </p:nvSpPr>
          <p:spPr>
            <a:xfrm flipV="1">
              <a:off x="5790960" y="4412520"/>
              <a:ext cx="360" cy="2772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12"/>
            <p:cNvSpPr/>
            <p:nvPr/>
          </p:nvSpPr>
          <p:spPr>
            <a:xfrm>
              <a:off x="4305240" y="4689720"/>
              <a:ext cx="360" cy="4154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13"/>
            <p:cNvSpPr/>
            <p:nvPr/>
          </p:nvSpPr>
          <p:spPr>
            <a:xfrm>
              <a:off x="2933640" y="2611440"/>
              <a:ext cx="685440" cy="415440"/>
            </a:xfrm>
            <a:prstGeom prst="rect">
              <a:avLst/>
            </a:prstGeom>
            <a:solidFill>
              <a:srgbClr val="CC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</a:rPr>
                <a:t>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7" name="CustomShape 14"/>
            <p:cNvSpPr/>
            <p:nvPr/>
          </p:nvSpPr>
          <p:spPr>
            <a:xfrm>
              <a:off x="5448240" y="2611440"/>
              <a:ext cx="685440" cy="415440"/>
            </a:xfrm>
            <a:prstGeom prst="rect">
              <a:avLst/>
            </a:prstGeom>
            <a:solidFill>
              <a:srgbClr val="CC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</a:rPr>
                <a:t>N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418" name="CustomShape 15"/>
          <p:cNvSpPr/>
          <p:nvPr/>
        </p:nvSpPr>
        <p:spPr>
          <a:xfrm>
            <a:off x="5257800" y="3886200"/>
            <a:ext cx="1218960" cy="533160"/>
          </a:xfrm>
          <a:prstGeom prst="parallelogram">
            <a:avLst>
              <a:gd name="adj" fmla="val 25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Print 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9" name="CustomShape 16"/>
          <p:cNvSpPr/>
          <p:nvPr/>
        </p:nvSpPr>
        <p:spPr>
          <a:xfrm>
            <a:off x="2514600" y="3886200"/>
            <a:ext cx="1218960" cy="533160"/>
          </a:xfrm>
          <a:prstGeom prst="parallelogram">
            <a:avLst>
              <a:gd name="adj" fmla="val 25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Print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0" name="TextShape 17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68A96B4-0AA1-4E18-BCB6-7FE70BB0AD14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21" name="TextShape 18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A598C8F1-7B53-4CEA-96C9-EFF9A0C0B8D4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21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22" name="TextShape 19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trike="noStrike" spc="-1">
                <a:solidFill>
                  <a:srgbClr val="7B9899"/>
                </a:solidFill>
                <a:latin typeface="Georgia"/>
              </a:rPr>
              <a:t>IF–THEN–ELSE STRUCTURE</a:t>
            </a: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 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The structure is as follows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If condition  then 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		true alternative 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	else 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		false alternative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endif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</p:txBody>
      </p:sp>
      <p:sp>
        <p:nvSpPr>
          <p:cNvPr id="425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0EB2ED8C-4F42-4912-818D-736AE96C0372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26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958830CE-4BFC-4632-9CC1-B2247B0F16FA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22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27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trike="noStrike" spc="-1">
                <a:solidFill>
                  <a:srgbClr val="7B9899"/>
                </a:solidFill>
                <a:latin typeface="Georgia"/>
              </a:rPr>
              <a:t>IF–THEN–ELSE STRUCTURE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The algorithm for the flowchart is as follows:</a:t>
            </a:r>
          </a:p>
          <a:p>
            <a:pPr marL="274320" indent="-273960">
              <a:lnSpc>
                <a:spcPct val="9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If A&gt;B then 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	print A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else 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	print B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41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Georgia"/>
              </a:rPr>
              <a:t>endif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grpSp>
        <p:nvGrpSpPr>
          <p:cNvPr id="430" name="Group 3"/>
          <p:cNvGrpSpPr/>
          <p:nvPr/>
        </p:nvGrpSpPr>
        <p:grpSpPr>
          <a:xfrm>
            <a:off x="4381560" y="2819160"/>
            <a:ext cx="3200040" cy="3048120"/>
            <a:chOff x="4381560" y="2819160"/>
            <a:chExt cx="3200040" cy="3048120"/>
          </a:xfrm>
        </p:grpSpPr>
        <p:sp>
          <p:nvSpPr>
            <p:cNvPr id="431" name="CustomShape 4"/>
            <p:cNvSpPr/>
            <p:nvPr/>
          </p:nvSpPr>
          <p:spPr>
            <a:xfrm>
              <a:off x="5181480" y="3234960"/>
              <a:ext cx="1371240" cy="1108080"/>
            </a:xfrm>
            <a:prstGeom prst="flowChartDecision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</a:rPr>
                <a:t>is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</a:rPr>
                <a:t>A&gt;B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2" name="Line 5"/>
            <p:cNvSpPr/>
            <p:nvPr/>
          </p:nvSpPr>
          <p:spPr>
            <a:xfrm>
              <a:off x="6553080" y="3789000"/>
              <a:ext cx="6858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6"/>
            <p:cNvSpPr/>
            <p:nvPr/>
          </p:nvSpPr>
          <p:spPr>
            <a:xfrm>
              <a:off x="7238880" y="3789000"/>
              <a:ext cx="360" cy="8312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7"/>
            <p:cNvSpPr/>
            <p:nvPr/>
          </p:nvSpPr>
          <p:spPr>
            <a:xfrm>
              <a:off x="4510800" y="3789000"/>
              <a:ext cx="6858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8"/>
            <p:cNvSpPr/>
            <p:nvPr/>
          </p:nvSpPr>
          <p:spPr>
            <a:xfrm>
              <a:off x="4510800" y="3789000"/>
              <a:ext cx="360" cy="8312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9"/>
            <p:cNvSpPr/>
            <p:nvPr/>
          </p:nvSpPr>
          <p:spPr>
            <a:xfrm>
              <a:off x="5867280" y="2819160"/>
              <a:ext cx="360" cy="415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"/>
            <p:cNvSpPr/>
            <p:nvPr/>
          </p:nvSpPr>
          <p:spPr>
            <a:xfrm>
              <a:off x="4495680" y="5174640"/>
              <a:ext cx="360" cy="2768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1"/>
            <p:cNvSpPr/>
            <p:nvPr/>
          </p:nvSpPr>
          <p:spPr>
            <a:xfrm>
              <a:off x="4495680" y="5451480"/>
              <a:ext cx="27432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2"/>
            <p:cNvSpPr/>
            <p:nvPr/>
          </p:nvSpPr>
          <p:spPr>
            <a:xfrm flipV="1">
              <a:off x="7238880" y="5174640"/>
              <a:ext cx="360" cy="2768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3"/>
            <p:cNvSpPr/>
            <p:nvPr/>
          </p:nvSpPr>
          <p:spPr>
            <a:xfrm>
              <a:off x="5752800" y="5451480"/>
              <a:ext cx="360" cy="415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14"/>
            <p:cNvSpPr/>
            <p:nvPr/>
          </p:nvSpPr>
          <p:spPr>
            <a:xfrm>
              <a:off x="4381560" y="3373560"/>
              <a:ext cx="685440" cy="415440"/>
            </a:xfrm>
            <a:prstGeom prst="rect">
              <a:avLst/>
            </a:prstGeom>
            <a:solidFill>
              <a:srgbClr val="CC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</a:rPr>
                <a:t>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2" name="CustomShape 15"/>
            <p:cNvSpPr/>
            <p:nvPr/>
          </p:nvSpPr>
          <p:spPr>
            <a:xfrm>
              <a:off x="6896160" y="3373560"/>
              <a:ext cx="685440" cy="415440"/>
            </a:xfrm>
            <a:prstGeom prst="rect">
              <a:avLst/>
            </a:prstGeom>
            <a:solidFill>
              <a:srgbClr val="CC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</a:rPr>
                <a:t>N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443" name="CustomShape 16"/>
          <p:cNvSpPr/>
          <p:nvPr/>
        </p:nvSpPr>
        <p:spPr>
          <a:xfrm>
            <a:off x="3886200" y="4648320"/>
            <a:ext cx="1218960" cy="533160"/>
          </a:xfrm>
          <a:prstGeom prst="parallelogram">
            <a:avLst>
              <a:gd name="adj" fmla="val 25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Print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" name="CustomShape 17"/>
          <p:cNvSpPr/>
          <p:nvPr/>
        </p:nvSpPr>
        <p:spPr>
          <a:xfrm>
            <a:off x="6629400" y="4572000"/>
            <a:ext cx="1218960" cy="533160"/>
          </a:xfrm>
          <a:prstGeom prst="parallelogram">
            <a:avLst>
              <a:gd name="adj" fmla="val 25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baseline="-25000">
                <a:solidFill>
                  <a:srgbClr val="000000"/>
                </a:solidFill>
                <a:latin typeface="Georgia"/>
              </a:rPr>
              <a:t>Print 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5" name="TextShape 18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45B195E3-05B2-42D5-B377-1FD710C8FD76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46" name="TextShape 19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9A6059CA-B63D-4E8C-8D04-48B7B161B591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23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47" name="TextShape 20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Relational Operators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49" name="Table 2"/>
          <p:cNvGraphicFramePr/>
          <p:nvPr/>
        </p:nvGraphicFramePr>
        <p:xfrm>
          <a:off x="457200" y="2154240"/>
          <a:ext cx="8229240" cy="3523080"/>
        </p:xfrm>
        <a:graphic>
          <a:graphicData uri="http://schemas.openxmlformats.org/drawingml/2006/table">
            <a:tbl>
              <a:tblPr/>
              <a:tblGrid>
                <a:gridCol w="3085920"/>
                <a:gridCol w="5143320"/>
              </a:tblGrid>
              <a:tr h="446760">
                <a:tc gridSpan="2"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Relational Operators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504720"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Operator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Description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28400"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&gt;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Greater than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26960"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&lt;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Less than 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28400"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=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Equal to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10040"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Symbol"/>
                        </a:rPr>
                        <a:t>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Greater than or equal to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26960"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Symbol"/>
                        </a:rPr>
                        <a:t>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Less than or equal to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26960">
                <a:tc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Symbol"/>
                        </a:rPr>
                        <a:t>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80"/>
                          </a:solidFill>
                          <a:latin typeface="TimesNewRomanPSMT"/>
                        </a:rPr>
                        <a:t>Not equal to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50" name="TextShape 3"/>
          <p:cNvSpPr txBox="1"/>
          <p:nvPr/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A84E6EB-E090-43C1-8B6E-115EBE72EA24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51" name="TextShape 4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7D1B419-2BE1-4295-914D-F3BF01F2FAA1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24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52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5 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8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Write an algorithm that reads two values, determines the largest value and prints the largest value with an identifying message.</a:t>
            </a:r>
          </a:p>
          <a:p>
            <a:pPr marL="274320" indent="-273960">
              <a:lnSpc>
                <a:spcPct val="8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Georgia"/>
              </a:rPr>
              <a:t>ALGORITHM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Step 1:  	</a:t>
            </a:r>
            <a:r>
              <a:rPr lang="en-US" sz="2400" b="0" i="1" strike="noStrike" spc="-1">
                <a:solidFill>
                  <a:srgbClr val="000000"/>
                </a:solidFill>
                <a:latin typeface="Georgia"/>
              </a:rPr>
              <a:t>Input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VALUE1, VALUE2</a:t>
            </a:r>
          </a:p>
          <a:p>
            <a:pPr marL="274320" indent="-273960"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Step 2: 	</a:t>
            </a:r>
            <a:r>
              <a:rPr lang="en-US" sz="2400" b="0" i="1" strike="noStrike" spc="-1">
                <a:solidFill>
                  <a:srgbClr val="000000"/>
                </a:solidFill>
                <a:latin typeface="Georgia"/>
              </a:rPr>
              <a:t>if (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VALUE1 &gt; VALUE2) </a:t>
            </a:r>
            <a:r>
              <a:rPr lang="en-US" sz="2400" b="0" i="1" strike="noStrike" spc="-1">
                <a:solidFill>
                  <a:srgbClr val="000000"/>
                </a:solidFill>
                <a:latin typeface="Georgia"/>
              </a:rPr>
              <a:t>then 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				MAX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VALUE1</a:t>
            </a:r>
          </a:p>
          <a:p>
            <a:pPr marL="274320" indent="-273960"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			</a:t>
            </a:r>
            <a:r>
              <a:rPr lang="en-US" sz="2400" b="0" i="1" strike="noStrike" spc="-1">
                <a:solidFill>
                  <a:srgbClr val="000000"/>
                </a:solidFill>
                <a:latin typeface="Georgia"/>
              </a:rPr>
              <a:t>else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 </a:t>
            </a:r>
          </a:p>
          <a:p>
            <a:pPr marL="274320" indent="-273960"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				MAX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VALUE2</a:t>
            </a:r>
          </a:p>
          <a:p>
            <a:pPr marL="274320" indent="-273960">
              <a:lnSpc>
                <a:spcPct val="80000"/>
              </a:lnSpc>
              <a:spcBef>
                <a:spcPts val="479"/>
              </a:spcBef>
            </a:pPr>
            <a:r>
              <a:rPr lang="en-US" sz="2400" b="0" i="1" strike="noStrike" spc="-1">
                <a:solidFill>
                  <a:srgbClr val="000000"/>
                </a:solidFill>
                <a:latin typeface="Georgia"/>
              </a:rPr>
              <a:t>			endif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Step 3: 	</a:t>
            </a:r>
            <a:r>
              <a:rPr lang="en-US" sz="2400" b="0" i="1" strike="noStrike" spc="-1">
                <a:solidFill>
                  <a:srgbClr val="000000"/>
                </a:solidFill>
                <a:latin typeface="Georgia"/>
              </a:rPr>
              <a:t>Print “The largest value is”, MAX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D4F96EB-2D4A-4044-897A-87F344960B25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56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1DB025E-F420-4F09-941B-F12159598098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25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57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5 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9" name="Group 2"/>
          <p:cNvGrpSpPr/>
          <p:nvPr/>
        </p:nvGrpSpPr>
        <p:grpSpPr>
          <a:xfrm>
            <a:off x="2514600" y="1447920"/>
            <a:ext cx="4343040" cy="4723920"/>
            <a:chOff x="2514600" y="1447920"/>
            <a:chExt cx="4343040" cy="4723920"/>
          </a:xfrm>
        </p:grpSpPr>
        <p:sp>
          <p:nvSpPr>
            <p:cNvPr id="460" name="CustomShape 3"/>
            <p:cNvSpPr/>
            <p:nvPr/>
          </p:nvSpPr>
          <p:spPr>
            <a:xfrm>
              <a:off x="2514600" y="3935520"/>
              <a:ext cx="1670400" cy="313560"/>
            </a:xfrm>
            <a:prstGeom prst="flowChartProcess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MAX </a:t>
              </a:r>
              <a:r>
                <a:rPr lang="en-US" sz="1800" b="0" strike="noStrike" spc="-1">
                  <a:solidFill>
                    <a:srgbClr val="000000"/>
                  </a:solidFill>
                  <a:latin typeface="Symbol"/>
                </a:rPr>
                <a:t></a:t>
              </a: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 VALUE1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61" name="CustomShape 4"/>
            <p:cNvSpPr/>
            <p:nvPr/>
          </p:nvSpPr>
          <p:spPr>
            <a:xfrm>
              <a:off x="4006080" y="5739840"/>
              <a:ext cx="1113480" cy="432000"/>
            </a:xfrm>
            <a:prstGeom prst="flowChartTerminator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STOP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62" name="Line 5"/>
            <p:cNvSpPr/>
            <p:nvPr/>
          </p:nvSpPr>
          <p:spPr>
            <a:xfrm>
              <a:off x="4569120" y="5492880"/>
              <a:ext cx="360" cy="261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6"/>
            <p:cNvSpPr/>
            <p:nvPr/>
          </p:nvSpPr>
          <p:spPr>
            <a:xfrm>
              <a:off x="4021560" y="2890080"/>
              <a:ext cx="1413000" cy="954000"/>
            </a:xfrm>
            <a:prstGeom prst="flowChartDecision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Line 7"/>
            <p:cNvSpPr/>
            <p:nvPr/>
          </p:nvSpPr>
          <p:spPr>
            <a:xfrm>
              <a:off x="5356800" y="3307680"/>
              <a:ext cx="6696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Line 8"/>
            <p:cNvSpPr/>
            <p:nvPr/>
          </p:nvSpPr>
          <p:spPr>
            <a:xfrm>
              <a:off x="6026400" y="3307680"/>
              <a:ext cx="360" cy="6278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Line 9"/>
            <p:cNvSpPr/>
            <p:nvPr/>
          </p:nvSpPr>
          <p:spPr>
            <a:xfrm>
              <a:off x="3367800" y="3307680"/>
              <a:ext cx="6678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Line 10"/>
            <p:cNvSpPr/>
            <p:nvPr/>
          </p:nvSpPr>
          <p:spPr>
            <a:xfrm>
              <a:off x="3367800" y="3307680"/>
              <a:ext cx="360" cy="6278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Line 11"/>
            <p:cNvSpPr/>
            <p:nvPr/>
          </p:nvSpPr>
          <p:spPr>
            <a:xfrm>
              <a:off x="3352320" y="4249080"/>
              <a:ext cx="360" cy="313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Line 12"/>
            <p:cNvSpPr/>
            <p:nvPr/>
          </p:nvSpPr>
          <p:spPr>
            <a:xfrm>
              <a:off x="3352320" y="4563000"/>
              <a:ext cx="267408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Line 13"/>
            <p:cNvSpPr/>
            <p:nvPr/>
          </p:nvSpPr>
          <p:spPr>
            <a:xfrm flipV="1">
              <a:off x="6026400" y="4249080"/>
              <a:ext cx="360" cy="313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Line 14"/>
            <p:cNvSpPr/>
            <p:nvPr/>
          </p:nvSpPr>
          <p:spPr>
            <a:xfrm>
              <a:off x="4578480" y="4563000"/>
              <a:ext cx="360" cy="3124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5"/>
            <p:cNvSpPr/>
            <p:nvPr/>
          </p:nvSpPr>
          <p:spPr>
            <a:xfrm>
              <a:off x="3241800" y="2994120"/>
              <a:ext cx="667440" cy="313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Y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73" name="CustomShape 16"/>
            <p:cNvSpPr/>
            <p:nvPr/>
          </p:nvSpPr>
          <p:spPr>
            <a:xfrm>
              <a:off x="5690880" y="2994120"/>
              <a:ext cx="668880" cy="313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N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74" name="CustomShape 17"/>
            <p:cNvSpPr/>
            <p:nvPr/>
          </p:nvSpPr>
          <p:spPr>
            <a:xfrm>
              <a:off x="4151160" y="1447920"/>
              <a:ext cx="1113480" cy="417600"/>
            </a:xfrm>
            <a:prstGeom prst="flowChartTerminator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START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75" name="Line 18"/>
            <p:cNvSpPr/>
            <p:nvPr/>
          </p:nvSpPr>
          <p:spPr>
            <a:xfrm>
              <a:off x="4708080" y="1865520"/>
              <a:ext cx="360" cy="2610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19"/>
            <p:cNvSpPr/>
            <p:nvPr/>
          </p:nvSpPr>
          <p:spPr>
            <a:xfrm>
              <a:off x="3241800" y="2152440"/>
              <a:ext cx="2881080" cy="496080"/>
            </a:xfrm>
            <a:prstGeom prst="flowChartInputOutpu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Input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VALUE1,VALUE2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77" name="Line 20"/>
            <p:cNvSpPr/>
            <p:nvPr/>
          </p:nvSpPr>
          <p:spPr>
            <a:xfrm>
              <a:off x="4689360" y="2648520"/>
              <a:ext cx="360" cy="261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21"/>
            <p:cNvSpPr/>
            <p:nvPr/>
          </p:nvSpPr>
          <p:spPr>
            <a:xfrm>
              <a:off x="5187240" y="3948480"/>
              <a:ext cx="1670400" cy="313560"/>
            </a:xfrm>
            <a:prstGeom prst="flowChartProcess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MAX </a:t>
              </a:r>
              <a:r>
                <a:rPr lang="en-US" sz="1800" b="0" strike="noStrike" spc="-1">
                  <a:solidFill>
                    <a:srgbClr val="000000"/>
                  </a:solidFill>
                  <a:latin typeface="Symbol"/>
                </a:rPr>
                <a:t></a:t>
              </a:r>
              <a:r>
                <a:rPr lang="en-US" sz="1400" b="1" strike="noStrike" spc="-1">
                  <a:solidFill>
                    <a:srgbClr val="000000"/>
                  </a:solidFill>
                  <a:latin typeface="Arial"/>
                </a:rPr>
                <a:t> VALUE2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79" name="CustomShape 22"/>
            <p:cNvSpPr/>
            <p:nvPr/>
          </p:nvSpPr>
          <p:spPr>
            <a:xfrm>
              <a:off x="3692520" y="3090960"/>
              <a:ext cx="2116800" cy="5230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latin typeface="Arial"/>
                </a:rPr>
                <a:t>is</a:t>
              </a:r>
              <a:endParaRPr lang="en-US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latin typeface="Arial"/>
                </a:rPr>
                <a:t>VALUE1&gt;VALUE2</a:t>
              </a:r>
              <a:endParaRPr lang="en-US" sz="1100" b="0" strike="noStrike" spc="-1">
                <a:latin typeface="Arial"/>
              </a:endParaRPr>
            </a:p>
          </p:txBody>
        </p:sp>
      </p:grpSp>
      <p:sp>
        <p:nvSpPr>
          <p:cNvPr id="480" name="CustomShape 23"/>
          <p:cNvSpPr/>
          <p:nvPr/>
        </p:nvSpPr>
        <p:spPr>
          <a:xfrm>
            <a:off x="2666880" y="4876920"/>
            <a:ext cx="3885840" cy="572400"/>
          </a:xfrm>
          <a:prstGeom prst="flowChartInputOutpu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Print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i="1" strike="noStrike" spc="-1">
                <a:solidFill>
                  <a:srgbClr val="000000"/>
                </a:solidFill>
                <a:latin typeface="Arial"/>
              </a:rPr>
              <a:t>“The largest value is”, MAX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1" name="TextShape 2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A63FD12-0230-4ADD-914C-6D75702BA0A6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82" name="TextShape 2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B5D49CA1-4DBD-4A47-ACE4-56D6E117EAC7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26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83" name="TextShape 2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Pseudocode &amp; Algorithm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Example 1: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Write an algorithm to determine a student’s final grade and indicate whether it is passing or failing. The final grade is calculated as the average of four marks.</a:t>
            </a:r>
          </a:p>
        </p:txBody>
      </p:sp>
      <p:sp>
        <p:nvSpPr>
          <p:cNvPr id="486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6DE3429-FD56-4437-9455-17D0E739E987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87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DDDA8919-2B86-4C54-96E1-3E6F5AE76314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27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88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Pseudocode &amp; Algorithm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Georgia"/>
              </a:rPr>
              <a:t>Pseudocode</a:t>
            </a: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: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Input a set of 4 marks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Calculate their average by summing and dividing by 4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if average is below 40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		Print “FAIL”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	else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Georgia"/>
              </a:rPr>
              <a:t>		Print “PASS”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C883C54-1935-4B4F-A261-EC4DC66DE9B6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92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2F812214-007C-4DAB-8974-561A668E2C34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28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93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Pseudocode &amp; Algorithm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Detailed Algorithm 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	Step 1:  	Input M1,M2,M3,M4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		Step 2: 	GRADE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 (M1+M2+M3+M4)/4 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		Step 3: 	if (GRADE &lt; 40) then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					Print “FAIL”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  				else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					Print “PASS”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				endif</a:t>
            </a:r>
          </a:p>
        </p:txBody>
      </p:sp>
      <p:sp>
        <p:nvSpPr>
          <p:cNvPr id="496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0A218EFD-4CED-4478-B12D-0B5BE0CD0EC8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97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E83C7DC8-C11F-4F44-B7C8-6861BB07E4A1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29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498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Steps in Problem Solving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First produce a general algorithm (one can use </a:t>
            </a:r>
            <a:r>
              <a:rPr lang="en-US" sz="2800" b="1" i="1" strike="noStrike" spc="-1">
                <a:solidFill>
                  <a:srgbClr val="000000"/>
                </a:solidFill>
                <a:latin typeface="Georgia"/>
              </a:rPr>
              <a:t>pseudocode</a:t>
            </a: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) 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Refine the algorithm successively to get step by step detailed</a:t>
            </a:r>
            <a:r>
              <a:rPr lang="en-US" sz="2800" b="1" i="1" strike="noStrike" spc="-1">
                <a:solidFill>
                  <a:srgbClr val="000000"/>
                </a:solidFill>
                <a:latin typeface="Georgia"/>
              </a:rPr>
              <a:t> algorithm</a:t>
            </a: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 that is very close to a computer language.</a:t>
            </a:r>
          </a:p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1" i="1" strike="noStrike" spc="-1">
                <a:solidFill>
                  <a:srgbClr val="000000"/>
                </a:solidFill>
                <a:latin typeface="Georgia"/>
              </a:rPr>
              <a:t>Pseudocode</a:t>
            </a: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 is an artificial and informal language that helps programmers to develop algorithms. Pseudocode is very similar to everyday English.</a:t>
            </a:r>
          </a:p>
        </p:txBody>
      </p:sp>
      <p:sp>
        <p:nvSpPr>
          <p:cNvPr id="271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641C409-FCB5-404A-842A-C04D6B578714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E5CD6DC6-2C23-4ABC-B166-4C853D1956B1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73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457200" y="4888080"/>
            <a:ext cx="1596600" cy="591840"/>
          </a:xfrm>
          <a:prstGeom prst="flowChartDisplay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PRINT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“PASS”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5334120" y="1600200"/>
            <a:ext cx="3123720" cy="36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4"/>
          <p:cNvSpPr/>
          <p:nvPr/>
        </p:nvSpPr>
        <p:spPr>
          <a:xfrm>
            <a:off x="4419720" y="1905120"/>
            <a:ext cx="4571640" cy="236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Step 1:  	Input M1,M2,M3,M4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Step 2: 	GRADE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(M1+M2+M3+M4)/4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Step 3: 	if (GRADE &lt;50) then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	       	Print “FAIL”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	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		Print “PASS”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	endif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</p:txBody>
      </p:sp>
      <p:grpSp>
        <p:nvGrpSpPr>
          <p:cNvPr id="503" name="Group 5"/>
          <p:cNvGrpSpPr/>
          <p:nvPr/>
        </p:nvGrpSpPr>
        <p:grpSpPr>
          <a:xfrm>
            <a:off x="1130040" y="1828800"/>
            <a:ext cx="3441600" cy="4412880"/>
            <a:chOff x="1130040" y="1828800"/>
            <a:chExt cx="3441600" cy="4412880"/>
          </a:xfrm>
        </p:grpSpPr>
        <p:sp>
          <p:nvSpPr>
            <p:cNvPr id="504" name="CustomShape 6"/>
            <p:cNvSpPr/>
            <p:nvPr/>
          </p:nvSpPr>
          <p:spPr>
            <a:xfrm>
              <a:off x="2146320" y="1828800"/>
              <a:ext cx="939600" cy="337680"/>
            </a:xfrm>
            <a:prstGeom prst="flowChartTerminator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START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505" name="Line 7"/>
            <p:cNvSpPr/>
            <p:nvPr/>
          </p:nvSpPr>
          <p:spPr>
            <a:xfrm>
              <a:off x="2616120" y="2166840"/>
              <a:ext cx="360" cy="253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8"/>
            <p:cNvSpPr/>
            <p:nvPr/>
          </p:nvSpPr>
          <p:spPr>
            <a:xfrm>
              <a:off x="1566720" y="2432160"/>
              <a:ext cx="2064960" cy="507600"/>
            </a:xfrm>
            <a:prstGeom prst="flowChartInputOutpu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Input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M1,M2,M3,M4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507" name="CustomShape 9"/>
            <p:cNvSpPr/>
            <p:nvPr/>
          </p:nvSpPr>
          <p:spPr>
            <a:xfrm>
              <a:off x="1297080" y="3282840"/>
              <a:ext cx="2363400" cy="337680"/>
            </a:xfrm>
            <a:prstGeom prst="flowChartProcess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GRADE</a:t>
              </a:r>
              <a:r>
                <a:rPr lang="en-US" sz="1200" b="1" strike="noStrike" spc="-1">
                  <a:solidFill>
                    <a:srgbClr val="000000"/>
                  </a:solidFill>
                  <a:latin typeface="Symbol"/>
                </a:rPr>
                <a:t></a:t>
              </a: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(M1+M2+M3+M4)/4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508" name="Line 10"/>
            <p:cNvSpPr/>
            <p:nvPr/>
          </p:nvSpPr>
          <p:spPr>
            <a:xfrm>
              <a:off x="2504880" y="2939760"/>
              <a:ext cx="360" cy="3398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1"/>
            <p:cNvSpPr/>
            <p:nvPr/>
          </p:nvSpPr>
          <p:spPr>
            <a:xfrm>
              <a:off x="1566720" y="3871800"/>
              <a:ext cx="1877760" cy="845640"/>
            </a:xfrm>
            <a:prstGeom prst="flowChartDecision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latin typeface="Arial"/>
                </a:rPr>
                <a:t>IS</a:t>
              </a:r>
              <a:endParaRPr lang="en-US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latin typeface="Arial"/>
                </a:rPr>
                <a:t>GRADE&lt;40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510" name="CustomShape 12"/>
            <p:cNvSpPr/>
            <p:nvPr/>
          </p:nvSpPr>
          <p:spPr>
            <a:xfrm>
              <a:off x="2975040" y="4888080"/>
              <a:ext cx="1596600" cy="591840"/>
            </a:xfrm>
            <a:prstGeom prst="flowChartDisplay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PRINT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“FAIL”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511" name="Line 13"/>
            <p:cNvSpPr/>
            <p:nvPr/>
          </p:nvSpPr>
          <p:spPr>
            <a:xfrm>
              <a:off x="2504880" y="5733720"/>
              <a:ext cx="360" cy="169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4"/>
            <p:cNvSpPr/>
            <p:nvPr/>
          </p:nvSpPr>
          <p:spPr>
            <a:xfrm>
              <a:off x="2036880" y="5904000"/>
              <a:ext cx="937800" cy="337680"/>
            </a:xfrm>
            <a:prstGeom prst="flowChartTerminator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STOP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513" name="Line 15"/>
            <p:cNvSpPr/>
            <p:nvPr/>
          </p:nvSpPr>
          <p:spPr>
            <a:xfrm>
              <a:off x="1218960" y="5733720"/>
              <a:ext cx="269568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6"/>
            <p:cNvSpPr/>
            <p:nvPr/>
          </p:nvSpPr>
          <p:spPr>
            <a:xfrm flipV="1">
              <a:off x="1218960" y="5479920"/>
              <a:ext cx="360" cy="253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17"/>
            <p:cNvSpPr/>
            <p:nvPr/>
          </p:nvSpPr>
          <p:spPr>
            <a:xfrm flipV="1">
              <a:off x="3914640" y="5479920"/>
              <a:ext cx="360" cy="253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18"/>
            <p:cNvSpPr/>
            <p:nvPr/>
          </p:nvSpPr>
          <p:spPr>
            <a:xfrm>
              <a:off x="3444840" y="4294080"/>
              <a:ext cx="4698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19"/>
            <p:cNvSpPr/>
            <p:nvPr/>
          </p:nvSpPr>
          <p:spPr>
            <a:xfrm>
              <a:off x="3914640" y="4294080"/>
              <a:ext cx="360" cy="593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0"/>
            <p:cNvSpPr/>
            <p:nvPr/>
          </p:nvSpPr>
          <p:spPr>
            <a:xfrm>
              <a:off x="1143000" y="4267080"/>
              <a:ext cx="360" cy="593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1"/>
            <p:cNvSpPr/>
            <p:nvPr/>
          </p:nvSpPr>
          <p:spPr>
            <a:xfrm>
              <a:off x="2504880" y="3617640"/>
              <a:ext cx="360" cy="2541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22"/>
            <p:cNvSpPr/>
            <p:nvPr/>
          </p:nvSpPr>
          <p:spPr>
            <a:xfrm>
              <a:off x="3429000" y="4038480"/>
              <a:ext cx="469440" cy="252000"/>
            </a:xfrm>
            <a:prstGeom prst="rect">
              <a:avLst/>
            </a:prstGeom>
            <a:solidFill>
              <a:srgbClr val="CC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Y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521" name="CustomShape 23"/>
            <p:cNvSpPr/>
            <p:nvPr/>
          </p:nvSpPr>
          <p:spPr>
            <a:xfrm>
              <a:off x="1143000" y="4013280"/>
              <a:ext cx="469440" cy="253800"/>
            </a:xfrm>
            <a:prstGeom prst="rect">
              <a:avLst/>
            </a:prstGeom>
            <a:solidFill>
              <a:srgbClr val="CC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</a:rPr>
                <a:t>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522" name="Line 24"/>
            <p:cNvSpPr/>
            <p:nvPr/>
          </p:nvSpPr>
          <p:spPr>
            <a:xfrm>
              <a:off x="1130040" y="4267080"/>
              <a:ext cx="47016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3" name="TextShape 25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9343E2D-A655-47E7-A526-2D23ADB9503A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24" name="TextShape 26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00281AB-760C-4C5D-96E6-219AC6FCEB25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30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25" name="TextShape 27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NESTED IFS 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One of the alternatives within an IF–THEN–ELSE statement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may involve further</a:t>
            </a:r>
            <a:r>
              <a:rPr lang="en-US" sz="2200" b="1" i="1" strike="noStrike" spc="-1">
                <a:solidFill>
                  <a:srgbClr val="646B86"/>
                </a:solidFill>
                <a:latin typeface="Georgia"/>
              </a:rPr>
              <a:t> </a:t>
            </a: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IF–THEN–ELSE statement 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19251A9-4742-44E9-935C-160C207D6F91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29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9D3422E-AFCB-46CB-A8F6-020F9D57CDE1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31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30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6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Write an algorithm that reads </a:t>
            </a: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three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numbers and prints the value of the largest number.</a:t>
            </a:r>
          </a:p>
        </p:txBody>
      </p:sp>
      <p:sp>
        <p:nvSpPr>
          <p:cNvPr id="533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404CD815-4C3B-4998-A27C-6EB901D5CBDE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34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A248A14-E6FD-4590-955E-A34360CB0D7D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32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35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457200" y="2286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6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457200" y="1600200"/>
            <a:ext cx="8229240" cy="464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Step 1:  </a:t>
            </a: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Input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 	N1, N2, N3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Step 2:  </a:t>
            </a: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if (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N1&gt;N2) </a:t>
            </a: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then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		       if (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N1&gt;N3) </a:t>
            </a: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then 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			 MAX </a:t>
            </a:r>
            <a:r>
              <a:rPr lang="en-US" sz="1600" b="0" strike="noStrike" spc="-1">
                <a:solidFill>
                  <a:srgbClr val="000000"/>
                </a:solidFill>
                <a:latin typeface="Georgia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 N1	[N1&gt;N2, N1&gt;N3]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		      else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  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			 MAX </a:t>
            </a:r>
            <a:r>
              <a:rPr lang="en-US" sz="1600" b="0" strike="noStrike" spc="-1">
                <a:solidFill>
                  <a:srgbClr val="000000"/>
                </a:solidFill>
                <a:latin typeface="Georgia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 N3	[N3&gt;N1&gt;N2]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		     endif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		else  	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 		      if (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N2&gt;N3) </a:t>
            </a: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then 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			 MAX </a:t>
            </a:r>
            <a:r>
              <a:rPr lang="en-US" sz="1600" b="0" strike="noStrike" spc="-1">
                <a:solidFill>
                  <a:srgbClr val="000000"/>
                </a:solidFill>
                <a:latin typeface="Georgia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 N2	[N2&gt;N1, N2&gt;N3]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		     </a:t>
            </a: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else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  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			 MAX</a:t>
            </a:r>
            <a:r>
              <a:rPr lang="en-US" sz="1600" b="0" strike="noStrike" spc="-1">
                <a:solidFill>
                  <a:srgbClr val="000000"/>
                </a:solidFill>
                <a:latin typeface="Georgia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 N3	[N3&gt;N2&gt;N1]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		    endif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		endif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Step 3: </a:t>
            </a:r>
            <a:r>
              <a:rPr lang="en-US" sz="2000" b="1" i="1" strike="noStrike" spc="-1">
                <a:solidFill>
                  <a:srgbClr val="000000"/>
                </a:solidFill>
                <a:latin typeface="Georgia"/>
              </a:rPr>
              <a:t>Print “The largest number is”, MAX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6B98C1C-E83A-4BBD-B550-F1124263BF18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39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B30FF53-A3CB-4E81-B48B-F61BBCABDA46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33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40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6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Flowchart: Draw the flowchart of the above Algorithm.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</p:txBody>
      </p:sp>
      <p:sp>
        <p:nvSpPr>
          <p:cNvPr id="543" name="CustomShape 3"/>
          <p:cNvSpPr/>
          <p:nvPr/>
        </p:nvSpPr>
        <p:spPr>
          <a:xfrm>
            <a:off x="3886200" y="4038480"/>
            <a:ext cx="990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HT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4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367B008-B563-47C6-8C02-4AABE10C7352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45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B21553D7-11DF-44AB-880B-17589459763C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34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46" name="TextShape 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7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457200" y="17524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09480" indent="-6091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Write and algorithm and draw a flowchart to </a:t>
            </a:r>
          </a:p>
          <a:p>
            <a:pPr marL="609480" indent="-6091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AutoNum type="alphaLcParenR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read an employee name (NAME), overtime hours worked (OVERTIME), hours absent (ABSENT) and</a:t>
            </a:r>
          </a:p>
          <a:p>
            <a:pPr marL="609480" indent="-6091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AutoNum type="alphaLcParenR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determine the bonus payment (PAYMENT). </a:t>
            </a:r>
          </a:p>
        </p:txBody>
      </p:sp>
      <p:sp>
        <p:nvSpPr>
          <p:cNvPr id="549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50A73ED-3676-4119-9EF3-CA92992A4519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50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35F2B9E-92FD-40DF-95CE-B24CFFF78A8A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35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51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533520" y="38088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7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53" name="Table 2"/>
          <p:cNvGraphicFramePr/>
          <p:nvPr/>
        </p:nvGraphicFramePr>
        <p:xfrm>
          <a:off x="457200" y="1981080"/>
          <a:ext cx="8229240" cy="3885840"/>
        </p:xfrm>
        <a:graphic>
          <a:graphicData uri="http://schemas.openxmlformats.org/drawingml/2006/table">
            <a:tbl>
              <a:tblPr/>
              <a:tblGrid>
                <a:gridCol w="4647960"/>
                <a:gridCol w="3581280"/>
              </a:tblGrid>
              <a:tr h="591840">
                <a:tc gridSpan="2">
                  <a:txBody>
                    <a:bodyPr/>
                    <a:lstStyle/>
                    <a:p>
                      <a:pPr marL="343080" indent="-342720" algn="ctr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Bonus Schedule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101268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OVERTIME – (2/3)*ABSENT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Bonus Paid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132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&gt;40 hours</a:t>
                      </a:r>
                      <a:endParaRPr lang="en-US" sz="2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&gt;30 but </a:t>
                      </a: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Symbol"/>
                        </a:rPr>
                        <a:t></a:t>
                      </a: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 40 hours</a:t>
                      </a:r>
                      <a:endParaRPr lang="en-US" sz="2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&gt;20 but </a:t>
                      </a: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Symbol"/>
                        </a:rPr>
                        <a:t></a:t>
                      </a: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 30 hours</a:t>
                      </a:r>
                      <a:endParaRPr lang="en-US" sz="2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&gt;10 but </a:t>
                      </a: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Symbol"/>
                        </a:rPr>
                        <a:t></a:t>
                      </a: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  20 hours</a:t>
                      </a:r>
                      <a:endParaRPr lang="en-US" sz="2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Symbol"/>
                        </a:rPr>
                        <a:t></a:t>
                      </a: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  10 hours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$50</a:t>
                      </a:r>
                      <a:endParaRPr lang="en-US" sz="2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$40</a:t>
                      </a:r>
                      <a:endParaRPr lang="en-US" sz="2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$30</a:t>
                      </a:r>
                      <a:endParaRPr lang="en-US" sz="2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$20</a:t>
                      </a:r>
                      <a:endParaRPr lang="en-US" sz="2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latin typeface="TimesNewRomanPSMT"/>
                        </a:rPr>
                        <a:t>$10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4" name="TextShape 3"/>
          <p:cNvSpPr txBox="1"/>
          <p:nvPr/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8BD0D7B-D779-4AB0-816A-6E3A8CFBC578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55" name="TextShape 4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AB4CF58B-DDEC-4CC5-B832-5B8A375F7608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36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56" name="TextShape 5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963000" y="1008360"/>
            <a:ext cx="6973920" cy="484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Step 1: 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Input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NAME,OVERTIME,ABSENT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Step 2: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if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(OVERTIME–(2/3)*ABSENT &gt; 40)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then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                PAYMENT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50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   	 else if (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OVERTIME–(2/3)*ABSENT &gt; 30)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then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	       PAYMENT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40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	 else if (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OVERTIME–(2/3)*ABSENT &gt; 20)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then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	       PAYMENT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30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	 else if (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OVERTIME–(2/3)*ABSENT &gt; 10)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then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	       PAYMENT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20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	 else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	      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PAYMENT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10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	 endif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Step 3: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Print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“Bonus for”, NAME “is $”, PAYMENT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8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810ACFF6-3CE3-4FC6-9786-EC9AAC93A875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59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B03102F-042D-411B-9057-3590F22ECFC7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37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60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Example 7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Flowchart: Draw the flowchart of the above algorithm?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3886200" y="4038480"/>
            <a:ext cx="990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HT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4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9FBF6BA-91BF-412D-BB26-59CD223841FE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65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489A4837-EE67-45E3-AD1C-B4C09DE87021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38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66" name="TextShape 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1676520" y="2895480"/>
            <a:ext cx="54097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Thank you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3E5E202-E778-4DF4-8F93-67AF2C0B3DE2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900E5E8-9DF0-470F-814D-9BDEBCCB2366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39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70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Algorithm	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57200" y="13716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The Term Algorithm refers to the logic of a program. It is a step-by-step description of a solution to the given problem.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When sequence of instructions are executed in the specified format and sequence the desired result are obtained.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Definition:- A format or set of steps for solving a particular problem is called as algorithm.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It has clear starting and stopping point. With specific step by step instructions in each line.</a:t>
            </a: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9921689-0FB3-4E17-861C-A8E09E7E889D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7EF891F-14B0-40DA-B4B5-3147B435A669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4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0"/>
            <a:ext cx="82292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Characteristics of Algorithm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Each instruction should be precise and clear.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Each instruction should be executed in a finite time.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One or more instructions should not be repeated Infinitely.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After executing the instructions the desired result are obtained.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It range from Simple to the Complex.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</p:txBody>
      </p:sp>
      <p:sp>
        <p:nvSpPr>
          <p:cNvPr id="281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59686FE-EE8D-4B14-AE84-87E44BEB76FA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432860C7-294A-4C24-B689-EB750F47B959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5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83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38088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Algorithm for finding largest number in the list.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When you begin the first number is the largest number in the list you’ve seen so far.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Look at the next number and compare it with the largest number you’ve seen so far.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If the next number is larger than make that the new largest number you’ve seen so far.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Repeat step 2 and 3 until you have gone through the whole list.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7247107-4951-4841-8948-A6BDA2268D89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87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AD656D1E-7751-4DF0-B693-E06DCE8E73DE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6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88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Flowchart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A Flowchart is a pictorial representation of an algorithm.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The First flowchart is made by John Von Newman in 1945.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It is a symbolic diagram of operation sequence, dataflow, control flow and processing logic in information processing.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The symbol used are simple and easy to learn.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It is a very helpful tool for programmers and beginners.</a:t>
            </a: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20DA436-1F0B-4CF0-BFD5-354378B8B0A1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92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2805755D-B1DA-45AE-ABA9-12DCC89335F2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7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93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The Flowchart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A Flowchart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shows logic of an algorithm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emphasizes individual steps and their interconnections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e.g. control flow from one action to the next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A6DA1A4-1D90-4CB7-BB13-EB0D215A39EC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97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9F9A261-1C63-4DE8-BB57-008987496828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8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98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Purpose of flowchart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301680" y="1527120"/>
            <a:ext cx="8503560" cy="426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Provide Communication.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Provide an overview.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Show all elements and its relationship.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Quick method of showing program flow.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Check program logic.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Facilitate coding.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Provide program revision.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Provide Program documentation.</a:t>
            </a: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1F8A7343-6402-480B-86BF-27F3609331EE}" type="datetime1">
              <a:rPr lang="en-US" sz="1400" b="0" strike="noStrike" spc="-1">
                <a:solidFill>
                  <a:srgbClr val="FFFFFF"/>
                </a:solidFill>
                <a:latin typeface="Arial"/>
              </a:rPr>
              <a:pPr algn="r">
                <a:lnSpc>
                  <a:spcPct val="100000"/>
                </a:lnSpc>
              </a:pPr>
              <a:t>2/25/2020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2B859657-CD28-49A2-81BB-952F97F1F436}" type="slidenum">
              <a:rPr lang="en-US" sz="1600" b="0" strike="noStrike" spc="-1">
                <a:solidFill>
                  <a:srgbClr val="7B9899"/>
                </a:solidFill>
                <a:latin typeface="Arial"/>
              </a:rPr>
              <a:pPr algn="ctr">
                <a:lnSpc>
                  <a:spcPct val="100000"/>
                </a:lnSpc>
              </a:pPr>
              <a:t>9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CSE 1100, KUET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553</TotalTime>
  <Words>1267</Words>
  <Application>LibreOffice/6.0.7.3$Linux_X86_64 LibreOffice_project/00m0$Build-3</Application>
  <PresentationFormat>On-screen Show (4:3)</PresentationFormat>
  <Paragraphs>388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EMU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FLOWCHARTS</dc:title>
  <dc:subject/>
  <dc:creator>Mustafa Uyguroglu</dc:creator>
  <dc:description/>
  <cp:lastModifiedBy>VDILAB</cp:lastModifiedBy>
  <cp:revision>77</cp:revision>
  <dcterms:created xsi:type="dcterms:W3CDTF">2004-11-08T09:34:17Z</dcterms:created>
  <dcterms:modified xsi:type="dcterms:W3CDTF">2020-02-25T06:13:15Z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EMU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39</vt:i4>
  </property>
</Properties>
</file>