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8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embeddings/oleObject1.doc" ContentType="application/msword"/>
  <Override PartName="/ppt/media/image14.jpeg" ContentType="image/jpeg"/>
  <Override PartName="/ppt/media/image13.wmf" ContentType="image/x-wmf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8.jpeg" ContentType="image/jpeg"/>
  <Override PartName="/ppt/media/image7.jpeg" ContentType="image/jpeg"/>
  <Override PartName="/ppt/media/image2.jpeg" ContentType="image/jpeg"/>
  <Override PartName="/ppt/media/image1.jpeg" ContentType="image/jpeg"/>
  <Override PartName="/ppt/media/image4.jpeg" ContentType="image/jpeg"/>
  <Override PartName="/ppt/media/image3.png" ContentType="image/png"/>
  <Override PartName="/ppt/media/image5.jpeg" ContentType="image/jpeg"/>
  <Override PartName="/ppt/media/image6.jpeg" ContentType="image/jpe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DF55937-87D7-413D-A4B5-D3242CFCB20C}" type="slidenum">
              <a:rPr b="0" lang="en-US" sz="1400" spc="-1" strike="noStrike">
                <a:latin typeface="Times New Roman"/>
              </a:rPr>
              <a:t>1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CE22BE-B0CA-44F6-ABEE-97599FC116DC}" type="slidenum">
              <a:rPr b="0" lang="en-US" sz="1200" spc="-1" strike="noStrike">
                <a:latin typeface="Times New Roman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3885480" y="8686800"/>
            <a:ext cx="29721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9DA417D-8095-4B70-9CCD-E15951C11A6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4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DF5C263-F49B-4CC0-9DFC-BEE8D518E01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3885480" y="8686800"/>
            <a:ext cx="29721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44652ED2-8038-4D54-80DE-3E70B587A2F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8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7E800EA8-02BD-4616-B7E4-170CB0E4D81E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3885480" y="8686800"/>
            <a:ext cx="2972160" cy="45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anchor="b"/>
          <a:p>
            <a:pPr algn="r">
              <a:lnSpc>
                <a:spcPct val="100000"/>
              </a:lnSpc>
            </a:pPr>
            <a:fld id="{13CDC247-C5C0-4EFA-B518-8ADEB6F4D2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317664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051960" y="152712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30168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 type="body"/>
          </p:nvPr>
        </p:nvSpPr>
        <p:spPr>
          <a:xfrm>
            <a:off x="317664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 type="body"/>
          </p:nvPr>
        </p:nvSpPr>
        <p:spPr>
          <a:xfrm>
            <a:off x="6051960" y="3915360"/>
            <a:ext cx="273780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ubTitle"/>
          </p:nvPr>
        </p:nvSpPr>
        <p:spPr>
          <a:xfrm>
            <a:off x="301680" y="228600"/>
            <a:ext cx="8534160" cy="3517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45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59120" y="391536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0168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59120" y="1527120"/>
            <a:ext cx="414972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301680" y="3915360"/>
            <a:ext cx="8503560" cy="2180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8991720" y="288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0" y="0"/>
            <a:ext cx="9143640" cy="25142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2C50C124-2FE3-4592-9C9E-4A2B80DCB3F6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Dr. Azhar, KUET.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" name="Line 17"/>
          <p:cNvSpPr/>
          <p:nvPr/>
        </p:nvSpPr>
        <p:spPr>
          <a:xfrm>
            <a:off x="155160" y="2419920"/>
            <a:ext cx="8833320" cy="360"/>
          </a:xfrm>
          <a:prstGeom prst="line">
            <a:avLst/>
          </a:prstGeom>
          <a:ln w="11520">
            <a:solidFill>
              <a:schemeClr val="accent3">
                <a:shade val="75000"/>
              </a:schemeClr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52280" y="15228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4267080" y="21153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4361760" y="22096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sldNum"/>
          </p:nvPr>
        </p:nvSpPr>
        <p:spPr>
          <a:xfrm>
            <a:off x="4343400" y="219960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F01FDF3D-1AEC-4385-BA89-6F06988E174C}" type="slidenum">
              <a:rPr b="0" lang="en-US" sz="1600" spc="-1" strike="noStrike">
                <a:solidFill>
                  <a:srgbClr val="6d8687"/>
                </a:solidFill>
                <a:latin typeface="Georgia"/>
              </a:rPr>
              <a:t>&lt;number&gt;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title"/>
          </p:nvPr>
        </p:nvSpPr>
        <p:spPr>
          <a:xfrm>
            <a:off x="685800" y="380880"/>
            <a:ext cx="7772040" cy="17521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Clic</a:t>
            </a: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k to </a:t>
            </a: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edit </a:t>
            </a: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Mas</a:t>
            </a: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ter </a:t>
            </a: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title </a:t>
            </a: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style</a:t>
            </a:r>
            <a:endParaRPr b="0" lang="en-US" sz="4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PlaceHolder 10"/>
          <p:cNvSpPr>
            <a:spLocks noGrp="1"/>
          </p:cNvSpPr>
          <p:nvPr>
            <p:ph type="title"/>
          </p:nvPr>
        </p:nvSpPr>
        <p:spPr>
          <a:xfrm>
            <a:off x="301680" y="228600"/>
            <a:ext cx="8534160" cy="75852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Clic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k to 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edit 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Mast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er 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title 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style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9" name="PlaceHolder 11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40186C39-E723-4709-AA4B-CEF8A2CEC4C1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0" name="PlaceHolder 12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Dr. Azhar, KUET.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1" name="PlaceHolder 13"/>
          <p:cNvSpPr>
            <a:spLocks noGrp="1"/>
          </p:cNvSpPr>
          <p:nvPr>
            <p:ph type="sldNum"/>
          </p:nvPr>
        </p:nvSpPr>
        <p:spPr>
          <a:xfrm>
            <a:off x="4361760" y="1026360"/>
            <a:ext cx="45684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9DD09255-8102-44D3-AB3A-9B1AD41879A4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72" name="PlaceHolder 14"/>
          <p:cNvSpPr>
            <a:spLocks noGrp="1"/>
          </p:cNvSpPr>
          <p:nvPr>
            <p:ph type="body"/>
          </p:nvPr>
        </p:nvSpPr>
        <p:spPr>
          <a:xfrm>
            <a:off x="301680" y="1527120"/>
            <a:ext cx="8503560" cy="457164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2" marL="822960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4" marL="1371600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7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PlaceHolder 10"/>
          <p:cNvSpPr>
            <a:spLocks noGrp="1"/>
          </p:cNvSpPr>
          <p:nvPr>
            <p:ph type="title"/>
          </p:nvPr>
        </p:nvSpPr>
        <p:spPr>
          <a:xfrm>
            <a:off x="289080" y="0"/>
            <a:ext cx="8584920" cy="806040"/>
          </a:xfrm>
          <a:prstGeom prst="rect">
            <a:avLst/>
          </a:prstGeom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9" name="PlaceHolder 11"/>
          <p:cNvSpPr>
            <a:spLocks noGrp="1"/>
          </p:cNvSpPr>
          <p:nvPr>
            <p:ph type="body"/>
          </p:nvPr>
        </p:nvSpPr>
        <p:spPr>
          <a:xfrm>
            <a:off x="291960" y="1090440"/>
            <a:ext cx="4215960" cy="475740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2" marL="822960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4" marL="1371600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0" name="PlaceHolder 12"/>
          <p:cNvSpPr>
            <a:spLocks noGrp="1"/>
          </p:cNvSpPr>
          <p:nvPr>
            <p:ph type="body"/>
          </p:nvPr>
        </p:nvSpPr>
        <p:spPr>
          <a:xfrm>
            <a:off x="4660920" y="1090440"/>
            <a:ext cx="4215960" cy="230148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2" marL="822960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4" marL="1371600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4660920" y="3544920"/>
            <a:ext cx="4215960" cy="230328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Master text styles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2" marL="822960" indent="-228240">
              <a:lnSpc>
                <a:spcPct val="10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Third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097280" indent="-228240">
              <a:lnSpc>
                <a:spcPct val="100000"/>
              </a:lnSpc>
              <a:spcBef>
                <a:spcPts val="400"/>
              </a:spcBef>
              <a:buClr>
                <a:srgbClr val="8c7b70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4" marL="1371600" indent="-228240">
              <a:lnSpc>
                <a:spcPct val="100000"/>
              </a:lnSpc>
              <a:spcBef>
                <a:spcPts val="360"/>
              </a:spcBef>
              <a:buClr>
                <a:srgbClr val="8fb08c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2" name="PlaceHolder 14"/>
          <p:cNvSpPr>
            <a:spLocks noGrp="1"/>
          </p:cNvSpPr>
          <p:nvPr>
            <p:ph type="dt"/>
          </p:nvPr>
        </p:nvSpPr>
        <p:spPr>
          <a:xfrm>
            <a:off x="1968480" y="6248520"/>
            <a:ext cx="1752120" cy="45684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EE94ADBD-9B68-4733-AD80-58CE2B3161A9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3" name="PlaceHolder 15"/>
          <p:cNvSpPr>
            <a:spLocks noGrp="1"/>
          </p:cNvSpPr>
          <p:nvPr>
            <p:ph type="ftr"/>
          </p:nvPr>
        </p:nvSpPr>
        <p:spPr>
          <a:xfrm>
            <a:off x="3949560" y="6248520"/>
            <a:ext cx="2895120" cy="45684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Dr. Azhar, KUET.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24" name="PlaceHolder 16"/>
          <p:cNvSpPr>
            <a:spLocks noGrp="1"/>
          </p:cNvSpPr>
          <p:nvPr>
            <p:ph type="sldNum"/>
          </p:nvPr>
        </p:nvSpPr>
        <p:spPr>
          <a:xfrm>
            <a:off x="7080120" y="6248520"/>
            <a:ext cx="1669680" cy="45684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E1FC5FE5-A841-4D78-A77F-24C987603696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noFill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"/>
          <p:cNvSpPr/>
          <p:nvPr/>
        </p:nvSpPr>
        <p:spPr>
          <a:xfrm>
            <a:off x="0" y="0"/>
            <a:ext cx="9143640" cy="13928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4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5"/>
          <p:cNvSpPr/>
          <p:nvPr/>
        </p:nvSpPr>
        <p:spPr>
          <a:xfrm>
            <a:off x="149400" y="638856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6"/>
          <p:cNvSpPr/>
          <p:nvPr/>
        </p:nvSpPr>
        <p:spPr>
          <a:xfrm>
            <a:off x="152280" y="15552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7"/>
          <p:cNvSpPr/>
          <p:nvPr/>
        </p:nvSpPr>
        <p:spPr>
          <a:xfrm>
            <a:off x="152280" y="1276560"/>
            <a:ext cx="8832960" cy="360"/>
          </a:xfrm>
          <a:prstGeom prst="line">
            <a:avLst/>
          </a:prstGeom>
          <a:ln w="9360">
            <a:solidFill>
              <a:schemeClr val="accent3">
                <a:shade val="75000"/>
              </a:schemeClr>
            </a:solidFill>
            <a:custDash>
              <a:ds d="400000" sp="1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8"/>
          <p:cNvSpPr/>
          <p:nvPr/>
        </p:nvSpPr>
        <p:spPr>
          <a:xfrm>
            <a:off x="4267080" y="956160"/>
            <a:ext cx="609120" cy="609120"/>
          </a:xfrm>
          <a:prstGeom prst="ellipse">
            <a:avLst/>
          </a:prstGeom>
          <a:solidFill>
            <a:srgbClr val="ffffff"/>
          </a:solidFill>
          <a:ln w="15840">
            <a:noFill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9" name="CustomShape 9"/>
          <p:cNvSpPr/>
          <p:nvPr/>
        </p:nvSpPr>
        <p:spPr>
          <a:xfrm>
            <a:off x="4361760" y="1050480"/>
            <a:ext cx="420120" cy="420120"/>
          </a:xfrm>
          <a:prstGeom prst="ellipse">
            <a:avLst/>
          </a:prstGeom>
          <a:solidFill>
            <a:srgbClr val="ffffff"/>
          </a:solidFill>
          <a:ln w="50760">
            <a:solidFill>
              <a:schemeClr val="accent3">
                <a:shade val="75000"/>
              </a:schemeClr>
            </a:solidFill>
            <a:round/>
          </a:ln>
          <a:effectLst>
            <a:outerShdw blurRad="50800" dir="5400000" dist="254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0" name="CustomShape 10"/>
          <p:cNvSpPr/>
          <p:nvPr/>
        </p:nvSpPr>
        <p:spPr>
          <a:xfrm>
            <a:off x="0" y="6705720"/>
            <a:ext cx="9143640" cy="1519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1"/>
          <p:cNvSpPr/>
          <p:nvPr/>
        </p:nvSpPr>
        <p:spPr>
          <a:xfrm>
            <a:off x="0" y="0"/>
            <a:ext cx="9143640" cy="15516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2"/>
          <p:cNvSpPr/>
          <p:nvPr/>
        </p:nvSpPr>
        <p:spPr>
          <a:xfrm>
            <a:off x="899172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3"/>
          <p:cNvSpPr/>
          <p:nvPr/>
        </p:nvSpPr>
        <p:spPr>
          <a:xfrm>
            <a:off x="0" y="0"/>
            <a:ext cx="151920" cy="685764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14"/>
          <p:cNvSpPr/>
          <p:nvPr/>
        </p:nvSpPr>
        <p:spPr>
          <a:xfrm>
            <a:off x="146160" y="6391800"/>
            <a:ext cx="8832600" cy="309240"/>
          </a:xfrm>
          <a:prstGeom prst="rect">
            <a:avLst/>
          </a:prstGeom>
          <a:solidFill>
            <a:schemeClr val="accent3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5"/>
          <p:cNvSpPr/>
          <p:nvPr/>
        </p:nvSpPr>
        <p:spPr>
          <a:xfrm>
            <a:off x="152280" y="158400"/>
            <a:ext cx="8832600" cy="6546600"/>
          </a:xfrm>
          <a:prstGeom prst="rect">
            <a:avLst/>
          </a:prstGeom>
          <a:noFill/>
          <a:ln w="9360">
            <a:solidFill>
              <a:schemeClr val="accent3">
                <a:shade val="7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PlaceHolder 16"/>
          <p:cNvSpPr>
            <a:spLocks noGrp="1"/>
          </p:cNvSpPr>
          <p:nvPr>
            <p:ph type="dt"/>
          </p:nvPr>
        </p:nvSpPr>
        <p:spPr>
          <a:xfrm>
            <a:off x="5791320" y="6405120"/>
            <a:ext cx="3044520" cy="365400"/>
          </a:xfrm>
          <a:prstGeom prst="rect">
            <a:avLst/>
          </a:prstGeom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DF87231A-907E-40C0-81BE-2BD881A21730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77" name="PlaceHolder 17"/>
          <p:cNvSpPr>
            <a:spLocks noGrp="1"/>
          </p:cNvSpPr>
          <p:nvPr>
            <p:ph type="ftr"/>
          </p:nvPr>
        </p:nvSpPr>
        <p:spPr>
          <a:xfrm>
            <a:off x="304920" y="6410880"/>
            <a:ext cx="3580920" cy="365400"/>
          </a:xfrm>
          <a:prstGeom prst="rect">
            <a:avLst/>
          </a:prstGeom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D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.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A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z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h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a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r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,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K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U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E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T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.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8" name="PlaceHolder 18"/>
          <p:cNvSpPr>
            <a:spLocks noGrp="1"/>
          </p:cNvSpPr>
          <p:nvPr>
            <p:ph type="sldNum"/>
          </p:nvPr>
        </p:nvSpPr>
        <p:spPr>
          <a:xfrm>
            <a:off x="4267080" y="6324480"/>
            <a:ext cx="609120" cy="441000"/>
          </a:xfrm>
          <a:prstGeom prst="rect">
            <a:avLst/>
          </a:prstGeom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9087A5A8-9B2D-49C4-A1EA-F3A9DFD6E888}" type="slidenum">
              <a:rPr b="0" lang="en-US" sz="1600" spc="-1" strike="noStrike">
                <a:solidFill>
                  <a:srgbClr val="e1e1e1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179" name="PlaceHolder 1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Cli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ck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edi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titl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tex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for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ma</a:t>
            </a: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0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Click to edit the outline text format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Third Outline Level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Georgi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oleObject" Target="../embeddings/oleObject1.doc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1371600" y="281952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248" strike="noStrike" cap="all">
                <a:solidFill>
                  <a:srgbClr val="646b86"/>
                </a:solidFill>
                <a:latin typeface="Georgia"/>
              </a:rPr>
              <a:t>MD. Milon ISLAM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b="1" lang="en-US" sz="1600" spc="248" strike="noStrike" cap="all">
                <a:solidFill>
                  <a:srgbClr val="646b86"/>
                </a:solidFill>
                <a:latin typeface="Georgia"/>
              </a:rPr>
              <a:t>Md. Masum Al Masba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85800" y="380880"/>
            <a:ext cx="7772040" cy="175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CSE 1100</a:t>
            </a:r>
            <a:br/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Introduction to Computer Systems</a:t>
            </a:r>
            <a:endParaRPr b="0" lang="en-US" sz="4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B422B4B2-3B6C-468A-A0E9-C9B96CA39435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21" name="TextShape 2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The Components of a Computer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322" name="Picture 1029" descr=""/>
          <p:cNvPicPr/>
          <p:nvPr/>
        </p:nvPicPr>
        <p:blipFill>
          <a:blip r:embed="rId1"/>
          <a:stretch/>
        </p:blipFill>
        <p:spPr>
          <a:xfrm>
            <a:off x="3352680" y="1550880"/>
            <a:ext cx="5562360" cy="4749480"/>
          </a:xfrm>
          <a:prstGeom prst="rect">
            <a:avLst/>
          </a:prstGeom>
          <a:ln>
            <a:noFill/>
          </a:ln>
        </p:spPr>
      </p:pic>
      <p:sp>
        <p:nvSpPr>
          <p:cNvPr id="323" name="CustomShape 3"/>
          <p:cNvSpPr/>
          <p:nvPr/>
        </p:nvSpPr>
        <p:spPr>
          <a:xfrm rot="12030000">
            <a:off x="6246720" y="838440"/>
            <a:ext cx="353520" cy="1294920"/>
          </a:xfrm>
          <a:prstGeom prst="upArrow">
            <a:avLst>
              <a:gd name="adj1" fmla="val 50000"/>
              <a:gd name="adj2" fmla="val 91480"/>
            </a:avLst>
          </a:prstGeom>
          <a:solidFill>
            <a:srgbClr val="d94439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4"/>
          <p:cNvSpPr/>
          <p:nvPr/>
        </p:nvSpPr>
        <p:spPr>
          <a:xfrm>
            <a:off x="431640" y="1523880"/>
            <a:ext cx="3276360" cy="2578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1" lang="en-US" sz="2800" spc="-1" strike="noStrike">
                <a:solidFill>
                  <a:srgbClr val="d94439"/>
                </a:solidFill>
                <a:latin typeface="Georgia"/>
              </a:rPr>
              <a:t>System unit: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2800" spc="-1" strike="noStrike">
                <a:solidFill>
                  <a:srgbClr val="d94439"/>
                </a:solidFill>
                <a:latin typeface="Georgia"/>
              </a:rPr>
              <a:t>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Box containing electronic components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used to process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data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25" name="TextShape 5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95C589F8-51E8-4EEF-B9CB-0B7971FC8581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afterEffect" fill="hold" presetClass="entr" presetID="22" presetSubtype="8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6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nodeType="afterEffect" fill="hold" presetClass="entr" presetID="2" presetSubtype="2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nodeType="afterEffect" fill="hold" presetClass="entr" presetID="17" presetSubtype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A44DCCB8-203C-43BF-ABF6-09655D921F8B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27" name="TextShape 2"/>
          <p:cNvSpPr txBox="1"/>
          <p:nvPr/>
        </p:nvSpPr>
        <p:spPr>
          <a:xfrm>
            <a:off x="304920" y="228600"/>
            <a:ext cx="853416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br/>
            <a:r>
              <a:rPr b="0" lang="en-US" sz="3200" spc="-1" strike="noStrike">
                <a:solidFill>
                  <a:srgbClr val="7b9899"/>
                </a:solidFill>
                <a:latin typeface="Georgia"/>
              </a:rPr>
              <a:t>I</a:t>
            </a:r>
            <a:r>
              <a:rPr b="0" lang="en-US" sz="2800" spc="-1" strike="noStrike">
                <a:solidFill>
                  <a:srgbClr val="7b9899"/>
                </a:solidFill>
                <a:latin typeface="Georgia"/>
              </a:rPr>
              <a:t>nside the black box</a:t>
            </a:r>
            <a:br/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328" name="Picture 8" descr=""/>
          <p:cNvPicPr/>
          <p:nvPr/>
        </p:nvPicPr>
        <p:blipFill>
          <a:blip r:embed="rId1"/>
          <a:stretch/>
        </p:blipFill>
        <p:spPr>
          <a:xfrm>
            <a:off x="1219320" y="1600200"/>
            <a:ext cx="6400440" cy="4800240"/>
          </a:xfrm>
          <a:prstGeom prst="rect">
            <a:avLst/>
          </a:prstGeom>
          <a:ln>
            <a:noFill/>
          </a:ln>
        </p:spPr>
      </p:pic>
      <p:sp>
        <p:nvSpPr>
          <p:cNvPr id="329" name="CustomShape 3"/>
          <p:cNvSpPr/>
          <p:nvPr/>
        </p:nvSpPr>
        <p:spPr>
          <a:xfrm rot="1935000">
            <a:off x="467280" y="3265200"/>
            <a:ext cx="990360" cy="60912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"/>
          <p:cNvSpPr/>
          <p:nvPr/>
        </p:nvSpPr>
        <p:spPr>
          <a:xfrm rot="19378800">
            <a:off x="5646240" y="3056400"/>
            <a:ext cx="990360" cy="60912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Georgia"/>
              </a:rPr>
              <a:t>CPU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 rot="7906200">
            <a:off x="3872160" y="2630160"/>
            <a:ext cx="990360" cy="60912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CustomShape 6"/>
          <p:cNvSpPr/>
          <p:nvPr/>
        </p:nvSpPr>
        <p:spPr>
          <a:xfrm>
            <a:off x="4191120" y="2514600"/>
            <a:ext cx="114264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Georgia"/>
              </a:rPr>
              <a:t>Memory card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3" name="CustomShape 7"/>
          <p:cNvSpPr/>
          <p:nvPr/>
        </p:nvSpPr>
        <p:spPr>
          <a:xfrm rot="7906200">
            <a:off x="5372280" y="2248200"/>
            <a:ext cx="990360" cy="60912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8"/>
          <p:cNvSpPr/>
          <p:nvPr/>
        </p:nvSpPr>
        <p:spPr>
          <a:xfrm rot="13062600">
            <a:off x="6095880" y="5563080"/>
            <a:ext cx="990360" cy="60912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9"/>
          <p:cNvSpPr/>
          <p:nvPr/>
        </p:nvSpPr>
        <p:spPr>
          <a:xfrm>
            <a:off x="6172200" y="5486400"/>
            <a:ext cx="91404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Georgia"/>
              </a:rPr>
              <a:t>Sound Card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6" name="CustomShape 10"/>
          <p:cNvSpPr/>
          <p:nvPr/>
        </p:nvSpPr>
        <p:spPr>
          <a:xfrm>
            <a:off x="5715000" y="2133720"/>
            <a:ext cx="1066320" cy="51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Georgia"/>
              </a:rPr>
              <a:t>Video Card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7" name="CustomShape 11"/>
          <p:cNvSpPr/>
          <p:nvPr/>
        </p:nvSpPr>
        <p:spPr>
          <a:xfrm rot="546000">
            <a:off x="1865520" y="1032120"/>
            <a:ext cx="1447560" cy="609120"/>
          </a:xfrm>
          <a:prstGeom prst="rightArrow">
            <a:avLst>
              <a:gd name="adj1" fmla="val 50000"/>
              <a:gd name="adj2" fmla="val 59375"/>
            </a:avLst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Georgia"/>
              </a:rPr>
              <a:t>Storage Units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8" name="CustomShape 12"/>
          <p:cNvSpPr/>
          <p:nvPr/>
        </p:nvSpPr>
        <p:spPr>
          <a:xfrm>
            <a:off x="152280" y="3809880"/>
            <a:ext cx="1294920" cy="605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Georgia"/>
              </a:rPr>
              <a:t>Power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b="1" lang="en-US" sz="1400" spc="-1" strike="noStrike">
                <a:solidFill>
                  <a:srgbClr val="000000"/>
                </a:solidFill>
                <a:latin typeface="Georgia"/>
              </a:rPr>
              <a:t>Supply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39" name="TextShape 1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68BEF8D8-F06D-4448-91ED-1720FE60C013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9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1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13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Shape 1"/>
          <p:cNvSpPr txBox="1"/>
          <p:nvPr/>
        </p:nvSpPr>
        <p:spPr>
          <a:xfrm>
            <a:off x="289080" y="0"/>
            <a:ext cx="8584920" cy="80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The Components of a Computer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1" name="TextShape 2"/>
          <p:cNvSpPr txBox="1"/>
          <p:nvPr/>
        </p:nvSpPr>
        <p:spPr>
          <a:xfrm>
            <a:off x="304920" y="1371600"/>
            <a:ext cx="8165880" cy="4757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What are two main components on the motherboard?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>
              <a:lnSpc>
                <a:spcPct val="90000"/>
              </a:lnSpc>
              <a:spcBef>
                <a:spcPts val="541"/>
              </a:spcBef>
            </a:pP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114480">
              <a:lnSpc>
                <a:spcPct val="90000"/>
              </a:lnSpc>
              <a:spcBef>
                <a:spcPts val="561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Central Processing Unit (CPU)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2" marL="57168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Also called a </a:t>
            </a:r>
            <a:r>
              <a:rPr b="1" lang="en-US" sz="2000" spc="-1" strike="noStrike">
                <a:solidFill>
                  <a:srgbClr val="000000"/>
                </a:solidFill>
                <a:latin typeface="Georgia"/>
              </a:rPr>
              <a:t>processor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lvl="2" marL="57168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Carries out instructions 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marL="571680">
              <a:lnSpc>
                <a:spcPct val="9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that tell computer what to do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1" marL="114480">
              <a:lnSpc>
                <a:spcPct val="90000"/>
              </a:lnSpc>
              <a:spcBef>
                <a:spcPts val="601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30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3000" spc="-1" strike="noStrike">
                <a:solidFill>
                  <a:srgbClr val="000000"/>
                </a:solidFill>
                <a:latin typeface="Georgia"/>
              </a:rPr>
              <a:t>Memory</a:t>
            </a:r>
            <a:endParaRPr b="0" lang="en-US" sz="3000" spc="-1" strike="noStrike">
              <a:solidFill>
                <a:srgbClr val="000000"/>
              </a:solidFill>
              <a:latin typeface="Georgia"/>
            </a:endParaRPr>
          </a:p>
          <a:p>
            <a:pPr lvl="2" marL="571680">
              <a:lnSpc>
                <a:spcPct val="90000"/>
              </a:lnSpc>
              <a:spcBef>
                <a:spcPts val="400"/>
              </a:spcBef>
              <a:buClr>
                <a:srgbClr val="8cadae"/>
              </a:buClr>
              <a:buSzPct val="75000"/>
              <a:buFont typeface="Wingdings 2" charset="2"/>
              <a:buChar char="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Temporary holding place for data </a:t>
            </a:r>
            <a:endParaRPr b="0" lang="en-US" sz="2000" spc="-1" strike="noStrike">
              <a:solidFill>
                <a:srgbClr val="646b86"/>
              </a:solidFill>
              <a:latin typeface="Georgia"/>
            </a:endParaRPr>
          </a:p>
          <a:p>
            <a:pPr marL="571680">
              <a:lnSpc>
                <a:spcPct val="9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   </a:t>
            </a: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and instructions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342" name="Picture 15" descr=""/>
          <p:cNvPicPr/>
          <p:nvPr/>
        </p:nvPicPr>
        <p:blipFill>
          <a:blip r:embed="rId1"/>
          <a:stretch/>
        </p:blipFill>
        <p:spPr>
          <a:xfrm>
            <a:off x="6095880" y="4114800"/>
            <a:ext cx="2590560" cy="1980720"/>
          </a:xfrm>
          <a:prstGeom prst="rect">
            <a:avLst/>
          </a:prstGeom>
          <a:ln>
            <a:noFill/>
          </a:ln>
        </p:spPr>
      </p:pic>
      <p:pic>
        <p:nvPicPr>
          <p:cNvPr id="343" name="Picture 17" descr=""/>
          <p:cNvPicPr/>
          <p:nvPr/>
        </p:nvPicPr>
        <p:blipFill>
          <a:blip r:embed="rId2"/>
          <a:stretch/>
        </p:blipFill>
        <p:spPr>
          <a:xfrm>
            <a:off x="6675120" y="2121480"/>
            <a:ext cx="1779120" cy="1719000"/>
          </a:xfrm>
          <a:prstGeom prst="rect">
            <a:avLst/>
          </a:prstGeom>
          <a:ln>
            <a:noFill/>
          </a:ln>
        </p:spPr>
      </p:pic>
      <p:sp>
        <p:nvSpPr>
          <p:cNvPr id="344" name="TextShape 3"/>
          <p:cNvSpPr txBox="1"/>
          <p:nvPr/>
        </p:nvSpPr>
        <p:spPr>
          <a:xfrm>
            <a:off x="7010280" y="6324480"/>
            <a:ext cx="175212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89840AF4-9E70-40E2-90F4-6D4BA0BB2DBD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34" dur="indefinite" restart="never" nodeType="tmRoot">
          <p:childTnLst>
            <p:seq>
              <p:cTn id="1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9EAAA7A9-0F8A-4971-B220-EA3AEBFE79EF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The Components of a Computer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7" name="TextShape 3"/>
          <p:cNvSpPr txBox="1"/>
          <p:nvPr/>
        </p:nvSpPr>
        <p:spPr>
          <a:xfrm>
            <a:off x="228600" y="1371600"/>
            <a:ext cx="8584920" cy="66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What is </a:t>
            </a:r>
            <a:r>
              <a:rPr b="0" lang="en-US" sz="2700" spc="-1" strike="noStrike">
                <a:solidFill>
                  <a:srgbClr val="d94439"/>
                </a:solidFill>
                <a:latin typeface="Georgia"/>
              </a:rPr>
              <a:t>storage</a:t>
            </a: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?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990720" y="2819520"/>
            <a:ext cx="7009920" cy="1447560"/>
          </a:xfrm>
          <a:prstGeom prst="plaque">
            <a:avLst>
              <a:gd name="adj" fmla="val 16667"/>
            </a:avLst>
          </a:prstGeom>
          <a:solidFill>
            <a:srgbClr val="008080"/>
          </a:solidFill>
          <a:ln w="9360">
            <a:noFill/>
          </a:ln>
          <a:effectLst>
            <a:outerShdw algn="ctr" dir="2700000" dist="107763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marL="45720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ffcc"/>
                </a:solidFill>
                <a:latin typeface="Times New Roman"/>
              </a:rPr>
              <a:t>Storage media</a:t>
            </a: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Physical material on which data, instructions,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and information are stored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990720" y="4572000"/>
            <a:ext cx="7009920" cy="1447560"/>
          </a:xfrm>
          <a:prstGeom prst="plaque">
            <a:avLst>
              <a:gd name="adj" fmla="val 16667"/>
            </a:avLst>
          </a:prstGeom>
          <a:solidFill>
            <a:srgbClr val="993366"/>
          </a:solidFill>
          <a:ln w="9360">
            <a:noFill/>
          </a:ln>
          <a:effectLst>
            <a:outerShdw algn="ctr" dir="2700000" dist="107763" rotWithShape="0">
              <a:schemeClr val="bg2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marL="45720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ffffcc"/>
                </a:solidFill>
                <a:latin typeface="Times New Roman"/>
              </a:rPr>
              <a:t>Storage device</a:t>
            </a:r>
            <a:endParaRPr b="0" lang="en-US" sz="1800" spc="-1" strike="noStrike">
              <a:latin typeface="Arial"/>
            </a:endParaRPr>
          </a:p>
          <a:p>
            <a:pPr marL="1371600">
              <a:lnSpc>
                <a:spcPct val="100000"/>
              </a:lnSpc>
              <a:spcBef>
                <a:spcPts val="400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Records and retrieves items to and from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 storage medium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0" name="CustomShape 6"/>
          <p:cNvSpPr/>
          <p:nvPr/>
        </p:nvSpPr>
        <p:spPr>
          <a:xfrm>
            <a:off x="304920" y="1905120"/>
            <a:ext cx="8584920" cy="685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609480" indent="-495000">
              <a:lnSpc>
                <a:spcPct val="100000"/>
              </a:lnSpc>
              <a:spcBef>
                <a:spcPts val="130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Holds data, instructions, and information for future use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51" name="TextShape 7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76511E25-EAD8-4FA9-B5EF-9AFCAB40B778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36" dur="indefinite" restart="never" nodeType="tmRoot">
          <p:childTnLst>
            <p:seq>
              <p:cTn id="1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300" spc="-1" strike="noStrike">
                <a:solidFill>
                  <a:srgbClr val="7b9899"/>
                </a:solidFill>
                <a:latin typeface="Georgia"/>
              </a:rPr>
              <a:t>The Computer System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 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3" name="TextShape 2"/>
          <p:cNvSpPr txBox="1"/>
          <p:nvPr/>
        </p:nvSpPr>
        <p:spPr>
          <a:xfrm>
            <a:off x="301680" y="1523880"/>
            <a:ext cx="8534160" cy="459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Computer system consists of :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 </a:t>
            </a: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central processing unit (CPU)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 </a:t>
            </a: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primary storage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 </a:t>
            </a: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secondary storage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 </a:t>
            </a: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input devices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 </a:t>
            </a: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output devices 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Communications devices. 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4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1A0630C6-B632-40E6-A51E-C0B2EEB36ADB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55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2FAA38A1-666D-4475-8707-671F58891390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38" dur="indefinite" restart="never" nodeType="tmRoot">
          <p:childTnLst>
            <p:seq>
              <p:cTn id="1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7b9899"/>
                </a:solidFill>
                <a:latin typeface="Georgia"/>
              </a:rPr>
              <a:t>Component of Computer Systems </a:t>
            </a:r>
            <a:endParaRPr b="0" lang="en-US" sz="3200" spc="-1" strike="noStrike">
              <a:solidFill>
                <a:srgbClr val="000000"/>
              </a:solidFill>
              <a:latin typeface="Georgia"/>
            </a:endParaRPr>
          </a:p>
        </p:txBody>
      </p:sp>
      <p:grpSp>
        <p:nvGrpSpPr>
          <p:cNvPr id="357" name="Group 2"/>
          <p:cNvGrpSpPr/>
          <p:nvPr/>
        </p:nvGrpSpPr>
        <p:grpSpPr>
          <a:xfrm>
            <a:off x="457200" y="1600200"/>
            <a:ext cx="8076960" cy="4266720"/>
            <a:chOff x="457200" y="1600200"/>
            <a:chExt cx="8076960" cy="4266720"/>
          </a:xfrm>
        </p:grpSpPr>
        <p:sp>
          <p:nvSpPr>
            <p:cNvPr id="358" name="CustomShape 3"/>
            <p:cNvSpPr/>
            <p:nvPr/>
          </p:nvSpPr>
          <p:spPr>
            <a:xfrm>
              <a:off x="457200" y="1600200"/>
              <a:ext cx="8076960" cy="426672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CustomShape 4"/>
            <p:cNvSpPr/>
            <p:nvPr/>
          </p:nvSpPr>
          <p:spPr>
            <a:xfrm>
              <a:off x="2018880" y="1791360"/>
              <a:ext cx="2018880" cy="799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Verdana"/>
                </a:rPr>
                <a:t>Communication Devices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0" name="CustomShape 5"/>
            <p:cNvSpPr/>
            <p:nvPr/>
          </p:nvSpPr>
          <p:spPr>
            <a:xfrm>
              <a:off x="4724280" y="1791360"/>
              <a:ext cx="2018880" cy="799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Verdana"/>
                </a:rPr>
                <a:t>Secondary Storage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Verdana"/>
                </a:rPr>
                <a:t>- Magnetic disk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1" name="CustomShape 6"/>
            <p:cNvSpPr/>
            <p:nvPr/>
          </p:nvSpPr>
          <p:spPr>
            <a:xfrm>
              <a:off x="601560" y="3269160"/>
              <a:ext cx="2018880" cy="799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Verdana"/>
                </a:rPr>
                <a:t>Central Processing Unit (CPU)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2" name="CustomShape 7"/>
            <p:cNvSpPr/>
            <p:nvPr/>
          </p:nvSpPr>
          <p:spPr>
            <a:xfrm>
              <a:off x="5649840" y="3199320"/>
              <a:ext cx="2018880" cy="799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Verdana"/>
                </a:rPr>
                <a:t>Primary Storage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3" name="CustomShape 8"/>
            <p:cNvSpPr/>
            <p:nvPr/>
          </p:nvSpPr>
          <p:spPr>
            <a:xfrm>
              <a:off x="1942920" y="4800240"/>
              <a:ext cx="2018880" cy="799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Verdana"/>
                </a:rPr>
                <a:t>Input Devices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Verdana"/>
                </a:rPr>
                <a:t>- Keyboard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4" name="CustomShape 9"/>
            <p:cNvSpPr/>
            <p:nvPr/>
          </p:nvSpPr>
          <p:spPr>
            <a:xfrm>
              <a:off x="4640040" y="4800240"/>
              <a:ext cx="2018880" cy="79920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Verdana"/>
                </a:rPr>
                <a:t>Output Devices</a:t>
              </a:r>
              <a:endParaRPr b="0" lang="en-US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Verdana"/>
                </a:rPr>
                <a:t>- Printers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5" name="Line 10"/>
            <p:cNvSpPr/>
            <p:nvPr/>
          </p:nvSpPr>
          <p:spPr>
            <a:xfrm>
              <a:off x="3123720" y="2599200"/>
              <a:ext cx="360" cy="999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Line 11"/>
            <p:cNvSpPr/>
            <p:nvPr/>
          </p:nvSpPr>
          <p:spPr>
            <a:xfrm>
              <a:off x="5072400" y="2599200"/>
              <a:ext cx="360" cy="999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Line 12"/>
            <p:cNvSpPr/>
            <p:nvPr/>
          </p:nvSpPr>
          <p:spPr>
            <a:xfrm>
              <a:off x="2620440" y="3598560"/>
              <a:ext cx="302904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Line 13"/>
            <p:cNvSpPr/>
            <p:nvPr/>
          </p:nvSpPr>
          <p:spPr>
            <a:xfrm>
              <a:off x="2620440" y="3798720"/>
              <a:ext cx="302904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Line 14"/>
            <p:cNvSpPr/>
            <p:nvPr/>
          </p:nvSpPr>
          <p:spPr>
            <a:xfrm flipV="1">
              <a:off x="3123720" y="3798720"/>
              <a:ext cx="360" cy="999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Line 15"/>
            <p:cNvSpPr/>
            <p:nvPr/>
          </p:nvSpPr>
          <p:spPr>
            <a:xfrm flipV="1">
              <a:off x="5072400" y="3798720"/>
              <a:ext cx="360" cy="999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6"/>
            <p:cNvSpPr/>
            <p:nvPr/>
          </p:nvSpPr>
          <p:spPr>
            <a:xfrm>
              <a:off x="3774600" y="2999160"/>
              <a:ext cx="1153440" cy="399240"/>
            </a:xfrm>
            <a:prstGeom prst="rect">
              <a:avLst/>
            </a:prstGeom>
            <a:solidFill>
              <a:srgbClr val="ffffff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600" spc="-1" strike="noStrike">
                  <a:solidFill>
                    <a:srgbClr val="000000"/>
                  </a:solidFill>
                  <a:latin typeface="Verdana"/>
                </a:rPr>
                <a:t>Buses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372" name="TextShape 17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915C3E3F-231E-4EEE-B5FE-79AC5CFFDD78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73" name="TextShape 18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1B907BE3-347D-4EB6-A15B-523C405BFFD8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40" dur="indefinite" restart="never" nodeType="tmRoot">
          <p:childTnLst>
            <p:seq>
              <p:cTn id="1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The System Unit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152280" y="1371600"/>
            <a:ext cx="8584920" cy="68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What are common components inside the system unit?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304920" y="2235240"/>
            <a:ext cx="3053880" cy="3552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609480" indent="-495000">
              <a:lnSpc>
                <a:spcPct val="90000"/>
              </a:lnSpc>
              <a:spcBef>
                <a:spcPts val="130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Memory</a:t>
            </a:r>
            <a:endParaRPr b="0" lang="en-US" sz="2600" spc="-1" strike="noStrike">
              <a:latin typeface="Arial"/>
            </a:endParaRPr>
          </a:p>
          <a:p>
            <a:pPr lvl="1" marL="609480" indent="-495000">
              <a:lnSpc>
                <a:spcPct val="90000"/>
              </a:lnSpc>
              <a:spcBef>
                <a:spcPts val="130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Adapter cards</a:t>
            </a:r>
            <a:endParaRPr b="0" lang="en-US" sz="2600" spc="-1" strike="noStrike">
              <a:latin typeface="Arial"/>
            </a:endParaRPr>
          </a:p>
          <a:p>
            <a:pPr lvl="2" marL="1028880" indent="-456840">
              <a:lnSpc>
                <a:spcPct val="90000"/>
              </a:lnSpc>
              <a:spcBef>
                <a:spcPts val="479"/>
              </a:spcBef>
              <a:buClr>
                <a:srgbClr val="d9443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d94439"/>
                </a:solidFill>
                <a:latin typeface="Times New Roman"/>
              </a:rPr>
              <a:t>Sound card</a:t>
            </a:r>
            <a:endParaRPr b="0" lang="en-US" sz="2400" spc="-1" strike="noStrike">
              <a:latin typeface="Arial"/>
            </a:endParaRPr>
          </a:p>
          <a:p>
            <a:pPr lvl="2" marL="1028880" indent="-456840">
              <a:lnSpc>
                <a:spcPct val="90000"/>
              </a:lnSpc>
              <a:spcBef>
                <a:spcPts val="479"/>
              </a:spcBef>
              <a:buClr>
                <a:srgbClr val="d9443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d94439"/>
                </a:solidFill>
                <a:latin typeface="Times New Roman"/>
              </a:rPr>
              <a:t>Video card</a:t>
            </a:r>
            <a:endParaRPr b="0" lang="en-US" sz="2400" spc="-1" strike="noStrike">
              <a:latin typeface="Arial"/>
            </a:endParaRPr>
          </a:p>
          <a:p>
            <a:pPr lvl="1" marL="609480" indent="-495000">
              <a:lnSpc>
                <a:spcPct val="90000"/>
              </a:lnSpc>
              <a:spcBef>
                <a:spcPts val="130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Ports</a:t>
            </a:r>
            <a:endParaRPr b="0" lang="en-US" sz="2600" spc="-1" strike="noStrike">
              <a:latin typeface="Arial"/>
            </a:endParaRPr>
          </a:p>
          <a:p>
            <a:pPr lvl="1" marL="609480" indent="-495000">
              <a:lnSpc>
                <a:spcPct val="90000"/>
              </a:lnSpc>
              <a:spcBef>
                <a:spcPts val="130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Drive bays</a:t>
            </a:r>
            <a:endParaRPr b="0" lang="en-US" sz="2600" spc="-1" strike="noStrike">
              <a:latin typeface="Arial"/>
            </a:endParaRPr>
          </a:p>
          <a:p>
            <a:pPr lvl="1" marL="609480" indent="-495000">
              <a:lnSpc>
                <a:spcPct val="90000"/>
              </a:lnSpc>
              <a:spcBef>
                <a:spcPts val="130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Power supply</a:t>
            </a:r>
            <a:endParaRPr b="0" lang="en-US" sz="2600" spc="-1" strike="noStrike">
              <a:latin typeface="Arial"/>
            </a:endParaRPr>
          </a:p>
        </p:txBody>
      </p:sp>
      <p:grpSp>
        <p:nvGrpSpPr>
          <p:cNvPr id="377" name="Group 4"/>
          <p:cNvGrpSpPr/>
          <p:nvPr/>
        </p:nvGrpSpPr>
        <p:grpSpPr>
          <a:xfrm>
            <a:off x="2668680" y="1905120"/>
            <a:ext cx="6251760" cy="4362120"/>
            <a:chOff x="2668680" y="1905120"/>
            <a:chExt cx="6251760" cy="4362120"/>
          </a:xfrm>
        </p:grpSpPr>
        <p:pic>
          <p:nvPicPr>
            <p:cNvPr id="378" name="Picture 9" descr=""/>
            <p:cNvPicPr/>
            <p:nvPr/>
          </p:nvPicPr>
          <p:blipFill>
            <a:blip r:embed="rId1"/>
            <a:stretch/>
          </p:blipFill>
          <p:spPr>
            <a:xfrm>
              <a:off x="3581280" y="2057400"/>
              <a:ext cx="5324040" cy="4209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379" name="CustomShape 5"/>
            <p:cNvSpPr/>
            <p:nvPr/>
          </p:nvSpPr>
          <p:spPr>
            <a:xfrm>
              <a:off x="2668680" y="1905120"/>
              <a:ext cx="1005480" cy="272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power supply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80" name="CustomShape 6"/>
            <p:cNvSpPr/>
            <p:nvPr/>
          </p:nvSpPr>
          <p:spPr>
            <a:xfrm>
              <a:off x="3201480" y="3657600"/>
              <a:ext cx="486000" cy="272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ports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81" name="CustomShape 7"/>
            <p:cNvSpPr/>
            <p:nvPr/>
          </p:nvSpPr>
          <p:spPr>
            <a:xfrm>
              <a:off x="7165440" y="1905120"/>
              <a:ext cx="810360" cy="272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drive bays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82" name="CustomShape 8"/>
            <p:cNvSpPr/>
            <p:nvPr/>
          </p:nvSpPr>
          <p:spPr>
            <a:xfrm>
              <a:off x="8155440" y="2743200"/>
              <a:ext cx="763200" cy="272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processor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83" name="CustomShape 9"/>
            <p:cNvSpPr/>
            <p:nvPr/>
          </p:nvSpPr>
          <p:spPr>
            <a:xfrm>
              <a:off x="8231760" y="3657600"/>
              <a:ext cx="688680" cy="272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memory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84" name="CustomShape 10"/>
            <p:cNvSpPr/>
            <p:nvPr/>
          </p:nvSpPr>
          <p:spPr>
            <a:xfrm>
              <a:off x="7545960" y="5791320"/>
              <a:ext cx="844200" cy="272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sound card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85" name="CustomShape 11"/>
            <p:cNvSpPr/>
            <p:nvPr/>
          </p:nvSpPr>
          <p:spPr>
            <a:xfrm>
              <a:off x="3660840" y="5867280"/>
              <a:ext cx="818280" cy="2728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Times New Roman"/>
                </a:rPr>
                <a:t>video card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86" name="Line 12"/>
            <p:cNvSpPr/>
            <p:nvPr/>
          </p:nvSpPr>
          <p:spPr>
            <a:xfrm>
              <a:off x="3429000" y="2209680"/>
              <a:ext cx="990360" cy="380880"/>
            </a:xfrm>
            <a:prstGeom prst="line">
              <a:avLst/>
            </a:prstGeom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Line 13"/>
            <p:cNvSpPr/>
            <p:nvPr/>
          </p:nvSpPr>
          <p:spPr>
            <a:xfrm flipH="1">
              <a:off x="6933960" y="2133360"/>
              <a:ext cx="381240" cy="381240"/>
            </a:xfrm>
            <a:prstGeom prst="line">
              <a:avLst/>
            </a:prstGeom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Line 14"/>
            <p:cNvSpPr/>
            <p:nvPr/>
          </p:nvSpPr>
          <p:spPr>
            <a:xfrm flipV="1">
              <a:off x="6933960" y="2057400"/>
              <a:ext cx="457200" cy="685800"/>
            </a:xfrm>
            <a:prstGeom prst="line">
              <a:avLst/>
            </a:prstGeom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9" name="Group 15"/>
            <p:cNvGrpSpPr/>
            <p:nvPr/>
          </p:nvGrpSpPr>
          <p:grpSpPr>
            <a:xfrm>
              <a:off x="3657600" y="3429000"/>
              <a:ext cx="431640" cy="457200"/>
              <a:chOff x="3657600" y="3429000"/>
              <a:chExt cx="431640" cy="457200"/>
            </a:xfrm>
          </p:grpSpPr>
          <p:sp>
            <p:nvSpPr>
              <p:cNvPr id="390" name="Line 16"/>
              <p:cNvSpPr/>
              <p:nvPr/>
            </p:nvSpPr>
            <p:spPr>
              <a:xfrm flipV="1">
                <a:off x="3657600" y="3429000"/>
                <a:ext cx="304560" cy="304560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Line 17"/>
              <p:cNvSpPr/>
              <p:nvPr/>
            </p:nvSpPr>
            <p:spPr>
              <a:xfrm>
                <a:off x="3657600" y="3733560"/>
                <a:ext cx="304560" cy="360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Line 18"/>
              <p:cNvSpPr/>
              <p:nvPr/>
            </p:nvSpPr>
            <p:spPr>
              <a:xfrm>
                <a:off x="3657600" y="3733560"/>
                <a:ext cx="380880" cy="152640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Line 19"/>
              <p:cNvSpPr/>
              <p:nvPr/>
            </p:nvSpPr>
            <p:spPr>
              <a:xfrm flipV="1">
                <a:off x="3657600" y="3466800"/>
                <a:ext cx="431640" cy="266760"/>
              </a:xfrm>
              <a:prstGeom prst="line">
                <a:avLst/>
              </a:prstGeom>
              <a:ln w="9360">
                <a:solidFill>
                  <a:schemeClr val="tx1"/>
                </a:solidFill>
                <a:miter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94" name="CustomShape 20"/>
          <p:cNvSpPr/>
          <p:nvPr/>
        </p:nvSpPr>
        <p:spPr>
          <a:xfrm>
            <a:off x="312840" y="1820880"/>
            <a:ext cx="3053880" cy="3958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609480" indent="-495000">
              <a:lnSpc>
                <a:spcPct val="90000"/>
              </a:lnSpc>
              <a:spcBef>
                <a:spcPts val="130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Processor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395" name="TextShape 2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439B8A97-495D-4792-BCD7-A121B1BD6FEE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96" name="TextShape 2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40474B28-FBE7-4891-9D52-1E7DDA0D4518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48" dur="500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nodeType="afterEffect" fill="hold" presetClass="entr" presetID="22" presetSubtype="8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2" dur="500"/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nodeType="afterEffect" fill="hold" presetClass="entr" presetID="22" presetSubtype="8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56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500"/>
                            </p:stCondLst>
                            <p:childTnLst>
                              <p:par>
                                <p:cTn id="158" nodeType="afterEffect" fill="hold" presetClass="entr" presetID="22" presetSubtype="8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0" dur="5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62" nodeType="afterEffect" fill="hold" presetClass="entr" presetID="22" presetSubtype="8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4" dur="5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6" nodeType="afterEffect" fill="hold" presetClass="entr" presetID="22" presetSubtype="8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68" dur="5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5000"/>
                            </p:stCondLst>
                            <p:childTnLst>
                              <p:par>
                                <p:cTn id="170" nodeType="afterEffect" fill="hold" presetClass="entr" presetID="22" presetSubtype="8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2" dur="5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0500"/>
                            </p:stCondLst>
                            <p:childTnLst>
                              <p:par>
                                <p:cTn id="174" nodeType="afterEffect" fill="hold" presetClass="entr" presetID="22" presetSubtype="8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76" dur="500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36000"/>
                            </p:stCondLst>
                            <p:childTnLst>
                              <p:par>
                                <p:cTn id="178" nodeType="afterEffect" fill="hold" presetClass="entr" presetID="22" presetSubtype="8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80" dur="500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1500"/>
                            </p:stCondLst>
                            <p:childTnLst>
                              <p:par>
                                <p:cTn id="182" nodeType="after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The System Unit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228600" y="1447920"/>
            <a:ext cx="4747680" cy="556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41"/>
              </a:spcBef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What is the</a:t>
            </a:r>
            <a:r>
              <a:rPr b="1" lang="en-US" sz="27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2700" spc="-1" strike="noStrike">
                <a:solidFill>
                  <a:srgbClr val="d94439"/>
                </a:solidFill>
                <a:latin typeface="Georgia"/>
              </a:rPr>
              <a:t>motherboard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304920" y="2438280"/>
            <a:ext cx="3276360" cy="33523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609480" indent="-495000">
              <a:lnSpc>
                <a:spcPct val="100000"/>
              </a:lnSpc>
              <a:spcBef>
                <a:spcPts val="130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Main circuit board in system unit</a:t>
            </a:r>
            <a:endParaRPr b="0" lang="en-US" sz="2600" spc="-1" strike="noStrike">
              <a:latin typeface="Arial"/>
            </a:endParaRPr>
          </a:p>
          <a:p>
            <a:pPr lvl="1" marL="609480" indent="-495000">
              <a:lnSpc>
                <a:spcPct val="100000"/>
              </a:lnSpc>
              <a:spcBef>
                <a:spcPts val="130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Contains adapter cards, processor chips, and</a:t>
            </a:r>
            <a:br/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memory chips</a:t>
            </a:r>
            <a:endParaRPr b="0" lang="en-US" sz="2600" spc="-1" strike="noStrike">
              <a:latin typeface="Arial"/>
            </a:endParaRPr>
          </a:p>
          <a:p>
            <a:pPr lvl="1" marL="609480" indent="-495000">
              <a:lnSpc>
                <a:spcPct val="100000"/>
              </a:lnSpc>
              <a:spcBef>
                <a:spcPts val="130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Also called system board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400" name="Picture 8" descr=""/>
          <p:cNvPicPr/>
          <p:nvPr/>
        </p:nvPicPr>
        <p:blipFill>
          <a:blip r:embed="rId1"/>
          <a:srcRect l="21093" t="25875" r="27343" b="12670"/>
          <a:stretch/>
        </p:blipFill>
        <p:spPr>
          <a:xfrm>
            <a:off x="3962520" y="2057400"/>
            <a:ext cx="5028840" cy="4343040"/>
          </a:xfrm>
          <a:prstGeom prst="rect">
            <a:avLst/>
          </a:prstGeom>
          <a:ln w="9360">
            <a:noFill/>
          </a:ln>
        </p:spPr>
      </p:pic>
      <p:sp>
        <p:nvSpPr>
          <p:cNvPr id="401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A565C2E8-F3F3-4912-B5C7-859F91B7D70F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02" name="TextShape 5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61C2DF12-D382-4167-807D-37F3412045AB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84" dur="indefinite" restart="never" nodeType="tmRoot">
          <p:childTnLst>
            <p:seq>
              <p:cTn id="185" dur="indefinite" nodeType="mainSeq"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0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nodeType="afterEffect" fill="hold" presetClass="entr" presetID="22" presetSubtype="8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4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6000"/>
                            </p:stCondLst>
                            <p:childTnLst>
                              <p:par>
                                <p:cTn id="196" nodeType="afterEffect" fill="hold" presetClass="entr" presetID="22" presetSubtype="8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8" dur="500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0" nodeType="afterEffect" fill="hold" presetClass="entr" presetID="22" presetSubtype="8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02" dur="5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7000"/>
                            </p:stCondLst>
                            <p:childTnLst>
                              <p:par>
                                <p:cTn id="204" nodeType="after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The System Unit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4" name="TextShape 2"/>
          <p:cNvSpPr txBox="1"/>
          <p:nvPr/>
        </p:nvSpPr>
        <p:spPr>
          <a:xfrm>
            <a:off x="457200" y="1600200"/>
            <a:ext cx="8229240" cy="4876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The CPU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manipulates raw data into more useful form and controls the other parts of the computer system.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Primary storage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temporarily stores data and program instructions during processing.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Secondary storage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devices store data and programs when they are not being used in processing.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A4A6CE17-73D5-4031-B5C2-55FFE99531AA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06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DAA25F30-368E-4D6E-BFFD-D92BD5C20F86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06" dur="indefinite" restart="never" nodeType="tmRoot">
          <p:childTnLst>
            <p:seq>
              <p:cTn id="20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The System Unit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8" name="TextShape 2"/>
          <p:cNvSpPr txBox="1"/>
          <p:nvPr/>
        </p:nvSpPr>
        <p:spPr>
          <a:xfrm>
            <a:off x="457200" y="1600200"/>
            <a:ext cx="8229240" cy="4800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Input devices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convert data and instructions into electronic form for input into the computer.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Output devices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convert electronic data produced by the computer system and display them in a form that people can understand.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800" spc="-1" strike="noStrike">
                <a:solidFill>
                  <a:srgbClr val="000000"/>
                </a:solidFill>
                <a:latin typeface="Georgia"/>
              </a:rPr>
              <a:t>Communication devices 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7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provide connections between the computer and communications networks.</a:t>
            </a:r>
            <a:r>
              <a:rPr b="0" lang="en-US" sz="2400" spc="-1" strike="noStrike">
                <a:solidFill>
                  <a:srgbClr val="646b86"/>
                </a:solidFill>
                <a:latin typeface="Georgia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Buses 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are circuitry paths for transmitting data and signals among the parts of the computer system. 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9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856D85BD-6075-47CF-A6FA-2D5AF836CE80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10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5CAED880-530D-40F8-BB55-10FFF345ADDD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08" dur="indefinite" restart="never" nodeType="tmRoot">
          <p:childTnLst>
            <p:seq>
              <p:cTn id="20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80880" y="167652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Georgia"/>
              </a:rPr>
              <a:t>A bridge between higher secondary and bachelor level Computer Science courses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26" name="Picture 2" descr=""/>
          <p:cNvPicPr/>
          <p:nvPr/>
        </p:nvPicPr>
        <p:blipFill>
          <a:blip r:embed="rId1"/>
          <a:stretch/>
        </p:blipFill>
        <p:spPr>
          <a:xfrm>
            <a:off x="1600200" y="2743200"/>
            <a:ext cx="5486040" cy="295812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457200" y="228600"/>
            <a:ext cx="853416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000000"/>
                </a:solidFill>
                <a:latin typeface="Georgia"/>
              </a:rPr>
              <a:t>CSE 1100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228" name="TextShape 3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6C5501FC-C659-43BB-970D-3B5C3786E6D4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29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62D81F7A-C248-497D-BFF2-F7F23CDE5A92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amond(in)" transition="in">
                                      <p:cBhvr additive="repl">
                                        <p:cTn id="9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roup 1"/>
          <p:cNvGrpSpPr/>
          <p:nvPr/>
        </p:nvGrpSpPr>
        <p:grpSpPr>
          <a:xfrm>
            <a:off x="4419720" y="1828800"/>
            <a:ext cx="3428640" cy="963360"/>
            <a:chOff x="4419720" y="1828800"/>
            <a:chExt cx="3428640" cy="963360"/>
          </a:xfrm>
        </p:grpSpPr>
        <p:sp>
          <p:nvSpPr>
            <p:cNvPr id="412" name="CustomShape 2"/>
            <p:cNvSpPr/>
            <p:nvPr/>
          </p:nvSpPr>
          <p:spPr>
            <a:xfrm>
              <a:off x="4419720" y="1828800"/>
              <a:ext cx="3428640" cy="963360"/>
            </a:xfrm>
            <a:prstGeom prst="bevel">
              <a:avLst>
                <a:gd name="adj" fmla="val 4167"/>
              </a:avLst>
            </a:prstGeom>
            <a:solidFill>
              <a:srgbClr val="0099cc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0" bIns="45000" anchorCtr="1"/>
            <a:p>
              <a:pPr algn="ctr">
                <a:lnSpc>
                  <a:spcPct val="100000"/>
                </a:lnSpc>
                <a:spcBef>
                  <a:spcPts val="91"/>
                </a:spcBef>
              </a:pPr>
              <a:r>
                <a:rPr b="1" lang="en-US" sz="1800" spc="-1" strike="noStrike">
                  <a:solidFill>
                    <a:srgbClr val="ffffcc"/>
                  </a:solidFill>
                  <a:latin typeface="Times New Roman"/>
                </a:rPr>
                <a:t>Processor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3" name="CustomShape 3"/>
            <p:cNvSpPr/>
            <p:nvPr/>
          </p:nvSpPr>
          <p:spPr>
            <a:xfrm>
              <a:off x="4495680" y="2259000"/>
              <a:ext cx="1599840" cy="456840"/>
            </a:xfrm>
            <a:prstGeom prst="bevel">
              <a:avLst>
                <a:gd name="adj" fmla="val 12500"/>
              </a:avLst>
            </a:prstGeom>
            <a:solidFill>
              <a:srgbClr val="ff9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0" bIns="45000" anchor="ctr"/>
            <a:p>
              <a:pPr algn="ctr">
                <a:lnSpc>
                  <a:spcPct val="100000"/>
                </a:lnSpc>
                <a:spcBef>
                  <a:spcPts val="71"/>
                </a:spcBef>
              </a:pPr>
              <a:r>
                <a:rPr b="1" lang="en-US" sz="1400" spc="-1" strike="noStrike">
                  <a:solidFill>
                    <a:srgbClr val="ffffcc"/>
                  </a:solidFill>
                  <a:latin typeface="Times New Roman"/>
                </a:rPr>
                <a:t>Control </a:t>
              </a:r>
              <a:br/>
              <a:r>
                <a:rPr b="1" lang="en-US" sz="1400" spc="-1" strike="noStrike">
                  <a:solidFill>
                    <a:srgbClr val="ffffcc"/>
                  </a:solidFill>
                  <a:latin typeface="Times New Roman"/>
                </a:rPr>
                <a:t>Unit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4" name="CustomShape 4"/>
            <p:cNvSpPr/>
            <p:nvPr/>
          </p:nvSpPr>
          <p:spPr>
            <a:xfrm>
              <a:off x="6159600" y="2259000"/>
              <a:ext cx="1599840" cy="456840"/>
            </a:xfrm>
            <a:prstGeom prst="bevel">
              <a:avLst>
                <a:gd name="adj" fmla="val 12500"/>
              </a:avLst>
            </a:prstGeom>
            <a:solidFill>
              <a:srgbClr val="ff99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0" bIns="45000" anchor="ctr"/>
            <a:p>
              <a:pPr algn="ctr">
                <a:lnSpc>
                  <a:spcPct val="100000"/>
                </a:lnSpc>
                <a:spcBef>
                  <a:spcPts val="71"/>
                </a:spcBef>
              </a:pPr>
              <a:r>
                <a:rPr b="1" lang="en-US" sz="1400" spc="-1" strike="noStrike">
                  <a:solidFill>
                    <a:srgbClr val="ffffcc"/>
                  </a:solidFill>
                  <a:latin typeface="Times New Roman"/>
                </a:rPr>
                <a:t>Arithmetic </a:t>
              </a:r>
              <a:br/>
              <a:r>
                <a:rPr b="1" lang="en-US" sz="1400" spc="-1" strike="noStrike">
                  <a:solidFill>
                    <a:srgbClr val="ffffcc"/>
                  </a:solidFill>
                  <a:latin typeface="Times New Roman"/>
                </a:rPr>
                <a:t>Logic Unit (ALU)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15" name="CustomShape 5"/>
          <p:cNvSpPr/>
          <p:nvPr/>
        </p:nvSpPr>
        <p:spPr>
          <a:xfrm>
            <a:off x="6159600" y="2209680"/>
            <a:ext cx="1599840" cy="504360"/>
          </a:xfrm>
          <a:prstGeom prst="bevel">
            <a:avLst>
              <a:gd name="adj" fmla="val 12500"/>
            </a:avLst>
          </a:prstGeom>
          <a:solidFill>
            <a:srgbClr val="ed1c2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73080" anchor="ctr"/>
          <a:p>
            <a:pPr algn="ctr">
              <a:lnSpc>
                <a:spcPct val="100000"/>
              </a:lnSpc>
              <a:spcBef>
                <a:spcPts val="71"/>
              </a:spcBef>
            </a:pPr>
            <a:r>
              <a:rPr b="1" lang="en-US" sz="1400" spc="-1" strike="noStrike">
                <a:solidFill>
                  <a:srgbClr val="ffffcc"/>
                </a:solidFill>
                <a:latin typeface="Times New Roman"/>
              </a:rPr>
              <a:t>Arithmetic </a:t>
            </a:r>
            <a:br/>
            <a:r>
              <a:rPr b="1" lang="en-US" sz="1400" spc="-1" strike="noStrike">
                <a:solidFill>
                  <a:srgbClr val="ffffcc"/>
                </a:solidFill>
                <a:latin typeface="Times New Roman"/>
              </a:rPr>
              <a:t>Logic Unit (ALU)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TextShape 6"/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Proce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ssor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7" name="TextShape 7"/>
          <p:cNvSpPr txBox="1"/>
          <p:nvPr/>
        </p:nvSpPr>
        <p:spPr>
          <a:xfrm>
            <a:off x="152280" y="1303200"/>
            <a:ext cx="7887960" cy="67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What is the</a:t>
            </a:r>
            <a:r>
              <a:rPr b="1" lang="en-US" sz="27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2700" spc="-1" strike="noStrike">
                <a:solidFill>
                  <a:srgbClr val="d94439"/>
                </a:solidFill>
                <a:latin typeface="Georgia"/>
              </a:rPr>
              <a:t>central processing unit (CPU)</a:t>
            </a:r>
            <a:r>
              <a:rPr b="0" lang="en-US" sz="2700" spc="-1" strike="noStrike">
                <a:solidFill>
                  <a:srgbClr val="d94439"/>
                </a:solidFill>
                <a:latin typeface="Georgia"/>
              </a:rPr>
              <a:t> 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8" name="CustomShape 8"/>
          <p:cNvSpPr/>
          <p:nvPr/>
        </p:nvSpPr>
        <p:spPr>
          <a:xfrm>
            <a:off x="3429000" y="3886200"/>
            <a:ext cx="1447560" cy="748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91"/>
              </a:spcBef>
            </a:pPr>
            <a:r>
              <a:rPr b="1" lang="en-US" sz="1800" spc="-1" strike="noStrike">
                <a:solidFill>
                  <a:srgbClr val="ffffcc"/>
                </a:solidFill>
                <a:latin typeface="Times New Roman"/>
              </a:rPr>
              <a:t>Input</a:t>
            </a:r>
            <a:br/>
            <a:r>
              <a:rPr b="1" lang="en-US" sz="1800" spc="-1" strike="noStrike">
                <a:solidFill>
                  <a:srgbClr val="ffffcc"/>
                </a:solidFill>
                <a:latin typeface="Times New Roman"/>
              </a:rPr>
              <a:t>Devices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CustomShape 9"/>
          <p:cNvSpPr/>
          <p:nvPr/>
        </p:nvSpPr>
        <p:spPr>
          <a:xfrm>
            <a:off x="5410080" y="5764320"/>
            <a:ext cx="1447560" cy="748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91"/>
              </a:spcBef>
            </a:pPr>
            <a:r>
              <a:rPr b="1" lang="en-US" sz="1800" spc="-1" strike="noStrike">
                <a:solidFill>
                  <a:srgbClr val="ffffcc"/>
                </a:solidFill>
                <a:latin typeface="Times New Roman"/>
              </a:rPr>
              <a:t>Storage</a:t>
            </a:r>
            <a:br/>
            <a:r>
              <a:rPr b="1" lang="en-US" sz="1800" spc="-1" strike="noStrike">
                <a:solidFill>
                  <a:srgbClr val="ffffcc"/>
                </a:solidFill>
                <a:latin typeface="Times New Roman"/>
              </a:rPr>
              <a:t>Devices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CustomShape 10"/>
          <p:cNvSpPr/>
          <p:nvPr/>
        </p:nvSpPr>
        <p:spPr>
          <a:xfrm>
            <a:off x="7543800" y="3886200"/>
            <a:ext cx="1447560" cy="748800"/>
          </a:xfrm>
          <a:prstGeom prst="bevel">
            <a:avLst>
              <a:gd name="adj" fmla="val 12500"/>
            </a:avLst>
          </a:prstGeom>
          <a:solidFill>
            <a:schemeClr val="hlink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91"/>
              </a:spcBef>
            </a:pPr>
            <a:r>
              <a:rPr b="1" lang="en-US" sz="1800" spc="-1" strike="noStrike">
                <a:solidFill>
                  <a:srgbClr val="ffffcc"/>
                </a:solidFill>
                <a:latin typeface="Times New Roman"/>
              </a:rPr>
              <a:t>Output</a:t>
            </a:r>
            <a:br/>
            <a:r>
              <a:rPr b="1" lang="en-US" sz="1800" spc="-1" strike="noStrike">
                <a:solidFill>
                  <a:srgbClr val="ffffcc"/>
                </a:solidFill>
                <a:latin typeface="Times New Roman"/>
              </a:rPr>
              <a:t>Devices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11"/>
          <p:cNvSpPr/>
          <p:nvPr/>
        </p:nvSpPr>
        <p:spPr>
          <a:xfrm>
            <a:off x="304920" y="1905120"/>
            <a:ext cx="3733560" cy="114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341280" indent="-226800">
              <a:lnSpc>
                <a:spcPct val="100000"/>
              </a:lnSpc>
              <a:spcBef>
                <a:spcPts val="1151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Interprets and carries out basic instructions that operate a computer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422" name="CustomShape 12"/>
          <p:cNvSpPr/>
          <p:nvPr/>
        </p:nvSpPr>
        <p:spPr>
          <a:xfrm>
            <a:off x="5562720" y="3733920"/>
            <a:ext cx="1142640" cy="1130040"/>
          </a:xfrm>
          <a:prstGeom prst="ellipse">
            <a:avLst/>
          </a:prstGeom>
          <a:solidFill>
            <a:srgbClr val="993366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  <a:spcBef>
                <a:spcPts val="91"/>
              </a:spcBef>
            </a:pPr>
            <a:r>
              <a:rPr b="1" lang="en-US" sz="1800" spc="-1" strike="noStrike">
                <a:solidFill>
                  <a:srgbClr val="ffffcc"/>
                </a:solidFill>
                <a:latin typeface="Times New Roman"/>
              </a:rPr>
              <a:t>Memory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13"/>
          <p:cNvSpPr/>
          <p:nvPr/>
        </p:nvSpPr>
        <p:spPr>
          <a:xfrm>
            <a:off x="4648320" y="3935520"/>
            <a:ext cx="1066320" cy="698040"/>
          </a:xfrm>
          <a:prstGeom prst="rightArrow">
            <a:avLst>
              <a:gd name="adj1" fmla="val 53120"/>
              <a:gd name="adj2" fmla="val 60455"/>
            </a:avLst>
          </a:prstGeom>
          <a:solidFill>
            <a:srgbClr val="8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cc"/>
                </a:solidFill>
                <a:latin typeface="Times New Roman"/>
              </a:rPr>
              <a:t>Data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4" name="CustomShape 14"/>
          <p:cNvSpPr/>
          <p:nvPr/>
        </p:nvSpPr>
        <p:spPr>
          <a:xfrm>
            <a:off x="6705720" y="3935520"/>
            <a:ext cx="1142640" cy="698040"/>
          </a:xfrm>
          <a:prstGeom prst="rightArrow">
            <a:avLst>
              <a:gd name="adj1" fmla="val 53120"/>
              <a:gd name="adj2" fmla="val 64773"/>
            </a:avLst>
          </a:prstGeom>
          <a:solidFill>
            <a:srgbClr val="8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37160" rIns="90000" tIns="45000" bIns="45000" anchor="ctr" anchorCtr="1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ffcc"/>
                </a:solidFill>
                <a:latin typeface="Times New Roman"/>
              </a:rPr>
              <a:t>Information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425" name="Group 15"/>
          <p:cNvGrpSpPr/>
          <p:nvPr/>
        </p:nvGrpSpPr>
        <p:grpSpPr>
          <a:xfrm>
            <a:off x="5105880" y="4621320"/>
            <a:ext cx="2056680" cy="1225080"/>
            <a:chOff x="5105880" y="4621320"/>
            <a:chExt cx="2056680" cy="1225080"/>
          </a:xfrm>
        </p:grpSpPr>
        <p:sp>
          <p:nvSpPr>
            <p:cNvPr id="426" name="CustomShape 16"/>
            <p:cNvSpPr/>
            <p:nvPr/>
          </p:nvSpPr>
          <p:spPr>
            <a:xfrm rot="5400000">
              <a:off x="5631120" y="4322520"/>
              <a:ext cx="998280" cy="2049120"/>
            </a:xfrm>
            <a:prstGeom prst="rightArrow">
              <a:avLst>
                <a:gd name="adj1" fmla="val 53120"/>
                <a:gd name="adj2" fmla="val 39583"/>
              </a:avLst>
            </a:prstGeom>
            <a:solidFill>
              <a:srgbClr val="808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CustomShape 17"/>
            <p:cNvSpPr/>
            <p:nvPr/>
          </p:nvSpPr>
          <p:spPr>
            <a:xfrm rot="16200000">
              <a:off x="5638680" y="4095720"/>
              <a:ext cx="998280" cy="2049120"/>
            </a:xfrm>
            <a:prstGeom prst="rightArrow">
              <a:avLst>
                <a:gd name="adj1" fmla="val 53120"/>
                <a:gd name="adj2" fmla="val 39583"/>
              </a:avLst>
            </a:prstGeom>
            <a:solidFill>
              <a:srgbClr val="808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CustomShape 18"/>
            <p:cNvSpPr/>
            <p:nvPr/>
          </p:nvSpPr>
          <p:spPr>
            <a:xfrm>
              <a:off x="5562720" y="4849920"/>
              <a:ext cx="1110960" cy="942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cc"/>
                  </a:solidFill>
                  <a:latin typeface="Times New Roman"/>
                </a:rPr>
                <a:t>Instructions</a:t>
              </a:r>
              <a:br/>
              <a:r>
                <a:rPr b="1" lang="en-US" sz="1400" spc="-1" strike="noStrike">
                  <a:solidFill>
                    <a:srgbClr val="ffffcc"/>
                  </a:solidFill>
                  <a:latin typeface="Times New Roman"/>
                </a:rPr>
                <a:t>Data</a:t>
              </a:r>
              <a:br/>
              <a:r>
                <a:rPr b="1" lang="en-US" sz="1400" spc="-1" strike="noStrike">
                  <a:solidFill>
                    <a:srgbClr val="ffffcc"/>
                  </a:solidFill>
                  <a:latin typeface="Times New Roman"/>
                </a:rPr>
                <a:t>Information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429" name="Group 19"/>
          <p:cNvGrpSpPr/>
          <p:nvPr/>
        </p:nvGrpSpPr>
        <p:grpSpPr>
          <a:xfrm>
            <a:off x="5105880" y="2716560"/>
            <a:ext cx="2056680" cy="1225080"/>
            <a:chOff x="5105880" y="2716560"/>
            <a:chExt cx="2056680" cy="1225080"/>
          </a:xfrm>
        </p:grpSpPr>
        <p:sp>
          <p:nvSpPr>
            <p:cNvPr id="430" name="CustomShape 20"/>
            <p:cNvSpPr/>
            <p:nvPr/>
          </p:nvSpPr>
          <p:spPr>
            <a:xfrm rot="5400000">
              <a:off x="5631120" y="2417760"/>
              <a:ext cx="998280" cy="2049120"/>
            </a:xfrm>
            <a:prstGeom prst="rightArrow">
              <a:avLst>
                <a:gd name="adj1" fmla="val 53120"/>
                <a:gd name="adj2" fmla="val 39583"/>
              </a:avLst>
            </a:prstGeom>
            <a:solidFill>
              <a:srgbClr val="808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CustomShape 21"/>
            <p:cNvSpPr/>
            <p:nvPr/>
          </p:nvSpPr>
          <p:spPr>
            <a:xfrm rot="16200000">
              <a:off x="5638680" y="2190960"/>
              <a:ext cx="998280" cy="2049120"/>
            </a:xfrm>
            <a:prstGeom prst="rightArrow">
              <a:avLst>
                <a:gd name="adj1" fmla="val 53120"/>
                <a:gd name="adj2" fmla="val 39583"/>
              </a:avLst>
            </a:prstGeom>
            <a:solidFill>
              <a:srgbClr val="808000"/>
            </a:solidFill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CustomShape 22"/>
            <p:cNvSpPr/>
            <p:nvPr/>
          </p:nvSpPr>
          <p:spPr>
            <a:xfrm>
              <a:off x="5562720" y="2944800"/>
              <a:ext cx="1110960" cy="942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/>
            <a:p>
              <a:pPr algn="ctr">
                <a:lnSpc>
                  <a:spcPct val="100000"/>
                </a:lnSpc>
              </a:pPr>
              <a:r>
                <a:rPr b="1" lang="en-US" sz="1400" spc="-1" strike="noStrike">
                  <a:solidFill>
                    <a:srgbClr val="ffffcc"/>
                  </a:solidFill>
                  <a:latin typeface="Times New Roman"/>
                </a:rPr>
                <a:t>Instructions</a:t>
              </a:r>
              <a:br/>
              <a:r>
                <a:rPr b="1" lang="en-US" sz="1400" spc="-1" strike="noStrike">
                  <a:solidFill>
                    <a:srgbClr val="ffffcc"/>
                  </a:solidFill>
                  <a:latin typeface="Times New Roman"/>
                </a:rPr>
                <a:t>Data</a:t>
              </a:r>
              <a:br/>
              <a:r>
                <a:rPr b="1" lang="en-US" sz="1400" spc="-1" strike="noStrike">
                  <a:solidFill>
                    <a:srgbClr val="ffffcc"/>
                  </a:solidFill>
                  <a:latin typeface="Times New Roman"/>
                </a:rPr>
                <a:t>Information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433" name="CustomShape 23"/>
          <p:cNvSpPr/>
          <p:nvPr/>
        </p:nvSpPr>
        <p:spPr>
          <a:xfrm>
            <a:off x="4495680" y="2209680"/>
            <a:ext cx="1599840" cy="504360"/>
          </a:xfrm>
          <a:prstGeom prst="bevel">
            <a:avLst>
              <a:gd name="adj" fmla="val 12500"/>
            </a:avLst>
          </a:prstGeom>
          <a:solidFill>
            <a:srgbClr val="ed1c24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0" bIns="73080" anchor="ctr"/>
          <a:p>
            <a:pPr algn="ctr">
              <a:lnSpc>
                <a:spcPct val="100000"/>
              </a:lnSpc>
              <a:spcBef>
                <a:spcPts val="71"/>
              </a:spcBef>
            </a:pPr>
            <a:r>
              <a:rPr b="1" lang="en-US" sz="1400" spc="-1" strike="noStrike">
                <a:solidFill>
                  <a:srgbClr val="ffffcc"/>
                </a:solidFill>
                <a:latin typeface="Times New Roman"/>
              </a:rPr>
              <a:t>Control </a:t>
            </a:r>
            <a:br/>
            <a:r>
              <a:rPr b="1" lang="en-US" sz="1400" spc="-1" strike="noStrike">
                <a:solidFill>
                  <a:srgbClr val="ffffcc"/>
                </a:solidFill>
                <a:latin typeface="Times New Roman"/>
              </a:rPr>
              <a:t>Unit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4" name="CustomShape 24"/>
          <p:cNvSpPr/>
          <p:nvPr/>
        </p:nvSpPr>
        <p:spPr>
          <a:xfrm>
            <a:off x="304920" y="3057480"/>
            <a:ext cx="3733560" cy="1005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630360" indent="-174240">
              <a:lnSpc>
                <a:spcPct val="100000"/>
              </a:lnSpc>
              <a:spcBef>
                <a:spcPts val="1001"/>
              </a:spcBef>
              <a:buClr>
                <a:srgbClr val="d94439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d94439"/>
                </a:solidFill>
                <a:latin typeface="Times New Roman"/>
              </a:rPr>
              <a:t>Control unit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directs and coordinates operations in computer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5" name="CustomShape 25"/>
          <p:cNvSpPr/>
          <p:nvPr/>
        </p:nvSpPr>
        <p:spPr>
          <a:xfrm>
            <a:off x="304920" y="4029120"/>
            <a:ext cx="3733560" cy="1310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2" marL="630360" indent="-174240">
              <a:lnSpc>
                <a:spcPct val="100000"/>
              </a:lnSpc>
              <a:spcBef>
                <a:spcPts val="1001"/>
              </a:spcBef>
              <a:buClr>
                <a:srgbClr val="d94439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d94439"/>
                </a:solidFill>
                <a:latin typeface="Times New Roman"/>
              </a:rPr>
              <a:t>Arithmetic logic unit </a:t>
            </a:r>
            <a:br/>
            <a:r>
              <a:rPr b="1" lang="en-US" sz="2000" spc="-1" strike="noStrike">
                <a:solidFill>
                  <a:srgbClr val="d94439"/>
                </a:solidFill>
                <a:latin typeface="Times New Roman"/>
              </a:rPr>
              <a:t>(ALU)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performs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arithmetic, comparison,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and logical operations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6" name="CustomShape 26"/>
          <p:cNvSpPr/>
          <p:nvPr/>
        </p:nvSpPr>
        <p:spPr>
          <a:xfrm>
            <a:off x="304920" y="5299200"/>
            <a:ext cx="3733560" cy="440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lvl="1" marL="341280" indent="-226800">
              <a:lnSpc>
                <a:spcPct val="100000"/>
              </a:lnSpc>
              <a:spcBef>
                <a:spcPts val="1151"/>
              </a:spcBef>
              <a:buClr>
                <a:srgbClr val="d94439"/>
              </a:buClr>
              <a:buSzPct val="75000"/>
              <a:buFont typeface="Wingdings" charset="2"/>
              <a:buChar char=""/>
            </a:pPr>
            <a:r>
              <a:rPr b="0" lang="en-US" sz="2300" spc="-1" strike="noStrike">
                <a:solidFill>
                  <a:srgbClr val="000000"/>
                </a:solidFill>
                <a:latin typeface="Times New Roman"/>
              </a:rPr>
              <a:t>Also called the </a:t>
            </a:r>
            <a:r>
              <a:rPr b="0" lang="en-US" sz="2300" spc="-1" strike="noStrike">
                <a:solidFill>
                  <a:srgbClr val="d94439"/>
                </a:solidFill>
                <a:latin typeface="Times New Roman"/>
              </a:rPr>
              <a:t>processor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437" name="TextShape 27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9573269E-F874-47D4-A016-B76321BDF704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8" name="TextShape 28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01E2F157-2E17-4E8C-BD55-FEA4634EF8DF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10" dur="indefinite" restart="never" nodeType="tmRoot">
          <p:childTnLst>
            <p:seq>
              <p:cTn id="211" dur="indefinite" nodeType="mainSeq"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16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nodeType="afterEffect" fill="hold" presetClass="entr" presetID="1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nodeType="afterEffect" fill="hold" presetClass="entr" presetID="22" presetSubtype="8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3" dur="500"/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25" nodeType="afterEffect" fill="hold" presetClass="entr" presetID="22" presetSubtype="8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27" dur="500"/>
                                        <p:tgtEl>
                                          <p:spTgt spid="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9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1" dur="1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33" nodeType="afterEffect" fill="hold" presetClass="entr" presetID="22" presetSubtype="8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35" dur="500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7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9" dur="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241" nodeType="afterEffect" fill="hold" presetClass="entr" presetID="22" presetSubtype="8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43" dur="500"/>
                                        <p:tgtEl>
                                          <p:spTgt spid="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245" nodeType="afterEffect" fill="hold" presetClass="entr" presetID="22" presetSubtype="1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4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4500"/>
                            </p:stCondLst>
                            <p:childTnLst>
                              <p:par>
                                <p:cTn id="249" nodeType="afterEffect" fill="hold" presetClass="entr" presetID="23" presetSubtype="272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9000"/>
                            </p:stCondLst>
                            <p:childTnLst>
                              <p:par>
                                <p:cTn id="254" nodeType="afterEffect" fill="hold" presetClass="entr" presetID="23" presetSubtype="272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33500"/>
                            </p:stCondLst>
                            <p:childTnLst>
                              <p:par>
                                <p:cTn id="259" nodeType="afterEffect" fill="hold" presetClass="entr" presetID="22" presetSubtype="8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1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37000"/>
                            </p:stCondLst>
                            <p:childTnLst>
                              <p:par>
                                <p:cTn id="263" nodeType="afterEffect" fill="hold" presetClass="entr" presetID="22" presetSubtype="8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5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40500"/>
                            </p:stCondLst>
                            <p:childTnLst>
                              <p:par>
                                <p:cTn id="267" nodeType="afterEffect" fill="hold" presetClass="entr" presetID="23" presetSubtype="272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00"/>
                            </p:stCondLst>
                            <p:childTnLst>
                              <p:par>
                                <p:cTn id="272" nodeType="afterEffect" fill="hold" presetClass="entr" presetID="22" presetSubtype="1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4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8500"/>
                            </p:stCondLst>
                            <p:childTnLst>
                              <p:par>
                                <p:cTn id="276" nodeType="afterEffect" fill="hold" presetClass="entr" presetID="23" presetSubtype="272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Data and Information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0" name="TextShape 2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E83C2836-265B-465B-921A-460B5DFD37A7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41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E6951A7D-F901-498C-9CD1-208248F20476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42" name="TextShape 4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 algn="just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All computer processing requires </a:t>
            </a:r>
            <a:r>
              <a:rPr b="1" lang="en-US" sz="2000" spc="-1" strike="noStrike">
                <a:solidFill>
                  <a:srgbClr val="000000"/>
                </a:solidFill>
                <a:latin typeface="Georgia"/>
              </a:rPr>
              <a:t>data</a:t>
            </a: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, which is a collection of 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 algn="just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raw facts, figures and symbols, 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 algn="just">
              <a:lnSpc>
                <a:spcPct val="100000"/>
              </a:lnSpc>
              <a:spcBef>
                <a:spcPts val="40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000" spc="-1" strike="noStrike">
                <a:solidFill>
                  <a:srgbClr val="646b86"/>
                </a:solidFill>
                <a:latin typeface="Georgia"/>
              </a:rPr>
              <a:t>such as numbers, words, images, video and sound, given to the computer during the input phase. 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Computers manipulate data to create information. </a:t>
            </a:r>
            <a:r>
              <a:rPr b="1" lang="en-US" sz="2000" spc="-1" strike="noStrike">
                <a:solidFill>
                  <a:srgbClr val="000000"/>
                </a:solidFill>
                <a:latin typeface="Georgia"/>
              </a:rPr>
              <a:t>Information</a:t>
            </a: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 is data that is organized, meaningful, and useful. 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During the output Phase, the information that has been created is put into some form, such as a printed report. 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 algn="just">
              <a:lnSpc>
                <a:spcPct val="100000"/>
              </a:lnSpc>
              <a:spcBef>
                <a:spcPts val="400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000" spc="-1" strike="noStrike">
                <a:solidFill>
                  <a:srgbClr val="000000"/>
                </a:solidFill>
                <a:latin typeface="Georgia"/>
              </a:rPr>
              <a:t>The information can also be put in computer storage for future use.</a:t>
            </a:r>
            <a:endParaRPr b="0" lang="en-US" sz="20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280" dur="indefinite" restart="never" nodeType="tmRoot">
          <p:childTnLst>
            <p:seq>
              <p:cTn id="28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Computer Software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4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Software, also called a program, consists of a series of related instructions, organized for a common purpose, that tells the computer what tasks to perform and how to perform them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Graphical user interface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Web application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System software consists of programs to control the operations of computer and its devices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Arial"/>
              <a:buChar char="•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Operating system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Arial"/>
              <a:buChar char="•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Utility program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5" name="TextShape 3"/>
          <p:cNvSpPr txBox="1"/>
          <p:nvPr/>
        </p:nvSpPr>
        <p:spPr>
          <a:xfrm>
            <a:off x="4343400" y="104004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552BEF8F-5180-4F23-BEB1-659514FB283E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46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17792B3D-F2BB-456E-9D07-F6B580FFF2F2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82" dur="indefinite" restart="never" nodeType="tmRoot">
          <p:childTnLst>
            <p:seq>
              <p:cTn id="28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Computer 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Software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448" name="Content Placeholder 5" descr=""/>
          <p:cNvPicPr/>
          <p:nvPr/>
        </p:nvPicPr>
        <p:blipFill>
          <a:blip r:embed="rId1"/>
          <a:stretch/>
        </p:blipFill>
        <p:spPr>
          <a:xfrm>
            <a:off x="1328400" y="1600200"/>
            <a:ext cx="5986440" cy="4419360"/>
          </a:xfrm>
          <a:prstGeom prst="rect">
            <a:avLst/>
          </a:prstGeom>
          <a:ln>
            <a:noFill/>
          </a:ln>
        </p:spPr>
      </p:pic>
      <p:sp>
        <p:nvSpPr>
          <p:cNvPr id="449" name="TextShape 2"/>
          <p:cNvSpPr txBox="1"/>
          <p:nvPr/>
        </p:nvSpPr>
        <p:spPr>
          <a:xfrm>
            <a:off x="4419720" y="1158120"/>
            <a:ext cx="533160" cy="3654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C810964E-7FDC-4596-BE07-A562B9FC7752}" type="slidenum">
              <a:rPr b="0" lang="en-US" sz="1600" spc="-1" strike="noStrike">
                <a:solidFill>
                  <a:srgbClr val="000000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84" dur="indefinite" restart="never" nodeType="tmRoot">
          <p:childTnLst>
            <p:seq>
              <p:cTn id="28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Computer Software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1" name="TextShape 2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Arial"/>
              <a:buChar char="•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Application software consists of programs designed to make users more productive and/or assist them with personal tasks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Word processing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Presentation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Spreadsheet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Database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Arial"/>
              <a:buChar char="–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E-mail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2" name="TextShape 3"/>
          <p:cNvSpPr txBox="1"/>
          <p:nvPr/>
        </p:nvSpPr>
        <p:spPr>
          <a:xfrm>
            <a:off x="4419720" y="1158120"/>
            <a:ext cx="533160" cy="3654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3E8577BA-A5E2-4AF4-83F4-407C3A427345}" type="slidenum">
              <a:rPr b="0" lang="en-US" sz="1600" spc="-1" strike="noStrike">
                <a:solidFill>
                  <a:srgbClr val="000000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53" name="TextShape 4"/>
          <p:cNvSpPr txBox="1"/>
          <p:nvPr/>
        </p:nvSpPr>
        <p:spPr>
          <a:xfrm>
            <a:off x="228600" y="632448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fld id="{7F6A6316-E7B7-49F7-AF22-CEBDFB5D1667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86" dur="indefinite" restart="never" nodeType="tmRoot">
          <p:childTnLst>
            <p:seq>
              <p:cTn id="28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838080" y="2819520"/>
            <a:ext cx="746712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A Computer Specification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5" name="TextShape 2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B6A26C1F-23CF-4961-BA72-916F2998931E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6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566E6837-C3B8-4EDA-B7C7-311794ED22B9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288" dur="indefinite" restart="never" nodeType="tmRoot">
          <p:childTnLst>
            <p:seq>
              <p:cTn id="28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extShape 1"/>
          <p:cNvSpPr txBox="1"/>
          <p:nvPr/>
        </p:nvSpPr>
        <p:spPr>
          <a:xfrm>
            <a:off x="4343400" y="104004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8" name="TextShape 2"/>
          <p:cNvSpPr txBox="1"/>
          <p:nvPr/>
        </p:nvSpPr>
        <p:spPr>
          <a:xfrm>
            <a:off x="457200" y="228600"/>
            <a:ext cx="8457840" cy="837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Computer Performance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9" name="TextShape 3"/>
          <p:cNvSpPr txBox="1"/>
          <p:nvPr/>
        </p:nvSpPr>
        <p:spPr>
          <a:xfrm>
            <a:off x="304920" y="1700280"/>
            <a:ext cx="6248160" cy="281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CPU speed (and type)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Amount of RAM (and speed)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Hard disk capacity (and speed)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Operating System used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60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B470B003-1DD4-4311-B322-FF8C2FECB9BD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90" dur="indefinite" restart="never" nodeType="tmRoot">
          <p:childTnLst>
            <p:seq>
              <p:cTn id="291" dur="indefinite" nodeType="mainSeq">
                <p:childTnLst>
                  <p:par>
                    <p:cTn id="292" nodeType="clickEffect" fill="hold">
                      <p:stCondLst>
                        <p:cond delay="indefinite"/>
                      </p:stCondLst>
                      <p:childTnLst>
                        <p:par>
                          <p:cTn id="2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6" dur="500"/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9" dur="500"/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2" dur="500"/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5" dur="500"/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685800" y="228600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4200" spc="-1" strike="noStrike">
                <a:solidFill>
                  <a:srgbClr val="d16349"/>
                </a:solidFill>
                <a:latin typeface="Georgia"/>
              </a:rPr>
              <a:t>Inside “The Box”</a:t>
            </a:r>
            <a:endParaRPr b="0" lang="en-US" sz="42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306" dur="indefinite" restart="never" nodeType="tmRoot">
          <p:childTnLst>
            <p:seq>
              <p:cTn id="30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4343400" y="104004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754F41C7-C3A8-45A1-A53E-0B4EC2892080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8077320" y="6629400"/>
            <a:ext cx="9140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F5469541-3A3D-4056-B4D1-7D50D6C1FB88}" type="slidenum">
              <a:rPr b="0" lang="en-US" sz="1000" spc="-1" strike="noStrike">
                <a:solidFill>
                  <a:srgbClr val="000000"/>
                </a:solidFill>
                <a:latin typeface="Georgia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464" name="TextShape 3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646b86"/>
                </a:solidFill>
                <a:latin typeface="Arial"/>
              </a:rPr>
              <a:t>Let’s open the box!</a:t>
            </a:r>
            <a:endParaRPr b="0" lang="en-US" sz="3600" spc="-1" strike="noStrike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465" name="Object 4"/>
          <p:cNvGraphicFramePr/>
          <p:nvPr/>
        </p:nvGraphicFramePr>
        <p:xfrm>
          <a:off x="2514600" y="1523880"/>
          <a:ext cx="4398480" cy="4851000"/>
        </p:xfrm>
        <a:graphic>
          <a:graphicData uri="http://schemas.openxmlformats.org/presentationml/2006/ole">
            <p:oleObj progId="Word.Document.8" r:id="rId1" spid="">
              <p:embed/>
              <p:pic>
                <p:nvPicPr>
                  <p:cNvPr id="466" name="Object 3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514600" y="1523880"/>
                    <a:ext cx="4398480" cy="48510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467" name="TextShape 5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3434B265-644E-41D1-AFBE-8F0F83D56D30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68" name="TextShape 6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Dr. 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Azhar, </a:t>
            </a: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KUET.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08" dur="indefinite" restart="never" nodeType="tmRoot">
          <p:childTnLst>
            <p:seq>
              <p:cTn id="30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4343400" y="104004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77782A95-7C54-41DB-B687-D319FD67667F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8077320" y="6629400"/>
            <a:ext cx="914040" cy="22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fld id="{C3A998E9-5585-436C-82AF-24B0F37B7322}" type="slidenum">
              <a:rPr b="0" lang="en-US" sz="1000" spc="-1" strike="noStrike">
                <a:solidFill>
                  <a:srgbClr val="000000"/>
                </a:solidFill>
                <a:latin typeface="Georgia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471" name="Picture 5" descr=""/>
          <p:cNvPicPr/>
          <p:nvPr/>
        </p:nvPicPr>
        <p:blipFill>
          <a:blip r:embed="rId1"/>
          <a:stretch/>
        </p:blipFill>
        <p:spPr>
          <a:xfrm>
            <a:off x="380880" y="1371600"/>
            <a:ext cx="7924320" cy="5028840"/>
          </a:xfrm>
          <a:prstGeom prst="rect">
            <a:avLst/>
          </a:prstGeom>
          <a:ln w="9360">
            <a:noFill/>
          </a:ln>
        </p:spPr>
      </p:pic>
      <p:sp>
        <p:nvSpPr>
          <p:cNvPr id="472" name="CustomShape 3"/>
          <p:cNvSpPr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646b86"/>
                </a:solidFill>
                <a:latin typeface="Arial"/>
              </a:rPr>
              <a:t>Draw the mother board and its components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3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3398921D-62A8-4468-9476-53559F27FF15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4" name="TextShape 5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Dr. Azhar, KUET.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310" dur="indefinite" restart="never" nodeType="tmRoot">
          <p:childTnLst>
            <p:seq>
              <p:cTn id="3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What Is a Computer?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D89F43E8-CA38-4BF1-A0CF-BB8C0DB956A3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32" name="TextShape 3"/>
          <p:cNvSpPr txBox="1"/>
          <p:nvPr/>
        </p:nvSpPr>
        <p:spPr>
          <a:xfrm>
            <a:off x="301680" y="1527120"/>
            <a:ext cx="850356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56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1" lang="en-US" sz="2800" spc="-1" strike="noStrike">
                <a:solidFill>
                  <a:srgbClr val="000000"/>
                </a:solidFill>
                <a:latin typeface="Georgia"/>
              </a:rPr>
              <a:t>Computer is an electronic data processing device which</a:t>
            </a:r>
            <a:endParaRPr b="0" lang="en-US" sz="28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5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300" spc="-1" strike="noStrike">
                <a:solidFill>
                  <a:srgbClr val="646b86"/>
                </a:solidFill>
                <a:latin typeface="Georgia"/>
              </a:rPr>
              <a:t>accepts and stores data input,</a:t>
            </a:r>
            <a:endParaRPr b="0" lang="en-US" sz="23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5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300" spc="-1" strike="noStrike">
                <a:solidFill>
                  <a:srgbClr val="646b86"/>
                </a:solidFill>
                <a:latin typeface="Georgia"/>
              </a:rPr>
              <a:t>processes the data input, and</a:t>
            </a:r>
            <a:endParaRPr b="0" lang="en-US" sz="23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5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300" spc="-1" strike="noStrike">
                <a:solidFill>
                  <a:srgbClr val="646b86"/>
                </a:solidFill>
                <a:latin typeface="Georgia"/>
              </a:rPr>
              <a:t>generates the output in a required format.</a:t>
            </a:r>
            <a:endParaRPr b="0" lang="en-US" sz="23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What is </a:t>
            </a:r>
            <a:r>
              <a:rPr b="0" lang="en-US" sz="2700" spc="-1" strike="noStrike">
                <a:solidFill>
                  <a:srgbClr val="d94439"/>
                </a:solidFill>
                <a:latin typeface="Georgia"/>
              </a:rPr>
              <a:t>computer literacy</a:t>
            </a: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?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380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1900" spc="-1" strike="noStrike">
                <a:solidFill>
                  <a:srgbClr val="000000"/>
                </a:solidFill>
                <a:latin typeface="Times New Roman"/>
              </a:rPr>
              <a:t>Knowledge and understanding of computers and their uses</a:t>
            </a:r>
            <a:endParaRPr b="0" lang="en-US" sz="1900" spc="-1" strike="noStrike">
              <a:solidFill>
                <a:srgbClr val="000000"/>
              </a:solidFill>
              <a:latin typeface="Georgia"/>
            </a:endParaRPr>
          </a:p>
          <a:p>
            <a:pPr marL="343080" indent="-342720">
              <a:lnSpc>
                <a:spcPct val="100000"/>
              </a:lnSpc>
              <a:spcBef>
                <a:spcPts val="541"/>
              </a:spcBef>
            </a:pPr>
            <a:endParaRPr b="0" lang="en-US" sz="1900" spc="-1" strike="noStrike">
              <a:solidFill>
                <a:srgbClr val="000000"/>
              </a:solidFill>
              <a:latin typeface="Georgia"/>
            </a:endParaRPr>
          </a:p>
          <a:p>
            <a:pPr marL="343080" indent="-342720">
              <a:lnSpc>
                <a:spcPct val="100000"/>
              </a:lnSpc>
              <a:spcBef>
                <a:spcPts val="541"/>
              </a:spcBef>
            </a:pPr>
            <a:endParaRPr b="0" lang="en-US" sz="19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33" name="Picture 4" descr=""/>
          <p:cNvPicPr/>
          <p:nvPr/>
        </p:nvPicPr>
        <p:blipFill>
          <a:blip r:embed="rId1"/>
          <a:stretch/>
        </p:blipFill>
        <p:spPr>
          <a:xfrm>
            <a:off x="1447920" y="4800600"/>
            <a:ext cx="5638320" cy="1260720"/>
          </a:xfrm>
          <a:prstGeom prst="rect">
            <a:avLst/>
          </a:prstGeom>
          <a:ln w="38160">
            <a:solidFill>
              <a:srgbClr val="000000"/>
            </a:solidFill>
            <a:miter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sp>
        <p:nvSpPr>
          <p:cNvPr id="234" name="TextShape 4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FFF34286-2BE7-4708-B435-D486E7C881DA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304920" y="190512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Have nice time with computer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6" name="TextShape 2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F6634996-DBF2-4EA4-81C9-38BE711E63E7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77" name="TextShape 3"/>
          <p:cNvSpPr txBox="1"/>
          <p:nvPr/>
        </p:nvSpPr>
        <p:spPr>
          <a:xfrm>
            <a:off x="304920" y="6410880"/>
            <a:ext cx="35809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Georgia"/>
              </a:rPr>
              <a:t>Dr. Azhar, KUET.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8" name="TextShape 4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B69E40E8-8128-41EA-9E83-583395865C6C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380880" y="3657600"/>
            <a:ext cx="853416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professional development!!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80" name="CustomShape 6"/>
          <p:cNvSpPr/>
          <p:nvPr/>
        </p:nvSpPr>
        <p:spPr>
          <a:xfrm>
            <a:off x="380880" y="2819520"/>
            <a:ext cx="8534160" cy="7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For</a:t>
            </a:r>
            <a:endParaRPr b="0" lang="en-US" sz="3300" spc="-1" strike="noStrike">
              <a:latin typeface="Arial"/>
            </a:endParaRPr>
          </a:p>
        </p:txBody>
      </p:sp>
    </p:spTree>
  </p:cSld>
  <p:timing>
    <p:tnLst>
      <p:par>
        <p:cTn id="312" dur="indefinite" restart="never" nodeType="tmRoot">
          <p:childTnLst>
            <p:seq>
              <p:cTn id="313" dur="indefinite" nodeType="mainSeq">
                <p:childTnLst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318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616320" y="1523880"/>
            <a:ext cx="8070480" cy="4684320"/>
            <a:chOff x="616320" y="1523880"/>
            <a:chExt cx="8070480" cy="4684320"/>
          </a:xfrm>
        </p:grpSpPr>
        <p:sp>
          <p:nvSpPr>
            <p:cNvPr id="236" name="CustomShape 2"/>
            <p:cNvSpPr/>
            <p:nvPr/>
          </p:nvSpPr>
          <p:spPr>
            <a:xfrm>
              <a:off x="2110680" y="1523880"/>
              <a:ext cx="5003280" cy="4606200"/>
            </a:xfrm>
            <a:prstGeom prst="rect">
              <a:avLst/>
            </a:prstGeom>
            <a:noFill/>
            <a:ln w="57240">
              <a:solidFill>
                <a:schemeClr val="folHlink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3"/>
            <p:cNvSpPr/>
            <p:nvPr/>
          </p:nvSpPr>
          <p:spPr>
            <a:xfrm>
              <a:off x="2396520" y="1733400"/>
              <a:ext cx="787320" cy="2093400"/>
            </a:xfrm>
            <a:prstGeom prst="rect">
              <a:avLst/>
            </a:prstGeom>
            <a:solidFill>
              <a:srgbClr val="ffcc66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Ports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8" name="CustomShape 4"/>
            <p:cNvSpPr/>
            <p:nvPr/>
          </p:nvSpPr>
          <p:spPr>
            <a:xfrm>
              <a:off x="2425680" y="4076280"/>
              <a:ext cx="697680" cy="365040"/>
            </a:xfrm>
            <a:prstGeom prst="rect">
              <a:avLst/>
            </a:prstGeom>
            <a:solidFill>
              <a:srgbClr val="ffcc66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CPU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9" name="CustomShape 5"/>
            <p:cNvSpPr/>
            <p:nvPr/>
          </p:nvSpPr>
          <p:spPr>
            <a:xfrm>
              <a:off x="2374560" y="4914000"/>
              <a:ext cx="752760" cy="365040"/>
            </a:xfrm>
            <a:prstGeom prst="rect">
              <a:avLst/>
            </a:prstGeom>
            <a:solidFill>
              <a:srgbClr val="ffcc66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RAM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0" name="CustomShape 6"/>
            <p:cNvSpPr/>
            <p:nvPr/>
          </p:nvSpPr>
          <p:spPr>
            <a:xfrm>
              <a:off x="4176720" y="2070720"/>
              <a:ext cx="1322640" cy="639360"/>
            </a:xfrm>
            <a:prstGeom prst="rect">
              <a:avLst/>
            </a:prstGeom>
            <a:solidFill>
              <a:srgbClr val="ffcc66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Disk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controller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1" name="CustomShape 7"/>
            <p:cNvSpPr/>
            <p:nvPr/>
          </p:nvSpPr>
          <p:spPr>
            <a:xfrm>
              <a:off x="4188240" y="3129480"/>
              <a:ext cx="1221840" cy="639360"/>
            </a:xfrm>
            <a:prstGeom prst="rect">
              <a:avLst/>
            </a:prstGeom>
            <a:solidFill>
              <a:srgbClr val="ffcc66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Graphics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card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2" name="CustomShape 8"/>
            <p:cNvSpPr/>
            <p:nvPr/>
          </p:nvSpPr>
          <p:spPr>
            <a:xfrm>
              <a:off x="4190040" y="4176360"/>
              <a:ext cx="917280" cy="639360"/>
            </a:xfrm>
            <a:prstGeom prst="rect">
              <a:avLst/>
            </a:prstGeom>
            <a:solidFill>
              <a:srgbClr val="ffcc66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Sound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card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3" name="CustomShape 9"/>
            <p:cNvSpPr/>
            <p:nvPr/>
          </p:nvSpPr>
          <p:spPr>
            <a:xfrm>
              <a:off x="4189320" y="5223240"/>
              <a:ext cx="1188360" cy="639360"/>
            </a:xfrm>
            <a:prstGeom prst="rect">
              <a:avLst/>
            </a:prstGeom>
            <a:solidFill>
              <a:srgbClr val="ffcc66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Network</a:t>
              </a:r>
              <a:br/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card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4" name="CustomShape 10"/>
            <p:cNvSpPr/>
            <p:nvPr/>
          </p:nvSpPr>
          <p:spPr>
            <a:xfrm>
              <a:off x="616320" y="2169000"/>
              <a:ext cx="1285920" cy="153144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Printer</a:t>
              </a:r>
              <a:endParaRPr b="0" lang="en-US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Mouse</a:t>
              </a:r>
              <a:endParaRPr b="0" lang="en-US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Keyboard</a:t>
              </a:r>
              <a:endParaRPr b="0" lang="en-US" sz="18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Modem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5" name="Line 11"/>
            <p:cNvSpPr/>
            <p:nvPr/>
          </p:nvSpPr>
          <p:spPr>
            <a:xfrm>
              <a:off x="3540240" y="2012400"/>
              <a:ext cx="360" cy="39085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Line 12"/>
            <p:cNvSpPr/>
            <p:nvPr/>
          </p:nvSpPr>
          <p:spPr>
            <a:xfrm>
              <a:off x="3683160" y="2012400"/>
              <a:ext cx="360" cy="39085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Line 13"/>
            <p:cNvSpPr/>
            <p:nvPr/>
          </p:nvSpPr>
          <p:spPr>
            <a:xfrm>
              <a:off x="3826080" y="2012400"/>
              <a:ext cx="360" cy="3908520"/>
            </a:xfrm>
            <a:prstGeom prst="line">
              <a:avLst/>
            </a:prstGeom>
            <a:ln w="2844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4"/>
            <p:cNvSpPr/>
            <p:nvPr/>
          </p:nvSpPr>
          <p:spPr>
            <a:xfrm>
              <a:off x="6041880" y="1733400"/>
              <a:ext cx="928800" cy="348480"/>
            </a:xfrm>
            <a:prstGeom prst="rect">
              <a:avLst/>
            </a:prstGeom>
            <a:solidFill>
              <a:srgbClr val="ffcc66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5"/>
            <p:cNvSpPr/>
            <p:nvPr/>
          </p:nvSpPr>
          <p:spPr>
            <a:xfrm>
              <a:off x="6041880" y="2152080"/>
              <a:ext cx="928800" cy="348480"/>
            </a:xfrm>
            <a:prstGeom prst="rect">
              <a:avLst/>
            </a:prstGeom>
            <a:solidFill>
              <a:srgbClr val="ffcc66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CustomShape 16"/>
            <p:cNvSpPr/>
            <p:nvPr/>
          </p:nvSpPr>
          <p:spPr>
            <a:xfrm>
              <a:off x="6041880" y="2571120"/>
              <a:ext cx="928800" cy="348480"/>
            </a:xfrm>
            <a:prstGeom prst="rect">
              <a:avLst/>
            </a:prstGeom>
            <a:solidFill>
              <a:srgbClr val="ffcc66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CustomShape 17"/>
            <p:cNvSpPr/>
            <p:nvPr/>
          </p:nvSpPr>
          <p:spPr>
            <a:xfrm>
              <a:off x="7242120" y="3338280"/>
              <a:ext cx="1255680" cy="114264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Monitor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Speakers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2" name="CustomShape 18"/>
            <p:cNvSpPr/>
            <p:nvPr/>
          </p:nvSpPr>
          <p:spPr>
            <a:xfrm flipV="1">
              <a:off x="5470200" y="1669320"/>
              <a:ext cx="558000" cy="237960"/>
            </a:xfrm>
            <a:prstGeom prst="bentConnector3">
              <a:avLst>
                <a:gd name="adj1" fmla="val 51199"/>
              </a:avLst>
            </a:prstGeom>
            <a:noFill/>
            <a:ln w="28440">
              <a:solidFill>
                <a:schemeClr val="tx1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CustomShape 19"/>
            <p:cNvSpPr/>
            <p:nvPr/>
          </p:nvSpPr>
          <p:spPr>
            <a:xfrm>
              <a:off x="5470200" y="2320920"/>
              <a:ext cx="558000" cy="5400"/>
            </a:xfrm>
            <a:prstGeom prst="bentConnector3">
              <a:avLst>
                <a:gd name="adj1" fmla="val 51199"/>
              </a:avLst>
            </a:prstGeom>
            <a:noFill/>
            <a:ln w="28440">
              <a:solidFill>
                <a:schemeClr val="tx1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CustomShape 20"/>
            <p:cNvSpPr/>
            <p:nvPr/>
          </p:nvSpPr>
          <p:spPr>
            <a:xfrm>
              <a:off x="5470200" y="2571120"/>
              <a:ext cx="558000" cy="174240"/>
            </a:xfrm>
            <a:prstGeom prst="bentConnector3">
              <a:avLst>
                <a:gd name="adj1" fmla="val 51199"/>
              </a:avLst>
            </a:prstGeom>
            <a:noFill/>
            <a:ln w="28440">
              <a:solidFill>
                <a:schemeClr val="tx1"/>
              </a:solidFill>
              <a:miter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CustomShape 21"/>
            <p:cNvSpPr/>
            <p:nvPr/>
          </p:nvSpPr>
          <p:spPr>
            <a:xfrm>
              <a:off x="3388320" y="1690200"/>
              <a:ext cx="591120" cy="365040"/>
            </a:xfrm>
            <a:prstGeom prst="rect">
              <a:avLst/>
            </a:prstGeom>
            <a:noFill/>
            <a:ln w="2844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bus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56" name="Line 22"/>
            <p:cNvSpPr/>
            <p:nvPr/>
          </p:nvSpPr>
          <p:spPr>
            <a:xfrm>
              <a:off x="5398560" y="3408480"/>
              <a:ext cx="192996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Line 23"/>
            <p:cNvSpPr/>
            <p:nvPr/>
          </p:nvSpPr>
          <p:spPr>
            <a:xfrm>
              <a:off x="5112720" y="4455360"/>
              <a:ext cx="221580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Line 24"/>
            <p:cNvSpPr/>
            <p:nvPr/>
          </p:nvSpPr>
          <p:spPr>
            <a:xfrm>
              <a:off x="5398560" y="5432400"/>
              <a:ext cx="328824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CustomShape 25"/>
            <p:cNvSpPr/>
            <p:nvPr/>
          </p:nvSpPr>
          <p:spPr>
            <a:xfrm>
              <a:off x="7273440" y="5843160"/>
              <a:ext cx="1341000" cy="365040"/>
            </a:xfrm>
            <a:prstGeom prst="rect">
              <a:avLst/>
            </a:prstGeom>
            <a:solidFill>
              <a:srgbClr val="ffcc66"/>
            </a:solidFill>
            <a:ln w="2844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/>
            <a:p>
              <a:pPr algn="ctr"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Georgia"/>
                </a:rPr>
                <a:t>Computer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60" name="Line 26"/>
            <p:cNvSpPr/>
            <p:nvPr/>
          </p:nvSpPr>
          <p:spPr>
            <a:xfrm>
              <a:off x="7971840" y="5432400"/>
              <a:ext cx="360" cy="34920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Line 27"/>
            <p:cNvSpPr/>
            <p:nvPr/>
          </p:nvSpPr>
          <p:spPr>
            <a:xfrm flipH="1">
              <a:off x="3826080" y="2361240"/>
              <a:ext cx="35748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Line 28"/>
            <p:cNvSpPr/>
            <p:nvPr/>
          </p:nvSpPr>
          <p:spPr>
            <a:xfrm flipH="1">
              <a:off x="3826080" y="3408480"/>
              <a:ext cx="35748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Line 29"/>
            <p:cNvSpPr/>
            <p:nvPr/>
          </p:nvSpPr>
          <p:spPr>
            <a:xfrm flipH="1">
              <a:off x="3826080" y="4455360"/>
              <a:ext cx="35748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30"/>
            <p:cNvSpPr/>
            <p:nvPr/>
          </p:nvSpPr>
          <p:spPr>
            <a:xfrm flipH="1">
              <a:off x="3826080" y="5572080"/>
              <a:ext cx="35748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Line 31"/>
            <p:cNvSpPr/>
            <p:nvPr/>
          </p:nvSpPr>
          <p:spPr>
            <a:xfrm flipH="1">
              <a:off x="3182760" y="5153400"/>
              <a:ext cx="35748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Line 32"/>
            <p:cNvSpPr/>
            <p:nvPr/>
          </p:nvSpPr>
          <p:spPr>
            <a:xfrm flipH="1">
              <a:off x="3182760" y="4245840"/>
              <a:ext cx="35748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7" name="Line 33"/>
            <p:cNvSpPr/>
            <p:nvPr/>
          </p:nvSpPr>
          <p:spPr>
            <a:xfrm flipH="1">
              <a:off x="3182760" y="2850120"/>
              <a:ext cx="35748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Line 34"/>
            <p:cNvSpPr/>
            <p:nvPr/>
          </p:nvSpPr>
          <p:spPr>
            <a:xfrm flipH="1">
              <a:off x="1896120" y="2221920"/>
              <a:ext cx="50040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Line 35"/>
            <p:cNvSpPr/>
            <p:nvPr/>
          </p:nvSpPr>
          <p:spPr>
            <a:xfrm flipH="1">
              <a:off x="1896120" y="2710440"/>
              <a:ext cx="50040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Line 36"/>
            <p:cNvSpPr/>
            <p:nvPr/>
          </p:nvSpPr>
          <p:spPr>
            <a:xfrm flipH="1">
              <a:off x="1896120" y="3198960"/>
              <a:ext cx="50040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Line 37"/>
            <p:cNvSpPr/>
            <p:nvPr/>
          </p:nvSpPr>
          <p:spPr>
            <a:xfrm flipH="1">
              <a:off x="1896120" y="3687480"/>
              <a:ext cx="500400" cy="360"/>
            </a:xfrm>
            <a:prstGeom prst="line">
              <a:avLst/>
            </a:prstGeom>
            <a:ln w="28440">
              <a:solidFill>
                <a:schemeClr val="tx1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2" name="TextShape 38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Schematic Diagram of a Personal Computer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73" name="TextShape 39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2835BFFD-B676-4AC7-802F-1B44050FA265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74" name="TextShape 40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A29FBE58-9F73-4505-984F-C86BDA76403C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2" dur="indefinite" restart="never" nodeType="tmRoot">
          <p:childTnLst>
            <p:seq>
              <p:cTn id="1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11142E63-B275-427E-9573-DDAB82A308B1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Information processing cycle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grpSp>
        <p:nvGrpSpPr>
          <p:cNvPr id="277" name="Group 3"/>
          <p:cNvGrpSpPr/>
          <p:nvPr/>
        </p:nvGrpSpPr>
        <p:grpSpPr>
          <a:xfrm>
            <a:off x="2286000" y="1905120"/>
            <a:ext cx="4161960" cy="3573000"/>
            <a:chOff x="2286000" y="1905120"/>
            <a:chExt cx="4161960" cy="3573000"/>
          </a:xfrm>
        </p:grpSpPr>
        <p:sp>
          <p:nvSpPr>
            <p:cNvPr id="278" name="Line 4"/>
            <p:cNvSpPr/>
            <p:nvPr/>
          </p:nvSpPr>
          <p:spPr>
            <a:xfrm>
              <a:off x="4659120" y="2286000"/>
              <a:ext cx="360" cy="533160"/>
            </a:xfrm>
            <a:prstGeom prst="line">
              <a:avLst/>
            </a:prstGeom>
            <a:ln w="38160">
              <a:solidFill>
                <a:srgbClr val="9933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Line 5"/>
            <p:cNvSpPr/>
            <p:nvPr/>
          </p:nvSpPr>
          <p:spPr>
            <a:xfrm flipH="1">
              <a:off x="3668400" y="3047760"/>
              <a:ext cx="914400" cy="381240"/>
            </a:xfrm>
            <a:prstGeom prst="line">
              <a:avLst/>
            </a:prstGeom>
            <a:ln w="38160">
              <a:solidFill>
                <a:srgbClr val="9933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Line 6"/>
            <p:cNvSpPr/>
            <p:nvPr/>
          </p:nvSpPr>
          <p:spPr>
            <a:xfrm>
              <a:off x="4659120" y="3047760"/>
              <a:ext cx="1066680" cy="457200"/>
            </a:xfrm>
            <a:prstGeom prst="line">
              <a:avLst/>
            </a:prstGeom>
            <a:ln w="38160">
              <a:solidFill>
                <a:srgbClr val="9933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7"/>
            <p:cNvSpPr/>
            <p:nvPr/>
          </p:nvSpPr>
          <p:spPr>
            <a:xfrm>
              <a:off x="4140360" y="1905120"/>
              <a:ext cx="88524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Georgia"/>
                </a:rPr>
                <a:t>Input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2" name="CustomShape 8"/>
            <p:cNvSpPr/>
            <p:nvPr/>
          </p:nvSpPr>
          <p:spPr>
            <a:xfrm>
              <a:off x="4049640" y="2666880"/>
              <a:ext cx="116496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Georgia"/>
                </a:rPr>
                <a:t>Process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3" name="CustomShape 9"/>
            <p:cNvSpPr/>
            <p:nvPr/>
          </p:nvSpPr>
          <p:spPr>
            <a:xfrm>
              <a:off x="2626920" y="3429000"/>
              <a:ext cx="154044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 marL="457200">
                <a:lnSpc>
                  <a:spcPct val="100000"/>
                </a:lnSpc>
                <a:spcBef>
                  <a:spcPts val="91"/>
                </a:spcBef>
              </a:pPr>
              <a:r>
                <a:rPr b="1" lang="en-US" sz="1800" spc="-1" strike="noStrike">
                  <a:solidFill>
                    <a:srgbClr val="000000"/>
                  </a:solidFill>
                  <a:latin typeface="Georgia"/>
                </a:rPr>
                <a:t>Output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4" name="CustomShape 10"/>
            <p:cNvSpPr/>
            <p:nvPr/>
          </p:nvSpPr>
          <p:spPr>
            <a:xfrm>
              <a:off x="5271840" y="3505320"/>
              <a:ext cx="117612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Georgia"/>
                </a:rPr>
                <a:t>Storage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5" name="CustomShape 11"/>
            <p:cNvSpPr/>
            <p:nvPr/>
          </p:nvSpPr>
          <p:spPr>
            <a:xfrm>
              <a:off x="3516480" y="3809880"/>
              <a:ext cx="2361960" cy="391680"/>
            </a:xfrm>
            <a:custGeom>
              <a:avLst/>
              <a:gdLst/>
              <a:ahLst/>
              <a:rect l="l" t="t" r="r" b="b"/>
              <a:pathLst>
                <a:path w="1298" h="295">
                  <a:moveTo>
                    <a:pt x="0" y="0"/>
                  </a:moveTo>
                  <a:lnTo>
                    <a:pt x="9" y="277"/>
                  </a:lnTo>
                  <a:lnTo>
                    <a:pt x="1298" y="295"/>
                  </a:lnTo>
                  <a:lnTo>
                    <a:pt x="1296" y="96"/>
                  </a:lnTo>
                </a:path>
              </a:pathLst>
            </a:custGeom>
            <a:noFill/>
            <a:ln w="28440">
              <a:solidFill>
                <a:srgbClr val="99336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Line 12"/>
            <p:cNvSpPr/>
            <p:nvPr/>
          </p:nvSpPr>
          <p:spPr>
            <a:xfrm>
              <a:off x="4659120" y="4190760"/>
              <a:ext cx="360" cy="609840"/>
            </a:xfrm>
            <a:prstGeom prst="line">
              <a:avLst/>
            </a:prstGeom>
            <a:ln w="38160">
              <a:solidFill>
                <a:srgbClr val="9933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3"/>
            <p:cNvSpPr/>
            <p:nvPr/>
          </p:nvSpPr>
          <p:spPr>
            <a:xfrm>
              <a:off x="3626640" y="4724280"/>
              <a:ext cx="2215800" cy="36468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/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Georgia"/>
                </a:rPr>
                <a:t>Communication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88" name="CustomShape 14"/>
            <p:cNvSpPr/>
            <p:nvPr/>
          </p:nvSpPr>
          <p:spPr>
            <a:xfrm>
              <a:off x="2286000" y="2209680"/>
              <a:ext cx="2601720" cy="3268440"/>
            </a:xfrm>
            <a:custGeom>
              <a:avLst/>
              <a:gdLst/>
              <a:ahLst/>
              <a:rect l="l" t="t" r="r" b="b"/>
              <a:pathLst>
                <a:path w="1543" h="2059">
                  <a:moveTo>
                    <a:pt x="1543" y="1872"/>
                  </a:moveTo>
                  <a:lnTo>
                    <a:pt x="1536" y="2059"/>
                  </a:lnTo>
                  <a:lnTo>
                    <a:pt x="37" y="2032"/>
                  </a:lnTo>
                  <a:lnTo>
                    <a:pt x="0" y="377"/>
                  </a:lnTo>
                  <a:lnTo>
                    <a:pt x="1015" y="0"/>
                  </a:lnTo>
                </a:path>
              </a:pathLst>
            </a:custGeom>
            <a:noFill/>
            <a:ln w="38160">
              <a:solidFill>
                <a:srgbClr val="993366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9" name="TextShape 15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6084EFBB-01E8-4A2D-94B7-78EB3C3DED78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14" dur="indefinite" restart="never" nodeType="tmRoot">
          <p:childTnLst>
            <p:seq>
              <p:cTn id="1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The Components of a Computer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fld id="{194FFEB2-E0DA-41BC-A2D2-8382BAF34703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2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ACB831B6-FB67-4689-8500-22B0DDACA94F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93" name="TextShape 4"/>
          <p:cNvSpPr txBox="1"/>
          <p:nvPr/>
        </p:nvSpPr>
        <p:spPr>
          <a:xfrm>
            <a:off x="301680" y="1527120"/>
            <a:ext cx="8503920" cy="457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rmAutofit/>
          </a:bodyPr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Hardware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the physical, </a:t>
            </a:r>
            <a:r>
              <a:rPr b="0" lang="en-US" sz="2200" spc="-1" strike="noStrike">
                <a:solidFill>
                  <a:srgbClr val="ff0000"/>
                </a:solidFill>
                <a:latin typeface="Georgia"/>
              </a:rPr>
              <a:t>tangible</a:t>
            </a: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 parts of a computer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keyboard, monitor,wires, chips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Hard disk, CD, DVD, RAM, Mother Board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Software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programs and data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lvl="1" marL="548640" indent="-273960">
              <a:lnSpc>
                <a:spcPct val="100000"/>
              </a:lnSpc>
              <a:spcBef>
                <a:spcPts val="439"/>
              </a:spcBef>
              <a:buClr>
                <a:srgbClr val="ccb400"/>
              </a:buClr>
              <a:buSzPct val="70000"/>
              <a:buFont typeface="Wingdings" charset="2"/>
              <a:buChar char=""/>
            </a:pP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a </a:t>
            </a:r>
            <a:r>
              <a:rPr b="0" i="1" lang="en-US" sz="2200" spc="-1" strike="noStrike">
                <a:solidFill>
                  <a:srgbClr val="646b86"/>
                </a:solidFill>
                <a:latin typeface="Georgia"/>
              </a:rPr>
              <a:t>program</a:t>
            </a:r>
            <a:r>
              <a:rPr b="0" lang="en-US" sz="2200" spc="-1" strike="noStrike">
                <a:solidFill>
                  <a:srgbClr val="646b86"/>
                </a:solidFill>
                <a:latin typeface="Georgia"/>
              </a:rPr>
              <a:t> is a series of instructions</a:t>
            </a:r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A computer requires both hardware and software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  <a:p>
            <a:pPr marL="274320" indent="-273960">
              <a:lnSpc>
                <a:spcPct val="100000"/>
              </a:lnSpc>
              <a:spcBef>
                <a:spcPts val="541"/>
              </a:spcBef>
              <a:buClr>
                <a:srgbClr val="d16349"/>
              </a:buClr>
              <a:buSzPct val="85000"/>
              <a:buFont typeface="Wingdings 2" charset="2"/>
              <a:buChar char=""/>
            </a:pPr>
            <a:r>
              <a:rPr b="0" lang="en-US" sz="2700" spc="-1" strike="noStrike">
                <a:solidFill>
                  <a:srgbClr val="000000"/>
                </a:solidFill>
                <a:latin typeface="Georgia"/>
              </a:rPr>
              <a:t>Each is essentially useless without the other</a:t>
            </a:r>
            <a:endParaRPr b="0" lang="en-US" sz="2700" spc="-1" strike="noStrike">
              <a:solidFill>
                <a:srgbClr val="000000"/>
              </a:solidFill>
              <a:latin typeface="Georgia"/>
            </a:endParaRPr>
          </a:p>
        </p:txBody>
      </p:sp>
    </p:spTree>
  </p:cSld>
  <p:timing>
    <p:tnLst>
      <p:par>
        <p:cTn id="16" dur="indefinite" restart="never" nodeType="tmRoot">
          <p:childTnLst>
            <p:seq>
              <p:cTn id="1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The 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Com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pone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nts 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of a 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Com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pute</a:t>
            </a: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r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295" name="Content Placeholder 3" descr=""/>
          <p:cNvPicPr/>
          <p:nvPr/>
        </p:nvPicPr>
        <p:blipFill>
          <a:blip r:embed="rId1"/>
          <a:stretch/>
        </p:blipFill>
        <p:spPr>
          <a:xfrm>
            <a:off x="1676520" y="1679040"/>
            <a:ext cx="5657400" cy="4568760"/>
          </a:xfrm>
          <a:prstGeom prst="rect">
            <a:avLst/>
          </a:prstGeom>
          <a:ln>
            <a:noFill/>
          </a:ln>
        </p:spPr>
      </p:pic>
      <p:sp>
        <p:nvSpPr>
          <p:cNvPr id="296" name="TextShape 2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4B44801C-1EB2-464D-BAB5-B47E2B073F06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97" name="TextShape 3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88E65888-BCF9-496E-81C2-CF95241D7B5F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88BECEE4-BEE3-4C54-ABF9-2435D6AA50BB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299" name="TextShape 2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The Components of a Computer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228600" y="1371600"/>
            <a:ext cx="3276360" cy="172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30"/>
              </a:spcBef>
            </a:pPr>
            <a:r>
              <a:rPr b="1" lang="en-US" sz="2600" spc="-1" strike="noStrike">
                <a:solidFill>
                  <a:srgbClr val="ff0000"/>
                </a:solidFill>
                <a:latin typeface="Times New Roman"/>
              </a:rPr>
              <a:t>Input device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Hardware used 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to enter data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"/>
              </a:spcBef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</a:rPr>
              <a:t>and instructions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01" name="Picture 22" descr=""/>
          <p:cNvPicPr/>
          <p:nvPr/>
        </p:nvPicPr>
        <p:blipFill>
          <a:blip r:embed="rId1"/>
          <a:stretch/>
        </p:blipFill>
        <p:spPr>
          <a:xfrm>
            <a:off x="3352680" y="1550880"/>
            <a:ext cx="5562360" cy="4749480"/>
          </a:xfrm>
          <a:prstGeom prst="rect">
            <a:avLst/>
          </a:prstGeom>
          <a:ln>
            <a:noFill/>
          </a:ln>
        </p:spPr>
      </p:pic>
      <p:grpSp>
        <p:nvGrpSpPr>
          <p:cNvPr id="302" name="Group 4"/>
          <p:cNvGrpSpPr/>
          <p:nvPr/>
        </p:nvGrpSpPr>
        <p:grpSpPr>
          <a:xfrm>
            <a:off x="2657160" y="1081440"/>
            <a:ext cx="5979240" cy="5185800"/>
            <a:chOff x="2657160" y="1081440"/>
            <a:chExt cx="5979240" cy="5185800"/>
          </a:xfrm>
        </p:grpSpPr>
        <p:sp>
          <p:nvSpPr>
            <p:cNvPr id="303" name="CustomShape 5"/>
            <p:cNvSpPr/>
            <p:nvPr/>
          </p:nvSpPr>
          <p:spPr>
            <a:xfrm rot="919200">
              <a:off x="2666880" y="3581280"/>
              <a:ext cx="1142640" cy="228240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d9443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6"/>
            <p:cNvSpPr/>
            <p:nvPr/>
          </p:nvSpPr>
          <p:spPr>
            <a:xfrm rot="9261600">
              <a:off x="7226640" y="1284120"/>
              <a:ext cx="998280" cy="261720"/>
            </a:xfrm>
            <a:prstGeom prst="rightArrow">
              <a:avLst>
                <a:gd name="adj1" fmla="val 50000"/>
                <a:gd name="adj2" fmla="val 95303"/>
              </a:avLst>
            </a:prstGeom>
            <a:solidFill>
              <a:srgbClr val="d9443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7"/>
            <p:cNvSpPr/>
            <p:nvPr/>
          </p:nvSpPr>
          <p:spPr>
            <a:xfrm rot="685200">
              <a:off x="4571640" y="4800240"/>
              <a:ext cx="1142640" cy="228240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d9443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8"/>
            <p:cNvSpPr/>
            <p:nvPr/>
          </p:nvSpPr>
          <p:spPr>
            <a:xfrm>
              <a:off x="6629400" y="3962520"/>
              <a:ext cx="228240" cy="685440"/>
            </a:xfrm>
            <a:prstGeom prst="upArrow">
              <a:avLst>
                <a:gd name="adj1" fmla="val 50000"/>
                <a:gd name="adj2" fmla="val 75000"/>
              </a:avLst>
            </a:prstGeom>
            <a:solidFill>
              <a:srgbClr val="d9443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9"/>
            <p:cNvSpPr/>
            <p:nvPr/>
          </p:nvSpPr>
          <p:spPr>
            <a:xfrm rot="13557600">
              <a:off x="8196120" y="3729240"/>
              <a:ext cx="228240" cy="685440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rgbClr val="d9443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10"/>
            <p:cNvSpPr/>
            <p:nvPr/>
          </p:nvSpPr>
          <p:spPr>
            <a:xfrm rot="20517000">
              <a:off x="3581280" y="5867280"/>
              <a:ext cx="1142640" cy="228240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d9443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9" name="TextShape 11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A85F59D3-0819-414B-A4BF-47FFE2FB9835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2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8" presetSubtype="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strips(downRight)" transition="in">
                                      <p:cBhvr additive="repl">
                                        <p:cTn id="3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361760" y="1026360"/>
            <a:ext cx="456840" cy="441000"/>
          </a:xfrm>
          <a:prstGeom prst="rect">
            <a:avLst/>
          </a:prstGeom>
          <a:noFill/>
          <a:ln>
            <a:noFill/>
          </a:ln>
        </p:spPr>
        <p:txBody>
          <a:bodyPr lIns="45720" rIns="45720" tIns="45000" bIns="45000" anchor="ctr"/>
          <a:p>
            <a:pPr algn="ctr">
              <a:lnSpc>
                <a:spcPct val="100000"/>
              </a:lnSpc>
            </a:pPr>
            <a:fld id="{F2F2ADD7-EE0E-41A9-9953-DEC00FCD1D06}" type="slidenum">
              <a:rPr b="0" lang="en-US" sz="1600" spc="-1" strike="noStrike">
                <a:solidFill>
                  <a:srgbClr val="7b9899"/>
                </a:solidFill>
                <a:latin typeface="Georgia"/>
              </a:rPr>
              <a:t>1</a:t>
            </a:fld>
            <a:endParaRPr b="0" lang="en-US" sz="1600" spc="-1" strike="noStrike">
              <a:latin typeface="Times New Roman"/>
            </a:endParaRPr>
          </a:p>
        </p:txBody>
      </p:sp>
      <p:sp>
        <p:nvSpPr>
          <p:cNvPr id="311" name="TextShape 2"/>
          <p:cNvSpPr txBox="1"/>
          <p:nvPr/>
        </p:nvSpPr>
        <p:spPr>
          <a:xfrm>
            <a:off x="301680" y="228600"/>
            <a:ext cx="8534160" cy="758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3300" spc="-1" strike="noStrike">
                <a:solidFill>
                  <a:srgbClr val="7b9899"/>
                </a:solidFill>
                <a:latin typeface="Georgia"/>
              </a:rPr>
              <a:t>The Components of a Computer</a:t>
            </a:r>
            <a:endParaRPr b="0" lang="en-US" sz="3300" spc="-1" strike="noStrike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304920" y="1523880"/>
            <a:ext cx="3403080" cy="2117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139"/>
              </a:spcBef>
            </a:pPr>
            <a:r>
              <a:rPr b="0" lang="en-US" sz="2600" spc="-1" strike="noStrike">
                <a:solidFill>
                  <a:srgbClr val="ff0000"/>
                </a:solidFill>
                <a:latin typeface="Times New Roman"/>
              </a:rPr>
              <a:t>O</a:t>
            </a:r>
            <a:r>
              <a:rPr b="0" lang="en-US" sz="2800" spc="-1" strike="noStrike">
                <a:solidFill>
                  <a:srgbClr val="ff0000"/>
                </a:solidFill>
                <a:latin typeface="Georgia"/>
              </a:rPr>
              <a:t>utput device </a:t>
            </a: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Hardware that </a:t>
            </a:r>
            <a:endParaRPr b="0" lang="en-US" sz="26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30"/>
              </a:spcBef>
            </a:pPr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conveys information </a:t>
            </a:r>
            <a:br/>
            <a:r>
              <a:rPr b="1" lang="en-US" sz="2600" spc="-1" strike="noStrike">
                <a:solidFill>
                  <a:srgbClr val="000000"/>
                </a:solidFill>
                <a:latin typeface="Times New Roman"/>
              </a:rPr>
              <a:t>to a user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313" name="Picture 6" descr=""/>
          <p:cNvPicPr/>
          <p:nvPr/>
        </p:nvPicPr>
        <p:blipFill>
          <a:blip r:embed="rId1"/>
          <a:stretch/>
        </p:blipFill>
        <p:spPr>
          <a:xfrm>
            <a:off x="3352680" y="1550880"/>
            <a:ext cx="5562360" cy="4749480"/>
          </a:xfrm>
          <a:prstGeom prst="rect">
            <a:avLst/>
          </a:prstGeom>
          <a:ln>
            <a:noFill/>
          </a:ln>
        </p:spPr>
      </p:pic>
      <p:grpSp>
        <p:nvGrpSpPr>
          <p:cNvPr id="314" name="Group 4"/>
          <p:cNvGrpSpPr/>
          <p:nvPr/>
        </p:nvGrpSpPr>
        <p:grpSpPr>
          <a:xfrm>
            <a:off x="4187520" y="1274760"/>
            <a:ext cx="4611600" cy="4575240"/>
            <a:chOff x="4187520" y="1274760"/>
            <a:chExt cx="4611600" cy="4575240"/>
          </a:xfrm>
        </p:grpSpPr>
        <p:sp>
          <p:nvSpPr>
            <p:cNvPr id="315" name="CustomShape 5"/>
            <p:cNvSpPr/>
            <p:nvPr/>
          </p:nvSpPr>
          <p:spPr>
            <a:xfrm rot="20239200">
              <a:off x="5943240" y="5410080"/>
              <a:ext cx="1142640" cy="228240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d9443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6"/>
            <p:cNvSpPr/>
            <p:nvPr/>
          </p:nvSpPr>
          <p:spPr>
            <a:xfrm rot="1242000">
              <a:off x="4190760" y="3200040"/>
              <a:ext cx="1142640" cy="228240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d9443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7"/>
            <p:cNvSpPr/>
            <p:nvPr/>
          </p:nvSpPr>
          <p:spPr>
            <a:xfrm rot="12030000">
              <a:off x="8431200" y="2203560"/>
              <a:ext cx="228240" cy="837720"/>
            </a:xfrm>
            <a:prstGeom prst="upArrow">
              <a:avLst>
                <a:gd name="adj1" fmla="val 50000"/>
                <a:gd name="adj2" fmla="val 91667"/>
              </a:avLst>
            </a:prstGeom>
            <a:solidFill>
              <a:srgbClr val="d9443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8"/>
            <p:cNvSpPr/>
            <p:nvPr/>
          </p:nvSpPr>
          <p:spPr>
            <a:xfrm rot="20477400">
              <a:off x="6513120" y="1288800"/>
              <a:ext cx="228240" cy="837720"/>
            </a:xfrm>
            <a:prstGeom prst="downArrow">
              <a:avLst>
                <a:gd name="adj1" fmla="val 50000"/>
                <a:gd name="adj2" fmla="val 91667"/>
              </a:avLst>
            </a:prstGeom>
            <a:solidFill>
              <a:srgbClr val="d94439"/>
            </a:solidFill>
            <a:ln w="9360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9" name="TextShape 9"/>
          <p:cNvSpPr txBox="1"/>
          <p:nvPr/>
        </p:nvSpPr>
        <p:spPr>
          <a:xfrm>
            <a:off x="5791320" y="6405120"/>
            <a:ext cx="3044520" cy="36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fld id="{22040501-19D6-43FA-8F90-8210E4BC6387}" type="datetime1">
              <a:rPr b="0" lang="en-US" sz="1400" spc="-1" strike="noStrike">
                <a:solidFill>
                  <a:srgbClr val="ffffff"/>
                </a:solidFill>
                <a:latin typeface="Georgia"/>
              </a:rPr>
              <a:t>01/28/2020</a:t>
            </a:fld>
            <a:endParaRPr b="0" lang="en-US" sz="1400" spc="-1" strike="noStrike">
              <a:latin typeface="Times New Roman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4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809</TotalTime>
  <Application>LibreOffice/6.0.7.3$Linux_X86_64 LibreOffice_project/00m0$Build-3</Application>
  <Words>1488</Words>
  <Paragraphs>335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2015-04-09T03:37:30Z</dcterms:created>
  <dc:creator>K.M.Azharul Hasan</dc:creator>
  <dc:description/>
  <dc:language>en-US</dc:language>
  <cp:lastModifiedBy/>
  <dcterms:modified xsi:type="dcterms:W3CDTF">2020-01-28T12:24:27Z</dcterms:modified>
  <cp:revision>34</cp:revision>
  <dc:subject/>
  <dc:title>CSE 1100 Introduction to Computer Systems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35</vt:i4>
  </property>
</Properties>
</file>