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311" r:id="rId4"/>
    <p:sldId id="312" r:id="rId5"/>
    <p:sldId id="313" r:id="rId6"/>
    <p:sldId id="314" r:id="rId7"/>
    <p:sldId id="287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9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67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7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4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1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9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3655-AB22-4CFF-A5D4-02164AD7DCF9}" type="datetimeFigureOut">
              <a:rPr lang="en-US" smtClean="0"/>
              <a:t>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F68C2-4661-4DA3-9526-D6240FD88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9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8242" y="1429553"/>
            <a:ext cx="9144000" cy="2691685"/>
          </a:xfrm>
        </p:spPr>
        <p:txBody>
          <a:bodyPr>
            <a:noAutofit/>
          </a:bodyPr>
          <a:lstStyle/>
          <a:p>
            <a:r>
              <a:rPr lang="en-US" sz="7000" b="1" dirty="0">
                <a:solidFill>
                  <a:srgbClr val="002060"/>
                </a:solidFill>
              </a:rPr>
              <a:t>Number Systems </a:t>
            </a:r>
            <a:r>
              <a:rPr lang="en-US" sz="7000" b="1" dirty="0" smtClean="0">
                <a:solidFill>
                  <a:srgbClr val="002060"/>
                </a:solidFill>
              </a:rPr>
              <a:t>and Arithmetic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1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5122" name="Picture 2" descr="http://www.toves.org/books/comps/add-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414" y="1690688"/>
            <a:ext cx="7236899" cy="398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tutorcircle.com/userfiles/images/binary-addit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38659"/>
            <a:ext cx="3741956" cy="2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21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Subtraction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4093"/>
          </a:xfrm>
        </p:spPr>
        <p:txBody>
          <a:bodyPr/>
          <a:lstStyle/>
          <a:p>
            <a:pPr algn="just"/>
            <a:r>
              <a:rPr lang="en-US" dirty="0"/>
              <a:t>We need to learn four basic </a:t>
            </a:r>
            <a:r>
              <a:rPr lang="en-US" dirty="0" smtClean="0"/>
              <a:t>rules </a:t>
            </a:r>
            <a:r>
              <a:rPr lang="en-US" dirty="0"/>
              <a:t>in order to perform binary </a:t>
            </a:r>
            <a:r>
              <a:rPr lang="en-US" dirty="0" smtClean="0"/>
              <a:t>subtraction.</a:t>
            </a:r>
            <a:endParaRPr lang="en-US" dirty="0" smtClean="0"/>
          </a:p>
          <a:p>
            <a:pPr algn="just"/>
            <a:r>
              <a:rPr lang="en-US" dirty="0"/>
              <a:t>These rules are listed in the table below.</a:t>
            </a:r>
          </a:p>
        </p:txBody>
      </p:sp>
      <p:pic>
        <p:nvPicPr>
          <p:cNvPr id="6148" name="Picture 4" descr="https://delightlylinux.files.wordpress.com/2014/09/l1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703" y="3219718"/>
            <a:ext cx="7056594" cy="32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1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</a:t>
            </a:r>
            <a:r>
              <a:rPr lang="en-US" sz="6000" b="1" dirty="0">
                <a:solidFill>
                  <a:srgbClr val="002060"/>
                </a:solidFill>
              </a:rPr>
              <a:t>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7170" name="Picture 2" descr="http://www.tutorcircle.com/userfiles/images/binary-subtra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20" y="1487934"/>
            <a:ext cx="3564360" cy="1924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0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Multiplication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7124"/>
          </a:xfrm>
        </p:spPr>
        <p:txBody>
          <a:bodyPr/>
          <a:lstStyle/>
          <a:p>
            <a:r>
              <a:rPr lang="en-US" dirty="0"/>
              <a:t>Binary multiplication is similar to decimal multiplication. It is simpler than decimal multiplication because only 0s and 1s are involved</a:t>
            </a:r>
            <a:r>
              <a:rPr lang="en-US" dirty="0" smtClean="0"/>
              <a:t>.</a:t>
            </a:r>
          </a:p>
          <a:p>
            <a:r>
              <a:rPr lang="en-US" dirty="0"/>
              <a:t>There </a:t>
            </a:r>
            <a:r>
              <a:rPr lang="en-US" dirty="0" smtClean="0"/>
              <a:t>are four </a:t>
            </a:r>
            <a:r>
              <a:rPr lang="en-US" dirty="0"/>
              <a:t>rules of the binary multiplication.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96" name="Picture 4" descr="http://www.tutorialspoint.com/computer_logical_organization/images/multiplication_tab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19" y="3457686"/>
            <a:ext cx="5018394" cy="202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Multiplication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pic>
        <p:nvPicPr>
          <p:cNvPr id="9218" name="Picture 2" descr="http://www.tutorialspoint.com/computer_logical_organization/images/multiplication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41" y="1825625"/>
            <a:ext cx="9449119" cy="4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9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Multiplication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pic>
        <p:nvPicPr>
          <p:cNvPr id="10242" name="Picture 2" descr="http://www.softmath.com/tutorials-3/algebra-formulas/articles_imgs/3496/princi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2" y="2094739"/>
            <a:ext cx="6142193" cy="361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www.willamette.edu/~fruehr/cs130/figs/binmu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45" y="2094739"/>
            <a:ext cx="5009883" cy="377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7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Division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7124"/>
          </a:xfrm>
        </p:spPr>
        <p:txBody>
          <a:bodyPr/>
          <a:lstStyle/>
          <a:p>
            <a:r>
              <a:rPr lang="en-US" dirty="0"/>
              <a:t>Binary division is similar to decimal division.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called as the long division procedure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Binary Division</a:t>
            </a:r>
            <a:endParaRPr lang="en-US" sz="6000" dirty="0">
              <a:solidFill>
                <a:srgbClr val="002060"/>
              </a:solidFill>
            </a:endParaRPr>
          </a:p>
        </p:txBody>
      </p:sp>
      <p:pic>
        <p:nvPicPr>
          <p:cNvPr id="12290" name="Picture 2" descr="http://www.tutorialspoint.com/computer_logical_organization/images/division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03" y="1992044"/>
            <a:ext cx="6271230" cy="411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8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Binary Division</a:t>
            </a:r>
            <a:endParaRPr lang="en-US" sz="6000" dirty="0">
              <a:solidFill>
                <a:srgbClr val="002060"/>
              </a:solidFill>
            </a:endParaRPr>
          </a:p>
        </p:txBody>
      </p:sp>
      <p:pic>
        <p:nvPicPr>
          <p:cNvPr id="13314" name="Picture 2" descr="http://fourier.eng.hmc.edu/e85_old/lectures/figures/binary_divid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6286"/>
            <a:ext cx="4287592" cy="295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://www.tutorcircle.com/userfiles/images/binary-divis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862" y="1497850"/>
            <a:ext cx="3762375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7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Octal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30454"/>
          </a:xfrm>
        </p:spPr>
        <p:txBody>
          <a:bodyPr/>
          <a:lstStyle/>
          <a:p>
            <a:pPr algn="just"/>
            <a:r>
              <a:rPr lang="en-US" dirty="0"/>
              <a:t>Following octal addition table will help you greatly to handle Octal addition.</a:t>
            </a:r>
          </a:p>
        </p:txBody>
      </p:sp>
      <p:pic>
        <p:nvPicPr>
          <p:cNvPr id="14340" name="Picture 4" descr="http://www.tpub.com/neets/book13/NF13007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94" y="2245488"/>
            <a:ext cx="8853823" cy="443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35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Introduction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lesson, we will study basic arithmetic operations in various</a:t>
            </a:r>
            <a:br>
              <a:rPr lang="en-US" dirty="0"/>
            </a:br>
            <a:r>
              <a:rPr lang="en-US" dirty="0"/>
              <a:t>number systems with a particular stress on the binary system</a:t>
            </a:r>
            <a:r>
              <a:rPr lang="en-US" dirty="0" smtClean="0"/>
              <a:t>.</a:t>
            </a:r>
          </a:p>
          <a:p>
            <a:r>
              <a:rPr lang="en-US" dirty="0"/>
              <a:t>we understand how to convert between binary and decimal </a:t>
            </a:r>
            <a:r>
              <a:rPr lang="en-US" dirty="0" smtClean="0"/>
              <a:t>numbers.</a:t>
            </a:r>
          </a:p>
          <a:p>
            <a:r>
              <a:rPr lang="en-US" dirty="0"/>
              <a:t>we are going to learn how to perform </a:t>
            </a:r>
            <a:r>
              <a:rPr lang="en-US" b="1" dirty="0">
                <a:solidFill>
                  <a:srgbClr val="7030A0"/>
                </a:solidFill>
              </a:rPr>
              <a:t>addition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subtraction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multiplication</a:t>
            </a:r>
            <a:r>
              <a:rPr lang="en-US" dirty="0"/>
              <a:t>, and </a:t>
            </a:r>
            <a:r>
              <a:rPr lang="en-US" b="1" dirty="0">
                <a:solidFill>
                  <a:srgbClr val="7030A0"/>
                </a:solidFill>
              </a:rPr>
              <a:t>division</a:t>
            </a:r>
            <a:r>
              <a:rPr lang="en-US" dirty="0"/>
              <a:t> with binary numbers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let’s ready for that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https://s-media-cache-ak0.pinimg.com/originals/4e/5c/f7/4e5cf7d4ccb9c59b6620a9c71944d5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403" y="4226607"/>
            <a:ext cx="3133194" cy="263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6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Octal</a:t>
            </a:r>
            <a:r>
              <a:rPr lang="en-US" sz="6000" b="1" dirty="0" smtClean="0">
                <a:solidFill>
                  <a:srgbClr val="002060"/>
                </a:solidFill>
              </a:rPr>
              <a:t>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15364" name="Picture 4" descr="http://www.tutorialspoint.com/computer_logical_organization/images/octal_addition_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09" y="1825626"/>
            <a:ext cx="6013405" cy="199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2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Octal Subtraction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subtraction of octal numbers follows the same rules as the subtraction of numbers in any other number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only variation is in borrowed </a:t>
            </a:r>
            <a:r>
              <a:rPr lang="en-US" dirty="0" smtClean="0"/>
              <a:t>number.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decimal system, you borrow a group of </a:t>
            </a:r>
            <a:r>
              <a:rPr lang="en-US" dirty="0" smtClean="0"/>
              <a:t>10</a:t>
            </a:r>
            <a:r>
              <a:rPr lang="en-US" baseline="-25000" dirty="0" smtClean="0"/>
              <a:t>10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binary system, you borrow a group of </a:t>
            </a:r>
            <a:r>
              <a:rPr lang="en-US" dirty="0" smtClean="0"/>
              <a:t>2</a:t>
            </a:r>
            <a:r>
              <a:rPr lang="en-US" baseline="-25000" dirty="0" smtClean="0"/>
              <a:t>10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octal system you borrow a group of 8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631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Octal</a:t>
            </a:r>
            <a:r>
              <a:rPr lang="en-US" sz="6000" b="1" dirty="0" smtClean="0">
                <a:solidFill>
                  <a:srgbClr val="002060"/>
                </a:solidFill>
              </a:rPr>
              <a:t> Subtraction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16386" name="Picture 2" descr="Octal Substrac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793115"/>
            <a:ext cx="6695137" cy="25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92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Octal</a:t>
            </a:r>
            <a:r>
              <a:rPr lang="en-US" sz="6000" b="1" dirty="0" smtClean="0">
                <a:solidFill>
                  <a:srgbClr val="002060"/>
                </a:solidFill>
              </a:rPr>
              <a:t> Multiplication and Division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1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Similar to binary multiplication and division.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Self study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8434" name="Picture 2" descr="https://s-media-cache-ak0.pinimg.com/originals/4e/5c/f7/4e5cf7d4ccb9c59b6620a9c71944d5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6232"/>
            <a:ext cx="4250028" cy="35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9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6575"/>
            <a:ext cx="10515600" cy="113555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Hexadecimal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832"/>
            <a:ext cx="10515600" cy="930454"/>
          </a:xfrm>
        </p:spPr>
        <p:txBody>
          <a:bodyPr/>
          <a:lstStyle/>
          <a:p>
            <a:pPr algn="just"/>
            <a:r>
              <a:rPr lang="en-US" dirty="0"/>
              <a:t>Following hexadecimal addition table will help you greatly to handle Hexadecimal addition.</a:t>
            </a:r>
          </a:p>
        </p:txBody>
      </p:sp>
      <p:pic>
        <p:nvPicPr>
          <p:cNvPr id="19458" name="Picture 2" descr="http://www.tpub.com/neets/book13/NF1301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30" y="2046151"/>
            <a:ext cx="9916732" cy="456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6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Hexadecimal</a:t>
            </a:r>
            <a:r>
              <a:rPr lang="en-US" sz="6000" b="1" dirty="0" smtClean="0">
                <a:solidFill>
                  <a:srgbClr val="002060"/>
                </a:solidFill>
              </a:rPr>
              <a:t>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20482" name="Picture 2" descr="Hexadecimal Addi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048" y="1690688"/>
            <a:ext cx="7600458" cy="255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32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Hexadecimal</a:t>
            </a:r>
            <a:r>
              <a:rPr lang="en-US" sz="6000" b="1" dirty="0" smtClean="0">
                <a:solidFill>
                  <a:srgbClr val="002060"/>
                </a:solidFill>
              </a:rPr>
              <a:t> Subtraction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subtraction of hexadecimal numbers follows the same rules as the subtraction of numbers in any other number </a:t>
            </a:r>
            <a:r>
              <a:rPr lang="en-US" dirty="0" smtClean="0"/>
              <a:t>system.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only variation is in borrowed </a:t>
            </a:r>
            <a:r>
              <a:rPr lang="en-US" dirty="0" smtClean="0"/>
              <a:t>number.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decimal system, you borrow a group of </a:t>
            </a:r>
            <a:r>
              <a:rPr lang="en-US" dirty="0" smtClean="0"/>
              <a:t>10</a:t>
            </a:r>
            <a:r>
              <a:rPr lang="en-US" baseline="-25000" dirty="0" smtClean="0"/>
              <a:t>10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binary system, you borrow a group of </a:t>
            </a:r>
            <a:r>
              <a:rPr lang="en-US" dirty="0" smtClean="0"/>
              <a:t>2</a:t>
            </a:r>
            <a:r>
              <a:rPr lang="en-US" baseline="-25000" dirty="0" smtClean="0"/>
              <a:t>10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hexadecimal system you borrow a group of 16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1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Hexadecimal</a:t>
            </a:r>
            <a:r>
              <a:rPr lang="en-US" sz="6000" b="1" dirty="0" smtClean="0">
                <a:solidFill>
                  <a:srgbClr val="002060"/>
                </a:solidFill>
              </a:rPr>
              <a:t> Subtraction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21506" name="Picture 2" descr="hexdecimal Substraction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054" y="1690688"/>
            <a:ext cx="6719446" cy="200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696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Hexadecimal</a:t>
            </a:r>
            <a:r>
              <a:rPr lang="en-US" sz="5000" b="1" dirty="0" smtClean="0">
                <a:solidFill>
                  <a:srgbClr val="002060"/>
                </a:solidFill>
              </a:rPr>
              <a:t> Multiplication and Division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5152"/>
          </a:xfrm>
        </p:spPr>
        <p:txBody>
          <a:bodyPr>
            <a:noAutofit/>
          </a:bodyPr>
          <a:lstStyle/>
          <a:p>
            <a:r>
              <a:rPr lang="en-US" sz="3600" dirty="0" smtClean="0"/>
              <a:t>Similar to binary multiplication and division.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Self study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18434" name="Picture 2" descr="https://s-media-cache-ak0.pinimg.com/originals/4e/5c/f7/4e5cf7d4ccb9c59b6620a9c71944d5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16232"/>
            <a:ext cx="4250028" cy="356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958" y="202885"/>
            <a:ext cx="10515600" cy="16774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b="1" dirty="0" smtClean="0">
                <a:solidFill>
                  <a:srgbClr val="002060"/>
                </a:solidFill>
              </a:rPr>
              <a:t>Any question?</a:t>
            </a:r>
            <a:endParaRPr lang="en-US" sz="100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://linkedvirtually.com/wp-content/uploads/2013/02/bigstock-Cool-And-Funny-Emoticon-Has-A-61250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237" y="1560357"/>
            <a:ext cx="5074276" cy="507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92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915400" cy="838200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Binary Numbers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838200"/>
            <a:ext cx="9144000" cy="6019800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It needs to represent only two states,On and Off.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A transistor circuit that is either on or off has two possible signal values and can be constructed to be extremely reliable.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A decimal number  (5740.750)</a:t>
            </a:r>
            <a:r>
              <a:rPr lang="en-US" baseline="-25000" dirty="0" smtClean="0"/>
              <a:t>10</a:t>
            </a:r>
            <a:r>
              <a:rPr lang="en-US" dirty="0" smtClean="0"/>
              <a:t> can be represented as follows</a:t>
            </a:r>
          </a:p>
          <a:p>
            <a:pPr>
              <a:buNone/>
              <a:defRPr/>
            </a:pPr>
            <a:r>
              <a:rPr lang="en-US" dirty="0" smtClean="0"/>
              <a:t>		5*10</a:t>
            </a:r>
            <a:r>
              <a:rPr lang="en-US" baseline="30000" dirty="0" smtClean="0"/>
              <a:t>3 </a:t>
            </a:r>
            <a:r>
              <a:rPr lang="en-US" dirty="0" smtClean="0"/>
              <a:t>+7*10</a:t>
            </a:r>
            <a:r>
              <a:rPr lang="en-US" baseline="30000" dirty="0" smtClean="0"/>
              <a:t>2 </a:t>
            </a:r>
            <a:r>
              <a:rPr lang="en-US" dirty="0" smtClean="0"/>
              <a:t>+4*10</a:t>
            </a:r>
            <a:r>
              <a:rPr lang="en-US" baseline="30000" dirty="0" smtClean="0"/>
              <a:t>1</a:t>
            </a:r>
            <a:r>
              <a:rPr lang="en-US" dirty="0" smtClean="0"/>
              <a:t>+0*10</a:t>
            </a:r>
            <a:r>
              <a:rPr lang="en-US" baseline="30000" dirty="0" smtClean="0"/>
              <a:t>0</a:t>
            </a:r>
            <a:r>
              <a:rPr lang="en-US" dirty="0" smtClean="0"/>
              <a:t>+7*10</a:t>
            </a:r>
            <a:r>
              <a:rPr lang="en-US" baseline="30000" dirty="0" smtClean="0"/>
              <a:t>-1</a:t>
            </a:r>
            <a:r>
              <a:rPr lang="en-US" dirty="0" smtClean="0"/>
              <a:t>+5*10</a:t>
            </a:r>
            <a:r>
              <a:rPr lang="en-US" baseline="30000" dirty="0" smtClean="0"/>
              <a:t>-2    </a:t>
            </a:r>
            <a:endParaRPr lang="en-US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In general a number with decimal point is represented by a series of coefficients as follows:</a:t>
            </a:r>
          </a:p>
          <a:p>
            <a:pPr>
              <a:buNone/>
              <a:defRPr/>
            </a:pPr>
            <a:r>
              <a:rPr lang="en-US" dirty="0" smtClean="0"/>
              <a:t>		a</a:t>
            </a:r>
            <a:r>
              <a:rPr lang="en-US" baseline="-25000" dirty="0" smtClean="0"/>
              <a:t>3</a:t>
            </a:r>
            <a:r>
              <a:rPr lang="en-US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a</a:t>
            </a:r>
            <a:r>
              <a:rPr lang="en-US" baseline="-25000" dirty="0" smtClean="0"/>
              <a:t>0  </a:t>
            </a:r>
            <a:r>
              <a:rPr lang="en-US" b="1" baseline="-25000" dirty="0" smtClean="0"/>
              <a:t>.</a:t>
            </a:r>
            <a:r>
              <a:rPr lang="en-US" dirty="0" smtClean="0"/>
              <a:t>a</a:t>
            </a:r>
            <a:r>
              <a:rPr lang="en-US" baseline="-25000" dirty="0" smtClean="0"/>
              <a:t>-1</a:t>
            </a:r>
            <a:r>
              <a:rPr lang="en-US" dirty="0" smtClean="0"/>
              <a:t>a</a:t>
            </a:r>
            <a:r>
              <a:rPr lang="en-US" baseline="-25000" dirty="0" smtClean="0"/>
              <a:t>-2</a:t>
            </a:r>
            <a:r>
              <a:rPr lang="en-US" dirty="0" smtClean="0"/>
              <a:t>a</a:t>
            </a:r>
            <a:r>
              <a:rPr lang="en-US" baseline="-25000" dirty="0" smtClean="0"/>
              <a:t>-3</a:t>
            </a:r>
            <a:endParaRPr lang="en-US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Hence the actual number can be written as</a:t>
            </a:r>
          </a:p>
          <a:p>
            <a:pPr>
              <a:buNone/>
              <a:defRPr/>
            </a:pPr>
            <a:r>
              <a:rPr lang="en-US" dirty="0" smtClean="0"/>
              <a:t>10</a:t>
            </a:r>
            <a:r>
              <a:rPr lang="en-US" baseline="30000" dirty="0" smtClean="0"/>
              <a:t>3</a:t>
            </a:r>
            <a:r>
              <a:rPr lang="en-US" dirty="0" smtClean="0"/>
              <a:t>*a</a:t>
            </a:r>
            <a:r>
              <a:rPr lang="en-US" baseline="-25000" dirty="0" smtClean="0"/>
              <a:t>3 </a:t>
            </a:r>
            <a:r>
              <a:rPr lang="en-US" dirty="0" smtClean="0"/>
              <a:t>+10</a:t>
            </a:r>
            <a:r>
              <a:rPr lang="en-US" baseline="30000" dirty="0" smtClean="0"/>
              <a:t>2</a:t>
            </a:r>
            <a:r>
              <a:rPr lang="en-US" dirty="0" smtClean="0"/>
              <a:t>*a</a:t>
            </a:r>
            <a:r>
              <a:rPr lang="en-US" baseline="-25000" dirty="0" smtClean="0"/>
              <a:t>2</a:t>
            </a:r>
            <a:r>
              <a:rPr lang="en-US" dirty="0" smtClean="0"/>
              <a:t>+10</a:t>
            </a:r>
            <a:r>
              <a:rPr lang="en-US" baseline="30000" dirty="0" smtClean="0"/>
              <a:t>1</a:t>
            </a:r>
            <a:r>
              <a:rPr lang="en-US" dirty="0" smtClean="0"/>
              <a:t>*a</a:t>
            </a:r>
            <a:r>
              <a:rPr lang="en-US" baseline="-25000" dirty="0" smtClean="0"/>
              <a:t>1</a:t>
            </a:r>
            <a:r>
              <a:rPr lang="en-US" dirty="0" smtClean="0"/>
              <a:t>+10</a:t>
            </a:r>
            <a:r>
              <a:rPr lang="en-US" baseline="30000" dirty="0" smtClean="0"/>
              <a:t>0</a:t>
            </a:r>
            <a:r>
              <a:rPr lang="en-US" dirty="0" smtClean="0"/>
              <a:t>*a</a:t>
            </a:r>
            <a:r>
              <a:rPr lang="en-US" baseline="-25000" dirty="0" smtClean="0"/>
              <a:t>0</a:t>
            </a:r>
            <a:r>
              <a:rPr lang="en-US" dirty="0" smtClean="0"/>
              <a:t>+10</a:t>
            </a:r>
            <a:r>
              <a:rPr lang="en-US" baseline="30000" dirty="0" smtClean="0"/>
              <a:t>-1</a:t>
            </a:r>
            <a:r>
              <a:rPr lang="en-US" dirty="0" smtClean="0"/>
              <a:t>*a</a:t>
            </a:r>
            <a:r>
              <a:rPr lang="en-US" baseline="-25000" dirty="0" smtClean="0"/>
              <a:t>-1</a:t>
            </a:r>
            <a:r>
              <a:rPr lang="en-US" dirty="0" smtClean="0"/>
              <a:t>+10</a:t>
            </a:r>
            <a:r>
              <a:rPr lang="en-US" baseline="30000" dirty="0" smtClean="0"/>
              <a:t>-2</a:t>
            </a:r>
            <a:r>
              <a:rPr lang="en-US" dirty="0" smtClean="0"/>
              <a:t>*a</a:t>
            </a:r>
            <a:r>
              <a:rPr lang="en-US" baseline="-25000" dirty="0" smtClean="0"/>
              <a:t>-2</a:t>
            </a:r>
            <a:r>
              <a:rPr lang="en-US" dirty="0" smtClean="0"/>
              <a:t>+10</a:t>
            </a:r>
            <a:r>
              <a:rPr lang="en-US" baseline="30000" dirty="0" smtClean="0"/>
              <a:t>-3</a:t>
            </a:r>
            <a:r>
              <a:rPr lang="en-US" dirty="0" smtClean="0"/>
              <a:t>*a</a:t>
            </a:r>
            <a:r>
              <a:rPr lang="en-US" baseline="-25000" dirty="0" smtClean="0"/>
              <a:t>-3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332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37" y="475645"/>
            <a:ext cx="10515600" cy="193784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0000" b="1" dirty="0" smtClean="0">
                <a:solidFill>
                  <a:srgbClr val="002060"/>
                </a:solidFill>
              </a:rPr>
              <a:t>Complete </a:t>
            </a:r>
            <a:r>
              <a:rPr lang="en-US" sz="10000" b="1" dirty="0">
                <a:solidFill>
                  <a:srgbClr val="002060"/>
                </a:solidFill>
              </a:rPr>
              <a:t>N</a:t>
            </a:r>
            <a:r>
              <a:rPr lang="en-US" sz="10000" b="1" dirty="0" smtClean="0">
                <a:solidFill>
                  <a:srgbClr val="002060"/>
                </a:solidFill>
              </a:rPr>
              <a:t>umber System </a:t>
            </a:r>
            <a:r>
              <a:rPr lang="en-US" sz="9600" b="1" dirty="0" smtClean="0">
                <a:solidFill>
                  <a:srgbClr val="002060"/>
                </a:solidFill>
              </a:rPr>
              <a:t>Arithmetic</a:t>
            </a:r>
            <a:endParaRPr lang="en-US" sz="10000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https://cdn4.iconfinder.com/data/icons/bloggers-1-to-7-vol-PNG/512/emoticon_happin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38" y="2153074"/>
            <a:ext cx="3511125" cy="351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s-media-cache-ak0.pinimg.com/originals/4e/5c/f7/4e5cf7d4ccb9c59b6620a9c71944d51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68" y="2413491"/>
            <a:ext cx="4060473" cy="34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9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14400"/>
            <a:ext cx="9144000" cy="5943600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The coefficient of binary system has two possible values 0 and 1. 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Each coefficient a</a:t>
            </a:r>
            <a:r>
              <a:rPr lang="en-US" baseline="-25000" dirty="0" smtClean="0"/>
              <a:t>k  </a:t>
            </a:r>
            <a:r>
              <a:rPr lang="en-US" dirty="0" smtClean="0"/>
              <a:t>is multiplied by 2</a:t>
            </a:r>
            <a:r>
              <a:rPr lang="en-US" baseline="30000" dirty="0" smtClean="0"/>
              <a:t>k</a:t>
            </a:r>
            <a:r>
              <a:rPr lang="en-US" dirty="0" smtClean="0"/>
              <a:t> . So  (11101.11)</a:t>
            </a:r>
            <a:r>
              <a:rPr lang="en-US" baseline="-25000" dirty="0" smtClean="0"/>
              <a:t>2</a:t>
            </a:r>
            <a:r>
              <a:rPr lang="en-US" dirty="0" smtClean="0"/>
              <a:t> can be represented as</a:t>
            </a:r>
          </a:p>
          <a:p>
            <a:pPr>
              <a:buNone/>
              <a:defRPr/>
            </a:pPr>
            <a:r>
              <a:rPr lang="en-US" dirty="0" smtClean="0"/>
              <a:t>		1*2</a:t>
            </a:r>
            <a:r>
              <a:rPr lang="en-US" baseline="30000" dirty="0" smtClean="0"/>
              <a:t>4</a:t>
            </a:r>
            <a:r>
              <a:rPr lang="en-US" dirty="0" smtClean="0"/>
              <a:t>+1*2</a:t>
            </a:r>
            <a:r>
              <a:rPr lang="en-US" baseline="30000" dirty="0" smtClean="0"/>
              <a:t>3</a:t>
            </a:r>
            <a:r>
              <a:rPr lang="en-US" dirty="0" smtClean="0"/>
              <a:t>+1*2</a:t>
            </a:r>
            <a:r>
              <a:rPr lang="en-US" baseline="30000" dirty="0" smtClean="0"/>
              <a:t>2</a:t>
            </a:r>
            <a:r>
              <a:rPr lang="en-US" dirty="0" smtClean="0"/>
              <a:t>+0*2</a:t>
            </a:r>
            <a:r>
              <a:rPr lang="en-US" baseline="30000" dirty="0" smtClean="0"/>
              <a:t>1</a:t>
            </a:r>
            <a:r>
              <a:rPr lang="en-US" dirty="0" smtClean="0"/>
              <a:t>+1*2</a:t>
            </a:r>
            <a:r>
              <a:rPr lang="en-US" baseline="30000" dirty="0" smtClean="0"/>
              <a:t>0</a:t>
            </a:r>
            <a:r>
              <a:rPr lang="en-US" dirty="0" smtClean="0"/>
              <a:t>+1*2</a:t>
            </a:r>
            <a:r>
              <a:rPr lang="en-US" baseline="30000" dirty="0" smtClean="0"/>
              <a:t>-1</a:t>
            </a:r>
            <a:r>
              <a:rPr lang="en-US" dirty="0" smtClean="0"/>
              <a:t>+1*2</a:t>
            </a:r>
            <a:r>
              <a:rPr lang="en-US" baseline="30000" dirty="0" smtClean="0"/>
              <a:t>‑2 </a:t>
            </a:r>
            <a:r>
              <a:rPr lang="en-US" dirty="0" smtClean="0"/>
              <a:t>= (29.75)</a:t>
            </a:r>
            <a:r>
              <a:rPr lang="en-US" baseline="-25000" dirty="0" smtClean="0"/>
              <a:t>10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In general a number expressed in </a:t>
            </a:r>
            <a:r>
              <a:rPr lang="en-US" i="1" dirty="0" smtClean="0"/>
              <a:t>base-r </a:t>
            </a:r>
            <a:r>
              <a:rPr lang="en-US" dirty="0" smtClean="0"/>
              <a:t> system has coefficients multiplied by power of </a:t>
            </a:r>
            <a:r>
              <a:rPr lang="en-US" i="1" dirty="0" smtClean="0"/>
              <a:t>r</a:t>
            </a:r>
            <a:r>
              <a:rPr lang="en-US" dirty="0" smtClean="0"/>
              <a:t> </a:t>
            </a:r>
          </a:p>
          <a:p>
            <a:pPr>
              <a:buNone/>
              <a:defRPr/>
            </a:pPr>
            <a:r>
              <a:rPr lang="en-US" dirty="0" smtClean="0"/>
              <a:t>          a</a:t>
            </a:r>
            <a:r>
              <a:rPr lang="en-US" baseline="-25000" dirty="0" smtClean="0"/>
              <a:t>n</a:t>
            </a:r>
            <a:r>
              <a:rPr lang="en-US" dirty="0" smtClean="0"/>
              <a:t>*r</a:t>
            </a:r>
            <a:r>
              <a:rPr lang="en-US" baseline="30000" dirty="0" smtClean="0"/>
              <a:t>n</a:t>
            </a:r>
            <a:r>
              <a:rPr lang="en-US" dirty="0" smtClean="0"/>
              <a:t>+ a</a:t>
            </a:r>
            <a:r>
              <a:rPr lang="en-US" baseline="-25000" dirty="0" smtClean="0"/>
              <a:t>n-1</a:t>
            </a:r>
            <a:r>
              <a:rPr lang="en-US" dirty="0" smtClean="0"/>
              <a:t>*r</a:t>
            </a:r>
            <a:r>
              <a:rPr lang="en-US" baseline="30000" dirty="0" smtClean="0"/>
              <a:t>n-1</a:t>
            </a:r>
            <a:r>
              <a:rPr lang="en-US" dirty="0" smtClean="0"/>
              <a:t>+a</a:t>
            </a:r>
            <a:r>
              <a:rPr lang="en-US" baseline="-25000" dirty="0" smtClean="0"/>
              <a:t>n-2</a:t>
            </a:r>
            <a:r>
              <a:rPr lang="en-US" dirty="0" smtClean="0"/>
              <a:t>*r</a:t>
            </a:r>
            <a:r>
              <a:rPr lang="en-US" baseline="30000" dirty="0" smtClean="0"/>
              <a:t>n-2</a:t>
            </a:r>
            <a:r>
              <a:rPr lang="en-US" dirty="0" smtClean="0"/>
              <a:t>+a</a:t>
            </a:r>
            <a:r>
              <a:rPr lang="en-US" baseline="-25000" dirty="0" smtClean="0"/>
              <a:t>n-3</a:t>
            </a:r>
            <a:r>
              <a:rPr lang="en-US" dirty="0" smtClean="0"/>
              <a:t>*r</a:t>
            </a:r>
            <a:r>
              <a:rPr lang="en-US" baseline="30000" dirty="0" smtClean="0"/>
              <a:t>n-3</a:t>
            </a:r>
            <a:r>
              <a:rPr lang="en-US" dirty="0" smtClean="0"/>
              <a:t>+……….++a</a:t>
            </a:r>
            <a:r>
              <a:rPr lang="en-US" baseline="-25000" dirty="0" smtClean="0"/>
              <a:t>1</a:t>
            </a:r>
            <a:r>
              <a:rPr lang="en-US" dirty="0" smtClean="0"/>
              <a:t>*r</a:t>
            </a:r>
            <a:r>
              <a:rPr lang="en-US" baseline="30000" dirty="0" smtClean="0"/>
              <a:t>1</a:t>
            </a:r>
            <a:r>
              <a:rPr lang="en-US" dirty="0" smtClean="0"/>
              <a:t>+a</a:t>
            </a:r>
            <a:r>
              <a:rPr lang="en-US" baseline="-25000" dirty="0" smtClean="0"/>
              <a:t>0</a:t>
            </a:r>
            <a:r>
              <a:rPr lang="en-US" dirty="0" smtClean="0"/>
              <a:t>+a</a:t>
            </a:r>
            <a:r>
              <a:rPr lang="en-US" baseline="-25000" dirty="0" smtClean="0"/>
              <a:t>-1</a:t>
            </a:r>
            <a:r>
              <a:rPr lang="en-US" dirty="0" smtClean="0"/>
              <a:t>*r</a:t>
            </a:r>
            <a:r>
              <a:rPr lang="en-US" baseline="30000" dirty="0" smtClean="0"/>
              <a:t>-1</a:t>
            </a:r>
            <a:r>
              <a:rPr lang="en-US" dirty="0" smtClean="0"/>
              <a:t>++a</a:t>
            </a:r>
            <a:r>
              <a:rPr lang="en-US" baseline="-25000" dirty="0" smtClean="0"/>
              <a:t>-2</a:t>
            </a:r>
            <a:r>
              <a:rPr lang="en-US" dirty="0" smtClean="0"/>
              <a:t>*r</a:t>
            </a:r>
            <a:r>
              <a:rPr lang="en-US" baseline="30000" dirty="0" smtClean="0"/>
              <a:t>-2</a:t>
            </a:r>
            <a:r>
              <a:rPr lang="en-US" dirty="0" smtClean="0"/>
              <a:t>+….+ a</a:t>
            </a:r>
            <a:r>
              <a:rPr lang="en-US" baseline="-25000" dirty="0" smtClean="0"/>
              <a:t>-m</a:t>
            </a:r>
            <a:r>
              <a:rPr lang="en-US" dirty="0" smtClean="0"/>
              <a:t>*r</a:t>
            </a:r>
            <a:r>
              <a:rPr lang="en-US" baseline="30000" dirty="0" smtClean="0"/>
              <a:t>-m</a:t>
            </a:r>
            <a:endParaRPr lang="en-US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Convert     (403.5)</a:t>
            </a:r>
            <a:r>
              <a:rPr lang="en-US" baseline="-25000" dirty="0" smtClean="0"/>
              <a:t>5 </a:t>
            </a:r>
            <a:r>
              <a:rPr lang="en-US" dirty="0" smtClean="0"/>
              <a:t> to decimal</a:t>
            </a:r>
          </a:p>
          <a:p>
            <a:pPr lvl="1">
              <a:buNone/>
              <a:defRPr/>
            </a:pPr>
            <a:r>
              <a:rPr lang="en-US" dirty="0" smtClean="0"/>
              <a:t>	4*5</a:t>
            </a:r>
            <a:r>
              <a:rPr lang="en-US" baseline="30000" dirty="0" smtClean="0"/>
              <a:t>2</a:t>
            </a:r>
            <a:r>
              <a:rPr lang="en-US" dirty="0" smtClean="0"/>
              <a:t>+0*5</a:t>
            </a:r>
            <a:r>
              <a:rPr lang="en-US" baseline="30000" dirty="0" smtClean="0"/>
              <a:t>1</a:t>
            </a:r>
            <a:r>
              <a:rPr lang="en-US" dirty="0" smtClean="0"/>
              <a:t>+3*5</a:t>
            </a:r>
            <a:r>
              <a:rPr lang="en-US" baseline="30000" dirty="0" smtClean="0"/>
              <a:t>0</a:t>
            </a:r>
            <a:r>
              <a:rPr lang="en-US" dirty="0" smtClean="0"/>
              <a:t>+5*5</a:t>
            </a:r>
            <a:r>
              <a:rPr lang="en-US" baseline="30000" dirty="0" smtClean="0"/>
              <a:t>-1</a:t>
            </a:r>
            <a:r>
              <a:rPr lang="en-US" dirty="0" smtClean="0"/>
              <a:t>= (104)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##  Work for (4021.2)</a:t>
            </a:r>
            <a:r>
              <a:rPr lang="en-US" baseline="-25000" dirty="0" smtClean="0"/>
              <a:t>5</a:t>
            </a:r>
            <a:r>
              <a:rPr lang="en-US" dirty="0" smtClean="0"/>
              <a:t>=(511.4)</a:t>
            </a:r>
            <a:r>
              <a:rPr lang="en-US" baseline="-25000" dirty="0" smtClean="0"/>
              <a:t>10</a:t>
            </a: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73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828800" y="0"/>
            <a:ext cx="8382000" cy="990600"/>
          </a:xfrm>
        </p:spPr>
        <p:txBody>
          <a:bodyPr/>
          <a:lstStyle/>
          <a:p>
            <a:pPr eaLnBrk="1" hangingPunct="1"/>
            <a:r>
              <a:rPr lang="en-US" altLang="en-US" smtClean="0"/>
              <a:t>HexaDecimal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38201"/>
            <a:ext cx="8229600" cy="5287963"/>
          </a:xfrm>
        </p:spPr>
        <p:txBody>
          <a:bodyPr rtlCol="0">
            <a:normAutofit/>
          </a:bodyPr>
          <a:lstStyle/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For Hexa decimal system (base 16),  first ten digits are borrowed from decimal system. 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and letters A, B, C,D,E and F are used for digits 10,11,12,13,14 and 15 respectively.</a:t>
            </a:r>
          </a:p>
          <a:p>
            <a:pPr>
              <a:buFont typeface="Wingdings" pitchFamily="2" charset="2"/>
              <a:buChar char="§"/>
              <a:defRPr/>
            </a:pPr>
            <a:r>
              <a:rPr lang="en-US" dirty="0" smtClean="0"/>
              <a:t> An example of hexadecimal system is </a:t>
            </a:r>
          </a:p>
          <a:p>
            <a:pP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	(C5F2.E1)</a:t>
            </a:r>
            <a:r>
              <a:rPr lang="en-US" baseline="-25000" dirty="0" smtClean="0"/>
              <a:t>16</a:t>
            </a:r>
            <a:r>
              <a:rPr lang="en-US" dirty="0" smtClean="0"/>
              <a:t>=12*16</a:t>
            </a:r>
            <a:r>
              <a:rPr lang="en-US" baseline="30000" dirty="0" smtClean="0"/>
              <a:t>3</a:t>
            </a:r>
            <a:r>
              <a:rPr lang="en-US" dirty="0" smtClean="0"/>
              <a:t>+5*16</a:t>
            </a:r>
            <a:r>
              <a:rPr lang="en-US" baseline="30000" dirty="0" smtClean="0"/>
              <a:t>2</a:t>
            </a:r>
            <a:r>
              <a:rPr lang="en-US" dirty="0" smtClean="0"/>
              <a:t>+15*16</a:t>
            </a:r>
            <a:r>
              <a:rPr lang="en-US" baseline="30000" dirty="0" smtClean="0"/>
              <a:t>1</a:t>
            </a:r>
            <a:r>
              <a:rPr lang="en-US" dirty="0" smtClean="0"/>
              <a:t>+2*16</a:t>
            </a:r>
            <a:r>
              <a:rPr lang="en-US" baseline="30000" dirty="0" smtClean="0"/>
              <a:t>0</a:t>
            </a:r>
            <a:r>
              <a:rPr lang="en-US" dirty="0" smtClean="0"/>
              <a:t>+14*16</a:t>
            </a:r>
            <a:r>
              <a:rPr lang="en-US" baseline="30000" dirty="0" smtClean="0"/>
              <a:t>-1</a:t>
            </a:r>
            <a:r>
              <a:rPr lang="en-US" dirty="0" smtClean="0"/>
              <a:t>+1*16</a:t>
            </a:r>
            <a:r>
              <a:rPr lang="en-US" baseline="30000" dirty="0" smtClean="0"/>
              <a:t>-2</a:t>
            </a:r>
            <a:r>
              <a:rPr lang="en-US" dirty="0" smtClean="0"/>
              <a:t>=(50674.9375)</a:t>
            </a:r>
            <a:r>
              <a:rPr lang="en-US" baseline="-25000" dirty="0" smtClean="0"/>
              <a:t>10</a:t>
            </a:r>
          </a:p>
          <a:p>
            <a:pP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##  work for   (B65F)</a:t>
            </a:r>
            <a:r>
              <a:rPr lang="en-US" baseline="-25000" dirty="0" smtClean="0"/>
              <a:t>16</a:t>
            </a:r>
            <a:r>
              <a:rPr lang="en-US" dirty="0" smtClean="0"/>
              <a:t>=(46687)</a:t>
            </a:r>
            <a:r>
              <a:rPr lang="en-US" baseline="-25000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85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 smtClean="0"/>
              <a:t>Octal and Hexadecimal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90600"/>
            <a:ext cx="8915400" cy="4343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Since 2</a:t>
            </a:r>
            <a:r>
              <a:rPr lang="en-US" baseline="30000" dirty="0" smtClean="0"/>
              <a:t>3</a:t>
            </a:r>
            <a:r>
              <a:rPr lang="en-US" dirty="0" smtClean="0"/>
              <a:t> =8 and 2</a:t>
            </a:r>
            <a:r>
              <a:rPr lang="en-US" baseline="30000" dirty="0" smtClean="0"/>
              <a:t>4</a:t>
            </a:r>
            <a:r>
              <a:rPr lang="en-US" dirty="0" smtClean="0"/>
              <a:t>=16, each  octal digits corresponds to three binary digits and each hexadecimal digit corresponds to four binary digits.</a:t>
            </a:r>
          </a:p>
          <a:p>
            <a:pPr>
              <a:defRPr/>
            </a:pPr>
            <a:r>
              <a:rPr lang="en-US" dirty="0" smtClean="0"/>
              <a:t>Conversion from Binary to Octal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Conversion from Binary to Hexadecimal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528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0292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97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4093"/>
          </a:xfrm>
        </p:spPr>
        <p:txBody>
          <a:bodyPr/>
          <a:lstStyle/>
          <a:p>
            <a:pPr algn="just"/>
            <a:r>
              <a:rPr lang="en-US" dirty="0"/>
              <a:t>We need to learn four basic </a:t>
            </a:r>
            <a:r>
              <a:rPr lang="en-US" dirty="0" smtClean="0"/>
              <a:t>rules </a:t>
            </a:r>
            <a:r>
              <a:rPr lang="en-US" dirty="0"/>
              <a:t>in order to perform binary addition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These rules are listed in the table below.</a:t>
            </a:r>
          </a:p>
        </p:txBody>
      </p:sp>
      <p:pic>
        <p:nvPicPr>
          <p:cNvPr id="1032" name="Picture 8" descr="http://ncalculators.com/images/formulas/binary-addition-log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779" y="3412678"/>
            <a:ext cx="4016899" cy="202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47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513"/>
          </a:xfrm>
        </p:spPr>
        <p:txBody>
          <a:bodyPr/>
          <a:lstStyle/>
          <a:p>
            <a:pPr algn="just"/>
            <a:r>
              <a:rPr lang="en-US" dirty="0" smtClean="0"/>
              <a:t>Another tricks.</a:t>
            </a:r>
            <a:endParaRPr lang="en-US" dirty="0"/>
          </a:p>
        </p:txBody>
      </p:sp>
      <p:pic>
        <p:nvPicPr>
          <p:cNvPr id="4098" name="Picture 2" descr="http://chortle.ccsu.edu/assemblytutorial/Chapter-08/binaryAdditionTab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22317"/>
            <a:ext cx="9825507" cy="358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2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Binary Addition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956515" cy="634240"/>
          </a:xfrm>
        </p:spPr>
        <p:txBody>
          <a:bodyPr/>
          <a:lstStyle/>
          <a:p>
            <a:pPr algn="just"/>
            <a:r>
              <a:rPr lang="en-US" dirty="0" smtClean="0"/>
              <a:t>Example </a:t>
            </a:r>
            <a:endParaRPr lang="en-US" dirty="0"/>
          </a:p>
        </p:txBody>
      </p:sp>
      <p:pic>
        <p:nvPicPr>
          <p:cNvPr id="2050" name="Picture 2" descr="http://chortle.ccsu.edu/AssemblyTutorial/Chapter-08/binaryAdditionExampl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7" y="1655607"/>
            <a:ext cx="8242479" cy="4800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8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504</Words>
  <Application>Microsoft Office PowerPoint</Application>
  <PresentationFormat>Widescreen</PresentationFormat>
  <Paragraphs>94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Number Systems and Arithmetic</vt:lpstr>
      <vt:lpstr>Introduction</vt:lpstr>
      <vt:lpstr>Binary Numbers</vt:lpstr>
      <vt:lpstr>Binary Numbers</vt:lpstr>
      <vt:lpstr>HexaDecimal Numbers</vt:lpstr>
      <vt:lpstr>Octal and Hexadecimal Numbers</vt:lpstr>
      <vt:lpstr>Binary Addition</vt:lpstr>
      <vt:lpstr>Binary Addition</vt:lpstr>
      <vt:lpstr>Binary Addition</vt:lpstr>
      <vt:lpstr>Binary Addition</vt:lpstr>
      <vt:lpstr>Binary Subtraction</vt:lpstr>
      <vt:lpstr>Binary Subtraction</vt:lpstr>
      <vt:lpstr>Binary Multiplication</vt:lpstr>
      <vt:lpstr>Binary Multiplication</vt:lpstr>
      <vt:lpstr>Binary Multiplication</vt:lpstr>
      <vt:lpstr>Binary Division</vt:lpstr>
      <vt:lpstr>Binary Division</vt:lpstr>
      <vt:lpstr>Binary Division</vt:lpstr>
      <vt:lpstr>Octal Addition</vt:lpstr>
      <vt:lpstr>Octal Addition</vt:lpstr>
      <vt:lpstr>Octal Subtraction</vt:lpstr>
      <vt:lpstr>Octal Subtraction</vt:lpstr>
      <vt:lpstr>Octal Multiplication and Division</vt:lpstr>
      <vt:lpstr>Hexadecimal Addition</vt:lpstr>
      <vt:lpstr>Hexadecimal Addition</vt:lpstr>
      <vt:lpstr>Hexadecimal Subtraction</vt:lpstr>
      <vt:lpstr>Hexadecimal Subtraction</vt:lpstr>
      <vt:lpstr>Hexadecimal Multiplication and Division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Complements</dc:title>
  <dc:creator>Imran</dc:creator>
  <cp:lastModifiedBy>HP_CSE</cp:lastModifiedBy>
  <cp:revision>305</cp:revision>
  <dcterms:created xsi:type="dcterms:W3CDTF">2015-04-13T19:23:32Z</dcterms:created>
  <dcterms:modified xsi:type="dcterms:W3CDTF">2020-02-04T12:40:14Z</dcterms:modified>
</cp:coreProperties>
</file>