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493655-AB22-4CFF-A5D4-02164AD7DCF9}"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156220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93655-AB22-4CFF-A5D4-02164AD7DCF9}"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93624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93655-AB22-4CFF-A5D4-02164AD7DCF9}"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237331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93655-AB22-4CFF-A5D4-02164AD7DCF9}"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8053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93655-AB22-4CFF-A5D4-02164AD7DCF9}"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318606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493655-AB22-4CFF-A5D4-02164AD7DCF9}"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194467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493655-AB22-4CFF-A5D4-02164AD7DCF9}" type="datetimeFigureOut">
              <a:rPr lang="en-US" smtClean="0"/>
              <a:pPr/>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152024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493655-AB22-4CFF-A5D4-02164AD7DCF9}" type="datetimeFigureOut">
              <a:rPr lang="en-US" smtClean="0"/>
              <a:pPr/>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253633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93655-AB22-4CFF-A5D4-02164AD7DCF9}" type="datetimeFigureOut">
              <a:rPr lang="en-US" smtClean="0"/>
              <a:pPr/>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3605091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93655-AB22-4CFF-A5D4-02164AD7DCF9}"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285980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93655-AB22-4CFF-A5D4-02164AD7DCF9}"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68C2-4661-4DA3-9526-D6240FD88021}" type="slidenum">
              <a:rPr lang="en-US" smtClean="0"/>
              <a:pPr/>
              <a:t>‹#›</a:t>
            </a:fld>
            <a:endParaRPr lang="en-US"/>
          </a:p>
        </p:txBody>
      </p:sp>
    </p:spTree>
    <p:extLst>
      <p:ext uri="{BB962C8B-B14F-4D97-AF65-F5344CB8AC3E}">
        <p14:creationId xmlns:p14="http://schemas.microsoft.com/office/powerpoint/2010/main" val="363194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3655-AB22-4CFF-A5D4-02164AD7DCF9}" type="datetimeFigureOut">
              <a:rPr lang="en-US" smtClean="0"/>
              <a:pPr/>
              <a:t>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F68C2-4661-4DA3-9526-D6240FD88021}" type="slidenum">
              <a:rPr lang="en-US" smtClean="0"/>
              <a:pPr/>
              <a:t>‹#›</a:t>
            </a:fld>
            <a:endParaRPr lang="en-US"/>
          </a:p>
        </p:txBody>
      </p:sp>
    </p:spTree>
    <p:extLst>
      <p:ext uri="{BB962C8B-B14F-4D97-AF65-F5344CB8AC3E}">
        <p14:creationId xmlns:p14="http://schemas.microsoft.com/office/powerpoint/2010/main" val="194459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242" y="1300767"/>
            <a:ext cx="9144000" cy="2125014"/>
          </a:xfrm>
        </p:spPr>
        <p:txBody>
          <a:bodyPr>
            <a:noAutofit/>
          </a:bodyPr>
          <a:lstStyle/>
          <a:p>
            <a:r>
              <a:rPr lang="en-US" sz="10000" b="1" dirty="0" smtClean="0">
                <a:solidFill>
                  <a:srgbClr val="002060"/>
                </a:solidFill>
              </a:rPr>
              <a:t>Complements </a:t>
            </a:r>
            <a:endParaRPr lang="en-US" sz="10000" b="1" dirty="0"/>
          </a:p>
        </p:txBody>
      </p:sp>
    </p:spTree>
    <p:extLst>
      <p:ext uri="{BB962C8B-B14F-4D97-AF65-F5344CB8AC3E}">
        <p14:creationId xmlns:p14="http://schemas.microsoft.com/office/powerpoint/2010/main" val="2722419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11118" cy="4351338"/>
          </a:xfrm>
        </p:spPr>
        <p:txBody>
          <a:bodyPr>
            <a:normAutofit/>
          </a:bodyPr>
          <a:lstStyle/>
          <a:p>
            <a:r>
              <a:rPr lang="en-US" sz="5000" dirty="0" smtClean="0"/>
              <a:t>Find 9’s complement of </a:t>
            </a:r>
            <a:r>
              <a:rPr lang="en-US" sz="5000" b="1" dirty="0" smtClean="0">
                <a:solidFill>
                  <a:srgbClr val="FF0000"/>
                </a:solidFill>
              </a:rPr>
              <a:t>(52520)</a:t>
            </a:r>
            <a:r>
              <a:rPr lang="en-US" sz="5000" b="1" baseline="-25000" dirty="0" smtClean="0">
                <a:solidFill>
                  <a:srgbClr val="FF0000"/>
                </a:solidFill>
              </a:rPr>
              <a:t>10</a:t>
            </a:r>
            <a:r>
              <a:rPr lang="en-US" sz="5000" b="1" dirty="0" smtClean="0">
                <a:solidFill>
                  <a:srgbClr val="FF0000"/>
                </a:solidFill>
              </a:rPr>
              <a:t> </a:t>
            </a:r>
            <a:r>
              <a:rPr lang="en-US" sz="5000" dirty="0" smtClean="0"/>
              <a:t>?</a:t>
            </a:r>
          </a:p>
          <a:p>
            <a:r>
              <a:rPr lang="en-US" sz="5000" dirty="0" smtClean="0"/>
              <a:t>Find 9’s </a:t>
            </a:r>
            <a:r>
              <a:rPr lang="en-US" sz="5000" dirty="0"/>
              <a:t>complement of </a:t>
            </a:r>
            <a:r>
              <a:rPr lang="en-US" sz="5000" b="1" dirty="0" smtClean="0">
                <a:solidFill>
                  <a:srgbClr val="FF0000"/>
                </a:solidFill>
              </a:rPr>
              <a:t>(0.3267)</a:t>
            </a:r>
            <a:r>
              <a:rPr lang="en-US" sz="5000" b="1" baseline="-25000" dirty="0" smtClean="0">
                <a:solidFill>
                  <a:srgbClr val="FF0000"/>
                </a:solidFill>
              </a:rPr>
              <a:t>10</a:t>
            </a:r>
            <a:r>
              <a:rPr lang="en-US" sz="5000" b="1" dirty="0" smtClean="0">
                <a:solidFill>
                  <a:srgbClr val="FF0000"/>
                </a:solidFill>
              </a:rPr>
              <a:t> </a:t>
            </a:r>
            <a:r>
              <a:rPr lang="en-US" sz="5000" dirty="0" smtClean="0"/>
              <a:t>?</a:t>
            </a:r>
          </a:p>
          <a:p>
            <a:endParaRPr lang="en-US" sz="5000" dirty="0"/>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(r-1)’s Complement(base </a:t>
            </a:r>
            <a:r>
              <a:rPr lang="en-US" sz="6000" b="1" dirty="0">
                <a:solidFill>
                  <a:srgbClr val="002060"/>
                </a:solidFill>
              </a:rPr>
              <a:t>10)</a:t>
            </a:r>
          </a:p>
        </p:txBody>
      </p:sp>
      <p:pic>
        <p:nvPicPr>
          <p:cNvPr id="3074" name="Picture 2" descr="http://www.veryicon.com/icon/png/Emoticon/IconTexto%20Emoticons/Smile%20Fa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559" y="363859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28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11118" cy="4351338"/>
          </a:xfrm>
        </p:spPr>
        <p:txBody>
          <a:bodyPr>
            <a:normAutofit/>
          </a:bodyPr>
          <a:lstStyle/>
          <a:p>
            <a:r>
              <a:rPr lang="en-US" b="1" dirty="0" smtClean="0">
                <a:solidFill>
                  <a:srgbClr val="7030A0"/>
                </a:solidFill>
              </a:rPr>
              <a:t>(52520)10 </a:t>
            </a:r>
            <a:r>
              <a:rPr lang="en-US" b="1" dirty="0" smtClean="0">
                <a:solidFill>
                  <a:srgbClr val="7030A0"/>
                </a:solidFill>
                <a:sym typeface="Wingdings" panose="05000000000000000000" pitchFamily="2" charset="2"/>
              </a:rPr>
              <a:t> 10</a:t>
            </a:r>
            <a:r>
              <a:rPr lang="en-US" b="1" baseline="30000" dirty="0" smtClean="0">
                <a:solidFill>
                  <a:srgbClr val="7030A0"/>
                </a:solidFill>
                <a:sym typeface="Wingdings" panose="05000000000000000000" pitchFamily="2" charset="2"/>
              </a:rPr>
              <a:t>5</a:t>
            </a:r>
            <a:r>
              <a:rPr lang="en-US" b="1" dirty="0" smtClean="0">
                <a:solidFill>
                  <a:srgbClr val="7030A0"/>
                </a:solidFill>
                <a:sym typeface="Wingdings" panose="05000000000000000000" pitchFamily="2" charset="2"/>
              </a:rPr>
              <a:t> – 10 </a:t>
            </a:r>
            <a:r>
              <a:rPr lang="en-US" b="1" baseline="30000" dirty="0" smtClean="0">
                <a:solidFill>
                  <a:srgbClr val="7030A0"/>
                </a:solidFill>
                <a:sym typeface="Wingdings" panose="05000000000000000000" pitchFamily="2" charset="2"/>
              </a:rPr>
              <a:t>–0</a:t>
            </a:r>
            <a:r>
              <a:rPr lang="en-US" b="1" dirty="0" smtClean="0">
                <a:solidFill>
                  <a:srgbClr val="7030A0"/>
                </a:solidFill>
                <a:sym typeface="Wingdings" panose="05000000000000000000" pitchFamily="2" charset="2"/>
              </a:rPr>
              <a:t>  – 52520 = 99999 – 52520 = 47479.</a:t>
            </a:r>
          </a:p>
          <a:p>
            <a:r>
              <a:rPr lang="en-US" b="1" dirty="0" smtClean="0">
                <a:solidFill>
                  <a:srgbClr val="7030A0"/>
                </a:solidFill>
                <a:sym typeface="Wingdings" panose="05000000000000000000" pitchFamily="2" charset="2"/>
              </a:rPr>
              <a:t> </a:t>
            </a:r>
            <a:r>
              <a:rPr lang="en-US" b="1" dirty="0" smtClean="0">
                <a:solidFill>
                  <a:srgbClr val="7030A0"/>
                </a:solidFill>
              </a:rPr>
              <a:t>(0.3267)10 </a:t>
            </a:r>
            <a:r>
              <a:rPr lang="en-US" b="1" dirty="0">
                <a:solidFill>
                  <a:srgbClr val="7030A0"/>
                </a:solidFill>
                <a:sym typeface="Wingdings" panose="05000000000000000000" pitchFamily="2" charset="2"/>
              </a:rPr>
              <a:t> </a:t>
            </a:r>
            <a:r>
              <a:rPr lang="en-US" b="1" dirty="0" smtClean="0">
                <a:solidFill>
                  <a:srgbClr val="7030A0"/>
                </a:solidFill>
                <a:sym typeface="Wingdings" panose="05000000000000000000" pitchFamily="2" charset="2"/>
              </a:rPr>
              <a:t>10</a:t>
            </a:r>
            <a:r>
              <a:rPr lang="en-US" b="1" baseline="30000" dirty="0" smtClean="0">
                <a:solidFill>
                  <a:srgbClr val="7030A0"/>
                </a:solidFill>
                <a:sym typeface="Wingdings" panose="05000000000000000000" pitchFamily="2" charset="2"/>
              </a:rPr>
              <a:t>0</a:t>
            </a:r>
            <a:r>
              <a:rPr lang="en-US" b="1" dirty="0" smtClean="0">
                <a:solidFill>
                  <a:srgbClr val="7030A0"/>
                </a:solidFill>
                <a:sym typeface="Wingdings" panose="05000000000000000000" pitchFamily="2" charset="2"/>
              </a:rPr>
              <a:t> </a:t>
            </a:r>
            <a:r>
              <a:rPr lang="en-US" b="1" dirty="0">
                <a:solidFill>
                  <a:srgbClr val="7030A0"/>
                </a:solidFill>
                <a:sym typeface="Wingdings" panose="05000000000000000000" pitchFamily="2" charset="2"/>
              </a:rPr>
              <a:t>– 10 </a:t>
            </a:r>
            <a:r>
              <a:rPr lang="en-US" b="1" baseline="30000" dirty="0" smtClean="0">
                <a:solidFill>
                  <a:srgbClr val="7030A0"/>
                </a:solidFill>
                <a:sym typeface="Wingdings" panose="05000000000000000000" pitchFamily="2" charset="2"/>
              </a:rPr>
              <a:t>–4</a:t>
            </a:r>
            <a:r>
              <a:rPr lang="en-US" b="1" dirty="0" smtClean="0">
                <a:solidFill>
                  <a:srgbClr val="7030A0"/>
                </a:solidFill>
                <a:sym typeface="Wingdings" panose="05000000000000000000" pitchFamily="2" charset="2"/>
              </a:rPr>
              <a:t>  </a:t>
            </a:r>
            <a:r>
              <a:rPr lang="en-US" b="1" dirty="0">
                <a:solidFill>
                  <a:srgbClr val="7030A0"/>
                </a:solidFill>
                <a:sym typeface="Wingdings" panose="05000000000000000000" pitchFamily="2" charset="2"/>
              </a:rPr>
              <a:t>– </a:t>
            </a:r>
            <a:r>
              <a:rPr lang="en-US" b="1" dirty="0" smtClean="0">
                <a:solidFill>
                  <a:srgbClr val="7030A0"/>
                </a:solidFill>
                <a:sym typeface="Wingdings" panose="05000000000000000000" pitchFamily="2" charset="2"/>
              </a:rPr>
              <a:t>0.3267 = 0.9999 – 0.3267 = 0.6732.</a:t>
            </a:r>
            <a:endParaRPr lang="en-US" b="1" dirty="0">
              <a:solidFill>
                <a:srgbClr val="7030A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(r-1)’s Complement(base </a:t>
            </a:r>
            <a:r>
              <a:rPr lang="en-US" sz="6000" b="1" dirty="0">
                <a:solidFill>
                  <a:srgbClr val="002060"/>
                </a:solidFill>
              </a:rPr>
              <a:t>10)</a:t>
            </a:r>
          </a:p>
        </p:txBody>
      </p:sp>
    </p:spTree>
    <p:extLst>
      <p:ext uri="{BB962C8B-B14F-4D97-AF65-F5344CB8AC3E}">
        <p14:creationId xmlns:p14="http://schemas.microsoft.com/office/powerpoint/2010/main" val="330484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rgbClr val="FF0000"/>
                </a:solidFill>
                <a:sym typeface="Wingdings" panose="05000000000000000000" pitchFamily="2" charset="2"/>
              </a:rPr>
              <a:t>1</a:t>
            </a:r>
            <a:r>
              <a:rPr lang="en-US" b="1" dirty="0" smtClean="0">
                <a:solidFill>
                  <a:srgbClr val="FF0000"/>
                </a:solidFill>
                <a:sym typeface="Wingdings" panose="05000000000000000000" pitchFamily="2" charset="2"/>
              </a:rPr>
              <a:t>’s</a:t>
            </a:r>
            <a:r>
              <a:rPr lang="en-US" b="1" dirty="0" smtClean="0">
                <a:sym typeface="Wingdings" panose="05000000000000000000" pitchFamily="2" charset="2"/>
              </a:rPr>
              <a:t> </a:t>
            </a:r>
            <a:r>
              <a:rPr lang="en-US" dirty="0">
                <a:sym typeface="Wingdings" panose="05000000000000000000" pitchFamily="2" charset="2"/>
              </a:rPr>
              <a:t>complement of </a:t>
            </a:r>
            <a:r>
              <a:rPr lang="en-US" b="1" dirty="0" smtClean="0">
                <a:solidFill>
                  <a:srgbClr val="FF0000"/>
                </a:solidFill>
                <a:sym typeface="Wingdings" panose="05000000000000000000" pitchFamily="2" charset="2"/>
              </a:rPr>
              <a:t>(101100)</a:t>
            </a:r>
            <a:r>
              <a:rPr lang="en-US" b="1" baseline="-25000" dirty="0" smtClean="0">
                <a:solidFill>
                  <a:srgbClr val="FF0000"/>
                </a:solidFill>
                <a:sym typeface="Wingdings" panose="05000000000000000000" pitchFamily="2" charset="2"/>
              </a:rPr>
              <a:t>2</a:t>
            </a:r>
            <a:r>
              <a:rPr lang="en-US" b="1" dirty="0" smtClean="0">
                <a:solidFill>
                  <a:srgbClr val="FF0000"/>
                </a:solidFill>
                <a:sym typeface="Wingdings" panose="05000000000000000000" pitchFamily="2" charset="2"/>
              </a:rPr>
              <a:t> </a:t>
            </a:r>
            <a:r>
              <a:rPr lang="en-US" b="1" dirty="0">
                <a:solidFill>
                  <a:srgbClr val="FF0000"/>
                </a:solidFill>
                <a:sym typeface="Wingdings" panose="05000000000000000000" pitchFamily="2" charset="2"/>
              </a:rPr>
              <a:t>?</a:t>
            </a:r>
          </a:p>
          <a:p>
            <a:r>
              <a:rPr lang="en-US" dirty="0" smtClean="0">
                <a:sym typeface="Wingdings" panose="05000000000000000000" pitchFamily="2" charset="2"/>
              </a:rPr>
              <a:t>Here n = </a:t>
            </a:r>
            <a:r>
              <a:rPr lang="en-US" dirty="0">
                <a:sym typeface="Wingdings" panose="05000000000000000000" pitchFamily="2" charset="2"/>
              </a:rPr>
              <a:t>6</a:t>
            </a:r>
            <a:r>
              <a:rPr lang="en-US" dirty="0" smtClean="0">
                <a:sym typeface="Wingdings" panose="05000000000000000000" pitchFamily="2" charset="2"/>
              </a:rPr>
              <a:t>, m = 0.</a:t>
            </a:r>
          </a:p>
          <a:p>
            <a:r>
              <a:rPr lang="en-US" sz="2400" b="1" dirty="0">
                <a:solidFill>
                  <a:srgbClr val="FF0000"/>
                </a:solidFill>
                <a:sym typeface="Wingdings" panose="05000000000000000000" pitchFamily="2" charset="2"/>
              </a:rPr>
              <a:t>(101100)</a:t>
            </a:r>
            <a:r>
              <a:rPr lang="en-US" sz="2400" b="1" baseline="-25000" dirty="0">
                <a:solidFill>
                  <a:srgbClr val="FF0000"/>
                </a:solidFill>
                <a:sym typeface="Wingdings" panose="05000000000000000000" pitchFamily="2" charset="2"/>
              </a:rPr>
              <a:t>2</a:t>
            </a:r>
            <a:r>
              <a:rPr lang="en-US" sz="2400" b="1" dirty="0">
                <a:solidFill>
                  <a:srgbClr val="FF0000"/>
                </a:solidFill>
                <a:sym typeface="Wingdings" panose="05000000000000000000" pitchFamily="2" charset="2"/>
              </a:rPr>
              <a:t> </a:t>
            </a:r>
            <a:r>
              <a:rPr lang="en-US" sz="2400" b="1" dirty="0" smtClean="0">
                <a:solidFill>
                  <a:srgbClr val="FF0000"/>
                </a:solidFill>
                <a:sym typeface="Wingdings" panose="05000000000000000000" pitchFamily="2" charset="2"/>
              </a:rPr>
              <a:t> (2</a:t>
            </a:r>
            <a:r>
              <a:rPr lang="en-US" sz="2400" b="1" baseline="30000" dirty="0" smtClean="0">
                <a:solidFill>
                  <a:srgbClr val="FF0000"/>
                </a:solidFill>
                <a:sym typeface="Wingdings" panose="05000000000000000000" pitchFamily="2" charset="2"/>
              </a:rPr>
              <a:t>6</a:t>
            </a:r>
            <a:r>
              <a:rPr lang="en-US" sz="2400" b="1" dirty="0" smtClean="0">
                <a:solidFill>
                  <a:srgbClr val="FF0000"/>
                </a:solidFill>
                <a:sym typeface="Wingdings" panose="05000000000000000000" pitchFamily="2" charset="2"/>
              </a:rPr>
              <a:t> </a:t>
            </a:r>
            <a:r>
              <a:rPr lang="en-US" sz="2400" b="1" dirty="0">
                <a:solidFill>
                  <a:srgbClr val="FF0000"/>
                </a:solidFill>
                <a:sym typeface="Wingdings" panose="05000000000000000000" pitchFamily="2" charset="2"/>
              </a:rPr>
              <a:t>– 2</a:t>
            </a:r>
            <a:r>
              <a:rPr lang="en-US" sz="2400" b="1" dirty="0" smtClean="0">
                <a:solidFill>
                  <a:srgbClr val="FF0000"/>
                </a:solidFill>
                <a:sym typeface="Wingdings" panose="05000000000000000000" pitchFamily="2" charset="2"/>
              </a:rPr>
              <a:t> </a:t>
            </a:r>
            <a:r>
              <a:rPr lang="en-US" sz="2400" b="1" baseline="30000" dirty="0">
                <a:solidFill>
                  <a:srgbClr val="FF0000"/>
                </a:solidFill>
                <a:sym typeface="Wingdings" panose="05000000000000000000" pitchFamily="2" charset="2"/>
              </a:rPr>
              <a:t>–</a:t>
            </a:r>
            <a:r>
              <a:rPr lang="en-US" sz="2400" b="1" baseline="30000" dirty="0" smtClean="0">
                <a:solidFill>
                  <a:srgbClr val="FF0000"/>
                </a:solidFill>
                <a:sym typeface="Wingdings" panose="05000000000000000000" pitchFamily="2" charset="2"/>
              </a:rPr>
              <a:t>0</a:t>
            </a:r>
            <a:r>
              <a:rPr lang="en-US" sz="2400" b="1" dirty="0" smtClean="0">
                <a:solidFill>
                  <a:srgbClr val="FF0000"/>
                </a:solidFill>
                <a:sym typeface="Wingdings" panose="05000000000000000000" pitchFamily="2" charset="2"/>
              </a:rPr>
              <a:t>)</a:t>
            </a:r>
            <a:r>
              <a:rPr lang="en-US" sz="2400" b="1" baseline="-25000" dirty="0" smtClean="0">
                <a:solidFill>
                  <a:srgbClr val="FF0000"/>
                </a:solidFill>
                <a:sym typeface="Wingdings" panose="05000000000000000000" pitchFamily="2" charset="2"/>
              </a:rPr>
              <a:t>10</a:t>
            </a:r>
            <a:r>
              <a:rPr lang="en-US" sz="2400" b="1" dirty="0" smtClean="0">
                <a:solidFill>
                  <a:srgbClr val="FF0000"/>
                </a:solidFill>
                <a:sym typeface="Wingdings" panose="05000000000000000000" pitchFamily="2" charset="2"/>
              </a:rPr>
              <a:t> </a:t>
            </a:r>
            <a:r>
              <a:rPr lang="en-US" sz="2400" b="1" dirty="0">
                <a:solidFill>
                  <a:srgbClr val="FF0000"/>
                </a:solidFill>
                <a:sym typeface="Wingdings" panose="05000000000000000000" pitchFamily="2" charset="2"/>
              </a:rPr>
              <a:t>– </a:t>
            </a:r>
            <a:r>
              <a:rPr lang="en-US" sz="2400" b="1" dirty="0" smtClean="0">
                <a:solidFill>
                  <a:srgbClr val="FF0000"/>
                </a:solidFill>
                <a:sym typeface="Wingdings" panose="05000000000000000000" pitchFamily="2" charset="2"/>
              </a:rPr>
              <a:t>(101100)</a:t>
            </a:r>
            <a:r>
              <a:rPr lang="en-US" sz="2400" b="1" baseline="-25000" dirty="0" smtClean="0">
                <a:solidFill>
                  <a:srgbClr val="FF0000"/>
                </a:solidFill>
                <a:sym typeface="Wingdings" panose="05000000000000000000" pitchFamily="2" charset="2"/>
              </a:rPr>
              <a:t>2</a:t>
            </a:r>
            <a:r>
              <a:rPr lang="en-US" sz="2400" b="1" dirty="0" smtClean="0">
                <a:solidFill>
                  <a:srgbClr val="FF0000"/>
                </a:solidFill>
                <a:sym typeface="Wingdings" panose="05000000000000000000" pitchFamily="2" charset="2"/>
              </a:rPr>
              <a:t> = (111111 - 101100)</a:t>
            </a:r>
            <a:r>
              <a:rPr lang="en-US" sz="2400" b="1" baseline="-25000" dirty="0" smtClean="0">
                <a:solidFill>
                  <a:srgbClr val="FF0000"/>
                </a:solidFill>
                <a:sym typeface="Wingdings" panose="05000000000000000000" pitchFamily="2" charset="2"/>
              </a:rPr>
              <a:t>2</a:t>
            </a:r>
            <a:r>
              <a:rPr lang="en-US" sz="2400" b="1" dirty="0" smtClean="0">
                <a:solidFill>
                  <a:srgbClr val="FF0000"/>
                </a:solidFill>
                <a:sym typeface="Wingdings" panose="05000000000000000000" pitchFamily="2" charset="2"/>
              </a:rPr>
              <a:t> = 010011. </a:t>
            </a:r>
          </a:p>
          <a:p>
            <a:r>
              <a:rPr lang="en-US" sz="2400" b="1" dirty="0">
                <a:solidFill>
                  <a:srgbClr val="FF0000"/>
                </a:solidFill>
                <a:sym typeface="Wingdings" panose="05000000000000000000" pitchFamily="2" charset="2"/>
              </a:rPr>
              <a:t>1’s</a:t>
            </a:r>
            <a:r>
              <a:rPr lang="en-US" sz="2400" b="1" dirty="0">
                <a:sym typeface="Wingdings" panose="05000000000000000000" pitchFamily="2" charset="2"/>
              </a:rPr>
              <a:t> </a:t>
            </a:r>
            <a:r>
              <a:rPr lang="en-US" sz="2400" dirty="0">
                <a:sym typeface="Wingdings" panose="05000000000000000000" pitchFamily="2" charset="2"/>
              </a:rPr>
              <a:t>complement of </a:t>
            </a:r>
            <a:r>
              <a:rPr lang="en-US" sz="2400" b="1" dirty="0" smtClean="0">
                <a:solidFill>
                  <a:srgbClr val="FF0000"/>
                </a:solidFill>
                <a:sym typeface="Wingdings" panose="05000000000000000000" pitchFamily="2" charset="2"/>
              </a:rPr>
              <a:t>(0.0110)</a:t>
            </a:r>
            <a:r>
              <a:rPr lang="en-US" sz="2400" b="1" baseline="-25000" dirty="0" smtClean="0">
                <a:solidFill>
                  <a:srgbClr val="FF0000"/>
                </a:solidFill>
                <a:sym typeface="Wingdings" panose="05000000000000000000" pitchFamily="2" charset="2"/>
              </a:rPr>
              <a:t>2</a:t>
            </a:r>
            <a:r>
              <a:rPr lang="en-US" sz="2400" b="1" dirty="0" smtClean="0">
                <a:solidFill>
                  <a:srgbClr val="FF0000"/>
                </a:solidFill>
                <a:sym typeface="Wingdings" panose="05000000000000000000" pitchFamily="2" charset="2"/>
              </a:rPr>
              <a:t> ?</a:t>
            </a:r>
          </a:p>
          <a:p>
            <a:r>
              <a:rPr lang="en-US" sz="2400" dirty="0">
                <a:sym typeface="Wingdings" panose="05000000000000000000" pitchFamily="2" charset="2"/>
              </a:rPr>
              <a:t>Here n = </a:t>
            </a:r>
            <a:r>
              <a:rPr lang="en-US" sz="2400" dirty="0" smtClean="0">
                <a:sym typeface="Wingdings" panose="05000000000000000000" pitchFamily="2" charset="2"/>
              </a:rPr>
              <a:t>0, </a:t>
            </a:r>
            <a:r>
              <a:rPr lang="en-US" sz="2400" dirty="0">
                <a:sym typeface="Wingdings" panose="05000000000000000000" pitchFamily="2" charset="2"/>
              </a:rPr>
              <a:t>m = </a:t>
            </a:r>
            <a:r>
              <a:rPr lang="en-US" sz="2400" dirty="0" smtClean="0">
                <a:sym typeface="Wingdings" panose="05000000000000000000" pitchFamily="2" charset="2"/>
              </a:rPr>
              <a:t>4.</a:t>
            </a:r>
          </a:p>
          <a:p>
            <a:r>
              <a:rPr lang="en-US" sz="2400" b="1" dirty="0">
                <a:solidFill>
                  <a:srgbClr val="FF0000"/>
                </a:solidFill>
                <a:sym typeface="Wingdings" panose="05000000000000000000" pitchFamily="2" charset="2"/>
              </a:rPr>
              <a:t>(</a:t>
            </a:r>
            <a:r>
              <a:rPr lang="en-US" sz="2400" b="1" dirty="0" smtClean="0">
                <a:solidFill>
                  <a:srgbClr val="FF0000"/>
                </a:solidFill>
                <a:sym typeface="Wingdings" panose="05000000000000000000" pitchFamily="2" charset="2"/>
              </a:rPr>
              <a:t>0.0110)</a:t>
            </a:r>
            <a:r>
              <a:rPr lang="en-US" sz="2400" b="1" baseline="-25000" dirty="0" smtClean="0">
                <a:solidFill>
                  <a:srgbClr val="FF0000"/>
                </a:solidFill>
                <a:sym typeface="Wingdings" panose="05000000000000000000" pitchFamily="2" charset="2"/>
              </a:rPr>
              <a:t>2 </a:t>
            </a:r>
            <a:r>
              <a:rPr lang="en-US" sz="2400" b="1" dirty="0" smtClean="0">
                <a:solidFill>
                  <a:srgbClr val="FF0000"/>
                </a:solidFill>
                <a:sym typeface="Wingdings" panose="05000000000000000000" pitchFamily="2" charset="2"/>
              </a:rPr>
              <a:t> </a:t>
            </a:r>
            <a:r>
              <a:rPr lang="en-US" sz="2400" b="1" dirty="0">
                <a:solidFill>
                  <a:srgbClr val="FF0000"/>
                </a:solidFill>
                <a:sym typeface="Wingdings" panose="05000000000000000000" pitchFamily="2" charset="2"/>
              </a:rPr>
              <a:t>(</a:t>
            </a:r>
            <a:r>
              <a:rPr lang="en-US" sz="2400" b="1" dirty="0" smtClean="0">
                <a:solidFill>
                  <a:srgbClr val="FF0000"/>
                </a:solidFill>
                <a:sym typeface="Wingdings" panose="05000000000000000000" pitchFamily="2" charset="2"/>
              </a:rPr>
              <a:t>2</a:t>
            </a:r>
            <a:r>
              <a:rPr lang="en-US" sz="2400" b="1" baseline="30000" dirty="0" smtClean="0">
                <a:solidFill>
                  <a:srgbClr val="FF0000"/>
                </a:solidFill>
                <a:sym typeface="Wingdings" panose="05000000000000000000" pitchFamily="2" charset="2"/>
              </a:rPr>
              <a:t>0</a:t>
            </a:r>
            <a:r>
              <a:rPr lang="en-US" sz="2400" b="1" dirty="0" smtClean="0">
                <a:solidFill>
                  <a:srgbClr val="FF0000"/>
                </a:solidFill>
                <a:sym typeface="Wingdings" panose="05000000000000000000" pitchFamily="2" charset="2"/>
              </a:rPr>
              <a:t> </a:t>
            </a:r>
            <a:r>
              <a:rPr lang="en-US" sz="2400" b="1" dirty="0">
                <a:solidFill>
                  <a:srgbClr val="FF0000"/>
                </a:solidFill>
                <a:sym typeface="Wingdings" panose="05000000000000000000" pitchFamily="2" charset="2"/>
              </a:rPr>
              <a:t>– 2 </a:t>
            </a:r>
            <a:r>
              <a:rPr lang="en-US" sz="2400" b="1" baseline="30000" dirty="0" smtClean="0">
                <a:solidFill>
                  <a:srgbClr val="FF0000"/>
                </a:solidFill>
                <a:sym typeface="Wingdings" panose="05000000000000000000" pitchFamily="2" charset="2"/>
              </a:rPr>
              <a:t>–4</a:t>
            </a:r>
            <a:r>
              <a:rPr lang="en-US" sz="2400" b="1" dirty="0" smtClean="0">
                <a:solidFill>
                  <a:srgbClr val="FF0000"/>
                </a:solidFill>
                <a:sym typeface="Wingdings" panose="05000000000000000000" pitchFamily="2" charset="2"/>
              </a:rPr>
              <a:t>)</a:t>
            </a:r>
            <a:r>
              <a:rPr lang="en-US" sz="2400" b="1" baseline="-25000" dirty="0" smtClean="0">
                <a:solidFill>
                  <a:srgbClr val="FF0000"/>
                </a:solidFill>
                <a:sym typeface="Wingdings" panose="05000000000000000000" pitchFamily="2" charset="2"/>
              </a:rPr>
              <a:t>10</a:t>
            </a:r>
            <a:r>
              <a:rPr lang="en-US" sz="2400" b="1" dirty="0" smtClean="0">
                <a:solidFill>
                  <a:srgbClr val="FF0000"/>
                </a:solidFill>
                <a:sym typeface="Wingdings" panose="05000000000000000000" pitchFamily="2" charset="2"/>
              </a:rPr>
              <a:t> </a:t>
            </a:r>
            <a:r>
              <a:rPr lang="en-US" sz="2400" b="1" dirty="0">
                <a:solidFill>
                  <a:srgbClr val="FF0000"/>
                </a:solidFill>
                <a:sym typeface="Wingdings" panose="05000000000000000000" pitchFamily="2" charset="2"/>
              </a:rPr>
              <a:t>– </a:t>
            </a:r>
            <a:r>
              <a:rPr lang="en-US" sz="2400" b="1" dirty="0" smtClean="0">
                <a:solidFill>
                  <a:srgbClr val="FF0000"/>
                </a:solidFill>
                <a:sym typeface="Wingdings" panose="05000000000000000000" pitchFamily="2" charset="2"/>
              </a:rPr>
              <a:t>(</a:t>
            </a:r>
            <a:r>
              <a:rPr lang="en-US" sz="2400" b="1" dirty="0">
                <a:solidFill>
                  <a:srgbClr val="FF0000"/>
                </a:solidFill>
                <a:sym typeface="Wingdings" panose="05000000000000000000" pitchFamily="2" charset="2"/>
              </a:rPr>
              <a:t>0.0110</a:t>
            </a:r>
            <a:r>
              <a:rPr lang="en-US" sz="2400" b="1" dirty="0" smtClean="0">
                <a:solidFill>
                  <a:srgbClr val="FF0000"/>
                </a:solidFill>
                <a:sym typeface="Wingdings" panose="05000000000000000000" pitchFamily="2" charset="2"/>
              </a:rPr>
              <a:t>)</a:t>
            </a:r>
            <a:r>
              <a:rPr lang="en-US" sz="2400" b="1" baseline="-25000" dirty="0" smtClean="0">
                <a:solidFill>
                  <a:srgbClr val="FF0000"/>
                </a:solidFill>
                <a:sym typeface="Wingdings" panose="05000000000000000000" pitchFamily="2" charset="2"/>
              </a:rPr>
              <a:t>2 </a:t>
            </a:r>
            <a:r>
              <a:rPr lang="en-US" sz="2400" b="1" dirty="0">
                <a:solidFill>
                  <a:srgbClr val="FF0000"/>
                </a:solidFill>
                <a:sym typeface="Wingdings" panose="05000000000000000000" pitchFamily="2" charset="2"/>
              </a:rPr>
              <a:t>= </a:t>
            </a:r>
            <a:r>
              <a:rPr lang="en-US" sz="2400" b="1" dirty="0" smtClean="0">
                <a:solidFill>
                  <a:srgbClr val="FF0000"/>
                </a:solidFill>
                <a:sym typeface="Wingdings" panose="05000000000000000000" pitchFamily="2" charset="2"/>
              </a:rPr>
              <a:t>(1 – 2 </a:t>
            </a:r>
            <a:r>
              <a:rPr lang="en-US" sz="2400" b="1" baseline="30000" dirty="0" smtClean="0">
                <a:solidFill>
                  <a:srgbClr val="FF0000"/>
                </a:solidFill>
                <a:sym typeface="Wingdings" panose="05000000000000000000" pitchFamily="2" charset="2"/>
              </a:rPr>
              <a:t>–4</a:t>
            </a:r>
            <a:r>
              <a:rPr lang="en-US" sz="2400" b="1" dirty="0" smtClean="0">
                <a:solidFill>
                  <a:srgbClr val="FF0000"/>
                </a:solidFill>
                <a:sym typeface="Wingdings" panose="05000000000000000000" pitchFamily="2" charset="2"/>
              </a:rPr>
              <a:t>)</a:t>
            </a:r>
            <a:r>
              <a:rPr lang="en-US" sz="2400" b="1" baseline="-25000" dirty="0" smtClean="0">
                <a:solidFill>
                  <a:srgbClr val="FF0000"/>
                </a:solidFill>
                <a:sym typeface="Wingdings" panose="05000000000000000000" pitchFamily="2" charset="2"/>
              </a:rPr>
              <a:t>10</a:t>
            </a:r>
            <a:r>
              <a:rPr lang="en-US" sz="2400" b="1" dirty="0" smtClean="0">
                <a:solidFill>
                  <a:srgbClr val="FF0000"/>
                </a:solidFill>
                <a:sym typeface="Wingdings" panose="05000000000000000000" pitchFamily="2" charset="2"/>
              </a:rPr>
              <a:t> </a:t>
            </a:r>
            <a:r>
              <a:rPr lang="en-US" sz="2400" b="1" dirty="0">
                <a:solidFill>
                  <a:srgbClr val="FF0000"/>
                </a:solidFill>
                <a:sym typeface="Wingdings" panose="05000000000000000000" pitchFamily="2" charset="2"/>
              </a:rPr>
              <a:t>–</a:t>
            </a:r>
            <a:r>
              <a:rPr lang="en-US" sz="2400" b="1" dirty="0" smtClean="0">
                <a:solidFill>
                  <a:srgbClr val="FF0000"/>
                </a:solidFill>
                <a:sym typeface="Wingdings" panose="05000000000000000000" pitchFamily="2" charset="2"/>
              </a:rPr>
              <a:t> (0.0110)</a:t>
            </a:r>
            <a:r>
              <a:rPr lang="en-US" sz="2400" b="1" baseline="-25000" dirty="0" smtClean="0">
                <a:solidFill>
                  <a:srgbClr val="FF0000"/>
                </a:solidFill>
                <a:sym typeface="Wingdings" panose="05000000000000000000" pitchFamily="2" charset="2"/>
              </a:rPr>
              <a:t>2</a:t>
            </a:r>
            <a:r>
              <a:rPr lang="en-US" sz="2400" b="1" dirty="0" smtClean="0">
                <a:solidFill>
                  <a:srgbClr val="FF0000"/>
                </a:solidFill>
                <a:sym typeface="Wingdings" panose="05000000000000000000" pitchFamily="2" charset="2"/>
              </a:rPr>
              <a:t> = 0.1001</a:t>
            </a:r>
            <a:endParaRPr lang="en-US" sz="2400" b="1" dirty="0">
              <a:solidFill>
                <a:srgbClr val="FF0000"/>
              </a:solidFill>
              <a:sym typeface="Wingdings" panose="05000000000000000000" pitchFamily="2" charset="2"/>
            </a:endParaRPr>
          </a:p>
          <a:p>
            <a:endParaRPr lang="en-US" sz="2600" b="1" dirty="0" smtClean="0">
              <a:solidFill>
                <a:srgbClr val="FF0000"/>
              </a:solidFill>
              <a:sym typeface="Wingdings" panose="05000000000000000000" pitchFamily="2" charset="2"/>
            </a:endParaRPr>
          </a:p>
        </p:txBody>
      </p:sp>
      <p:sp>
        <p:nvSpPr>
          <p:cNvPr id="7"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(r-1)’s Complement(base </a:t>
            </a:r>
            <a:r>
              <a:rPr lang="en-US" sz="6000" b="1" dirty="0">
                <a:solidFill>
                  <a:srgbClr val="002060"/>
                </a:solidFill>
              </a:rPr>
              <a:t>2</a:t>
            </a:r>
            <a:r>
              <a:rPr lang="en-US" sz="6000" b="1" dirty="0" smtClean="0">
                <a:solidFill>
                  <a:srgbClr val="002060"/>
                </a:solidFill>
              </a:rPr>
              <a:t>)</a:t>
            </a:r>
            <a:endParaRPr lang="en-US" sz="6000" b="1" dirty="0">
              <a:solidFill>
                <a:srgbClr val="002060"/>
              </a:solidFill>
            </a:endParaRPr>
          </a:p>
        </p:txBody>
      </p:sp>
    </p:spTree>
    <p:extLst>
      <p:ext uri="{BB962C8B-B14F-4D97-AF65-F5344CB8AC3E}">
        <p14:creationId xmlns:p14="http://schemas.microsoft.com/office/powerpoint/2010/main" val="4224955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ym typeface="Wingdings" panose="05000000000000000000" pitchFamily="2" charset="2"/>
              </a:rPr>
              <a:t>A simple trick to compute r’s complement within a short time.</a:t>
            </a:r>
          </a:p>
          <a:p>
            <a:r>
              <a:rPr lang="en-US" b="1" dirty="0" smtClean="0">
                <a:solidFill>
                  <a:srgbClr val="FF0000"/>
                </a:solidFill>
                <a:sym typeface="Wingdings" panose="05000000000000000000" pitchFamily="2" charset="2"/>
              </a:rPr>
              <a:t>How ?</a:t>
            </a:r>
          </a:p>
          <a:p>
            <a:r>
              <a:rPr lang="en-US" dirty="0" smtClean="0">
                <a:sym typeface="Wingdings" panose="05000000000000000000" pitchFamily="2" charset="2"/>
              </a:rPr>
              <a:t>The 9’s complement of a decimal number can be formed by subtracting every digit from 9.</a:t>
            </a:r>
          </a:p>
          <a:p>
            <a:r>
              <a:rPr lang="en-US" dirty="0" smtClean="0">
                <a:sym typeface="Wingdings" panose="05000000000000000000" pitchFamily="2" charset="2"/>
              </a:rPr>
              <a:t>The 1’s complement can be formed by replacing 1’s by 0’s and 0’s by 1’s. </a:t>
            </a:r>
          </a:p>
          <a:p>
            <a:r>
              <a:rPr lang="en-US" dirty="0" smtClean="0">
                <a:sym typeface="Wingdings" panose="05000000000000000000" pitchFamily="2" charset="2"/>
              </a:rPr>
              <a:t>Nice trick</a:t>
            </a:r>
            <a:r>
              <a:rPr lang="en-US" dirty="0">
                <a:sym typeface="Wingdings" panose="05000000000000000000" pitchFamily="2" charset="2"/>
              </a:rPr>
              <a:t>. </a:t>
            </a:r>
            <a:r>
              <a:rPr lang="en-US" b="1" dirty="0" smtClean="0">
                <a:solidFill>
                  <a:srgbClr val="FF0000"/>
                </a:solidFill>
                <a:sym typeface="Wingdings" panose="05000000000000000000" pitchFamily="2" charset="2"/>
              </a:rPr>
              <a:t>isn't </a:t>
            </a:r>
            <a:r>
              <a:rPr lang="en-US" b="1" dirty="0">
                <a:solidFill>
                  <a:srgbClr val="FF0000"/>
                </a:solidFill>
                <a:sym typeface="Wingdings" panose="05000000000000000000" pitchFamily="2" charset="2"/>
              </a:rPr>
              <a:t>it</a:t>
            </a:r>
            <a:r>
              <a:rPr lang="en-US" dirty="0" smtClean="0">
                <a:sym typeface="Wingdings" panose="05000000000000000000" pitchFamily="2" charset="2"/>
              </a:rPr>
              <a:t>?????????? </a:t>
            </a: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(r-1)’s Complement</a:t>
            </a:r>
            <a:endParaRPr lang="en-US" sz="6000" b="1" dirty="0">
              <a:solidFill>
                <a:srgbClr val="002060"/>
              </a:solidFill>
            </a:endParaRPr>
          </a:p>
        </p:txBody>
      </p:sp>
      <p:pic>
        <p:nvPicPr>
          <p:cNvPr id="3082" name="Picture 10" descr="https://cdn1.iconfinder.com/data/icons/pretty-office-part-13-shadow-style/256/emot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064" y="4230707"/>
            <a:ext cx="1235343" cy="1235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032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Find 1’s complement of the number.</a:t>
            </a:r>
          </a:p>
          <a:p>
            <a:r>
              <a:rPr lang="en-US" dirty="0" smtClean="0"/>
              <a:t>Add 1 </a:t>
            </a:r>
            <a:r>
              <a:rPr lang="en-US" dirty="0"/>
              <a:t>to the Least Significant Bit (LSB</a:t>
            </a:r>
            <a:r>
              <a:rPr lang="en-US" dirty="0" smtClean="0"/>
              <a:t>) of the number.</a:t>
            </a:r>
          </a:p>
          <a:p>
            <a:r>
              <a:rPr lang="en-US" dirty="0"/>
              <a:t>2's complement = 1's complement + </a:t>
            </a:r>
            <a:r>
              <a:rPr lang="en-US" dirty="0" smtClean="0"/>
              <a:t>1.</a:t>
            </a:r>
          </a:p>
          <a:p>
            <a:endParaRPr lang="en-US" dirty="0"/>
          </a:p>
        </p:txBody>
      </p:sp>
      <p:sp>
        <p:nvSpPr>
          <p:cNvPr id="4" name="Title 1"/>
          <p:cNvSpPr>
            <a:spLocks noGrp="1"/>
          </p:cNvSpPr>
          <p:nvPr>
            <p:ph type="title"/>
          </p:nvPr>
        </p:nvSpPr>
        <p:spPr>
          <a:xfrm>
            <a:off x="838200" y="365125"/>
            <a:ext cx="10515600" cy="1325563"/>
          </a:xfrm>
        </p:spPr>
        <p:txBody>
          <a:bodyPr>
            <a:normAutofit/>
          </a:bodyPr>
          <a:lstStyle/>
          <a:p>
            <a:r>
              <a:rPr lang="en-US" sz="4000" b="1" dirty="0" smtClean="0">
                <a:solidFill>
                  <a:srgbClr val="002060"/>
                </a:solidFill>
              </a:rPr>
              <a:t>r’s Complement(base 2) using (r-1)’s complement</a:t>
            </a:r>
            <a:endParaRPr lang="en-US" sz="4000" b="1" dirty="0">
              <a:solidFill>
                <a:srgbClr val="002060"/>
              </a:solidFill>
            </a:endParaRPr>
          </a:p>
        </p:txBody>
      </p:sp>
      <p:pic>
        <p:nvPicPr>
          <p:cNvPr id="2" name="Picture 1"/>
          <p:cNvPicPr>
            <a:picLocks noChangeAspect="1"/>
          </p:cNvPicPr>
          <p:nvPr/>
        </p:nvPicPr>
        <p:blipFill>
          <a:blip r:embed="rId2"/>
          <a:stretch>
            <a:fillRect/>
          </a:stretch>
        </p:blipFill>
        <p:spPr>
          <a:xfrm>
            <a:off x="3013657" y="3193961"/>
            <a:ext cx="5473520" cy="3548159"/>
          </a:xfrm>
          <a:prstGeom prst="rect">
            <a:avLst/>
          </a:prstGeom>
        </p:spPr>
      </p:pic>
    </p:spTree>
    <p:extLst>
      <p:ext uri="{BB962C8B-B14F-4D97-AF65-F5344CB8AC3E}">
        <p14:creationId xmlns:p14="http://schemas.microsoft.com/office/powerpoint/2010/main" val="1577889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922904"/>
          </a:xfrm>
        </p:spPr>
        <p:txBody>
          <a:bodyPr/>
          <a:lstStyle/>
          <a:p>
            <a:r>
              <a:rPr lang="en-US" dirty="0" smtClean="0"/>
              <a:t>Find 1’s complement of the number.</a:t>
            </a:r>
          </a:p>
          <a:p>
            <a:r>
              <a:rPr lang="en-US" dirty="0" smtClean="0"/>
              <a:t>Add 1 </a:t>
            </a:r>
            <a:r>
              <a:rPr lang="en-US" dirty="0"/>
              <a:t>to the Least Significant Bit (LSB</a:t>
            </a:r>
            <a:r>
              <a:rPr lang="en-US" dirty="0" smtClean="0"/>
              <a:t>) of the number.</a:t>
            </a:r>
          </a:p>
          <a:p>
            <a:r>
              <a:rPr lang="en-US" dirty="0" smtClean="0"/>
              <a:t>10's </a:t>
            </a:r>
            <a:r>
              <a:rPr lang="en-US" dirty="0"/>
              <a:t>complement = </a:t>
            </a:r>
            <a:r>
              <a:rPr lang="en-US" dirty="0" smtClean="0"/>
              <a:t>9's </a:t>
            </a:r>
            <a:r>
              <a:rPr lang="en-US" dirty="0"/>
              <a:t>complement + </a:t>
            </a:r>
            <a:r>
              <a:rPr lang="en-US" dirty="0" smtClean="0"/>
              <a:t>1.</a:t>
            </a:r>
          </a:p>
          <a:p>
            <a:r>
              <a:rPr lang="en-US" dirty="0"/>
              <a:t>Let us take a decimal number 456, 9’s complement of this number will be</a:t>
            </a:r>
            <a:endParaRPr lang="en-US" dirty="0" smtClean="0"/>
          </a:p>
          <a:p>
            <a:endParaRPr lang="en-US" dirty="0"/>
          </a:p>
        </p:txBody>
      </p:sp>
      <p:sp>
        <p:nvSpPr>
          <p:cNvPr id="4" name="Title 1"/>
          <p:cNvSpPr>
            <a:spLocks noGrp="1"/>
          </p:cNvSpPr>
          <p:nvPr>
            <p:ph type="title"/>
          </p:nvPr>
        </p:nvSpPr>
        <p:spPr>
          <a:xfrm>
            <a:off x="838200" y="365125"/>
            <a:ext cx="10515600" cy="1325563"/>
          </a:xfrm>
        </p:spPr>
        <p:txBody>
          <a:bodyPr>
            <a:normAutofit/>
          </a:bodyPr>
          <a:lstStyle/>
          <a:p>
            <a:r>
              <a:rPr lang="en-US" sz="3800" b="1" dirty="0" smtClean="0">
                <a:solidFill>
                  <a:srgbClr val="002060"/>
                </a:solidFill>
              </a:rPr>
              <a:t>r’s Complement(base 10) using (r-1)’s complement</a:t>
            </a:r>
            <a:endParaRPr lang="en-US" sz="3800" b="1" dirty="0">
              <a:solidFill>
                <a:srgbClr val="002060"/>
              </a:solidFill>
            </a:endParaRPr>
          </a:p>
        </p:txBody>
      </p:sp>
      <p:pic>
        <p:nvPicPr>
          <p:cNvPr id="5" name="Picture 4"/>
          <p:cNvPicPr>
            <a:picLocks noChangeAspect="1"/>
          </p:cNvPicPr>
          <p:nvPr/>
        </p:nvPicPr>
        <p:blipFill>
          <a:blip r:embed="rId2"/>
          <a:stretch>
            <a:fillRect/>
          </a:stretch>
        </p:blipFill>
        <p:spPr>
          <a:xfrm>
            <a:off x="4098364" y="3863662"/>
            <a:ext cx="2972137" cy="2884867"/>
          </a:xfrm>
          <a:prstGeom prst="rect">
            <a:avLst/>
          </a:prstGeom>
        </p:spPr>
      </p:pic>
    </p:spTree>
    <p:extLst>
      <p:ext uri="{BB962C8B-B14F-4D97-AF65-F5344CB8AC3E}">
        <p14:creationId xmlns:p14="http://schemas.microsoft.com/office/powerpoint/2010/main" val="3801326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Binary </a:t>
            </a:r>
            <a:r>
              <a:rPr lang="en-US" sz="6000" b="1" dirty="0">
                <a:solidFill>
                  <a:srgbClr val="002060"/>
                </a:solidFill>
              </a:rPr>
              <a:t>S</a:t>
            </a:r>
            <a:r>
              <a:rPr lang="en-US" sz="6000" b="1" dirty="0" smtClean="0">
                <a:solidFill>
                  <a:srgbClr val="002060"/>
                </a:solidFill>
              </a:rPr>
              <a:t>ubtraction</a:t>
            </a:r>
            <a:endParaRPr lang="en-US" sz="6000" b="1" dirty="0">
              <a:solidFill>
                <a:srgbClr val="002060"/>
              </a:solidFill>
            </a:endParaRPr>
          </a:p>
        </p:txBody>
      </p:sp>
      <p:sp>
        <p:nvSpPr>
          <p:cNvPr id="3" name="Content Placeholder 2"/>
          <p:cNvSpPr>
            <a:spLocks noGrp="1"/>
          </p:cNvSpPr>
          <p:nvPr>
            <p:ph idx="1"/>
          </p:nvPr>
        </p:nvSpPr>
        <p:spPr/>
        <p:txBody>
          <a:bodyPr>
            <a:normAutofit/>
          </a:bodyPr>
          <a:lstStyle/>
          <a:p>
            <a:r>
              <a:rPr lang="en-US" sz="3800" dirty="0" smtClean="0">
                <a:solidFill>
                  <a:srgbClr val="002060"/>
                </a:solidFill>
              </a:rPr>
              <a:t>We will add two binary number. But the result is equivalence to the result if we subtract the two number.</a:t>
            </a:r>
          </a:p>
          <a:p>
            <a:r>
              <a:rPr lang="en-US" sz="3800" dirty="0" smtClean="0">
                <a:solidFill>
                  <a:srgbClr val="002060"/>
                </a:solidFill>
              </a:rPr>
              <a:t>Is it possible?</a:t>
            </a:r>
            <a:endParaRPr lang="en-US" sz="3800" dirty="0">
              <a:solidFill>
                <a:srgbClr val="002060"/>
              </a:solidFill>
            </a:endParaRPr>
          </a:p>
        </p:txBody>
      </p:sp>
      <p:pic>
        <p:nvPicPr>
          <p:cNvPr id="5122" name="Picture 2" descr="http://www.allmystery.de/i/t3b0d66_3461128-871560-confused-emotic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0029" y="2859109"/>
            <a:ext cx="1845972" cy="184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346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Binary </a:t>
            </a:r>
            <a:r>
              <a:rPr lang="en-US" sz="6000" b="1" dirty="0">
                <a:solidFill>
                  <a:srgbClr val="002060"/>
                </a:solidFill>
              </a:rPr>
              <a:t>S</a:t>
            </a:r>
            <a:r>
              <a:rPr lang="en-US" sz="6000" b="1" dirty="0" smtClean="0">
                <a:solidFill>
                  <a:srgbClr val="002060"/>
                </a:solidFill>
              </a:rPr>
              <a:t>ubtraction</a:t>
            </a:r>
            <a:endParaRPr lang="en-US" sz="6000" b="1" dirty="0">
              <a:solidFill>
                <a:srgbClr val="002060"/>
              </a:solidFill>
            </a:endParaRPr>
          </a:p>
        </p:txBody>
      </p:sp>
      <p:sp>
        <p:nvSpPr>
          <p:cNvPr id="3" name="Content Placeholder 2"/>
          <p:cNvSpPr>
            <a:spLocks noGrp="1"/>
          </p:cNvSpPr>
          <p:nvPr>
            <p:ph idx="1"/>
          </p:nvPr>
        </p:nvSpPr>
        <p:spPr/>
        <p:txBody>
          <a:bodyPr>
            <a:normAutofit/>
          </a:bodyPr>
          <a:lstStyle/>
          <a:p>
            <a:r>
              <a:rPr lang="en-US" sz="3800" dirty="0" smtClean="0">
                <a:solidFill>
                  <a:srgbClr val="002060"/>
                </a:solidFill>
              </a:rPr>
              <a:t>Yes we can do it.</a:t>
            </a:r>
          </a:p>
          <a:p>
            <a:endParaRPr lang="en-US" sz="3800" dirty="0">
              <a:solidFill>
                <a:srgbClr val="002060"/>
              </a:solidFill>
            </a:endParaRPr>
          </a:p>
          <a:p>
            <a:endParaRPr lang="en-US" sz="3800" dirty="0" smtClean="0">
              <a:solidFill>
                <a:srgbClr val="002060"/>
              </a:solidFill>
            </a:endParaRPr>
          </a:p>
          <a:p>
            <a:endParaRPr lang="en-US" sz="3800" dirty="0">
              <a:solidFill>
                <a:srgbClr val="002060"/>
              </a:solidFill>
            </a:endParaRPr>
          </a:p>
          <a:p>
            <a:r>
              <a:rPr lang="en-US" sz="3800" dirty="0" smtClean="0">
                <a:solidFill>
                  <a:srgbClr val="002060"/>
                </a:solidFill>
              </a:rPr>
              <a:t>But how??????</a:t>
            </a:r>
          </a:p>
        </p:txBody>
      </p:sp>
      <p:pic>
        <p:nvPicPr>
          <p:cNvPr id="5122" name="Picture 2" descr="http://www.allmystery.de/i/t3b0d66_3461128-871560-confused-emotic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6548" y="3825026"/>
            <a:ext cx="1626520" cy="162273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3.gstatic.com/images?q=tbn:ANd9GcTiXUgpJf23ymxO4GW4PXuKlyXce-sqj4GMgjcB_LLhqQx_qR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879" y="1528335"/>
            <a:ext cx="1866408" cy="156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686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Subtraction with r’s complement</a:t>
            </a:r>
            <a:endParaRPr lang="en-US" sz="6000" b="1" dirty="0">
              <a:solidFill>
                <a:srgbClr val="00206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0915637"/>
              </p:ext>
            </p:extLst>
          </p:nvPr>
        </p:nvGraphicFramePr>
        <p:xfrm>
          <a:off x="838200" y="1825625"/>
          <a:ext cx="10515600" cy="2316480"/>
        </p:xfrm>
        <a:graphic>
          <a:graphicData uri="http://schemas.openxmlformats.org/drawingml/2006/table">
            <a:tbl>
              <a:tblPr firstRow="1" bandRow="1">
                <a:tableStyleId>{8799B23B-EC83-4686-B30A-512413B5E67A}</a:tableStyleId>
              </a:tblPr>
              <a:tblGrid>
                <a:gridCol w="1158025"/>
                <a:gridCol w="3065172"/>
                <a:gridCol w="4700789"/>
                <a:gridCol w="1591614"/>
              </a:tblGrid>
              <a:tr h="370840">
                <a:tc>
                  <a:txBody>
                    <a:bodyPr/>
                    <a:lstStyle/>
                    <a:p>
                      <a:endParaRPr lang="en-US"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0" b="1" dirty="0" smtClean="0">
                          <a:solidFill>
                            <a:srgbClr val="002060"/>
                          </a:solidFill>
                        </a:rPr>
                        <a:t>72532</a:t>
                      </a:r>
                    </a:p>
                  </a:txBody>
                  <a:tcPr/>
                </a:tc>
                <a:tc>
                  <a:txBody>
                    <a:bodyPr/>
                    <a:lstStyle/>
                    <a:p>
                      <a:r>
                        <a:rPr lang="en-US" sz="7000" dirty="0" smtClean="0">
                          <a:solidFill>
                            <a:srgbClr val="002060"/>
                          </a:solidFill>
                        </a:rPr>
                        <a:t>Minuend</a:t>
                      </a:r>
                      <a:endParaRPr lang="en-US" sz="7000" dirty="0">
                        <a:solidFill>
                          <a:srgbClr val="002060"/>
                        </a:solidFill>
                      </a:endParaRPr>
                    </a:p>
                  </a:txBody>
                  <a:tcPr/>
                </a:tc>
                <a:tc>
                  <a:txBody>
                    <a:bodyPr/>
                    <a:lstStyle/>
                    <a:p>
                      <a:r>
                        <a:rPr lang="en-US" sz="7000" dirty="0" smtClean="0">
                          <a:solidFill>
                            <a:srgbClr val="002060"/>
                          </a:solidFill>
                        </a:rPr>
                        <a:t>M</a:t>
                      </a:r>
                      <a:endParaRPr lang="en-US" sz="7000" dirty="0">
                        <a:solidFill>
                          <a:srgbClr val="002060"/>
                        </a:solidFill>
                      </a:endParaRPr>
                    </a:p>
                  </a:txBody>
                  <a:tcPr/>
                </a:tc>
              </a:tr>
              <a:tr h="370840">
                <a:tc>
                  <a:txBody>
                    <a:bodyPr/>
                    <a:lstStyle/>
                    <a:p>
                      <a:pPr algn="r"/>
                      <a:r>
                        <a:rPr lang="en-US" sz="7000" b="1" dirty="0" smtClean="0">
                          <a:solidFill>
                            <a:srgbClr val="002060"/>
                          </a:solidFill>
                        </a:rPr>
                        <a:t>─</a:t>
                      </a:r>
                      <a:endParaRPr lang="en-US" sz="70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0" b="1" dirty="0" smtClean="0">
                          <a:solidFill>
                            <a:srgbClr val="002060"/>
                          </a:solidFill>
                        </a:rPr>
                        <a:t>03250</a:t>
                      </a:r>
                    </a:p>
                  </a:txBody>
                  <a:tcPr/>
                </a:tc>
                <a:tc>
                  <a:txBody>
                    <a:bodyPr/>
                    <a:lstStyle/>
                    <a:p>
                      <a:r>
                        <a:rPr lang="en-US" sz="7000" b="1" dirty="0" smtClean="0">
                          <a:solidFill>
                            <a:srgbClr val="002060"/>
                          </a:solidFill>
                        </a:rPr>
                        <a:t>Subtrahend</a:t>
                      </a:r>
                      <a:endParaRPr lang="en-US" sz="7000" b="1" dirty="0">
                        <a:solidFill>
                          <a:srgbClr val="002060"/>
                        </a:solidFill>
                      </a:endParaRPr>
                    </a:p>
                  </a:txBody>
                  <a:tcPr/>
                </a:tc>
                <a:tc>
                  <a:txBody>
                    <a:bodyPr/>
                    <a:lstStyle/>
                    <a:p>
                      <a:r>
                        <a:rPr lang="en-US" sz="7000" dirty="0" smtClean="0">
                          <a:solidFill>
                            <a:srgbClr val="002060"/>
                          </a:solidFill>
                        </a:rPr>
                        <a:t>N</a:t>
                      </a:r>
                      <a:endParaRPr lang="en-US" sz="7000" dirty="0">
                        <a:solidFill>
                          <a:srgbClr val="002060"/>
                        </a:solidFill>
                      </a:endParaRPr>
                    </a:p>
                  </a:txBody>
                  <a:tcPr/>
                </a:tc>
              </a:tr>
            </a:tbl>
          </a:graphicData>
        </a:graphic>
      </p:graphicFrame>
    </p:spTree>
    <p:extLst>
      <p:ext uri="{BB962C8B-B14F-4D97-AF65-F5344CB8AC3E}">
        <p14:creationId xmlns:p14="http://schemas.microsoft.com/office/powerpoint/2010/main" val="2749058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Subtraction with r’s complement</a:t>
            </a:r>
            <a:endParaRPr lang="en-US" sz="6000" b="1" dirty="0">
              <a:solidFill>
                <a:srgbClr val="00206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sz="3200" dirty="0" smtClean="0"/>
              <a:t>Add the minuend M to the r’s complement of the subtrahend N.</a:t>
            </a:r>
          </a:p>
          <a:p>
            <a:pPr marL="514350" indent="-514350">
              <a:buFont typeface="+mj-lt"/>
              <a:buAutoNum type="arabicPeriod"/>
            </a:pPr>
            <a:r>
              <a:rPr lang="en-US" sz="3200" dirty="0" smtClean="0"/>
              <a:t>Inspect the result obtained in step 1 for an end carry:</a:t>
            </a:r>
          </a:p>
          <a:p>
            <a:pPr marL="971550" lvl="1" indent="-514350">
              <a:buFont typeface="+mj-lt"/>
              <a:buAutoNum type="alphaLcParenR"/>
            </a:pPr>
            <a:r>
              <a:rPr lang="en-US" sz="2800" dirty="0" smtClean="0"/>
              <a:t>If an end carry occurs, discard it.</a:t>
            </a:r>
          </a:p>
          <a:p>
            <a:pPr marL="971550" lvl="1" indent="-514350">
              <a:buFont typeface="+mj-lt"/>
              <a:buAutoNum type="alphaLcParenR"/>
            </a:pPr>
            <a:r>
              <a:rPr lang="en-US" sz="2800" dirty="0" smtClean="0"/>
              <a:t>If an end carry does not occur, take the r’s complement of the number obtained in step 1 and place a negative sign in front.</a:t>
            </a:r>
            <a:endParaRPr lang="en-US" sz="2800" dirty="0"/>
          </a:p>
        </p:txBody>
      </p:sp>
    </p:spTree>
    <p:extLst>
      <p:ext uri="{BB962C8B-B14F-4D97-AF65-F5344CB8AC3E}">
        <p14:creationId xmlns:p14="http://schemas.microsoft.com/office/powerpoint/2010/main" val="1148944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Complements</a:t>
            </a:r>
            <a:endParaRPr lang="en-US" sz="6000" b="1" dirty="0"/>
          </a:p>
        </p:txBody>
      </p:sp>
      <p:sp>
        <p:nvSpPr>
          <p:cNvPr id="3" name="Content Placeholder 2"/>
          <p:cNvSpPr>
            <a:spLocks noGrp="1"/>
          </p:cNvSpPr>
          <p:nvPr>
            <p:ph idx="1"/>
          </p:nvPr>
        </p:nvSpPr>
        <p:spPr/>
        <p:txBody>
          <a:bodyPr/>
          <a:lstStyle/>
          <a:p>
            <a:pPr algn="just"/>
            <a:r>
              <a:rPr lang="en-US" dirty="0" smtClean="0"/>
              <a:t>Complements are used in digital computer for </a:t>
            </a:r>
          </a:p>
          <a:p>
            <a:pPr lvl="1" algn="just"/>
            <a:r>
              <a:rPr lang="en-US" dirty="0" smtClean="0"/>
              <a:t>Simplifying the subtraction operations. </a:t>
            </a:r>
          </a:p>
          <a:p>
            <a:pPr lvl="1" algn="just"/>
            <a:r>
              <a:rPr lang="en-US" dirty="0" smtClean="0"/>
              <a:t>Logical manipulations.</a:t>
            </a:r>
          </a:p>
          <a:p>
            <a:pPr algn="just"/>
            <a:r>
              <a:rPr lang="en-US" dirty="0" smtClean="0"/>
              <a:t>Two types of complements</a:t>
            </a:r>
          </a:p>
          <a:p>
            <a:pPr lvl="1" algn="just"/>
            <a:r>
              <a:rPr lang="en-US" b="1" dirty="0" smtClean="0">
                <a:solidFill>
                  <a:srgbClr val="FF0000"/>
                </a:solidFill>
              </a:rPr>
              <a:t>r’s</a:t>
            </a:r>
            <a:r>
              <a:rPr lang="en-US" dirty="0" smtClean="0"/>
              <a:t> complement</a:t>
            </a:r>
          </a:p>
          <a:p>
            <a:pPr lvl="1" algn="just"/>
            <a:r>
              <a:rPr lang="en-US" b="1" dirty="0" smtClean="0">
                <a:solidFill>
                  <a:srgbClr val="FF0000"/>
                </a:solidFill>
              </a:rPr>
              <a:t>(r-1)’s </a:t>
            </a:r>
            <a:r>
              <a:rPr lang="en-US" dirty="0" smtClean="0"/>
              <a:t>complement</a:t>
            </a:r>
          </a:p>
          <a:p>
            <a:pPr algn="just"/>
            <a:r>
              <a:rPr lang="en-US" dirty="0" smtClean="0"/>
              <a:t>Here r denotes the base for a number system (e.g. binary, octal).</a:t>
            </a:r>
          </a:p>
          <a:p>
            <a:pPr algn="just"/>
            <a:r>
              <a:rPr lang="en-US" dirty="0" smtClean="0"/>
              <a:t>When the value of </a:t>
            </a:r>
            <a:r>
              <a:rPr lang="en-US" b="1" dirty="0" smtClean="0">
                <a:solidFill>
                  <a:srgbClr val="FF0000"/>
                </a:solidFill>
              </a:rPr>
              <a:t>r</a:t>
            </a:r>
            <a:r>
              <a:rPr lang="en-US" dirty="0" smtClean="0"/>
              <a:t> is substituted by </a:t>
            </a:r>
            <a:r>
              <a:rPr lang="en-US" b="1" dirty="0" smtClean="0">
                <a:solidFill>
                  <a:srgbClr val="FF0000"/>
                </a:solidFill>
              </a:rPr>
              <a:t>2</a:t>
            </a:r>
            <a:r>
              <a:rPr lang="en-US" dirty="0" smtClean="0"/>
              <a:t>, the two types receive the names </a:t>
            </a:r>
            <a:r>
              <a:rPr lang="en-US" b="1" dirty="0" smtClean="0">
                <a:solidFill>
                  <a:srgbClr val="FF0000"/>
                </a:solidFill>
              </a:rPr>
              <a:t>2’s</a:t>
            </a:r>
            <a:r>
              <a:rPr lang="en-US" dirty="0" smtClean="0"/>
              <a:t> and </a:t>
            </a:r>
            <a:r>
              <a:rPr lang="en-US" b="1" dirty="0" smtClean="0">
                <a:solidFill>
                  <a:srgbClr val="FF0000"/>
                </a:solidFill>
              </a:rPr>
              <a:t>1’s</a:t>
            </a:r>
            <a:r>
              <a:rPr lang="en-US" dirty="0" smtClean="0"/>
              <a:t> complement for binary numbers.</a:t>
            </a:r>
          </a:p>
          <a:p>
            <a:pPr algn="just"/>
            <a:endParaRPr lang="en-US" dirty="0"/>
          </a:p>
        </p:txBody>
      </p:sp>
    </p:spTree>
    <p:extLst>
      <p:ext uri="{BB962C8B-B14F-4D97-AF65-F5344CB8AC3E}">
        <p14:creationId xmlns:p14="http://schemas.microsoft.com/office/powerpoint/2010/main" val="3374631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Subtraction with r’s complement</a:t>
            </a:r>
            <a:endParaRPr lang="en-US" sz="6000" b="1" dirty="0">
              <a:solidFill>
                <a:srgbClr val="002060"/>
              </a:solidFill>
            </a:endParaRPr>
          </a:p>
        </p:txBody>
      </p:sp>
      <p:sp>
        <p:nvSpPr>
          <p:cNvPr id="3" name="Content Placeholder 2"/>
          <p:cNvSpPr>
            <a:spLocks noGrp="1"/>
          </p:cNvSpPr>
          <p:nvPr>
            <p:ph idx="1"/>
          </p:nvPr>
        </p:nvSpPr>
        <p:spPr>
          <a:xfrm>
            <a:off x="838200" y="1690688"/>
            <a:ext cx="10515600" cy="505451"/>
          </a:xfrm>
        </p:spPr>
        <p:txBody>
          <a:bodyPr>
            <a:normAutofit lnSpcReduction="10000"/>
          </a:bodyPr>
          <a:lstStyle/>
          <a:p>
            <a:pPr marL="514350" indent="-514350">
              <a:buFont typeface="+mj-lt"/>
              <a:buAutoNum type="arabicPeriod"/>
            </a:pPr>
            <a:r>
              <a:rPr lang="en-US" sz="3200" dirty="0" smtClean="0"/>
              <a:t>Using 10’s complement, subtract 72532 – 3250.</a:t>
            </a:r>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998499044"/>
              </p:ext>
            </p:extLst>
          </p:nvPr>
        </p:nvGraphicFramePr>
        <p:xfrm>
          <a:off x="631066" y="2471191"/>
          <a:ext cx="11050072" cy="2559406"/>
        </p:xfrm>
        <a:graphic>
          <a:graphicData uri="http://schemas.openxmlformats.org/drawingml/2006/table">
            <a:tbl>
              <a:tblPr firstRow="1" bandRow="1">
                <a:tableStyleId>{8799B23B-EC83-4686-B30A-512413B5E67A}</a:tableStyleId>
              </a:tblPr>
              <a:tblGrid>
                <a:gridCol w="3515931"/>
                <a:gridCol w="2260905"/>
                <a:gridCol w="3355770"/>
                <a:gridCol w="1917466"/>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algn="ctr"/>
                      <a:r>
                        <a:rPr lang="en-US" sz="3600" b="1" dirty="0" smtClean="0">
                          <a:solidFill>
                            <a:srgbClr val="002060"/>
                          </a:solidFill>
                        </a:rPr>
                        <a:t>72532</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72532</a:t>
                      </a:r>
                    </a:p>
                  </a:txBody>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69282</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algn="ctr"/>
                      <a:r>
                        <a:rPr lang="en-US" sz="3600" b="1" dirty="0" smtClean="0">
                          <a:solidFill>
                            <a:srgbClr val="002060"/>
                          </a:solidFill>
                        </a:rPr>
                        <a:t>03250</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96750</a:t>
                      </a:r>
                    </a:p>
                  </a:txBody>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txBody>
                  <a:tcPr/>
                </a:tc>
              </a:tr>
              <a:tr h="1159634">
                <a:tc>
                  <a:txBody>
                    <a:bodyPr/>
                    <a:lstStyle/>
                    <a:p>
                      <a:r>
                        <a:rPr lang="en-US" sz="3600" b="1" dirty="0" smtClean="0">
                          <a:solidFill>
                            <a:srgbClr val="002060"/>
                          </a:solidFill>
                        </a:rPr>
                        <a:t>10’s complement</a:t>
                      </a:r>
                      <a:endParaRPr lang="en-US" sz="3600" b="1" dirty="0">
                        <a:solidFill>
                          <a:srgbClr val="002060"/>
                        </a:solidFill>
                      </a:endParaRPr>
                    </a:p>
                  </a:txBody>
                  <a:tcPr/>
                </a:tc>
                <a:tc>
                  <a:txBody>
                    <a:bodyPr/>
                    <a:lstStyle/>
                    <a:p>
                      <a:pPr algn="ctr"/>
                      <a:r>
                        <a:rPr lang="en-US" sz="3600" b="1" dirty="0" smtClean="0">
                          <a:solidFill>
                            <a:srgbClr val="002060"/>
                          </a:solidFill>
                        </a:rPr>
                        <a:t>96750</a:t>
                      </a:r>
                      <a:endParaRPr lang="en-US" sz="3600" b="1" dirty="0">
                        <a:solidFill>
                          <a:srgbClr val="002060"/>
                        </a:solidFill>
                      </a:endParaRPr>
                    </a:p>
                  </a:txBody>
                  <a:tcPr/>
                </a:tc>
                <a:tc>
                  <a:txBody>
                    <a:bodyPr/>
                    <a:lstStyle/>
                    <a:p>
                      <a:pPr algn="ctr"/>
                      <a:r>
                        <a:rPr lang="en-US" sz="3600" b="1" dirty="0" smtClean="0">
                          <a:solidFill>
                            <a:srgbClr val="FF0000"/>
                          </a:solidFill>
                        </a:rPr>
                        <a:t>1</a:t>
                      </a:r>
                      <a:r>
                        <a:rPr lang="en-US" sz="3600" b="1" dirty="0" smtClean="0">
                          <a:solidFill>
                            <a:srgbClr val="002060"/>
                          </a:solidFill>
                        </a:rPr>
                        <a:t>69282</a:t>
                      </a:r>
                      <a:endParaRPr lang="en-US" sz="3600" b="1" dirty="0">
                        <a:solidFill>
                          <a:srgbClr val="002060"/>
                        </a:solidFill>
                      </a:endParaRPr>
                    </a:p>
                  </a:txBody>
                  <a:tcPr/>
                </a:tc>
                <a:tc vMerge="1">
                  <a:txBody>
                    <a:bodyPr/>
                    <a:lstStyle/>
                    <a:p>
                      <a:pPr algn="ctr"/>
                      <a:endParaRPr lang="en-US" sz="3600" b="1" dirty="0">
                        <a:solidFill>
                          <a:srgbClr val="002060"/>
                        </a:solidFill>
                      </a:endParaRPr>
                    </a:p>
                  </a:txBody>
                  <a:tcPr/>
                </a:tc>
              </a:tr>
            </a:tbl>
          </a:graphicData>
        </a:graphic>
      </p:graphicFrame>
      <p:cxnSp>
        <p:nvCxnSpPr>
          <p:cNvPr id="6" name="Straight Arrow Connector 5"/>
          <p:cNvCxnSpPr/>
          <p:nvPr/>
        </p:nvCxnSpPr>
        <p:spPr>
          <a:xfrm flipV="1">
            <a:off x="5885645" y="4408015"/>
            <a:ext cx="1470372" cy="101399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45685" y="5319839"/>
            <a:ext cx="2061016" cy="584775"/>
          </a:xfrm>
          <a:prstGeom prst="rect">
            <a:avLst/>
          </a:prstGeom>
          <a:noFill/>
        </p:spPr>
        <p:txBody>
          <a:bodyPr wrap="square" rtlCol="0">
            <a:spAutoFit/>
          </a:bodyPr>
          <a:lstStyle/>
          <a:p>
            <a:r>
              <a:rPr lang="en-US" sz="3200" b="1" dirty="0" smtClean="0">
                <a:solidFill>
                  <a:srgbClr val="C00000"/>
                </a:solidFill>
              </a:rPr>
              <a:t>End Carry</a:t>
            </a:r>
            <a:endParaRPr lang="en-US" sz="3200" b="1" dirty="0">
              <a:solidFill>
                <a:srgbClr val="C00000"/>
              </a:solidFill>
            </a:endParaRPr>
          </a:p>
        </p:txBody>
      </p:sp>
    </p:spTree>
    <p:extLst>
      <p:ext uri="{BB962C8B-B14F-4D97-AF65-F5344CB8AC3E}">
        <p14:creationId xmlns:p14="http://schemas.microsoft.com/office/powerpoint/2010/main" val="2996654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Subtraction with r’s complement</a:t>
            </a:r>
            <a:endParaRPr lang="en-US" sz="6000" b="1" dirty="0">
              <a:solidFill>
                <a:srgbClr val="002060"/>
              </a:solidFill>
            </a:endParaRPr>
          </a:p>
        </p:txBody>
      </p:sp>
      <p:sp>
        <p:nvSpPr>
          <p:cNvPr id="3" name="Content Placeholder 2"/>
          <p:cNvSpPr>
            <a:spLocks noGrp="1"/>
          </p:cNvSpPr>
          <p:nvPr>
            <p:ph idx="1"/>
          </p:nvPr>
        </p:nvSpPr>
        <p:spPr>
          <a:xfrm>
            <a:off x="838200" y="1690688"/>
            <a:ext cx="10515600" cy="627509"/>
          </a:xfrm>
        </p:spPr>
        <p:txBody>
          <a:bodyPr>
            <a:normAutofit/>
          </a:bodyPr>
          <a:lstStyle/>
          <a:p>
            <a:pPr marL="514350" indent="-514350">
              <a:buFont typeface="+mj-lt"/>
              <a:buAutoNum type="arabicPeriod"/>
            </a:pPr>
            <a:r>
              <a:rPr lang="en-US" sz="3200" dirty="0" smtClean="0"/>
              <a:t>Using 10’s complement, subtract 3250 – 72532.</a:t>
            </a:r>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729229726"/>
              </p:ext>
            </p:extLst>
          </p:nvPr>
        </p:nvGraphicFramePr>
        <p:xfrm>
          <a:off x="1673512" y="2471191"/>
          <a:ext cx="9132606" cy="3162454"/>
        </p:xfrm>
        <a:graphic>
          <a:graphicData uri="http://schemas.openxmlformats.org/drawingml/2006/table">
            <a:tbl>
              <a:tblPr firstRow="1" bandRow="1">
                <a:tableStyleId>{8799B23B-EC83-4686-B30A-512413B5E67A}</a:tableStyleId>
              </a:tblPr>
              <a:tblGrid>
                <a:gridCol w="3515931"/>
                <a:gridCol w="2260905"/>
                <a:gridCol w="3355770"/>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algn="ctr"/>
                      <a:r>
                        <a:rPr lang="en-US" sz="3600" b="1" dirty="0" smtClean="0">
                          <a:solidFill>
                            <a:srgbClr val="002060"/>
                          </a:solidFill>
                        </a:rPr>
                        <a:t>03250</a:t>
                      </a:r>
                      <a:endParaRPr lang="en-US" sz="3600" b="1" dirty="0">
                        <a:solidFill>
                          <a:srgbClr val="002060"/>
                        </a:solidFill>
                      </a:endParaRPr>
                    </a:p>
                  </a:txBody>
                  <a:tcPr/>
                </a:tc>
                <a:tc>
                  <a:txBody>
                    <a:bodyPr/>
                    <a:lstStyle/>
                    <a:p>
                      <a:pPr algn="ctr"/>
                      <a:r>
                        <a:rPr lang="en-US" sz="3600" b="1" dirty="0" smtClean="0">
                          <a:solidFill>
                            <a:srgbClr val="002060"/>
                          </a:solidFill>
                        </a:rPr>
                        <a:t>03250</a:t>
                      </a:r>
                      <a:endParaRPr lang="en-US" sz="3600" b="1" dirty="0">
                        <a:solidFill>
                          <a:srgbClr val="002060"/>
                        </a:solidFill>
                      </a:endParaRP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72532</a:t>
                      </a:r>
                    </a:p>
                  </a:txBody>
                  <a:tcPr/>
                </a:tc>
                <a:tc>
                  <a:txBody>
                    <a:bodyPr/>
                    <a:lstStyle/>
                    <a:p>
                      <a:pPr algn="ctr"/>
                      <a:r>
                        <a:rPr lang="en-US" sz="3600" b="1" dirty="0" smtClean="0">
                          <a:solidFill>
                            <a:srgbClr val="002060"/>
                          </a:solidFill>
                        </a:rPr>
                        <a:t>27468</a:t>
                      </a:r>
                      <a:endParaRPr lang="en-US" sz="3600" b="1" dirty="0">
                        <a:solidFill>
                          <a:srgbClr val="002060"/>
                        </a:solidFill>
                      </a:endParaRPr>
                    </a:p>
                  </a:txBody>
                  <a:tcPr/>
                </a:tc>
              </a:tr>
              <a:tr h="881341">
                <a:tc>
                  <a:txBody>
                    <a:bodyPr/>
                    <a:lstStyle/>
                    <a:p>
                      <a:r>
                        <a:rPr lang="en-US" sz="3600" b="1" dirty="0" smtClean="0">
                          <a:solidFill>
                            <a:srgbClr val="002060"/>
                          </a:solidFill>
                        </a:rPr>
                        <a:t>10’s complement</a:t>
                      </a:r>
                      <a:endParaRPr lang="en-US" sz="3600" b="1" dirty="0">
                        <a:solidFill>
                          <a:srgbClr val="002060"/>
                        </a:solidFill>
                      </a:endParaRPr>
                    </a:p>
                  </a:txBody>
                  <a:tcPr/>
                </a:tc>
                <a:tc>
                  <a:txBody>
                    <a:bodyPr/>
                    <a:lstStyle/>
                    <a:p>
                      <a:pPr algn="ctr"/>
                      <a:r>
                        <a:rPr lang="en-US" sz="3600" b="1" dirty="0" smtClean="0">
                          <a:solidFill>
                            <a:srgbClr val="002060"/>
                          </a:solidFill>
                        </a:rPr>
                        <a:t>27468</a:t>
                      </a:r>
                      <a:endParaRPr lang="en-US" sz="3600" b="1" dirty="0">
                        <a:solidFill>
                          <a:srgbClr val="002060"/>
                        </a:solidFill>
                      </a:endParaRPr>
                    </a:p>
                  </a:txBody>
                  <a:tcPr/>
                </a:tc>
                <a:tc>
                  <a:txBody>
                    <a:bodyPr/>
                    <a:lstStyle/>
                    <a:p>
                      <a:pPr algn="ctr"/>
                      <a:r>
                        <a:rPr lang="en-US" sz="3600" b="1" dirty="0" smtClean="0">
                          <a:solidFill>
                            <a:srgbClr val="002060"/>
                          </a:solidFill>
                        </a:rPr>
                        <a:t>30718</a:t>
                      </a:r>
                      <a:endParaRPr lang="en-US" sz="3600" b="1" dirty="0">
                        <a:solidFill>
                          <a:srgbClr val="002060"/>
                        </a:solidFill>
                      </a:endParaRPr>
                    </a:p>
                  </a:txBody>
                  <a:tcPr/>
                </a:tc>
              </a:tr>
              <a:tr h="88134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10’s complement 30718</a:t>
                      </a:r>
                      <a:r>
                        <a:rPr lang="en-US" sz="3600" b="1" baseline="0" dirty="0" smtClean="0">
                          <a:solidFill>
                            <a:srgbClr val="002060"/>
                          </a:solidFill>
                        </a:rPr>
                        <a:t> </a:t>
                      </a:r>
                      <a:endParaRPr lang="en-US" sz="3600" b="1" dirty="0" smtClean="0">
                        <a:solidFill>
                          <a:srgbClr val="002060"/>
                        </a:solidFill>
                      </a:endParaRPr>
                    </a:p>
                  </a:txBody>
                  <a:tcPr/>
                </a:tc>
                <a:tc hMerge="1">
                  <a:txBody>
                    <a:bodyPr/>
                    <a:lstStyle/>
                    <a:p>
                      <a:pPr algn="ctr"/>
                      <a:endParaRPr lang="en-US" sz="3600" b="1" dirty="0">
                        <a:solidFill>
                          <a:srgbClr val="002060"/>
                        </a:solidFill>
                      </a:endParaRPr>
                    </a:p>
                  </a:txBody>
                  <a:tcPr/>
                </a:tc>
                <a:tc>
                  <a:txBody>
                    <a:bodyPr/>
                    <a:lstStyle/>
                    <a:p>
                      <a:pPr algn="ctr"/>
                      <a:r>
                        <a:rPr lang="en-US" sz="3600" b="1" dirty="0" smtClean="0">
                          <a:solidFill>
                            <a:srgbClr val="FF0000"/>
                          </a:solidFill>
                        </a:rPr>
                        <a:t>─</a:t>
                      </a:r>
                      <a:r>
                        <a:rPr lang="en-US" sz="3600" b="1" dirty="0" smtClean="0">
                          <a:solidFill>
                            <a:srgbClr val="002060"/>
                          </a:solidFill>
                        </a:rPr>
                        <a:t>69282</a:t>
                      </a:r>
                      <a:endParaRPr lang="en-US" sz="3600" b="1" dirty="0">
                        <a:solidFill>
                          <a:srgbClr val="002060"/>
                        </a:solidFill>
                      </a:endParaRPr>
                    </a:p>
                  </a:txBody>
                  <a:tcPr/>
                </a:tc>
              </a:tr>
            </a:tbl>
          </a:graphicData>
        </a:graphic>
      </p:graphicFrame>
      <p:cxnSp>
        <p:nvCxnSpPr>
          <p:cNvPr id="6" name="Straight Arrow Connector 5"/>
          <p:cNvCxnSpPr/>
          <p:nvPr/>
        </p:nvCxnSpPr>
        <p:spPr>
          <a:xfrm flipV="1">
            <a:off x="6239815" y="4340180"/>
            <a:ext cx="2221605" cy="1635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81668" y="5975797"/>
            <a:ext cx="2575578" cy="584775"/>
          </a:xfrm>
          <a:prstGeom prst="rect">
            <a:avLst/>
          </a:prstGeom>
          <a:noFill/>
        </p:spPr>
        <p:txBody>
          <a:bodyPr wrap="square" rtlCol="0">
            <a:spAutoFit/>
          </a:bodyPr>
          <a:lstStyle/>
          <a:p>
            <a:r>
              <a:rPr lang="en-US" sz="3200" b="1" dirty="0" smtClean="0">
                <a:solidFill>
                  <a:srgbClr val="C00000"/>
                </a:solidFill>
              </a:rPr>
              <a:t>No End Carry</a:t>
            </a:r>
            <a:endParaRPr lang="en-US" sz="3200" b="1" dirty="0">
              <a:solidFill>
                <a:srgbClr val="C00000"/>
              </a:solidFill>
            </a:endParaRPr>
          </a:p>
        </p:txBody>
      </p:sp>
    </p:spTree>
    <p:extLst>
      <p:ext uri="{BB962C8B-B14F-4D97-AF65-F5344CB8AC3E}">
        <p14:creationId xmlns:p14="http://schemas.microsoft.com/office/powerpoint/2010/main" val="4260174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Subtraction with r’s complement</a:t>
            </a:r>
            <a:endParaRPr lang="en-US" sz="6000" b="1" dirty="0">
              <a:solidFill>
                <a:srgbClr val="002060"/>
              </a:solidFill>
            </a:endParaRPr>
          </a:p>
        </p:txBody>
      </p:sp>
      <p:sp>
        <p:nvSpPr>
          <p:cNvPr id="3" name="Content Placeholder 2"/>
          <p:cNvSpPr>
            <a:spLocks noGrp="1"/>
          </p:cNvSpPr>
          <p:nvPr>
            <p:ph idx="1"/>
          </p:nvPr>
        </p:nvSpPr>
        <p:spPr>
          <a:xfrm>
            <a:off x="838200" y="1645320"/>
            <a:ext cx="10515600" cy="518332"/>
          </a:xfrm>
        </p:spPr>
        <p:txBody>
          <a:bodyPr>
            <a:normAutofit lnSpcReduction="10000"/>
          </a:bodyPr>
          <a:lstStyle/>
          <a:p>
            <a:pPr marL="514350" indent="-514350">
              <a:buFont typeface="+mj-lt"/>
              <a:buAutoNum type="arabicPeriod"/>
            </a:pPr>
            <a:r>
              <a:rPr lang="en-US" sz="3200" dirty="0" smtClean="0"/>
              <a:t>Using 2’s complement, subtract 1010100 – 1000100.</a:t>
            </a:r>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409120121"/>
              </p:ext>
            </p:extLst>
          </p:nvPr>
        </p:nvGraphicFramePr>
        <p:xfrm>
          <a:off x="1088267" y="2299903"/>
          <a:ext cx="10303096" cy="3469833"/>
        </p:xfrm>
        <a:graphic>
          <a:graphicData uri="http://schemas.openxmlformats.org/drawingml/2006/table">
            <a:tbl>
              <a:tblPr firstRow="1" bandRow="1">
                <a:tableStyleId>{8799B23B-EC83-4686-B30A-512413B5E67A}</a:tableStyleId>
              </a:tblPr>
              <a:tblGrid>
                <a:gridCol w="3966554"/>
                <a:gridCol w="2550676"/>
                <a:gridCol w="3785866"/>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algn="ctr"/>
                      <a:r>
                        <a:rPr lang="en-US" sz="3600" b="1" dirty="0" smtClean="0">
                          <a:solidFill>
                            <a:srgbClr val="002060"/>
                          </a:solidFill>
                        </a:rPr>
                        <a:t>1010100</a:t>
                      </a:r>
                      <a:endParaRPr lang="en-US" sz="3600" b="1" dirty="0">
                        <a:solidFill>
                          <a:srgbClr val="002060"/>
                        </a:solidFill>
                      </a:endParaRPr>
                    </a:p>
                  </a:txBody>
                  <a:tcPr/>
                </a:tc>
                <a:tc>
                  <a:txBody>
                    <a:bodyPr/>
                    <a:lstStyle/>
                    <a:p>
                      <a:pPr algn="ctr"/>
                      <a:r>
                        <a:rPr lang="en-US" sz="3600" b="1" dirty="0" smtClean="0">
                          <a:solidFill>
                            <a:srgbClr val="002060"/>
                          </a:solidFill>
                        </a:rPr>
                        <a:t>1010100</a:t>
                      </a:r>
                      <a:endParaRPr lang="en-US" sz="3600" b="1" dirty="0">
                        <a:solidFill>
                          <a:srgbClr val="002060"/>
                        </a:solidFill>
                      </a:endParaRP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1000100</a:t>
                      </a:r>
                    </a:p>
                  </a:txBody>
                  <a:tcPr/>
                </a:tc>
                <a:tc>
                  <a:txBody>
                    <a:bodyPr/>
                    <a:lstStyle/>
                    <a:p>
                      <a:pPr algn="ctr"/>
                      <a:r>
                        <a:rPr lang="en-US" sz="3600" b="1" dirty="0" smtClean="0">
                          <a:solidFill>
                            <a:srgbClr val="002060"/>
                          </a:solidFill>
                        </a:rPr>
                        <a:t>0111100</a:t>
                      </a:r>
                      <a:endParaRPr lang="en-US" sz="3600" b="1" dirty="0">
                        <a:solidFill>
                          <a:srgbClr val="002060"/>
                        </a:solidFill>
                      </a:endParaRPr>
                    </a:p>
                  </a:txBody>
                  <a:tcPr/>
                </a:tc>
              </a:tr>
              <a:tr h="881341">
                <a:tc>
                  <a:txBody>
                    <a:bodyPr/>
                    <a:lstStyle/>
                    <a:p>
                      <a:r>
                        <a:rPr lang="en-US" sz="3600" b="1" dirty="0" smtClean="0">
                          <a:solidFill>
                            <a:srgbClr val="002060"/>
                          </a:solidFill>
                        </a:rPr>
                        <a:t>2’s complement</a:t>
                      </a:r>
                      <a:endParaRPr lang="en-US" sz="3600" b="1" dirty="0">
                        <a:solidFill>
                          <a:srgbClr val="002060"/>
                        </a:solidFill>
                      </a:endParaRPr>
                    </a:p>
                  </a:txBody>
                  <a:tcPr/>
                </a:tc>
                <a:tc>
                  <a:txBody>
                    <a:bodyPr/>
                    <a:lstStyle/>
                    <a:p>
                      <a:pPr algn="ctr"/>
                      <a:r>
                        <a:rPr lang="en-US" sz="3600" b="1" dirty="0" smtClean="0">
                          <a:solidFill>
                            <a:srgbClr val="002060"/>
                          </a:solidFill>
                        </a:rPr>
                        <a:t>0111100</a:t>
                      </a:r>
                      <a:endParaRPr lang="en-US" sz="3600" b="1" dirty="0">
                        <a:solidFill>
                          <a:srgbClr val="002060"/>
                        </a:solidFill>
                      </a:endParaRPr>
                    </a:p>
                  </a:txBody>
                  <a:tcPr/>
                </a:tc>
                <a:tc>
                  <a:txBody>
                    <a:bodyPr/>
                    <a:lstStyle/>
                    <a:p>
                      <a:pPr algn="ctr"/>
                      <a:r>
                        <a:rPr lang="en-US" sz="3600" b="1" dirty="0" smtClean="0">
                          <a:solidFill>
                            <a:srgbClr val="FF0000"/>
                          </a:solidFill>
                        </a:rPr>
                        <a:t>1</a:t>
                      </a:r>
                      <a:r>
                        <a:rPr lang="en-US" sz="3600" b="1" dirty="0" smtClean="0">
                          <a:solidFill>
                            <a:srgbClr val="002060"/>
                          </a:solidFill>
                        </a:rPr>
                        <a:t>0010000</a:t>
                      </a:r>
                      <a:endParaRPr lang="en-US" sz="3600" b="1" dirty="0">
                        <a:solidFill>
                          <a:srgbClr val="002060"/>
                        </a:solidFill>
                      </a:endParaRPr>
                    </a:p>
                  </a:txBody>
                  <a:tcPr/>
                </a:tc>
              </a:tr>
              <a:tr h="101743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Answer</a:t>
                      </a:r>
                    </a:p>
                  </a:txBody>
                  <a:tcPr/>
                </a:tc>
                <a:tc hMerge="1">
                  <a:txBody>
                    <a:bodyPr/>
                    <a:lstStyle/>
                    <a:p>
                      <a:pPr algn="ctr"/>
                      <a:endParaRPr lang="en-US" sz="3600" b="1" dirty="0">
                        <a:solidFill>
                          <a:srgbClr val="002060"/>
                        </a:solidFill>
                      </a:endParaRPr>
                    </a:p>
                  </a:txBody>
                  <a:tcPr/>
                </a:tc>
                <a:tc>
                  <a:txBody>
                    <a:bodyPr/>
                    <a:lstStyle/>
                    <a:p>
                      <a:pPr algn="ctr"/>
                      <a:r>
                        <a:rPr lang="en-US" sz="3600" b="1" dirty="0" smtClean="0">
                          <a:solidFill>
                            <a:srgbClr val="002060"/>
                          </a:solidFill>
                        </a:rPr>
                        <a:t>0010000</a:t>
                      </a:r>
                    </a:p>
                    <a:p>
                      <a:pPr algn="ctr"/>
                      <a:r>
                        <a:rPr lang="en-US" sz="3600" b="1" dirty="0" smtClean="0">
                          <a:solidFill>
                            <a:srgbClr val="FF0000"/>
                          </a:solidFill>
                        </a:rPr>
                        <a:t>10000</a:t>
                      </a:r>
                      <a:endParaRPr lang="en-US" sz="3600" b="1" dirty="0">
                        <a:solidFill>
                          <a:srgbClr val="FF0000"/>
                        </a:solidFill>
                      </a:endParaRPr>
                    </a:p>
                  </a:txBody>
                  <a:tcPr/>
                </a:tc>
              </a:tr>
            </a:tbl>
          </a:graphicData>
        </a:graphic>
      </p:graphicFrame>
      <p:cxnSp>
        <p:nvCxnSpPr>
          <p:cNvPr id="6" name="Straight Arrow Connector 5"/>
          <p:cNvCxnSpPr/>
          <p:nvPr/>
        </p:nvCxnSpPr>
        <p:spPr>
          <a:xfrm flipV="1">
            <a:off x="5422005" y="4134118"/>
            <a:ext cx="3155324" cy="164849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30907" y="5910333"/>
            <a:ext cx="2575578" cy="584775"/>
          </a:xfrm>
          <a:prstGeom prst="rect">
            <a:avLst/>
          </a:prstGeom>
          <a:noFill/>
        </p:spPr>
        <p:txBody>
          <a:bodyPr wrap="square" rtlCol="0">
            <a:spAutoFit/>
          </a:bodyPr>
          <a:lstStyle/>
          <a:p>
            <a:r>
              <a:rPr lang="en-US" sz="3200" b="1" dirty="0" smtClean="0">
                <a:solidFill>
                  <a:srgbClr val="C00000"/>
                </a:solidFill>
              </a:rPr>
              <a:t>End Carry</a:t>
            </a:r>
            <a:endParaRPr lang="en-US" sz="3200" b="1" dirty="0">
              <a:solidFill>
                <a:srgbClr val="C00000"/>
              </a:solidFill>
            </a:endParaRPr>
          </a:p>
        </p:txBody>
      </p:sp>
    </p:spTree>
    <p:extLst>
      <p:ext uri="{BB962C8B-B14F-4D97-AF65-F5344CB8AC3E}">
        <p14:creationId xmlns:p14="http://schemas.microsoft.com/office/powerpoint/2010/main" val="2578531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Subtraction with r’s complement</a:t>
            </a:r>
            <a:endParaRPr lang="en-US" sz="6000" b="1" dirty="0">
              <a:solidFill>
                <a:srgbClr val="002060"/>
              </a:solidFill>
            </a:endParaRPr>
          </a:p>
        </p:txBody>
      </p:sp>
      <p:sp>
        <p:nvSpPr>
          <p:cNvPr id="3" name="Content Placeholder 2"/>
          <p:cNvSpPr>
            <a:spLocks noGrp="1"/>
          </p:cNvSpPr>
          <p:nvPr>
            <p:ph idx="1"/>
          </p:nvPr>
        </p:nvSpPr>
        <p:spPr>
          <a:xfrm>
            <a:off x="838200" y="1825625"/>
            <a:ext cx="10515600" cy="917575"/>
          </a:xfrm>
        </p:spPr>
        <p:txBody>
          <a:bodyPr/>
          <a:lstStyle/>
          <a:p>
            <a:pPr marL="514350" indent="-514350">
              <a:buFont typeface="+mj-lt"/>
              <a:buAutoNum type="arabicPeriod"/>
            </a:pPr>
            <a:r>
              <a:rPr lang="en-US" sz="3200" dirty="0" smtClean="0"/>
              <a:t>Using 2’s complement, </a:t>
            </a:r>
            <a:r>
              <a:rPr lang="en-US" sz="3200" dirty="0"/>
              <a:t>subtract 1000100 </a:t>
            </a:r>
            <a:r>
              <a:rPr lang="en-US" sz="3200" dirty="0" smtClean="0"/>
              <a:t>– </a:t>
            </a:r>
            <a:r>
              <a:rPr lang="en-US" sz="3200" dirty="0" smtClean="0">
                <a:solidFill>
                  <a:srgbClr val="002060"/>
                </a:solidFill>
              </a:rPr>
              <a:t>1010100</a:t>
            </a:r>
            <a:endParaRPr lang="en-US" sz="3200" dirty="0" smtClean="0"/>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513662550"/>
              </p:ext>
            </p:extLst>
          </p:nvPr>
        </p:nvGraphicFramePr>
        <p:xfrm>
          <a:off x="1050704" y="2583238"/>
          <a:ext cx="10303096" cy="3469833"/>
        </p:xfrm>
        <a:graphic>
          <a:graphicData uri="http://schemas.openxmlformats.org/drawingml/2006/table">
            <a:tbl>
              <a:tblPr firstRow="1" bandRow="1">
                <a:tableStyleId>{8799B23B-EC83-4686-B30A-512413B5E67A}</a:tableStyleId>
              </a:tblPr>
              <a:tblGrid>
                <a:gridCol w="3966554"/>
                <a:gridCol w="2550676"/>
                <a:gridCol w="3785866"/>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1000100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1000100</a:t>
                      </a: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algn="ctr"/>
                      <a:r>
                        <a:rPr lang="en-US" sz="3600" b="1" dirty="0" smtClean="0">
                          <a:solidFill>
                            <a:srgbClr val="002060"/>
                          </a:solidFill>
                        </a:rPr>
                        <a:t>1010100</a:t>
                      </a:r>
                      <a:endParaRPr lang="en-US" sz="3600" b="1" dirty="0">
                        <a:solidFill>
                          <a:srgbClr val="002060"/>
                        </a:solidFill>
                      </a:endParaRPr>
                    </a:p>
                  </a:txBody>
                  <a:tcPr/>
                </a:tc>
                <a:tc>
                  <a:txBody>
                    <a:bodyPr/>
                    <a:lstStyle/>
                    <a:p>
                      <a:pPr algn="ctr"/>
                      <a:r>
                        <a:rPr lang="en-US" sz="3600" b="1" dirty="0" smtClean="0">
                          <a:solidFill>
                            <a:srgbClr val="002060"/>
                          </a:solidFill>
                        </a:rPr>
                        <a:t>0101100</a:t>
                      </a:r>
                      <a:endParaRPr lang="en-US" sz="3600" b="1" dirty="0">
                        <a:solidFill>
                          <a:srgbClr val="002060"/>
                        </a:solidFill>
                      </a:endParaRPr>
                    </a:p>
                  </a:txBody>
                  <a:tcPr/>
                </a:tc>
              </a:tr>
              <a:tr h="881341">
                <a:tc>
                  <a:txBody>
                    <a:bodyPr/>
                    <a:lstStyle/>
                    <a:p>
                      <a:r>
                        <a:rPr lang="en-US" sz="3600" b="1" dirty="0" smtClean="0">
                          <a:solidFill>
                            <a:srgbClr val="002060"/>
                          </a:solidFill>
                        </a:rPr>
                        <a:t>2’s complement</a:t>
                      </a:r>
                      <a:endParaRPr lang="en-US" sz="3600" b="1" dirty="0">
                        <a:solidFill>
                          <a:srgbClr val="002060"/>
                        </a:solidFill>
                      </a:endParaRPr>
                    </a:p>
                  </a:txBody>
                  <a:tcPr/>
                </a:tc>
                <a:tc>
                  <a:txBody>
                    <a:bodyPr/>
                    <a:lstStyle/>
                    <a:p>
                      <a:pPr algn="ctr"/>
                      <a:r>
                        <a:rPr lang="en-US" sz="3600" b="1" dirty="0" smtClean="0">
                          <a:solidFill>
                            <a:srgbClr val="002060"/>
                          </a:solidFill>
                        </a:rPr>
                        <a:t>0101100</a:t>
                      </a:r>
                      <a:endParaRPr lang="en-US" sz="3600" b="1" dirty="0">
                        <a:solidFill>
                          <a:srgbClr val="002060"/>
                        </a:solidFill>
                      </a:endParaRPr>
                    </a:p>
                  </a:txBody>
                  <a:tcPr/>
                </a:tc>
                <a:tc>
                  <a:txBody>
                    <a:bodyPr/>
                    <a:lstStyle/>
                    <a:p>
                      <a:pPr algn="ctr"/>
                      <a:r>
                        <a:rPr lang="en-US" sz="3600" b="1" dirty="0" smtClean="0">
                          <a:solidFill>
                            <a:srgbClr val="002060"/>
                          </a:solidFill>
                        </a:rPr>
                        <a:t>1110000</a:t>
                      </a:r>
                      <a:endParaRPr lang="en-US" sz="3600" b="1" dirty="0">
                        <a:solidFill>
                          <a:srgbClr val="002060"/>
                        </a:solidFill>
                      </a:endParaRPr>
                    </a:p>
                  </a:txBody>
                  <a:tcPr/>
                </a:tc>
              </a:tr>
              <a:tr h="8938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2’s complement 1110000</a:t>
                      </a:r>
                      <a:r>
                        <a:rPr lang="en-US" sz="3600" b="1" baseline="0" dirty="0" smtClean="0">
                          <a:solidFill>
                            <a:srgbClr val="002060"/>
                          </a:solidFill>
                        </a:rPr>
                        <a:t> </a:t>
                      </a:r>
                      <a:endParaRPr lang="en-US" sz="3600" b="1" dirty="0" smtClean="0">
                        <a:solidFill>
                          <a:srgbClr val="002060"/>
                        </a:solidFill>
                      </a:endParaRPr>
                    </a:p>
                  </a:txBody>
                  <a:tcPr/>
                </a:tc>
                <a:tc hMerge="1">
                  <a:txBody>
                    <a:bodyPr/>
                    <a:lstStyle/>
                    <a:p>
                      <a:pPr algn="ctr"/>
                      <a:endParaRPr lang="en-US" sz="3600" b="1" dirty="0">
                        <a:solidFill>
                          <a:srgbClr val="002060"/>
                        </a:solidFill>
                      </a:endParaRPr>
                    </a:p>
                  </a:txBody>
                  <a:tcPr/>
                </a:tc>
                <a:tc>
                  <a:txBody>
                    <a:bodyPr/>
                    <a:lstStyle/>
                    <a:p>
                      <a:pPr algn="ctr"/>
                      <a:r>
                        <a:rPr lang="en-US" sz="3600" b="1" dirty="0" smtClean="0">
                          <a:solidFill>
                            <a:srgbClr val="002060"/>
                          </a:solidFill>
                        </a:rPr>
                        <a:t>0010000</a:t>
                      </a:r>
                    </a:p>
                    <a:p>
                      <a:pPr algn="ctr"/>
                      <a:r>
                        <a:rPr lang="en-US" sz="3600" b="1" dirty="0" smtClean="0">
                          <a:solidFill>
                            <a:srgbClr val="FF0000"/>
                          </a:solidFill>
                        </a:rPr>
                        <a:t>  ─</a:t>
                      </a:r>
                      <a:r>
                        <a:rPr lang="en-US" sz="3600" b="1" dirty="0" smtClean="0">
                          <a:solidFill>
                            <a:srgbClr val="002060"/>
                          </a:solidFill>
                        </a:rPr>
                        <a:t>10000</a:t>
                      </a:r>
                      <a:endParaRPr lang="en-US" sz="3600" b="1" dirty="0">
                        <a:solidFill>
                          <a:srgbClr val="002060"/>
                        </a:solidFill>
                      </a:endParaRPr>
                    </a:p>
                  </a:txBody>
                  <a:tcPr/>
                </a:tc>
              </a:tr>
            </a:tbl>
          </a:graphicData>
        </a:graphic>
      </p:graphicFrame>
      <p:cxnSp>
        <p:nvCxnSpPr>
          <p:cNvPr id="6" name="Straight Arrow Connector 5"/>
          <p:cNvCxnSpPr/>
          <p:nvPr/>
        </p:nvCxnSpPr>
        <p:spPr>
          <a:xfrm flipV="1">
            <a:off x="6207617" y="4481849"/>
            <a:ext cx="2305318" cy="172576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4524" y="6116395"/>
            <a:ext cx="2575578" cy="584775"/>
          </a:xfrm>
          <a:prstGeom prst="rect">
            <a:avLst/>
          </a:prstGeom>
          <a:noFill/>
        </p:spPr>
        <p:txBody>
          <a:bodyPr wrap="square" rtlCol="0">
            <a:spAutoFit/>
          </a:bodyPr>
          <a:lstStyle/>
          <a:p>
            <a:r>
              <a:rPr lang="en-US" sz="3200" b="1" dirty="0" smtClean="0">
                <a:solidFill>
                  <a:srgbClr val="C00000"/>
                </a:solidFill>
              </a:rPr>
              <a:t>No End Carry</a:t>
            </a:r>
            <a:endParaRPr lang="en-US" sz="3200" b="1" dirty="0">
              <a:solidFill>
                <a:srgbClr val="C00000"/>
              </a:solidFill>
            </a:endParaRPr>
          </a:p>
        </p:txBody>
      </p:sp>
    </p:spTree>
    <p:extLst>
      <p:ext uri="{BB962C8B-B14F-4D97-AF65-F5344CB8AC3E}">
        <p14:creationId xmlns:p14="http://schemas.microsoft.com/office/powerpoint/2010/main" val="2856337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62634" cy="1325563"/>
          </a:xfrm>
        </p:spPr>
        <p:txBody>
          <a:bodyPr>
            <a:normAutofit fontScale="90000"/>
          </a:bodyPr>
          <a:lstStyle/>
          <a:p>
            <a:r>
              <a:rPr lang="en-US" sz="6000" b="1" dirty="0" smtClean="0">
                <a:solidFill>
                  <a:srgbClr val="002060"/>
                </a:solidFill>
              </a:rPr>
              <a:t>Subtraction with </a:t>
            </a:r>
            <a:r>
              <a:rPr lang="en-US" sz="6000" b="1" dirty="0">
                <a:solidFill>
                  <a:srgbClr val="002060"/>
                </a:solidFill>
              </a:rPr>
              <a:t>(r–1)’s</a:t>
            </a:r>
            <a:r>
              <a:rPr lang="en-US" sz="6000" b="1" dirty="0" smtClean="0">
                <a:solidFill>
                  <a:srgbClr val="002060"/>
                </a:solidFill>
              </a:rPr>
              <a:t> complement</a:t>
            </a:r>
            <a:endParaRPr lang="en-US" sz="6000" b="1" dirty="0">
              <a:solidFill>
                <a:srgbClr val="002060"/>
              </a:solidFill>
            </a:endParaRPr>
          </a:p>
        </p:txBody>
      </p:sp>
      <p:sp>
        <p:nvSpPr>
          <p:cNvPr id="3" name="Content Placeholder 2"/>
          <p:cNvSpPr>
            <a:spLocks noGrp="1"/>
          </p:cNvSpPr>
          <p:nvPr>
            <p:ph idx="1"/>
          </p:nvPr>
        </p:nvSpPr>
        <p:spPr>
          <a:xfrm>
            <a:off x="838200" y="1825625"/>
            <a:ext cx="10662634" cy="4652448"/>
          </a:xfrm>
        </p:spPr>
        <p:txBody>
          <a:bodyPr/>
          <a:lstStyle/>
          <a:p>
            <a:pPr marL="514350" indent="-514350">
              <a:buFont typeface="+mj-lt"/>
              <a:buAutoNum type="arabicPeriod"/>
            </a:pPr>
            <a:r>
              <a:rPr lang="en-US" sz="3200" dirty="0" smtClean="0"/>
              <a:t>Add the minuend M to the (r–1)’s complement of the subtrahend N.</a:t>
            </a:r>
          </a:p>
          <a:p>
            <a:pPr marL="514350" indent="-514350">
              <a:buFont typeface="+mj-lt"/>
              <a:buAutoNum type="arabicPeriod"/>
            </a:pPr>
            <a:r>
              <a:rPr lang="en-US" sz="3200" dirty="0" smtClean="0"/>
              <a:t>Inspect the result obtained in step 1 for an end carry.</a:t>
            </a:r>
          </a:p>
          <a:p>
            <a:pPr marL="971550" lvl="1" indent="-514350">
              <a:buFont typeface="+mj-lt"/>
              <a:buAutoNum type="alphaLcParenR"/>
            </a:pPr>
            <a:r>
              <a:rPr lang="en-US" sz="2800" dirty="0" smtClean="0"/>
              <a:t>If an end carry occurs, add 1 to the least significant digit(end-around carry).</a:t>
            </a:r>
          </a:p>
          <a:p>
            <a:pPr marL="971550" lvl="1" indent="-514350">
              <a:buFont typeface="+mj-lt"/>
              <a:buAutoNum type="alphaLcParenR"/>
            </a:pPr>
            <a:r>
              <a:rPr lang="en-US" sz="2800" dirty="0"/>
              <a:t>If an end carry does not occur, take the (r–1)’s</a:t>
            </a:r>
            <a:r>
              <a:rPr lang="en-US" sz="2800" dirty="0" smtClean="0"/>
              <a:t> </a:t>
            </a:r>
            <a:r>
              <a:rPr lang="en-US" sz="2800" dirty="0"/>
              <a:t>complement of the number obtained in step 1 and place a negative sign in front</a:t>
            </a:r>
            <a:r>
              <a:rPr lang="en-US" sz="2800" dirty="0" smtClean="0"/>
              <a:t>.</a:t>
            </a:r>
          </a:p>
        </p:txBody>
      </p:sp>
    </p:spTree>
    <p:extLst>
      <p:ext uri="{BB962C8B-B14F-4D97-AF65-F5344CB8AC3E}">
        <p14:creationId xmlns:p14="http://schemas.microsoft.com/office/powerpoint/2010/main" val="1446557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17180" cy="1325563"/>
          </a:xfrm>
        </p:spPr>
        <p:txBody>
          <a:bodyPr>
            <a:normAutofit fontScale="90000"/>
          </a:bodyPr>
          <a:lstStyle/>
          <a:p>
            <a:r>
              <a:rPr lang="en-US" sz="6000" b="1" dirty="0" smtClean="0">
                <a:solidFill>
                  <a:srgbClr val="002060"/>
                </a:solidFill>
              </a:rPr>
              <a:t>Subtraction with </a:t>
            </a:r>
            <a:r>
              <a:rPr lang="en-US" sz="6000" b="1" dirty="0">
                <a:solidFill>
                  <a:srgbClr val="002060"/>
                </a:solidFill>
              </a:rPr>
              <a:t>(r–1)’s </a:t>
            </a:r>
            <a:r>
              <a:rPr lang="en-US" sz="6000" b="1" dirty="0" smtClean="0">
                <a:solidFill>
                  <a:srgbClr val="002060"/>
                </a:solidFill>
              </a:rPr>
              <a:t>complement</a:t>
            </a:r>
            <a:endParaRPr lang="en-US" sz="6000" b="1" dirty="0">
              <a:solidFill>
                <a:srgbClr val="002060"/>
              </a:solidFill>
            </a:endParaRPr>
          </a:p>
        </p:txBody>
      </p:sp>
      <p:sp>
        <p:nvSpPr>
          <p:cNvPr id="3" name="Content Placeholder 2"/>
          <p:cNvSpPr>
            <a:spLocks noGrp="1"/>
          </p:cNvSpPr>
          <p:nvPr>
            <p:ph idx="1"/>
          </p:nvPr>
        </p:nvSpPr>
        <p:spPr>
          <a:xfrm>
            <a:off x="838200" y="1690688"/>
            <a:ext cx="10515600" cy="505451"/>
          </a:xfrm>
        </p:spPr>
        <p:txBody>
          <a:bodyPr>
            <a:normAutofit lnSpcReduction="10000"/>
          </a:bodyPr>
          <a:lstStyle/>
          <a:p>
            <a:pPr marL="514350" indent="-514350">
              <a:buFont typeface="+mj-lt"/>
              <a:buAutoNum type="arabicPeriod"/>
            </a:pPr>
            <a:r>
              <a:rPr lang="en-US" sz="3200" dirty="0" smtClean="0"/>
              <a:t>Using 9’s complement, subtract 72532 – 3250.</a:t>
            </a:r>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287151291"/>
              </p:ext>
            </p:extLst>
          </p:nvPr>
        </p:nvGraphicFramePr>
        <p:xfrm>
          <a:off x="631066" y="2471191"/>
          <a:ext cx="11050072" cy="2679932"/>
        </p:xfrm>
        <a:graphic>
          <a:graphicData uri="http://schemas.openxmlformats.org/drawingml/2006/table">
            <a:tbl>
              <a:tblPr firstRow="1" bandRow="1">
                <a:tableStyleId>{8799B23B-EC83-4686-B30A-512413B5E67A}</a:tableStyleId>
              </a:tblPr>
              <a:tblGrid>
                <a:gridCol w="3515931"/>
                <a:gridCol w="2260905"/>
                <a:gridCol w="3355770"/>
                <a:gridCol w="1917466"/>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algn="ctr"/>
                      <a:r>
                        <a:rPr lang="en-US" sz="3600" b="1" dirty="0" smtClean="0">
                          <a:solidFill>
                            <a:srgbClr val="002060"/>
                          </a:solidFill>
                        </a:rPr>
                        <a:t>72532</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72532</a:t>
                      </a:r>
                    </a:p>
                  </a:txBody>
                  <a:tcPr/>
                </a:tc>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69282</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algn="ctr"/>
                      <a:r>
                        <a:rPr lang="en-US" sz="3600" b="1" dirty="0" smtClean="0">
                          <a:solidFill>
                            <a:srgbClr val="002060"/>
                          </a:solidFill>
                        </a:rPr>
                        <a:t>03250</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96749</a:t>
                      </a:r>
                    </a:p>
                  </a:txBody>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smtClean="0">
                        <a:solidFill>
                          <a:srgbClr val="002060"/>
                        </a:solidFill>
                      </a:endParaRPr>
                    </a:p>
                  </a:txBody>
                  <a:tcPr/>
                </a:tc>
              </a:tr>
              <a:tr h="579817">
                <a:tc rowSpan="2">
                  <a:txBody>
                    <a:bodyPr/>
                    <a:lstStyle/>
                    <a:p>
                      <a:r>
                        <a:rPr lang="en-US" sz="3600" b="1" dirty="0" smtClean="0">
                          <a:solidFill>
                            <a:srgbClr val="002060"/>
                          </a:solidFill>
                        </a:rPr>
                        <a:t>9’s complement</a:t>
                      </a:r>
                      <a:endParaRPr lang="en-US" sz="3600" b="1" dirty="0">
                        <a:solidFill>
                          <a:srgbClr val="002060"/>
                        </a:solidFill>
                      </a:endParaRPr>
                    </a:p>
                  </a:txBody>
                  <a:tcPr/>
                </a:tc>
                <a:tc rowSpan="2">
                  <a:txBody>
                    <a:bodyPr/>
                    <a:lstStyle/>
                    <a:p>
                      <a:pPr algn="ctr"/>
                      <a:r>
                        <a:rPr lang="en-US" sz="3600" b="1" dirty="0" smtClean="0">
                          <a:solidFill>
                            <a:srgbClr val="002060"/>
                          </a:solidFill>
                        </a:rPr>
                        <a:t>96749</a:t>
                      </a:r>
                      <a:endParaRPr lang="en-US" sz="3600" b="1" dirty="0">
                        <a:solidFill>
                          <a:srgbClr val="002060"/>
                        </a:solidFill>
                      </a:endParaRPr>
                    </a:p>
                  </a:txBody>
                  <a:tcPr/>
                </a:tc>
                <a:tc>
                  <a:txBody>
                    <a:bodyPr/>
                    <a:lstStyle/>
                    <a:p>
                      <a:pPr algn="ctr"/>
                      <a:r>
                        <a:rPr lang="en-US" sz="3600" b="1" dirty="0" smtClean="0">
                          <a:solidFill>
                            <a:srgbClr val="FF0000"/>
                          </a:solidFill>
                        </a:rPr>
                        <a:t>1</a:t>
                      </a:r>
                      <a:r>
                        <a:rPr lang="en-US" sz="3600" b="1" dirty="0" smtClean="0">
                          <a:solidFill>
                            <a:srgbClr val="002060"/>
                          </a:solidFill>
                        </a:rPr>
                        <a:t>69281</a:t>
                      </a:r>
                      <a:endParaRPr lang="en-US" sz="3600" b="1" dirty="0">
                        <a:solidFill>
                          <a:srgbClr val="002060"/>
                        </a:solidFill>
                      </a:endParaRPr>
                    </a:p>
                  </a:txBody>
                  <a:tcPr/>
                </a:tc>
                <a:tc vMerge="1">
                  <a:txBody>
                    <a:bodyPr/>
                    <a:lstStyle/>
                    <a:p>
                      <a:pPr algn="ctr"/>
                      <a:endParaRPr lang="en-US" sz="3600" b="1" dirty="0">
                        <a:solidFill>
                          <a:srgbClr val="002060"/>
                        </a:solidFill>
                      </a:endParaRPr>
                    </a:p>
                  </a:txBody>
                  <a:tcPr/>
                </a:tc>
              </a:tr>
              <a:tr h="579817">
                <a:tc vMerge="1">
                  <a:txBody>
                    <a:bodyPr/>
                    <a:lstStyle/>
                    <a:p>
                      <a:endParaRPr lang="en-US"/>
                    </a:p>
                  </a:txBody>
                  <a:tcPr/>
                </a:tc>
                <a:tc vMerge="1">
                  <a:txBody>
                    <a:bodyPr/>
                    <a:lstStyle/>
                    <a:p>
                      <a:endParaRPr lang="en-US"/>
                    </a:p>
                  </a:txBody>
                  <a:tcPr/>
                </a:tc>
                <a:tc>
                  <a:txBody>
                    <a:bodyPr/>
                    <a:lstStyle/>
                    <a:p>
                      <a:pPr algn="ctr"/>
                      <a:r>
                        <a:rPr lang="en-US" sz="3600" b="1" dirty="0" smtClean="0">
                          <a:solidFill>
                            <a:srgbClr val="002060"/>
                          </a:solidFill>
                        </a:rPr>
                        <a:t>  +        1</a:t>
                      </a:r>
                      <a:endParaRPr lang="en-US" sz="3600" b="1" dirty="0">
                        <a:solidFill>
                          <a:srgbClr val="002060"/>
                        </a:solidFill>
                      </a:endParaRPr>
                    </a:p>
                  </a:txBody>
                  <a:tcPr/>
                </a:tc>
                <a:tc vMerge="1">
                  <a:txBody>
                    <a:bodyPr/>
                    <a:lstStyle/>
                    <a:p>
                      <a:endParaRPr lang="en-US"/>
                    </a:p>
                  </a:txBody>
                  <a:tcPr/>
                </a:tc>
              </a:tr>
            </a:tbl>
          </a:graphicData>
        </a:graphic>
      </p:graphicFrame>
      <p:sp>
        <p:nvSpPr>
          <p:cNvPr id="7" name="TextBox 6"/>
          <p:cNvSpPr txBox="1"/>
          <p:nvPr/>
        </p:nvSpPr>
        <p:spPr>
          <a:xfrm>
            <a:off x="3664237" y="5884575"/>
            <a:ext cx="2575578" cy="584775"/>
          </a:xfrm>
          <a:prstGeom prst="rect">
            <a:avLst/>
          </a:prstGeom>
          <a:noFill/>
        </p:spPr>
        <p:txBody>
          <a:bodyPr wrap="square" rtlCol="0">
            <a:spAutoFit/>
          </a:bodyPr>
          <a:lstStyle/>
          <a:p>
            <a:r>
              <a:rPr lang="en-US" sz="3200" b="1" dirty="0" smtClean="0">
                <a:solidFill>
                  <a:srgbClr val="C00000"/>
                </a:solidFill>
              </a:rPr>
              <a:t>End Carry</a:t>
            </a:r>
            <a:endParaRPr lang="en-US" sz="3200" b="1" dirty="0">
              <a:solidFill>
                <a:srgbClr val="C00000"/>
              </a:solidFill>
            </a:endParaRPr>
          </a:p>
        </p:txBody>
      </p:sp>
      <p:cxnSp>
        <p:nvCxnSpPr>
          <p:cNvPr id="9" name="Straight Arrow Connector 8"/>
          <p:cNvCxnSpPr/>
          <p:nvPr/>
        </p:nvCxnSpPr>
        <p:spPr>
          <a:xfrm flipV="1">
            <a:off x="4765183" y="4340180"/>
            <a:ext cx="2644462" cy="166137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871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002060"/>
                </a:solidFill>
              </a:rPr>
              <a:t>Subtraction with </a:t>
            </a:r>
            <a:r>
              <a:rPr lang="en-US" sz="6000" b="1" dirty="0">
                <a:solidFill>
                  <a:srgbClr val="002060"/>
                </a:solidFill>
              </a:rPr>
              <a:t>(r–1)’s </a:t>
            </a:r>
            <a:r>
              <a:rPr lang="en-US" sz="6000" b="1" dirty="0" smtClean="0">
                <a:solidFill>
                  <a:srgbClr val="002060"/>
                </a:solidFill>
              </a:rPr>
              <a:t>complement</a:t>
            </a:r>
            <a:endParaRPr lang="en-US" sz="6000" b="1" dirty="0">
              <a:solidFill>
                <a:srgbClr val="002060"/>
              </a:solidFill>
            </a:endParaRPr>
          </a:p>
        </p:txBody>
      </p:sp>
      <p:sp>
        <p:nvSpPr>
          <p:cNvPr id="3" name="Content Placeholder 2"/>
          <p:cNvSpPr>
            <a:spLocks noGrp="1"/>
          </p:cNvSpPr>
          <p:nvPr>
            <p:ph idx="1"/>
          </p:nvPr>
        </p:nvSpPr>
        <p:spPr>
          <a:xfrm>
            <a:off x="838200" y="1690688"/>
            <a:ext cx="10515600" cy="627509"/>
          </a:xfrm>
        </p:spPr>
        <p:txBody>
          <a:bodyPr>
            <a:normAutofit/>
          </a:bodyPr>
          <a:lstStyle/>
          <a:p>
            <a:pPr marL="514350" indent="-514350">
              <a:buFont typeface="+mj-lt"/>
              <a:buAutoNum type="arabicPeriod"/>
            </a:pPr>
            <a:r>
              <a:rPr lang="en-US" sz="3200" dirty="0" smtClean="0"/>
              <a:t>Using 9’s complement, subtract 3250 – 72532.</a:t>
            </a:r>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864668563"/>
              </p:ext>
            </p:extLst>
          </p:nvPr>
        </p:nvGraphicFramePr>
        <p:xfrm>
          <a:off x="1648497" y="2499235"/>
          <a:ext cx="9132606" cy="3162454"/>
        </p:xfrm>
        <a:graphic>
          <a:graphicData uri="http://schemas.openxmlformats.org/drawingml/2006/table">
            <a:tbl>
              <a:tblPr firstRow="1" bandRow="1">
                <a:tableStyleId>{8799B23B-EC83-4686-B30A-512413B5E67A}</a:tableStyleId>
              </a:tblPr>
              <a:tblGrid>
                <a:gridCol w="3515931"/>
                <a:gridCol w="2260905"/>
                <a:gridCol w="3355770"/>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algn="ctr"/>
                      <a:r>
                        <a:rPr lang="en-US" sz="3600" b="1" dirty="0" smtClean="0">
                          <a:solidFill>
                            <a:srgbClr val="002060"/>
                          </a:solidFill>
                        </a:rPr>
                        <a:t>03250</a:t>
                      </a:r>
                      <a:endParaRPr lang="en-US" sz="3600" b="1" dirty="0">
                        <a:solidFill>
                          <a:srgbClr val="002060"/>
                        </a:solidFill>
                      </a:endParaRPr>
                    </a:p>
                  </a:txBody>
                  <a:tcPr/>
                </a:tc>
                <a:tc>
                  <a:txBody>
                    <a:bodyPr/>
                    <a:lstStyle/>
                    <a:p>
                      <a:pPr algn="ctr"/>
                      <a:r>
                        <a:rPr lang="en-US" sz="3600" b="1" dirty="0" smtClean="0">
                          <a:solidFill>
                            <a:srgbClr val="002060"/>
                          </a:solidFill>
                        </a:rPr>
                        <a:t>03250</a:t>
                      </a:r>
                      <a:endParaRPr lang="en-US" sz="3600" b="1" dirty="0">
                        <a:solidFill>
                          <a:srgbClr val="002060"/>
                        </a:solidFill>
                      </a:endParaRP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72532</a:t>
                      </a:r>
                    </a:p>
                  </a:txBody>
                  <a:tcPr/>
                </a:tc>
                <a:tc>
                  <a:txBody>
                    <a:bodyPr/>
                    <a:lstStyle/>
                    <a:p>
                      <a:pPr algn="ctr"/>
                      <a:r>
                        <a:rPr lang="en-US" sz="3600" b="1" dirty="0" smtClean="0">
                          <a:solidFill>
                            <a:srgbClr val="002060"/>
                          </a:solidFill>
                        </a:rPr>
                        <a:t>27467</a:t>
                      </a:r>
                      <a:endParaRPr lang="en-US" sz="3600" b="1" dirty="0">
                        <a:solidFill>
                          <a:srgbClr val="002060"/>
                        </a:solidFill>
                      </a:endParaRPr>
                    </a:p>
                  </a:txBody>
                  <a:tcPr/>
                </a:tc>
              </a:tr>
              <a:tr h="881341">
                <a:tc>
                  <a:txBody>
                    <a:bodyPr/>
                    <a:lstStyle/>
                    <a:p>
                      <a:r>
                        <a:rPr lang="en-US" sz="3600" b="1" dirty="0" smtClean="0">
                          <a:solidFill>
                            <a:srgbClr val="002060"/>
                          </a:solidFill>
                        </a:rPr>
                        <a:t>9’s complement</a:t>
                      </a:r>
                      <a:endParaRPr lang="en-US" sz="3600" b="1" dirty="0">
                        <a:solidFill>
                          <a:srgbClr val="002060"/>
                        </a:solidFill>
                      </a:endParaRPr>
                    </a:p>
                  </a:txBody>
                  <a:tcPr/>
                </a:tc>
                <a:tc>
                  <a:txBody>
                    <a:bodyPr/>
                    <a:lstStyle/>
                    <a:p>
                      <a:pPr algn="ctr"/>
                      <a:r>
                        <a:rPr lang="en-US" sz="3600" b="1" dirty="0" smtClean="0">
                          <a:solidFill>
                            <a:srgbClr val="002060"/>
                          </a:solidFill>
                        </a:rPr>
                        <a:t>27467</a:t>
                      </a:r>
                      <a:endParaRPr lang="en-US" sz="3600" b="1" dirty="0">
                        <a:solidFill>
                          <a:srgbClr val="002060"/>
                        </a:solidFill>
                      </a:endParaRPr>
                    </a:p>
                  </a:txBody>
                  <a:tcPr/>
                </a:tc>
                <a:tc>
                  <a:txBody>
                    <a:bodyPr/>
                    <a:lstStyle/>
                    <a:p>
                      <a:pPr algn="ctr"/>
                      <a:r>
                        <a:rPr lang="en-US" sz="3600" b="1" dirty="0" smtClean="0">
                          <a:solidFill>
                            <a:srgbClr val="002060"/>
                          </a:solidFill>
                        </a:rPr>
                        <a:t>30717</a:t>
                      </a:r>
                      <a:endParaRPr lang="en-US" sz="3600" b="1" dirty="0">
                        <a:solidFill>
                          <a:srgbClr val="002060"/>
                        </a:solidFill>
                      </a:endParaRPr>
                    </a:p>
                  </a:txBody>
                  <a:tcPr/>
                </a:tc>
              </a:tr>
              <a:tr h="88134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9’s complement 30717</a:t>
                      </a:r>
                      <a:r>
                        <a:rPr lang="en-US" sz="3600" b="1" baseline="0" dirty="0" smtClean="0">
                          <a:solidFill>
                            <a:srgbClr val="002060"/>
                          </a:solidFill>
                        </a:rPr>
                        <a:t> </a:t>
                      </a:r>
                      <a:endParaRPr lang="en-US" sz="3600" b="1" dirty="0" smtClean="0">
                        <a:solidFill>
                          <a:srgbClr val="002060"/>
                        </a:solidFill>
                      </a:endParaRPr>
                    </a:p>
                  </a:txBody>
                  <a:tcPr/>
                </a:tc>
                <a:tc hMerge="1">
                  <a:txBody>
                    <a:bodyPr/>
                    <a:lstStyle/>
                    <a:p>
                      <a:pPr algn="ctr"/>
                      <a:endParaRPr lang="en-US" sz="3600" b="1" dirty="0">
                        <a:solidFill>
                          <a:srgbClr val="002060"/>
                        </a:solidFill>
                      </a:endParaRPr>
                    </a:p>
                  </a:txBody>
                  <a:tcPr/>
                </a:tc>
                <a:tc>
                  <a:txBody>
                    <a:bodyPr/>
                    <a:lstStyle/>
                    <a:p>
                      <a:pPr algn="ctr"/>
                      <a:r>
                        <a:rPr lang="en-US" sz="3600" b="1" dirty="0" smtClean="0">
                          <a:solidFill>
                            <a:srgbClr val="FF0000"/>
                          </a:solidFill>
                        </a:rPr>
                        <a:t>─</a:t>
                      </a:r>
                      <a:r>
                        <a:rPr lang="en-US" sz="3600" b="1" dirty="0" smtClean="0">
                          <a:solidFill>
                            <a:srgbClr val="002060"/>
                          </a:solidFill>
                        </a:rPr>
                        <a:t>69282</a:t>
                      </a:r>
                      <a:endParaRPr lang="en-US" sz="3600" b="1" dirty="0">
                        <a:solidFill>
                          <a:srgbClr val="002060"/>
                        </a:solidFill>
                      </a:endParaRPr>
                    </a:p>
                  </a:txBody>
                  <a:tcPr/>
                </a:tc>
              </a:tr>
            </a:tbl>
          </a:graphicData>
        </a:graphic>
      </p:graphicFrame>
      <p:cxnSp>
        <p:nvCxnSpPr>
          <p:cNvPr id="6" name="Straight Arrow Connector 5"/>
          <p:cNvCxnSpPr/>
          <p:nvPr/>
        </p:nvCxnSpPr>
        <p:spPr>
          <a:xfrm flipV="1">
            <a:off x="6096000" y="4282517"/>
            <a:ext cx="2382593" cy="160205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62251" y="5884575"/>
            <a:ext cx="2575578" cy="584775"/>
          </a:xfrm>
          <a:prstGeom prst="rect">
            <a:avLst/>
          </a:prstGeom>
          <a:noFill/>
        </p:spPr>
        <p:txBody>
          <a:bodyPr wrap="square" rtlCol="0">
            <a:spAutoFit/>
          </a:bodyPr>
          <a:lstStyle/>
          <a:p>
            <a:r>
              <a:rPr lang="en-US" sz="3200" b="1" dirty="0" smtClean="0">
                <a:solidFill>
                  <a:srgbClr val="C00000"/>
                </a:solidFill>
              </a:rPr>
              <a:t>No End Carry</a:t>
            </a:r>
            <a:endParaRPr lang="en-US" sz="3200" b="1" dirty="0">
              <a:solidFill>
                <a:srgbClr val="C00000"/>
              </a:solidFill>
            </a:endParaRPr>
          </a:p>
        </p:txBody>
      </p:sp>
    </p:spTree>
    <p:extLst>
      <p:ext uri="{BB962C8B-B14F-4D97-AF65-F5344CB8AC3E}">
        <p14:creationId xmlns:p14="http://schemas.microsoft.com/office/powerpoint/2010/main" val="1553130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002060"/>
                </a:solidFill>
              </a:rPr>
              <a:t>Subtraction with </a:t>
            </a:r>
            <a:r>
              <a:rPr lang="en-US" sz="6000" b="1" dirty="0">
                <a:solidFill>
                  <a:srgbClr val="002060"/>
                </a:solidFill>
              </a:rPr>
              <a:t>(r–1)’s </a:t>
            </a:r>
            <a:r>
              <a:rPr lang="en-US" sz="6000" b="1" dirty="0" smtClean="0">
                <a:solidFill>
                  <a:srgbClr val="002060"/>
                </a:solidFill>
              </a:rPr>
              <a:t>complement</a:t>
            </a:r>
            <a:endParaRPr lang="en-US" sz="6000" b="1" dirty="0">
              <a:solidFill>
                <a:srgbClr val="002060"/>
              </a:solidFill>
            </a:endParaRPr>
          </a:p>
        </p:txBody>
      </p:sp>
      <p:sp>
        <p:nvSpPr>
          <p:cNvPr id="3" name="Content Placeholder 2"/>
          <p:cNvSpPr>
            <a:spLocks noGrp="1"/>
          </p:cNvSpPr>
          <p:nvPr>
            <p:ph idx="1"/>
          </p:nvPr>
        </p:nvSpPr>
        <p:spPr>
          <a:xfrm>
            <a:off x="838200" y="1645320"/>
            <a:ext cx="10515600" cy="518332"/>
          </a:xfrm>
        </p:spPr>
        <p:txBody>
          <a:bodyPr>
            <a:normAutofit lnSpcReduction="10000"/>
          </a:bodyPr>
          <a:lstStyle/>
          <a:p>
            <a:pPr marL="514350" indent="-514350">
              <a:buFont typeface="+mj-lt"/>
              <a:buAutoNum type="arabicPeriod"/>
            </a:pPr>
            <a:r>
              <a:rPr lang="en-US" sz="3200" dirty="0" smtClean="0"/>
              <a:t>Using 1’s complement, subtract 1010100 – 1000100.</a:t>
            </a:r>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730228825"/>
              </p:ext>
            </p:extLst>
          </p:nvPr>
        </p:nvGraphicFramePr>
        <p:xfrm>
          <a:off x="631066" y="2299903"/>
          <a:ext cx="10869769" cy="2825890"/>
        </p:xfrm>
        <a:graphic>
          <a:graphicData uri="http://schemas.openxmlformats.org/drawingml/2006/table">
            <a:tbl>
              <a:tblPr firstRow="1" bandRow="1">
                <a:tableStyleId>{8799B23B-EC83-4686-B30A-512413B5E67A}</a:tableStyleId>
              </a:tblPr>
              <a:tblGrid>
                <a:gridCol w="3060234"/>
                <a:gridCol w="1967871"/>
                <a:gridCol w="3974226"/>
                <a:gridCol w="1867438"/>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algn="ctr"/>
                      <a:r>
                        <a:rPr lang="en-US" sz="3600" b="1" dirty="0" smtClean="0">
                          <a:solidFill>
                            <a:srgbClr val="002060"/>
                          </a:solidFill>
                        </a:rPr>
                        <a:t>1010100</a:t>
                      </a:r>
                      <a:endParaRPr lang="en-US" sz="3600" b="1" dirty="0">
                        <a:solidFill>
                          <a:srgbClr val="002060"/>
                        </a:solidFill>
                      </a:endParaRPr>
                    </a:p>
                  </a:txBody>
                  <a:tcPr/>
                </a:tc>
                <a:tc>
                  <a:txBody>
                    <a:bodyPr/>
                    <a:lstStyle/>
                    <a:p>
                      <a:pPr algn="ctr"/>
                      <a:r>
                        <a:rPr lang="en-US" sz="3600" b="1" dirty="0" smtClean="0">
                          <a:solidFill>
                            <a:srgbClr val="002060"/>
                          </a:solidFill>
                        </a:rPr>
                        <a:t>1010100</a:t>
                      </a:r>
                      <a:endParaRPr lang="en-US" sz="3600" b="1" dirty="0">
                        <a:solidFill>
                          <a:srgbClr val="002060"/>
                        </a:solidFill>
                      </a:endParaRPr>
                    </a:p>
                  </a:txBody>
                  <a:tcPr/>
                </a:tc>
                <a:tc rowSpan="4">
                  <a:txBody>
                    <a:bodyPr/>
                    <a:lstStyle/>
                    <a:p>
                      <a:pPr algn="ctr"/>
                      <a:endParaRPr lang="en-US" sz="3600" b="1" dirty="0" smtClean="0">
                        <a:solidFill>
                          <a:srgbClr val="002060"/>
                        </a:solidFill>
                      </a:endParaRPr>
                    </a:p>
                    <a:p>
                      <a:pPr algn="ctr"/>
                      <a:endParaRPr lang="en-US" sz="3600" b="1" dirty="0" smtClean="0">
                        <a:solidFill>
                          <a:srgbClr val="002060"/>
                        </a:solidFill>
                      </a:endParaRPr>
                    </a:p>
                    <a:p>
                      <a:pPr algn="ctr"/>
                      <a:r>
                        <a:rPr lang="en-US" sz="3600" b="1" dirty="0" smtClean="0">
                          <a:solidFill>
                            <a:srgbClr val="002060"/>
                          </a:solidFill>
                        </a:rPr>
                        <a:t>0010000</a:t>
                      </a:r>
                      <a:endParaRPr lang="en-US" sz="3600" b="1" dirty="0">
                        <a:solidFill>
                          <a:srgbClr val="002060"/>
                        </a:solidFill>
                      </a:endParaRP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1000100</a:t>
                      </a:r>
                    </a:p>
                  </a:txBody>
                  <a:tcPr/>
                </a:tc>
                <a:tc>
                  <a:txBody>
                    <a:bodyPr/>
                    <a:lstStyle/>
                    <a:p>
                      <a:pPr algn="ctr"/>
                      <a:r>
                        <a:rPr lang="en-US" sz="3600" b="1" dirty="0" smtClean="0">
                          <a:solidFill>
                            <a:srgbClr val="002060"/>
                          </a:solidFill>
                        </a:rPr>
                        <a:t>0111011</a:t>
                      </a:r>
                      <a:endParaRPr lang="en-US" sz="3600" b="1" dirty="0">
                        <a:solidFill>
                          <a:srgbClr val="002060"/>
                        </a:solidFill>
                      </a:endParaRPr>
                    </a:p>
                  </a:txBody>
                  <a:tcPr/>
                </a:tc>
                <a:tc vMerge="1">
                  <a:txBody>
                    <a:bodyPr/>
                    <a:lstStyle/>
                    <a:p>
                      <a:pPr algn="ctr"/>
                      <a:endParaRPr lang="en-US" sz="3600" b="1" dirty="0">
                        <a:solidFill>
                          <a:srgbClr val="002060"/>
                        </a:solidFill>
                      </a:endParaRPr>
                    </a:p>
                  </a:txBody>
                  <a:tcPr/>
                </a:tc>
              </a:tr>
              <a:tr h="713059">
                <a:tc rowSpan="2">
                  <a:txBody>
                    <a:bodyPr/>
                    <a:lstStyle/>
                    <a:p>
                      <a:r>
                        <a:rPr lang="en-US" sz="3600" b="1" dirty="0" smtClean="0">
                          <a:solidFill>
                            <a:srgbClr val="002060"/>
                          </a:solidFill>
                        </a:rPr>
                        <a:t>1’s complement</a:t>
                      </a:r>
                      <a:endParaRPr lang="en-US" sz="3600" b="1" dirty="0">
                        <a:solidFill>
                          <a:srgbClr val="002060"/>
                        </a:solidFill>
                      </a:endParaRPr>
                    </a:p>
                  </a:txBody>
                  <a:tcPr/>
                </a:tc>
                <a:tc rowSpan="2">
                  <a:txBody>
                    <a:bodyPr/>
                    <a:lstStyle/>
                    <a:p>
                      <a:pPr algn="ctr"/>
                      <a:r>
                        <a:rPr lang="en-US" sz="3600" b="1" dirty="0" smtClean="0">
                          <a:solidFill>
                            <a:srgbClr val="002060"/>
                          </a:solidFill>
                        </a:rPr>
                        <a:t>0111011</a:t>
                      </a:r>
                      <a:endParaRPr lang="en-US" sz="3600" b="1" dirty="0">
                        <a:solidFill>
                          <a:srgbClr val="002060"/>
                        </a:solidFill>
                      </a:endParaRPr>
                    </a:p>
                  </a:txBody>
                  <a:tcPr/>
                </a:tc>
                <a:tc>
                  <a:txBody>
                    <a:bodyPr/>
                    <a:lstStyle/>
                    <a:p>
                      <a:pPr algn="ctr"/>
                      <a:r>
                        <a:rPr lang="en-US" sz="3600" b="1" dirty="0" smtClean="0">
                          <a:solidFill>
                            <a:srgbClr val="FF0000"/>
                          </a:solidFill>
                        </a:rPr>
                        <a:t>1</a:t>
                      </a:r>
                      <a:r>
                        <a:rPr lang="en-US" sz="3600" b="1" dirty="0" smtClean="0">
                          <a:solidFill>
                            <a:srgbClr val="002060"/>
                          </a:solidFill>
                        </a:rPr>
                        <a:t>0001111</a:t>
                      </a:r>
                      <a:endParaRPr lang="en-US" sz="3600" b="1" dirty="0">
                        <a:solidFill>
                          <a:srgbClr val="002060"/>
                        </a:solidFill>
                      </a:endParaRPr>
                    </a:p>
                  </a:txBody>
                  <a:tcPr/>
                </a:tc>
                <a:tc vMerge="1">
                  <a:txBody>
                    <a:bodyPr/>
                    <a:lstStyle/>
                    <a:p>
                      <a:pPr algn="ctr"/>
                      <a:endParaRPr lang="en-US" sz="3600" b="1" dirty="0">
                        <a:solidFill>
                          <a:srgbClr val="002060"/>
                        </a:solidFill>
                      </a:endParaRPr>
                    </a:p>
                  </a:txBody>
                  <a:tcPr/>
                </a:tc>
              </a:tr>
              <a:tr h="713059">
                <a:tc vMerge="1">
                  <a:txBody>
                    <a:bodyPr/>
                    <a:lstStyle/>
                    <a:p>
                      <a:endParaRPr lang="en-US"/>
                    </a:p>
                  </a:txBody>
                  <a:tcPr/>
                </a:tc>
                <a:tc vMerge="1">
                  <a:txBody>
                    <a:bodyPr/>
                    <a:lstStyle/>
                    <a:p>
                      <a:endParaRPr lang="en-US"/>
                    </a:p>
                  </a:txBody>
                  <a:tcPr/>
                </a:tc>
                <a:tc>
                  <a:txBody>
                    <a:bodyPr/>
                    <a:lstStyle/>
                    <a:p>
                      <a:pPr algn="ctr"/>
                      <a:r>
                        <a:rPr lang="en-US" sz="3600" b="1" dirty="0" smtClean="0">
                          <a:solidFill>
                            <a:srgbClr val="002060"/>
                          </a:solidFill>
                        </a:rPr>
                        <a:t>  +            1</a:t>
                      </a:r>
                      <a:endParaRPr lang="en-US" sz="3600" b="1" dirty="0">
                        <a:solidFill>
                          <a:srgbClr val="002060"/>
                        </a:solidFill>
                      </a:endParaRPr>
                    </a:p>
                  </a:txBody>
                  <a:tcPr/>
                </a:tc>
                <a:tc vMerge="1">
                  <a:txBody>
                    <a:bodyPr/>
                    <a:lstStyle/>
                    <a:p>
                      <a:pPr algn="ctr"/>
                      <a:endParaRPr lang="en-US" sz="3600" b="1" dirty="0">
                        <a:solidFill>
                          <a:srgbClr val="002060"/>
                        </a:solidFill>
                      </a:endParaRPr>
                    </a:p>
                  </a:txBody>
                  <a:tcPr/>
                </a:tc>
              </a:tr>
            </a:tbl>
          </a:graphicData>
        </a:graphic>
      </p:graphicFrame>
      <p:cxnSp>
        <p:nvCxnSpPr>
          <p:cNvPr id="6" name="Straight Arrow Connector 5"/>
          <p:cNvCxnSpPr/>
          <p:nvPr/>
        </p:nvCxnSpPr>
        <p:spPr>
          <a:xfrm flipV="1">
            <a:off x="4984124" y="4275786"/>
            <a:ext cx="1712890" cy="1725769"/>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4237" y="5884575"/>
            <a:ext cx="2575578" cy="584775"/>
          </a:xfrm>
          <a:prstGeom prst="rect">
            <a:avLst/>
          </a:prstGeom>
          <a:noFill/>
        </p:spPr>
        <p:txBody>
          <a:bodyPr wrap="square" rtlCol="0">
            <a:spAutoFit/>
          </a:bodyPr>
          <a:lstStyle/>
          <a:p>
            <a:r>
              <a:rPr lang="en-US" sz="3200" b="1" dirty="0" smtClean="0">
                <a:solidFill>
                  <a:srgbClr val="C00000"/>
                </a:solidFill>
              </a:rPr>
              <a:t>End Carry</a:t>
            </a:r>
            <a:endParaRPr lang="en-US" sz="3200" b="1" dirty="0">
              <a:solidFill>
                <a:srgbClr val="C00000"/>
              </a:solidFill>
            </a:endParaRPr>
          </a:p>
        </p:txBody>
      </p:sp>
    </p:spTree>
    <p:extLst>
      <p:ext uri="{BB962C8B-B14F-4D97-AF65-F5344CB8AC3E}">
        <p14:creationId xmlns:p14="http://schemas.microsoft.com/office/powerpoint/2010/main" val="4273642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002060"/>
                </a:solidFill>
              </a:rPr>
              <a:t>Subtraction with </a:t>
            </a:r>
            <a:r>
              <a:rPr lang="en-US" sz="6000" b="1" dirty="0">
                <a:solidFill>
                  <a:srgbClr val="002060"/>
                </a:solidFill>
              </a:rPr>
              <a:t>(r–1)’s </a:t>
            </a:r>
            <a:r>
              <a:rPr lang="en-US" sz="6000" b="1" dirty="0" smtClean="0">
                <a:solidFill>
                  <a:srgbClr val="002060"/>
                </a:solidFill>
              </a:rPr>
              <a:t>complement</a:t>
            </a:r>
            <a:endParaRPr lang="en-US" sz="6000" b="1" dirty="0">
              <a:solidFill>
                <a:srgbClr val="002060"/>
              </a:solidFill>
            </a:endParaRPr>
          </a:p>
        </p:txBody>
      </p:sp>
      <p:sp>
        <p:nvSpPr>
          <p:cNvPr id="3" name="Content Placeholder 2"/>
          <p:cNvSpPr>
            <a:spLocks noGrp="1"/>
          </p:cNvSpPr>
          <p:nvPr>
            <p:ph idx="1"/>
          </p:nvPr>
        </p:nvSpPr>
        <p:spPr>
          <a:xfrm>
            <a:off x="838200" y="1825626"/>
            <a:ext cx="10515600" cy="634240"/>
          </a:xfrm>
        </p:spPr>
        <p:txBody>
          <a:bodyPr/>
          <a:lstStyle/>
          <a:p>
            <a:pPr marL="514350" indent="-514350">
              <a:buFont typeface="+mj-lt"/>
              <a:buAutoNum type="arabicPeriod"/>
            </a:pPr>
            <a:r>
              <a:rPr lang="en-US" sz="3200" dirty="0" smtClean="0"/>
              <a:t>Using 1’s complement, </a:t>
            </a:r>
            <a:r>
              <a:rPr lang="en-US" sz="3200" dirty="0"/>
              <a:t>subtract 1000100 </a:t>
            </a:r>
            <a:r>
              <a:rPr lang="en-US" sz="3200" dirty="0" smtClean="0"/>
              <a:t>– </a:t>
            </a:r>
            <a:r>
              <a:rPr lang="en-US" sz="3200" dirty="0" smtClean="0">
                <a:solidFill>
                  <a:srgbClr val="002060"/>
                </a:solidFill>
              </a:rPr>
              <a:t>1010100</a:t>
            </a:r>
            <a:endParaRPr lang="en-US" sz="3200" dirty="0" smtClean="0"/>
          </a:p>
          <a:p>
            <a:pPr marL="514350" indent="-514350">
              <a:buFont typeface="+mj-lt"/>
              <a:buAutoNum type="arabicPeriod"/>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4062939761"/>
              </p:ext>
            </p:extLst>
          </p:nvPr>
        </p:nvGraphicFramePr>
        <p:xfrm>
          <a:off x="1050704" y="2583238"/>
          <a:ext cx="10303096" cy="3469833"/>
        </p:xfrm>
        <a:graphic>
          <a:graphicData uri="http://schemas.openxmlformats.org/drawingml/2006/table">
            <a:tbl>
              <a:tblPr firstRow="1" bandRow="1">
                <a:tableStyleId>{8799B23B-EC83-4686-B30A-512413B5E67A}</a:tableStyleId>
              </a:tblPr>
              <a:tblGrid>
                <a:gridCol w="3966554"/>
                <a:gridCol w="2550676"/>
                <a:gridCol w="3785866"/>
              </a:tblGrid>
              <a:tr h="699886">
                <a:tc>
                  <a:txBody>
                    <a:bodyPr/>
                    <a:lstStyle/>
                    <a:p>
                      <a:r>
                        <a:rPr lang="en-US" sz="3600" b="1" dirty="0" smtClean="0">
                          <a:solidFill>
                            <a:srgbClr val="002060"/>
                          </a:solidFill>
                        </a:rPr>
                        <a:t>M</a:t>
                      </a:r>
                      <a:endParaRPr lang="en-US" sz="3600" b="1"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1000100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1000100</a:t>
                      </a:r>
                    </a:p>
                  </a:txBody>
                  <a:tcPr/>
                </a:tc>
              </a:tr>
              <a:tr h="699886">
                <a:tc>
                  <a:txBody>
                    <a:bodyPr/>
                    <a:lstStyle/>
                    <a:p>
                      <a:r>
                        <a:rPr lang="en-US" sz="3600" b="1" dirty="0" smtClean="0">
                          <a:solidFill>
                            <a:srgbClr val="002060"/>
                          </a:solidFill>
                        </a:rPr>
                        <a:t>N</a:t>
                      </a:r>
                      <a:endParaRPr lang="en-US" sz="3600" b="1" dirty="0">
                        <a:solidFill>
                          <a:srgbClr val="002060"/>
                        </a:solidFill>
                      </a:endParaRPr>
                    </a:p>
                  </a:txBody>
                  <a:tcPr/>
                </a:tc>
                <a:tc>
                  <a:txBody>
                    <a:bodyPr/>
                    <a:lstStyle/>
                    <a:p>
                      <a:pPr algn="ctr"/>
                      <a:r>
                        <a:rPr lang="en-US" sz="3600" b="1" dirty="0" smtClean="0">
                          <a:solidFill>
                            <a:srgbClr val="002060"/>
                          </a:solidFill>
                        </a:rPr>
                        <a:t>1010100</a:t>
                      </a:r>
                      <a:endParaRPr lang="en-US" sz="3600" b="1" dirty="0">
                        <a:solidFill>
                          <a:srgbClr val="002060"/>
                        </a:solidFill>
                      </a:endParaRPr>
                    </a:p>
                  </a:txBody>
                  <a:tcPr/>
                </a:tc>
                <a:tc>
                  <a:txBody>
                    <a:bodyPr/>
                    <a:lstStyle/>
                    <a:p>
                      <a:pPr algn="ctr"/>
                      <a:r>
                        <a:rPr lang="en-US" sz="3600" b="1" dirty="0" smtClean="0">
                          <a:solidFill>
                            <a:srgbClr val="002060"/>
                          </a:solidFill>
                        </a:rPr>
                        <a:t>0101011</a:t>
                      </a:r>
                      <a:endParaRPr lang="en-US" sz="3600" b="1" dirty="0">
                        <a:solidFill>
                          <a:srgbClr val="002060"/>
                        </a:solidFill>
                      </a:endParaRPr>
                    </a:p>
                  </a:txBody>
                  <a:tcPr/>
                </a:tc>
              </a:tr>
              <a:tr h="881341">
                <a:tc>
                  <a:txBody>
                    <a:bodyPr/>
                    <a:lstStyle/>
                    <a:p>
                      <a:r>
                        <a:rPr lang="en-US" sz="3600" b="1" dirty="0" smtClean="0">
                          <a:solidFill>
                            <a:srgbClr val="002060"/>
                          </a:solidFill>
                        </a:rPr>
                        <a:t>1’s complement</a:t>
                      </a:r>
                      <a:endParaRPr lang="en-US" sz="3600" b="1" dirty="0">
                        <a:solidFill>
                          <a:srgbClr val="002060"/>
                        </a:solidFill>
                      </a:endParaRPr>
                    </a:p>
                  </a:txBody>
                  <a:tcPr/>
                </a:tc>
                <a:tc>
                  <a:txBody>
                    <a:bodyPr/>
                    <a:lstStyle/>
                    <a:p>
                      <a:pPr algn="ctr"/>
                      <a:r>
                        <a:rPr lang="en-US" sz="3600" b="1" dirty="0" smtClean="0">
                          <a:solidFill>
                            <a:srgbClr val="002060"/>
                          </a:solidFill>
                        </a:rPr>
                        <a:t>0101011</a:t>
                      </a:r>
                      <a:endParaRPr lang="en-US" sz="3600" b="1" dirty="0">
                        <a:solidFill>
                          <a:srgbClr val="002060"/>
                        </a:solidFill>
                      </a:endParaRPr>
                    </a:p>
                  </a:txBody>
                  <a:tcPr/>
                </a:tc>
                <a:tc>
                  <a:txBody>
                    <a:bodyPr/>
                    <a:lstStyle/>
                    <a:p>
                      <a:pPr algn="ctr"/>
                      <a:r>
                        <a:rPr lang="en-US" sz="3600" b="1" dirty="0" smtClean="0">
                          <a:solidFill>
                            <a:srgbClr val="002060"/>
                          </a:solidFill>
                        </a:rPr>
                        <a:t>1101111</a:t>
                      </a:r>
                      <a:endParaRPr lang="en-US" sz="3600" b="1" dirty="0">
                        <a:solidFill>
                          <a:srgbClr val="002060"/>
                        </a:solidFill>
                      </a:endParaRPr>
                    </a:p>
                  </a:txBody>
                  <a:tcPr/>
                </a:tc>
              </a:tr>
              <a:tr h="8938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002060"/>
                          </a:solidFill>
                        </a:rPr>
                        <a:t>1’s complement 1101111</a:t>
                      </a:r>
                      <a:r>
                        <a:rPr lang="en-US" sz="3600" b="1" baseline="0" dirty="0" smtClean="0">
                          <a:solidFill>
                            <a:srgbClr val="002060"/>
                          </a:solidFill>
                        </a:rPr>
                        <a:t> </a:t>
                      </a:r>
                      <a:endParaRPr lang="en-US" sz="3600" b="1" dirty="0" smtClean="0">
                        <a:solidFill>
                          <a:srgbClr val="002060"/>
                        </a:solidFill>
                      </a:endParaRPr>
                    </a:p>
                  </a:txBody>
                  <a:tcPr/>
                </a:tc>
                <a:tc hMerge="1">
                  <a:txBody>
                    <a:bodyPr/>
                    <a:lstStyle/>
                    <a:p>
                      <a:pPr algn="ctr"/>
                      <a:endParaRPr lang="en-US" sz="3600" b="1" dirty="0">
                        <a:solidFill>
                          <a:srgbClr val="002060"/>
                        </a:solidFill>
                      </a:endParaRPr>
                    </a:p>
                  </a:txBody>
                  <a:tcPr/>
                </a:tc>
                <a:tc>
                  <a:txBody>
                    <a:bodyPr/>
                    <a:lstStyle/>
                    <a:p>
                      <a:pPr algn="ctr"/>
                      <a:r>
                        <a:rPr lang="en-US" sz="3600" b="1" dirty="0" smtClean="0">
                          <a:solidFill>
                            <a:srgbClr val="002060"/>
                          </a:solidFill>
                        </a:rPr>
                        <a:t>0010000</a:t>
                      </a:r>
                    </a:p>
                    <a:p>
                      <a:pPr algn="ctr"/>
                      <a:r>
                        <a:rPr lang="en-US" sz="3600" b="1" dirty="0" smtClean="0">
                          <a:solidFill>
                            <a:srgbClr val="FF0000"/>
                          </a:solidFill>
                        </a:rPr>
                        <a:t>─</a:t>
                      </a:r>
                      <a:r>
                        <a:rPr lang="en-US" sz="3600" b="1" dirty="0" smtClean="0">
                          <a:solidFill>
                            <a:srgbClr val="002060"/>
                          </a:solidFill>
                        </a:rPr>
                        <a:t>1000</a:t>
                      </a:r>
                      <a:endParaRPr lang="en-US" sz="3600" b="1" dirty="0">
                        <a:solidFill>
                          <a:srgbClr val="002060"/>
                        </a:solidFill>
                      </a:endParaRPr>
                    </a:p>
                  </a:txBody>
                  <a:tcPr/>
                </a:tc>
              </a:tr>
            </a:tbl>
          </a:graphicData>
        </a:graphic>
      </p:graphicFrame>
      <p:cxnSp>
        <p:nvCxnSpPr>
          <p:cNvPr id="6" name="Straight Arrow Connector 5"/>
          <p:cNvCxnSpPr/>
          <p:nvPr/>
        </p:nvCxnSpPr>
        <p:spPr>
          <a:xfrm flipV="1">
            <a:off x="6207617" y="4481849"/>
            <a:ext cx="2305318" cy="172576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4524" y="6116395"/>
            <a:ext cx="2575578" cy="584775"/>
          </a:xfrm>
          <a:prstGeom prst="rect">
            <a:avLst/>
          </a:prstGeom>
          <a:noFill/>
        </p:spPr>
        <p:txBody>
          <a:bodyPr wrap="square" rtlCol="0">
            <a:spAutoFit/>
          </a:bodyPr>
          <a:lstStyle/>
          <a:p>
            <a:r>
              <a:rPr lang="en-US" sz="3200" b="1" dirty="0" smtClean="0">
                <a:solidFill>
                  <a:srgbClr val="C00000"/>
                </a:solidFill>
              </a:rPr>
              <a:t>No End Carry</a:t>
            </a:r>
            <a:endParaRPr lang="en-US" sz="3200" b="1" dirty="0">
              <a:solidFill>
                <a:srgbClr val="C00000"/>
              </a:solidFill>
            </a:endParaRPr>
          </a:p>
        </p:txBody>
      </p:sp>
    </p:spTree>
    <p:extLst>
      <p:ext uri="{BB962C8B-B14F-4D97-AF65-F5344CB8AC3E}">
        <p14:creationId xmlns:p14="http://schemas.microsoft.com/office/powerpoint/2010/main" val="3792756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357433"/>
            <a:ext cx="10515600" cy="1677429"/>
          </a:xfrm>
        </p:spPr>
        <p:txBody>
          <a:bodyPr>
            <a:normAutofit/>
          </a:bodyPr>
          <a:lstStyle/>
          <a:p>
            <a:pPr marL="0" indent="0" algn="ctr">
              <a:buNone/>
            </a:pPr>
            <a:r>
              <a:rPr lang="en-US" sz="10000" b="1" dirty="0" smtClean="0">
                <a:solidFill>
                  <a:srgbClr val="002060"/>
                </a:solidFill>
              </a:rPr>
              <a:t>Any question?</a:t>
            </a:r>
            <a:endParaRPr lang="en-US" sz="10000" b="1" dirty="0">
              <a:solidFill>
                <a:srgbClr val="002060"/>
              </a:solidFill>
            </a:endParaRPr>
          </a:p>
        </p:txBody>
      </p:sp>
      <p:pic>
        <p:nvPicPr>
          <p:cNvPr id="1032" name="Picture 8" descr="http://imglobal.me/blog/wp-content/uploads/2013/07/Man-With-Questio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4909" y="1856570"/>
            <a:ext cx="4493698" cy="449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01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2060"/>
                </a:solidFill>
              </a:rPr>
              <a:t>r’s Complement(base 10)</a:t>
            </a:r>
            <a:endParaRPr lang="en-US" sz="6000" b="1" dirty="0">
              <a:solidFill>
                <a:srgbClr val="002060"/>
              </a:solidFill>
            </a:endParaRPr>
          </a:p>
        </p:txBody>
      </p:sp>
      <p:sp>
        <p:nvSpPr>
          <p:cNvPr id="3" name="Content Placeholder 2"/>
          <p:cNvSpPr>
            <a:spLocks noGrp="1"/>
          </p:cNvSpPr>
          <p:nvPr>
            <p:ph idx="1"/>
          </p:nvPr>
        </p:nvSpPr>
        <p:spPr/>
        <p:txBody>
          <a:bodyPr/>
          <a:lstStyle/>
          <a:p>
            <a:r>
              <a:rPr lang="en-US" dirty="0" smtClean="0"/>
              <a:t>Given a positive number </a:t>
            </a:r>
            <a:r>
              <a:rPr lang="en-US" sz="3200" b="1" dirty="0" smtClean="0">
                <a:solidFill>
                  <a:srgbClr val="FF0000"/>
                </a:solidFill>
              </a:rPr>
              <a:t>N</a:t>
            </a:r>
            <a:r>
              <a:rPr lang="en-US" dirty="0" smtClean="0"/>
              <a:t> in base </a:t>
            </a:r>
            <a:r>
              <a:rPr lang="en-US" sz="3200" b="1" dirty="0" smtClean="0">
                <a:solidFill>
                  <a:srgbClr val="FF0000"/>
                </a:solidFill>
              </a:rPr>
              <a:t>r</a:t>
            </a:r>
            <a:r>
              <a:rPr lang="en-US" dirty="0" smtClean="0"/>
              <a:t> with an integer part of </a:t>
            </a:r>
            <a:r>
              <a:rPr lang="en-US" sz="3200" b="1" dirty="0" smtClean="0">
                <a:solidFill>
                  <a:srgbClr val="FF0000"/>
                </a:solidFill>
              </a:rPr>
              <a:t>n</a:t>
            </a:r>
            <a:r>
              <a:rPr lang="en-US" dirty="0" smtClean="0"/>
              <a:t> digits.</a:t>
            </a:r>
          </a:p>
          <a:p>
            <a:r>
              <a:rPr lang="en-US" b="1" dirty="0" smtClean="0">
                <a:solidFill>
                  <a:srgbClr val="FF0000"/>
                </a:solidFill>
              </a:rPr>
              <a:t>r’s</a:t>
            </a:r>
            <a:r>
              <a:rPr lang="en-US" dirty="0" smtClean="0"/>
              <a:t> complement of </a:t>
            </a:r>
            <a:r>
              <a:rPr lang="en-US" b="1" dirty="0" smtClean="0">
                <a:solidFill>
                  <a:srgbClr val="FF0000"/>
                </a:solidFill>
              </a:rPr>
              <a:t>N</a:t>
            </a:r>
            <a:r>
              <a:rPr lang="en-US" dirty="0" smtClean="0"/>
              <a:t> is defined as </a:t>
            </a:r>
            <a:r>
              <a:rPr lang="en-US" sz="3600" b="1" dirty="0" err="1" smtClean="0">
                <a:solidFill>
                  <a:srgbClr val="FF0000"/>
                </a:solidFill>
              </a:rPr>
              <a:t>r</a:t>
            </a:r>
            <a:r>
              <a:rPr lang="en-US" sz="3600" b="1" baseline="30000" dirty="0" err="1" smtClean="0">
                <a:solidFill>
                  <a:srgbClr val="FF0000"/>
                </a:solidFill>
              </a:rPr>
              <a:t>n</a:t>
            </a:r>
            <a:r>
              <a:rPr lang="en-US" sz="3600" b="1" dirty="0" smtClean="0">
                <a:solidFill>
                  <a:srgbClr val="FF0000"/>
                </a:solidFill>
              </a:rPr>
              <a:t> – N </a:t>
            </a:r>
            <a:r>
              <a:rPr lang="en-US" dirty="0" smtClean="0"/>
              <a:t>for </a:t>
            </a:r>
            <a:r>
              <a:rPr lang="en-US" sz="3200" b="1" dirty="0" smtClean="0">
                <a:solidFill>
                  <a:srgbClr val="FF0000"/>
                </a:solidFill>
              </a:rPr>
              <a:t>N ≠ 0</a:t>
            </a:r>
            <a:r>
              <a:rPr lang="en-US" dirty="0" smtClean="0"/>
              <a:t>.</a:t>
            </a:r>
          </a:p>
          <a:p>
            <a:r>
              <a:rPr lang="en-US" dirty="0" smtClean="0"/>
              <a:t> example </a:t>
            </a:r>
            <a:r>
              <a:rPr lang="en-US" dirty="0" smtClean="0">
                <a:sym typeface="Wingdings" panose="05000000000000000000" pitchFamily="2" charset="2"/>
              </a:rPr>
              <a:t> </a:t>
            </a:r>
            <a:r>
              <a:rPr lang="en-US" b="1" dirty="0" smtClean="0">
                <a:solidFill>
                  <a:srgbClr val="FF0000"/>
                </a:solidFill>
                <a:sym typeface="Wingdings" panose="05000000000000000000" pitchFamily="2" charset="2"/>
              </a:rPr>
              <a:t>10’s</a:t>
            </a:r>
            <a:r>
              <a:rPr lang="en-US" dirty="0" smtClean="0">
                <a:sym typeface="Wingdings" panose="05000000000000000000" pitchFamily="2" charset="2"/>
              </a:rPr>
              <a:t> complement of </a:t>
            </a:r>
            <a:r>
              <a:rPr lang="en-US" b="1" dirty="0" smtClean="0">
                <a:solidFill>
                  <a:srgbClr val="FF0000"/>
                </a:solidFill>
                <a:sym typeface="Wingdings" panose="05000000000000000000" pitchFamily="2" charset="2"/>
              </a:rPr>
              <a:t>(52520)</a:t>
            </a:r>
            <a:r>
              <a:rPr lang="en-US" b="1" baseline="-25000" dirty="0" smtClean="0">
                <a:solidFill>
                  <a:srgbClr val="FF0000"/>
                </a:solidFill>
                <a:sym typeface="Wingdings" panose="05000000000000000000" pitchFamily="2" charset="2"/>
              </a:rPr>
              <a:t>10</a:t>
            </a:r>
            <a:r>
              <a:rPr lang="en-US" b="1" dirty="0" smtClean="0">
                <a:solidFill>
                  <a:srgbClr val="FF0000"/>
                </a:solidFill>
                <a:sym typeface="Wingdings" panose="05000000000000000000" pitchFamily="2" charset="2"/>
              </a:rPr>
              <a:t> ?</a:t>
            </a:r>
            <a:endParaRPr lang="en-US" dirty="0" smtClean="0">
              <a:sym typeface="Wingdings" panose="05000000000000000000" pitchFamily="2" charset="2"/>
            </a:endParaRPr>
          </a:p>
          <a:p>
            <a:pPr marL="0" indent="0">
              <a:buNone/>
            </a:pPr>
            <a:r>
              <a:rPr lang="en-US" dirty="0">
                <a:sym typeface="Wingdings" panose="05000000000000000000" pitchFamily="2" charset="2"/>
              </a:rPr>
              <a:t>	</a:t>
            </a:r>
            <a:r>
              <a:rPr lang="en-US" dirty="0" smtClean="0">
                <a:sym typeface="Wingdings" panose="05000000000000000000" pitchFamily="2" charset="2"/>
              </a:rPr>
              <a:t>	here n = 5, N = 52520</a:t>
            </a:r>
          </a:p>
          <a:p>
            <a:pPr marL="0" indent="0">
              <a:buNone/>
            </a:pPr>
            <a:r>
              <a:rPr lang="en-US" dirty="0" smtClean="0">
                <a:sym typeface="Wingdings" panose="05000000000000000000" pitchFamily="2" charset="2"/>
              </a:rPr>
              <a:t>So the complement </a:t>
            </a:r>
            <a:r>
              <a:rPr lang="en-US" b="1" dirty="0" smtClean="0">
                <a:solidFill>
                  <a:srgbClr val="FF0000"/>
                </a:solidFill>
                <a:sym typeface="Wingdings" panose="05000000000000000000" pitchFamily="2" charset="2"/>
              </a:rPr>
              <a:t>(52520)</a:t>
            </a:r>
            <a:r>
              <a:rPr lang="en-US" b="1" baseline="-25000" dirty="0" smtClean="0">
                <a:solidFill>
                  <a:srgbClr val="FF0000"/>
                </a:solidFill>
                <a:sym typeface="Wingdings" panose="05000000000000000000" pitchFamily="2" charset="2"/>
              </a:rPr>
              <a:t>10</a:t>
            </a:r>
            <a:r>
              <a:rPr lang="en-US" b="1" dirty="0" smtClean="0">
                <a:solidFill>
                  <a:srgbClr val="FF0000"/>
                </a:solidFill>
                <a:sym typeface="Wingdings" panose="05000000000000000000" pitchFamily="2" charset="2"/>
              </a:rPr>
              <a:t>  </a:t>
            </a:r>
            <a:r>
              <a:rPr lang="en-US" b="1" dirty="0" err="1" smtClean="0">
                <a:solidFill>
                  <a:srgbClr val="FF0000"/>
                </a:solidFill>
                <a:sym typeface="Wingdings" panose="05000000000000000000" pitchFamily="2" charset="2"/>
              </a:rPr>
              <a:t>r</a:t>
            </a:r>
            <a:r>
              <a:rPr lang="en-US" b="1" baseline="30000" dirty="0" err="1" smtClean="0">
                <a:solidFill>
                  <a:srgbClr val="FF0000"/>
                </a:solidFill>
                <a:sym typeface="Wingdings" panose="05000000000000000000" pitchFamily="2" charset="2"/>
              </a:rPr>
              <a:t>n</a:t>
            </a:r>
            <a:r>
              <a:rPr lang="en-US" b="1" dirty="0" smtClean="0">
                <a:solidFill>
                  <a:srgbClr val="FF0000"/>
                </a:solidFill>
                <a:sym typeface="Wingdings" panose="05000000000000000000" pitchFamily="2" charset="2"/>
              </a:rPr>
              <a:t> – N =</a:t>
            </a:r>
            <a:r>
              <a:rPr lang="en-US" b="1" dirty="0" smtClean="0">
                <a:sym typeface="Wingdings" panose="05000000000000000000" pitchFamily="2" charset="2"/>
              </a:rPr>
              <a:t> </a:t>
            </a:r>
            <a:r>
              <a:rPr lang="en-US" b="1" dirty="0" smtClean="0">
                <a:solidFill>
                  <a:srgbClr val="FF0000"/>
                </a:solidFill>
                <a:sym typeface="Wingdings" panose="05000000000000000000" pitchFamily="2" charset="2"/>
              </a:rPr>
              <a:t>10</a:t>
            </a:r>
            <a:r>
              <a:rPr lang="en-US" b="1" baseline="30000" dirty="0" smtClean="0">
                <a:solidFill>
                  <a:srgbClr val="FF0000"/>
                </a:solidFill>
                <a:sym typeface="Wingdings" panose="05000000000000000000" pitchFamily="2" charset="2"/>
              </a:rPr>
              <a:t>5</a:t>
            </a:r>
            <a:r>
              <a:rPr lang="en-US" b="1" dirty="0" smtClean="0">
                <a:solidFill>
                  <a:srgbClr val="FF0000"/>
                </a:solidFill>
                <a:sym typeface="Wingdings" panose="05000000000000000000" pitchFamily="2" charset="2"/>
              </a:rPr>
              <a:t> – 52520 = 47480</a:t>
            </a:r>
          </a:p>
          <a:p>
            <a:r>
              <a:rPr lang="en-US" dirty="0" smtClean="0">
                <a:sym typeface="Wingdings" panose="05000000000000000000" pitchFamily="2" charset="2"/>
              </a:rPr>
              <a:t>Very easy to calculate </a:t>
            </a:r>
            <a:r>
              <a:rPr lang="en-US" sz="4200" b="1" dirty="0" smtClean="0">
                <a:solidFill>
                  <a:srgbClr val="FF0000"/>
                </a:solidFill>
                <a:sym typeface="Wingdings" panose="05000000000000000000" pitchFamily="2" charset="2"/>
              </a:rPr>
              <a:t></a:t>
            </a:r>
            <a:endParaRPr lang="en-US" sz="4200" b="1" dirty="0">
              <a:solidFill>
                <a:srgbClr val="FF0000"/>
              </a:solidFill>
            </a:endParaRPr>
          </a:p>
        </p:txBody>
      </p:sp>
    </p:spTree>
    <p:extLst>
      <p:ext uri="{BB962C8B-B14F-4D97-AF65-F5344CB8AC3E}">
        <p14:creationId xmlns:p14="http://schemas.microsoft.com/office/powerpoint/2010/main" val="4139939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1207439"/>
            <a:ext cx="10515600" cy="1677429"/>
          </a:xfrm>
        </p:spPr>
        <p:txBody>
          <a:bodyPr>
            <a:normAutofit fontScale="70000" lnSpcReduction="20000"/>
          </a:bodyPr>
          <a:lstStyle/>
          <a:p>
            <a:pPr marL="0" indent="0" algn="ctr">
              <a:buNone/>
            </a:pPr>
            <a:r>
              <a:rPr lang="en-US" sz="10000" b="1" dirty="0" smtClean="0">
                <a:solidFill>
                  <a:srgbClr val="002060"/>
                </a:solidFill>
              </a:rPr>
              <a:t>Complete </a:t>
            </a:r>
            <a:r>
              <a:rPr lang="en-US" sz="10000" b="1" dirty="0">
                <a:solidFill>
                  <a:srgbClr val="002060"/>
                </a:solidFill>
              </a:rPr>
              <a:t>N</a:t>
            </a:r>
            <a:r>
              <a:rPr lang="en-US" sz="10000" b="1" dirty="0" smtClean="0">
                <a:solidFill>
                  <a:srgbClr val="002060"/>
                </a:solidFill>
              </a:rPr>
              <a:t>umber System</a:t>
            </a:r>
            <a:endParaRPr lang="en-US" sz="10000" b="1" dirty="0">
              <a:solidFill>
                <a:srgbClr val="002060"/>
              </a:solidFill>
            </a:endParaRPr>
          </a:p>
        </p:txBody>
      </p:sp>
      <p:pic>
        <p:nvPicPr>
          <p:cNvPr id="1026" name="Picture 2" descr="https://cdn4.iconfinder.com/data/icons/bloggers-1-to-7-vol-PNG/512/emoticon_happin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38" y="2153074"/>
            <a:ext cx="3511125" cy="35111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s-media-cache-ak0.pinimg.com/originals/4e/5c/f7/4e5cf7d4ccb9c59b6620a9c71944d51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868" y="2413491"/>
            <a:ext cx="4060473" cy="341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494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Calculate </a:t>
            </a:r>
            <a:r>
              <a:rPr lang="en-US" b="1" dirty="0" smtClean="0">
                <a:solidFill>
                  <a:srgbClr val="FF0000"/>
                </a:solidFill>
              </a:rPr>
              <a:t>10’s</a:t>
            </a:r>
            <a:r>
              <a:rPr lang="en-US" dirty="0" smtClean="0"/>
              <a:t> complement of the number </a:t>
            </a:r>
            <a:r>
              <a:rPr lang="en-US" b="1" dirty="0" smtClean="0">
                <a:solidFill>
                  <a:srgbClr val="FF0000"/>
                </a:solidFill>
              </a:rPr>
              <a:t>(0.3267)</a:t>
            </a:r>
            <a:r>
              <a:rPr lang="en-US" b="1" baseline="-25000" dirty="0" smtClean="0">
                <a:solidFill>
                  <a:srgbClr val="FF0000"/>
                </a:solidFill>
              </a:rPr>
              <a:t>10</a:t>
            </a:r>
            <a:r>
              <a:rPr lang="en-US" dirty="0" smtClean="0"/>
              <a:t>.</a:t>
            </a:r>
          </a:p>
          <a:p>
            <a:r>
              <a:rPr lang="en-US" dirty="0" smtClean="0"/>
              <a:t>There is no integer part. So how you will calculate? </a:t>
            </a:r>
          </a:p>
          <a:p>
            <a:r>
              <a:rPr lang="en-US" dirty="0" smtClean="0">
                <a:solidFill>
                  <a:srgbClr val="0070C0"/>
                </a:solidFill>
              </a:rPr>
              <a:t>But very easy to calculate, just think a little bit.</a:t>
            </a:r>
            <a:endParaRPr lang="en-US" dirty="0">
              <a:solidFill>
                <a:srgbClr val="0070C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r’s Complement(base </a:t>
            </a:r>
            <a:r>
              <a:rPr lang="en-US" sz="6000" b="1" dirty="0">
                <a:solidFill>
                  <a:srgbClr val="002060"/>
                </a:solidFill>
              </a:rPr>
              <a:t>10)</a:t>
            </a:r>
          </a:p>
        </p:txBody>
      </p:sp>
      <p:pic>
        <p:nvPicPr>
          <p:cNvPr id="1026" name="Picture 2" descr="http://4.bp.blogspot.com/-axneddBpqf0/U5X7T--bSaI/AAAAAAAAIQQ/D6E-xVzc1Y0/s1600/thinking-emo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340" y="3242628"/>
            <a:ext cx="2896518" cy="2896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free.clipartof.com/89-Free-3D-Worried-Smiley-Face-Clipart-Illustr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2682" y="2111800"/>
            <a:ext cx="836098" cy="81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89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Here </a:t>
            </a:r>
            <a:r>
              <a:rPr lang="en-US" b="1" dirty="0" smtClean="0">
                <a:solidFill>
                  <a:srgbClr val="FF0000"/>
                </a:solidFill>
              </a:rPr>
              <a:t>n = 0</a:t>
            </a:r>
            <a:r>
              <a:rPr lang="en-US" dirty="0" smtClean="0"/>
              <a:t>.</a:t>
            </a:r>
          </a:p>
          <a:p>
            <a:r>
              <a:rPr lang="en-US" dirty="0" smtClean="0"/>
              <a:t>So </a:t>
            </a:r>
            <a:r>
              <a:rPr lang="en-US" b="1" dirty="0">
                <a:solidFill>
                  <a:srgbClr val="FF0000"/>
                </a:solidFill>
              </a:rPr>
              <a:t>(</a:t>
            </a:r>
            <a:r>
              <a:rPr lang="en-US" b="1" dirty="0" smtClean="0">
                <a:solidFill>
                  <a:srgbClr val="FF0000"/>
                </a:solidFill>
              </a:rPr>
              <a:t>0.3267)</a:t>
            </a:r>
            <a:r>
              <a:rPr lang="en-US" b="1" baseline="-25000" dirty="0" smtClean="0">
                <a:solidFill>
                  <a:srgbClr val="FF0000"/>
                </a:solidFill>
              </a:rPr>
              <a:t>10 </a:t>
            </a:r>
            <a:r>
              <a:rPr lang="en-US" b="1" dirty="0" smtClean="0">
                <a:solidFill>
                  <a:srgbClr val="FF0000"/>
                </a:solidFill>
                <a:sym typeface="Wingdings" panose="05000000000000000000" pitchFamily="2" charset="2"/>
              </a:rPr>
              <a:t> </a:t>
            </a:r>
            <a:r>
              <a:rPr lang="en-US" b="1" dirty="0" err="1">
                <a:solidFill>
                  <a:srgbClr val="FF0000"/>
                </a:solidFill>
                <a:sym typeface="Wingdings" panose="05000000000000000000" pitchFamily="2" charset="2"/>
              </a:rPr>
              <a:t>r</a:t>
            </a:r>
            <a:r>
              <a:rPr lang="en-US" b="1" baseline="30000" dirty="0" err="1">
                <a:solidFill>
                  <a:srgbClr val="FF0000"/>
                </a:solidFill>
                <a:sym typeface="Wingdings" panose="05000000000000000000" pitchFamily="2" charset="2"/>
              </a:rPr>
              <a:t>n</a:t>
            </a:r>
            <a:r>
              <a:rPr lang="en-US" b="1" dirty="0">
                <a:solidFill>
                  <a:srgbClr val="FF0000"/>
                </a:solidFill>
                <a:sym typeface="Wingdings" panose="05000000000000000000" pitchFamily="2" charset="2"/>
              </a:rPr>
              <a:t> – N </a:t>
            </a:r>
            <a:r>
              <a:rPr lang="en-US" b="1" dirty="0" smtClean="0">
                <a:solidFill>
                  <a:srgbClr val="FF0000"/>
                </a:solidFill>
                <a:sym typeface="Wingdings" panose="05000000000000000000" pitchFamily="2" charset="2"/>
              </a:rPr>
              <a:t>=</a:t>
            </a:r>
            <a:r>
              <a:rPr lang="en-US" b="1" dirty="0" smtClean="0">
                <a:sym typeface="Wingdings" panose="05000000000000000000" pitchFamily="2" charset="2"/>
              </a:rPr>
              <a:t> </a:t>
            </a:r>
            <a:r>
              <a:rPr lang="en-US" b="1" dirty="0" smtClean="0">
                <a:solidFill>
                  <a:srgbClr val="FF0000"/>
                </a:solidFill>
                <a:sym typeface="Wingdings" panose="05000000000000000000" pitchFamily="2" charset="2"/>
              </a:rPr>
              <a:t>10</a:t>
            </a:r>
            <a:r>
              <a:rPr lang="en-US" b="1" baseline="30000" dirty="0" smtClean="0">
                <a:solidFill>
                  <a:srgbClr val="FF0000"/>
                </a:solidFill>
                <a:sym typeface="Wingdings" panose="05000000000000000000" pitchFamily="2" charset="2"/>
              </a:rPr>
              <a:t>0</a:t>
            </a:r>
            <a:r>
              <a:rPr lang="en-US" b="1" dirty="0" smtClean="0">
                <a:solidFill>
                  <a:srgbClr val="FF0000"/>
                </a:solidFill>
                <a:sym typeface="Wingdings" panose="05000000000000000000" pitchFamily="2" charset="2"/>
              </a:rPr>
              <a:t> – 0.3267 = 0.6733.</a:t>
            </a:r>
            <a:r>
              <a:rPr lang="en-US" b="1" baseline="-25000" dirty="0" smtClean="0">
                <a:solidFill>
                  <a:srgbClr val="FF0000"/>
                </a:solidFill>
                <a:sym typeface="Wingdings" panose="05000000000000000000" pitchFamily="2" charset="2"/>
              </a:rPr>
              <a:t> </a:t>
            </a:r>
            <a:endParaRPr lang="en-US" b="1" dirty="0" smtClean="0">
              <a:solidFill>
                <a:srgbClr val="FF0000"/>
              </a:solidFill>
              <a:sym typeface="Wingdings" panose="05000000000000000000" pitchFamily="2" charset="2"/>
            </a:endParaRPr>
          </a:p>
          <a:p>
            <a:r>
              <a:rPr lang="en-US" dirty="0">
                <a:sym typeface="Wingdings" panose="05000000000000000000" pitchFamily="2" charset="2"/>
              </a:rPr>
              <a:t> N</a:t>
            </a:r>
            <a:r>
              <a:rPr lang="en-US" dirty="0" smtClean="0">
                <a:sym typeface="Wingdings" panose="05000000000000000000" pitchFamily="2" charset="2"/>
              </a:rPr>
              <a:t>ice work done. </a:t>
            </a:r>
            <a:r>
              <a:rPr lang="en-US" sz="4000" b="1" dirty="0" smtClean="0">
                <a:solidFill>
                  <a:srgbClr val="FF0000"/>
                </a:solidFill>
                <a:sym typeface="Wingdings" panose="05000000000000000000" pitchFamily="2" charset="2"/>
              </a:rPr>
              <a:t></a:t>
            </a:r>
          </a:p>
          <a:p>
            <a:r>
              <a:rPr lang="en-US" dirty="0" smtClean="0">
                <a:sym typeface="Wingdings" panose="05000000000000000000" pitchFamily="2" charset="2"/>
              </a:rPr>
              <a:t>Try it yourself </a:t>
            </a:r>
          </a:p>
          <a:p>
            <a:pPr marL="914400" lvl="1" indent="-457200">
              <a:buFont typeface="+mj-lt"/>
              <a:buAutoNum type="arabicPeriod"/>
            </a:pPr>
            <a:r>
              <a:rPr lang="en-US" b="1" dirty="0" smtClean="0">
                <a:solidFill>
                  <a:srgbClr val="FF0000"/>
                </a:solidFill>
                <a:sym typeface="Wingdings" panose="05000000000000000000" pitchFamily="2" charset="2"/>
              </a:rPr>
              <a:t>(16273)</a:t>
            </a:r>
            <a:r>
              <a:rPr lang="en-US" b="1" baseline="-25000" dirty="0" smtClean="0">
                <a:solidFill>
                  <a:srgbClr val="FF0000"/>
                </a:solidFill>
                <a:sym typeface="Wingdings" panose="05000000000000000000" pitchFamily="2" charset="2"/>
              </a:rPr>
              <a:t>10</a:t>
            </a:r>
            <a:r>
              <a:rPr lang="en-US" b="1" dirty="0" smtClean="0">
                <a:solidFill>
                  <a:srgbClr val="FF0000"/>
                </a:solidFill>
                <a:sym typeface="Wingdings" panose="05000000000000000000" pitchFamily="2" charset="2"/>
              </a:rPr>
              <a:t>  ?</a:t>
            </a:r>
          </a:p>
          <a:p>
            <a:pPr marL="914400" lvl="1" indent="-457200">
              <a:buFont typeface="+mj-lt"/>
              <a:buAutoNum type="arabicPeriod"/>
            </a:pPr>
            <a:r>
              <a:rPr lang="en-US" b="1" dirty="0" smtClean="0">
                <a:solidFill>
                  <a:srgbClr val="FF0000"/>
                </a:solidFill>
                <a:sym typeface="Wingdings" panose="05000000000000000000" pitchFamily="2" charset="2"/>
              </a:rPr>
              <a:t>(25.639)</a:t>
            </a:r>
            <a:r>
              <a:rPr lang="en-US" b="1" baseline="-25000" dirty="0" smtClean="0">
                <a:solidFill>
                  <a:srgbClr val="FF0000"/>
                </a:solidFill>
                <a:sym typeface="Wingdings" panose="05000000000000000000" pitchFamily="2" charset="2"/>
              </a:rPr>
              <a:t>10</a:t>
            </a:r>
            <a:r>
              <a:rPr lang="en-US" b="1" dirty="0" smtClean="0">
                <a:solidFill>
                  <a:srgbClr val="FF0000"/>
                </a:solidFill>
                <a:sym typeface="Wingdings" panose="05000000000000000000" pitchFamily="2" charset="2"/>
              </a:rPr>
              <a:t>  ?</a:t>
            </a:r>
            <a:endParaRPr lang="en-US" b="1"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r’s Complement(base </a:t>
            </a:r>
            <a:r>
              <a:rPr lang="en-US" sz="6000" b="1" dirty="0">
                <a:solidFill>
                  <a:srgbClr val="002060"/>
                </a:solidFill>
              </a:rPr>
              <a:t>10)</a:t>
            </a:r>
          </a:p>
        </p:txBody>
      </p:sp>
    </p:spTree>
    <p:extLst>
      <p:ext uri="{BB962C8B-B14F-4D97-AF65-F5344CB8AC3E}">
        <p14:creationId xmlns:p14="http://schemas.microsoft.com/office/powerpoint/2010/main" val="3679649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11118" cy="4351338"/>
          </a:xfrm>
        </p:spPr>
        <p:txBody>
          <a:bodyPr/>
          <a:lstStyle/>
          <a:p>
            <a:r>
              <a:rPr lang="en-US" b="1" dirty="0">
                <a:solidFill>
                  <a:srgbClr val="FF0000"/>
                </a:solidFill>
                <a:sym typeface="Wingdings" panose="05000000000000000000" pitchFamily="2" charset="2"/>
              </a:rPr>
              <a:t>2</a:t>
            </a:r>
            <a:r>
              <a:rPr lang="en-US" b="1" dirty="0" smtClean="0">
                <a:solidFill>
                  <a:srgbClr val="FF0000"/>
                </a:solidFill>
                <a:sym typeface="Wingdings" panose="05000000000000000000" pitchFamily="2" charset="2"/>
              </a:rPr>
              <a:t>’s</a:t>
            </a:r>
            <a:r>
              <a:rPr lang="en-US" b="1" dirty="0" smtClean="0">
                <a:sym typeface="Wingdings" panose="05000000000000000000" pitchFamily="2" charset="2"/>
              </a:rPr>
              <a:t> </a:t>
            </a:r>
            <a:r>
              <a:rPr lang="en-US" dirty="0">
                <a:sym typeface="Wingdings" panose="05000000000000000000" pitchFamily="2" charset="2"/>
              </a:rPr>
              <a:t>complement of </a:t>
            </a:r>
            <a:r>
              <a:rPr lang="en-US" b="1" dirty="0" smtClean="0">
                <a:solidFill>
                  <a:srgbClr val="FF0000"/>
                </a:solidFill>
                <a:sym typeface="Wingdings" panose="05000000000000000000" pitchFamily="2" charset="2"/>
              </a:rPr>
              <a:t>(101100)</a:t>
            </a:r>
            <a:r>
              <a:rPr lang="en-US" b="1" baseline="-25000" dirty="0" smtClean="0">
                <a:solidFill>
                  <a:srgbClr val="FF0000"/>
                </a:solidFill>
                <a:sym typeface="Wingdings" panose="05000000000000000000" pitchFamily="2" charset="2"/>
              </a:rPr>
              <a:t>2</a:t>
            </a:r>
            <a:r>
              <a:rPr lang="en-US" b="1" dirty="0" smtClean="0">
                <a:solidFill>
                  <a:srgbClr val="FF0000"/>
                </a:solidFill>
                <a:sym typeface="Wingdings" panose="05000000000000000000" pitchFamily="2" charset="2"/>
              </a:rPr>
              <a:t> ?</a:t>
            </a:r>
          </a:p>
          <a:p>
            <a:r>
              <a:rPr lang="en-US" dirty="0" smtClean="0">
                <a:sym typeface="Wingdings" panose="05000000000000000000" pitchFamily="2" charset="2"/>
              </a:rPr>
              <a:t>Here n = 6.</a:t>
            </a:r>
          </a:p>
          <a:p>
            <a:r>
              <a:rPr lang="en-US" sz="2600" dirty="0" smtClean="0">
                <a:sym typeface="Wingdings" panose="05000000000000000000" pitchFamily="2" charset="2"/>
              </a:rPr>
              <a:t>So </a:t>
            </a:r>
            <a:r>
              <a:rPr lang="en-US" sz="2600" b="1" dirty="0" smtClean="0">
                <a:solidFill>
                  <a:srgbClr val="FF0000"/>
                </a:solidFill>
                <a:sym typeface="Wingdings" panose="05000000000000000000" pitchFamily="2" charset="2"/>
              </a:rPr>
              <a:t>(101100)</a:t>
            </a:r>
            <a:r>
              <a:rPr lang="en-US" sz="2600" b="1" baseline="-25000" dirty="0" smtClean="0">
                <a:solidFill>
                  <a:srgbClr val="FF0000"/>
                </a:solidFill>
                <a:sym typeface="Wingdings" panose="05000000000000000000" pitchFamily="2" charset="2"/>
              </a:rPr>
              <a:t>2</a:t>
            </a:r>
            <a:r>
              <a:rPr lang="en-US" sz="2600" b="1" dirty="0" smtClean="0">
                <a:solidFill>
                  <a:srgbClr val="FF0000"/>
                </a:solidFill>
                <a:sym typeface="Wingdings" panose="05000000000000000000" pitchFamily="2" charset="2"/>
              </a:rPr>
              <a:t>  </a:t>
            </a:r>
            <a:r>
              <a:rPr lang="en-US" sz="2600" b="1" dirty="0" err="1" smtClean="0">
                <a:solidFill>
                  <a:srgbClr val="FF0000"/>
                </a:solidFill>
                <a:sym typeface="Wingdings" panose="05000000000000000000" pitchFamily="2" charset="2"/>
              </a:rPr>
              <a:t>r</a:t>
            </a:r>
            <a:r>
              <a:rPr lang="en-US" sz="2600" b="1" baseline="30000" dirty="0" err="1" smtClean="0">
                <a:solidFill>
                  <a:srgbClr val="FF0000"/>
                </a:solidFill>
                <a:sym typeface="Wingdings" panose="05000000000000000000" pitchFamily="2" charset="2"/>
              </a:rPr>
              <a:t>n</a:t>
            </a:r>
            <a:r>
              <a:rPr lang="en-US" sz="2600" b="1" dirty="0" smtClean="0">
                <a:solidFill>
                  <a:srgbClr val="FF0000"/>
                </a:solidFill>
                <a:sym typeface="Wingdings" panose="05000000000000000000" pitchFamily="2" charset="2"/>
              </a:rPr>
              <a:t> – N =</a:t>
            </a:r>
            <a:r>
              <a:rPr lang="en-US" sz="2600" b="1" dirty="0" smtClean="0">
                <a:sym typeface="Wingdings" panose="05000000000000000000" pitchFamily="2" charset="2"/>
              </a:rPr>
              <a:t> </a:t>
            </a:r>
            <a:r>
              <a:rPr lang="en-US" sz="2600" b="1" dirty="0" smtClean="0">
                <a:solidFill>
                  <a:srgbClr val="FF0000"/>
                </a:solidFill>
                <a:sym typeface="Wingdings" panose="05000000000000000000" pitchFamily="2" charset="2"/>
              </a:rPr>
              <a:t>(2</a:t>
            </a:r>
            <a:r>
              <a:rPr lang="en-US" sz="2600" b="1" baseline="30000" dirty="0" smtClean="0">
                <a:solidFill>
                  <a:srgbClr val="FF0000"/>
                </a:solidFill>
                <a:sym typeface="Wingdings" panose="05000000000000000000" pitchFamily="2" charset="2"/>
              </a:rPr>
              <a:t>6</a:t>
            </a:r>
            <a:r>
              <a:rPr lang="en-US" sz="2600" b="1" dirty="0" smtClean="0">
                <a:solidFill>
                  <a:srgbClr val="FF0000"/>
                </a:solidFill>
                <a:sym typeface="Wingdings" panose="05000000000000000000" pitchFamily="2" charset="2"/>
              </a:rPr>
              <a:t>)</a:t>
            </a:r>
            <a:r>
              <a:rPr lang="en-US" sz="2600" b="1" baseline="-25000" dirty="0" smtClean="0">
                <a:solidFill>
                  <a:srgbClr val="FF0000"/>
                </a:solidFill>
                <a:sym typeface="Wingdings" panose="05000000000000000000" pitchFamily="2" charset="2"/>
              </a:rPr>
              <a:t>10</a:t>
            </a:r>
            <a:r>
              <a:rPr lang="en-US" sz="2600" b="1" dirty="0" smtClean="0">
                <a:solidFill>
                  <a:srgbClr val="FF0000"/>
                </a:solidFill>
                <a:sym typeface="Wingdings" panose="05000000000000000000" pitchFamily="2" charset="2"/>
              </a:rPr>
              <a:t> – (101100)</a:t>
            </a:r>
            <a:r>
              <a:rPr lang="en-US" sz="2600" b="1" baseline="-25000" dirty="0" smtClean="0">
                <a:solidFill>
                  <a:srgbClr val="FF0000"/>
                </a:solidFill>
                <a:sym typeface="Wingdings" panose="05000000000000000000" pitchFamily="2" charset="2"/>
              </a:rPr>
              <a:t>2</a:t>
            </a:r>
            <a:r>
              <a:rPr lang="en-US" sz="2600" b="1" dirty="0" smtClean="0">
                <a:solidFill>
                  <a:srgbClr val="FF0000"/>
                </a:solidFill>
                <a:sym typeface="Wingdings" panose="05000000000000000000" pitchFamily="2" charset="2"/>
              </a:rPr>
              <a:t> = (1000000 - 101100)</a:t>
            </a:r>
            <a:r>
              <a:rPr lang="en-US" sz="2600" b="1" baseline="-25000" dirty="0" smtClean="0">
                <a:solidFill>
                  <a:srgbClr val="FF0000"/>
                </a:solidFill>
                <a:sym typeface="Wingdings" panose="05000000000000000000" pitchFamily="2" charset="2"/>
              </a:rPr>
              <a:t>2</a:t>
            </a:r>
            <a:r>
              <a:rPr lang="en-US" sz="2600" b="1" dirty="0" smtClean="0">
                <a:solidFill>
                  <a:srgbClr val="FF0000"/>
                </a:solidFill>
                <a:sym typeface="Wingdings" panose="05000000000000000000" pitchFamily="2" charset="2"/>
              </a:rPr>
              <a:t> = </a:t>
            </a:r>
            <a:r>
              <a:rPr lang="en-US" sz="2600" b="1" dirty="0" smtClean="0">
                <a:solidFill>
                  <a:srgbClr val="FF0000"/>
                </a:solidFill>
                <a:sym typeface="Wingdings" panose="05000000000000000000" pitchFamily="2" charset="2"/>
              </a:rPr>
              <a:t>10100</a:t>
            </a:r>
            <a:r>
              <a:rPr lang="en-US" sz="2600" b="1" dirty="0" smtClean="0">
                <a:solidFill>
                  <a:srgbClr val="FF0000"/>
                </a:solidFill>
                <a:sym typeface="Wingdings" panose="05000000000000000000" pitchFamily="2" charset="2"/>
              </a:rPr>
              <a:t>.</a:t>
            </a:r>
          </a:p>
          <a:p>
            <a:r>
              <a:rPr lang="en-US" b="1" dirty="0">
                <a:solidFill>
                  <a:srgbClr val="FF0000"/>
                </a:solidFill>
                <a:sym typeface="Wingdings" panose="05000000000000000000" pitchFamily="2" charset="2"/>
              </a:rPr>
              <a:t>2’s</a:t>
            </a:r>
            <a:r>
              <a:rPr lang="en-US" b="1" dirty="0">
                <a:sym typeface="Wingdings" panose="05000000000000000000" pitchFamily="2" charset="2"/>
              </a:rPr>
              <a:t> </a:t>
            </a:r>
            <a:r>
              <a:rPr lang="en-US" dirty="0">
                <a:sym typeface="Wingdings" panose="05000000000000000000" pitchFamily="2" charset="2"/>
              </a:rPr>
              <a:t>complement of </a:t>
            </a:r>
            <a:r>
              <a:rPr lang="en-US" b="1" dirty="0" smtClean="0">
                <a:solidFill>
                  <a:srgbClr val="FF0000"/>
                </a:solidFill>
                <a:sym typeface="Wingdings" panose="05000000000000000000" pitchFamily="2" charset="2"/>
              </a:rPr>
              <a:t>(0.0110)</a:t>
            </a:r>
            <a:r>
              <a:rPr lang="en-US" b="1" baseline="-25000" dirty="0" smtClean="0">
                <a:solidFill>
                  <a:srgbClr val="FF0000"/>
                </a:solidFill>
                <a:sym typeface="Wingdings" panose="05000000000000000000" pitchFamily="2" charset="2"/>
              </a:rPr>
              <a:t>2</a:t>
            </a:r>
            <a:r>
              <a:rPr lang="en-US" b="1" dirty="0" smtClean="0">
                <a:solidFill>
                  <a:srgbClr val="FF0000"/>
                </a:solidFill>
                <a:sym typeface="Wingdings" panose="05000000000000000000" pitchFamily="2" charset="2"/>
              </a:rPr>
              <a:t> ?</a:t>
            </a:r>
          </a:p>
          <a:p>
            <a:r>
              <a:rPr lang="en-US" dirty="0" smtClean="0">
                <a:sym typeface="Wingdings" panose="05000000000000000000" pitchFamily="2" charset="2"/>
              </a:rPr>
              <a:t>Same as previously you have computed.</a:t>
            </a:r>
          </a:p>
          <a:p>
            <a:r>
              <a:rPr lang="en-US" dirty="0" smtClean="0">
                <a:sym typeface="Wingdings" panose="05000000000000000000" pitchFamily="2" charset="2"/>
              </a:rPr>
              <a:t>Try it yourself.</a:t>
            </a:r>
            <a:endParaRPr lang="en-US" dirty="0">
              <a:sym typeface="Wingdings" panose="05000000000000000000" pitchFamily="2" charset="2"/>
            </a:endParaRPr>
          </a:p>
          <a:p>
            <a:endParaRPr lang="en-US" dirty="0">
              <a:sym typeface="Wingdings" panose="05000000000000000000" pitchFamily="2" charset="2"/>
            </a:endParaRP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r’s Complement(base </a:t>
            </a:r>
            <a:r>
              <a:rPr lang="en-US" sz="6000" b="1" dirty="0">
                <a:solidFill>
                  <a:srgbClr val="002060"/>
                </a:solidFill>
              </a:rPr>
              <a:t>2</a:t>
            </a:r>
            <a:r>
              <a:rPr lang="en-US" sz="6000" b="1" dirty="0" smtClean="0">
                <a:solidFill>
                  <a:srgbClr val="002060"/>
                </a:solidFill>
              </a:rPr>
              <a:t>)</a:t>
            </a:r>
            <a:endParaRPr lang="en-US" sz="6000" b="1" dirty="0">
              <a:solidFill>
                <a:srgbClr val="002060"/>
              </a:solidFill>
            </a:endParaRPr>
          </a:p>
        </p:txBody>
      </p:sp>
      <p:pic>
        <p:nvPicPr>
          <p:cNvPr id="2050" name="Picture 2" descr="http://4.bp.blogspot.com/-hJMznqkll7w/UFIC-4i3KxI/AAAAAAAADAU/Jx_sHcRe1p4/s1600/smiley%2Bface-face%2Bsmile-free-Smiley%2BFa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9384" y="4230999"/>
            <a:ext cx="1042159" cy="104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438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rgbClr val="FF0000"/>
                </a:solidFill>
                <a:sym typeface="Wingdings" panose="05000000000000000000" pitchFamily="2" charset="2"/>
              </a:rPr>
              <a:t>2</a:t>
            </a:r>
            <a:r>
              <a:rPr lang="en-US" b="1" dirty="0" smtClean="0">
                <a:solidFill>
                  <a:srgbClr val="FF0000"/>
                </a:solidFill>
                <a:sym typeface="Wingdings" panose="05000000000000000000" pitchFamily="2" charset="2"/>
              </a:rPr>
              <a:t>’s</a:t>
            </a:r>
            <a:r>
              <a:rPr lang="en-US" b="1" dirty="0" smtClean="0">
                <a:sym typeface="Wingdings" panose="05000000000000000000" pitchFamily="2" charset="2"/>
              </a:rPr>
              <a:t> </a:t>
            </a:r>
            <a:r>
              <a:rPr lang="en-US" dirty="0">
                <a:sym typeface="Wingdings" panose="05000000000000000000" pitchFamily="2" charset="2"/>
              </a:rPr>
              <a:t>complement of </a:t>
            </a:r>
            <a:r>
              <a:rPr lang="en-US" b="1" dirty="0">
                <a:solidFill>
                  <a:srgbClr val="FF0000"/>
                </a:solidFill>
                <a:sym typeface="Wingdings" panose="05000000000000000000" pitchFamily="2" charset="2"/>
              </a:rPr>
              <a:t>(0.0110)</a:t>
            </a:r>
            <a:r>
              <a:rPr lang="en-US" b="1" baseline="-25000" dirty="0">
                <a:solidFill>
                  <a:srgbClr val="FF0000"/>
                </a:solidFill>
                <a:sym typeface="Wingdings" panose="05000000000000000000" pitchFamily="2" charset="2"/>
              </a:rPr>
              <a:t>2</a:t>
            </a:r>
            <a:r>
              <a:rPr lang="en-US" b="1" dirty="0">
                <a:solidFill>
                  <a:srgbClr val="FF0000"/>
                </a:solidFill>
                <a:sym typeface="Wingdings" panose="05000000000000000000" pitchFamily="2" charset="2"/>
              </a:rPr>
              <a:t> ?</a:t>
            </a:r>
          </a:p>
          <a:p>
            <a:r>
              <a:rPr lang="en-US" dirty="0" smtClean="0">
                <a:sym typeface="Wingdings" panose="05000000000000000000" pitchFamily="2" charset="2"/>
              </a:rPr>
              <a:t>Here n = 0.</a:t>
            </a:r>
          </a:p>
          <a:p>
            <a:r>
              <a:rPr lang="en-US" sz="2600" dirty="0" smtClean="0">
                <a:sym typeface="Wingdings" panose="05000000000000000000" pitchFamily="2" charset="2"/>
              </a:rPr>
              <a:t>So </a:t>
            </a:r>
            <a:r>
              <a:rPr lang="en-US" sz="2600" b="1" dirty="0" smtClean="0">
                <a:solidFill>
                  <a:srgbClr val="FF0000"/>
                </a:solidFill>
                <a:sym typeface="Wingdings" panose="05000000000000000000" pitchFamily="2" charset="2"/>
              </a:rPr>
              <a:t>(</a:t>
            </a:r>
            <a:r>
              <a:rPr lang="en-US" sz="2400" b="1" dirty="0">
                <a:solidFill>
                  <a:srgbClr val="FF0000"/>
                </a:solidFill>
                <a:sym typeface="Wingdings" panose="05000000000000000000" pitchFamily="2" charset="2"/>
              </a:rPr>
              <a:t>0.0110</a:t>
            </a:r>
            <a:r>
              <a:rPr lang="en-US" sz="2600" b="1" dirty="0" smtClean="0">
                <a:solidFill>
                  <a:srgbClr val="FF0000"/>
                </a:solidFill>
                <a:sym typeface="Wingdings" panose="05000000000000000000" pitchFamily="2" charset="2"/>
              </a:rPr>
              <a:t>)</a:t>
            </a:r>
            <a:r>
              <a:rPr lang="en-US" sz="2600" b="1" baseline="-25000" dirty="0" smtClean="0">
                <a:solidFill>
                  <a:srgbClr val="FF0000"/>
                </a:solidFill>
                <a:sym typeface="Wingdings" panose="05000000000000000000" pitchFamily="2" charset="2"/>
              </a:rPr>
              <a:t>2</a:t>
            </a:r>
            <a:r>
              <a:rPr lang="en-US" sz="2600" b="1" dirty="0" smtClean="0">
                <a:solidFill>
                  <a:srgbClr val="FF0000"/>
                </a:solidFill>
                <a:sym typeface="Wingdings" panose="05000000000000000000" pitchFamily="2" charset="2"/>
              </a:rPr>
              <a:t>  </a:t>
            </a:r>
            <a:r>
              <a:rPr lang="en-US" sz="2600" b="1" dirty="0" err="1" smtClean="0">
                <a:solidFill>
                  <a:srgbClr val="FF0000"/>
                </a:solidFill>
                <a:sym typeface="Wingdings" panose="05000000000000000000" pitchFamily="2" charset="2"/>
              </a:rPr>
              <a:t>r</a:t>
            </a:r>
            <a:r>
              <a:rPr lang="en-US" sz="2600" b="1" baseline="30000" dirty="0" err="1" smtClean="0">
                <a:solidFill>
                  <a:srgbClr val="FF0000"/>
                </a:solidFill>
                <a:sym typeface="Wingdings" panose="05000000000000000000" pitchFamily="2" charset="2"/>
              </a:rPr>
              <a:t>n</a:t>
            </a:r>
            <a:r>
              <a:rPr lang="en-US" sz="2600" b="1" dirty="0" smtClean="0">
                <a:solidFill>
                  <a:srgbClr val="FF0000"/>
                </a:solidFill>
                <a:sym typeface="Wingdings" panose="05000000000000000000" pitchFamily="2" charset="2"/>
              </a:rPr>
              <a:t> – N =</a:t>
            </a:r>
            <a:r>
              <a:rPr lang="en-US" sz="2600" b="1" dirty="0" smtClean="0">
                <a:sym typeface="Wingdings" panose="05000000000000000000" pitchFamily="2" charset="2"/>
              </a:rPr>
              <a:t> </a:t>
            </a:r>
            <a:r>
              <a:rPr lang="en-US" sz="2600" b="1" dirty="0" smtClean="0">
                <a:solidFill>
                  <a:srgbClr val="FF0000"/>
                </a:solidFill>
                <a:sym typeface="Wingdings" panose="05000000000000000000" pitchFamily="2" charset="2"/>
              </a:rPr>
              <a:t>(2</a:t>
            </a:r>
            <a:r>
              <a:rPr lang="en-US" sz="2600" b="1" baseline="30000" dirty="0" smtClean="0">
                <a:solidFill>
                  <a:srgbClr val="FF0000"/>
                </a:solidFill>
                <a:sym typeface="Wingdings" panose="05000000000000000000" pitchFamily="2" charset="2"/>
              </a:rPr>
              <a:t>0</a:t>
            </a:r>
            <a:r>
              <a:rPr lang="en-US" sz="2600" b="1" dirty="0" smtClean="0">
                <a:solidFill>
                  <a:srgbClr val="FF0000"/>
                </a:solidFill>
                <a:sym typeface="Wingdings" panose="05000000000000000000" pitchFamily="2" charset="2"/>
              </a:rPr>
              <a:t>)</a:t>
            </a:r>
            <a:r>
              <a:rPr lang="en-US" sz="2600" b="1" baseline="-25000" dirty="0" smtClean="0">
                <a:solidFill>
                  <a:srgbClr val="FF0000"/>
                </a:solidFill>
                <a:sym typeface="Wingdings" panose="05000000000000000000" pitchFamily="2" charset="2"/>
              </a:rPr>
              <a:t>10</a:t>
            </a:r>
            <a:r>
              <a:rPr lang="en-US" sz="2600" b="1" dirty="0" smtClean="0">
                <a:solidFill>
                  <a:srgbClr val="FF0000"/>
                </a:solidFill>
                <a:sym typeface="Wingdings" panose="05000000000000000000" pitchFamily="2" charset="2"/>
              </a:rPr>
              <a:t> – (</a:t>
            </a:r>
            <a:r>
              <a:rPr lang="en-US" sz="2400" b="1" dirty="0">
                <a:solidFill>
                  <a:srgbClr val="FF0000"/>
                </a:solidFill>
                <a:sym typeface="Wingdings" panose="05000000000000000000" pitchFamily="2" charset="2"/>
              </a:rPr>
              <a:t>0.0110</a:t>
            </a:r>
            <a:r>
              <a:rPr lang="en-US" sz="2600" b="1" dirty="0" smtClean="0">
                <a:solidFill>
                  <a:srgbClr val="FF0000"/>
                </a:solidFill>
                <a:sym typeface="Wingdings" panose="05000000000000000000" pitchFamily="2" charset="2"/>
              </a:rPr>
              <a:t>)</a:t>
            </a:r>
            <a:r>
              <a:rPr lang="en-US" sz="2600" b="1" baseline="-25000" dirty="0" smtClean="0">
                <a:solidFill>
                  <a:srgbClr val="FF0000"/>
                </a:solidFill>
                <a:sym typeface="Wingdings" panose="05000000000000000000" pitchFamily="2" charset="2"/>
              </a:rPr>
              <a:t>2</a:t>
            </a:r>
            <a:r>
              <a:rPr lang="en-US" sz="2600" b="1" dirty="0" smtClean="0">
                <a:solidFill>
                  <a:srgbClr val="FF0000"/>
                </a:solidFill>
                <a:sym typeface="Wingdings" panose="05000000000000000000" pitchFamily="2" charset="2"/>
              </a:rPr>
              <a:t> = (1 - </a:t>
            </a:r>
            <a:r>
              <a:rPr lang="en-US" sz="2400" b="1" dirty="0">
                <a:solidFill>
                  <a:srgbClr val="FF0000"/>
                </a:solidFill>
                <a:sym typeface="Wingdings" panose="05000000000000000000" pitchFamily="2" charset="2"/>
              </a:rPr>
              <a:t>0.0110</a:t>
            </a:r>
            <a:r>
              <a:rPr lang="en-US" sz="2600" b="1" dirty="0" smtClean="0">
                <a:solidFill>
                  <a:srgbClr val="FF0000"/>
                </a:solidFill>
                <a:sym typeface="Wingdings" panose="05000000000000000000" pitchFamily="2" charset="2"/>
              </a:rPr>
              <a:t>)</a:t>
            </a:r>
            <a:r>
              <a:rPr lang="en-US" sz="2600" b="1" baseline="-25000" dirty="0" smtClean="0">
                <a:solidFill>
                  <a:srgbClr val="FF0000"/>
                </a:solidFill>
                <a:sym typeface="Wingdings" panose="05000000000000000000" pitchFamily="2" charset="2"/>
              </a:rPr>
              <a:t>2</a:t>
            </a:r>
            <a:r>
              <a:rPr lang="en-US" sz="2600" b="1" dirty="0" smtClean="0">
                <a:solidFill>
                  <a:srgbClr val="FF0000"/>
                </a:solidFill>
                <a:sym typeface="Wingdings" panose="05000000000000000000" pitchFamily="2" charset="2"/>
              </a:rPr>
              <a:t> </a:t>
            </a:r>
            <a:r>
              <a:rPr lang="en-US" sz="2600" b="1" smtClean="0">
                <a:solidFill>
                  <a:srgbClr val="FF0000"/>
                </a:solidFill>
                <a:sym typeface="Wingdings" panose="05000000000000000000" pitchFamily="2" charset="2"/>
              </a:rPr>
              <a:t>= 0.1010</a:t>
            </a:r>
            <a:r>
              <a:rPr lang="en-US" sz="2600" b="1" dirty="0" smtClean="0">
                <a:solidFill>
                  <a:srgbClr val="FF0000"/>
                </a:solidFill>
                <a:sym typeface="Wingdings" panose="05000000000000000000" pitchFamily="2" charset="2"/>
              </a:rPr>
              <a:t>.</a:t>
            </a:r>
          </a:p>
          <a:p>
            <a:r>
              <a:rPr lang="en-US" dirty="0">
                <a:sym typeface="Wingdings" panose="05000000000000000000" pitchFamily="2" charset="2"/>
              </a:rPr>
              <a:t>Nice work done. </a:t>
            </a:r>
            <a:r>
              <a:rPr lang="en-US" sz="4000" b="1" dirty="0">
                <a:solidFill>
                  <a:srgbClr val="FF0000"/>
                </a:solidFill>
                <a:sym typeface="Wingdings" panose="05000000000000000000" pitchFamily="2" charset="2"/>
              </a:rPr>
              <a:t></a:t>
            </a:r>
          </a:p>
          <a:p>
            <a:r>
              <a:rPr lang="en-US" dirty="0">
                <a:sym typeface="Wingdings" panose="05000000000000000000" pitchFamily="2" charset="2"/>
              </a:rPr>
              <a:t>Try it yourself </a:t>
            </a:r>
          </a:p>
          <a:p>
            <a:pPr marL="914400" lvl="1" indent="-457200">
              <a:buFont typeface="+mj-lt"/>
              <a:buAutoNum type="arabicPeriod"/>
            </a:pPr>
            <a:r>
              <a:rPr lang="en-US" b="1" dirty="0" smtClean="0">
                <a:solidFill>
                  <a:srgbClr val="FF0000"/>
                </a:solidFill>
                <a:sym typeface="Wingdings" panose="05000000000000000000" pitchFamily="2" charset="2"/>
              </a:rPr>
              <a:t>(11011101)</a:t>
            </a:r>
            <a:r>
              <a:rPr lang="en-US" b="1" baseline="-25000" dirty="0" smtClean="0">
                <a:solidFill>
                  <a:srgbClr val="FF0000"/>
                </a:solidFill>
                <a:sym typeface="Wingdings" panose="05000000000000000000" pitchFamily="2" charset="2"/>
              </a:rPr>
              <a:t>2</a:t>
            </a:r>
            <a:r>
              <a:rPr lang="en-US" b="1" dirty="0" smtClean="0">
                <a:solidFill>
                  <a:srgbClr val="FF0000"/>
                </a:solidFill>
                <a:sym typeface="Wingdings" panose="05000000000000000000" pitchFamily="2" charset="2"/>
              </a:rPr>
              <a:t> </a:t>
            </a:r>
            <a:r>
              <a:rPr lang="en-US" b="1" dirty="0">
                <a:solidFill>
                  <a:srgbClr val="FF0000"/>
                </a:solidFill>
                <a:sym typeface="Wingdings" panose="05000000000000000000" pitchFamily="2" charset="2"/>
              </a:rPr>
              <a:t> ?</a:t>
            </a:r>
          </a:p>
          <a:p>
            <a:pPr marL="914400" lvl="1" indent="-457200">
              <a:buFont typeface="+mj-lt"/>
              <a:buAutoNum type="arabicPeriod"/>
            </a:pPr>
            <a:r>
              <a:rPr lang="en-US" b="1" dirty="0" smtClean="0">
                <a:solidFill>
                  <a:srgbClr val="FF0000"/>
                </a:solidFill>
                <a:sym typeface="Wingdings" panose="05000000000000000000" pitchFamily="2" charset="2"/>
              </a:rPr>
              <a:t>(11101.01101)</a:t>
            </a:r>
            <a:r>
              <a:rPr lang="en-US" b="1" baseline="-25000" dirty="0" smtClean="0">
                <a:solidFill>
                  <a:srgbClr val="FF0000"/>
                </a:solidFill>
                <a:sym typeface="Wingdings" panose="05000000000000000000" pitchFamily="2" charset="2"/>
              </a:rPr>
              <a:t>10</a:t>
            </a:r>
            <a:r>
              <a:rPr lang="en-US" b="1" dirty="0" smtClean="0">
                <a:solidFill>
                  <a:srgbClr val="FF0000"/>
                </a:solidFill>
                <a:sym typeface="Wingdings" panose="05000000000000000000" pitchFamily="2" charset="2"/>
              </a:rPr>
              <a:t> </a:t>
            </a:r>
            <a:r>
              <a:rPr lang="en-US" b="1" dirty="0">
                <a:solidFill>
                  <a:srgbClr val="FF0000"/>
                </a:solidFill>
                <a:sym typeface="Wingdings" panose="05000000000000000000" pitchFamily="2" charset="2"/>
              </a:rPr>
              <a:t> ?</a:t>
            </a:r>
            <a:endParaRPr lang="en-US" b="1" dirty="0">
              <a:solidFill>
                <a:srgbClr val="FF0000"/>
              </a:solidFill>
            </a:endParaRPr>
          </a:p>
          <a:p>
            <a:endParaRPr lang="en-US" sz="2600" b="1" dirty="0" smtClean="0">
              <a:solidFill>
                <a:srgbClr val="FF0000"/>
              </a:solidFill>
              <a:sym typeface="Wingdings" panose="05000000000000000000" pitchFamily="2" charset="2"/>
            </a:endParaRP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r’s Complement(base </a:t>
            </a:r>
            <a:r>
              <a:rPr lang="en-US" sz="6000" b="1" dirty="0">
                <a:solidFill>
                  <a:srgbClr val="002060"/>
                </a:solidFill>
              </a:rPr>
              <a:t>2</a:t>
            </a:r>
            <a:r>
              <a:rPr lang="en-US" sz="6000" b="1" dirty="0" smtClean="0">
                <a:solidFill>
                  <a:srgbClr val="002060"/>
                </a:solidFill>
              </a:rPr>
              <a:t>)</a:t>
            </a:r>
            <a:endParaRPr lang="en-US" sz="6000" b="1" dirty="0">
              <a:solidFill>
                <a:srgbClr val="002060"/>
              </a:solidFill>
            </a:endParaRPr>
          </a:p>
        </p:txBody>
      </p:sp>
    </p:spTree>
    <p:extLst>
      <p:ext uri="{BB962C8B-B14F-4D97-AF65-F5344CB8AC3E}">
        <p14:creationId xmlns:p14="http://schemas.microsoft.com/office/powerpoint/2010/main" val="2159614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6980"/>
            <a:ext cx="10515600" cy="4829578"/>
          </a:xfrm>
        </p:spPr>
        <p:txBody>
          <a:bodyPr>
            <a:normAutofit/>
          </a:bodyPr>
          <a:lstStyle/>
          <a:p>
            <a:r>
              <a:rPr lang="en-US" dirty="0" smtClean="0">
                <a:sym typeface="Wingdings" panose="05000000000000000000" pitchFamily="2" charset="2"/>
              </a:rPr>
              <a:t>A simple trick to compute r’s complement within a short time.</a:t>
            </a:r>
          </a:p>
          <a:p>
            <a:r>
              <a:rPr lang="en-US" b="1" dirty="0" smtClean="0">
                <a:solidFill>
                  <a:srgbClr val="FF0000"/>
                </a:solidFill>
                <a:sym typeface="Wingdings" panose="05000000000000000000" pitchFamily="2" charset="2"/>
              </a:rPr>
              <a:t>How ?</a:t>
            </a:r>
          </a:p>
          <a:p>
            <a:r>
              <a:rPr lang="en-US" dirty="0" smtClean="0">
                <a:sym typeface="Wingdings" panose="05000000000000000000" pitchFamily="2" charset="2"/>
              </a:rPr>
              <a:t>The 10’s complement of a decimal number can be formed by leaving all least significant zeros unchanged, subtracting the first nonzero least significant digit from 10, and then subtracting all other higher significant digits from 9.</a:t>
            </a:r>
          </a:p>
          <a:p>
            <a:r>
              <a:rPr lang="en-US" dirty="0" smtClean="0">
                <a:sym typeface="Wingdings" panose="05000000000000000000" pitchFamily="2" charset="2"/>
              </a:rPr>
              <a:t>The 2’s complement can be formed by leaving all least significant zeros and the first nonzero digit unchanged, and then replacing 1’s by 0’s and 0’s by 1’s in all other higher significant digits. </a:t>
            </a:r>
          </a:p>
          <a:p>
            <a:r>
              <a:rPr lang="en-US" dirty="0">
                <a:sym typeface="Wingdings" panose="05000000000000000000" pitchFamily="2" charset="2"/>
              </a:rPr>
              <a:t>Nice trick. </a:t>
            </a:r>
            <a:r>
              <a:rPr lang="en-US" b="1" dirty="0">
                <a:solidFill>
                  <a:srgbClr val="FF0000"/>
                </a:solidFill>
                <a:sym typeface="Wingdings" panose="05000000000000000000" pitchFamily="2" charset="2"/>
              </a:rPr>
              <a:t>isn't it</a:t>
            </a:r>
            <a:r>
              <a:rPr lang="en-US" dirty="0">
                <a:sym typeface="Wingdings" panose="05000000000000000000" pitchFamily="2" charset="2"/>
              </a:rPr>
              <a:t>?????????? </a:t>
            </a:r>
          </a:p>
          <a:p>
            <a:endParaRPr lang="en-US" dirty="0" smtClean="0">
              <a:sym typeface="Wingdings" panose="05000000000000000000" pitchFamily="2" charset="2"/>
            </a:endParaRP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r’s Complement</a:t>
            </a:r>
            <a:endParaRPr lang="en-US" sz="6000" b="1" dirty="0">
              <a:solidFill>
                <a:srgbClr val="002060"/>
              </a:solidFill>
            </a:endParaRPr>
          </a:p>
        </p:txBody>
      </p:sp>
      <p:pic>
        <p:nvPicPr>
          <p:cNvPr id="6" name="Picture 10" descr="https://cdn1.iconfinder.com/data/icons/pretty-office-part-13-shadow-style/256/emotic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943" y="5396247"/>
            <a:ext cx="1030311" cy="103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576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11118" cy="4351338"/>
          </a:xfrm>
        </p:spPr>
        <p:txBody>
          <a:bodyPr/>
          <a:lstStyle/>
          <a:p>
            <a:r>
              <a:rPr lang="en-US" dirty="0"/>
              <a:t>Given a positive number </a:t>
            </a:r>
            <a:r>
              <a:rPr lang="en-US" sz="3200" b="1" dirty="0">
                <a:solidFill>
                  <a:srgbClr val="FF0000"/>
                </a:solidFill>
              </a:rPr>
              <a:t>N</a:t>
            </a:r>
            <a:r>
              <a:rPr lang="en-US" dirty="0"/>
              <a:t> in base </a:t>
            </a:r>
            <a:r>
              <a:rPr lang="en-US" sz="3200" b="1" dirty="0">
                <a:solidFill>
                  <a:srgbClr val="FF0000"/>
                </a:solidFill>
              </a:rPr>
              <a:t>r</a:t>
            </a:r>
            <a:r>
              <a:rPr lang="en-US" dirty="0"/>
              <a:t> with an integer part of </a:t>
            </a:r>
            <a:r>
              <a:rPr lang="en-US" sz="3200" b="1" dirty="0">
                <a:solidFill>
                  <a:srgbClr val="FF0000"/>
                </a:solidFill>
              </a:rPr>
              <a:t>n</a:t>
            </a:r>
            <a:r>
              <a:rPr lang="en-US" dirty="0"/>
              <a:t> </a:t>
            </a:r>
            <a:r>
              <a:rPr lang="en-US" dirty="0" smtClean="0"/>
              <a:t>digits and a fraction part of </a:t>
            </a:r>
            <a:r>
              <a:rPr lang="en-US" b="1" dirty="0" smtClean="0">
                <a:solidFill>
                  <a:srgbClr val="FF0000"/>
                </a:solidFill>
              </a:rPr>
              <a:t>m</a:t>
            </a:r>
            <a:r>
              <a:rPr lang="en-US" dirty="0" smtClean="0"/>
              <a:t> digits.</a:t>
            </a:r>
            <a:endParaRPr lang="en-US" dirty="0"/>
          </a:p>
          <a:p>
            <a:r>
              <a:rPr lang="en-US" b="1" dirty="0" smtClean="0">
                <a:solidFill>
                  <a:srgbClr val="FF0000"/>
                </a:solidFill>
              </a:rPr>
              <a:t>(r-1)’s</a:t>
            </a:r>
            <a:r>
              <a:rPr lang="en-US" dirty="0" smtClean="0"/>
              <a:t> </a:t>
            </a:r>
            <a:r>
              <a:rPr lang="en-US" dirty="0"/>
              <a:t>complement of </a:t>
            </a:r>
            <a:r>
              <a:rPr lang="en-US" b="1" dirty="0">
                <a:solidFill>
                  <a:srgbClr val="FF0000"/>
                </a:solidFill>
              </a:rPr>
              <a:t>N</a:t>
            </a:r>
            <a:r>
              <a:rPr lang="en-US" dirty="0"/>
              <a:t> is defined as </a:t>
            </a:r>
            <a:r>
              <a:rPr lang="en-US" sz="3600" b="1" dirty="0" err="1" smtClean="0">
                <a:solidFill>
                  <a:srgbClr val="FF0000"/>
                </a:solidFill>
              </a:rPr>
              <a:t>r</a:t>
            </a:r>
            <a:r>
              <a:rPr lang="en-US" sz="3600" b="1" baseline="30000" dirty="0" err="1" smtClean="0">
                <a:solidFill>
                  <a:srgbClr val="FF0000"/>
                </a:solidFill>
              </a:rPr>
              <a:t>n</a:t>
            </a:r>
            <a:r>
              <a:rPr lang="en-US" sz="3600" b="1" baseline="30000" dirty="0" smtClean="0">
                <a:solidFill>
                  <a:srgbClr val="FF0000"/>
                </a:solidFill>
              </a:rPr>
              <a:t> </a:t>
            </a:r>
            <a:r>
              <a:rPr lang="en-US" sz="3600" b="1" dirty="0">
                <a:solidFill>
                  <a:srgbClr val="FF0000"/>
                </a:solidFill>
              </a:rPr>
              <a:t>– </a:t>
            </a:r>
            <a:r>
              <a:rPr lang="en-US" sz="3600" b="1" dirty="0" smtClean="0">
                <a:solidFill>
                  <a:srgbClr val="FF0000"/>
                </a:solidFill>
              </a:rPr>
              <a:t>r</a:t>
            </a:r>
            <a:r>
              <a:rPr lang="en-US" sz="3600" b="1" dirty="0" smtClean="0">
                <a:solidFill>
                  <a:srgbClr val="FF0000"/>
                </a:solidFill>
                <a:sym typeface="Wingdings" panose="05000000000000000000" pitchFamily="2" charset="2"/>
              </a:rPr>
              <a:t> </a:t>
            </a:r>
            <a:r>
              <a:rPr lang="en-US" sz="3600" b="1" baseline="30000" dirty="0" smtClean="0">
                <a:solidFill>
                  <a:srgbClr val="FF0000"/>
                </a:solidFill>
                <a:sym typeface="Wingdings" panose="05000000000000000000" pitchFamily="2" charset="2"/>
              </a:rPr>
              <a:t>–</a:t>
            </a:r>
            <a:r>
              <a:rPr lang="en-US" sz="3600" b="1" baseline="30000" dirty="0" smtClean="0">
                <a:solidFill>
                  <a:srgbClr val="FF0000"/>
                </a:solidFill>
              </a:rPr>
              <a:t>m</a:t>
            </a:r>
            <a:r>
              <a:rPr lang="en-US" sz="3600" b="1" dirty="0" smtClean="0">
                <a:solidFill>
                  <a:srgbClr val="FF0000"/>
                </a:solidFill>
              </a:rPr>
              <a:t> </a:t>
            </a:r>
            <a:r>
              <a:rPr lang="en-US" sz="3600" b="1" dirty="0">
                <a:solidFill>
                  <a:srgbClr val="FF0000"/>
                </a:solidFill>
              </a:rPr>
              <a:t>– </a:t>
            </a:r>
            <a:r>
              <a:rPr lang="en-US" sz="3600" b="1" dirty="0" smtClean="0">
                <a:solidFill>
                  <a:srgbClr val="FF0000"/>
                </a:solidFill>
              </a:rPr>
              <a:t>N</a:t>
            </a:r>
            <a:r>
              <a:rPr lang="en-US" dirty="0" smtClean="0"/>
              <a:t>.</a:t>
            </a:r>
            <a:endParaRPr lang="en-US" dirty="0"/>
          </a:p>
          <a:p>
            <a:r>
              <a:rPr lang="en-US" dirty="0"/>
              <a:t> example </a:t>
            </a:r>
            <a:r>
              <a:rPr lang="en-US" dirty="0">
                <a:sym typeface="Wingdings" panose="05000000000000000000" pitchFamily="2" charset="2"/>
              </a:rPr>
              <a:t> </a:t>
            </a:r>
            <a:r>
              <a:rPr lang="en-US" b="1" dirty="0">
                <a:solidFill>
                  <a:srgbClr val="FF0000"/>
                </a:solidFill>
                <a:sym typeface="Wingdings" panose="05000000000000000000" pitchFamily="2" charset="2"/>
              </a:rPr>
              <a:t>9</a:t>
            </a:r>
            <a:r>
              <a:rPr lang="en-US" b="1" dirty="0" smtClean="0">
                <a:solidFill>
                  <a:srgbClr val="FF0000"/>
                </a:solidFill>
                <a:sym typeface="Wingdings" panose="05000000000000000000" pitchFamily="2" charset="2"/>
              </a:rPr>
              <a:t>’s</a:t>
            </a:r>
            <a:r>
              <a:rPr lang="en-US" dirty="0" smtClean="0">
                <a:sym typeface="Wingdings" panose="05000000000000000000" pitchFamily="2" charset="2"/>
              </a:rPr>
              <a:t> </a:t>
            </a:r>
            <a:r>
              <a:rPr lang="en-US" dirty="0">
                <a:sym typeface="Wingdings" panose="05000000000000000000" pitchFamily="2" charset="2"/>
              </a:rPr>
              <a:t>complement of </a:t>
            </a:r>
            <a:r>
              <a:rPr lang="en-US" b="1" dirty="0" smtClean="0">
                <a:solidFill>
                  <a:srgbClr val="FF0000"/>
                </a:solidFill>
                <a:sym typeface="Wingdings" panose="05000000000000000000" pitchFamily="2" charset="2"/>
              </a:rPr>
              <a:t>(25.639)</a:t>
            </a:r>
            <a:r>
              <a:rPr lang="en-US" b="1" baseline="-25000" dirty="0" smtClean="0">
                <a:solidFill>
                  <a:srgbClr val="FF0000"/>
                </a:solidFill>
                <a:sym typeface="Wingdings" panose="05000000000000000000" pitchFamily="2" charset="2"/>
              </a:rPr>
              <a:t>10</a:t>
            </a:r>
            <a:r>
              <a:rPr lang="en-US" b="1" dirty="0" smtClean="0">
                <a:solidFill>
                  <a:srgbClr val="FF0000"/>
                </a:solidFill>
                <a:sym typeface="Wingdings" panose="05000000000000000000" pitchFamily="2" charset="2"/>
              </a:rPr>
              <a:t> </a:t>
            </a:r>
            <a:r>
              <a:rPr lang="en-US" b="1" dirty="0">
                <a:solidFill>
                  <a:srgbClr val="FF0000"/>
                </a:solidFill>
                <a:sym typeface="Wingdings" panose="05000000000000000000" pitchFamily="2" charset="2"/>
              </a:rPr>
              <a:t>?</a:t>
            </a:r>
            <a:endParaRPr lang="en-US" dirty="0">
              <a:sym typeface="Wingdings" panose="05000000000000000000" pitchFamily="2" charset="2"/>
            </a:endParaRPr>
          </a:p>
          <a:p>
            <a:pPr marL="0" indent="0">
              <a:buNone/>
            </a:pPr>
            <a:r>
              <a:rPr lang="en-US" dirty="0">
                <a:sym typeface="Wingdings" panose="05000000000000000000" pitchFamily="2" charset="2"/>
              </a:rPr>
              <a:t>		here n = </a:t>
            </a:r>
            <a:r>
              <a:rPr lang="en-US" dirty="0" smtClean="0">
                <a:sym typeface="Wingdings" panose="05000000000000000000" pitchFamily="2" charset="2"/>
              </a:rPr>
              <a:t>2, m = 3 and </a:t>
            </a:r>
            <a:r>
              <a:rPr lang="en-US" dirty="0">
                <a:sym typeface="Wingdings" panose="05000000000000000000" pitchFamily="2" charset="2"/>
              </a:rPr>
              <a:t>N = </a:t>
            </a:r>
            <a:r>
              <a:rPr lang="en-US" dirty="0" smtClean="0">
                <a:sym typeface="Wingdings" panose="05000000000000000000" pitchFamily="2" charset="2"/>
              </a:rPr>
              <a:t>25.639</a:t>
            </a:r>
          </a:p>
          <a:p>
            <a:pPr marL="0" indent="0">
              <a:buNone/>
            </a:pPr>
            <a:r>
              <a:rPr lang="en-US" dirty="0" smtClean="0">
                <a:sym typeface="Wingdings" panose="05000000000000000000" pitchFamily="2" charset="2"/>
              </a:rPr>
              <a:t>So the complement </a:t>
            </a:r>
            <a:r>
              <a:rPr lang="en-US" sz="2600" b="1" dirty="0" smtClean="0">
                <a:solidFill>
                  <a:srgbClr val="FF0000"/>
                </a:solidFill>
                <a:sym typeface="Wingdings" panose="05000000000000000000" pitchFamily="2" charset="2"/>
              </a:rPr>
              <a:t>(25.639)</a:t>
            </a:r>
            <a:r>
              <a:rPr lang="en-US" sz="2600" b="1" baseline="-25000" dirty="0" smtClean="0">
                <a:solidFill>
                  <a:srgbClr val="FF0000"/>
                </a:solidFill>
                <a:sym typeface="Wingdings" panose="05000000000000000000" pitchFamily="2" charset="2"/>
              </a:rPr>
              <a:t>10</a:t>
            </a:r>
            <a:r>
              <a:rPr lang="en-US" sz="2600" b="1" dirty="0" smtClean="0">
                <a:solidFill>
                  <a:srgbClr val="FF0000"/>
                </a:solidFill>
                <a:sym typeface="Wingdings" panose="05000000000000000000" pitchFamily="2" charset="2"/>
              </a:rPr>
              <a:t>  </a:t>
            </a:r>
            <a:r>
              <a:rPr lang="en-US" sz="2600" b="1" dirty="0" err="1" smtClean="0">
                <a:solidFill>
                  <a:srgbClr val="FF0000"/>
                </a:solidFill>
              </a:rPr>
              <a:t>r</a:t>
            </a:r>
            <a:r>
              <a:rPr lang="en-US" sz="2600" b="1" baseline="30000" dirty="0" err="1" smtClean="0">
                <a:solidFill>
                  <a:srgbClr val="FF0000"/>
                </a:solidFill>
              </a:rPr>
              <a:t>n</a:t>
            </a:r>
            <a:r>
              <a:rPr lang="en-US" sz="2600" b="1" baseline="30000" dirty="0" smtClean="0">
                <a:solidFill>
                  <a:srgbClr val="FF0000"/>
                </a:solidFill>
              </a:rPr>
              <a:t> </a:t>
            </a:r>
            <a:r>
              <a:rPr lang="en-US" sz="2600" b="1" dirty="0" smtClean="0">
                <a:solidFill>
                  <a:srgbClr val="FF0000"/>
                </a:solidFill>
              </a:rPr>
              <a:t>– r</a:t>
            </a:r>
            <a:r>
              <a:rPr lang="en-US" sz="2600" b="1" dirty="0" smtClean="0">
                <a:solidFill>
                  <a:srgbClr val="FF0000"/>
                </a:solidFill>
                <a:sym typeface="Wingdings" panose="05000000000000000000" pitchFamily="2" charset="2"/>
              </a:rPr>
              <a:t> </a:t>
            </a:r>
            <a:r>
              <a:rPr lang="en-US" sz="2600" b="1" baseline="30000" dirty="0" smtClean="0">
                <a:solidFill>
                  <a:srgbClr val="FF0000"/>
                </a:solidFill>
                <a:sym typeface="Wingdings" panose="05000000000000000000" pitchFamily="2" charset="2"/>
              </a:rPr>
              <a:t>–</a:t>
            </a:r>
            <a:r>
              <a:rPr lang="en-US" sz="2600" b="1" baseline="30000" dirty="0" smtClean="0">
                <a:solidFill>
                  <a:srgbClr val="FF0000"/>
                </a:solidFill>
              </a:rPr>
              <a:t>m</a:t>
            </a:r>
            <a:r>
              <a:rPr lang="en-US" sz="2600" b="1" dirty="0" smtClean="0">
                <a:solidFill>
                  <a:srgbClr val="FF0000"/>
                </a:solidFill>
              </a:rPr>
              <a:t> – N </a:t>
            </a:r>
            <a:r>
              <a:rPr lang="en-US" sz="2600" b="1" dirty="0" smtClean="0">
                <a:solidFill>
                  <a:srgbClr val="FF0000"/>
                </a:solidFill>
                <a:sym typeface="Wingdings" panose="05000000000000000000" pitchFamily="2" charset="2"/>
              </a:rPr>
              <a:t>=</a:t>
            </a:r>
            <a:r>
              <a:rPr lang="en-US" sz="2600" b="1" dirty="0" smtClean="0">
                <a:sym typeface="Wingdings" panose="05000000000000000000" pitchFamily="2" charset="2"/>
              </a:rPr>
              <a:t> </a:t>
            </a:r>
            <a:r>
              <a:rPr lang="en-US" sz="2600" b="1" dirty="0" smtClean="0">
                <a:solidFill>
                  <a:srgbClr val="FF0000"/>
                </a:solidFill>
                <a:sym typeface="Wingdings" panose="05000000000000000000" pitchFamily="2" charset="2"/>
              </a:rPr>
              <a:t>10</a:t>
            </a:r>
            <a:r>
              <a:rPr lang="en-US" sz="2600" b="1" baseline="30000" dirty="0" smtClean="0">
                <a:solidFill>
                  <a:srgbClr val="FF0000"/>
                </a:solidFill>
                <a:sym typeface="Wingdings" panose="05000000000000000000" pitchFamily="2" charset="2"/>
              </a:rPr>
              <a:t>2</a:t>
            </a:r>
            <a:r>
              <a:rPr lang="en-US" sz="2600" b="1" dirty="0" smtClean="0">
                <a:solidFill>
                  <a:srgbClr val="FF0000"/>
                </a:solidFill>
                <a:sym typeface="Wingdings" panose="05000000000000000000" pitchFamily="2" charset="2"/>
              </a:rPr>
              <a:t> – 10</a:t>
            </a:r>
            <a:r>
              <a:rPr lang="en-US" sz="2600" b="1" baseline="30000" dirty="0" smtClean="0">
                <a:solidFill>
                  <a:srgbClr val="FF0000"/>
                </a:solidFill>
                <a:sym typeface="Wingdings" panose="05000000000000000000" pitchFamily="2" charset="2"/>
              </a:rPr>
              <a:t> –3</a:t>
            </a:r>
            <a:r>
              <a:rPr lang="en-US" sz="2600" b="1" dirty="0" smtClean="0">
                <a:solidFill>
                  <a:srgbClr val="FF0000"/>
                </a:solidFill>
                <a:sym typeface="Wingdings" panose="05000000000000000000" pitchFamily="2" charset="2"/>
              </a:rPr>
              <a:t> – 25.639 = 74.360</a:t>
            </a:r>
          </a:p>
          <a:p>
            <a:r>
              <a:rPr lang="en-US" dirty="0" smtClean="0">
                <a:sym typeface="Wingdings" panose="05000000000000000000" pitchFamily="2" charset="2"/>
              </a:rPr>
              <a:t>Very </a:t>
            </a:r>
            <a:r>
              <a:rPr lang="en-US" dirty="0">
                <a:sym typeface="Wingdings" panose="05000000000000000000" pitchFamily="2" charset="2"/>
              </a:rPr>
              <a:t>easy to calculate </a:t>
            </a:r>
            <a:r>
              <a:rPr lang="en-US" sz="4200" b="1" dirty="0">
                <a:solidFill>
                  <a:srgbClr val="FF0000"/>
                </a:solidFill>
                <a:sym typeface="Wingdings" panose="05000000000000000000" pitchFamily="2" charset="2"/>
              </a:rPr>
              <a:t></a:t>
            </a:r>
            <a:endParaRPr lang="en-US" sz="4200" b="1"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sz="6000" b="1" dirty="0" smtClean="0">
                <a:solidFill>
                  <a:srgbClr val="002060"/>
                </a:solidFill>
              </a:rPr>
              <a:t>(r-1)’s Complement(base </a:t>
            </a:r>
            <a:r>
              <a:rPr lang="en-US" sz="6000" b="1" dirty="0">
                <a:solidFill>
                  <a:srgbClr val="002060"/>
                </a:solidFill>
              </a:rPr>
              <a:t>10)</a:t>
            </a:r>
          </a:p>
        </p:txBody>
      </p:sp>
    </p:spTree>
    <p:extLst>
      <p:ext uri="{BB962C8B-B14F-4D97-AF65-F5344CB8AC3E}">
        <p14:creationId xmlns:p14="http://schemas.microsoft.com/office/powerpoint/2010/main" val="2619682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1193</Words>
  <Application>Microsoft Office PowerPoint</Application>
  <PresentationFormat>Widescreen</PresentationFormat>
  <Paragraphs>233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Complements </vt:lpstr>
      <vt:lpstr>Complements</vt:lpstr>
      <vt:lpstr>r’s Complement(base 10)</vt:lpstr>
      <vt:lpstr>r’s Complement(base 10)</vt:lpstr>
      <vt:lpstr>r’s Complement(base 10)</vt:lpstr>
      <vt:lpstr>r’s Complement(base 2)</vt:lpstr>
      <vt:lpstr>r’s Complement(base 2)</vt:lpstr>
      <vt:lpstr>r’s Complement</vt:lpstr>
      <vt:lpstr>(r-1)’s Complement(base 10)</vt:lpstr>
      <vt:lpstr>(r-1)’s Complement(base 10)</vt:lpstr>
      <vt:lpstr>(r-1)’s Complement(base 10)</vt:lpstr>
      <vt:lpstr>(r-1)’s Complement(base 2)</vt:lpstr>
      <vt:lpstr>(r-1)’s Complement</vt:lpstr>
      <vt:lpstr>r’s Complement(base 2) using (r-1)’s complement</vt:lpstr>
      <vt:lpstr>r’s Complement(base 10) using (r-1)’s complement</vt:lpstr>
      <vt:lpstr>Binary Subtraction</vt:lpstr>
      <vt:lpstr>Binary Subtraction</vt:lpstr>
      <vt:lpstr>Subtraction with r’s complement</vt:lpstr>
      <vt:lpstr>Subtraction with r’s complement</vt:lpstr>
      <vt:lpstr>Subtraction with r’s complement</vt:lpstr>
      <vt:lpstr>Subtraction with r’s complement</vt:lpstr>
      <vt:lpstr>Subtraction with r’s complement</vt:lpstr>
      <vt:lpstr>Subtraction with r’s complement</vt:lpstr>
      <vt:lpstr>Subtraction with (r–1)’s complement</vt:lpstr>
      <vt:lpstr>Subtraction with (r–1)’s complement</vt:lpstr>
      <vt:lpstr>Subtraction with (r–1)’s complement</vt:lpstr>
      <vt:lpstr>Subtraction with (r–1)’s complement</vt:lpstr>
      <vt:lpstr>Subtraction with (r–1)’s complement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Complements</dc:title>
  <dc:creator>Imran</dc:creator>
  <cp:lastModifiedBy>HP_CSE</cp:lastModifiedBy>
  <cp:revision>236</cp:revision>
  <dcterms:created xsi:type="dcterms:W3CDTF">2015-04-13T19:23:32Z</dcterms:created>
  <dcterms:modified xsi:type="dcterms:W3CDTF">2020-02-11T12:27:21Z</dcterms:modified>
</cp:coreProperties>
</file>