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4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Click to move the slide</a:t>
            </a: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6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6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6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01A49F9-DC6D-4494-BE88-84225DA32A57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63D7F11-F649-41C0-9A67-3F166EB6C6D3}" type="slidenum">
              <a:rPr lang="en-US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31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3885840" y="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CustomShape 3"/>
          <p:cNvSpPr/>
          <p:nvPr/>
        </p:nvSpPr>
        <p:spPr>
          <a:xfrm>
            <a:off x="3885840" y="868752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r>
              <a:rPr lang="en-US" sz="1000" b="0" i="1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0" y="868752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7" name="CustomShape 5"/>
          <p:cNvSpPr/>
          <p:nvPr/>
        </p:nvSpPr>
        <p:spPr>
          <a:xfrm>
            <a:off x="0" y="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PlaceHolder 6"/>
          <p:cNvSpPr>
            <a:spLocks noGrp="1" noRot="1" noChangeAspect="1"/>
          </p:cNvSpPr>
          <p:nvPr>
            <p:ph type="sldImg"/>
          </p:nvPr>
        </p:nvSpPr>
        <p:spPr>
          <a:xfrm>
            <a:off x="1152360" y="692280"/>
            <a:ext cx="4552560" cy="3416040"/>
          </a:xfrm>
          <a:prstGeom prst="rect">
            <a:avLst/>
          </a:prstGeom>
        </p:spPr>
      </p:sp>
      <p:sp>
        <p:nvSpPr>
          <p:cNvPr id="679" name="PlaceHolder 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360" tIns="44280" rIns="90360" bIns="442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27931C5-431F-46B9-93DE-FEA32044C4AE}" type="slidenum">
              <a:rPr lang="en-US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81" name="CustomShape 2"/>
          <p:cNvSpPr/>
          <p:nvPr/>
        </p:nvSpPr>
        <p:spPr>
          <a:xfrm>
            <a:off x="3885840" y="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CustomShape 3"/>
          <p:cNvSpPr/>
          <p:nvPr/>
        </p:nvSpPr>
        <p:spPr>
          <a:xfrm>
            <a:off x="3885840" y="868752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r>
              <a:rPr lang="en-US" sz="1000" b="0" i="1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83" name="CustomShape 4"/>
          <p:cNvSpPr/>
          <p:nvPr/>
        </p:nvSpPr>
        <p:spPr>
          <a:xfrm>
            <a:off x="0" y="868752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CustomShape 5"/>
          <p:cNvSpPr/>
          <p:nvPr/>
        </p:nvSpPr>
        <p:spPr>
          <a:xfrm>
            <a:off x="0" y="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PlaceHolder 6"/>
          <p:cNvSpPr>
            <a:spLocks noGrp="1" noRot="1" noChangeAspect="1"/>
          </p:cNvSpPr>
          <p:nvPr>
            <p:ph type="sldImg"/>
          </p:nvPr>
        </p:nvSpPr>
        <p:spPr>
          <a:xfrm>
            <a:off x="1152360" y="692280"/>
            <a:ext cx="4552560" cy="3416040"/>
          </a:xfrm>
          <a:prstGeom prst="rect">
            <a:avLst/>
          </a:prstGeom>
        </p:spPr>
      </p:sp>
      <p:sp>
        <p:nvSpPr>
          <p:cNvPr id="686" name="PlaceHolder 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360" tIns="44280" rIns="90360" bIns="442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2C5DFE0-A20A-4212-822C-09065D57DFED}" type="slidenum">
              <a:rPr lang="en-US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88" name="CustomShape 2"/>
          <p:cNvSpPr/>
          <p:nvPr/>
        </p:nvSpPr>
        <p:spPr>
          <a:xfrm>
            <a:off x="3885840" y="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CustomShape 3"/>
          <p:cNvSpPr/>
          <p:nvPr/>
        </p:nvSpPr>
        <p:spPr>
          <a:xfrm>
            <a:off x="3885840" y="868752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r>
              <a:rPr lang="en-US" sz="1000" b="0" i="1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90" name="CustomShape 4"/>
          <p:cNvSpPr/>
          <p:nvPr/>
        </p:nvSpPr>
        <p:spPr>
          <a:xfrm>
            <a:off x="0" y="868752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5"/>
          <p:cNvSpPr/>
          <p:nvPr/>
        </p:nvSpPr>
        <p:spPr>
          <a:xfrm>
            <a:off x="0" y="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PlaceHolder 6"/>
          <p:cNvSpPr>
            <a:spLocks noGrp="1" noRot="1" noChangeAspect="1"/>
          </p:cNvSpPr>
          <p:nvPr>
            <p:ph type="sldImg"/>
          </p:nvPr>
        </p:nvSpPr>
        <p:spPr>
          <a:xfrm>
            <a:off x="1152360" y="692280"/>
            <a:ext cx="4552560" cy="3416040"/>
          </a:xfrm>
          <a:prstGeom prst="rect">
            <a:avLst/>
          </a:prstGeom>
        </p:spPr>
      </p:sp>
      <p:sp>
        <p:nvSpPr>
          <p:cNvPr id="693" name="PlaceHolder 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360" tIns="44280" rIns="90360" bIns="442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F99EA69-D8C9-4284-9778-F339A73A96DC}" type="slidenum">
              <a:rPr lang="en-US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34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95" name="CustomShape 2"/>
          <p:cNvSpPr/>
          <p:nvPr/>
        </p:nvSpPr>
        <p:spPr>
          <a:xfrm>
            <a:off x="3885840" y="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6" name="CustomShape 3"/>
          <p:cNvSpPr/>
          <p:nvPr/>
        </p:nvSpPr>
        <p:spPr>
          <a:xfrm>
            <a:off x="3885840" y="868752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r>
              <a:rPr lang="en-US" sz="1000" b="0" i="1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97" name="CustomShape 4"/>
          <p:cNvSpPr/>
          <p:nvPr/>
        </p:nvSpPr>
        <p:spPr>
          <a:xfrm>
            <a:off x="0" y="868752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8" name="CustomShape 5"/>
          <p:cNvSpPr/>
          <p:nvPr/>
        </p:nvSpPr>
        <p:spPr>
          <a:xfrm>
            <a:off x="0" y="0"/>
            <a:ext cx="29718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PlaceHolder 6"/>
          <p:cNvSpPr>
            <a:spLocks noGrp="1" noRot="1" noChangeAspect="1"/>
          </p:cNvSpPr>
          <p:nvPr>
            <p:ph type="sldImg"/>
          </p:nvPr>
        </p:nvSpPr>
        <p:spPr>
          <a:xfrm>
            <a:off x="1152360" y="692280"/>
            <a:ext cx="4552560" cy="3416040"/>
          </a:xfrm>
          <a:prstGeom prst="rect">
            <a:avLst/>
          </a:prstGeom>
        </p:spPr>
      </p:sp>
      <p:sp>
        <p:nvSpPr>
          <p:cNvPr id="700" name="PlaceHolder 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360" tIns="44280" rIns="90360" bIns="4428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D84DAF-AD23-4038-A837-A7AC1156DA0D}" type="slidenum">
              <a:rPr lang="en-US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37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0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AE03A31-5D7A-443A-8D91-5EA4CD6FFA2E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eorgia"/>
              </a:rPr>
              <a:t>Dr. Azhar, KUET.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E5117D36-D0E3-4604-81C1-01DB07D334F5}" type="slidenum">
              <a:rPr lang="en-US" sz="1600" b="0" strike="noStrike" spc="-1">
                <a:solidFill>
                  <a:srgbClr val="6D8687"/>
                </a:solidFill>
                <a:latin typeface="Georgia"/>
              </a:rPr>
              <a:pPr algn="ctr">
                <a:lnSpc>
                  <a:spcPct val="100000"/>
                </a:lnSpc>
              </a:p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200" b="0" strike="noStrike" spc="-1">
                <a:solidFill>
                  <a:srgbClr val="D16349"/>
                </a:solidFill>
                <a:latin typeface="Georgia"/>
              </a:rPr>
              <a:t>Click to edit Master title style</a:t>
            </a:r>
            <a:endParaRPr lang="en-US" sz="42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9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773B243-ABDB-4FFB-8222-680C1CC0B355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eorgia"/>
              </a:rPr>
              <a:t>Dr. Azhar, KUET.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3B81A73A-EB6E-4FBB-A55B-65E97383391A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Master text styles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Second level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Third level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9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CB4D279-9F8D-416A-B089-B201318A6AAC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0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eorgia"/>
              </a:rPr>
              <a:t>Dr. Azhar, KUET.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sldNum"/>
          </p:nvPr>
        </p:nvSpPr>
        <p:spPr>
          <a:xfrm>
            <a:off x="4343400" y="103608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7A88B62F-5952-48A8-9A95-14831CF0655E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122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0" y="0"/>
            <a:ext cx="9143640" cy="155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2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5"/>
          <p:cNvSpPr/>
          <p:nvPr/>
        </p:nvSpPr>
        <p:spPr>
          <a:xfrm>
            <a:off x="152280" y="15840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PlaceHolder 16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4D03D6D-AB62-4705-8B17-D8750B7967E5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75" name="PlaceHolder 17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eorgia"/>
              </a:rPr>
              <a:t>Dr. Azhar, KUET.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18"/>
          <p:cNvSpPr>
            <a:spLocks noGrp="1"/>
          </p:cNvSpPr>
          <p:nvPr>
            <p:ph type="sldNum"/>
          </p:nvPr>
        </p:nvSpPr>
        <p:spPr>
          <a:xfrm>
            <a:off x="4267080" y="6324480"/>
            <a:ext cx="60912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FBB761D9-3708-4A8A-BE05-A82D342A37A9}" type="slidenum">
              <a:rPr lang="en-US" sz="1600" b="0" strike="noStrike" spc="-1">
                <a:solidFill>
                  <a:srgbClr val="E1E1E1"/>
                </a:solidFill>
                <a:latin typeface="Georgia"/>
              </a:rPr>
              <a:pPr algn="ctr">
                <a:lnSpc>
                  <a:spcPct val="100000"/>
                </a:lnSpc>
              </a:p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177" name="PlaceHolder 1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Click to edit the title text format</a:t>
            </a:r>
          </a:p>
        </p:txBody>
      </p:sp>
      <p:sp>
        <p:nvSpPr>
          <p:cNvPr id="178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3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4" name="PlaceHolder 10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5" name="PlaceHolder 11"/>
          <p:cNvSpPr>
            <a:spLocks noGrp="1"/>
          </p:cNvSpPr>
          <p:nvPr>
            <p:ph type="body"/>
          </p:nvPr>
        </p:nvSpPr>
        <p:spPr>
          <a:xfrm>
            <a:off x="914400" y="1122480"/>
            <a:ext cx="3754080" cy="4903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Master text styles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Second level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Third level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Fifth level</a:t>
            </a:r>
          </a:p>
        </p:txBody>
      </p:sp>
      <p:sp>
        <p:nvSpPr>
          <p:cNvPr id="226" name="PlaceHolder 12"/>
          <p:cNvSpPr>
            <a:spLocks noGrp="1"/>
          </p:cNvSpPr>
          <p:nvPr>
            <p:ph type="body"/>
          </p:nvPr>
        </p:nvSpPr>
        <p:spPr>
          <a:xfrm>
            <a:off x="4821120" y="1122480"/>
            <a:ext cx="3754080" cy="4903560"/>
          </a:xfrm>
          <a:prstGeom prst="rect">
            <a:avLst/>
          </a:prstGeom>
        </p:spPr>
        <p:txBody>
          <a:bodyPr lIns="90000" tIns="45000" rIns="90000" bIns="45000" anchor="ctr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646B86"/>
                </a:solidFill>
                <a:latin typeface="Georg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cap="all" spc="248">
                <a:solidFill>
                  <a:srgbClr val="646B86"/>
                </a:solidFill>
                <a:latin typeface="Georgia"/>
              </a:rPr>
              <a:t>MD. MILON ISLAM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cap="all" spc="248">
                <a:solidFill>
                  <a:srgbClr val="646B86"/>
                </a:solidFill>
                <a:latin typeface="Georgia"/>
              </a:rPr>
              <a:t>MD. MASUM AL MASBA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200" b="0" strike="noStrike" spc="-1">
                <a:solidFill>
                  <a:srgbClr val="D16349"/>
                </a:solidFill>
                <a:latin typeface="Georgia"/>
              </a:rPr>
              <a:t>Memory and storage system</a:t>
            </a:r>
            <a:endParaRPr lang="en-US" sz="42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Storage Hierarchy (Cont.)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973080" y="1571760"/>
            <a:ext cx="7051320" cy="462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000" b="1" strike="noStrike" spc="-1">
                <a:solidFill>
                  <a:srgbClr val="646B86"/>
                </a:solidFill>
                <a:latin typeface="Georgia"/>
              </a:rPr>
              <a:t>primary storage</a:t>
            </a: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: 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Fastest media but volatile (cache, main memory).</a:t>
            </a: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000" b="1" strike="noStrike" spc="-1">
                <a:solidFill>
                  <a:srgbClr val="646B86"/>
                </a:solidFill>
                <a:latin typeface="Georgia"/>
              </a:rPr>
              <a:t>secondary storage</a:t>
            </a: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: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next level in hierarchy, non-volatile, moderately fast access time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also called </a:t>
            </a:r>
            <a:r>
              <a:rPr lang="en-US" sz="2000" b="1" strike="noStrike" spc="-1">
                <a:solidFill>
                  <a:srgbClr val="646B86"/>
                </a:solidFill>
                <a:latin typeface="Georgia"/>
              </a:rPr>
              <a:t>on-line storage 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E.g. flash memory, magnetic disks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000" b="1" strike="noStrike" spc="-1">
                <a:solidFill>
                  <a:srgbClr val="646B86"/>
                </a:solidFill>
                <a:latin typeface="Georgia"/>
              </a:rPr>
              <a:t>Tertiary storage</a:t>
            </a: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: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lowest level in hierarchy, non-volatile, slow access time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also called </a:t>
            </a:r>
            <a:r>
              <a:rPr lang="en-US" sz="2000" b="1" strike="noStrike" spc="-1">
                <a:solidFill>
                  <a:srgbClr val="646B86"/>
                </a:solidFill>
                <a:latin typeface="Georgia"/>
              </a:rPr>
              <a:t>off-line storage</a:t>
            </a: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E.g. magnetic tape, optical storage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1039262-8417-4D32-AE92-EA955864CB1B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10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312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4D2BABE7-7541-4BD3-A41D-AA7790C80819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spcBef>
                <a:spcPts val="1650"/>
              </a:spcBef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Storage Devices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533520" y="1523880"/>
            <a:ext cx="8229240" cy="350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93840" indent="-393480">
              <a:lnSpc>
                <a:spcPct val="100000"/>
              </a:lnSpc>
              <a:spcBef>
                <a:spcPts val="1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latin typeface="Georgia"/>
              </a:rPr>
              <a:t>Storage devices are categorized by:</a:t>
            </a:r>
          </a:p>
          <a:p>
            <a:pPr marL="511200" lvl="1">
              <a:lnSpc>
                <a:spcPct val="100000"/>
              </a:lnSpc>
              <a:spcBef>
                <a:spcPts val="119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646B86"/>
                </a:solidFill>
                <a:latin typeface="Georgia"/>
              </a:rPr>
              <a:t>The method they use to access the information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511200" lvl="1">
              <a:lnSpc>
                <a:spcPct val="100000"/>
              </a:lnSpc>
              <a:spcBef>
                <a:spcPts val="119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646B86"/>
                </a:solidFill>
                <a:latin typeface="Georgia"/>
              </a:rPr>
              <a:t>The technology they use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511200" lvl="1">
              <a:lnSpc>
                <a:spcPct val="100000"/>
              </a:lnSpc>
              <a:spcBef>
                <a:spcPts val="119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646B86"/>
                </a:solidFill>
                <a:latin typeface="Georgia"/>
              </a:rPr>
              <a:t>Their location in the storage hierarchy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511200" lvl="1">
              <a:lnSpc>
                <a:spcPct val="100000"/>
              </a:lnSpc>
              <a:spcBef>
                <a:spcPts val="119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646B86"/>
                </a:solidFill>
                <a:latin typeface="Georgia"/>
              </a:rPr>
              <a:t>Their capacity and speed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5867280" y="632448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7F92F47-73FE-48BA-9D18-626A379C72DF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10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5" dur="10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1000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3" dur="1000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533520" y="53352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spcBef>
                <a:spcPts val="1650"/>
              </a:spcBef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Sequential vs. Random Access Storage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457200" y="3809880"/>
            <a:ext cx="8229240" cy="198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41280" indent="-340920">
              <a:lnSpc>
                <a:spcPct val="100000"/>
              </a:lnSpc>
              <a:spcBef>
                <a:spcPts val="11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1" strike="noStrike" spc="-1">
                <a:solidFill>
                  <a:srgbClr val="000000"/>
                </a:solidFill>
                <a:latin typeface="Georgia"/>
              </a:rPr>
              <a:t>Sequential </a:t>
            </a: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– Storage devices that read and write data in a serial (one after the other) fashion</a:t>
            </a:r>
          </a:p>
          <a:p>
            <a:pPr marL="341280" indent="-340920">
              <a:lnSpc>
                <a:spcPct val="100000"/>
              </a:lnSpc>
              <a:spcBef>
                <a:spcPts val="11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1" strike="noStrike" spc="-1">
                <a:solidFill>
                  <a:srgbClr val="000000"/>
                </a:solidFill>
                <a:latin typeface="Georgia"/>
              </a:rPr>
              <a:t>Random-Access </a:t>
            </a: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– Storage devices that read and write data without going through a sequence of locations</a:t>
            </a:r>
          </a:p>
        </p:txBody>
      </p:sp>
      <p:pic>
        <p:nvPicPr>
          <p:cNvPr id="318" name="Picture 6"/>
          <p:cNvPicPr/>
          <p:nvPr/>
        </p:nvPicPr>
        <p:blipFill>
          <a:blip r:embed="rId2"/>
          <a:srcRect t="20005" b="15999"/>
          <a:stretch/>
        </p:blipFill>
        <p:spPr>
          <a:xfrm>
            <a:off x="838080" y="2286000"/>
            <a:ext cx="2133360" cy="1364760"/>
          </a:xfrm>
          <a:prstGeom prst="rect">
            <a:avLst/>
          </a:prstGeom>
          <a:ln>
            <a:noFill/>
          </a:ln>
        </p:spPr>
      </p:pic>
      <p:sp>
        <p:nvSpPr>
          <p:cNvPr id="319" name="CustomShape 3"/>
          <p:cNvSpPr/>
          <p:nvPr/>
        </p:nvSpPr>
        <p:spPr>
          <a:xfrm>
            <a:off x="838080" y="1676520"/>
            <a:ext cx="220932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A50021"/>
                </a:solidFill>
                <a:latin typeface="Times New Roman"/>
              </a:rPr>
              <a:t>Tape Drive – sequential storage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20" name="Picture 8"/>
          <p:cNvPicPr/>
          <p:nvPr/>
        </p:nvPicPr>
        <p:blipFill>
          <a:blip r:embed="rId3"/>
          <a:stretch/>
        </p:blipFill>
        <p:spPr>
          <a:xfrm>
            <a:off x="6705720" y="2209680"/>
            <a:ext cx="1599840" cy="1599840"/>
          </a:xfrm>
          <a:prstGeom prst="rect">
            <a:avLst/>
          </a:prstGeom>
          <a:ln>
            <a:noFill/>
          </a:ln>
        </p:spPr>
      </p:pic>
      <p:sp>
        <p:nvSpPr>
          <p:cNvPr id="321" name="CustomShape 4"/>
          <p:cNvSpPr/>
          <p:nvPr/>
        </p:nvSpPr>
        <p:spPr>
          <a:xfrm>
            <a:off x="6172200" y="1600200"/>
            <a:ext cx="281916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A50021"/>
                </a:solidFill>
                <a:latin typeface="Times New Roman"/>
              </a:rPr>
              <a:t>Hard Disk –      random-access storage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22" name="Picture 10"/>
          <p:cNvPicPr/>
          <p:nvPr/>
        </p:nvPicPr>
        <p:blipFill>
          <a:blip r:embed="rId4"/>
          <a:srcRect t="13341" b="14664"/>
          <a:stretch/>
        </p:blipFill>
        <p:spPr>
          <a:xfrm>
            <a:off x="3733920" y="2362320"/>
            <a:ext cx="1828440" cy="1315800"/>
          </a:xfrm>
          <a:prstGeom prst="rect">
            <a:avLst/>
          </a:prstGeom>
          <a:ln>
            <a:noFill/>
          </a:ln>
        </p:spPr>
      </p:pic>
      <p:sp>
        <p:nvSpPr>
          <p:cNvPr id="323" name="CustomShape 5"/>
          <p:cNvSpPr/>
          <p:nvPr/>
        </p:nvSpPr>
        <p:spPr>
          <a:xfrm>
            <a:off x="3276720" y="1676520"/>
            <a:ext cx="266652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A50021"/>
                </a:solidFill>
                <a:latin typeface="Times New Roman"/>
              </a:rPr>
              <a:t>Floppy Disk Drive – random-access storage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4" name="TextShape 6"/>
          <p:cNvSpPr txBox="1"/>
          <p:nvPr/>
        </p:nvSpPr>
        <p:spPr>
          <a:xfrm>
            <a:off x="5946480" y="632448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52BB2C7-CA61-4C4F-83ED-8A358F1B61E1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10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Storage Technologies: Magnetic and Optical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609480" y="3809880"/>
            <a:ext cx="8229240" cy="220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1" strike="noStrike" spc="-1">
                <a:solidFill>
                  <a:srgbClr val="000000"/>
                </a:solidFill>
                <a:latin typeface="Georgia"/>
              </a:rPr>
              <a:t>Magnetic</a:t>
            </a: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– Storage devices use disks or tapes that are coated with magnetically sensitive material</a:t>
            </a: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1" strike="noStrike" spc="-1">
                <a:solidFill>
                  <a:srgbClr val="000000"/>
                </a:solidFill>
                <a:latin typeface="Georgia"/>
              </a:rPr>
              <a:t>Optical</a:t>
            </a: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– Storage devices that use laser beams to read patterns etched into plastic disks</a:t>
            </a:r>
          </a:p>
        </p:txBody>
      </p:sp>
      <p:pic>
        <p:nvPicPr>
          <p:cNvPr id="327" name="Picture 5"/>
          <p:cNvPicPr/>
          <p:nvPr/>
        </p:nvPicPr>
        <p:blipFill>
          <a:blip r:embed="rId2"/>
          <a:stretch/>
        </p:blipFill>
        <p:spPr>
          <a:xfrm>
            <a:off x="5867280" y="2133720"/>
            <a:ext cx="1676160" cy="1676160"/>
          </a:xfrm>
          <a:prstGeom prst="rect">
            <a:avLst/>
          </a:prstGeom>
          <a:ln>
            <a:noFill/>
          </a:ln>
        </p:spPr>
      </p:pic>
      <p:pic>
        <p:nvPicPr>
          <p:cNvPr id="328" name="Picture 7"/>
          <p:cNvPicPr/>
          <p:nvPr/>
        </p:nvPicPr>
        <p:blipFill>
          <a:blip r:embed="rId3"/>
          <a:srcRect t="20005" b="15999"/>
          <a:stretch/>
        </p:blipFill>
        <p:spPr>
          <a:xfrm>
            <a:off x="990720" y="1905120"/>
            <a:ext cx="1523520" cy="974520"/>
          </a:xfrm>
          <a:prstGeom prst="rect">
            <a:avLst/>
          </a:prstGeom>
          <a:ln>
            <a:noFill/>
          </a:ln>
        </p:spPr>
      </p:pic>
      <p:pic>
        <p:nvPicPr>
          <p:cNvPr id="329" name="Picture 8"/>
          <p:cNvPicPr/>
          <p:nvPr/>
        </p:nvPicPr>
        <p:blipFill>
          <a:blip r:embed="rId4"/>
          <a:stretch/>
        </p:blipFill>
        <p:spPr>
          <a:xfrm>
            <a:off x="3581280" y="1752480"/>
            <a:ext cx="1371240" cy="1371240"/>
          </a:xfrm>
          <a:prstGeom prst="rect">
            <a:avLst/>
          </a:prstGeom>
          <a:ln>
            <a:noFill/>
          </a:ln>
        </p:spPr>
      </p:pic>
      <p:pic>
        <p:nvPicPr>
          <p:cNvPr id="330" name="Picture 9"/>
          <p:cNvPicPr/>
          <p:nvPr/>
        </p:nvPicPr>
        <p:blipFill>
          <a:blip r:embed="rId5"/>
          <a:srcRect t="13341" b="14664"/>
          <a:stretch/>
        </p:blipFill>
        <p:spPr>
          <a:xfrm>
            <a:off x="2286000" y="2438280"/>
            <a:ext cx="1447560" cy="1041120"/>
          </a:xfrm>
          <a:prstGeom prst="rect">
            <a:avLst/>
          </a:prstGeom>
          <a:ln>
            <a:noFill/>
          </a:ln>
        </p:spPr>
      </p:pic>
      <p:sp>
        <p:nvSpPr>
          <p:cNvPr id="331" name="CustomShape 3"/>
          <p:cNvSpPr/>
          <p:nvPr/>
        </p:nvSpPr>
        <p:spPr>
          <a:xfrm>
            <a:off x="1676520" y="1371600"/>
            <a:ext cx="25905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A50021"/>
                </a:solidFill>
                <a:latin typeface="Times New Roman"/>
              </a:rPr>
              <a:t>Magnetic Storage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5715000" y="1295280"/>
            <a:ext cx="281916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A50021"/>
                </a:solidFill>
                <a:latin typeface="Times New Roman"/>
              </a:rPr>
              <a:t>Optical Storage – CD/DVD drive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33" name="TextShape 5"/>
          <p:cNvSpPr txBox="1"/>
          <p:nvPr/>
        </p:nvSpPr>
        <p:spPr>
          <a:xfrm>
            <a:off x="6099120" y="632448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176AE109-5CFB-47EA-9A5E-A37E16EB7CB3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3" dur="10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8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6" dur="10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The Storage Hierarchy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457200" y="1676520"/>
            <a:ext cx="8229240" cy="444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The three levels of storage hierarchy are: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1" strike="noStrike" spc="-1">
                <a:solidFill>
                  <a:srgbClr val="646B86"/>
                </a:solidFill>
                <a:latin typeface="Georgia"/>
              </a:rPr>
              <a:t>Online storage</a:t>
            </a: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 – Also called </a:t>
            </a:r>
            <a:r>
              <a:rPr lang="en-US" sz="2200" b="1" strike="noStrike" spc="-1">
                <a:solidFill>
                  <a:srgbClr val="646B86"/>
                </a:solidFill>
                <a:latin typeface="Georgia"/>
              </a:rPr>
              <a:t>primary storage</a:t>
            </a: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, 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1" strike="noStrike" spc="-1">
                <a:solidFill>
                  <a:srgbClr val="646B86"/>
                </a:solidFill>
                <a:latin typeface="Georgia"/>
              </a:rPr>
              <a:t>Near-online storage</a:t>
            </a: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 – Also called </a:t>
            </a:r>
            <a:r>
              <a:rPr lang="en-US" sz="2200" b="1" strike="noStrike" spc="-1">
                <a:solidFill>
                  <a:srgbClr val="646B86"/>
                </a:solidFill>
                <a:latin typeface="Georgia"/>
              </a:rPr>
              <a:t>secondary storage</a:t>
            </a: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, 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1" strike="noStrike" spc="-1">
                <a:solidFill>
                  <a:srgbClr val="646B86"/>
                </a:solidFill>
                <a:latin typeface="Georgia"/>
              </a:rPr>
              <a:t>Offline storage</a:t>
            </a: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 – Also called </a:t>
            </a:r>
            <a:r>
              <a:rPr lang="en-US" sz="2200" b="1" strike="noStrike" spc="-1">
                <a:solidFill>
                  <a:srgbClr val="646B86"/>
                </a:solidFill>
                <a:latin typeface="Georgia"/>
              </a:rPr>
              <a:t>tertiary storage</a:t>
            </a: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 or </a:t>
            </a:r>
            <a:r>
              <a:rPr lang="en-US" sz="2200" b="1" strike="noStrike" spc="-1">
                <a:solidFill>
                  <a:srgbClr val="646B86"/>
                </a:solidFill>
                <a:latin typeface="Georgia"/>
              </a:rPr>
              <a:t>archival storage</a:t>
            </a: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. Devices such as tape backup units store data for archival purposes. 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5946480" y="632448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D43BE715-88CB-42BC-916E-58203CB78E61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1000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1000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1000"/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762120" y="1308240"/>
            <a:ext cx="175212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A50021"/>
                </a:solidFill>
                <a:latin typeface="Times New Roman"/>
              </a:rPr>
              <a:t>Floppy Disk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581280" y="1308240"/>
            <a:ext cx="16761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A50021"/>
                </a:solidFill>
                <a:latin typeface="Times New Roman"/>
              </a:rPr>
              <a:t>Hard Drive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6324480" y="1308240"/>
            <a:ext cx="205704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A50021"/>
                </a:solidFill>
                <a:latin typeface="Times New Roman"/>
              </a:rPr>
              <a:t>CD ROM / DVD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304920" y="3289320"/>
            <a:ext cx="2590560" cy="102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u="sng" strike="noStrike" spc="-1">
                <a:solidFill>
                  <a:srgbClr val="000000"/>
                </a:solidFill>
                <a:uFillTx/>
                <a:latin typeface="Times New Roman"/>
              </a:rPr>
              <a:t>Capacity 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– 1GB to 10GB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u="sng" strike="noStrike" spc="-1">
                <a:solidFill>
                  <a:srgbClr val="000000"/>
                </a:solidFill>
                <a:uFillTx/>
                <a:latin typeface="Times New Roman"/>
              </a:rPr>
              <a:t>Access Time 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–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25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ms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2895480" y="3289320"/>
            <a:ext cx="2895120" cy="75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u="sng" strike="noStrike" spc="-1">
                <a:solidFill>
                  <a:srgbClr val="000000"/>
                </a:solidFill>
                <a:uFillTx/>
                <a:latin typeface="Times New Roman"/>
              </a:rPr>
              <a:t>Capacity 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– Up to 1000 GB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u="sng" strike="noStrike" spc="-1">
                <a:solidFill>
                  <a:srgbClr val="000000"/>
                </a:solidFill>
                <a:uFillTx/>
                <a:latin typeface="Times New Roman"/>
              </a:rPr>
              <a:t>Access Time 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– 9 to 15ms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5791320" y="3213000"/>
            <a:ext cx="3123720" cy="1027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u="sng" strike="noStrike" spc="-1">
                <a:solidFill>
                  <a:srgbClr val="000000"/>
                </a:solidFill>
                <a:uFillTx/>
                <a:latin typeface="Times New Roman"/>
              </a:rPr>
              <a:t>Capacity 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– CD-ROM 700 MB; DVD 17 GB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u="sng" strike="noStrike" spc="-1">
                <a:solidFill>
                  <a:srgbClr val="000000"/>
                </a:solidFill>
                <a:uFillTx/>
                <a:latin typeface="Times New Roman"/>
              </a:rPr>
              <a:t>Access Time 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– 80 to 800ms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3" name="Picture 8"/>
          <p:cNvPicPr/>
          <p:nvPr/>
        </p:nvPicPr>
        <p:blipFill>
          <a:blip r:embed="rId2"/>
          <a:stretch/>
        </p:blipFill>
        <p:spPr>
          <a:xfrm>
            <a:off x="762120" y="1765440"/>
            <a:ext cx="1488600" cy="1552320"/>
          </a:xfrm>
          <a:prstGeom prst="rect">
            <a:avLst/>
          </a:prstGeom>
          <a:ln>
            <a:noFill/>
          </a:ln>
        </p:spPr>
      </p:pic>
      <p:pic>
        <p:nvPicPr>
          <p:cNvPr id="344" name="Picture 9"/>
          <p:cNvPicPr/>
          <p:nvPr/>
        </p:nvPicPr>
        <p:blipFill>
          <a:blip r:embed="rId3"/>
          <a:stretch/>
        </p:blipFill>
        <p:spPr>
          <a:xfrm>
            <a:off x="3429000" y="1689120"/>
            <a:ext cx="1676160" cy="16761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4"/>
          <a:stretch/>
        </p:blipFill>
        <p:spPr>
          <a:xfrm>
            <a:off x="6629400" y="1689120"/>
            <a:ext cx="1293480" cy="1523520"/>
          </a:xfrm>
          <a:prstGeom prst="rect">
            <a:avLst/>
          </a:prstGeom>
          <a:ln>
            <a:noFill/>
          </a:ln>
        </p:spPr>
      </p:pic>
      <p:sp>
        <p:nvSpPr>
          <p:cNvPr id="346" name="TextShape 7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spcBef>
                <a:spcPts val="1650"/>
              </a:spcBef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Storage Capacity and Speed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7" name="TextShape 8"/>
          <p:cNvSpPr txBox="1"/>
          <p:nvPr/>
        </p:nvSpPr>
        <p:spPr>
          <a:xfrm>
            <a:off x="228600" y="4648320"/>
            <a:ext cx="845784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/>
          </a:bodyPr>
          <a:lstStyle/>
          <a:p>
            <a:pPr marL="345960" indent="-345600">
              <a:lnSpc>
                <a:spcPct val="100000"/>
              </a:lnSpc>
              <a:spcBef>
                <a:spcPts val="81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A storage device’s performance is measured by:</a:t>
            </a:r>
          </a:p>
          <a:p>
            <a:pPr marL="746280" lvl="1" indent="-273960">
              <a:lnSpc>
                <a:spcPct val="100000"/>
              </a:lnSpc>
              <a:spcBef>
                <a:spcPts val="66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1" strike="noStrike" spc="-1">
                <a:solidFill>
                  <a:srgbClr val="000000"/>
                </a:solidFill>
                <a:latin typeface="Georgia"/>
              </a:rPr>
              <a:t>Capacity</a:t>
            </a:r>
            <a:r>
              <a:rPr lang="en-US" sz="2200" b="0" strike="noStrike" spc="-1">
                <a:solidFill>
                  <a:srgbClr val="000000"/>
                </a:solidFill>
                <a:latin typeface="Georgia"/>
              </a:rPr>
              <a:t> – The number of bytes of data that a device can hold</a:t>
            </a:r>
          </a:p>
          <a:p>
            <a:pPr marL="746280" lvl="1" indent="-273960">
              <a:lnSpc>
                <a:spcPct val="100000"/>
              </a:lnSpc>
              <a:spcBef>
                <a:spcPts val="66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1" strike="noStrike" spc="-1">
                <a:solidFill>
                  <a:srgbClr val="000000"/>
                </a:solidFill>
                <a:latin typeface="Georgia"/>
              </a:rPr>
              <a:t>Access Time</a:t>
            </a:r>
            <a:r>
              <a:rPr lang="en-US" sz="2200" b="0" strike="noStrike" spc="-1">
                <a:solidFill>
                  <a:srgbClr val="000000"/>
                </a:solidFill>
                <a:latin typeface="Georgia"/>
              </a:rPr>
              <a:t> – The amount of time, in milliseconds (ms), it takes the device to begin reading data</a:t>
            </a:r>
          </a:p>
        </p:txBody>
      </p:sp>
      <p:sp>
        <p:nvSpPr>
          <p:cNvPr id="348" name="TextShape 9"/>
          <p:cNvSpPr txBox="1"/>
          <p:nvPr/>
        </p:nvSpPr>
        <p:spPr>
          <a:xfrm>
            <a:off x="5946480" y="64159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8D1FE4D5-1824-4D93-A5F0-6CE321267D74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0" dur="1000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" dur="1000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8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6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1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4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2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457200" y="0"/>
            <a:ext cx="7772040" cy="76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CLASSIFICATION- BIG PICTURE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533520" y="1600200"/>
            <a:ext cx="7924320" cy="2697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Memory Types &amp;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Storage Devices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57" name="Line 3"/>
          <p:cNvSpPr/>
          <p:nvPr/>
        </p:nvSpPr>
        <p:spPr>
          <a:xfrm>
            <a:off x="2339640" y="4365360"/>
            <a:ext cx="36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4"/>
          <p:cNvSpPr/>
          <p:nvPr/>
        </p:nvSpPr>
        <p:spPr>
          <a:xfrm flipV="1">
            <a:off x="2411280" y="2420640"/>
            <a:ext cx="504720" cy="107964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Line 5"/>
          <p:cNvSpPr/>
          <p:nvPr/>
        </p:nvSpPr>
        <p:spPr>
          <a:xfrm>
            <a:off x="2411280" y="3573360"/>
            <a:ext cx="647640" cy="187164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6"/>
          <p:cNvSpPr/>
          <p:nvPr/>
        </p:nvSpPr>
        <p:spPr>
          <a:xfrm>
            <a:off x="2916360" y="2205000"/>
            <a:ext cx="15109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Primary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2916360" y="5373720"/>
            <a:ext cx="1728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Secondary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2" name="Line 8"/>
          <p:cNvSpPr/>
          <p:nvPr/>
        </p:nvSpPr>
        <p:spPr>
          <a:xfrm flipV="1">
            <a:off x="4140000" y="1628640"/>
            <a:ext cx="432000" cy="79200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Line 9"/>
          <p:cNvSpPr/>
          <p:nvPr/>
        </p:nvSpPr>
        <p:spPr>
          <a:xfrm>
            <a:off x="4140000" y="2420640"/>
            <a:ext cx="432000" cy="165600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0"/>
          <p:cNvSpPr/>
          <p:nvPr/>
        </p:nvSpPr>
        <p:spPr>
          <a:xfrm>
            <a:off x="4572000" y="1484280"/>
            <a:ext cx="1512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Volatile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5" name="Line 11"/>
          <p:cNvSpPr/>
          <p:nvPr/>
        </p:nvSpPr>
        <p:spPr>
          <a:xfrm flipV="1">
            <a:off x="5724360" y="907920"/>
            <a:ext cx="503280" cy="79200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2"/>
          <p:cNvSpPr/>
          <p:nvPr/>
        </p:nvSpPr>
        <p:spPr>
          <a:xfrm>
            <a:off x="6227640" y="620640"/>
            <a:ext cx="16570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Registers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7" name="Line 13"/>
          <p:cNvSpPr/>
          <p:nvPr/>
        </p:nvSpPr>
        <p:spPr>
          <a:xfrm flipV="1">
            <a:off x="5724360" y="1268280"/>
            <a:ext cx="576360" cy="43164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14"/>
          <p:cNvSpPr/>
          <p:nvPr/>
        </p:nvSpPr>
        <p:spPr>
          <a:xfrm>
            <a:off x="6300720" y="1052640"/>
            <a:ext cx="2374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Cache (I, II, III)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9" name="Line 15"/>
          <p:cNvSpPr/>
          <p:nvPr/>
        </p:nvSpPr>
        <p:spPr>
          <a:xfrm>
            <a:off x="5724360" y="1699920"/>
            <a:ext cx="503280" cy="64944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6"/>
          <p:cNvSpPr/>
          <p:nvPr/>
        </p:nvSpPr>
        <p:spPr>
          <a:xfrm>
            <a:off x="6084720" y="2421000"/>
            <a:ext cx="936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1" name="CustomShape 17"/>
          <p:cNvSpPr/>
          <p:nvPr/>
        </p:nvSpPr>
        <p:spPr>
          <a:xfrm>
            <a:off x="7020000" y="1484280"/>
            <a:ext cx="72720" cy="1944360"/>
          </a:xfrm>
          <a:prstGeom prst="leftBrace">
            <a:avLst>
              <a:gd name="adj1" fmla="val 221920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8"/>
          <p:cNvSpPr/>
          <p:nvPr/>
        </p:nvSpPr>
        <p:spPr>
          <a:xfrm>
            <a:off x="7093080" y="1413000"/>
            <a:ext cx="11520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SRAM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CustomShape 19"/>
          <p:cNvSpPr/>
          <p:nvPr/>
        </p:nvSpPr>
        <p:spPr>
          <a:xfrm>
            <a:off x="7093080" y="1773360"/>
            <a:ext cx="11520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DRAM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4" name="CustomShape 20"/>
          <p:cNvSpPr/>
          <p:nvPr/>
        </p:nvSpPr>
        <p:spPr>
          <a:xfrm>
            <a:off x="7093080" y="2133720"/>
            <a:ext cx="16570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SDRAM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5" name="CustomShape 21"/>
          <p:cNvSpPr/>
          <p:nvPr/>
        </p:nvSpPr>
        <p:spPr>
          <a:xfrm>
            <a:off x="7093080" y="2492280"/>
            <a:ext cx="18000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EDRAM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6" name="CustomShape 22"/>
          <p:cNvSpPr/>
          <p:nvPr/>
        </p:nvSpPr>
        <p:spPr>
          <a:xfrm>
            <a:off x="7093080" y="2781360"/>
            <a:ext cx="10792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EDO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7" name="CustomShape 23"/>
          <p:cNvSpPr/>
          <p:nvPr/>
        </p:nvSpPr>
        <p:spPr>
          <a:xfrm>
            <a:off x="7164360" y="3068640"/>
            <a:ext cx="19792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FLASH RAM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8" name="CustomShape 24"/>
          <p:cNvSpPr/>
          <p:nvPr/>
        </p:nvSpPr>
        <p:spPr>
          <a:xfrm>
            <a:off x="4624560" y="3664080"/>
            <a:ext cx="189180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25"/>
          <p:cNvSpPr/>
          <p:nvPr/>
        </p:nvSpPr>
        <p:spPr>
          <a:xfrm>
            <a:off x="4500720" y="3933720"/>
            <a:ext cx="2736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Non-volatile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CustomShape 26"/>
          <p:cNvSpPr/>
          <p:nvPr/>
        </p:nvSpPr>
        <p:spPr>
          <a:xfrm>
            <a:off x="6300720" y="3645000"/>
            <a:ext cx="70920" cy="1225080"/>
          </a:xfrm>
          <a:prstGeom prst="leftBrace">
            <a:avLst>
              <a:gd name="adj1" fmla="val 142964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27"/>
          <p:cNvSpPr/>
          <p:nvPr/>
        </p:nvSpPr>
        <p:spPr>
          <a:xfrm>
            <a:off x="4643280" y="4292640"/>
            <a:ext cx="14396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ROM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2" name="CustomShape 28"/>
          <p:cNvSpPr/>
          <p:nvPr/>
        </p:nvSpPr>
        <p:spPr>
          <a:xfrm>
            <a:off x="6300720" y="3573360"/>
            <a:ext cx="1296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PROM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3" name="CustomShape 29"/>
          <p:cNvSpPr/>
          <p:nvPr/>
        </p:nvSpPr>
        <p:spPr>
          <a:xfrm>
            <a:off x="6300720" y="4005360"/>
            <a:ext cx="1728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EPROM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4" name="CustomShape 30"/>
          <p:cNvSpPr/>
          <p:nvPr/>
        </p:nvSpPr>
        <p:spPr>
          <a:xfrm>
            <a:off x="6300720" y="4365720"/>
            <a:ext cx="15840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EEPROM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5" name="Line 31"/>
          <p:cNvSpPr/>
          <p:nvPr/>
        </p:nvSpPr>
        <p:spPr>
          <a:xfrm flipV="1">
            <a:off x="4500360" y="5229000"/>
            <a:ext cx="216000" cy="43200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32"/>
          <p:cNvSpPr/>
          <p:nvPr/>
        </p:nvSpPr>
        <p:spPr>
          <a:xfrm>
            <a:off x="4716360" y="5084640"/>
            <a:ext cx="36000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Magnetic memory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7" name="CustomShape 33"/>
          <p:cNvSpPr/>
          <p:nvPr/>
        </p:nvSpPr>
        <p:spPr>
          <a:xfrm>
            <a:off x="7236000" y="4941720"/>
            <a:ext cx="72720" cy="863280"/>
          </a:xfrm>
          <a:prstGeom prst="leftBrace">
            <a:avLst>
              <a:gd name="adj1" fmla="val 98551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34"/>
          <p:cNvSpPr/>
          <p:nvPr/>
        </p:nvSpPr>
        <p:spPr>
          <a:xfrm>
            <a:off x="7380360" y="5013360"/>
            <a:ext cx="129492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5"/>
          <p:cNvSpPr/>
          <p:nvPr/>
        </p:nvSpPr>
        <p:spPr>
          <a:xfrm>
            <a:off x="7236000" y="4797360"/>
            <a:ext cx="2304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Tape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0" name="CustomShape 36"/>
          <p:cNvSpPr/>
          <p:nvPr/>
        </p:nvSpPr>
        <p:spPr>
          <a:xfrm>
            <a:off x="7308720" y="5084640"/>
            <a:ext cx="25189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HD, Zip Disk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1" name="CustomShape 37"/>
          <p:cNvSpPr/>
          <p:nvPr/>
        </p:nvSpPr>
        <p:spPr>
          <a:xfrm>
            <a:off x="7308720" y="5445000"/>
            <a:ext cx="1584000" cy="75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FDD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92" name="Line 38"/>
          <p:cNvSpPr/>
          <p:nvPr/>
        </p:nvSpPr>
        <p:spPr>
          <a:xfrm>
            <a:off x="4500360" y="5661000"/>
            <a:ext cx="216000" cy="50472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39"/>
          <p:cNvSpPr/>
          <p:nvPr/>
        </p:nvSpPr>
        <p:spPr>
          <a:xfrm>
            <a:off x="4716360" y="5950080"/>
            <a:ext cx="165528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Optical Memory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4" name="CustomShape 40"/>
          <p:cNvSpPr/>
          <p:nvPr/>
        </p:nvSpPr>
        <p:spPr>
          <a:xfrm>
            <a:off x="6012000" y="5805360"/>
            <a:ext cx="3131640" cy="699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CD-ROM, CD-R, CD-RW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5" name="CustomShape 41"/>
          <p:cNvSpPr/>
          <p:nvPr/>
        </p:nvSpPr>
        <p:spPr>
          <a:xfrm>
            <a:off x="6084720" y="6093000"/>
            <a:ext cx="305892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DVD-ROM, DVD-R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6" name="CustomShape 42"/>
          <p:cNvSpPr/>
          <p:nvPr/>
        </p:nvSpPr>
        <p:spPr>
          <a:xfrm>
            <a:off x="6084720" y="6400800"/>
            <a:ext cx="305892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DVD- RW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7" name="CustomShape 43"/>
          <p:cNvSpPr/>
          <p:nvPr/>
        </p:nvSpPr>
        <p:spPr>
          <a:xfrm>
            <a:off x="5940360" y="5877000"/>
            <a:ext cx="144000" cy="791640"/>
          </a:xfrm>
          <a:prstGeom prst="leftBrace">
            <a:avLst>
              <a:gd name="adj1" fmla="val 45696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44"/>
          <p:cNvSpPr/>
          <p:nvPr/>
        </p:nvSpPr>
        <p:spPr>
          <a:xfrm>
            <a:off x="2700360" y="2565360"/>
            <a:ext cx="1942920" cy="45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strike="noStrike" spc="-1">
                <a:solidFill>
                  <a:srgbClr val="000000"/>
                </a:solidFill>
                <a:latin typeface="Georgia"/>
              </a:rPr>
              <a:t> (Semiconductor – chip). Main Memory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9" name="CustomShape 45"/>
          <p:cNvSpPr/>
          <p:nvPr/>
        </p:nvSpPr>
        <p:spPr>
          <a:xfrm>
            <a:off x="3203640" y="5715000"/>
            <a:ext cx="1080720" cy="515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Georgia"/>
              </a:rPr>
              <a:t>(Devices)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0" name="Line 46"/>
          <p:cNvSpPr/>
          <p:nvPr/>
        </p:nvSpPr>
        <p:spPr>
          <a:xfrm flipV="1">
            <a:off x="8964360" y="5516280"/>
            <a:ext cx="360" cy="115272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Line 47"/>
          <p:cNvSpPr/>
          <p:nvPr/>
        </p:nvSpPr>
        <p:spPr>
          <a:xfrm flipV="1">
            <a:off x="8893080" y="3500280"/>
            <a:ext cx="360" cy="151272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Line 48"/>
          <p:cNvSpPr/>
          <p:nvPr/>
        </p:nvSpPr>
        <p:spPr>
          <a:xfrm flipV="1">
            <a:off x="8748360" y="1196640"/>
            <a:ext cx="360" cy="2016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49"/>
          <p:cNvSpPr/>
          <p:nvPr/>
        </p:nvSpPr>
        <p:spPr>
          <a:xfrm>
            <a:off x="8459640" y="765000"/>
            <a:ext cx="684000" cy="33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Georgia"/>
              </a:rPr>
              <a:t>2ns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4" name="CustomShape 50"/>
          <p:cNvSpPr/>
          <p:nvPr/>
        </p:nvSpPr>
        <p:spPr>
          <a:xfrm>
            <a:off x="8388360" y="6264360"/>
            <a:ext cx="755280" cy="30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Georgia"/>
              </a:rPr>
              <a:t>5ms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5" name="TextShape 5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1BBC8622-6C40-4ACF-953F-F854254F55DE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06" name="TextShape 52"/>
          <p:cNvSpPr txBox="1"/>
          <p:nvPr/>
        </p:nvSpPr>
        <p:spPr>
          <a:xfrm>
            <a:off x="4343400" y="103608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2B41036-0AEF-4FE9-9976-94E67E58BB87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17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Storage Capacity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418" name="Table 2"/>
          <p:cNvGraphicFramePr/>
          <p:nvPr/>
        </p:nvGraphicFramePr>
        <p:xfrm>
          <a:off x="1295280" y="1752480"/>
          <a:ext cx="6019560" cy="4038120"/>
        </p:xfrm>
        <a:graphic>
          <a:graphicData uri="http://schemas.openxmlformats.org/drawingml/2006/table">
            <a:tbl>
              <a:tblPr/>
              <a:tblGrid>
                <a:gridCol w="1447560"/>
                <a:gridCol w="2286000"/>
                <a:gridCol w="2286000"/>
              </a:tblGrid>
              <a:tr h="672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Sr.No.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Unit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Description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672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Kilobyte (KB)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 KB = 1024 Bytes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672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Megabyte (MB)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 MB = 1024 KB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672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GigaByte (GB)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 GB = 1024 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672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TeraByte (TB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 TB = 1024 GB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67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PetaByte (PB)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 PB = 1024 TB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19" name="CustomShape 3"/>
          <p:cNvSpPr/>
          <p:nvPr/>
        </p:nvSpPr>
        <p:spPr>
          <a:xfrm>
            <a:off x="0" y="0"/>
            <a:ext cx="9143640" cy="15480"/>
          </a:xfrm>
          <a:prstGeom prst="rect">
            <a:avLst/>
          </a:prstGeom>
          <a:solidFill>
            <a:srgbClr val="000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7A8BB53A-E416-4D39-B6A9-44508CFFB360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21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3E0AD861-746A-4713-BDDE-33E778B97878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19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85640" y="189000"/>
            <a:ext cx="777204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Motivation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380880" y="2057400"/>
            <a:ext cx="7848360" cy="29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90000"/>
              </a:lnSpc>
              <a:spcBef>
                <a:spcPts val="47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CCB400"/>
                </a:solidFill>
                <a:latin typeface="Georgia"/>
              </a:rPr>
              <a:t>Data</a:t>
            </a: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is stored on </a:t>
            </a:r>
            <a:r>
              <a:rPr lang="en-US" sz="2400" b="0" strike="noStrike" spc="-1">
                <a:solidFill>
                  <a:srgbClr val="0000FF"/>
                </a:solidFill>
                <a:latin typeface="Georgia"/>
              </a:rPr>
              <a:t>external storage devices</a:t>
            </a: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and fetched into main memory as needed for processing</a:t>
            </a:r>
          </a:p>
          <a:p>
            <a:pPr marL="274320" indent="-273960">
              <a:lnSpc>
                <a:spcPct val="90000"/>
              </a:lnSpc>
              <a:spcBef>
                <a:spcPts val="47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CCB400"/>
                </a:solidFill>
                <a:latin typeface="Georgia"/>
              </a:rPr>
              <a:t>Page/Block</a:t>
            </a: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is unit of information read from or written to disk. </a:t>
            </a:r>
          </a:p>
        </p:txBody>
      </p:sp>
      <p:sp>
        <p:nvSpPr>
          <p:cNvPr id="273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D62C62B9-32AB-4C5E-8594-AB6344AE91B4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2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74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3FEF8DD9-5BB1-4F04-A956-1A50260FA037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Storage Capacity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423" name="Table 2"/>
          <p:cNvGraphicFramePr/>
          <p:nvPr/>
        </p:nvGraphicFramePr>
        <p:xfrm>
          <a:off x="1905000" y="1600200"/>
          <a:ext cx="4875480" cy="4975320"/>
        </p:xfrm>
        <a:graphic>
          <a:graphicData uri="http://schemas.openxmlformats.org/drawingml/2006/table">
            <a:tbl>
              <a:tblPr/>
              <a:tblGrid>
                <a:gridCol w="977400"/>
                <a:gridCol w="1157760"/>
                <a:gridCol w="1369800"/>
                <a:gridCol w="1370520"/>
              </a:tblGrid>
              <a:tr h="339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Georgia"/>
                        </a:rPr>
                        <a:t>1024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KB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kilobyte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1024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MB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megabyte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1024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Georgia"/>
                        </a:rPr>
                        <a:t>GB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gigabyte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30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1024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TB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Terabyte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40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1024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PB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Petabyte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50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1024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EB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Exabyte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60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1024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ZB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Zettabyte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70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1024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YB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Yottabyte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en-US" sz="2000" b="0" strike="noStrike" spc="-1" baseline="30000" dirty="0">
                          <a:solidFill>
                            <a:srgbClr val="000000"/>
                          </a:solidFill>
                          <a:latin typeface="Georgia"/>
                        </a:rPr>
                        <a:t>80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43920" marR="439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4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027F804A-EE89-4528-ADF2-F4E8F4083C66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25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B48A1FE-E080-42F5-A8FB-AC4A6DC5CDFF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20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Storage Capacity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Is there anything bigger than a Yottabyte?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As of July 30, 2019, there are no approved standard sizes for anything bigger than a Yottabyte. However, the two standards that have been proposed are the Hellabyte or Brontobyte.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How many 4MB MP3 files can be stored in a 20 GB HDD?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 20*(1,024 / 4) =20* 256  4MB MP3 files. 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8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AF831E5-C550-420C-B881-675617FCFF20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29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BB9434D-D76F-457F-B842-38472A0F78FA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21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Memory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5791320" y="64159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6791AD26-3BF1-4E37-959D-C1B04C689981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4343400" y="103608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0245B3F4-7B89-4F2F-9333-E9DB65C88120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22</a:t>
            </a:fld>
            <a:endParaRPr lang="en-US" sz="1600" b="0" strike="noStrike" spc="-1">
              <a:latin typeface="Times New Roman"/>
            </a:endParaRPr>
          </a:p>
        </p:txBody>
      </p:sp>
      <p:grpSp>
        <p:nvGrpSpPr>
          <p:cNvPr id="433" name="Group 4"/>
          <p:cNvGrpSpPr/>
          <p:nvPr/>
        </p:nvGrpSpPr>
        <p:grpSpPr>
          <a:xfrm>
            <a:off x="3124080" y="1676520"/>
            <a:ext cx="4723920" cy="4384440"/>
            <a:chOff x="3124080" y="1676520"/>
            <a:chExt cx="4723920" cy="4384440"/>
          </a:xfrm>
        </p:grpSpPr>
        <p:grpSp>
          <p:nvGrpSpPr>
            <p:cNvPr id="434" name="Group 5"/>
            <p:cNvGrpSpPr/>
            <p:nvPr/>
          </p:nvGrpSpPr>
          <p:grpSpPr>
            <a:xfrm>
              <a:off x="3124080" y="1676520"/>
              <a:ext cx="1447560" cy="4384440"/>
              <a:chOff x="3124080" y="1676520"/>
              <a:chExt cx="1447560" cy="4384440"/>
            </a:xfrm>
          </p:grpSpPr>
          <p:grpSp>
            <p:nvGrpSpPr>
              <p:cNvPr id="435" name="Group 6"/>
              <p:cNvGrpSpPr/>
              <p:nvPr/>
            </p:nvGrpSpPr>
            <p:grpSpPr>
              <a:xfrm>
                <a:off x="3809880" y="1676520"/>
                <a:ext cx="98280" cy="520200"/>
                <a:chOff x="3809880" y="1676520"/>
                <a:chExt cx="98280" cy="520200"/>
              </a:xfrm>
            </p:grpSpPr>
            <p:sp>
              <p:nvSpPr>
                <p:cNvPr id="436" name="CustomShape 7"/>
                <p:cNvSpPr/>
                <p:nvPr/>
              </p:nvSpPr>
              <p:spPr>
                <a:xfrm>
                  <a:off x="3809880" y="1676520"/>
                  <a:ext cx="95040" cy="86040"/>
                </a:xfrm>
                <a:prstGeom prst="ellipse">
                  <a:avLst/>
                </a:prstGeom>
                <a:solidFill>
                  <a:schemeClr val="tx1"/>
                </a:solidFill>
                <a:ln w="12600">
                  <a:solidFill>
                    <a:schemeClr val="bg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7" name="CustomShape 8"/>
                <p:cNvSpPr/>
                <p:nvPr/>
              </p:nvSpPr>
              <p:spPr>
                <a:xfrm>
                  <a:off x="3813120" y="1892160"/>
                  <a:ext cx="95040" cy="86040"/>
                </a:xfrm>
                <a:prstGeom prst="ellipse">
                  <a:avLst/>
                </a:prstGeom>
                <a:solidFill>
                  <a:schemeClr val="tx1"/>
                </a:solidFill>
                <a:ln w="12600">
                  <a:solidFill>
                    <a:schemeClr val="bg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8" name="CustomShape 9"/>
                <p:cNvSpPr/>
                <p:nvPr/>
              </p:nvSpPr>
              <p:spPr>
                <a:xfrm>
                  <a:off x="3813120" y="2110680"/>
                  <a:ext cx="95040" cy="86040"/>
                </a:xfrm>
                <a:prstGeom prst="ellipse">
                  <a:avLst/>
                </a:prstGeom>
                <a:solidFill>
                  <a:schemeClr val="tx1"/>
                </a:solidFill>
                <a:ln w="12600">
                  <a:solidFill>
                    <a:schemeClr val="bg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39" name="Group 10"/>
              <p:cNvGrpSpPr/>
              <p:nvPr/>
            </p:nvGrpSpPr>
            <p:grpSpPr>
              <a:xfrm>
                <a:off x="3809880" y="5540760"/>
                <a:ext cx="98280" cy="520200"/>
                <a:chOff x="3809880" y="5540760"/>
                <a:chExt cx="98280" cy="520200"/>
              </a:xfrm>
            </p:grpSpPr>
            <p:sp>
              <p:nvSpPr>
                <p:cNvPr id="440" name="CustomShape 11"/>
                <p:cNvSpPr/>
                <p:nvPr/>
              </p:nvSpPr>
              <p:spPr>
                <a:xfrm>
                  <a:off x="3809880" y="5540760"/>
                  <a:ext cx="95040" cy="86040"/>
                </a:xfrm>
                <a:prstGeom prst="ellipse">
                  <a:avLst/>
                </a:prstGeom>
                <a:solidFill>
                  <a:srgbClr val="FFFF99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1" name="CustomShape 12"/>
                <p:cNvSpPr/>
                <p:nvPr/>
              </p:nvSpPr>
              <p:spPr>
                <a:xfrm>
                  <a:off x="3813120" y="5756400"/>
                  <a:ext cx="95040" cy="86040"/>
                </a:xfrm>
                <a:prstGeom prst="ellipse">
                  <a:avLst/>
                </a:prstGeom>
                <a:solidFill>
                  <a:srgbClr val="FFFF99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2" name="CustomShape 13"/>
                <p:cNvSpPr/>
                <p:nvPr/>
              </p:nvSpPr>
              <p:spPr>
                <a:xfrm>
                  <a:off x="3813120" y="5974920"/>
                  <a:ext cx="95040" cy="86040"/>
                </a:xfrm>
                <a:prstGeom prst="ellipse">
                  <a:avLst/>
                </a:prstGeom>
                <a:solidFill>
                  <a:srgbClr val="FFFF99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43" name="Group 14"/>
              <p:cNvGrpSpPr/>
              <p:nvPr/>
            </p:nvGrpSpPr>
            <p:grpSpPr>
              <a:xfrm>
                <a:off x="3124080" y="2297520"/>
                <a:ext cx="1447560" cy="3104640"/>
                <a:chOff x="3124080" y="2297520"/>
                <a:chExt cx="1447560" cy="3104640"/>
              </a:xfrm>
            </p:grpSpPr>
            <p:sp>
              <p:nvSpPr>
                <p:cNvPr id="444" name="CustomShape 15"/>
                <p:cNvSpPr/>
                <p:nvPr/>
              </p:nvSpPr>
              <p:spPr>
                <a:xfrm>
                  <a:off x="3124080" y="2297520"/>
                  <a:ext cx="1447560" cy="344520"/>
                </a:xfrm>
                <a:prstGeom prst="rect">
                  <a:avLst/>
                </a:prstGeom>
                <a:noFill/>
                <a:ln w="1260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5" name="CustomShape 16"/>
                <p:cNvSpPr/>
                <p:nvPr/>
              </p:nvSpPr>
              <p:spPr>
                <a:xfrm>
                  <a:off x="3124080" y="2642400"/>
                  <a:ext cx="1447560" cy="344520"/>
                </a:xfrm>
                <a:prstGeom prst="rect">
                  <a:avLst/>
                </a:prstGeom>
                <a:noFill/>
                <a:ln w="1260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6" name="CustomShape 17"/>
                <p:cNvSpPr/>
                <p:nvPr/>
              </p:nvSpPr>
              <p:spPr>
                <a:xfrm>
                  <a:off x="3124080" y="2987640"/>
                  <a:ext cx="1447560" cy="344520"/>
                </a:xfrm>
                <a:prstGeom prst="rect">
                  <a:avLst/>
                </a:prstGeom>
                <a:noFill/>
                <a:ln w="1260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7" name="CustomShape 18"/>
                <p:cNvSpPr/>
                <p:nvPr/>
              </p:nvSpPr>
              <p:spPr>
                <a:xfrm>
                  <a:off x="3124080" y="3332520"/>
                  <a:ext cx="1447560" cy="344520"/>
                </a:xfrm>
                <a:prstGeom prst="rect">
                  <a:avLst/>
                </a:prstGeom>
                <a:noFill/>
                <a:ln w="1260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8" name="CustomShape 19"/>
                <p:cNvSpPr/>
                <p:nvPr/>
              </p:nvSpPr>
              <p:spPr>
                <a:xfrm>
                  <a:off x="3124080" y="3677400"/>
                  <a:ext cx="1447560" cy="344520"/>
                </a:xfrm>
                <a:prstGeom prst="rect">
                  <a:avLst/>
                </a:prstGeom>
                <a:noFill/>
                <a:ln w="1260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9" name="CustomShape 20"/>
                <p:cNvSpPr/>
                <p:nvPr/>
              </p:nvSpPr>
              <p:spPr>
                <a:xfrm>
                  <a:off x="3124080" y="4022640"/>
                  <a:ext cx="1447560" cy="344520"/>
                </a:xfrm>
                <a:prstGeom prst="rect">
                  <a:avLst/>
                </a:prstGeom>
                <a:noFill/>
                <a:ln w="1260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0" name="CustomShape 21"/>
                <p:cNvSpPr/>
                <p:nvPr/>
              </p:nvSpPr>
              <p:spPr>
                <a:xfrm>
                  <a:off x="3124080" y="4367520"/>
                  <a:ext cx="1447560" cy="344520"/>
                </a:xfrm>
                <a:prstGeom prst="rect">
                  <a:avLst/>
                </a:prstGeom>
                <a:noFill/>
                <a:ln w="1260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1" name="CustomShape 22"/>
                <p:cNvSpPr/>
                <p:nvPr/>
              </p:nvSpPr>
              <p:spPr>
                <a:xfrm>
                  <a:off x="3124080" y="4712760"/>
                  <a:ext cx="1447560" cy="344520"/>
                </a:xfrm>
                <a:prstGeom prst="rect">
                  <a:avLst/>
                </a:prstGeom>
                <a:noFill/>
                <a:ln w="1260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2" name="CustomShape 23"/>
                <p:cNvSpPr/>
                <p:nvPr/>
              </p:nvSpPr>
              <p:spPr>
                <a:xfrm>
                  <a:off x="3124080" y="5057640"/>
                  <a:ext cx="1447560" cy="344520"/>
                </a:xfrm>
                <a:prstGeom prst="rect">
                  <a:avLst/>
                </a:prstGeom>
                <a:noFill/>
                <a:ln w="1260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453" name="CustomShape 24"/>
            <p:cNvSpPr/>
            <p:nvPr/>
          </p:nvSpPr>
          <p:spPr>
            <a:xfrm>
              <a:off x="4952880" y="2504520"/>
              <a:ext cx="2895120" cy="1310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lang="en-US" sz="2000" b="0" strike="noStrike" spc="-1">
                  <a:solidFill>
                    <a:srgbClr val="000000"/>
                  </a:solidFill>
                  <a:latin typeface="Georgia"/>
                </a:rPr>
                <a:t>Main memory is divided into many memory locations (or </a:t>
              </a:r>
              <a:r>
                <a:rPr lang="en-US" sz="2000" b="0" i="1" strike="noStrike" spc="-1">
                  <a:solidFill>
                    <a:srgbClr val="000000"/>
                  </a:solidFill>
                  <a:latin typeface="Georgia"/>
                </a:rPr>
                <a:t>cells</a:t>
              </a:r>
              <a:r>
                <a:rPr lang="en-US" sz="2000" b="0" strike="noStrike" spc="-1">
                  <a:solidFill>
                    <a:srgbClr val="000000"/>
                  </a:solidFill>
                  <a:latin typeface="Georgia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454" name="Group 25"/>
          <p:cNvGrpSpPr/>
          <p:nvPr/>
        </p:nvGrpSpPr>
        <p:grpSpPr>
          <a:xfrm>
            <a:off x="2286000" y="2286000"/>
            <a:ext cx="5714640" cy="2985840"/>
            <a:chOff x="2286000" y="2286000"/>
            <a:chExt cx="5714640" cy="2985840"/>
          </a:xfrm>
        </p:grpSpPr>
        <p:sp>
          <p:nvSpPr>
            <p:cNvPr id="455" name="CustomShape 26"/>
            <p:cNvSpPr/>
            <p:nvPr/>
          </p:nvSpPr>
          <p:spPr>
            <a:xfrm>
              <a:off x="2286000" y="2286000"/>
              <a:ext cx="801360" cy="2616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2160" tIns="46080" rIns="92160" bIns="4608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Georgia"/>
                </a:rPr>
                <a:t>9278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Georgia"/>
                </a:rPr>
                <a:t>9279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2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Georgia"/>
                </a:rPr>
                <a:t>9280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Georgia"/>
                </a:rPr>
                <a:t>9281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Georgia"/>
                </a:rPr>
                <a:t>9282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Georgia"/>
                </a:rPr>
                <a:t>9283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Georgia"/>
                </a:rPr>
                <a:t>9284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Georgia"/>
                </a:rPr>
                <a:t>9285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Georgia"/>
                </a:rPr>
                <a:t>9286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56" name="CustomShape 27"/>
            <p:cNvSpPr/>
            <p:nvPr/>
          </p:nvSpPr>
          <p:spPr>
            <a:xfrm>
              <a:off x="4952880" y="3962520"/>
              <a:ext cx="3047760" cy="13093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lang="en-US" sz="2000" b="0" strike="noStrike" spc="-1">
                  <a:solidFill>
                    <a:srgbClr val="000000"/>
                  </a:solidFill>
                  <a:latin typeface="Georgia"/>
                </a:rPr>
                <a:t>Each memory cell has a numeric </a:t>
              </a:r>
              <a:r>
                <a:rPr lang="en-US" sz="2000" b="0" i="1" strike="noStrike" spc="-1">
                  <a:solidFill>
                    <a:srgbClr val="000000"/>
                  </a:solidFill>
                  <a:latin typeface="Georgia"/>
                </a:rPr>
                <a:t>address</a:t>
              </a:r>
              <a:r>
                <a:rPr lang="en-US" sz="2000" b="0" strike="noStrike" spc="-1">
                  <a:solidFill>
                    <a:srgbClr val="000000"/>
                  </a:solidFill>
                  <a:latin typeface="Georgia"/>
                </a:rPr>
                <a:t>, which uniquely identifies it</a:t>
              </a:r>
              <a:endParaRPr lang="en-US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Storing Information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2286000" y="2286000"/>
            <a:ext cx="801360" cy="261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9278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9279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9280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9281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9282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9283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9284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9285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9286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459" name="Group 3"/>
          <p:cNvGrpSpPr/>
          <p:nvPr/>
        </p:nvGrpSpPr>
        <p:grpSpPr>
          <a:xfrm>
            <a:off x="3124080" y="1676520"/>
            <a:ext cx="1447560" cy="4384440"/>
            <a:chOff x="3124080" y="1676520"/>
            <a:chExt cx="1447560" cy="4384440"/>
          </a:xfrm>
        </p:grpSpPr>
        <p:grpSp>
          <p:nvGrpSpPr>
            <p:cNvPr id="460" name="Group 4"/>
            <p:cNvGrpSpPr/>
            <p:nvPr/>
          </p:nvGrpSpPr>
          <p:grpSpPr>
            <a:xfrm>
              <a:off x="3809880" y="1676520"/>
              <a:ext cx="98280" cy="520200"/>
              <a:chOff x="3809880" y="1676520"/>
              <a:chExt cx="98280" cy="520200"/>
            </a:xfrm>
          </p:grpSpPr>
          <p:sp>
            <p:nvSpPr>
              <p:cNvPr id="461" name="CustomShape 5"/>
              <p:cNvSpPr/>
              <p:nvPr/>
            </p:nvSpPr>
            <p:spPr>
              <a:xfrm>
                <a:off x="3809880" y="1676520"/>
                <a:ext cx="95040" cy="86040"/>
              </a:xfrm>
              <a:prstGeom prst="ellipse">
                <a:avLst/>
              </a:prstGeom>
              <a:solidFill>
                <a:schemeClr val="tx1"/>
              </a:solidFill>
              <a:ln w="12600">
                <a:solidFill>
                  <a:schemeClr val="bg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2" name="CustomShape 6"/>
              <p:cNvSpPr/>
              <p:nvPr/>
            </p:nvSpPr>
            <p:spPr>
              <a:xfrm>
                <a:off x="3813120" y="1892160"/>
                <a:ext cx="95040" cy="86040"/>
              </a:xfrm>
              <a:prstGeom prst="ellipse">
                <a:avLst/>
              </a:prstGeom>
              <a:solidFill>
                <a:schemeClr val="tx1"/>
              </a:solidFill>
              <a:ln w="12600">
                <a:solidFill>
                  <a:schemeClr val="bg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3" name="CustomShape 7"/>
              <p:cNvSpPr/>
              <p:nvPr/>
            </p:nvSpPr>
            <p:spPr>
              <a:xfrm>
                <a:off x="3813120" y="2110680"/>
                <a:ext cx="95040" cy="86040"/>
              </a:xfrm>
              <a:prstGeom prst="ellipse">
                <a:avLst/>
              </a:prstGeom>
              <a:solidFill>
                <a:schemeClr val="tx1"/>
              </a:solidFill>
              <a:ln w="12600">
                <a:solidFill>
                  <a:schemeClr val="bg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64" name="Group 8"/>
            <p:cNvGrpSpPr/>
            <p:nvPr/>
          </p:nvGrpSpPr>
          <p:grpSpPr>
            <a:xfrm>
              <a:off x="3809880" y="5540760"/>
              <a:ext cx="98280" cy="520200"/>
              <a:chOff x="3809880" y="5540760"/>
              <a:chExt cx="98280" cy="520200"/>
            </a:xfrm>
          </p:grpSpPr>
          <p:sp>
            <p:nvSpPr>
              <p:cNvPr id="465" name="CustomShape 9"/>
              <p:cNvSpPr/>
              <p:nvPr/>
            </p:nvSpPr>
            <p:spPr>
              <a:xfrm>
                <a:off x="3809880" y="5540760"/>
                <a:ext cx="95040" cy="86040"/>
              </a:xfrm>
              <a:prstGeom prst="ellipse">
                <a:avLst/>
              </a:prstGeom>
              <a:solidFill>
                <a:srgbClr val="FFFF99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6" name="CustomShape 10"/>
              <p:cNvSpPr/>
              <p:nvPr/>
            </p:nvSpPr>
            <p:spPr>
              <a:xfrm>
                <a:off x="3813120" y="5756400"/>
                <a:ext cx="95040" cy="86040"/>
              </a:xfrm>
              <a:prstGeom prst="ellipse">
                <a:avLst/>
              </a:prstGeom>
              <a:solidFill>
                <a:srgbClr val="FFFF99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7" name="CustomShape 11"/>
              <p:cNvSpPr/>
              <p:nvPr/>
            </p:nvSpPr>
            <p:spPr>
              <a:xfrm>
                <a:off x="3813120" y="5974920"/>
                <a:ext cx="95040" cy="86040"/>
              </a:xfrm>
              <a:prstGeom prst="ellipse">
                <a:avLst/>
              </a:prstGeom>
              <a:solidFill>
                <a:srgbClr val="FFFF99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68" name="Group 12"/>
            <p:cNvGrpSpPr/>
            <p:nvPr/>
          </p:nvGrpSpPr>
          <p:grpSpPr>
            <a:xfrm>
              <a:off x="3124080" y="2297520"/>
              <a:ext cx="1447560" cy="3104640"/>
              <a:chOff x="3124080" y="2297520"/>
              <a:chExt cx="1447560" cy="3104640"/>
            </a:xfrm>
          </p:grpSpPr>
          <p:sp>
            <p:nvSpPr>
              <p:cNvPr id="469" name="CustomShape 13"/>
              <p:cNvSpPr/>
              <p:nvPr/>
            </p:nvSpPr>
            <p:spPr>
              <a:xfrm>
                <a:off x="3124080" y="2297520"/>
                <a:ext cx="1447560" cy="34452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0" name="CustomShape 14"/>
              <p:cNvSpPr/>
              <p:nvPr/>
            </p:nvSpPr>
            <p:spPr>
              <a:xfrm>
                <a:off x="3124080" y="2642400"/>
                <a:ext cx="1447560" cy="34452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1" name="CustomShape 15"/>
              <p:cNvSpPr/>
              <p:nvPr/>
            </p:nvSpPr>
            <p:spPr>
              <a:xfrm>
                <a:off x="3124080" y="2987640"/>
                <a:ext cx="1447560" cy="34452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2" name="CustomShape 16"/>
              <p:cNvSpPr/>
              <p:nvPr/>
            </p:nvSpPr>
            <p:spPr>
              <a:xfrm>
                <a:off x="3124080" y="3332520"/>
                <a:ext cx="1447560" cy="34452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3" name="CustomShape 17"/>
              <p:cNvSpPr/>
              <p:nvPr/>
            </p:nvSpPr>
            <p:spPr>
              <a:xfrm>
                <a:off x="3124080" y="3677400"/>
                <a:ext cx="1447560" cy="34452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4" name="CustomShape 18"/>
              <p:cNvSpPr/>
              <p:nvPr/>
            </p:nvSpPr>
            <p:spPr>
              <a:xfrm>
                <a:off x="3124080" y="4022640"/>
                <a:ext cx="1447560" cy="34452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5" name="CustomShape 19"/>
              <p:cNvSpPr/>
              <p:nvPr/>
            </p:nvSpPr>
            <p:spPr>
              <a:xfrm>
                <a:off x="3124080" y="4367520"/>
                <a:ext cx="1447560" cy="34452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6" name="CustomShape 20"/>
              <p:cNvSpPr/>
              <p:nvPr/>
            </p:nvSpPr>
            <p:spPr>
              <a:xfrm>
                <a:off x="3124080" y="4712760"/>
                <a:ext cx="1447560" cy="34452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7" name="CustomShape 21"/>
              <p:cNvSpPr/>
              <p:nvPr/>
            </p:nvSpPr>
            <p:spPr>
              <a:xfrm>
                <a:off x="3124080" y="5057640"/>
                <a:ext cx="1447560" cy="344520"/>
              </a:xfrm>
              <a:prstGeom prst="rect">
                <a:avLst/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78" name="CustomShape 22"/>
          <p:cNvSpPr/>
          <p:nvPr/>
        </p:nvSpPr>
        <p:spPr>
          <a:xfrm>
            <a:off x="3169800" y="2590920"/>
            <a:ext cx="1400400" cy="395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10011010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9" name="CustomShape 23"/>
          <p:cNvSpPr/>
          <p:nvPr/>
        </p:nvSpPr>
        <p:spPr>
          <a:xfrm>
            <a:off x="5105520" y="1981080"/>
            <a:ext cx="3123720" cy="1310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Each memory cell stores a set number of bits (usually 8 bits, or one </a:t>
            </a:r>
            <a:r>
              <a:rPr lang="en-US" sz="2000" b="0" i="1" strike="noStrike" spc="-1">
                <a:solidFill>
                  <a:srgbClr val="000000"/>
                </a:solidFill>
                <a:latin typeface="Georgia"/>
              </a:rPr>
              <a:t>byte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)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480" name="Group 24"/>
          <p:cNvGrpSpPr/>
          <p:nvPr/>
        </p:nvGrpSpPr>
        <p:grpSpPr>
          <a:xfrm>
            <a:off x="3124080" y="3352680"/>
            <a:ext cx="4662000" cy="1007280"/>
            <a:chOff x="3124080" y="3352680"/>
            <a:chExt cx="4662000" cy="1007280"/>
          </a:xfrm>
        </p:grpSpPr>
        <p:sp>
          <p:nvSpPr>
            <p:cNvPr id="481" name="CustomShape 25"/>
            <p:cNvSpPr/>
            <p:nvPr/>
          </p:nvSpPr>
          <p:spPr>
            <a:xfrm>
              <a:off x="4843800" y="3352680"/>
              <a:ext cx="2942280" cy="1007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Georgia"/>
                </a:rPr>
                <a:t>Large values are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Georgia"/>
                </a:rPr>
                <a:t>stored in consecutive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Georgia"/>
                </a:rPr>
                <a:t>memory locations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82" name="CustomShape 26"/>
            <p:cNvSpPr/>
            <p:nvPr/>
          </p:nvSpPr>
          <p:spPr>
            <a:xfrm>
              <a:off x="4800600" y="3505320"/>
              <a:ext cx="75960" cy="685440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12600">
              <a:solidFill>
                <a:srgbClr val="FFFF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83" name="Group 27"/>
            <p:cNvGrpSpPr/>
            <p:nvPr/>
          </p:nvGrpSpPr>
          <p:grpSpPr>
            <a:xfrm>
              <a:off x="3124080" y="3429000"/>
              <a:ext cx="1447560" cy="761400"/>
              <a:chOff x="3124080" y="3429000"/>
              <a:chExt cx="1447560" cy="761400"/>
            </a:xfrm>
          </p:grpSpPr>
          <p:sp>
            <p:nvSpPr>
              <p:cNvPr id="484" name="CustomShape 28"/>
              <p:cNvSpPr/>
              <p:nvPr/>
            </p:nvSpPr>
            <p:spPr>
              <a:xfrm>
                <a:off x="3124080" y="3429000"/>
                <a:ext cx="1447560" cy="380520"/>
              </a:xfrm>
              <a:prstGeom prst="rect">
                <a:avLst/>
              </a:prstGeom>
              <a:solidFill>
                <a:schemeClr val="accent1"/>
              </a:solidFill>
              <a:ln w="12600">
                <a:solidFill>
                  <a:srgbClr val="FFFF9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5" name="CustomShape 29"/>
              <p:cNvSpPr/>
              <p:nvPr/>
            </p:nvSpPr>
            <p:spPr>
              <a:xfrm>
                <a:off x="3124080" y="3809880"/>
                <a:ext cx="1447560" cy="380520"/>
              </a:xfrm>
              <a:prstGeom prst="rect">
                <a:avLst/>
              </a:prstGeom>
              <a:solidFill>
                <a:schemeClr val="accent1"/>
              </a:solidFill>
              <a:ln w="12600">
                <a:solidFill>
                  <a:srgbClr val="FFFF9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86" name="TextShape 30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01E3E90-7F75-42F6-9013-B5B22790D272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87" name="TextShape 31"/>
          <p:cNvSpPr txBox="1"/>
          <p:nvPr/>
        </p:nvSpPr>
        <p:spPr>
          <a:xfrm>
            <a:off x="4343400" y="103608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64A1D9F8-19A7-4D81-B475-268D11CCFD48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23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2594160" y="380880"/>
            <a:ext cx="4285440" cy="577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Georgia"/>
              </a:rPr>
              <a:t>Storing Information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89" name="Picture 11"/>
          <p:cNvPicPr/>
          <p:nvPr/>
        </p:nvPicPr>
        <p:blipFill>
          <a:blip r:embed="rId2"/>
          <a:stretch/>
        </p:blipFill>
        <p:spPr>
          <a:xfrm>
            <a:off x="2666880" y="1585080"/>
            <a:ext cx="3657240" cy="3900960"/>
          </a:xfrm>
          <a:prstGeom prst="rect">
            <a:avLst/>
          </a:prstGeom>
          <a:ln w="9360">
            <a:noFill/>
          </a:ln>
        </p:spPr>
      </p:pic>
      <p:sp>
        <p:nvSpPr>
          <p:cNvPr id="490" name="TextShape 2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618EA13-4025-4DC5-AADC-0160CA5B6BF6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91" name="TextShape 3"/>
          <p:cNvSpPr txBox="1"/>
          <p:nvPr/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62BA3F30-4157-41A3-9C3A-8D8424EEC075}" type="slidenum">
              <a:rPr lang="en-US" sz="1600" b="0" strike="noStrike" spc="-1">
                <a:solidFill>
                  <a:srgbClr val="E1E1E1"/>
                </a:solidFill>
                <a:latin typeface="Georgia"/>
              </a:rPr>
              <a:pPr algn="ctr">
                <a:lnSpc>
                  <a:spcPct val="100000"/>
                </a:lnSpc>
              </a:pPr>
              <a:t>24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609480" y="304920"/>
            <a:ext cx="7772040" cy="71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Arial"/>
                <a:ea typeface="PMingLiU"/>
              </a:rPr>
              <a:t>Memory Types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3" name="TextShape 2"/>
          <p:cNvSpPr txBox="1"/>
          <p:nvPr/>
        </p:nvSpPr>
        <p:spPr>
          <a:xfrm>
            <a:off x="228600" y="1523880"/>
            <a:ext cx="868644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4320" indent="-273960">
              <a:lnSpc>
                <a:spcPct val="90000"/>
              </a:lnSpc>
              <a:spcBef>
                <a:spcPts val="47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990000"/>
                </a:solidFill>
                <a:latin typeface="Arial"/>
                <a:ea typeface="PMingLiU"/>
              </a:rPr>
              <a:t>RAM (Random Access Memory)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90000"/>
              </a:lnSpc>
              <a:spcBef>
                <a:spcPts val="47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000099"/>
                </a:solidFill>
                <a:latin typeface="Arial"/>
                <a:ea typeface="PMingLiU"/>
              </a:rPr>
              <a:t>Volatile and R/W by user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90000"/>
              </a:lnSpc>
              <a:spcBef>
                <a:spcPts val="47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646B86"/>
                </a:solidFill>
                <a:latin typeface="Arial"/>
                <a:ea typeface="PMingLiU"/>
              </a:rPr>
              <a:t>Two categories: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90000"/>
              </a:lnSpc>
              <a:spcBef>
                <a:spcPts val="479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400" b="0" strike="noStrike" spc="-1">
                <a:solidFill>
                  <a:srgbClr val="990000"/>
                </a:solidFill>
                <a:latin typeface="Arial"/>
                <a:ea typeface="PMingLiU"/>
              </a:rPr>
              <a:t>DRAM(Dynamic RAM)</a:t>
            </a:r>
            <a:endParaRPr lang="en-US" sz="2400" b="0" strike="noStrike" spc="-1">
              <a:solidFill>
                <a:srgbClr val="646B86"/>
              </a:solidFill>
              <a:latin typeface="Georgia"/>
            </a:endParaRPr>
          </a:p>
          <a:p>
            <a:pPr marL="1097280" lvl="3" indent="-228240">
              <a:lnSpc>
                <a:spcPct val="9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Arial"/>
                <a:ea typeface="PMingLiU"/>
              </a:rPr>
              <a:t>Need to refresh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097280" lvl="3" indent="-228240">
              <a:lnSpc>
                <a:spcPct val="9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Arial"/>
                <a:ea typeface="PMingLiU"/>
              </a:rPr>
              <a:t>Slow and short life time 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097280" lvl="3" indent="-228240">
              <a:lnSpc>
                <a:spcPct val="9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Arial"/>
                <a:ea typeface="PMingLiU"/>
              </a:rPr>
              <a:t> Less power consumption, less size and less expensive  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90000"/>
              </a:lnSpc>
              <a:spcBef>
                <a:spcPts val="479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400" b="0" strike="noStrike" spc="-1">
                <a:solidFill>
                  <a:srgbClr val="990000"/>
                </a:solidFill>
                <a:latin typeface="Arial"/>
                <a:ea typeface="PMingLiU"/>
              </a:rPr>
              <a:t>SRAM(Static RAM)</a:t>
            </a:r>
            <a:endParaRPr lang="en-US" sz="2400" b="0" strike="noStrike" spc="-1">
              <a:solidFill>
                <a:srgbClr val="646B86"/>
              </a:solidFill>
              <a:latin typeface="Georgia"/>
            </a:endParaRPr>
          </a:p>
          <a:p>
            <a:pPr marL="1097280" lvl="3" indent="-228240">
              <a:lnSpc>
                <a:spcPct val="9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Arial"/>
                <a:ea typeface="PMingLiU"/>
              </a:rPr>
              <a:t>No refresh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097280" lvl="3" indent="-228240">
              <a:lnSpc>
                <a:spcPct val="9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Arial"/>
                <a:ea typeface="PMingLiU"/>
              </a:rPr>
              <a:t>Faster more reliable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097280" lvl="3" indent="-228240">
              <a:lnSpc>
                <a:spcPct val="9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Arial"/>
                <a:ea typeface="PMingLiU"/>
              </a:rPr>
              <a:t>more expensive 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097280" lvl="3" indent="-228240">
              <a:lnSpc>
                <a:spcPct val="9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Arial"/>
                <a:ea typeface="PMingLiU"/>
              </a:rPr>
              <a:t>often used only as a memory cache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4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752892C-A84C-46E8-B191-B36FEF2F751F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95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AB5ED8F-A86B-437A-B9B9-0968002F7410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25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685800" y="380880"/>
            <a:ext cx="7772040" cy="456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Arial"/>
                <a:ea typeface="PMingLiU"/>
              </a:rPr>
              <a:t>Memory Types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304920" y="1600200"/>
            <a:ext cx="8686440" cy="457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990000"/>
                </a:solidFill>
                <a:latin typeface="Arial"/>
                <a:ea typeface="PMingLiU"/>
              </a:rPr>
              <a:t>ROM (Read Only Memory)</a:t>
            </a:r>
            <a:endParaRPr lang="en-US" sz="28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90000"/>
              </a:lnSpc>
              <a:spcBef>
                <a:spcPts val="47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000099"/>
                </a:solidFill>
                <a:latin typeface="Arial"/>
                <a:ea typeface="PMingLiU"/>
              </a:rPr>
              <a:t>Nonvolatile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90000"/>
              </a:lnSpc>
              <a:spcBef>
                <a:spcPts val="47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000099"/>
                </a:solidFill>
                <a:latin typeface="Arial"/>
                <a:ea typeface="PMingLiU"/>
              </a:rPr>
              <a:t>Written by manufacture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90000"/>
              </a:lnSpc>
              <a:spcBef>
                <a:spcPts val="47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000099"/>
                </a:solidFill>
                <a:latin typeface="Arial"/>
                <a:ea typeface="PMingLiU"/>
              </a:rPr>
              <a:t>Hold the booting program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8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FE954F9-D05E-4B33-AAC4-1C8DCB18D3B6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99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7FE034DA-8337-4A0C-AD71-C4FC080CFB74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26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685800" y="380880"/>
            <a:ext cx="7772040" cy="76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990000"/>
                </a:solidFill>
                <a:latin typeface="Arial"/>
                <a:ea typeface="PMingLiU"/>
              </a:rPr>
              <a:t>Address Space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1" name="TextShape 2"/>
          <p:cNvSpPr txBox="1"/>
          <p:nvPr/>
        </p:nvSpPr>
        <p:spPr>
          <a:xfrm>
            <a:off x="304920" y="1447920"/>
            <a:ext cx="8534160" cy="49525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990000"/>
                </a:solidFill>
                <a:latin typeface="Arial"/>
                <a:ea typeface="PMingLiU"/>
              </a:rPr>
              <a:t>Word</a:t>
            </a:r>
            <a:r>
              <a:rPr lang="en-US" sz="2700" b="0" strike="noStrike" spc="-1">
                <a:solidFill>
                  <a:srgbClr val="000000"/>
                </a:solidFill>
                <a:latin typeface="Arial"/>
                <a:ea typeface="PMingLiU"/>
              </a:rPr>
              <a:t>-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Arial"/>
                <a:ea typeface="PMingLiU"/>
              </a:rPr>
              <a:t>Data are transferred to and from memory </a:t>
            </a:r>
            <a:r>
              <a:rPr lang="en-US" sz="2200" b="0" u="sng" strike="noStrike" spc="-1">
                <a:solidFill>
                  <a:srgbClr val="646B86"/>
                </a:solidFill>
                <a:uFillTx/>
                <a:latin typeface="Arial"/>
                <a:ea typeface="PMingLiU"/>
              </a:rPr>
              <a:t>in groups of bits</a:t>
            </a:r>
            <a:r>
              <a:rPr lang="en-US" sz="2200" b="0" strike="noStrike" spc="-1">
                <a:solidFill>
                  <a:srgbClr val="646B86"/>
                </a:solidFill>
                <a:latin typeface="Arial"/>
                <a:ea typeface="PMingLiU"/>
              </a:rPr>
              <a:t> called </a:t>
            </a:r>
            <a:r>
              <a:rPr lang="en-US" sz="2200" b="0" strike="noStrike" spc="-1">
                <a:solidFill>
                  <a:srgbClr val="990000"/>
                </a:solidFill>
                <a:latin typeface="Arial"/>
                <a:ea typeface="PMingLiU"/>
              </a:rPr>
              <a:t>words</a:t>
            </a:r>
            <a:r>
              <a:rPr lang="en-US" sz="2200" b="0" strike="noStrike" spc="-1">
                <a:solidFill>
                  <a:srgbClr val="646B86"/>
                </a:solidFill>
                <a:latin typeface="Arial"/>
                <a:ea typeface="PMingLiU"/>
              </a:rPr>
              <a:t>.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Arial"/>
                <a:ea typeface="PMingLiU"/>
              </a:rPr>
              <a:t>The number of bits that can be </a:t>
            </a:r>
            <a:r>
              <a:rPr lang="en-US" sz="2200" b="0" u="sng" strike="noStrike" spc="-1">
                <a:solidFill>
                  <a:srgbClr val="646B86"/>
                </a:solidFill>
                <a:uFillTx/>
                <a:latin typeface="Arial"/>
                <a:ea typeface="PMingLiU"/>
              </a:rPr>
              <a:t>stored in one CPU </a:t>
            </a:r>
            <a:r>
              <a:rPr lang="en-US" sz="2200" b="0" u="sng" strike="noStrike" spc="-1">
                <a:solidFill>
                  <a:srgbClr val="FF0066"/>
                </a:solidFill>
                <a:uFillTx/>
                <a:latin typeface="Arial"/>
                <a:ea typeface="PMingLiU"/>
              </a:rPr>
              <a:t>register</a:t>
            </a:r>
            <a:r>
              <a:rPr lang="en-US" sz="2200" b="0" strike="noStrike" spc="-1">
                <a:solidFill>
                  <a:srgbClr val="646B86"/>
                </a:solidFill>
                <a:latin typeface="Arial"/>
                <a:ea typeface="PMingLiU"/>
              </a:rPr>
              <a:t> in a computer. 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PMingLiU"/>
              </a:rPr>
              <a:t>Although programmers use a </a:t>
            </a:r>
            <a:r>
              <a:rPr lang="en-US" sz="2600" b="0" u="sng" strike="noStrike" spc="-1">
                <a:solidFill>
                  <a:srgbClr val="990000"/>
                </a:solidFill>
                <a:uFillTx/>
                <a:latin typeface="Arial"/>
                <a:ea typeface="PMingLiU"/>
              </a:rPr>
              <a:t>name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PMingLiU"/>
              </a:rPr>
              <a:t> to identify a word, </a:t>
            </a:r>
            <a:r>
              <a:t/>
            </a:r>
            <a:br/>
            <a:r>
              <a:rPr lang="en-US" sz="2600" b="0" u="sng" strike="noStrike" spc="-1">
                <a:solidFill>
                  <a:srgbClr val="000000"/>
                </a:solidFill>
                <a:uFillTx/>
                <a:latin typeface="Arial"/>
                <a:ea typeface="PMingLiU"/>
              </a:rPr>
              <a:t>at the hardware level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PMingLiU"/>
              </a:rPr>
              <a:t>, each word is identified by an </a:t>
            </a:r>
            <a:r>
              <a:rPr lang="en-US" sz="2600" b="0" strike="noStrike" spc="-1">
                <a:solidFill>
                  <a:srgbClr val="800080"/>
                </a:solidFill>
                <a:latin typeface="Arial"/>
                <a:ea typeface="PMingLiU"/>
              </a:rPr>
              <a:t>address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PMingLiU"/>
              </a:rPr>
              <a:t>.</a:t>
            </a:r>
            <a:endParaRPr lang="en-US" sz="26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990000"/>
                </a:solidFill>
                <a:latin typeface="Arial"/>
                <a:ea typeface="PMingLiU"/>
              </a:rPr>
              <a:t>Address space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PMingLiU"/>
              </a:rPr>
              <a:t> -</a:t>
            </a:r>
            <a:endParaRPr lang="en-US" sz="26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Arial"/>
                <a:ea typeface="PMingLiU"/>
              </a:rPr>
              <a:t>The </a:t>
            </a:r>
            <a:r>
              <a:rPr lang="en-US" sz="2200" b="0" u="sng" strike="noStrike" spc="-1">
                <a:solidFill>
                  <a:srgbClr val="646B86"/>
                </a:solidFill>
                <a:uFillTx/>
                <a:latin typeface="Arial"/>
                <a:ea typeface="PMingLiU"/>
              </a:rPr>
              <a:t>total number of </a:t>
            </a:r>
            <a:r>
              <a:rPr lang="en-US" sz="2200" b="0" u="sng" strike="noStrike" spc="-1">
                <a:solidFill>
                  <a:srgbClr val="800080"/>
                </a:solidFill>
                <a:uFillTx/>
                <a:latin typeface="Arial"/>
                <a:ea typeface="PMingLiU"/>
              </a:rPr>
              <a:t>uniquely identifiable</a:t>
            </a:r>
            <a:r>
              <a:rPr lang="en-US" sz="2200" b="0" u="sng" strike="noStrike" spc="-1">
                <a:solidFill>
                  <a:srgbClr val="646B86"/>
                </a:solidFill>
                <a:uFillTx/>
                <a:latin typeface="Arial"/>
                <a:ea typeface="PMingLiU"/>
              </a:rPr>
              <a:t> </a:t>
            </a:r>
            <a:r>
              <a:rPr lang="en-US" sz="2200" b="0" u="sng" strike="noStrike" spc="-1">
                <a:solidFill>
                  <a:srgbClr val="800080"/>
                </a:solidFill>
                <a:uFillTx/>
                <a:latin typeface="Arial"/>
                <a:ea typeface="PMingLiU"/>
              </a:rPr>
              <a:t>locations</a:t>
            </a:r>
            <a:r>
              <a:rPr lang="en-US" sz="2200" b="0" strike="noStrike" spc="-1">
                <a:solidFill>
                  <a:srgbClr val="646B86"/>
                </a:solidFill>
                <a:latin typeface="Arial"/>
                <a:ea typeface="PMingLiU"/>
              </a:rPr>
              <a:t> in memory. 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Arial"/>
                <a:ea typeface="PMingLiU"/>
              </a:rPr>
              <a:t>For example:</a:t>
            </a:r>
            <a:r>
              <a:t/>
            </a:r>
            <a:br/>
            <a:r>
              <a:rPr lang="en-US" sz="2200" b="0" strike="noStrike" spc="-1">
                <a:solidFill>
                  <a:srgbClr val="646B86"/>
                </a:solidFill>
                <a:latin typeface="Arial"/>
                <a:ea typeface="PMingLiU"/>
              </a:rPr>
              <a:t>a memory with 64KB and a word size of 1 byte has an address space that range from </a:t>
            </a:r>
            <a:r>
              <a:rPr lang="en-US" sz="2200" b="0" u="sng" strike="noStrike" spc="-1">
                <a:solidFill>
                  <a:srgbClr val="646B86"/>
                </a:solidFill>
                <a:uFillTx/>
                <a:latin typeface="Arial"/>
                <a:ea typeface="PMingLiU"/>
              </a:rPr>
              <a:t>0 to 65535</a:t>
            </a:r>
            <a:r>
              <a:rPr lang="en-US" sz="2200" b="0" strike="noStrike" spc="-1">
                <a:solidFill>
                  <a:srgbClr val="646B86"/>
                </a:solidFill>
                <a:latin typeface="Arial"/>
                <a:ea typeface="PMingLiU"/>
              </a:rPr>
              <a:t>.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2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54E740F-1FE5-4891-80BB-093614A2F04D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03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580D8779-4395-460B-8014-D4746E87E3B3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27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304920" y="1676520"/>
            <a:ext cx="2750760" cy="577800"/>
          </a:xfrm>
          <a:prstGeom prst="rect">
            <a:avLst/>
          </a:prstGeom>
          <a:solidFill>
            <a:schemeClr val="accent1"/>
          </a:solidFill>
          <a:ln w="381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i="1" strike="noStrike" spc="-1">
                <a:solidFill>
                  <a:srgbClr val="000000"/>
                </a:solidFill>
                <a:latin typeface="Georgia"/>
                <a:ea typeface="PMingLiU"/>
              </a:rPr>
              <a:t>Example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228600" y="2286000"/>
            <a:ext cx="8457840" cy="155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A computer has </a:t>
            </a:r>
            <a:r>
              <a:rPr lang="en-US" sz="3200" b="0" strike="noStrike" spc="-1">
                <a:solidFill>
                  <a:srgbClr val="800080"/>
                </a:solidFill>
                <a:latin typeface="Times New Roman"/>
                <a:ea typeface="PMingLiU"/>
              </a:rPr>
              <a:t>32 MB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 of memory. How many bits are needed to </a:t>
            </a:r>
            <a:r>
              <a:rPr lang="en-US" sz="3200" b="0" u="sng" strike="noStrike" spc="-1">
                <a:solidFill>
                  <a:srgbClr val="000099"/>
                </a:solidFill>
                <a:uFillTx/>
                <a:latin typeface="Times New Roman"/>
                <a:ea typeface="PMingLiU"/>
              </a:rPr>
              <a:t>address</a:t>
            </a:r>
            <a:r>
              <a:rPr lang="en-US" sz="3200" b="0" u="sng" strike="noStrike" spc="-1">
                <a:solidFill>
                  <a:srgbClr val="000000"/>
                </a:solidFill>
                <a:uFillTx/>
                <a:latin typeface="Times New Roman"/>
                <a:ea typeface="PMingLiU"/>
              </a:rPr>
              <a:t> any single </a:t>
            </a:r>
            <a:r>
              <a:rPr lang="en-US" sz="3200" b="0" u="sng" strike="noStrike" spc="-1">
                <a:solidFill>
                  <a:srgbClr val="000099"/>
                </a:solidFill>
                <a:uFillTx/>
                <a:latin typeface="Times New Roman"/>
                <a:ea typeface="PMingLiU"/>
              </a:rPr>
              <a:t>byte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 in memory?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228600" y="4114800"/>
            <a:ext cx="2590560" cy="577800"/>
          </a:xfrm>
          <a:prstGeom prst="rect">
            <a:avLst/>
          </a:prstGeom>
          <a:solidFill>
            <a:schemeClr val="bg2"/>
          </a:solidFill>
          <a:ln w="381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i="1" strike="noStrike" spc="-1">
                <a:solidFill>
                  <a:srgbClr val="000000"/>
                </a:solidFill>
                <a:latin typeface="Georgia"/>
                <a:ea typeface="PMingLiU"/>
              </a:rPr>
              <a:t>Solution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07" name="CustomShape 4"/>
          <p:cNvSpPr/>
          <p:nvPr/>
        </p:nvSpPr>
        <p:spPr>
          <a:xfrm>
            <a:off x="304920" y="4787280"/>
            <a:ext cx="8457840" cy="1428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The memory address space is 32 MB, or 2</a:t>
            </a:r>
            <a:r>
              <a:rPr lang="en-US" sz="2800" b="0" strike="noStrike" spc="-1" baseline="30000">
                <a:solidFill>
                  <a:srgbClr val="000000"/>
                </a:solidFill>
                <a:latin typeface="Times New Roman"/>
                <a:ea typeface="PMingLiU"/>
              </a:rPr>
              <a:t>25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 (2</a:t>
            </a:r>
            <a:r>
              <a:rPr lang="en-US" sz="2800" b="0" strike="noStrike" spc="-1" baseline="30000">
                <a:solidFill>
                  <a:srgbClr val="000000"/>
                </a:solidFill>
                <a:latin typeface="Times New Roman"/>
                <a:ea typeface="PMingLiU"/>
              </a:rPr>
              <a:t>5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 x 2</a:t>
            </a:r>
            <a:r>
              <a:rPr lang="en-US" sz="2800" b="0" strike="noStrike" spc="-1" baseline="30000">
                <a:solidFill>
                  <a:srgbClr val="000000"/>
                </a:solidFill>
                <a:latin typeface="Times New Roman"/>
                <a:ea typeface="PMingLiU"/>
              </a:rPr>
              <a:t>20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). This means you need 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  <a:ea typeface="PMingLiU"/>
              </a:rPr>
              <a:t>log</a:t>
            </a:r>
            <a:r>
              <a:rPr lang="en-US" sz="2800" b="0" u="sng" strike="noStrike" spc="-1" baseline="-25000">
                <a:solidFill>
                  <a:srgbClr val="000000"/>
                </a:solidFill>
                <a:uFillTx/>
                <a:latin typeface="Times New Roman"/>
                <a:ea typeface="PMingLiU"/>
              </a:rPr>
              <a:t>2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  <a:ea typeface="PMingLiU"/>
              </a:rPr>
              <a:t> 2</a:t>
            </a:r>
            <a:r>
              <a:rPr lang="en-US" sz="2800" b="0" u="sng" strike="noStrike" spc="-1" baseline="30000">
                <a:solidFill>
                  <a:srgbClr val="000000"/>
                </a:solidFill>
                <a:uFillTx/>
                <a:latin typeface="Times New Roman"/>
                <a:ea typeface="PMingLiU"/>
              </a:rPr>
              <a:t>25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  <a:ea typeface="PMingLiU"/>
              </a:rPr>
              <a:t> or 25 bits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, to address each byte.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08" name="TextShape 5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990000"/>
                </a:solidFill>
                <a:latin typeface="Arial"/>
                <a:ea typeface="PMingLiU"/>
              </a:rPr>
              <a:t>Address Space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9" name="TextShape 6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B2BDF16-33E5-4103-AE8F-C41198B64386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10" name="TextShape 7"/>
          <p:cNvSpPr txBox="1"/>
          <p:nvPr/>
        </p:nvSpPr>
        <p:spPr>
          <a:xfrm>
            <a:off x="4343400" y="103608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49C35D0F-B371-4744-9999-596B1C11C946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28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228600" y="1600200"/>
            <a:ext cx="2674440" cy="577800"/>
          </a:xfrm>
          <a:prstGeom prst="rect">
            <a:avLst/>
          </a:prstGeom>
          <a:solidFill>
            <a:schemeClr val="accent1"/>
          </a:solidFill>
          <a:ln w="381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i="1" strike="noStrike" spc="-1">
                <a:solidFill>
                  <a:srgbClr val="000000"/>
                </a:solidFill>
                <a:latin typeface="Georgia"/>
                <a:ea typeface="PMingLiU"/>
              </a:rPr>
              <a:t>Example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228600" y="2362320"/>
            <a:ext cx="8457840" cy="137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A computer has </a:t>
            </a:r>
            <a:r>
              <a:rPr lang="en-US" sz="2800" b="0" strike="noStrike" spc="-1">
                <a:solidFill>
                  <a:srgbClr val="800080"/>
                </a:solidFill>
                <a:latin typeface="Times New Roman"/>
                <a:ea typeface="PMingLiU"/>
              </a:rPr>
              <a:t>128 MB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 of memory. Each word in this computer is 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  <a:ea typeface="PMingLiU"/>
              </a:rPr>
              <a:t>8 bytes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. How many bits are needed to </a:t>
            </a:r>
            <a:r>
              <a:rPr lang="en-US" sz="2800" b="0" u="sng" strike="noStrike" spc="-1">
                <a:solidFill>
                  <a:srgbClr val="000099"/>
                </a:solidFill>
                <a:uFillTx/>
                <a:latin typeface="Times New Roman"/>
                <a:ea typeface="PMingLiU"/>
              </a:rPr>
              <a:t>address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  <a:ea typeface="PMingLiU"/>
              </a:rPr>
              <a:t> any single </a:t>
            </a:r>
            <a:r>
              <a:rPr lang="en-US" sz="2800" b="0" u="sng" strike="noStrike" spc="-1">
                <a:solidFill>
                  <a:srgbClr val="000099"/>
                </a:solidFill>
                <a:uFillTx/>
                <a:latin typeface="Times New Roman"/>
                <a:ea typeface="PMingLiU"/>
              </a:rPr>
              <a:t>word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 in memory?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228600" y="4038480"/>
            <a:ext cx="2285640" cy="577800"/>
          </a:xfrm>
          <a:prstGeom prst="rect">
            <a:avLst/>
          </a:prstGeom>
          <a:solidFill>
            <a:schemeClr val="bg2"/>
          </a:solidFill>
          <a:ln w="381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i="1" strike="noStrike" spc="-1">
                <a:solidFill>
                  <a:srgbClr val="000000"/>
                </a:solidFill>
                <a:latin typeface="Georgia"/>
                <a:ea typeface="PMingLiU"/>
              </a:rPr>
              <a:t>Solution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14" name="CustomShape 4"/>
          <p:cNvSpPr/>
          <p:nvPr/>
        </p:nvSpPr>
        <p:spPr>
          <a:xfrm>
            <a:off x="152280" y="4584960"/>
            <a:ext cx="8838720" cy="1855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The memory address space is 128 MB, which means 2</a:t>
            </a:r>
            <a:r>
              <a:rPr lang="en-US" sz="2800" b="0" strike="noStrike" spc="-1" baseline="30000">
                <a:solidFill>
                  <a:srgbClr val="000000"/>
                </a:solidFill>
                <a:latin typeface="Times New Roman"/>
                <a:ea typeface="PMingLiU"/>
              </a:rPr>
              <a:t>27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. However, each word is 8 (2</a:t>
            </a:r>
            <a:r>
              <a:rPr lang="en-US" sz="2800" b="0" strike="noStrike" spc="-1" baseline="30000">
                <a:solidFill>
                  <a:srgbClr val="000000"/>
                </a:solidFill>
                <a:latin typeface="Times New Roman"/>
                <a:ea typeface="PMingLiU"/>
              </a:rPr>
              <a:t>3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) bytes, which means that you have 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  <a:ea typeface="PMingLiU"/>
              </a:rPr>
              <a:t>2</a:t>
            </a:r>
            <a:r>
              <a:rPr lang="en-US" sz="2800" b="0" u="sng" strike="noStrike" spc="-1" baseline="30000">
                <a:solidFill>
                  <a:srgbClr val="000000"/>
                </a:solidFill>
                <a:uFillTx/>
                <a:latin typeface="Times New Roman"/>
                <a:ea typeface="PMingLiU"/>
              </a:rPr>
              <a:t>24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  <a:ea typeface="PMingLiU"/>
              </a:rPr>
              <a:t> words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. This means you need log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  <a:ea typeface="PMingLiU"/>
              </a:rPr>
              <a:t>2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 2</a:t>
            </a:r>
            <a:r>
              <a:rPr lang="en-US" sz="2800" b="0" strike="noStrike" spc="-1" baseline="30000">
                <a:solidFill>
                  <a:srgbClr val="000000"/>
                </a:solidFill>
                <a:latin typeface="Times New Roman"/>
                <a:ea typeface="PMingLiU"/>
              </a:rPr>
              <a:t>24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PMingLiU"/>
              </a:rPr>
              <a:t> or 24 bits, to address each word.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15" name="TextShape 5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990000"/>
                </a:solidFill>
                <a:latin typeface="Arial"/>
                <a:ea typeface="PMingLiU"/>
              </a:rPr>
              <a:t>Address Space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6" name="TextShape 6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1A7C22C-9041-4A8C-8F2C-6F0A7826B53D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17" name="TextShape 7"/>
          <p:cNvSpPr txBox="1"/>
          <p:nvPr/>
        </p:nvSpPr>
        <p:spPr>
          <a:xfrm>
            <a:off x="4343400" y="103608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FB80722E-C890-4125-B112-BE7F1C8FB7F9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29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500040" y="442800"/>
            <a:ext cx="834048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 fontScale="8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Classification of Physical Storage Media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98560" y="1222200"/>
            <a:ext cx="7203600" cy="515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Based on 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speed with which data can be accessed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Cost per unit of data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Reliability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data loss on power failure or system crash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physical failure of the storage device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Can differentiate storage into: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1" strike="noStrike" spc="-1">
                <a:solidFill>
                  <a:srgbClr val="646B86"/>
                </a:solidFill>
                <a:latin typeface="Georgia"/>
              </a:rPr>
              <a:t>volatile storage: </a:t>
            </a: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loses contents when power is switched off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1" strike="noStrike" spc="-1">
                <a:solidFill>
                  <a:srgbClr val="646B86"/>
                </a:solidFill>
                <a:latin typeface="Georgia"/>
              </a:rPr>
              <a:t>non-volatile storage</a:t>
            </a: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: 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Contents persist even when power is switched off. 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Includes secondary and tertiary storage, as well as battery-    backed up main-memory.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1AA20C01-33DA-4041-A26C-D599FC23D6A9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3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78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FF2AB0E-ECFF-4250-9140-19A08E52151B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Magnetic Hard Disk Mechanism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-155880" y="6019920"/>
            <a:ext cx="9125640" cy="33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Georgia"/>
              </a:rPr>
              <a:t>NOTE: Diagram is schematic, and simplifies the structure of actual disk drives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520" name="Picture 8"/>
          <p:cNvPicPr/>
          <p:nvPr/>
        </p:nvPicPr>
        <p:blipFill>
          <a:blip r:embed="rId2"/>
          <a:srcRect l="1573" t="906" r="1805" b="1191"/>
          <a:stretch/>
        </p:blipFill>
        <p:spPr>
          <a:xfrm>
            <a:off x="1371600" y="1523880"/>
            <a:ext cx="6244200" cy="450972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  <p:sp>
        <p:nvSpPr>
          <p:cNvPr id="521" name="TextShape 3"/>
          <p:cNvSpPr txBox="1"/>
          <p:nvPr/>
        </p:nvSpPr>
        <p:spPr>
          <a:xfrm>
            <a:off x="4343400" y="103608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B3C69573-FF32-4748-96C1-80668FEF4CCC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30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522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3B96D8B3-20D7-4D2E-829D-F54622535D1D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TextShape 3"/>
          <p:cNvSpPr txBox="1"/>
          <p:nvPr/>
        </p:nvSpPr>
        <p:spPr>
          <a:xfrm>
            <a:off x="609480" y="380880"/>
            <a:ext cx="8076960" cy="60912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  <a:ea typeface="SimSun"/>
              </a:rPr>
              <a:t>Components of a Disk 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grpSp>
        <p:nvGrpSpPr>
          <p:cNvPr id="526" name="Group 4"/>
          <p:cNvGrpSpPr/>
          <p:nvPr/>
        </p:nvGrpSpPr>
        <p:grpSpPr>
          <a:xfrm>
            <a:off x="4759200" y="1792440"/>
            <a:ext cx="3149280" cy="1801080"/>
            <a:chOff x="4759200" y="1792440"/>
            <a:chExt cx="3149280" cy="1801080"/>
          </a:xfrm>
        </p:grpSpPr>
        <p:sp>
          <p:nvSpPr>
            <p:cNvPr id="527" name="CustomShape 5"/>
            <p:cNvSpPr/>
            <p:nvPr/>
          </p:nvSpPr>
          <p:spPr>
            <a:xfrm>
              <a:off x="4759200" y="2379600"/>
              <a:ext cx="3149280" cy="1213920"/>
            </a:xfrm>
            <a:custGeom>
              <a:avLst/>
              <a:gdLst/>
              <a:ahLst/>
              <a:cxnLst/>
              <a:rect l="l" t="t" r="r" b="b"/>
              <a:pathLst>
                <a:path w="1984" h="765">
                  <a:moveTo>
                    <a:pt x="0" y="386"/>
                  </a:moveTo>
                  <a:lnTo>
                    <a:pt x="16" y="320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0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0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0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7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6"/>
            <p:cNvSpPr/>
            <p:nvPr/>
          </p:nvSpPr>
          <p:spPr>
            <a:xfrm>
              <a:off x="4759200" y="1792440"/>
              <a:ext cx="3149280" cy="1213920"/>
            </a:xfrm>
            <a:custGeom>
              <a:avLst/>
              <a:gdLst/>
              <a:ahLst/>
              <a:cxnLst/>
              <a:rect l="l" t="t" r="r" b="b"/>
              <a:pathLst>
                <a:path w="1984" h="765">
                  <a:moveTo>
                    <a:pt x="0" y="386"/>
                  </a:moveTo>
                  <a:lnTo>
                    <a:pt x="16" y="321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1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1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1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7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9" name="Group 7"/>
          <p:cNvGrpSpPr/>
          <p:nvPr/>
        </p:nvGrpSpPr>
        <p:grpSpPr>
          <a:xfrm>
            <a:off x="4732200" y="1062000"/>
            <a:ext cx="3176280" cy="4593960"/>
            <a:chOff x="4732200" y="1062000"/>
            <a:chExt cx="3176280" cy="4593960"/>
          </a:xfrm>
        </p:grpSpPr>
        <p:grpSp>
          <p:nvGrpSpPr>
            <p:cNvPr id="530" name="Group 8"/>
            <p:cNvGrpSpPr/>
            <p:nvPr/>
          </p:nvGrpSpPr>
          <p:grpSpPr>
            <a:xfrm>
              <a:off x="4732200" y="1739880"/>
              <a:ext cx="3176280" cy="3916080"/>
              <a:chOff x="4732200" y="1739880"/>
              <a:chExt cx="3176280" cy="3916080"/>
            </a:xfrm>
          </p:grpSpPr>
          <p:grpSp>
            <p:nvGrpSpPr>
              <p:cNvPr id="531" name="Group 9"/>
              <p:cNvGrpSpPr/>
              <p:nvPr/>
            </p:nvGrpSpPr>
            <p:grpSpPr>
              <a:xfrm>
                <a:off x="4759200" y="2327400"/>
                <a:ext cx="3149280" cy="1213920"/>
                <a:chOff x="4759200" y="2327400"/>
                <a:chExt cx="3149280" cy="1213920"/>
              </a:xfrm>
            </p:grpSpPr>
            <p:sp>
              <p:nvSpPr>
                <p:cNvPr id="532" name="CustomShape 10"/>
                <p:cNvSpPr/>
                <p:nvPr/>
              </p:nvSpPr>
              <p:spPr>
                <a:xfrm>
                  <a:off x="4759200" y="2327400"/>
                  <a:ext cx="3149280" cy="121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765">
                      <a:moveTo>
                        <a:pt x="0" y="378"/>
                      </a:moveTo>
                      <a:lnTo>
                        <a:pt x="16" y="312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49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49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2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4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3" name="CustomShape 11"/>
                <p:cNvSpPr/>
                <p:nvPr/>
              </p:nvSpPr>
              <p:spPr>
                <a:xfrm>
                  <a:off x="4849920" y="2419200"/>
                  <a:ext cx="2941200" cy="103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" h="650">
                      <a:moveTo>
                        <a:pt x="0" y="328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6"/>
                      </a:lnTo>
                      <a:lnTo>
                        <a:pt x="371" y="65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5"/>
                      </a:lnTo>
                      <a:lnTo>
                        <a:pt x="1613" y="106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8"/>
                      </a:lnTo>
                      <a:lnTo>
                        <a:pt x="1836" y="386"/>
                      </a:lnTo>
                      <a:lnTo>
                        <a:pt x="1795" y="443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3"/>
                      </a:lnTo>
                      <a:lnTo>
                        <a:pt x="17" y="386"/>
                      </a:lnTo>
                      <a:lnTo>
                        <a:pt x="0" y="328"/>
                      </a:lnTo>
                    </a:path>
                  </a:pathLst>
                </a:custGeom>
                <a:solidFill>
                  <a:srgbClr val="FFFFFF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4" name="CustomShape 12"/>
                <p:cNvSpPr/>
                <p:nvPr/>
              </p:nvSpPr>
              <p:spPr>
                <a:xfrm>
                  <a:off x="4994280" y="2522520"/>
                  <a:ext cx="2653920" cy="783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494">
                      <a:moveTo>
                        <a:pt x="0" y="247"/>
                      </a:moveTo>
                      <a:lnTo>
                        <a:pt x="16" y="198"/>
                      </a:lnTo>
                      <a:lnTo>
                        <a:pt x="66" y="148"/>
                      </a:lnTo>
                      <a:lnTo>
                        <a:pt x="148" y="107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7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7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7"/>
                      </a:lnTo>
                      <a:lnTo>
                        <a:pt x="1605" y="148"/>
                      </a:lnTo>
                      <a:lnTo>
                        <a:pt x="1654" y="198"/>
                      </a:lnTo>
                      <a:lnTo>
                        <a:pt x="1671" y="247"/>
                      </a:lnTo>
                      <a:lnTo>
                        <a:pt x="1654" y="296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7"/>
                      </a:lnTo>
                      <a:lnTo>
                        <a:pt x="996" y="485"/>
                      </a:lnTo>
                      <a:lnTo>
                        <a:pt x="839" y="493"/>
                      </a:lnTo>
                      <a:lnTo>
                        <a:pt x="675" y="485"/>
                      </a:lnTo>
                      <a:lnTo>
                        <a:pt x="518" y="477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6"/>
                      </a:lnTo>
                      <a:lnTo>
                        <a:pt x="0" y="247"/>
                      </a:lnTo>
                    </a:path>
                  </a:pathLst>
                </a:custGeom>
                <a:solidFill>
                  <a:srgbClr val="FFFFFF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35" name="Group 13"/>
              <p:cNvGrpSpPr/>
              <p:nvPr/>
            </p:nvGrpSpPr>
            <p:grpSpPr>
              <a:xfrm>
                <a:off x="4759200" y="1739880"/>
                <a:ext cx="3149280" cy="1215720"/>
                <a:chOff x="4759200" y="1739880"/>
                <a:chExt cx="3149280" cy="1215720"/>
              </a:xfrm>
            </p:grpSpPr>
            <p:sp>
              <p:nvSpPr>
                <p:cNvPr id="536" name="CustomShape 14"/>
                <p:cNvSpPr/>
                <p:nvPr/>
              </p:nvSpPr>
              <p:spPr>
                <a:xfrm>
                  <a:off x="4759200" y="1739880"/>
                  <a:ext cx="3149280" cy="121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766">
                      <a:moveTo>
                        <a:pt x="0" y="378"/>
                      </a:moveTo>
                      <a:lnTo>
                        <a:pt x="16" y="313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50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50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3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5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7" name="CustomShape 15"/>
                <p:cNvSpPr/>
                <p:nvPr/>
              </p:nvSpPr>
              <p:spPr>
                <a:xfrm>
                  <a:off x="4849920" y="1832040"/>
                  <a:ext cx="2941200" cy="103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" h="650">
                      <a:moveTo>
                        <a:pt x="0" y="329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7"/>
                      </a:lnTo>
                      <a:lnTo>
                        <a:pt x="371" y="66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6"/>
                      </a:lnTo>
                      <a:lnTo>
                        <a:pt x="1613" y="107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9"/>
                      </a:lnTo>
                      <a:lnTo>
                        <a:pt x="1836" y="386"/>
                      </a:lnTo>
                      <a:lnTo>
                        <a:pt x="1795" y="444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4"/>
                      </a:lnTo>
                      <a:lnTo>
                        <a:pt x="17" y="386"/>
                      </a:lnTo>
                      <a:lnTo>
                        <a:pt x="0" y="329"/>
                      </a:lnTo>
                    </a:path>
                  </a:pathLst>
                </a:custGeom>
                <a:solidFill>
                  <a:srgbClr val="FFFFFF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8" name="CustomShape 16"/>
                <p:cNvSpPr/>
                <p:nvPr/>
              </p:nvSpPr>
              <p:spPr>
                <a:xfrm>
                  <a:off x="4994280" y="1936800"/>
                  <a:ext cx="2653920" cy="783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494">
                      <a:moveTo>
                        <a:pt x="0" y="246"/>
                      </a:moveTo>
                      <a:lnTo>
                        <a:pt x="16" y="197"/>
                      </a:lnTo>
                      <a:lnTo>
                        <a:pt x="66" y="147"/>
                      </a:lnTo>
                      <a:lnTo>
                        <a:pt x="148" y="106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6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6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6"/>
                      </a:lnTo>
                      <a:lnTo>
                        <a:pt x="1605" y="147"/>
                      </a:lnTo>
                      <a:lnTo>
                        <a:pt x="1654" y="197"/>
                      </a:lnTo>
                      <a:lnTo>
                        <a:pt x="1671" y="246"/>
                      </a:lnTo>
                      <a:lnTo>
                        <a:pt x="1654" y="295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6"/>
                      </a:lnTo>
                      <a:lnTo>
                        <a:pt x="996" y="484"/>
                      </a:lnTo>
                      <a:lnTo>
                        <a:pt x="839" y="493"/>
                      </a:lnTo>
                      <a:lnTo>
                        <a:pt x="675" y="484"/>
                      </a:lnTo>
                      <a:lnTo>
                        <a:pt x="518" y="476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60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39" name="CustomShape 17"/>
              <p:cNvSpPr/>
              <p:nvPr/>
            </p:nvSpPr>
            <p:spPr>
              <a:xfrm>
                <a:off x="4732200" y="4440240"/>
                <a:ext cx="316368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766">
                    <a:moveTo>
                      <a:pt x="0" y="378"/>
                    </a:moveTo>
                    <a:lnTo>
                      <a:pt x="17" y="313"/>
                    </a:lnTo>
                    <a:lnTo>
                      <a:pt x="66" y="247"/>
                    </a:lnTo>
                    <a:lnTo>
                      <a:pt x="132" y="189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0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0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89"/>
                    </a:lnTo>
                    <a:lnTo>
                      <a:pt x="1926" y="247"/>
                    </a:lnTo>
                    <a:lnTo>
                      <a:pt x="1976" y="313"/>
                    </a:lnTo>
                    <a:lnTo>
                      <a:pt x="1992" y="378"/>
                    </a:lnTo>
                    <a:lnTo>
                      <a:pt x="1976" y="444"/>
                    </a:lnTo>
                    <a:lnTo>
                      <a:pt x="1926" y="510"/>
                    </a:lnTo>
                    <a:lnTo>
                      <a:pt x="1860" y="576"/>
                    </a:lnTo>
                    <a:lnTo>
                      <a:pt x="1753" y="625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25"/>
                    </a:lnTo>
                    <a:lnTo>
                      <a:pt x="132" y="576"/>
                    </a:lnTo>
                    <a:lnTo>
                      <a:pt x="66" y="510"/>
                    </a:lnTo>
                    <a:lnTo>
                      <a:pt x="17" y="444"/>
                    </a:lnTo>
                    <a:lnTo>
                      <a:pt x="0" y="378"/>
                    </a:lnTo>
                  </a:path>
                </a:pathLst>
              </a:custGeom>
              <a:solidFill>
                <a:srgbClr val="000000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40" name="Group 18"/>
            <p:cNvGrpSpPr/>
            <p:nvPr/>
          </p:nvGrpSpPr>
          <p:grpSpPr>
            <a:xfrm>
              <a:off x="4732200" y="4375080"/>
              <a:ext cx="3163680" cy="1215720"/>
              <a:chOff x="4732200" y="4375080"/>
              <a:chExt cx="3163680" cy="1215720"/>
            </a:xfrm>
          </p:grpSpPr>
          <p:sp>
            <p:nvSpPr>
              <p:cNvPr id="541" name="CustomShape 19"/>
              <p:cNvSpPr/>
              <p:nvPr/>
            </p:nvSpPr>
            <p:spPr>
              <a:xfrm>
                <a:off x="4732200" y="4375080"/>
                <a:ext cx="316368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766">
                    <a:moveTo>
                      <a:pt x="0" y="387"/>
                    </a:moveTo>
                    <a:lnTo>
                      <a:pt x="17" y="321"/>
                    </a:lnTo>
                    <a:lnTo>
                      <a:pt x="66" y="255"/>
                    </a:lnTo>
                    <a:lnTo>
                      <a:pt x="132" y="198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8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8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98"/>
                    </a:lnTo>
                    <a:lnTo>
                      <a:pt x="1926" y="255"/>
                    </a:lnTo>
                    <a:lnTo>
                      <a:pt x="1976" y="321"/>
                    </a:lnTo>
                    <a:lnTo>
                      <a:pt x="1992" y="387"/>
                    </a:lnTo>
                    <a:lnTo>
                      <a:pt x="1976" y="452"/>
                    </a:lnTo>
                    <a:lnTo>
                      <a:pt x="1926" y="518"/>
                    </a:lnTo>
                    <a:lnTo>
                      <a:pt x="1860" y="576"/>
                    </a:lnTo>
                    <a:lnTo>
                      <a:pt x="1753" y="633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33"/>
                    </a:lnTo>
                    <a:lnTo>
                      <a:pt x="132" y="576"/>
                    </a:lnTo>
                    <a:lnTo>
                      <a:pt x="66" y="518"/>
                    </a:lnTo>
                    <a:lnTo>
                      <a:pt x="17" y="452"/>
                    </a:lnTo>
                    <a:lnTo>
                      <a:pt x="0" y="387"/>
                    </a:lnTo>
                  </a:path>
                </a:pathLst>
              </a:custGeom>
              <a:solidFill>
                <a:srgbClr val="FFFFFF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2" name="CustomShape 20"/>
              <p:cNvSpPr/>
              <p:nvPr/>
            </p:nvSpPr>
            <p:spPr>
              <a:xfrm>
                <a:off x="4836960" y="4479840"/>
                <a:ext cx="2941200" cy="101880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642">
                    <a:moveTo>
                      <a:pt x="0" y="321"/>
                    </a:moveTo>
                    <a:lnTo>
                      <a:pt x="16" y="263"/>
                    </a:lnTo>
                    <a:lnTo>
                      <a:pt x="58" y="206"/>
                    </a:lnTo>
                    <a:lnTo>
                      <a:pt x="140" y="148"/>
                    </a:lnTo>
                    <a:lnTo>
                      <a:pt x="239" y="107"/>
                    </a:lnTo>
                    <a:lnTo>
                      <a:pt x="362" y="66"/>
                    </a:lnTo>
                    <a:lnTo>
                      <a:pt x="510" y="33"/>
                    </a:lnTo>
                    <a:lnTo>
                      <a:pt x="667" y="8"/>
                    </a:lnTo>
                    <a:lnTo>
                      <a:pt x="840" y="0"/>
                    </a:lnTo>
                    <a:lnTo>
                      <a:pt x="1012" y="0"/>
                    </a:lnTo>
                    <a:lnTo>
                      <a:pt x="1177" y="8"/>
                    </a:lnTo>
                    <a:lnTo>
                      <a:pt x="1333" y="33"/>
                    </a:lnTo>
                    <a:lnTo>
                      <a:pt x="1482" y="66"/>
                    </a:lnTo>
                    <a:lnTo>
                      <a:pt x="1605" y="107"/>
                    </a:lnTo>
                    <a:lnTo>
                      <a:pt x="1712" y="148"/>
                    </a:lnTo>
                    <a:lnTo>
                      <a:pt x="1786" y="206"/>
                    </a:lnTo>
                    <a:lnTo>
                      <a:pt x="1835" y="263"/>
                    </a:lnTo>
                    <a:lnTo>
                      <a:pt x="1852" y="321"/>
                    </a:lnTo>
                    <a:lnTo>
                      <a:pt x="1835" y="378"/>
                    </a:lnTo>
                    <a:lnTo>
                      <a:pt x="1786" y="436"/>
                    </a:lnTo>
                    <a:lnTo>
                      <a:pt x="1712" y="493"/>
                    </a:lnTo>
                    <a:lnTo>
                      <a:pt x="1605" y="542"/>
                    </a:lnTo>
                    <a:lnTo>
                      <a:pt x="1482" y="584"/>
                    </a:lnTo>
                    <a:lnTo>
                      <a:pt x="1333" y="608"/>
                    </a:lnTo>
                    <a:lnTo>
                      <a:pt x="1177" y="633"/>
                    </a:lnTo>
                    <a:lnTo>
                      <a:pt x="1012" y="641"/>
                    </a:lnTo>
                    <a:lnTo>
                      <a:pt x="840" y="641"/>
                    </a:lnTo>
                    <a:lnTo>
                      <a:pt x="667" y="633"/>
                    </a:lnTo>
                    <a:lnTo>
                      <a:pt x="510" y="608"/>
                    </a:lnTo>
                    <a:lnTo>
                      <a:pt x="362" y="584"/>
                    </a:lnTo>
                    <a:lnTo>
                      <a:pt x="239" y="542"/>
                    </a:lnTo>
                    <a:lnTo>
                      <a:pt x="140" y="493"/>
                    </a:lnTo>
                    <a:lnTo>
                      <a:pt x="58" y="436"/>
                    </a:lnTo>
                    <a:lnTo>
                      <a:pt x="16" y="378"/>
                    </a:lnTo>
                    <a:lnTo>
                      <a:pt x="0" y="321"/>
                    </a:lnTo>
                  </a:path>
                </a:pathLst>
              </a:custGeom>
              <a:solidFill>
                <a:srgbClr val="FFFFFF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3" name="CustomShape 21"/>
              <p:cNvSpPr/>
              <p:nvPr/>
            </p:nvSpPr>
            <p:spPr>
              <a:xfrm>
                <a:off x="4979880" y="4572000"/>
                <a:ext cx="2653920" cy="78372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494">
                    <a:moveTo>
                      <a:pt x="0" y="246"/>
                    </a:moveTo>
                    <a:lnTo>
                      <a:pt x="17" y="197"/>
                    </a:lnTo>
                    <a:lnTo>
                      <a:pt x="66" y="156"/>
                    </a:lnTo>
                    <a:lnTo>
                      <a:pt x="140" y="115"/>
                    </a:lnTo>
                    <a:lnTo>
                      <a:pt x="247" y="74"/>
                    </a:lnTo>
                    <a:lnTo>
                      <a:pt x="371" y="41"/>
                    </a:lnTo>
                    <a:lnTo>
                      <a:pt x="519" y="24"/>
                    </a:lnTo>
                    <a:lnTo>
                      <a:pt x="675" y="8"/>
                    </a:lnTo>
                    <a:lnTo>
                      <a:pt x="832" y="0"/>
                    </a:lnTo>
                    <a:lnTo>
                      <a:pt x="996" y="8"/>
                    </a:lnTo>
                    <a:lnTo>
                      <a:pt x="1153" y="24"/>
                    </a:lnTo>
                    <a:lnTo>
                      <a:pt x="1301" y="41"/>
                    </a:lnTo>
                    <a:lnTo>
                      <a:pt x="1424" y="74"/>
                    </a:lnTo>
                    <a:lnTo>
                      <a:pt x="1523" y="115"/>
                    </a:lnTo>
                    <a:lnTo>
                      <a:pt x="1606" y="156"/>
                    </a:lnTo>
                    <a:lnTo>
                      <a:pt x="1655" y="197"/>
                    </a:lnTo>
                    <a:lnTo>
                      <a:pt x="1671" y="246"/>
                    </a:lnTo>
                    <a:lnTo>
                      <a:pt x="1655" y="295"/>
                    </a:lnTo>
                    <a:lnTo>
                      <a:pt x="1606" y="345"/>
                    </a:lnTo>
                    <a:lnTo>
                      <a:pt x="1523" y="386"/>
                    </a:lnTo>
                    <a:lnTo>
                      <a:pt x="1424" y="427"/>
                    </a:lnTo>
                    <a:lnTo>
                      <a:pt x="1301" y="452"/>
                    </a:lnTo>
                    <a:lnTo>
                      <a:pt x="1153" y="476"/>
                    </a:lnTo>
                    <a:lnTo>
                      <a:pt x="996" y="493"/>
                    </a:lnTo>
                    <a:lnTo>
                      <a:pt x="832" y="493"/>
                    </a:lnTo>
                    <a:lnTo>
                      <a:pt x="675" y="493"/>
                    </a:lnTo>
                    <a:lnTo>
                      <a:pt x="519" y="476"/>
                    </a:lnTo>
                    <a:lnTo>
                      <a:pt x="371" y="452"/>
                    </a:lnTo>
                    <a:lnTo>
                      <a:pt x="247" y="427"/>
                    </a:lnTo>
                    <a:lnTo>
                      <a:pt x="140" y="386"/>
                    </a:lnTo>
                    <a:lnTo>
                      <a:pt x="66" y="345"/>
                    </a:lnTo>
                    <a:lnTo>
                      <a:pt x="17" y="295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44" name="Group 22"/>
            <p:cNvGrpSpPr/>
            <p:nvPr/>
          </p:nvGrpSpPr>
          <p:grpSpPr>
            <a:xfrm>
              <a:off x="6013440" y="1062000"/>
              <a:ext cx="680760" cy="3993840"/>
              <a:chOff x="6013440" y="1062000"/>
              <a:chExt cx="680760" cy="3993840"/>
            </a:xfrm>
          </p:grpSpPr>
          <p:sp>
            <p:nvSpPr>
              <p:cNvPr id="545" name="CustomShape 23"/>
              <p:cNvSpPr/>
              <p:nvPr/>
            </p:nvSpPr>
            <p:spPr>
              <a:xfrm>
                <a:off x="6103800" y="1244520"/>
                <a:ext cx="393480" cy="117612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741">
                    <a:moveTo>
                      <a:pt x="247" y="649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7" y="699"/>
                    </a:lnTo>
                    <a:lnTo>
                      <a:pt x="50" y="723"/>
                    </a:lnTo>
                    <a:lnTo>
                      <a:pt x="99" y="740"/>
                    </a:lnTo>
                    <a:lnTo>
                      <a:pt x="157" y="740"/>
                    </a:lnTo>
                    <a:lnTo>
                      <a:pt x="206" y="723"/>
                    </a:lnTo>
                    <a:lnTo>
                      <a:pt x="239" y="699"/>
                    </a:lnTo>
                    <a:lnTo>
                      <a:pt x="247" y="657"/>
                    </a:lnTo>
                    <a:lnTo>
                      <a:pt x="247" y="649"/>
                    </a:lnTo>
                  </a:path>
                </a:pathLst>
              </a:custGeom>
              <a:solidFill>
                <a:srgbClr val="FFFFFF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6" name="CustomShape 24"/>
              <p:cNvSpPr/>
              <p:nvPr/>
            </p:nvSpPr>
            <p:spPr>
              <a:xfrm>
                <a:off x="6103800" y="1062000"/>
                <a:ext cx="39348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57">
                    <a:moveTo>
                      <a:pt x="0" y="74"/>
                    </a:moveTo>
                    <a:lnTo>
                      <a:pt x="17" y="41"/>
                    </a:lnTo>
                    <a:lnTo>
                      <a:pt x="50" y="8"/>
                    </a:lnTo>
                    <a:lnTo>
                      <a:pt x="99" y="0"/>
                    </a:lnTo>
                    <a:lnTo>
                      <a:pt x="157" y="0"/>
                    </a:lnTo>
                    <a:lnTo>
                      <a:pt x="206" y="8"/>
                    </a:lnTo>
                    <a:lnTo>
                      <a:pt x="239" y="41"/>
                    </a:lnTo>
                    <a:lnTo>
                      <a:pt x="247" y="74"/>
                    </a:lnTo>
                    <a:lnTo>
                      <a:pt x="239" y="115"/>
                    </a:lnTo>
                    <a:lnTo>
                      <a:pt x="206" y="140"/>
                    </a:lnTo>
                    <a:lnTo>
                      <a:pt x="157" y="156"/>
                    </a:lnTo>
                    <a:lnTo>
                      <a:pt x="99" y="156"/>
                    </a:lnTo>
                    <a:lnTo>
                      <a:pt x="50" y="140"/>
                    </a:lnTo>
                    <a:lnTo>
                      <a:pt x="17" y="115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7" name="CustomShape 25"/>
              <p:cNvSpPr/>
              <p:nvPr/>
            </p:nvSpPr>
            <p:spPr>
              <a:xfrm>
                <a:off x="6103800" y="3592440"/>
                <a:ext cx="393480" cy="14634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922">
                    <a:moveTo>
                      <a:pt x="247" y="814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814"/>
                    </a:lnTo>
                    <a:lnTo>
                      <a:pt x="0" y="822"/>
                    </a:lnTo>
                    <a:lnTo>
                      <a:pt x="17" y="871"/>
                    </a:lnTo>
                    <a:lnTo>
                      <a:pt x="50" y="904"/>
                    </a:lnTo>
                    <a:lnTo>
                      <a:pt x="99" y="921"/>
                    </a:lnTo>
                    <a:lnTo>
                      <a:pt x="157" y="921"/>
                    </a:lnTo>
                    <a:lnTo>
                      <a:pt x="206" y="904"/>
                    </a:lnTo>
                    <a:lnTo>
                      <a:pt x="239" y="871"/>
                    </a:lnTo>
                    <a:lnTo>
                      <a:pt x="247" y="822"/>
                    </a:lnTo>
                    <a:lnTo>
                      <a:pt x="247" y="814"/>
                    </a:lnTo>
                  </a:path>
                </a:pathLst>
              </a:custGeom>
              <a:solidFill>
                <a:srgbClr val="FFFFFF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8" name="CustomShape 26"/>
              <p:cNvSpPr/>
              <p:nvPr/>
            </p:nvSpPr>
            <p:spPr>
              <a:xfrm>
                <a:off x="6013440" y="1349280"/>
                <a:ext cx="680760" cy="39168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47">
                    <a:moveTo>
                      <a:pt x="57" y="0"/>
                    </a:moveTo>
                    <a:lnTo>
                      <a:pt x="16" y="49"/>
                    </a:lnTo>
                    <a:lnTo>
                      <a:pt x="0" y="98"/>
                    </a:lnTo>
                    <a:lnTo>
                      <a:pt x="16" y="156"/>
                    </a:lnTo>
                    <a:lnTo>
                      <a:pt x="66" y="205"/>
                    </a:lnTo>
                    <a:lnTo>
                      <a:pt x="131" y="230"/>
                    </a:lnTo>
                    <a:lnTo>
                      <a:pt x="214" y="246"/>
                    </a:lnTo>
                    <a:lnTo>
                      <a:pt x="296" y="230"/>
                    </a:lnTo>
                    <a:lnTo>
                      <a:pt x="362" y="205"/>
                    </a:lnTo>
                    <a:lnTo>
                      <a:pt x="411" y="156"/>
                    </a:lnTo>
                    <a:lnTo>
                      <a:pt x="428" y="98"/>
                    </a:lnTo>
                    <a:lnTo>
                      <a:pt x="411" y="49"/>
                    </a:lnTo>
                  </a:path>
                </a:pathLst>
              </a:cu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549" name="CustomShape 27"/>
          <p:cNvSpPr/>
          <p:nvPr/>
        </p:nvSpPr>
        <p:spPr>
          <a:xfrm>
            <a:off x="6600960" y="1349280"/>
            <a:ext cx="171000" cy="171000"/>
          </a:xfrm>
          <a:custGeom>
            <a:avLst/>
            <a:gdLst/>
            <a:ahLst/>
            <a:cxnLst/>
            <a:rect l="l" t="t" r="r" b="b"/>
            <a:pathLst>
              <a:path w="108" h="108">
                <a:moveTo>
                  <a:pt x="25" y="107"/>
                </a:moveTo>
                <a:lnTo>
                  <a:pt x="0" y="0"/>
                </a:lnTo>
                <a:lnTo>
                  <a:pt x="107" y="41"/>
                </a:lnTo>
                <a:lnTo>
                  <a:pt x="25" y="107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Line 28"/>
          <p:cNvSpPr/>
          <p:nvPr/>
        </p:nvSpPr>
        <p:spPr>
          <a:xfrm>
            <a:off x="4144680" y="2327040"/>
            <a:ext cx="784440" cy="360"/>
          </a:xfrm>
          <a:prstGeom prst="line">
            <a:avLst/>
          </a:prstGeom>
          <a:ln w="507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Line 29"/>
          <p:cNvSpPr/>
          <p:nvPr/>
        </p:nvSpPr>
        <p:spPr>
          <a:xfrm>
            <a:off x="4144680" y="2939760"/>
            <a:ext cx="784440" cy="360"/>
          </a:xfrm>
          <a:prstGeom prst="line">
            <a:avLst/>
          </a:prstGeom>
          <a:ln w="507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Line 30"/>
          <p:cNvSpPr/>
          <p:nvPr/>
        </p:nvSpPr>
        <p:spPr>
          <a:xfrm>
            <a:off x="4144680" y="5027400"/>
            <a:ext cx="784440" cy="360"/>
          </a:xfrm>
          <a:prstGeom prst="line">
            <a:avLst/>
          </a:prstGeom>
          <a:ln w="507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Line 31"/>
          <p:cNvSpPr/>
          <p:nvPr/>
        </p:nvSpPr>
        <p:spPr>
          <a:xfrm>
            <a:off x="4144680" y="3501720"/>
            <a:ext cx="360" cy="1565280"/>
          </a:xfrm>
          <a:prstGeom prst="line">
            <a:avLst/>
          </a:prstGeom>
          <a:ln w="507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Line 32"/>
          <p:cNvSpPr/>
          <p:nvPr/>
        </p:nvSpPr>
        <p:spPr>
          <a:xfrm flipV="1">
            <a:off x="4144680" y="2327040"/>
            <a:ext cx="360" cy="1174680"/>
          </a:xfrm>
          <a:prstGeom prst="line">
            <a:avLst/>
          </a:prstGeom>
          <a:ln w="507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CustomShape 33"/>
          <p:cNvSpPr/>
          <p:nvPr/>
        </p:nvSpPr>
        <p:spPr>
          <a:xfrm>
            <a:off x="4929120" y="4989600"/>
            <a:ext cx="156960" cy="78840"/>
          </a:xfrm>
          <a:custGeom>
            <a:avLst/>
            <a:gdLst/>
            <a:ahLst/>
            <a:cxnLst/>
            <a:rect l="l" t="t" r="r" b="b"/>
            <a:pathLst>
              <a:path w="99" h="50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pattFill prst="ltVert">
            <a:fgClr>
              <a:srgbClr val="FFFFFF"/>
            </a:fgClr>
            <a:bgClr>
              <a:srgbClr val="FFFFFF"/>
            </a:bgClr>
          </a:patt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CustomShape 34"/>
          <p:cNvSpPr/>
          <p:nvPr/>
        </p:nvSpPr>
        <p:spPr>
          <a:xfrm>
            <a:off x="4929120" y="2287440"/>
            <a:ext cx="156960" cy="68040"/>
          </a:xfrm>
          <a:custGeom>
            <a:avLst/>
            <a:gdLst/>
            <a:ahLst/>
            <a:cxnLst/>
            <a:rect l="l" t="t" r="r" b="b"/>
            <a:pathLst>
              <a:path w="99" h="43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pattFill prst="ltVert">
            <a:fgClr>
              <a:srgbClr val="FFFFFF"/>
            </a:fgClr>
            <a:bgClr>
              <a:srgbClr val="FFFFFF"/>
            </a:bgClr>
          </a:patt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CustomShape 35"/>
          <p:cNvSpPr/>
          <p:nvPr/>
        </p:nvSpPr>
        <p:spPr>
          <a:xfrm>
            <a:off x="4929120" y="2914560"/>
            <a:ext cx="156960" cy="66240"/>
          </a:xfrm>
          <a:custGeom>
            <a:avLst/>
            <a:gdLst/>
            <a:ahLst/>
            <a:cxnLst/>
            <a:rect l="l" t="t" r="r" b="b"/>
            <a:pathLst>
              <a:path w="99" h="42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pattFill prst="ltVert">
            <a:fgClr>
              <a:srgbClr val="FFFFFF"/>
            </a:fgClr>
            <a:bgClr>
              <a:srgbClr val="FFFFFF"/>
            </a:bgClr>
          </a:patt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CustomShape 36"/>
          <p:cNvSpPr/>
          <p:nvPr/>
        </p:nvSpPr>
        <p:spPr>
          <a:xfrm>
            <a:off x="7791480" y="3782880"/>
            <a:ext cx="829440" cy="31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SimSun"/>
              </a:rPr>
              <a:t>Platters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559" name="Line 37"/>
          <p:cNvSpPr/>
          <p:nvPr/>
        </p:nvSpPr>
        <p:spPr>
          <a:xfrm>
            <a:off x="7672320" y="3305160"/>
            <a:ext cx="392040" cy="4842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Line 38"/>
          <p:cNvSpPr/>
          <p:nvPr/>
        </p:nvSpPr>
        <p:spPr>
          <a:xfrm flipV="1">
            <a:off x="7667280" y="4084560"/>
            <a:ext cx="392400" cy="5857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CustomShape 39"/>
          <p:cNvSpPr/>
          <p:nvPr/>
        </p:nvSpPr>
        <p:spPr>
          <a:xfrm>
            <a:off x="-250200" y="1662120"/>
            <a:ext cx="5072040" cy="881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SimSun"/>
              </a:rPr>
              <a:t> The platters spin (say, 90rps).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62" name="CustomShape 40"/>
          <p:cNvSpPr/>
          <p:nvPr/>
        </p:nvSpPr>
        <p:spPr>
          <a:xfrm>
            <a:off x="7132680" y="1055520"/>
            <a:ext cx="819000" cy="31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SimSun"/>
              </a:rPr>
              <a:t>Spindle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563" name="CustomShape 41"/>
          <p:cNvSpPr/>
          <p:nvPr/>
        </p:nvSpPr>
        <p:spPr>
          <a:xfrm>
            <a:off x="6497640" y="1189080"/>
            <a:ext cx="694800" cy="117000"/>
          </a:xfrm>
          <a:custGeom>
            <a:avLst/>
            <a:gdLst/>
            <a:ahLst/>
            <a:cxnLst/>
            <a:rect l="l" t="t" r="r" b="b"/>
            <a:pathLst>
              <a:path w="438" h="74">
                <a:moveTo>
                  <a:pt x="437" y="8"/>
                </a:moveTo>
                <a:lnTo>
                  <a:pt x="288" y="0"/>
                </a:lnTo>
                <a:lnTo>
                  <a:pt x="140" y="24"/>
                </a:lnTo>
                <a:lnTo>
                  <a:pt x="0" y="73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CustomShape 42"/>
          <p:cNvSpPr/>
          <p:nvPr/>
        </p:nvSpPr>
        <p:spPr>
          <a:xfrm>
            <a:off x="77760" y="2120760"/>
            <a:ext cx="4123800" cy="2709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pPr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SimSun"/>
              </a:rPr>
              <a:t> The arm assembly is moved in or out to position  a head on a desired track. Tracks under heads  make    a </a:t>
            </a:r>
            <a:r>
              <a:rPr lang="en-US" sz="2400" b="0" i="1" strike="noStrike" spc="-1">
                <a:solidFill>
                  <a:srgbClr val="CCB400"/>
                </a:solidFill>
                <a:latin typeface="Book Antiqua"/>
                <a:ea typeface="SimSun"/>
              </a:rPr>
              <a:t>cylinder</a:t>
            </a:r>
            <a:r>
              <a:rPr lang="en-US" sz="2400" b="0" strike="noStrike" spc="-1">
                <a:solidFill>
                  <a:srgbClr val="CCB400"/>
                </a:solidFill>
                <a:latin typeface="Book Antiqua"/>
                <a:ea typeface="SimSu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SimSun"/>
              </a:rPr>
              <a:t>(imaginary!).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65" name="CustomShape 43"/>
          <p:cNvSpPr/>
          <p:nvPr/>
        </p:nvSpPr>
        <p:spPr>
          <a:xfrm>
            <a:off x="4120920" y="1371600"/>
            <a:ext cx="1032120" cy="31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SimSun"/>
              </a:rPr>
              <a:t>Disk head</a:t>
            </a:r>
            <a:endParaRPr lang="en-US" sz="1500" b="0" strike="noStrike" spc="-1">
              <a:latin typeface="Arial"/>
            </a:endParaRPr>
          </a:p>
        </p:txBody>
      </p:sp>
      <p:grpSp>
        <p:nvGrpSpPr>
          <p:cNvPr id="566" name="Group 44"/>
          <p:cNvGrpSpPr/>
          <p:nvPr/>
        </p:nvGrpSpPr>
        <p:grpSpPr>
          <a:xfrm>
            <a:off x="4442040" y="3713040"/>
            <a:ext cx="1475640" cy="517320"/>
            <a:chOff x="4442040" y="3713040"/>
            <a:chExt cx="1475640" cy="517320"/>
          </a:xfrm>
        </p:grpSpPr>
        <p:sp>
          <p:nvSpPr>
            <p:cNvPr id="567" name="CustomShape 45"/>
            <p:cNvSpPr/>
            <p:nvPr/>
          </p:nvSpPr>
          <p:spPr>
            <a:xfrm>
              <a:off x="4494240" y="3713040"/>
              <a:ext cx="1372680" cy="196560"/>
            </a:xfrm>
            <a:custGeom>
              <a:avLst/>
              <a:gdLst/>
              <a:ahLst/>
              <a:cxnLst/>
              <a:rect l="l" t="t" r="r" b="b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46"/>
            <p:cNvSpPr/>
            <p:nvPr/>
          </p:nvSpPr>
          <p:spPr>
            <a:xfrm>
              <a:off x="4442040" y="3913200"/>
              <a:ext cx="1475640" cy="317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>
                <a:lnSpc>
                  <a:spcPct val="100000"/>
                </a:lnSpc>
              </a:pPr>
              <a:r>
                <a:rPr lang="en-US" sz="1500" b="0" strike="noStrike" spc="-1">
                  <a:solidFill>
                    <a:srgbClr val="000000"/>
                  </a:solidFill>
                  <a:latin typeface="Arial"/>
                  <a:ea typeface="SimSun"/>
                </a:rPr>
                <a:t>Arm movement</a:t>
              </a:r>
              <a:endParaRPr lang="en-US" sz="1500" b="0" strike="noStrike" spc="-1">
                <a:latin typeface="Arial"/>
              </a:endParaRPr>
            </a:p>
          </p:txBody>
        </p:sp>
      </p:grpSp>
      <p:grpSp>
        <p:nvGrpSpPr>
          <p:cNvPr id="569" name="Group 47"/>
          <p:cNvGrpSpPr/>
          <p:nvPr/>
        </p:nvGrpSpPr>
        <p:grpSpPr>
          <a:xfrm>
            <a:off x="3283560" y="4675320"/>
            <a:ext cx="1392120" cy="794880"/>
            <a:chOff x="3283560" y="4675320"/>
            <a:chExt cx="1392120" cy="794880"/>
          </a:xfrm>
        </p:grpSpPr>
        <p:sp>
          <p:nvSpPr>
            <p:cNvPr id="570" name="CustomShape 48"/>
            <p:cNvSpPr/>
            <p:nvPr/>
          </p:nvSpPr>
          <p:spPr>
            <a:xfrm>
              <a:off x="3283560" y="5153040"/>
              <a:ext cx="1392120" cy="317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>
                <a:lnSpc>
                  <a:spcPct val="100000"/>
                </a:lnSpc>
              </a:pPr>
              <a:r>
                <a:rPr lang="en-US" sz="1500" b="0" strike="noStrike" spc="-1">
                  <a:solidFill>
                    <a:srgbClr val="000000"/>
                  </a:solidFill>
                  <a:latin typeface="Arial"/>
                  <a:ea typeface="SimSun"/>
                </a:rPr>
                <a:t>Arm assembly</a:t>
              </a:r>
              <a:endParaRPr lang="en-US" sz="1500" b="0" strike="noStrike" spc="-1">
                <a:latin typeface="Arial"/>
              </a:endParaRPr>
            </a:p>
          </p:txBody>
        </p:sp>
        <p:sp>
          <p:nvSpPr>
            <p:cNvPr id="571" name="CustomShape 49"/>
            <p:cNvSpPr/>
            <p:nvPr/>
          </p:nvSpPr>
          <p:spPr>
            <a:xfrm>
              <a:off x="3741840" y="4675320"/>
              <a:ext cx="406080" cy="483840"/>
            </a:xfrm>
            <a:custGeom>
              <a:avLst/>
              <a:gdLst/>
              <a:ahLst/>
              <a:cxnLst/>
              <a:rect l="l" t="t" r="r" b="b"/>
              <a:pathLst>
                <a:path w="256" h="305">
                  <a:moveTo>
                    <a:pt x="8" y="304"/>
                  </a:moveTo>
                  <a:lnTo>
                    <a:pt x="0" y="230"/>
                  </a:lnTo>
                  <a:lnTo>
                    <a:pt x="16" y="156"/>
                  </a:lnTo>
                  <a:lnTo>
                    <a:pt x="57" y="91"/>
                  </a:lnTo>
                  <a:lnTo>
                    <a:pt x="115" y="41"/>
                  </a:lnTo>
                  <a:lnTo>
                    <a:pt x="181" y="9"/>
                  </a:lnTo>
                  <a:lnTo>
                    <a:pt x="255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72" name="CustomShape 50"/>
          <p:cNvSpPr/>
          <p:nvPr/>
        </p:nvSpPr>
        <p:spPr>
          <a:xfrm>
            <a:off x="4734000" y="1596960"/>
            <a:ext cx="288720" cy="731520"/>
          </a:xfrm>
          <a:custGeom>
            <a:avLst/>
            <a:gdLst/>
            <a:ahLst/>
            <a:cxnLst/>
            <a:rect l="l" t="t" r="r" b="b"/>
            <a:pathLst>
              <a:path w="182" h="461">
                <a:moveTo>
                  <a:pt x="0" y="0"/>
                </a:moveTo>
                <a:lnTo>
                  <a:pt x="82" y="66"/>
                </a:lnTo>
                <a:lnTo>
                  <a:pt x="140" y="156"/>
                </a:lnTo>
                <a:lnTo>
                  <a:pt x="173" y="255"/>
                </a:lnTo>
                <a:lnTo>
                  <a:pt x="181" y="353"/>
                </a:lnTo>
                <a:lnTo>
                  <a:pt x="165" y="46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51"/>
          <p:cNvSpPr/>
          <p:nvPr/>
        </p:nvSpPr>
        <p:spPr>
          <a:xfrm>
            <a:off x="77760" y="4100400"/>
            <a:ext cx="3225600" cy="161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pPr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SimSun"/>
              </a:rPr>
              <a:t> Only one head reads/writes at any one time.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grpSp>
        <p:nvGrpSpPr>
          <p:cNvPr id="574" name="Group 52"/>
          <p:cNvGrpSpPr/>
          <p:nvPr/>
        </p:nvGrpSpPr>
        <p:grpSpPr>
          <a:xfrm>
            <a:off x="7226280" y="1262160"/>
            <a:ext cx="1287720" cy="790200"/>
            <a:chOff x="7226280" y="1262160"/>
            <a:chExt cx="1287720" cy="790200"/>
          </a:xfrm>
        </p:grpSpPr>
        <p:sp>
          <p:nvSpPr>
            <p:cNvPr id="575" name="CustomShape 53"/>
            <p:cNvSpPr/>
            <p:nvPr/>
          </p:nvSpPr>
          <p:spPr>
            <a:xfrm>
              <a:off x="7316640" y="1568520"/>
              <a:ext cx="590040" cy="483840"/>
            </a:xfrm>
            <a:custGeom>
              <a:avLst/>
              <a:gdLst/>
              <a:ahLst/>
              <a:cxnLst/>
              <a:rect l="l" t="t" r="r" b="b"/>
              <a:pathLst>
                <a:path w="372" h="305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76" name="Group 54"/>
            <p:cNvGrpSpPr/>
            <p:nvPr/>
          </p:nvGrpSpPr>
          <p:grpSpPr>
            <a:xfrm>
              <a:off x="7226280" y="1262160"/>
              <a:ext cx="1287720" cy="699840"/>
              <a:chOff x="7226280" y="1262160"/>
              <a:chExt cx="1287720" cy="699840"/>
            </a:xfrm>
          </p:grpSpPr>
          <p:sp>
            <p:nvSpPr>
              <p:cNvPr id="577" name="CustomShape 55"/>
              <p:cNvSpPr/>
              <p:nvPr/>
            </p:nvSpPr>
            <p:spPr>
              <a:xfrm>
                <a:off x="7763760" y="1262160"/>
                <a:ext cx="750240" cy="3171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>
                  <a:lnSpc>
                    <a:spcPct val="100000"/>
                  </a:lnSpc>
                </a:pPr>
                <a:r>
                  <a:rPr lang="en-US" sz="1500" b="0" strike="noStrike" spc="-1">
                    <a:solidFill>
                      <a:srgbClr val="000000"/>
                    </a:solidFill>
                    <a:latin typeface="Arial"/>
                    <a:ea typeface="SimSun"/>
                  </a:rPr>
                  <a:t>Tracks</a:t>
                </a:r>
                <a:endParaRPr lang="en-US" sz="1500" b="0" strike="noStrike" spc="-1">
                  <a:latin typeface="Arial"/>
                </a:endParaRPr>
              </a:p>
            </p:txBody>
          </p:sp>
          <p:sp>
            <p:nvSpPr>
              <p:cNvPr id="578" name="CustomShape 56"/>
              <p:cNvSpPr/>
              <p:nvPr/>
            </p:nvSpPr>
            <p:spPr>
              <a:xfrm>
                <a:off x="7226280" y="1568520"/>
                <a:ext cx="483840" cy="39348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8">
                    <a:moveTo>
                      <a:pt x="304" y="0"/>
                    </a:moveTo>
                    <a:lnTo>
                      <a:pt x="222" y="0"/>
                    </a:lnTo>
                    <a:lnTo>
                      <a:pt x="139" y="33"/>
                    </a:lnTo>
                    <a:lnTo>
                      <a:pt x="74" y="90"/>
                    </a:lnTo>
                    <a:lnTo>
                      <a:pt x="24" y="164"/>
                    </a:lnTo>
                    <a:lnTo>
                      <a:pt x="0" y="247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579" name="CustomShape 57"/>
          <p:cNvSpPr/>
          <p:nvPr/>
        </p:nvSpPr>
        <p:spPr>
          <a:xfrm>
            <a:off x="7750080" y="2131920"/>
            <a:ext cx="174240" cy="444240"/>
          </a:xfrm>
          <a:custGeom>
            <a:avLst/>
            <a:gdLst/>
            <a:ahLst/>
            <a:cxnLst/>
            <a:rect l="l" t="t" r="r" b="b"/>
            <a:pathLst>
              <a:path w="110" h="280">
                <a:moveTo>
                  <a:pt x="0" y="279"/>
                </a:moveTo>
                <a:lnTo>
                  <a:pt x="64" y="238"/>
                </a:lnTo>
                <a:lnTo>
                  <a:pt x="100" y="181"/>
                </a:lnTo>
                <a:lnTo>
                  <a:pt x="109" y="115"/>
                </a:lnTo>
                <a:lnTo>
                  <a:pt x="81" y="49"/>
                </a:lnTo>
                <a:lnTo>
                  <a:pt x="28" y="0"/>
                </a:lnTo>
                <a:lnTo>
                  <a:pt x="55" y="33"/>
                </a:lnTo>
              </a:path>
            </a:pathLst>
          </a:custGeom>
          <a:noFill/>
          <a:ln w="507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58"/>
          <p:cNvSpPr/>
          <p:nvPr/>
        </p:nvSpPr>
        <p:spPr>
          <a:xfrm>
            <a:off x="8250840" y="2152800"/>
            <a:ext cx="733680" cy="31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SimSun"/>
              </a:rPr>
              <a:t>Sector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581" name="CustomShape 59"/>
          <p:cNvSpPr/>
          <p:nvPr/>
        </p:nvSpPr>
        <p:spPr>
          <a:xfrm>
            <a:off x="7923240" y="2079720"/>
            <a:ext cx="520200" cy="275760"/>
          </a:xfrm>
          <a:custGeom>
            <a:avLst/>
            <a:gdLst/>
            <a:ahLst/>
            <a:cxnLst/>
            <a:rect l="l" t="t" r="r" b="b"/>
            <a:pathLst>
              <a:path w="328" h="174">
                <a:moveTo>
                  <a:pt x="327" y="33"/>
                </a:moveTo>
                <a:lnTo>
                  <a:pt x="264" y="0"/>
                </a:lnTo>
                <a:lnTo>
                  <a:pt x="191" y="0"/>
                </a:lnTo>
                <a:lnTo>
                  <a:pt x="118" y="16"/>
                </a:lnTo>
                <a:lnTo>
                  <a:pt x="64" y="49"/>
                </a:lnTo>
                <a:lnTo>
                  <a:pt x="19" y="107"/>
                </a:lnTo>
                <a:lnTo>
                  <a:pt x="0" y="173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60"/>
          <p:cNvSpPr/>
          <p:nvPr/>
        </p:nvSpPr>
        <p:spPr>
          <a:xfrm>
            <a:off x="77760" y="5321160"/>
            <a:ext cx="4581000" cy="1185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pPr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Wingdings" charset="2"/>
              <a:buChar char=""/>
            </a:pPr>
            <a:r>
              <a:rPr lang="en-US" sz="2400" b="0" i="1" strike="noStrike" spc="-1">
                <a:solidFill>
                  <a:srgbClr val="CCB400"/>
                </a:solidFill>
                <a:latin typeface="Book Antiqua"/>
                <a:ea typeface="SimSun"/>
              </a:rPr>
              <a:t> Block size </a:t>
            </a: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SimSun"/>
              </a:rPr>
              <a:t>is a multiple             of </a:t>
            </a:r>
            <a:r>
              <a:rPr lang="en-US" sz="2400" b="0" i="1" strike="noStrike" spc="-1">
                <a:solidFill>
                  <a:srgbClr val="CCB400"/>
                </a:solidFill>
                <a:latin typeface="Book Antiqua"/>
                <a:ea typeface="SimSun"/>
              </a:rPr>
              <a:t>sector size </a:t>
            </a: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SimSun"/>
              </a:rPr>
              <a:t>(which is fixed).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TextShape 3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  <a:ea typeface="SimSun"/>
              </a:rPr>
              <a:t>Top view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grpSp>
        <p:nvGrpSpPr>
          <p:cNvPr id="586" name="Group 4"/>
          <p:cNvGrpSpPr/>
          <p:nvPr/>
        </p:nvGrpSpPr>
        <p:grpSpPr>
          <a:xfrm>
            <a:off x="2209680" y="1628640"/>
            <a:ext cx="4648320" cy="4648320"/>
            <a:chOff x="2209680" y="1628640"/>
            <a:chExt cx="4648320" cy="4648320"/>
          </a:xfrm>
        </p:grpSpPr>
        <p:sp>
          <p:nvSpPr>
            <p:cNvPr id="587" name="CustomShape 5"/>
            <p:cNvSpPr/>
            <p:nvPr/>
          </p:nvSpPr>
          <p:spPr>
            <a:xfrm>
              <a:off x="2209680" y="1628640"/>
              <a:ext cx="4647960" cy="4647960"/>
            </a:xfrm>
            <a:prstGeom prst="ellipse">
              <a:avLst/>
            </a:prstGeom>
            <a:solidFill>
              <a:schemeClr val="bg1"/>
            </a:solidFill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CustomShape 6"/>
            <p:cNvSpPr/>
            <p:nvPr/>
          </p:nvSpPr>
          <p:spPr>
            <a:xfrm>
              <a:off x="2438280" y="1857240"/>
              <a:ext cx="4190760" cy="4190760"/>
            </a:xfrm>
            <a:prstGeom prst="ellipse">
              <a:avLst/>
            </a:prstGeom>
            <a:solidFill>
              <a:schemeClr val="bg1"/>
            </a:solidFill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CustomShape 7"/>
            <p:cNvSpPr/>
            <p:nvPr/>
          </p:nvSpPr>
          <p:spPr>
            <a:xfrm>
              <a:off x="2743200" y="2162160"/>
              <a:ext cx="3580920" cy="3580920"/>
            </a:xfrm>
            <a:prstGeom prst="ellipse">
              <a:avLst/>
            </a:prstGeom>
            <a:solidFill>
              <a:schemeClr val="bg1"/>
            </a:solidFill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CustomShape 8"/>
            <p:cNvSpPr/>
            <p:nvPr/>
          </p:nvSpPr>
          <p:spPr>
            <a:xfrm>
              <a:off x="3048120" y="2467080"/>
              <a:ext cx="2971440" cy="2971440"/>
            </a:xfrm>
            <a:prstGeom prst="ellipse">
              <a:avLst/>
            </a:prstGeom>
            <a:noFill/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CustomShape 9"/>
            <p:cNvSpPr/>
            <p:nvPr/>
          </p:nvSpPr>
          <p:spPr>
            <a:xfrm>
              <a:off x="3352680" y="2771640"/>
              <a:ext cx="2361960" cy="2361960"/>
            </a:xfrm>
            <a:prstGeom prst="ellipse">
              <a:avLst/>
            </a:prstGeom>
            <a:solidFill>
              <a:schemeClr val="bg1"/>
            </a:solidFill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Line 10"/>
            <p:cNvSpPr/>
            <p:nvPr/>
          </p:nvSpPr>
          <p:spPr>
            <a:xfrm flipV="1">
              <a:off x="4572000" y="5133960"/>
              <a:ext cx="360" cy="11430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Line 11"/>
            <p:cNvSpPr/>
            <p:nvPr/>
          </p:nvSpPr>
          <p:spPr>
            <a:xfrm flipV="1">
              <a:off x="4572000" y="1628640"/>
              <a:ext cx="360" cy="114300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Line 12"/>
            <p:cNvSpPr/>
            <p:nvPr/>
          </p:nvSpPr>
          <p:spPr>
            <a:xfrm flipH="1">
              <a:off x="5715000" y="3914640"/>
              <a:ext cx="114300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Line 13"/>
            <p:cNvSpPr/>
            <p:nvPr/>
          </p:nvSpPr>
          <p:spPr>
            <a:xfrm flipH="1">
              <a:off x="2209680" y="3914640"/>
              <a:ext cx="114300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Line 14"/>
            <p:cNvSpPr/>
            <p:nvPr/>
          </p:nvSpPr>
          <p:spPr>
            <a:xfrm flipH="1">
              <a:off x="5333760" y="2238120"/>
              <a:ext cx="787320" cy="8384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Line 15"/>
            <p:cNvSpPr/>
            <p:nvPr/>
          </p:nvSpPr>
          <p:spPr>
            <a:xfrm flipH="1">
              <a:off x="2895480" y="4829040"/>
              <a:ext cx="787320" cy="838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Line 16"/>
            <p:cNvSpPr/>
            <p:nvPr/>
          </p:nvSpPr>
          <p:spPr>
            <a:xfrm>
              <a:off x="5410080" y="4752720"/>
              <a:ext cx="787320" cy="8384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Line 17"/>
            <p:cNvSpPr/>
            <p:nvPr/>
          </p:nvSpPr>
          <p:spPr>
            <a:xfrm>
              <a:off x="2971800" y="2238120"/>
              <a:ext cx="787320" cy="8384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00" name="TextShape 18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6FB2C0E1-BB25-46B2-A83C-57DCC704E2DA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32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601" name="TextShape 19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20370BB-7C44-467D-83AA-91BF38B7B960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TextShape 3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  <a:ea typeface="SimSun"/>
              </a:rPr>
              <a:t>Top view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2209680" y="1600200"/>
            <a:ext cx="4647960" cy="464796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CustomShape 5"/>
          <p:cNvSpPr/>
          <p:nvPr/>
        </p:nvSpPr>
        <p:spPr>
          <a:xfrm>
            <a:off x="2438280" y="1828800"/>
            <a:ext cx="4190760" cy="419076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CustomShape 6"/>
          <p:cNvSpPr/>
          <p:nvPr/>
        </p:nvSpPr>
        <p:spPr>
          <a:xfrm>
            <a:off x="2743200" y="2133720"/>
            <a:ext cx="3580920" cy="358092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CustomShape 7"/>
          <p:cNvSpPr/>
          <p:nvPr/>
        </p:nvSpPr>
        <p:spPr>
          <a:xfrm>
            <a:off x="3048120" y="2438280"/>
            <a:ext cx="2971440" cy="2971440"/>
          </a:xfrm>
          <a:prstGeom prst="ellipse">
            <a:avLst/>
          </a:prstGeom>
          <a:noFill/>
          <a:ln w="763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CustomShape 8"/>
          <p:cNvSpPr/>
          <p:nvPr/>
        </p:nvSpPr>
        <p:spPr>
          <a:xfrm>
            <a:off x="3352680" y="2743200"/>
            <a:ext cx="2361960" cy="236196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Line 9"/>
          <p:cNvSpPr/>
          <p:nvPr/>
        </p:nvSpPr>
        <p:spPr>
          <a:xfrm flipV="1">
            <a:off x="4572000" y="5105160"/>
            <a:ext cx="360" cy="11430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Line 10"/>
          <p:cNvSpPr/>
          <p:nvPr/>
        </p:nvSpPr>
        <p:spPr>
          <a:xfrm flipV="1">
            <a:off x="4572000" y="1600200"/>
            <a:ext cx="360" cy="11430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Line 11"/>
          <p:cNvSpPr/>
          <p:nvPr/>
        </p:nvSpPr>
        <p:spPr>
          <a:xfrm flipH="1">
            <a:off x="5715000" y="3886200"/>
            <a:ext cx="114300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Line 12"/>
          <p:cNvSpPr/>
          <p:nvPr/>
        </p:nvSpPr>
        <p:spPr>
          <a:xfrm flipH="1">
            <a:off x="2209680" y="3886200"/>
            <a:ext cx="114300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Line 13"/>
          <p:cNvSpPr/>
          <p:nvPr/>
        </p:nvSpPr>
        <p:spPr>
          <a:xfrm flipH="1">
            <a:off x="5333760" y="2209680"/>
            <a:ext cx="787320" cy="838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Line 14"/>
          <p:cNvSpPr/>
          <p:nvPr/>
        </p:nvSpPr>
        <p:spPr>
          <a:xfrm flipH="1">
            <a:off x="2895480" y="4800600"/>
            <a:ext cx="787320" cy="838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Line 15"/>
          <p:cNvSpPr/>
          <p:nvPr/>
        </p:nvSpPr>
        <p:spPr>
          <a:xfrm>
            <a:off x="5410080" y="4724280"/>
            <a:ext cx="787320" cy="838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Line 16"/>
          <p:cNvSpPr/>
          <p:nvPr/>
        </p:nvSpPr>
        <p:spPr>
          <a:xfrm>
            <a:off x="2971800" y="2209680"/>
            <a:ext cx="787320" cy="838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CustomShape 17"/>
          <p:cNvSpPr/>
          <p:nvPr/>
        </p:nvSpPr>
        <p:spPr>
          <a:xfrm>
            <a:off x="1284840" y="5375160"/>
            <a:ext cx="1398600" cy="45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Track one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19" name="Line 18"/>
          <p:cNvSpPr/>
          <p:nvPr/>
        </p:nvSpPr>
        <p:spPr>
          <a:xfrm flipH="1">
            <a:off x="1523880" y="4724280"/>
            <a:ext cx="1752480" cy="83808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TextShape 19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1C6B16F6-F87B-47AC-A573-70752DD67448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33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621" name="TextShape 20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9B4C1A2-7CE6-46D3-B429-E2FA4B95E42B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TextShape 3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  <a:ea typeface="SimSun"/>
              </a:rPr>
              <a:t>Top view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25" name="CustomShape 4"/>
          <p:cNvSpPr/>
          <p:nvPr/>
        </p:nvSpPr>
        <p:spPr>
          <a:xfrm>
            <a:off x="2209680" y="1600200"/>
            <a:ext cx="4647960" cy="464796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CustomShape 5"/>
          <p:cNvSpPr/>
          <p:nvPr/>
        </p:nvSpPr>
        <p:spPr>
          <a:xfrm>
            <a:off x="2438280" y="1828800"/>
            <a:ext cx="4190760" cy="419076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CustomShape 6"/>
          <p:cNvSpPr/>
          <p:nvPr/>
        </p:nvSpPr>
        <p:spPr>
          <a:xfrm>
            <a:off x="2743200" y="2133720"/>
            <a:ext cx="3580920" cy="358092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CustomShape 7"/>
          <p:cNvSpPr/>
          <p:nvPr/>
        </p:nvSpPr>
        <p:spPr>
          <a:xfrm>
            <a:off x="3048120" y="2438280"/>
            <a:ext cx="2971440" cy="2971440"/>
          </a:xfrm>
          <a:prstGeom prst="ellipse">
            <a:avLst/>
          </a:prstGeom>
          <a:noFill/>
          <a:ln w="763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CustomShape 8"/>
          <p:cNvSpPr/>
          <p:nvPr/>
        </p:nvSpPr>
        <p:spPr>
          <a:xfrm>
            <a:off x="3352680" y="2743200"/>
            <a:ext cx="2361960" cy="236196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Line 9"/>
          <p:cNvSpPr/>
          <p:nvPr/>
        </p:nvSpPr>
        <p:spPr>
          <a:xfrm flipV="1">
            <a:off x="4572000" y="5105160"/>
            <a:ext cx="360" cy="11430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Line 10"/>
          <p:cNvSpPr/>
          <p:nvPr/>
        </p:nvSpPr>
        <p:spPr>
          <a:xfrm flipV="1">
            <a:off x="4572000" y="1600200"/>
            <a:ext cx="360" cy="11430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Line 11"/>
          <p:cNvSpPr/>
          <p:nvPr/>
        </p:nvSpPr>
        <p:spPr>
          <a:xfrm flipH="1">
            <a:off x="5715000" y="3886200"/>
            <a:ext cx="114300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Line 12"/>
          <p:cNvSpPr/>
          <p:nvPr/>
        </p:nvSpPr>
        <p:spPr>
          <a:xfrm flipH="1">
            <a:off x="2209680" y="3886200"/>
            <a:ext cx="114300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Line 13"/>
          <p:cNvSpPr/>
          <p:nvPr/>
        </p:nvSpPr>
        <p:spPr>
          <a:xfrm flipH="1">
            <a:off x="5333760" y="2209680"/>
            <a:ext cx="787320" cy="838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Line 14"/>
          <p:cNvSpPr/>
          <p:nvPr/>
        </p:nvSpPr>
        <p:spPr>
          <a:xfrm flipH="1">
            <a:off x="2895480" y="4800600"/>
            <a:ext cx="787320" cy="838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Line 15"/>
          <p:cNvSpPr/>
          <p:nvPr/>
        </p:nvSpPr>
        <p:spPr>
          <a:xfrm>
            <a:off x="5410080" y="4724280"/>
            <a:ext cx="787320" cy="838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Line 16"/>
          <p:cNvSpPr/>
          <p:nvPr/>
        </p:nvSpPr>
        <p:spPr>
          <a:xfrm>
            <a:off x="2971800" y="2209680"/>
            <a:ext cx="787320" cy="838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CustomShape 17"/>
          <p:cNvSpPr/>
          <p:nvPr/>
        </p:nvSpPr>
        <p:spPr>
          <a:xfrm>
            <a:off x="3186000" y="3165480"/>
            <a:ext cx="333360" cy="45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639" name="Group 18"/>
          <p:cNvGrpSpPr/>
          <p:nvPr/>
        </p:nvGrpSpPr>
        <p:grpSpPr>
          <a:xfrm>
            <a:off x="3125520" y="2438280"/>
            <a:ext cx="2772000" cy="2970720"/>
            <a:chOff x="3125520" y="2438280"/>
            <a:chExt cx="2772000" cy="2970720"/>
          </a:xfrm>
        </p:grpSpPr>
        <p:sp>
          <p:nvSpPr>
            <p:cNvPr id="640" name="CustomShape 19"/>
            <p:cNvSpPr/>
            <p:nvPr/>
          </p:nvSpPr>
          <p:spPr>
            <a:xfrm>
              <a:off x="3963960" y="2438280"/>
              <a:ext cx="333360" cy="45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SimSun"/>
                </a:rPr>
                <a:t>2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641" name="CustomShape 20"/>
            <p:cNvSpPr/>
            <p:nvPr/>
          </p:nvSpPr>
          <p:spPr>
            <a:xfrm>
              <a:off x="4802040" y="2514600"/>
              <a:ext cx="333360" cy="45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SimSun"/>
                </a:rPr>
                <a:t>3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642" name="CustomShape 21"/>
            <p:cNvSpPr/>
            <p:nvPr/>
          </p:nvSpPr>
          <p:spPr>
            <a:xfrm>
              <a:off x="5487840" y="3048120"/>
              <a:ext cx="333360" cy="45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SimSun"/>
                </a:rPr>
                <a:t>4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643" name="CustomShape 22"/>
            <p:cNvSpPr/>
            <p:nvPr/>
          </p:nvSpPr>
          <p:spPr>
            <a:xfrm>
              <a:off x="5564160" y="4114800"/>
              <a:ext cx="333360" cy="45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SimSun"/>
                </a:rPr>
                <a:t>5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644" name="CustomShape 23"/>
            <p:cNvSpPr/>
            <p:nvPr/>
          </p:nvSpPr>
          <p:spPr>
            <a:xfrm>
              <a:off x="4954320" y="4876920"/>
              <a:ext cx="333360" cy="45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SimSun"/>
                </a:rPr>
                <a:t>6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645" name="CustomShape 24"/>
            <p:cNvSpPr/>
            <p:nvPr/>
          </p:nvSpPr>
          <p:spPr>
            <a:xfrm>
              <a:off x="3963960" y="4952880"/>
              <a:ext cx="333360" cy="45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SimSun"/>
                </a:rPr>
                <a:t>7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646" name="CustomShape 25"/>
            <p:cNvSpPr/>
            <p:nvPr/>
          </p:nvSpPr>
          <p:spPr>
            <a:xfrm>
              <a:off x="3125520" y="4191120"/>
              <a:ext cx="333360" cy="45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SimSun"/>
                </a:rPr>
                <a:t>8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647" name="CustomShape 26"/>
          <p:cNvSpPr/>
          <p:nvPr/>
        </p:nvSpPr>
        <p:spPr>
          <a:xfrm>
            <a:off x="228600" y="3124080"/>
            <a:ext cx="1477440" cy="45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Sector one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48" name="Line 27"/>
          <p:cNvSpPr/>
          <p:nvPr/>
        </p:nvSpPr>
        <p:spPr>
          <a:xfrm flipH="1">
            <a:off x="1600200" y="2819160"/>
            <a:ext cx="1904760" cy="6098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Line 28"/>
          <p:cNvSpPr/>
          <p:nvPr/>
        </p:nvSpPr>
        <p:spPr>
          <a:xfrm>
            <a:off x="1600200" y="3429000"/>
            <a:ext cx="1447560" cy="457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TextShape 29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90DC941B-4EAF-4C06-9A4C-1C594A7E587C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34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651" name="TextShape 30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37C621DC-7753-45D5-B024-A0C8332D4E2C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609480" y="380880"/>
            <a:ext cx="78483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Georgia"/>
              </a:rPr>
              <a:t>Filesystems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380880" y="1371600"/>
            <a:ext cx="8457840" cy="4845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Files are managed within a “filesystem”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The filesystem defines how and where files are stored within a hard disk (or partition)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Common filesystems include:</a:t>
            </a:r>
            <a:endParaRPr lang="en-US" sz="24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FAT16 (MSDOS)</a:t>
            </a:r>
            <a:endParaRPr lang="en-US" sz="24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VFAT (Windows 95)</a:t>
            </a:r>
            <a:endParaRPr lang="en-US" sz="24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FAT32 (Windows 98)</a:t>
            </a:r>
            <a:endParaRPr lang="en-US" sz="24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NTFS (Windows NT)</a:t>
            </a:r>
            <a:endParaRPr lang="en-US" sz="24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UFS (UNIX)</a:t>
            </a:r>
            <a:endParaRPr lang="en-US" sz="24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ext2/ext3 (Linux)</a:t>
            </a:r>
            <a:endParaRPr lang="en-US" sz="24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ISO9660 (CD Roms)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54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E9AD0AF-F29D-4786-8F58-C05E4E2763C5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55" name="TextShape 4"/>
          <p:cNvSpPr txBox="1"/>
          <p:nvPr/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B585359A-FBC8-4BED-9B86-0A0903360747}" type="slidenum">
              <a:rPr lang="en-US" sz="1600" b="0" strike="noStrike" spc="-1">
                <a:solidFill>
                  <a:srgbClr val="E1E1E1"/>
                </a:solidFill>
                <a:latin typeface="Georgia"/>
              </a:rPr>
              <a:pPr algn="ctr">
                <a:lnSpc>
                  <a:spcPct val="100000"/>
                </a:lnSpc>
              </a:pPr>
              <a:t>35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CustomShape 1"/>
          <p:cNvSpPr/>
          <p:nvPr/>
        </p:nvSpPr>
        <p:spPr>
          <a:xfrm>
            <a:off x="609480" y="380880"/>
            <a:ext cx="78483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Georgia"/>
              </a:rPr>
              <a:t>Filesystems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57" name="CustomShape 2"/>
          <p:cNvSpPr/>
          <p:nvPr/>
        </p:nvSpPr>
        <p:spPr>
          <a:xfrm>
            <a:off x="380880" y="1523880"/>
            <a:ext cx="8381520" cy="5210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When a disk is formatted, a filesystem is placed on the disk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The filesystem reserves space for the FAT.</a:t>
            </a:r>
            <a:endParaRPr lang="en-US" sz="24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The remaining space is available for files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When a file is to be saved into the filesystem, the system looks for the best location to save the file</a:t>
            </a:r>
            <a:endParaRPr lang="en-US" sz="24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It is usually best to save the file in contiguous blocks.</a:t>
            </a:r>
            <a:endParaRPr lang="en-US" sz="24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Georgia"/>
              </a:rPr>
              <a:t> If the disk is nearly full, it may not have enough contiguous blocks to save the file.  In that case, the filesystem will place the file wherever it can find space.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58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8CE5BDF5-22D8-46EB-A16D-551D85193C56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59" name="TextShape 4"/>
          <p:cNvSpPr txBox="1"/>
          <p:nvPr/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DBD3C1D0-78EB-47F1-8B26-25D822A8B2A1}" type="slidenum">
              <a:rPr lang="en-US" sz="1600" b="0" strike="noStrike" spc="-1">
                <a:solidFill>
                  <a:srgbClr val="E1E1E1"/>
                </a:solidFill>
                <a:latin typeface="Georgia"/>
              </a:rPr>
              <a:pPr algn="ctr">
                <a:lnSpc>
                  <a:spcPct val="100000"/>
                </a:lnSpc>
              </a:pPr>
              <a:t>36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extShape 1"/>
          <p:cNvSpPr txBox="1"/>
          <p:nvPr/>
        </p:nvSpPr>
        <p:spPr>
          <a:xfrm>
            <a:off x="4343400" y="103608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173959A2-B761-41E5-A66B-96C4C5B0AF01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37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661" name="TextShape 2"/>
          <p:cNvSpPr txBox="1"/>
          <p:nvPr/>
        </p:nvSpPr>
        <p:spPr>
          <a:xfrm>
            <a:off x="609480" y="2895480"/>
            <a:ext cx="7772040" cy="152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Georgia"/>
              </a:rPr>
              <a:t>A journey  by  byte </a:t>
            </a:r>
            <a:r>
              <a:t/>
            </a:r>
            <a:br/>
            <a:endParaRPr lang="en-US" sz="44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62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3F9084C1-9D7D-4AE0-8434-7171E923C53A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extShape 1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eorgia"/>
              </a:rPr>
              <a:t>Dr. Azhar, KUET.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64" name="TextShape 2"/>
          <p:cNvSpPr txBox="1"/>
          <p:nvPr/>
        </p:nvSpPr>
        <p:spPr>
          <a:xfrm>
            <a:off x="4343400" y="104004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B9899"/>
                </a:solidFill>
                <a:latin typeface="Georgia"/>
              </a:rPr>
              <a:t>Slide </a:t>
            </a:r>
            <a:fld id="{5DB2F7B1-52A5-4010-BD68-3111B4883192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38</a:t>
            </a:fld>
            <a:endParaRPr lang="en-US" sz="1600" b="0" strike="noStrike" spc="-1">
              <a:latin typeface="Times New Roman"/>
            </a:endParaRPr>
          </a:p>
        </p:txBody>
      </p:sp>
      <p:pic>
        <p:nvPicPr>
          <p:cNvPr id="665" name="Picture 2"/>
          <p:cNvPicPr/>
          <p:nvPr/>
        </p:nvPicPr>
        <p:blipFill>
          <a:blip r:embed="rId2"/>
          <a:stretch/>
        </p:blipFill>
        <p:spPr>
          <a:xfrm>
            <a:off x="2438280" y="2590920"/>
            <a:ext cx="4343040" cy="3657240"/>
          </a:xfrm>
          <a:prstGeom prst="rect">
            <a:avLst/>
          </a:prstGeom>
          <a:ln>
            <a:noFill/>
          </a:ln>
        </p:spPr>
      </p:pic>
      <p:sp>
        <p:nvSpPr>
          <p:cNvPr id="666" name="TextShape 3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spcBef>
                <a:spcPts val="1650"/>
              </a:spcBef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Open a Hard Disk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67" name="TextShape 4"/>
          <p:cNvSpPr txBox="1"/>
          <p:nvPr/>
        </p:nvSpPr>
        <p:spPr>
          <a:xfrm>
            <a:off x="301680" y="1527120"/>
            <a:ext cx="8503560" cy="2282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Draw the scamatic diagram along with its componentsof a HDD</a:t>
            </a:r>
          </a:p>
        </p:txBody>
      </p:sp>
      <p:sp>
        <p:nvSpPr>
          <p:cNvPr id="668" name="TextShape 5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02F9534-BE02-4BB1-9A4A-067BCC766482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extShape 1"/>
          <p:cNvSpPr txBox="1"/>
          <p:nvPr/>
        </p:nvSpPr>
        <p:spPr>
          <a:xfrm>
            <a:off x="228600" y="266688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Thank you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70" name="TextShape 2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DF44DB8-20C0-4E5D-A696-06D03D45EEB3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71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0B8B87D-E983-4411-93DD-F369ECDA502F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39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672" name="TextShape 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eorgia"/>
              </a:rPr>
              <a:t>Dr. Azhar, KUET.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Physical Storage Media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912960" y="1512720"/>
            <a:ext cx="7372080" cy="469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Cache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– fastest and most costly form of storage; volatile; managed by the computer system hardware.</a:t>
            </a: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Main memory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: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fast access 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Generally  small (or too expensive) 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Volatile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— contents of main memory are usually lost if a power failure or system crash occurs</a:t>
            </a: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6B63ADF9-6D2A-4B09-AF76-6C7822A2A1C6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4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82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6442888-C256-4A9F-BD66-51C2C759027A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7" dur="20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10" dur="20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13" dur="20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16" dur="2000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Physical Storage Media (Cont.)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871560" y="1405080"/>
            <a:ext cx="7470360" cy="479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Flash memory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Data survives power failure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Data can be written at a location only once, but location can be erased and written to again 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Reads are roughly as fast as main memory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But writes are slow (few microseconds), erase is slower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Cost per unit of storage roughly similar to main memory 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Widely used in embedded devices such as digital cameras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Is a type of EEPROM (Electrically Erasable Programmable Read-Only Memory)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75513E73-167C-4C1B-A40F-081109C86C14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5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86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CFF0BB9-05F6-4303-81E1-A3477F18235D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Physical Storage Media (Cont.)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914400" y="1236600"/>
            <a:ext cx="7590960" cy="492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Magnetic-disk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Data is stored on spinning disk, and read/written magnetically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Primary medium for the long-term storage of data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Data must be moved from disk to main memory for access, and written back for storage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direct-access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–  possible to read data on disk in any order, unlike magnetic tape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Survives power failures and system crashes</a:t>
            </a: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disk failure can destroy data, but is rare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D06E8BCF-33E5-4126-B2F4-A00119BE5DCE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6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485ABAD-6CF5-4452-B3DC-D6163448432A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Physical Storage Media (Cont.)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885960" y="1523880"/>
            <a:ext cx="7203600" cy="443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Optical storage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non-volatile, data is read optically from a spinning disk using a laser 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CD-ROM (700 MB) and DVD (4.7 to 17 GB) most popular forms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Write-one, read-many (WORM) optical disks used for archival storage (CD-R, DVD-R, DVD+R)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Multiple write versions also available (CD-RW, DVD-RW, DVD+RW, and DVD-RAM)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Reads and writes are slower than with magnetic disk </a:t>
            </a:r>
          </a:p>
        </p:txBody>
      </p:sp>
      <p:sp>
        <p:nvSpPr>
          <p:cNvPr id="293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FB98775B-7FD2-43C4-A7C0-5293FCE25E81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7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94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D42A77A-93A7-4D5C-9BAA-0AFAFA818D43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Physical Storage Media (Cont.)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914400" y="1413000"/>
            <a:ext cx="7137000" cy="465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Tape storage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non-volatile, used primarily for backup (to recover from disk failure), and for archival data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sequential-access 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– much slower than disk 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very high capacity 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tape can be removed from drive </a:t>
            </a:r>
            <a:r>
              <a:rPr lang="en-US" sz="2000" b="0" strike="noStrike" spc="-1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storage costs much cheaper than disk, but drives are expensive</a:t>
            </a:r>
          </a:p>
          <a:p>
            <a:pPr marL="548640" lvl="1" indent="-273960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Tape jukeboxes available for storing massive amounts of data </a:t>
            </a:r>
          </a:p>
          <a:p>
            <a:pPr marL="822960" lvl="2" indent="-228240">
              <a:lnSpc>
                <a:spcPct val="100000"/>
              </a:lnSpc>
              <a:spcBef>
                <a:spcPts val="479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hundreds of terabytes (1 terabyte = 10</a:t>
            </a:r>
            <a:r>
              <a:rPr lang="en-US" sz="2400" b="0" strike="noStrike" spc="-1" baseline="30000">
                <a:solidFill>
                  <a:srgbClr val="000000"/>
                </a:solidFill>
                <a:latin typeface="Georgia"/>
              </a:rPr>
              <a:t>9 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bytes) to even a petabyte (1 petabyte = 10</a:t>
            </a:r>
            <a:r>
              <a:rPr lang="en-US" sz="2400" b="0" strike="noStrike" spc="-1" baseline="30000">
                <a:solidFill>
                  <a:srgbClr val="000000"/>
                </a:solidFill>
                <a:latin typeface="Georgia"/>
              </a:rPr>
              <a:t>12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bytes)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3EDAF5F9-C76F-4B3E-95EF-4B7C3516DE1F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8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98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1C4FAA44-9494-4C17-B093-C1F2DBD2B2C8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Storage Hierarchy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300" name="Picture 6"/>
          <p:cNvPicPr/>
          <p:nvPr/>
        </p:nvPicPr>
        <p:blipFill>
          <a:blip r:embed="rId2"/>
          <a:srcRect l="6530" t="541" r="6981" b="827"/>
          <a:stretch/>
        </p:blipFill>
        <p:spPr>
          <a:xfrm>
            <a:off x="1984320" y="1467000"/>
            <a:ext cx="5398560" cy="461772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  <p:sp>
        <p:nvSpPr>
          <p:cNvPr id="301" name="Line 2"/>
          <p:cNvSpPr/>
          <p:nvPr/>
        </p:nvSpPr>
        <p:spPr>
          <a:xfrm flipV="1">
            <a:off x="1407960" y="1379520"/>
            <a:ext cx="360" cy="4484520"/>
          </a:xfrm>
          <a:prstGeom prst="line">
            <a:avLst/>
          </a:prstGeom>
          <a:ln w="7632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3"/>
          <p:cNvSpPr/>
          <p:nvPr/>
        </p:nvSpPr>
        <p:spPr>
          <a:xfrm>
            <a:off x="619200" y="2365200"/>
            <a:ext cx="1088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Cost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471600" y="3121200"/>
            <a:ext cx="108864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Speed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4" name="Line 5"/>
          <p:cNvSpPr/>
          <p:nvPr/>
        </p:nvSpPr>
        <p:spPr>
          <a:xfrm flipV="1">
            <a:off x="8611920" y="1379520"/>
            <a:ext cx="360" cy="4484520"/>
          </a:xfrm>
          <a:prstGeom prst="line">
            <a:avLst/>
          </a:prstGeom>
          <a:ln w="76320">
            <a:solidFill>
              <a:schemeClr val="tx1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6"/>
          <p:cNvSpPr/>
          <p:nvPr/>
        </p:nvSpPr>
        <p:spPr>
          <a:xfrm>
            <a:off x="7786800" y="2517840"/>
            <a:ext cx="1088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Cost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7639200" y="3273480"/>
            <a:ext cx="108864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Speed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7" name="TextShape 8"/>
          <p:cNvSpPr txBox="1"/>
          <p:nvPr/>
        </p:nvSpPr>
        <p:spPr>
          <a:xfrm>
            <a:off x="4343400" y="103608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9BB53108-7CC2-4672-AAF9-459444898CC5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9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308" name="TextShape 9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1600610-5B45-47C3-8555-F7CB5D0939F8}" type="datetime1">
              <a:rPr lang="en-US" sz="1400" b="0" strike="noStrike" spc="-1">
                <a:solidFill>
                  <a:srgbClr val="FFFFFF"/>
                </a:solidFill>
                <a:latin typeface="Georgia"/>
              </a:rPr>
              <a:pPr algn="r">
                <a:lnSpc>
                  <a:spcPct val="100000"/>
                </a:lnSpc>
              </a:pPr>
              <a:t>2/18/2020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1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2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2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1656</TotalTime>
  <Words>1774</Words>
  <Application>LibreOffice/6.0.7.3$Linux_X86_64 LibreOffice_project/00m0$Build-3</Application>
  <PresentationFormat>On-screen Show (4:3)</PresentationFormat>
  <Paragraphs>390</Paragraphs>
  <Slides>39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K.M.Azharul Hasan</dc:creator>
  <dc:description/>
  <cp:lastModifiedBy>VDILAB</cp:lastModifiedBy>
  <cp:revision>56</cp:revision>
  <dcterms:created xsi:type="dcterms:W3CDTF">2015-04-16T03:32:31Z</dcterms:created>
  <dcterms:modified xsi:type="dcterms:W3CDTF">2020-02-18T06:12:48Z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