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59" r:id="rId5"/>
    <p:sldId id="269" r:id="rId6"/>
    <p:sldId id="265" r:id="rId7"/>
    <p:sldId id="261" r:id="rId8"/>
    <p:sldId id="266" r:id="rId9"/>
    <p:sldId id="263" r:id="rId10"/>
    <p:sldId id="262" r:id="rId11"/>
    <p:sldId id="257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58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9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1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BA949-93F7-4714-8F32-3F818D300F01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FF05C-64E4-423A-8D38-7BA05111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CSE 1107</a:t>
            </a:r>
            <a:br>
              <a:rPr lang="en-US" dirty="0" smtClean="0"/>
            </a:br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400" dirty="0" err="1" smtClean="0"/>
              <a:t>Dola</a:t>
            </a:r>
            <a:r>
              <a:rPr lang="en-US" sz="2400" dirty="0" smtClean="0"/>
              <a:t> Das</a:t>
            </a:r>
            <a:endParaRPr lang="en-US" sz="2400" dirty="0"/>
          </a:p>
          <a:p>
            <a:pPr algn="l"/>
            <a:r>
              <a:rPr lang="en-US" dirty="0"/>
              <a:t>Lecturer</a:t>
            </a:r>
            <a:r>
              <a:rPr lang="en-US" dirty="0" smtClean="0"/>
              <a:t>, CSE</a:t>
            </a:r>
            <a:endParaRPr lang="en-US" dirty="0"/>
          </a:p>
          <a:p>
            <a:pPr algn="l"/>
            <a:r>
              <a:rPr lang="en-US" dirty="0"/>
              <a:t>KUET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424" y="362139"/>
            <a:ext cx="10398078" cy="116915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Mathematical techniques for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618397"/>
            <a:ext cx="10363200" cy="4114800"/>
          </a:xfrm>
        </p:spPr>
        <p:txBody>
          <a:bodyPr/>
          <a:lstStyle/>
          <a:p>
            <a:r>
              <a:rPr lang="en-US" dirty="0" smtClean="0"/>
              <a:t>Review of functions, sets cardinality connectives</a:t>
            </a:r>
          </a:p>
          <a:p>
            <a:r>
              <a:rPr lang="en-US" dirty="0" smtClean="0"/>
              <a:t>Prepositional calculus and predicate calculus</a:t>
            </a:r>
          </a:p>
          <a:p>
            <a:r>
              <a:rPr lang="en-US" dirty="0" smtClean="0"/>
              <a:t>Proofs techniques</a:t>
            </a:r>
          </a:p>
          <a:p>
            <a:r>
              <a:rPr lang="en-US" dirty="0" smtClean="0"/>
              <a:t>Mathematical </a:t>
            </a:r>
            <a:r>
              <a:rPr lang="en-US" dirty="0" err="1" smtClean="0"/>
              <a:t>Reasonic</a:t>
            </a:r>
            <a:r>
              <a:rPr lang="en-US" dirty="0" smtClean="0"/>
              <a:t>: Induction, Contradiction and recursion</a:t>
            </a:r>
            <a:endParaRPr lang="en-US" dirty="0"/>
          </a:p>
          <a:p>
            <a:r>
              <a:rPr lang="en-US" dirty="0"/>
              <a:t>Elementary Number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Counting </a:t>
            </a:r>
            <a:r>
              <a:rPr lang="en-US" dirty="0"/>
              <a:t>and </a:t>
            </a:r>
            <a:r>
              <a:rPr lang="en-US" dirty="0" err="1"/>
              <a:t>Combinatorics</a:t>
            </a:r>
            <a:endParaRPr lang="en-US" dirty="0"/>
          </a:p>
          <a:p>
            <a:r>
              <a:rPr lang="en-US" dirty="0"/>
              <a:t>Graph </a:t>
            </a:r>
            <a:r>
              <a:rPr lang="en-US" dirty="0" smtClean="0"/>
              <a:t>and trees</a:t>
            </a:r>
          </a:p>
          <a:p>
            <a:r>
              <a:rPr lang="en-US" dirty="0" smtClean="0"/>
              <a:t>Group : Basic algebra in groups ,cyclic group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21" y="0"/>
            <a:ext cx="10515600" cy="1240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</a:t>
            </a:r>
            <a:r>
              <a:rPr lang="en-US" sz="5000" dirty="0" smtClean="0"/>
              <a:t>Textbook</a:t>
            </a:r>
            <a:endParaRPr lang="en-US" sz="5000" dirty="0"/>
          </a:p>
        </p:txBody>
      </p:sp>
      <p:pic>
        <p:nvPicPr>
          <p:cNvPr id="4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2216"/>
            <a:ext cx="22860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1" y="3681758"/>
            <a:ext cx="2566757" cy="2179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3021" y="3681758"/>
            <a:ext cx="7678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Discrete Mathematics 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y Seymour </a:t>
            </a:r>
            <a:r>
              <a:rPr lang="en-US" sz="2800" dirty="0" err="1" smtClean="0"/>
              <a:t>Lipschutz</a:t>
            </a:r>
            <a:r>
              <a:rPr lang="en-US" sz="2800" dirty="0" smtClean="0"/>
              <a:t> and Marc Lipson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33021" y="1632964"/>
            <a:ext cx="7678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Discrete Mathematics and Its Application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y Seymour Kenneth H. Rosen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33021" y="5947487"/>
            <a:ext cx="767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www.google.com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30552"/>
            <a:ext cx="2490042" cy="9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90" y="3692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0000" b="1" dirty="0" smtClean="0">
                <a:solidFill>
                  <a:srgbClr val="0070C0"/>
                </a:solidFill>
                <a:latin typeface="Calibri (Body)"/>
              </a:rPr>
              <a:t>Any Question</a:t>
            </a:r>
            <a:endParaRPr lang="en-US" sz="10000" b="1" dirty="0">
              <a:solidFill>
                <a:srgbClr val="0070C0"/>
              </a:solidFill>
              <a:latin typeface="Calibri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14" y="2000816"/>
            <a:ext cx="4867141" cy="47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3" y="679010"/>
            <a:ext cx="8908609" cy="5317749"/>
          </a:xfrm>
        </p:spPr>
      </p:pic>
    </p:spTree>
    <p:extLst>
      <p:ext uri="{BB962C8B-B14F-4D97-AF65-F5344CB8AC3E}">
        <p14:creationId xmlns:p14="http://schemas.microsoft.com/office/powerpoint/2010/main" val="32992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653259" y="461616"/>
            <a:ext cx="4947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b="1" dirty="0"/>
              <a:t>What is </a:t>
            </a:r>
            <a:r>
              <a:rPr lang="en-US" sz="2400" b="1" dirty="0" smtClean="0"/>
              <a:t>Discrete Mathematics?</a:t>
            </a:r>
            <a:endParaRPr lang="en-US" altLang="zh-TW" sz="2400" b="1" dirty="0">
              <a:solidFill>
                <a:srgbClr val="003366"/>
              </a:solidFill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292432" y="1404257"/>
            <a:ext cx="8762335" cy="4308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Computer Science: use computer technology to solve problems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0114" y="2057400"/>
            <a:ext cx="650965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/>
              <a:t>Many courses in our curriculum will talk about computer technology.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course will </a:t>
            </a:r>
            <a:r>
              <a:rPr lang="en-US" b="1" i="1" dirty="0">
                <a:solidFill>
                  <a:srgbClr val="FF0000"/>
                </a:solidFill>
              </a:rPr>
              <a:t>provide the mathematical foundation to solve problems</a:t>
            </a:r>
            <a:r>
              <a:rPr lang="en-US" dirty="0"/>
              <a:t>,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e.g. to design a security system, to design a fast searching algorithm,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to analyze algorithms rigorously (e.g. </a:t>
            </a:r>
            <a:r>
              <a:rPr lang="en-US" dirty="0" err="1"/>
              <a:t>pagerank</a:t>
            </a:r>
            <a:r>
              <a:rPr lang="en-US" dirty="0"/>
              <a:t> and linear algebra),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53" y="2057400"/>
            <a:ext cx="4474027" cy="24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1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What does Discrete Mathematics tell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986" y="2041707"/>
            <a:ext cx="10515600" cy="23387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		Continuous </a:t>
            </a:r>
            <a:r>
              <a:rPr lang="en-US" b="1" dirty="0">
                <a:solidFill>
                  <a:srgbClr val="00B050"/>
                </a:solidFill>
              </a:rPr>
              <a:t>vs. Discrete Math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			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Why is it in computer science?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 					</a:t>
            </a:r>
            <a:r>
              <a:rPr lang="en-US" b="1" dirty="0" smtClean="0">
                <a:solidFill>
                  <a:srgbClr val="0070C0"/>
                </a:solidFill>
              </a:rPr>
              <a:t>Mathematical </a:t>
            </a:r>
            <a:r>
              <a:rPr lang="en-US" b="1" dirty="0">
                <a:solidFill>
                  <a:srgbClr val="0070C0"/>
                </a:solidFill>
              </a:rPr>
              <a:t>techniques for DM</a:t>
            </a:r>
          </a:p>
        </p:txBody>
      </p:sp>
    </p:spTree>
    <p:extLst>
      <p:ext uri="{BB962C8B-B14F-4D97-AF65-F5344CB8AC3E}">
        <p14:creationId xmlns:p14="http://schemas.microsoft.com/office/powerpoint/2010/main" val="37623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Discrete vs. Continuous Mathematics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462"/>
          </a:xfrm>
        </p:spPr>
        <p:txBody>
          <a:bodyPr>
            <a:normAutofit/>
          </a:bodyPr>
          <a:lstStyle/>
          <a:p>
            <a:pPr lvl="1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sz="2000" b="1" i="1" u="sng" dirty="0" smtClean="0">
                <a:solidFill>
                  <a:srgbClr val="00B050"/>
                </a:solidFill>
              </a:rPr>
              <a:t>Continuous Mathematics</a:t>
            </a:r>
          </a:p>
          <a:p>
            <a:pPr lvl="1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sz="1800" dirty="0" smtClean="0"/>
              <a:t>It  considers objects that vary </a:t>
            </a:r>
            <a:r>
              <a:rPr lang="en-US" sz="1800" b="1" dirty="0" smtClean="0">
                <a:solidFill>
                  <a:srgbClr val="00B050"/>
                </a:solidFill>
              </a:rPr>
              <a:t>continuously</a:t>
            </a:r>
            <a:r>
              <a:rPr lang="en-US" sz="1800" i="1" dirty="0" smtClean="0">
                <a:solidFill>
                  <a:srgbClr val="00B050"/>
                </a:solidFill>
              </a:rPr>
              <a:t>; 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dirty="0" smtClean="0"/>
              <a:t>Example:   </a:t>
            </a:r>
            <a:r>
              <a:rPr lang="en-US" sz="1800" b="1" dirty="0" smtClean="0">
                <a:solidFill>
                  <a:srgbClr val="00B050"/>
                </a:solidFill>
              </a:rPr>
              <a:t>analog wristwatch </a:t>
            </a:r>
            <a:r>
              <a:rPr lang="en-US" sz="1800" dirty="0" smtClean="0"/>
              <a:t>(separate hour, minute, and second hands). 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dirty="0" smtClean="0"/>
              <a:t>From an analog watch perspective, between 1 :25 p.m. and 1 :26 p.m. 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dirty="0" smtClean="0"/>
              <a:t>there are infinitely many possible different  times as the second hand moves  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dirty="0" smtClean="0"/>
              <a:t>around the watch face.  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Real-number system  </a:t>
            </a:r>
            <a:r>
              <a:rPr lang="en-US" sz="1800" dirty="0" smtClean="0"/>
              <a:t>---  core of continuous mathematics;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dirty="0" smtClean="0"/>
              <a:t>Continuous mathematics  --- models and tools for analyzing real-world 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dirty="0" smtClean="0"/>
              <a:t>phenomena that change smoothly over time. (Differential equations etc.)</a:t>
            </a:r>
          </a:p>
        </p:txBody>
      </p:sp>
    </p:spTree>
    <p:extLst>
      <p:ext uri="{BB962C8B-B14F-4D97-AF65-F5344CB8AC3E}">
        <p14:creationId xmlns:p14="http://schemas.microsoft.com/office/powerpoint/2010/main" val="3895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Discrete vs. Continuous Mathematics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462"/>
          </a:xfrm>
        </p:spPr>
        <p:txBody>
          <a:bodyPr>
            <a:normAutofit/>
          </a:bodyPr>
          <a:lstStyle/>
          <a:p>
            <a:pPr lvl="1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sz="2000" b="1" i="1" u="sng" dirty="0" smtClean="0">
                <a:solidFill>
                  <a:srgbClr val="00B050"/>
                </a:solidFill>
              </a:rPr>
              <a:t>Discrete Mathematics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It  considers objects that vary in a </a:t>
            </a:r>
            <a:r>
              <a:rPr lang="en-US" sz="1800" b="1" dirty="0">
                <a:solidFill>
                  <a:srgbClr val="00B050"/>
                </a:solidFill>
              </a:rPr>
              <a:t>discrete</a:t>
            </a:r>
            <a:r>
              <a:rPr lang="en-US" sz="1800" dirty="0"/>
              <a:t> way.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Example:   </a:t>
            </a:r>
            <a:r>
              <a:rPr lang="en-US" sz="1800" b="1" dirty="0">
                <a:solidFill>
                  <a:srgbClr val="00B050"/>
                </a:solidFill>
              </a:rPr>
              <a:t>digital wristwatch.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On a digital watch, there are only finitely many possible different  times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between 1 :25  P.M. and 1:27 P.M. A digital watch does not  show  split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seconds: - no time between 1 :25:03 and 1 :25:04. The watch moves from one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time to the next.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b="1" dirty="0">
                <a:solidFill>
                  <a:srgbClr val="00B050"/>
                </a:solidFill>
              </a:rPr>
              <a:t>Integers</a:t>
            </a:r>
            <a:r>
              <a:rPr lang="en-US" sz="1800" dirty="0"/>
              <a:t>   ---  </a:t>
            </a:r>
            <a:r>
              <a:rPr lang="en-US" sz="1800" i="1" dirty="0"/>
              <a:t>core of discrete mathematics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Discrete  mathematics  --- models and tools for analyzing real-world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dirty="0"/>
              <a:t>phenomena that change discretely over time and therefore ideal for studying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1800" b="1" dirty="0">
                <a:solidFill>
                  <a:srgbClr val="00B050"/>
                </a:solidFill>
              </a:rPr>
              <a:t>computer science – computers are digital! </a:t>
            </a:r>
            <a:r>
              <a:rPr lang="en-US" sz="1800" dirty="0"/>
              <a:t>(numbers as finite bit strings; data structures, all discrete!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Historical aside: earliest computers were analogue</a:t>
            </a:r>
            <a:r>
              <a:rPr lang="en-US" sz="18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483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66956" y="970896"/>
            <a:ext cx="771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B050"/>
                </a:solidFill>
              </a:rPr>
              <a:t>Discrete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Mathematics vs. Continuous Mathematics</a:t>
            </a:r>
            <a:endParaRPr lang="en-US" altLang="zh-TW" sz="2400" b="1" dirty="0">
              <a:solidFill>
                <a:srgbClr val="00B050"/>
              </a:solidFill>
            </a:endParaRPr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2133600" y="2133600"/>
            <a:ext cx="2526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discrete mathematics</a:t>
            </a:r>
          </a:p>
        </p:txBody>
      </p:sp>
      <p:cxnSp>
        <p:nvCxnSpPr>
          <p:cNvPr id="8197" name="Straight Connector 9"/>
          <p:cNvCxnSpPr>
            <a:cxnSpLocks noChangeShapeType="1"/>
          </p:cNvCxnSpPr>
          <p:nvPr/>
        </p:nvCxnSpPr>
        <p:spPr bwMode="auto">
          <a:xfrm>
            <a:off x="6096000" y="1981200"/>
            <a:ext cx="0" cy="3429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Straight Connector 11"/>
          <p:cNvCxnSpPr>
            <a:cxnSpLocks noChangeShapeType="1"/>
          </p:cNvCxnSpPr>
          <p:nvPr/>
        </p:nvCxnSpPr>
        <p:spPr bwMode="auto">
          <a:xfrm>
            <a:off x="1930400" y="2514600"/>
            <a:ext cx="843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TextBox 12"/>
          <p:cNvSpPr txBox="1">
            <a:spLocks noChangeArrowheads="1"/>
          </p:cNvSpPr>
          <p:nvPr/>
        </p:nvSpPr>
        <p:spPr bwMode="auto">
          <a:xfrm>
            <a:off x="6750051" y="2144714"/>
            <a:ext cx="2751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continuous mathematics</a:t>
            </a:r>
          </a:p>
        </p:txBody>
      </p:sp>
      <p:sp>
        <p:nvSpPr>
          <p:cNvPr id="8200" name="TextBox 14"/>
          <p:cNvSpPr txBox="1">
            <a:spLocks noChangeArrowheads="1"/>
          </p:cNvSpPr>
          <p:nvPr/>
        </p:nvSpPr>
        <p:spPr bwMode="auto">
          <a:xfrm>
            <a:off x="2933701" y="2895600"/>
            <a:ext cx="107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integers</a:t>
            </a:r>
          </a:p>
        </p:txBody>
      </p:sp>
      <p:sp>
        <p:nvSpPr>
          <p:cNvPr id="8201" name="TextBox 15"/>
          <p:cNvSpPr txBox="1">
            <a:spLocks noChangeArrowheads="1"/>
          </p:cNvSpPr>
          <p:nvPr/>
        </p:nvSpPr>
        <p:spPr bwMode="auto">
          <a:xfrm>
            <a:off x="7505701" y="2895600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/>
              <a:t>real numbers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08000" y="3124200"/>
            <a:ext cx="1930400" cy="1219200"/>
            <a:chOff x="3264" y="1632"/>
            <a:chExt cx="1104" cy="960"/>
          </a:xfrm>
        </p:grpSpPr>
        <p:sp>
          <p:nvSpPr>
            <p:cNvPr id="8209" name="Oval 69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70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71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72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73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14" name="AutoShape 74"/>
            <p:cNvCxnSpPr>
              <a:cxnSpLocks noChangeShapeType="1"/>
              <a:stCxn id="8209" idx="6"/>
              <a:endCxn id="8213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75"/>
            <p:cNvCxnSpPr>
              <a:cxnSpLocks noChangeShapeType="1"/>
              <a:stCxn id="8212" idx="6"/>
              <a:endCxn id="8211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AutoShape 76"/>
            <p:cNvCxnSpPr>
              <a:cxnSpLocks noChangeShapeType="1"/>
              <a:stCxn id="8211" idx="4"/>
              <a:endCxn id="8213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7" name="AutoShape 77"/>
            <p:cNvCxnSpPr>
              <a:cxnSpLocks noChangeShapeType="1"/>
              <a:stCxn id="8212" idx="2"/>
              <a:endCxn id="8210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8" name="AutoShape 78"/>
            <p:cNvCxnSpPr>
              <a:cxnSpLocks noChangeShapeType="1"/>
              <a:stCxn id="8210" idx="4"/>
              <a:endCxn id="8209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9" name="Oval 79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20" name="AutoShape 80"/>
            <p:cNvCxnSpPr>
              <a:cxnSpLocks noChangeShapeType="1"/>
              <a:stCxn id="8212" idx="4"/>
              <a:endCxn id="8219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AutoShape 81"/>
            <p:cNvCxnSpPr>
              <a:cxnSpLocks noChangeShapeType="1"/>
              <a:stCxn id="8219" idx="6"/>
              <a:endCxn id="8211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2" name="AutoShape 82"/>
            <p:cNvCxnSpPr>
              <a:cxnSpLocks noChangeShapeType="1"/>
              <a:stCxn id="8219" idx="5"/>
              <a:endCxn id="8213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3" name="AutoShape 83"/>
            <p:cNvCxnSpPr>
              <a:cxnSpLocks noChangeShapeType="1"/>
              <a:stCxn id="8219" idx="3"/>
              <a:endCxn id="8209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4" name="AutoShape 84"/>
            <p:cNvCxnSpPr>
              <a:cxnSpLocks noChangeShapeType="1"/>
              <a:stCxn id="8219" idx="2"/>
              <a:endCxn id="8210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3" name="TextBox 33"/>
          <p:cNvSpPr txBox="1">
            <a:spLocks noChangeArrowheads="1"/>
          </p:cNvSpPr>
          <p:nvPr/>
        </p:nvSpPr>
        <p:spPr bwMode="auto">
          <a:xfrm>
            <a:off x="2959101" y="3581400"/>
            <a:ext cx="904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graphs</a:t>
            </a:r>
          </a:p>
        </p:txBody>
      </p:sp>
      <p:sp>
        <p:nvSpPr>
          <p:cNvPr id="8204" name="TextBox 34"/>
          <p:cNvSpPr txBox="1">
            <a:spLocks noChangeArrowheads="1"/>
          </p:cNvSpPr>
          <p:nvPr/>
        </p:nvSpPr>
        <p:spPr bwMode="auto">
          <a:xfrm>
            <a:off x="7518400" y="3505200"/>
            <a:ext cx="19319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geometric space</a:t>
            </a:r>
          </a:p>
        </p:txBody>
      </p:sp>
      <p:sp>
        <p:nvSpPr>
          <p:cNvPr id="8205" name="TextBox 35"/>
          <p:cNvSpPr txBox="1">
            <a:spLocks noChangeArrowheads="1"/>
          </p:cNvSpPr>
          <p:nvPr/>
        </p:nvSpPr>
        <p:spPr bwMode="auto">
          <a:xfrm>
            <a:off x="2946401" y="4267200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induction</a:t>
            </a:r>
          </a:p>
        </p:txBody>
      </p:sp>
      <p:sp>
        <p:nvSpPr>
          <p:cNvPr id="8206" name="TextBox 36"/>
          <p:cNvSpPr txBox="1">
            <a:spLocks noChangeArrowheads="1"/>
          </p:cNvSpPr>
          <p:nvPr/>
        </p:nvSpPr>
        <p:spPr bwMode="auto">
          <a:xfrm>
            <a:off x="7598833" y="4191000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calculus</a:t>
            </a:r>
          </a:p>
        </p:txBody>
      </p:sp>
      <p:sp>
        <p:nvSpPr>
          <p:cNvPr id="8207" name="TextBox 37"/>
          <p:cNvSpPr txBox="1">
            <a:spLocks noChangeArrowheads="1"/>
          </p:cNvSpPr>
          <p:nvPr/>
        </p:nvSpPr>
        <p:spPr bwMode="auto">
          <a:xfrm>
            <a:off x="2946400" y="4876800"/>
            <a:ext cx="673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logic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032001" y="5791201"/>
            <a:ext cx="610776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These two areas are not disjoint, e.g. calculus can be 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used to solve discrete problems (generating functions).</a:t>
            </a:r>
          </a:p>
        </p:txBody>
      </p:sp>
    </p:spTree>
    <p:extLst>
      <p:ext uri="{BB962C8B-B14F-4D97-AF65-F5344CB8AC3E}">
        <p14:creationId xmlns:p14="http://schemas.microsoft.com/office/powerpoint/2010/main" val="4616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Why is it in computer science?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The conceptual center of computer science is the </a:t>
            </a:r>
            <a:r>
              <a:rPr lang="en-US" sz="1900" b="1" dirty="0" smtClean="0"/>
              <a:t>ALGORITHM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Discrete Math helps provide…</a:t>
            </a:r>
          </a:p>
          <a:p>
            <a:pPr marL="609600" indent="-609600">
              <a:buNone/>
            </a:pPr>
            <a:r>
              <a:rPr lang="en-US" dirty="0" smtClean="0"/>
              <a:t>	…</a:t>
            </a:r>
            <a:r>
              <a:rPr lang="en-US" sz="2500" b="1" dirty="0" smtClean="0">
                <a:solidFill>
                  <a:srgbClr val="0070C0"/>
                </a:solidFill>
              </a:rPr>
              <a:t>the machinery necessary for creating sophisticated algorithms</a:t>
            </a:r>
          </a:p>
          <a:p>
            <a:pPr marL="609600" indent="-609600"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	…</a:t>
            </a:r>
            <a:r>
              <a:rPr lang="en-US" sz="2500" b="1" dirty="0" smtClean="0">
                <a:solidFill>
                  <a:srgbClr val="0070C0"/>
                </a:solidFill>
              </a:rPr>
              <a:t>the tools for analyzing their efficiency</a:t>
            </a:r>
          </a:p>
          <a:p>
            <a:pPr marL="609600" indent="-6096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…</a:t>
            </a:r>
            <a:r>
              <a:rPr lang="en-US" sz="2500" b="1" dirty="0" smtClean="0">
                <a:solidFill>
                  <a:srgbClr val="0070C0"/>
                </a:solidFill>
              </a:rPr>
              <a:t>the means of proving their validity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94" y="962685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Why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is it in computer science?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In computer science we usually deal with finite, discrete objects.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/>
              <a:t>For example, we cannot store a real number (infinite precision) in a computer but can only store bits (finite precisions).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/>
              <a:t>We often model a computer network as a graph, and use the knowledge and techniques in dealing with graphs to solve problems in networks.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/>
              <a:t>The problems and the techniques are often different (e.g. induction, recursion).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Why is it in computer science?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Although the point of CSE-1107 is to provide the tools for creating and analyzing sophisticated algorithms, we won’t focus on the algorithmic aspect, rather we will focus on the tools or discrete structures.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course covers elementary discrete mathematics for computer science and engineering.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573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 (Body)</vt:lpstr>
      <vt:lpstr>Comic Sans MS</vt:lpstr>
      <vt:lpstr>新細明體</vt:lpstr>
      <vt:lpstr>Trebuchet MS</vt:lpstr>
      <vt:lpstr>Wingdings 3</vt:lpstr>
      <vt:lpstr>Facet</vt:lpstr>
      <vt:lpstr>CSE 1107 Discrete Mathematics</vt:lpstr>
      <vt:lpstr>PowerPoint Presentation</vt:lpstr>
      <vt:lpstr>What does Discrete Mathematics tell about?</vt:lpstr>
      <vt:lpstr>Discrete vs. Continuous Mathematics</vt:lpstr>
      <vt:lpstr>Discrete vs. Continuous Mathematics</vt:lpstr>
      <vt:lpstr>PowerPoint Presentation</vt:lpstr>
      <vt:lpstr>Why is it in computer science?</vt:lpstr>
      <vt:lpstr>    Why is it in computer science?</vt:lpstr>
      <vt:lpstr>Why is it in computer science?</vt:lpstr>
      <vt:lpstr>Mathematical techniques for DM</vt:lpstr>
      <vt:lpstr>         Textbook</vt:lpstr>
      <vt:lpstr>Any Question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1207 Discrete Mathematics</dc:title>
  <dc:creator>Mehnuma</dc:creator>
  <cp:lastModifiedBy>Windows User</cp:lastModifiedBy>
  <cp:revision>47</cp:revision>
  <dcterms:created xsi:type="dcterms:W3CDTF">2013-12-15T16:29:22Z</dcterms:created>
  <dcterms:modified xsi:type="dcterms:W3CDTF">2020-01-26T16:53:08Z</dcterms:modified>
</cp:coreProperties>
</file>