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6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713" r:id="rId1"/>
    <p:sldMasterId id="2147483725" r:id="rId2"/>
  </p:sldMasterIdLst>
  <p:notesMasterIdLst>
    <p:notesMasterId r:id="rId3"/>
  </p:notesMasterIdLst>
  <p:sldIdLst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 autoAdjust="0"/>
    <p:restoredTop sz="94701" autoAdjust="0"/>
  </p:normalViewPr>
  <p:slideViewPr>
    <p:cSldViewPr showGuides="0" snapToGrid="1" snapToObjects="0">
      <p:cViewPr varScale="1">
        <p:scale>
          <a:sx n="84" d="100"/>
          <a:sy n="84" d="100"/>
        </p:scale>
        <p:origin x="1402" y="5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tableStyles" Target="tableStyles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99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zh-TW" sz="1200" lang="en-US">
              <a:ea typeface="新細明體" pitchFamily="18" charset="-120"/>
            </a:endParaRPr>
          </a:p>
        </p:txBody>
      </p:sp>
      <p:sp>
        <p:nvSpPr>
          <p:cNvPr id="1049000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zh-TW" sz="1200" lang="en-US">
              <a:ea typeface="新細明體" pitchFamily="18" charset="-120"/>
            </a:endParaRPr>
          </a:p>
        </p:txBody>
      </p:sp>
      <p:sp>
        <p:nvSpPr>
          <p:cNvPr id="1049001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9002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TW" lang="en-US"/>
              <a:t>Click to edit Master text styles</a:t>
            </a:r>
          </a:p>
          <a:p>
            <a:pPr lvl="1"/>
            <a:r>
              <a:rPr altLang="zh-TW" lang="en-US"/>
              <a:t>Second level</a:t>
            </a:r>
          </a:p>
          <a:p>
            <a:pPr lvl="2"/>
            <a:r>
              <a:rPr altLang="zh-TW" lang="en-US"/>
              <a:t>Third level</a:t>
            </a:r>
          </a:p>
          <a:p>
            <a:pPr lvl="3"/>
            <a:r>
              <a:rPr altLang="zh-TW" lang="en-US"/>
              <a:t>Fourth level</a:t>
            </a:r>
          </a:p>
          <a:p>
            <a:pPr lvl="4"/>
            <a:r>
              <a:rPr altLang="zh-TW" lang="en-US"/>
              <a:t>Fifth level</a:t>
            </a:r>
          </a:p>
        </p:txBody>
      </p:sp>
      <p:sp>
        <p:nvSpPr>
          <p:cNvPr id="1049003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zh-TW" sz="1200" lang="en-US">
              <a:ea typeface="新細明體" pitchFamily="18" charset="-120"/>
            </a:endParaRPr>
          </a:p>
        </p:txBody>
      </p:sp>
      <p:sp>
        <p:nvSpPr>
          <p:cNvPr id="1049004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0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_rels/notesSlide4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</file>

<file path=ppt/notesSlides/_rels/notesSlide4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</file>

<file path=ppt/notesSlides/_rels/notesSlide4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</file>

<file path=ppt/notesSlides/_rels/notesSlide4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</file>

<file path=ppt/notesSlides/_rels/notesSlide45.xml.rels><?xml version="1.0" encoding="UTF-8" standalone="yes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</file>

<file path=ppt/notesSlides/_rels/notesSlide46.xml.rels><?xml version="1.0" encoding="UTF-8" standalone="yes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</file>

<file path=ppt/notesSlides/_rels/notesSlide47.xml.rels><?xml version="1.0" encoding="UTF-8" standalone="yes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</file>

<file path=ppt/notesSlides/_rels/notesSlide48.xml.rels><?xml version="1.0" encoding="UTF-8" standalone="yes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</file>

<file path=ppt/notesSlides/_rels/notesSlide49.xml.rels><?xml version="1.0" encoding="UTF-8" standalone="yes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0.xml.rels><?xml version="1.0" encoding="UTF-8" standalone="yes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</file>

<file path=ppt/notesSlides/_rels/notesSlide5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</Relationships>
</file>

<file path=ppt/notesSlides/_rels/notesSlide5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</Relationships>
</file>

<file path=ppt/notesSlides/_rels/notesSlide5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</Relationships>
</file>

<file path=ppt/notesSlides/_rels/notesSlide5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</Relationships>
</file>

<file path=ppt/notesSlides/_rels/notesSlide5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</Relationships>
</file>

<file path=ppt/notesSlides/_rels/notesSlide5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</Relationships>
</file>

<file path=ppt/notesSlides/_rels/notesSlide5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</Relationships>
</file>

<file path=ppt/notesSlides/_rels/notesSlide58.xml.rels><?xml version="1.0" encoding="UTF-8" standalone="yes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</Relationships>
</file>

<file path=ppt/notesSlides/_rels/notesSlide59.xml.rels><?xml version="1.0" encoding="UTF-8" standalone="yes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0.xml.rels><?xml version="1.0" encoding="UTF-8" standalone="yes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</Relationships>
</file>

<file path=ppt/notesSlides/_rels/notesSlide6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58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8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3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2007\Imagebank\JPEGs07-24-06\ch02\jpeg\02_1_002.jpg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4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4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4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4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5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5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6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6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7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7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7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7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8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8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2007\Imagebank\JPEGs07-24-06\ch02\jpeg\02_2_001.jpg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8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8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2007\Imagebank\JPEGs07-24-06\ch02\jpeg\02_2_002.jpg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58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9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9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9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9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0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0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2007\Imagebank\JPEGs07-24-06\ch02\jpeg\02_2_003.jpg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0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0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2007\Imagebank\JPEGs07-24-06\ch02\jpeg\02_2_004.jpg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1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2007\Imagebank\JPEGs07-24-06\ch02\jpeg\t02_2_01.jpg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1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2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2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2007\Imagebank\JPEGs07-24-06\ch02\jpeg\t02_2_02.jpg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2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2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3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3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2007\Imagebank\JPEGs07-24-06\ch02\jpeg\02-2-005.jpg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3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3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59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9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4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4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5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5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2007\Imagebank\JPEGs07-24-06\ch02\jpeg\02-3-001.jpg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6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6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2007\Imagebank\JPEGs07-24-06\ch02\jpeg\02-3-001.jpg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7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7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2007\Imagebank\JPEGs07-24-06\ch02\jpeg\02-3-001.jpg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7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8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2007\Imagebank\JPEGs07-24-06\ch02\jpeg\02-3-002.jpg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8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8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8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9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9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9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2007\Imagebank\JPEGs07-24-06\ch02\jpeg\02-3-003.jpg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79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0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0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0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2007\Imagebank\JPEGs07-24-06\ch02\jpeg\02-3-004.jpg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0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0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1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2007\Imagebank\JPEGs07-24-06\ch02\jpeg\02-3-005.jpg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1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1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2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2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2007\Imagebank\JPEGs07-24-06\ch02\jpeg\02-3-006.jpg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2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2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3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3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2007\Imagebank\JPEGs07-24-06\ch02\jpeg\02-3-007.jpg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3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4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4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4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2007\Imagebank\JPEGs07-24-06\ch02\jpeg\02-3-008.jpg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4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5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2007\Imagebank\JPEGs07-24-06\ch02\jpeg\02-3-009.jpg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5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5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5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6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2007\Imagebank\JPEGs07-24-06\ch02\jpeg\02-3-010.jpg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0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6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6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2007\Imagebank\JPEGs07-24-06\ch02\jpeg\t02-3-01.jpg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7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7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7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7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8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8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8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8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89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9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2007\Imagebank\JPEGs07-24-06\ch02\jpeg\t02-4-01.jpg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92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2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2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93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3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93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3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2007\Imagebank\JPEGs07-24-06\ch02\jpeg\t02-4-02.jpg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94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4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1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94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4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2007\Imagebank\JPEGs07-24-06\ch02\jpeg\02-4-001.jpg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3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95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5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2007\Imagebank\JPEGs07-24-06\ch02\jpeg\02-4-002.jpg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2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r>
              <a:rPr altLang="zh-TW" lang="en-US"/>
              <a:t>p:\msoffice\My Projects\Rosen 6e 2007\Imagebank\JPEGs07-24-06\ch02\jpeg\02_1_001.jpg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2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>
                <a:ea typeface="新細明體" pitchFamily="18" charset="-120"/>
              </a:rPr>
              <a:pPr algn="r" eaLnBrk="1" hangingPunct="1" latinLnBrk="1" lvl="0"/>
            </a:fld>
            <a:endParaRPr altLang="en-US" sz="1200" lang="zh-TW">
              <a:ea typeface="新細明體" pitchFamily="18" charset="-120"/>
            </a:endParaRPr>
          </a:p>
        </p:txBody>
      </p:sp>
      <p:sp>
        <p:nvSpPr>
          <p:cNvPr id="104863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8000"/>
            </a:lvl1pPr>
          </a:lstStyle>
          <a:p>
            <a:pPr lvl="0"/>
            <a:r>
              <a:rPr altLang="en-US" lang="zh-TW" noProof="0" smtClean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7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8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85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86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8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0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91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9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5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62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63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6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68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71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72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rgbClr val="182F47">
                <a:alpha val="100000"/>
              </a:srgbClr>
            </a:gs>
            <a:gs pos="50000">
              <a:srgbClr val="336699">
                <a:alpha val="100000"/>
              </a:srgbClr>
            </a:gs>
            <a:gs pos="100000">
              <a:srgbClr val="182F47">
                <a:alpha val="100000"/>
              </a:srgbClr>
            </a:gs>
          </a:gsLst>
          <a:lin ang="5400000" scaled="1"/>
        </a:gradFill>
      </p:bgPr>
    </p:bg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endParaRPr altLang="en-US" lang="zh-TW"/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TW"/>
              <a:t>按一下以編輯母片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6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Book Antiqua" panose="02040602050305030304" pitchFamily="18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TW"/>
              <a:t>按一下以編輯母片標題樣式</a:t>
            </a:r>
          </a:p>
        </p:txBody>
      </p:sp>
      <p:sp>
        <p:nvSpPr>
          <p:cNvPr id="1048613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TW"/>
              <a:t>按一下以編輯母片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1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zh-TW">
                <a:ea typeface="新細明體" pitchFamily="18" charset="-120"/>
              </a:rPr>
              <a:pPr algn="r" eaLnBrk="1" hangingPunct="1" latinLnBrk="1" lvl="0"/>
            </a:fld>
            <a:endParaRPr altLang="en-US" sz="1400" lang="zh-TW">
              <a:ea typeface="新細明體" pitchFamily="18" charset="-12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 kumimoji="1">
          <a:solidFill>
            <a:srgbClr val="0000FF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5pPr>
      <a:lvl6pPr algn="ctr" fontAlgn="base" marL="45720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6pPr>
      <a:lvl7pPr algn="ctr" fontAlgn="base" marL="91440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7pPr>
      <a:lvl8pPr algn="ctr" fontAlgn="base" marL="137160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8pPr>
      <a:lvl9pPr algn="ctr" fontAlgn="base" marL="1828800" rtl="0">
        <a:spcBef>
          <a:spcPct val="0"/>
        </a:spcBef>
        <a:spcAft>
          <a:spcPct val="0"/>
        </a:spcAft>
        <a:defRPr sz="4400" kumimoji="1">
          <a:solidFill>
            <a:srgbClr val="0000FF"/>
          </a:solidFill>
          <a:latin typeface="Book Antiqua" panose="02040602050305030304" pitchFamily="18" charset="0"/>
          <a:ea typeface="新細明體" panose="02020500000000000000" pitchFamily="18" charset="-12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ern="1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ern="1200" kumimoji="1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ern="1200" kumimoji="1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ern="1200" kumimoji="1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ern="1200" kumimoji="1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9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0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4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6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9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0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1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5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wmf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6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7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0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" descr="brandinglogo"/>
          <p:cNvPicPr>
            <a:picLocks/>
          </p:cNvPicPr>
          <p:nvPr>
            <p:ph type="ctrTitle" sz="full" idx="4294967295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533400"/>
          </a:xfrm>
          <a:prstGeom prst="rect"/>
          <a:noFill/>
          <a:ln>
            <a:noFill/>
          </a:ln>
        </p:spPr>
      </p:pic>
      <p:sp>
        <p:nvSpPr>
          <p:cNvPr id="1048578" name=""/>
          <p:cNvSpPr/>
          <p:nvPr/>
        </p:nvSpPr>
        <p:spPr>
          <a:xfrm rot="0">
            <a:off x="327025" y="661987"/>
            <a:ext cx="5867400" cy="2895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algn="ctr" eaLnBrk="1" hangingPunct="1" indent="-342900" latinLnBrk="1" lvl="0" marL="342900">
              <a:lnSpc>
                <a:spcPct val="110000"/>
              </a:lnSpc>
              <a:buFontTx/>
              <a:buNone/>
            </a:pPr>
            <a:r>
              <a:rPr altLang="zh-TW" b="1" sz="3600" lang="en-US">
                <a:latin typeface="Bernard MT Condensed" pitchFamily="18" charset="0"/>
                <a:ea typeface="新細明體" pitchFamily="18" charset="-120"/>
              </a:rPr>
              <a:t>Discrete Mathematics</a:t>
            </a:r>
          </a:p>
          <a:p>
            <a:pPr algn="ctr" eaLnBrk="1" hangingPunct="1" indent="-342900" latinLnBrk="1" lvl="0" marL="342900">
              <a:lnSpc>
                <a:spcPct val="110000"/>
              </a:lnSpc>
              <a:buFontTx/>
              <a:buNone/>
            </a:pPr>
            <a:r>
              <a:rPr altLang="zh-TW" b="1" sz="3600" lang="en-US">
                <a:latin typeface="Bernard MT Condensed" pitchFamily="18" charset="0"/>
                <a:ea typeface="新細明體" pitchFamily="18" charset="-120"/>
              </a:rPr>
              <a:t>and Its Applications</a:t>
            </a:r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 </a:t>
            </a:r>
            <a:br/>
            <a:endParaRPr altLang="zh-TW" sz="1600" lang="en-US">
              <a:latin typeface="Bernard MT Condensed" pitchFamily="18" charset="0"/>
              <a:ea typeface="新細明體" pitchFamily="18" charset="-120"/>
            </a:endParaRPr>
          </a:p>
          <a:p>
            <a:pPr algn="ctr" eaLnBrk="1" hangingPunct="1" indent="-342900" latinLnBrk="1" lvl="0" marL="342900">
              <a:lnSpc>
                <a:spcPct val="110000"/>
              </a:lnSpc>
              <a:buFontTx/>
              <a:buNone/>
            </a:pPr>
            <a:r>
              <a:rPr altLang="zh-TW" sz="2400" lang="en-US">
                <a:latin typeface="Bernard MT Condensed" pitchFamily="18" charset="0"/>
                <a:ea typeface="新細明體" pitchFamily="18" charset="-120"/>
              </a:rPr>
              <a:t>Sixth Edition</a:t>
            </a:r>
          </a:p>
          <a:p>
            <a:pPr algn="ctr" eaLnBrk="1" hangingPunct="1" indent="-342900" latinLnBrk="1" lvl="0" marL="342900">
              <a:buFontTx/>
              <a:buNone/>
            </a:pPr>
            <a:r>
              <a:rPr altLang="zh-TW" sz="2000" lang="en-US">
                <a:latin typeface="Bernard MT Condensed" pitchFamily="18" charset="0"/>
                <a:ea typeface="新細明體" pitchFamily="18" charset="-120"/>
              </a:rPr>
              <a:t>By Kenneth Rosen</a:t>
            </a:r>
          </a:p>
        </p:txBody>
      </p:sp>
      <p:sp>
        <p:nvSpPr>
          <p:cNvPr id="1048579" name=""/>
          <p:cNvSpPr/>
          <p:nvPr>
            <p:ph type="ctrTitle" sz="full" idx="4294967295"/>
          </p:nvPr>
        </p:nvSpPr>
        <p:spPr>
          <a:xfrm rot="0">
            <a:off x="609600" y="3376612"/>
            <a:ext cx="5410200" cy="2057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3600"/>
            </a:lvl1pPr>
          </a:lstStyle>
          <a:p>
            <a:pPr eaLnBrk="1" hangingPunct="1" latinLnBrk="1" lvl="0"/>
            <a:r>
              <a:rPr altLang="zh-TW" lang="en-US">
                <a:solidFill>
                  <a:srgbClr val="FF99FF"/>
                </a:solidFill>
                <a:latin typeface="Verdana" pitchFamily="34" charset="0"/>
                <a:ea typeface="新細明體" pitchFamily="18" charset="-120"/>
              </a:rPr>
              <a:t>Chapter 2</a:t>
            </a:r>
            <a:r>
              <a:rPr altLang="zh-TW" lang="en-US">
                <a:latin typeface="Verdana" pitchFamily="34" charset="0"/>
                <a:ea typeface="新細明體" pitchFamily="18" charset="-120"/>
              </a:rPr>
              <a:t>  </a:t>
            </a:r>
            <a:br/>
            <a:r>
              <a:rPr altLang="zh-TW" lang="en-US">
                <a:solidFill>
                  <a:srgbClr val="FF9900"/>
                </a:solidFill>
                <a:latin typeface="Verdana" pitchFamily="34" charset="0"/>
                <a:ea typeface="新細明體" pitchFamily="18" charset="-120"/>
              </a:rPr>
              <a:t>Basic Structures: Sets, Functions, Sequences, and Sums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2 (2.1)</a:t>
            </a:r>
          </a:p>
        </p:txBody>
      </p:sp>
      <p:pic>
        <p:nvPicPr>
          <p:cNvPr id="2097154" name="" descr="02_1_00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306387"/>
            <a:ext cx="7566025" cy="5183187"/>
          </a:xfrm>
          <a:prstGeom prst="rect"/>
          <a:noFill/>
          <a:ln>
            <a:noFill/>
          </a:ln>
        </p:spPr>
      </p:pic>
      <p:sp>
        <p:nvSpPr>
          <p:cNvPr id="1048635" name=""/>
          <p:cNvSpPr txBox="1"/>
          <p:nvPr/>
        </p:nvSpPr>
        <p:spPr>
          <a:xfrm rot="0">
            <a:off x="914400" y="5867400"/>
            <a:ext cx="7848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2 </a:t>
            </a:r>
            <a:r>
              <a:rPr altLang="zh-TW" sz="2400" lang="en-US">
                <a:latin typeface="Times New Roman" pitchFamily="18" charset="0"/>
              </a:rPr>
              <a:t> Venn Diagram Showing that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 Is a Subset of </a:t>
            </a:r>
            <a:r>
              <a:rPr altLang="zh-TW" sz="2400" i="1" lang="en-US">
                <a:latin typeface="Times New Roman" pitchFamily="18" charset="0"/>
              </a:rPr>
              <a:t>B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2.1 Sets(8/8)</a:t>
            </a:r>
          </a:p>
        </p:txBody>
      </p:sp>
      <p:sp>
        <p:nvSpPr>
          <p:cNvPr id="104864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5:</a:t>
            </a:r>
            <a:r>
              <a:rPr altLang="zh-TW" lang="en-US">
                <a:ea typeface="新細明體" pitchFamily="18" charset="-120"/>
              </a:rPr>
              <a:t> If there are exactly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distinct members in the set </a:t>
            </a:r>
            <a:r>
              <a:rPr altLang="zh-TW" i="1" lang="en-US">
                <a:ea typeface="新細明體" pitchFamily="18" charset="-120"/>
              </a:rPr>
              <a:t>S</a:t>
            </a:r>
            <a:r>
              <a:rPr altLang="zh-TW" lang="en-US">
                <a:ea typeface="新細明體" pitchFamily="18" charset="-120"/>
              </a:rPr>
              <a:t> (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is a nonnegative integer), we say that </a:t>
            </a:r>
            <a:r>
              <a:rPr altLang="zh-TW" i="1" lang="en-US">
                <a:ea typeface="新細明體" pitchFamily="18" charset="-120"/>
              </a:rPr>
              <a:t>S</a:t>
            </a:r>
            <a:r>
              <a:rPr altLang="zh-TW" lang="en-US">
                <a:ea typeface="新細明體" pitchFamily="18" charset="-120"/>
              </a:rPr>
              <a:t> is a finite set and that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is 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cardinality</a:t>
            </a:r>
            <a:r>
              <a:rPr altLang="zh-TW" lang="en-US">
                <a:ea typeface="新細明體" pitchFamily="18" charset="-120"/>
              </a:rPr>
              <a:t> of </a:t>
            </a:r>
            <a:r>
              <a:rPr altLang="zh-TW" i="1" lang="en-US">
                <a:ea typeface="新細明體" pitchFamily="18" charset="-120"/>
              </a:rPr>
              <a:t>S</a:t>
            </a:r>
            <a:r>
              <a:rPr altLang="zh-TW" lang="en-US">
                <a:ea typeface="新細明體" pitchFamily="18" charset="-120"/>
              </a:rPr>
              <a:t>.</a:t>
            </a:r>
            <a:br/>
            <a:r>
              <a:rPr altLang="zh-TW" i="1" lang="en-US">
                <a:ea typeface="新細明體" pitchFamily="18" charset="-120"/>
              </a:rPr>
              <a:t>|S|= n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|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|=0</a:t>
            </a:r>
          </a:p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  <a:sym typeface="Symbol" pitchFamily="18" charset="2"/>
              </a:rPr>
              <a:t>Definition 6: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A set is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infinite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if it’s not finite.</a:t>
            </a:r>
          </a:p>
          <a:p>
            <a:pPr eaLnBrk="1" hangingPunct="1" latinLnBrk="1" lvl="1"/>
            <a:r>
              <a:rPr altLang="zh-TW" b="1" lang="en-US">
                <a:ea typeface="新細明體" pitchFamily="18" charset="-120"/>
                <a:sym typeface="Symbol" pitchFamily="18" charset="2"/>
              </a:rPr>
              <a:t>Z</a:t>
            </a:r>
            <a:r>
              <a:rPr altLang="zh-TW" baseline="30000" lang="en-US">
                <a:ea typeface="新細明體" pitchFamily="18" charset="-120"/>
                <a:sym typeface="Symbol" pitchFamily="18" charset="2"/>
              </a:rPr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The Power Set</a:t>
            </a:r>
          </a:p>
        </p:txBody>
      </p:sp>
      <p:sp>
        <p:nvSpPr>
          <p:cNvPr id="1048645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7:</a:t>
            </a:r>
            <a:r>
              <a:rPr altLang="zh-TW" lang="en-US">
                <a:ea typeface="新細明體" pitchFamily="18" charset="-120"/>
              </a:rPr>
              <a:t> 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power set</a:t>
            </a:r>
            <a:r>
              <a:rPr altLang="zh-TW" lang="en-US">
                <a:ea typeface="新細明體" pitchFamily="18" charset="-120"/>
              </a:rPr>
              <a:t> of S is the set of all subset of the set S. </a:t>
            </a:r>
            <a:r>
              <a:rPr altLang="zh-TW" i="1" lang="en-US">
                <a:ea typeface="新細明體" pitchFamily="18" charset="-120"/>
              </a:rPr>
              <a:t>P(S)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P({0,1,2})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P(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)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P({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</a:t>
            </a:r>
            <a:r>
              <a:rPr altLang="zh-TW" i="1" lang="en-US">
                <a:ea typeface="新細明體" pitchFamily="18" charset="-120"/>
              </a:rPr>
              <a:t>})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If a set has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elements, then its subset has </a:t>
            </a:r>
            <a:r>
              <a:rPr altLang="zh-TW" i="1" lang="en-US">
                <a:ea typeface="新細明體" pitchFamily="18" charset="-120"/>
              </a:rPr>
              <a:t>2</a:t>
            </a:r>
            <a:r>
              <a:rPr altLang="zh-TW" baseline="30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elements.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Cartesian Products</a:t>
            </a:r>
          </a:p>
        </p:txBody>
      </p:sp>
      <p:sp>
        <p:nvSpPr>
          <p:cNvPr id="104865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8:</a:t>
            </a:r>
            <a:r>
              <a:rPr altLang="zh-TW" sz="2800" lang="en-US">
                <a:solidFill>
                  <a:srgbClr val="FF99FF"/>
                </a:solidFill>
                <a:ea typeface="新細明體" pitchFamily="18" charset="-120"/>
              </a:rPr>
              <a:t>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Ordered n-tuple</a:t>
            </a:r>
            <a:r>
              <a:rPr altLang="zh-TW" b="1" sz="2800" lang="en-US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altLang="zh-TW" sz="2800" lang="en-US">
                <a:ea typeface="新細明體" pitchFamily="18" charset="-120"/>
              </a:rPr>
              <a:t>(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baseline="-25000" sz="2800" i="1" lang="en-US">
                <a:ea typeface="新細明體" pitchFamily="18" charset="-120"/>
              </a:rPr>
              <a:t>1</a:t>
            </a:r>
            <a:r>
              <a:rPr altLang="zh-TW" sz="2800" i="1" lang="en-US">
                <a:ea typeface="新細明體" pitchFamily="18" charset="-120"/>
              </a:rPr>
              <a:t>, a</a:t>
            </a:r>
            <a:r>
              <a:rPr altLang="zh-TW" baseline="-25000" sz="2800" i="1" lang="en-US">
                <a:ea typeface="新細明體" pitchFamily="18" charset="-120"/>
              </a:rPr>
              <a:t>2</a:t>
            </a:r>
            <a:r>
              <a:rPr altLang="zh-TW" sz="2800" i="1" lang="en-US">
                <a:ea typeface="新細明體" pitchFamily="18" charset="-120"/>
              </a:rPr>
              <a:t>, …, a</a:t>
            </a:r>
            <a:r>
              <a:rPr altLang="zh-TW" baseline="-25000" sz="2800" i="1" lang="en-US">
                <a:ea typeface="新細明體" pitchFamily="18" charset="-120"/>
              </a:rPr>
              <a:t>n</a:t>
            </a:r>
            <a:r>
              <a:rPr altLang="zh-TW" sz="2800" lang="en-US">
                <a:ea typeface="新細明體" pitchFamily="18" charset="-120"/>
              </a:rPr>
              <a:t>) is the ordered collection that has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baseline="-25000" sz="2800" i="1" lang="en-US">
                <a:ea typeface="新細明體" pitchFamily="18" charset="-120"/>
              </a:rPr>
              <a:t>i</a:t>
            </a:r>
            <a:r>
              <a:rPr altLang="zh-TW" sz="2800" lang="en-US">
                <a:ea typeface="新細明體" pitchFamily="18" charset="-120"/>
              </a:rPr>
              <a:t> as its </a:t>
            </a:r>
            <a:r>
              <a:rPr altLang="zh-TW" sz="2800" i="1" lang="en-US">
                <a:ea typeface="新細明體" pitchFamily="18" charset="-120"/>
              </a:rPr>
              <a:t>i</a:t>
            </a:r>
            <a:r>
              <a:rPr altLang="zh-TW" sz="2800" lang="en-US">
                <a:ea typeface="新細明體" pitchFamily="18" charset="-120"/>
              </a:rPr>
              <a:t>th element for </a:t>
            </a:r>
            <a:r>
              <a:rPr altLang="zh-TW" sz="2800" i="1" lang="en-US">
                <a:ea typeface="新細明體" pitchFamily="18" charset="-120"/>
              </a:rPr>
              <a:t>i=1, 2, …, n</a:t>
            </a:r>
            <a:r>
              <a:rPr altLang="zh-TW" sz="2800" lang="en-US">
                <a:ea typeface="新細明體" pitchFamily="18" charset="-120"/>
              </a:rPr>
              <a:t>.</a:t>
            </a:r>
          </a:p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9:</a:t>
            </a:r>
            <a:r>
              <a:rPr altLang="zh-TW" sz="2800" lang="en-US">
                <a:ea typeface="新細明體" pitchFamily="18" charset="-120"/>
              </a:rPr>
              <a:t>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Cartesian product</a:t>
            </a:r>
            <a:r>
              <a:rPr altLang="zh-TW" sz="2800" lang="en-US">
                <a:ea typeface="新細明體" pitchFamily="18" charset="-120"/>
              </a:rPr>
              <a:t> of A and B, denoted by </a:t>
            </a:r>
            <a:r>
              <a:rPr altLang="zh-TW" sz="2800" i="1" lang="en-US">
                <a:ea typeface="新細明體" pitchFamily="18" charset="-120"/>
              </a:rPr>
              <a:t>A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 </a:t>
            </a:r>
            <a:r>
              <a:rPr altLang="zh-TW" sz="2800" i="1" lang="en-US">
                <a:ea typeface="新細明體" pitchFamily="18" charset="-120"/>
              </a:rPr>
              <a:t>B</a:t>
            </a:r>
            <a:r>
              <a:rPr altLang="zh-TW" sz="2800" lang="en-US">
                <a:ea typeface="新細明體" pitchFamily="18" charset="-120"/>
              </a:rPr>
              <a:t>, is the set of all ordered pairs (</a:t>
            </a:r>
            <a:r>
              <a:rPr altLang="zh-TW" sz="2800" i="1" lang="en-US">
                <a:ea typeface="新細明體" pitchFamily="18" charset="-120"/>
              </a:rPr>
              <a:t>a, b</a:t>
            </a:r>
            <a:r>
              <a:rPr altLang="zh-TW" sz="2800" lang="en-US">
                <a:ea typeface="新細明體" pitchFamily="18" charset="-120"/>
              </a:rPr>
              <a:t>), where </a:t>
            </a:r>
            <a:r>
              <a:rPr altLang="zh-TW" sz="2800" i="1" lang="en-US">
                <a:ea typeface="新細明體" pitchFamily="18" charset="-120"/>
              </a:rPr>
              <a:t>a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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sz="2800" lang="en-US">
                <a:ea typeface="新細明體" pitchFamily="18" charset="-120"/>
              </a:rPr>
              <a:t> and </a:t>
            </a:r>
            <a:r>
              <a:rPr altLang="zh-TW" sz="2800" i="1" lang="en-US">
                <a:ea typeface="新細明體" pitchFamily="18" charset="-120"/>
              </a:rPr>
              <a:t>b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</a:t>
            </a:r>
            <a:r>
              <a:rPr altLang="zh-TW" sz="2800" i="1" lang="en-US">
                <a:ea typeface="新細明體" pitchFamily="18" charset="-120"/>
              </a:rPr>
              <a:t> B</a:t>
            </a:r>
            <a:r>
              <a:rPr altLang="zh-TW" sz="2800" lang="en-US">
                <a:ea typeface="新細明體" pitchFamily="18" charset="-120"/>
              </a:rPr>
              <a:t>.</a:t>
            </a:r>
            <a:br/>
            <a:r>
              <a:rPr altLang="zh-TW" sz="2800" i="1" lang="en-US">
                <a:ea typeface="新細明體" pitchFamily="18" charset="-120"/>
              </a:rPr>
              <a:t>A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 </a:t>
            </a:r>
            <a:r>
              <a:rPr altLang="zh-TW" sz="2800" i="1" lang="en-US">
                <a:ea typeface="新細明體" pitchFamily="18" charset="-120"/>
              </a:rPr>
              <a:t>B = {</a:t>
            </a:r>
            <a:r>
              <a:rPr altLang="zh-TW" sz="2800" lang="en-US">
                <a:ea typeface="新細明體" pitchFamily="18" charset="-120"/>
              </a:rPr>
              <a:t>(</a:t>
            </a:r>
            <a:r>
              <a:rPr altLang="zh-TW" sz="2800" i="1" lang="en-US">
                <a:ea typeface="新細明體" pitchFamily="18" charset="-120"/>
              </a:rPr>
              <a:t>a, b</a:t>
            </a:r>
            <a:r>
              <a:rPr altLang="zh-TW" sz="2800" lang="en-US">
                <a:ea typeface="新細明體" pitchFamily="18" charset="-120"/>
              </a:rPr>
              <a:t>)| </a:t>
            </a:r>
            <a:r>
              <a:rPr altLang="zh-TW" sz="2800" i="1" lang="en-US">
                <a:ea typeface="新細明體" pitchFamily="18" charset="-120"/>
              </a:rPr>
              <a:t>a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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sz="2800" lang="en-US">
                <a:ea typeface="新細明體" pitchFamily="18" charset="-120"/>
              </a:rPr>
              <a:t> 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</a:t>
            </a:r>
            <a:r>
              <a:rPr altLang="zh-TW" sz="2800" lang="en-US">
                <a:ea typeface="新細明體" pitchFamily="18" charset="-120"/>
              </a:rPr>
              <a:t> </a:t>
            </a:r>
            <a:r>
              <a:rPr altLang="zh-TW" sz="2800" i="1" lang="en-US">
                <a:ea typeface="新細明體" pitchFamily="18" charset="-120"/>
              </a:rPr>
              <a:t>b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</a:t>
            </a:r>
            <a:r>
              <a:rPr altLang="zh-TW" sz="2800" i="1" lang="en-US">
                <a:ea typeface="新細明體" pitchFamily="18" charset="-120"/>
              </a:rPr>
              <a:t> B}</a:t>
            </a:r>
          </a:p>
          <a:p>
            <a:pPr eaLnBrk="1" hangingPunct="1" latinLnBrk="1" lvl="1"/>
            <a:r>
              <a:rPr altLang="zh-TW" sz="2400" i="1" lang="en-US">
                <a:ea typeface="新細明體" pitchFamily="18" charset="-120"/>
              </a:rPr>
              <a:t>E.g. A = {1, 2}, B = {a, b, c}</a:t>
            </a:r>
          </a:p>
          <a:p>
            <a:pPr eaLnBrk="1" hangingPunct="1" latinLnBrk="1" lvl="1"/>
            <a:r>
              <a:rPr altLang="zh-TW" sz="2400" i="1" lang="en-US">
                <a:ea typeface="新細明體" pitchFamily="18" charset="-120"/>
              </a:rPr>
              <a:t>A 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 </a:t>
            </a:r>
            <a:r>
              <a:rPr altLang="zh-TW" sz="2400" i="1" lang="en-US">
                <a:ea typeface="新細明體" pitchFamily="18" charset="-120"/>
              </a:rPr>
              <a:t>B</a:t>
            </a:r>
            <a:r>
              <a:rPr altLang="zh-TW" sz="2400" lang="en-US">
                <a:ea typeface="新細明體" pitchFamily="18" charset="-120"/>
              </a:rPr>
              <a:t> and </a:t>
            </a:r>
            <a:r>
              <a:rPr altLang="zh-TW" sz="2400" i="1" lang="en-US">
                <a:ea typeface="新細明體" pitchFamily="18" charset="-120"/>
              </a:rPr>
              <a:t>B 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 </a:t>
            </a:r>
            <a:r>
              <a:rPr altLang="zh-TW" sz="2400" i="1" lang="en-US">
                <a:ea typeface="新細明體" pitchFamily="18" charset="-120"/>
              </a:rPr>
              <a:t>A</a:t>
            </a:r>
            <a:r>
              <a:rPr altLang="zh-TW" sz="2400" lang="en-US">
                <a:ea typeface="新細明體" pitchFamily="18" charset="-120"/>
              </a:rPr>
              <a:t> are not equal, unless A=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 or B= or A=B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655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10:</a:t>
            </a:r>
            <a:r>
              <a:rPr altLang="zh-TW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</a:rPr>
              <a:t>Cartesian product</a:t>
            </a:r>
            <a:r>
              <a:rPr altLang="zh-TW" lang="en-US">
                <a:ea typeface="新細明體" pitchFamily="18" charset="-120"/>
              </a:rPr>
              <a:t> of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, A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, …, 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, denoted by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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2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 …</a:t>
            </a:r>
            <a:r>
              <a:rPr altLang="zh-TW" i="1" lang="en-US">
                <a:ea typeface="新細明體" pitchFamily="18" charset="-120"/>
              </a:rPr>
              <a:t> 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, is the set of all ordered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-tuples (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, a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, …, 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), where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i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i</a:t>
            </a:r>
            <a:r>
              <a:rPr altLang="zh-TW" lang="en-US">
                <a:ea typeface="新細明體" pitchFamily="18" charset="-120"/>
              </a:rPr>
              <a:t> for  </a:t>
            </a:r>
            <a:r>
              <a:rPr altLang="zh-TW" i="1" lang="en-US">
                <a:ea typeface="新細明體" pitchFamily="18" charset="-120"/>
              </a:rPr>
              <a:t>i=1,2,…,n</a:t>
            </a:r>
            <a:r>
              <a:rPr altLang="zh-TW" lang="en-US">
                <a:ea typeface="新細明體" pitchFamily="18" charset="-120"/>
              </a:rPr>
              <a:t>.</a:t>
            </a:r>
            <a:br/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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2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 …</a:t>
            </a:r>
            <a:r>
              <a:rPr altLang="zh-TW" i="1" lang="en-US">
                <a:ea typeface="新細明體" pitchFamily="18" charset="-120"/>
              </a:rPr>
              <a:t> 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i="1" lang="en-US">
                <a:ea typeface="新細明體" pitchFamily="18" charset="-120"/>
              </a:rPr>
              <a:t> = {</a:t>
            </a:r>
            <a:r>
              <a:rPr altLang="zh-TW" lang="en-US">
                <a:ea typeface="新細明體" pitchFamily="18" charset="-120"/>
              </a:rPr>
              <a:t>(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, a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, …, 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)|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i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i</a:t>
            </a:r>
            <a:r>
              <a:rPr altLang="zh-TW" lang="en-US">
                <a:ea typeface="新細明體" pitchFamily="18" charset="-120"/>
              </a:rPr>
              <a:t> for  </a:t>
            </a:r>
            <a:r>
              <a:rPr altLang="zh-TW" i="1" lang="en-US">
                <a:ea typeface="新細明體" pitchFamily="18" charset="-120"/>
              </a:rPr>
              <a:t>i=1,2,…,n}</a:t>
            </a:r>
          </a:p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zh-TW" lang="en-US">
              <a:ea typeface="新細明體" pitchFamily="18" charset="-120"/>
            </a:endParaRPr>
          </a:p>
        </p:txBody>
      </p:sp>
      <p:sp>
        <p:nvSpPr>
          <p:cNvPr id="104866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Using set notation with quantifiers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 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  <a:sym typeface="Symbol" pitchFamily="18" charset="2"/>
              </a:rPr>
              <a:t></a:t>
            </a:r>
            <a:r>
              <a:rPr altLang="zh-TW" i="1" lang="en-US">
                <a:ea typeface="新細明體" pitchFamily="18" charset="-120"/>
              </a:rPr>
              <a:t>x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S</a:t>
            </a:r>
            <a:r>
              <a:rPr altLang="zh-TW" i="1" lang="en-US">
                <a:ea typeface="新細明體" pitchFamily="18" charset="-120"/>
              </a:rPr>
              <a:t> (P(x)):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</a:t>
            </a:r>
            <a:r>
              <a:rPr altLang="zh-TW" i="1" lang="en-US">
                <a:ea typeface="新細明體" pitchFamily="18" charset="-120"/>
              </a:rPr>
              <a:t>x (x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S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 </a:t>
            </a:r>
            <a:r>
              <a:rPr altLang="zh-TW" i="1" lang="en-US">
                <a:ea typeface="新細明體" pitchFamily="18" charset="-120"/>
              </a:rPr>
              <a:t>P(x))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  <a:sym typeface="Symbol" pitchFamily="18" charset="2"/>
              </a:rPr>
              <a:t></a:t>
            </a:r>
            <a:r>
              <a:rPr altLang="zh-TW" i="1" lang="en-US">
                <a:ea typeface="新細明體" pitchFamily="18" charset="-120"/>
              </a:rPr>
              <a:t>x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S</a:t>
            </a:r>
            <a:r>
              <a:rPr altLang="zh-TW" i="1" lang="en-US">
                <a:ea typeface="新細明體" pitchFamily="18" charset="-120"/>
              </a:rPr>
              <a:t> (P(x)):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</a:t>
            </a:r>
            <a:r>
              <a:rPr altLang="zh-TW" i="1" lang="en-US">
                <a:ea typeface="新細明體" pitchFamily="18" charset="-120"/>
              </a:rPr>
              <a:t>x (x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S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 </a:t>
            </a:r>
            <a:r>
              <a:rPr altLang="zh-TW" i="1" lang="en-US">
                <a:ea typeface="新細明體" pitchFamily="18" charset="-120"/>
              </a:rPr>
              <a:t>P(x))</a:t>
            </a:r>
          </a:p>
          <a:p>
            <a:pPr eaLnBrk="1" hangingPunct="1" latinLnBrk="1" lvl="1"/>
            <a:r>
              <a:rPr altLang="en-US" i="1" lang="en-US"/>
              <a:t>∃x</a:t>
            </a:r>
            <a:r>
              <a:rPr altLang="en-US" lang="en-US"/>
              <a:t> </a:t>
            </a:r>
            <a:r>
              <a:rPr altLang="en-US" i="1" lang="en-US"/>
              <a:t>:</a:t>
            </a:r>
            <a:r>
              <a:rPr altLang="en-US" lang="en-US"/>
              <a:t> </a:t>
            </a:r>
            <a:r>
              <a:rPr altLang="en-US" i="1" lang="en-US"/>
              <a:t>x</a:t>
            </a:r>
            <a:r>
              <a:rPr altLang="en-US" lang="en-US"/>
              <a:t>^2 = 4 is true, since 2 is an </a:t>
            </a:r>
            <a:r>
              <a:rPr altLang="en-US" i="1" lang="en-US"/>
              <a:t>x</a:t>
            </a:r>
            <a:r>
              <a:rPr altLang="en-US" lang="en-US"/>
              <a:t> for which </a:t>
            </a:r>
          </a:p>
          <a:p>
            <a:pPr eaLnBrk="1" hangingPunct="1" latinLnBrk="1" lvl="1">
              <a:buFontTx/>
              <a:buNone/>
            </a:pPr>
            <a:r>
              <a:rPr altLang="en-US" i="1" lang="en-US"/>
              <a:t>x^</a:t>
            </a:r>
            <a:r>
              <a:rPr altLang="en-US" lang="en-US"/>
              <a:t> 2 = 4. On the other hand, </a:t>
            </a:r>
            <a:r>
              <a:rPr altLang="en-US" i="1" lang="en-US"/>
              <a:t>∀x : x^</a:t>
            </a:r>
            <a:r>
              <a:rPr altLang="en-US" lang="en-US"/>
              <a:t>2 = 4 is clearly false; not all numbers, when squared, are equal to 4.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endParaRPr altLang="en-US" lang="en-US"/>
          </a:p>
        </p:txBody>
      </p:sp>
      <p:sp>
        <p:nvSpPr>
          <p:cNvPr id="1048665" name="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Truth sets of quantifiers</a:t>
            </a:r>
          </a:p>
          <a:p>
            <a:pPr lvl="0">
              <a:buFontTx/>
              <a:buNone/>
            </a:pPr>
            <a:r>
              <a:rPr altLang="en-US" sz="2800" lang="en-US"/>
              <a:t> </a:t>
            </a:r>
            <a:r>
              <a:rPr altLang="en-US" sz="2800" lang="en-US"/>
              <a:t>        	</a:t>
            </a:r>
            <a:r>
              <a:rPr altLang="en-US" sz="2200" lang="en-US"/>
              <a:t>Given a predicate P, and a domain D, we define the truth  set of P to be the set of elements x in D for which P (x) is true. </a:t>
            </a:r>
          </a:p>
          <a:p>
            <a:pPr indent="0" lvl="1" marL="0">
              <a:buFontTx/>
              <a:buNone/>
            </a:pPr>
            <a:r>
              <a:rPr altLang="zh-TW" lang="en-US">
                <a:ea typeface="新細明體" pitchFamily="18" charset="-120"/>
              </a:rPr>
              <a:t> 	Then the truth set of </a:t>
            </a:r>
            <a:r>
              <a:rPr altLang="zh-TW" i="1" lang="en-US">
                <a:ea typeface="新細明體" pitchFamily="18" charset="-120"/>
              </a:rPr>
              <a:t>P</a:t>
            </a:r>
            <a:r>
              <a:rPr altLang="zh-TW" lang="en-US">
                <a:ea typeface="新細明體" pitchFamily="18" charset="-120"/>
              </a:rPr>
              <a:t>: </a:t>
            </a:r>
            <a:r>
              <a:rPr altLang="zh-TW" i="1" lang="en-US">
                <a:ea typeface="新細明體" pitchFamily="18" charset="-120"/>
              </a:rPr>
              <a:t>{x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</a:t>
            </a:r>
            <a:r>
              <a:rPr altLang="zh-TW" i="1" lang="en-US">
                <a:ea typeface="新細明體" pitchFamily="18" charset="-120"/>
              </a:rPr>
              <a:t> D | P(x)}</a:t>
            </a:r>
          </a:p>
          <a:p>
            <a:pPr lvl="0"/>
            <a:r>
              <a:rPr altLang="en-US" sz="2800" lang="en-US"/>
              <a:t>For Example: </a:t>
            </a:r>
          </a:p>
          <a:p>
            <a:pPr lvl="0">
              <a:buFontTx/>
              <a:buNone/>
            </a:pPr>
            <a:r>
              <a:rPr altLang="en-US" sz="2200" lang="en-US"/>
              <a:t>What are the truth sets of the predicates P (x), where the domain is the set of integers and P (x) is “|x| = 1”.</a:t>
            </a:r>
          </a:p>
          <a:p>
            <a:pPr lvl="0">
              <a:buFontTx/>
              <a:buNone/>
            </a:pPr>
            <a:r>
              <a:rPr altLang="en-US" sz="2200" lang="en-US">
                <a:solidFill>
                  <a:srgbClr val="FF0000"/>
                </a:solidFill>
              </a:rPr>
              <a:t>Solution</a:t>
            </a:r>
            <a:r>
              <a:rPr altLang="en-US" sz="2200" lang="en-US"/>
              <a:t>: </a:t>
            </a:r>
            <a:r>
              <a:rPr altLang="en-US" sz="2000" lang="en-US"/>
              <a:t>The truth set of P, {x ∈ Z | |x| = 1}, is the set of integers for which |x| = 1. Because |x| = 1 when x = 1 or x = −1, and for no other integers x, we see that the truth set of P is the set {−1, 1}.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"/>
          <p:cNvSpPr/>
          <p:nvPr>
            <p:ph type="title" sz="full" idx="0"/>
          </p:nvPr>
        </p:nvSpPr>
        <p:spPr>
          <a:xfrm rot="0">
            <a:off x="754062" y="193675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latin typeface="Bernard MT Condensed" pitchFamily="18" charset="0"/>
              </a:rPr>
              <a:t>Getting Started</a:t>
            </a:r>
          </a:p>
        </p:txBody>
      </p:sp>
      <p:sp>
        <p:nvSpPr>
          <p:cNvPr id="1048667" name=""/>
          <p:cNvSpPr/>
          <p:nvPr>
            <p:ph sz="full" idx="1"/>
          </p:nvPr>
        </p:nvSpPr>
        <p:spPr>
          <a:xfrm rot="0">
            <a:off x="1219200" y="1635125"/>
            <a:ext cx="7467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en-US" sz="3400" lang="zh-TW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2.1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2.2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 Operations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2.3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Functions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2.4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Sequences and Summations</a:t>
            </a:r>
          </a:p>
        </p:txBody>
      </p:sp>
      <p:sp>
        <p:nvSpPr>
          <p:cNvPr id="1048668" name=""/>
          <p:cNvSpPr/>
          <p:nvPr/>
        </p:nvSpPr>
        <p:spPr>
          <a:xfrm rot="0">
            <a:off x="236537" y="2133600"/>
            <a:ext cx="866775" cy="8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2.2 Set Operations</a:t>
            </a:r>
          </a:p>
        </p:txBody>
      </p:sp>
      <p:sp>
        <p:nvSpPr>
          <p:cNvPr id="1048673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1:</a:t>
            </a:r>
            <a:r>
              <a:rPr altLang="zh-TW" lang="en-US">
                <a:ea typeface="新細明體" pitchFamily="18" charset="-120"/>
              </a:rPr>
              <a:t> 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union</a:t>
            </a:r>
            <a:r>
              <a:rPr altLang="zh-TW" lang="en-US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of the sets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 and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, denoted by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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B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is the set containing those elements that are either in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or in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B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or in both.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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B={x|xA  xB}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2:</a:t>
            </a:r>
            <a:r>
              <a:rPr altLang="zh-TW" lang="en-US">
                <a:ea typeface="新細明體" pitchFamily="18" charset="-120"/>
              </a:rPr>
              <a:t> 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intersection</a:t>
            </a:r>
            <a:r>
              <a:rPr altLang="zh-TW" lang="en-US">
                <a:ea typeface="新細明體" pitchFamily="18" charset="-120"/>
              </a:rPr>
              <a:t> of the sets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 and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, denoted by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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B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is the set containing those elements in both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and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B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i="1" lang="en-US">
                <a:ea typeface="新細明體" pitchFamily="18" charset="-120"/>
              </a:rPr>
              <a:t>A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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 B={x|xA  xB}</a:t>
            </a:r>
          </a:p>
          <a:p>
            <a:pPr eaLnBrk="1" hangingPunct="1" latinLnBrk="1" lvl="0">
              <a:lnSpc>
                <a:spcPct val="90000"/>
              </a:lnSpc>
            </a:pPr>
            <a:endParaRPr altLang="zh-TW" i="1" lang="en-US"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" descr="02_2_00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228600"/>
            <a:ext cx="7659687" cy="5380037"/>
          </a:xfrm>
          <a:prstGeom prst="rect"/>
          <a:noFill/>
          <a:ln>
            <a:noFill/>
          </a:ln>
        </p:spPr>
      </p:pic>
      <p:sp>
        <p:nvSpPr>
          <p:cNvPr id="104867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1 (2.2) </a:t>
            </a:r>
          </a:p>
        </p:txBody>
      </p:sp>
      <p:sp>
        <p:nvSpPr>
          <p:cNvPr id="1048678" name=""/>
          <p:cNvSpPr txBox="1"/>
          <p:nvPr/>
        </p:nvSpPr>
        <p:spPr>
          <a:xfrm rot="0">
            <a:off x="685800" y="5791200"/>
            <a:ext cx="8077200" cy="802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 </a:t>
            </a:r>
            <a:r>
              <a:rPr altLang="zh-TW" sz="2400" lang="en-US">
                <a:latin typeface="Times New Roman" pitchFamily="18" charset="0"/>
              </a:rPr>
              <a:t> Venn Diagram Representing the Union of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 and </a:t>
            </a:r>
            <a:r>
              <a:rPr altLang="zh-TW" sz="2400" i="1" lang="en-US">
                <a:latin typeface="Times New Roman" pitchFamily="18" charset="0"/>
              </a:rPr>
              <a:t>B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  <p:sp>
        <p:nvSpPr>
          <p:cNvPr id="1048679" name=""/>
          <p:cNvSpPr txBox="1"/>
          <p:nvPr/>
        </p:nvSpPr>
        <p:spPr>
          <a:xfrm rot="0">
            <a:off x="3581400" y="5257800"/>
            <a:ext cx="381000" cy="4216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sz="1800" lang="en-US">
                <a:latin typeface="Arial" pitchFamily="0" charset="0"/>
                <a:sym typeface="Symbol" pitchFamily="18" charset="2"/>
              </a:rPr>
              <a:t>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>
            <p:ph type="title" sz="full" idx="0"/>
          </p:nvPr>
        </p:nvSpPr>
        <p:spPr>
          <a:xfrm rot="0">
            <a:off x="849312" y="193675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latin typeface="Bernard MT Condensed" pitchFamily="18" charset="0"/>
              </a:rPr>
              <a:t>Outlines</a:t>
            </a:r>
          </a:p>
        </p:txBody>
      </p:sp>
      <p:sp>
        <p:nvSpPr>
          <p:cNvPr id="1048585" name=""/>
          <p:cNvSpPr/>
          <p:nvPr>
            <p:ph sz="full" idx="1"/>
          </p:nvPr>
        </p:nvSpPr>
        <p:spPr>
          <a:xfrm rot="0">
            <a:off x="1219200" y="1635125"/>
            <a:ext cx="7467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en-US" sz="3400" lang="zh-TW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2.1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2.2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 Operations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2.3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Functions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2.4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Sequences and Summations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2 (2.2) </a:t>
            </a:r>
          </a:p>
        </p:txBody>
      </p:sp>
      <p:pic>
        <p:nvPicPr>
          <p:cNvPr id="2097156" name="" descr="02_2_00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76325" y="304800"/>
            <a:ext cx="6772275" cy="5156200"/>
          </a:xfrm>
          <a:prstGeom prst="rect"/>
          <a:noFill/>
          <a:ln>
            <a:noFill/>
          </a:ln>
        </p:spPr>
      </p:pic>
      <p:sp>
        <p:nvSpPr>
          <p:cNvPr id="1048684" name=""/>
          <p:cNvSpPr txBox="1"/>
          <p:nvPr/>
        </p:nvSpPr>
        <p:spPr>
          <a:xfrm rot="0">
            <a:off x="304800" y="5638800"/>
            <a:ext cx="8915400" cy="802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2 </a:t>
            </a:r>
            <a:r>
              <a:rPr altLang="zh-TW" sz="2400" lang="en-US">
                <a:latin typeface="Times New Roman" pitchFamily="18" charset="0"/>
              </a:rPr>
              <a:t> Venn Diagram Representing the Intersection of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 and </a:t>
            </a:r>
            <a:r>
              <a:rPr altLang="zh-TW" sz="2400" i="1" lang="en-US">
                <a:latin typeface="Times New Roman" pitchFamily="18" charset="0"/>
              </a:rPr>
              <a:t>B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  <p:sp>
        <p:nvSpPr>
          <p:cNvPr id="1048685" name=""/>
          <p:cNvSpPr txBox="1"/>
          <p:nvPr/>
        </p:nvSpPr>
        <p:spPr>
          <a:xfrm rot="0">
            <a:off x="3581400" y="4724400"/>
            <a:ext cx="381000" cy="4216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sz="1800" lang="en-US">
                <a:latin typeface="Arial" pitchFamily="0" charset="0"/>
                <a:sym typeface="Symbol" pitchFamily="18" charset="2"/>
              </a:rPr>
              <a:t>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69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3:</a:t>
            </a:r>
            <a:r>
              <a:rPr altLang="zh-TW" lang="en-US">
                <a:ea typeface="新細明體" pitchFamily="18" charset="-120"/>
              </a:rPr>
              <a:t> Two sets are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disjoint</a:t>
            </a:r>
            <a:r>
              <a:rPr altLang="zh-TW" lang="en-US">
                <a:ea typeface="新細明體" pitchFamily="18" charset="-120"/>
              </a:rPr>
              <a:t> if their intersection is the empty set.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|A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B|=|A|+|B|-| </a:t>
            </a:r>
            <a:r>
              <a:rPr altLang="zh-TW" i="1" lang="en-US">
                <a:ea typeface="新細明體" pitchFamily="18" charset="-120"/>
              </a:rPr>
              <a:t>A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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 B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|</a:t>
            </a:r>
          </a:p>
          <a:p>
            <a:pPr eaLnBrk="1" hangingPunct="1" latinLnBrk="1" lvl="1"/>
            <a:r>
              <a:rPr altLang="zh-TW" b="1" lang="en-US">
                <a:solidFill>
                  <a:srgbClr val="FFC000"/>
                </a:solidFill>
                <a:ea typeface="新細明體" pitchFamily="18" charset="-120"/>
                <a:sym typeface="Symbol" pitchFamily="18" charset="2"/>
              </a:rPr>
              <a:t>Principle of inclusion-exclusion</a:t>
            </a:r>
          </a:p>
          <a:p>
            <a:pPr eaLnBrk="1" hangingPunct="1" latinLnBrk="1" lvl="1"/>
            <a:endParaRPr altLang="zh-TW" lang="en-US"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695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4:</a:t>
            </a:r>
            <a:r>
              <a:rPr altLang="zh-TW" sz="2800" lang="en-US">
                <a:ea typeface="新細明體" pitchFamily="18" charset="-120"/>
              </a:rPr>
              <a:t> The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difference</a:t>
            </a:r>
            <a:r>
              <a:rPr altLang="zh-TW" sz="2800" lang="en-US">
                <a:ea typeface="新細明體" pitchFamily="18" charset="-120"/>
              </a:rPr>
              <a:t> of the sets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sz="2800" lang="en-US">
                <a:ea typeface="新細明體" pitchFamily="18" charset="-120"/>
              </a:rPr>
              <a:t> and </a:t>
            </a:r>
            <a:r>
              <a:rPr altLang="zh-TW" sz="2800" i="1" lang="en-US">
                <a:ea typeface="新細明體" pitchFamily="18" charset="-120"/>
              </a:rPr>
              <a:t>B</a:t>
            </a:r>
            <a:r>
              <a:rPr altLang="zh-TW" sz="2800" lang="en-US">
                <a:ea typeface="新細明體" pitchFamily="18" charset="-120"/>
              </a:rPr>
              <a:t>, denoted by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-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B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, is the set containing those elements that are in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A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but not in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B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.</a:t>
            </a:r>
          </a:p>
          <a:p>
            <a:pPr eaLnBrk="1" hangingPunct="1" latinLnBrk="1" lvl="1"/>
            <a:r>
              <a:rPr altLang="zh-TW" sz="2400" lang="en-US">
                <a:ea typeface="新細明體" pitchFamily="18" charset="-120"/>
                <a:sym typeface="Symbol" pitchFamily="18" charset="2"/>
              </a:rPr>
              <a:t>Complement of B with respect to A</a:t>
            </a:r>
          </a:p>
          <a:p>
            <a:pPr eaLnBrk="1" hangingPunct="1" latinLnBrk="1" lvl="1"/>
            <a:r>
              <a:rPr altLang="zh-TW" sz="2400" i="1" lang="en-US">
                <a:ea typeface="新細明體" pitchFamily="18" charset="-120"/>
              </a:rPr>
              <a:t>A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-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B={x|xA  xB}</a:t>
            </a:r>
          </a:p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5:</a:t>
            </a:r>
            <a:r>
              <a:rPr altLang="zh-TW" sz="2800" lang="en-US">
                <a:ea typeface="新細明體" pitchFamily="18" charset="-120"/>
              </a:rPr>
              <a:t> The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complement</a:t>
            </a:r>
            <a:r>
              <a:rPr altLang="zh-TW" sz="2800" lang="en-US">
                <a:ea typeface="新細明體" pitchFamily="18" charset="-120"/>
              </a:rPr>
              <a:t> of the set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sz="2800" lang="en-US">
                <a:ea typeface="新細明體" pitchFamily="18" charset="-120"/>
              </a:rPr>
              <a:t>, denoted by Ā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, is the complement of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A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with resepect to U.</a:t>
            </a:r>
          </a:p>
          <a:p>
            <a:pPr eaLnBrk="1" hangingPunct="1" latinLnBrk="1" lvl="1"/>
            <a:r>
              <a:rPr altLang="zh-TW" sz="2400" lang="en-US">
                <a:ea typeface="新細明體" pitchFamily="18" charset="-120"/>
              </a:rPr>
              <a:t>Ā</a:t>
            </a:r>
            <a:r>
              <a:rPr altLang="zh-TW" sz="2400" i="1" lang="en-US">
                <a:ea typeface="新細明體" pitchFamily="18" charset="-120"/>
              </a:rPr>
              <a:t> 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= {x|xA}</a:t>
            </a:r>
          </a:p>
          <a:p>
            <a:pPr eaLnBrk="1" hangingPunct="1" latinLnBrk="1" lvl="0"/>
            <a:endParaRPr altLang="en-US" sz="2800" 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3 (2.2) </a:t>
            </a:r>
          </a:p>
        </p:txBody>
      </p:sp>
      <p:pic>
        <p:nvPicPr>
          <p:cNvPr id="2097157" name="" descr="02_2_00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2850" y="228600"/>
            <a:ext cx="6483350" cy="5078412"/>
          </a:xfrm>
          <a:prstGeom prst="rect"/>
          <a:noFill/>
          <a:ln>
            <a:noFill/>
          </a:ln>
        </p:spPr>
      </p:pic>
      <p:sp>
        <p:nvSpPr>
          <p:cNvPr id="1048700" name=""/>
          <p:cNvSpPr txBox="1"/>
          <p:nvPr/>
        </p:nvSpPr>
        <p:spPr>
          <a:xfrm rot="0">
            <a:off x="990600" y="5715000"/>
            <a:ext cx="7386637" cy="802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3 </a:t>
            </a:r>
            <a:r>
              <a:rPr altLang="zh-TW" sz="2400" lang="en-US">
                <a:latin typeface="Times New Roman" pitchFamily="18" charset="0"/>
              </a:rPr>
              <a:t> Venn Diagram for the Difference of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 and </a:t>
            </a:r>
            <a:r>
              <a:rPr altLang="zh-TW" sz="2400" i="1" lang="en-US">
                <a:latin typeface="Times New Roman" pitchFamily="18" charset="0"/>
              </a:rPr>
              <a:t>B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4 (2.2)</a:t>
            </a:r>
          </a:p>
        </p:txBody>
      </p:sp>
      <p:pic>
        <p:nvPicPr>
          <p:cNvPr id="2097158" name="" descr="02_2_00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25550" y="304800"/>
            <a:ext cx="6546850" cy="5148262"/>
          </a:xfrm>
          <a:prstGeom prst="rect"/>
          <a:noFill/>
          <a:ln>
            <a:noFill/>
          </a:ln>
        </p:spPr>
      </p:pic>
      <p:sp>
        <p:nvSpPr>
          <p:cNvPr id="1048705" name=""/>
          <p:cNvSpPr txBox="1"/>
          <p:nvPr/>
        </p:nvSpPr>
        <p:spPr>
          <a:xfrm rot="0">
            <a:off x="842962" y="5791200"/>
            <a:ext cx="7920037" cy="802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4 </a:t>
            </a:r>
            <a:r>
              <a:rPr altLang="zh-TW" sz="2400" lang="en-US">
                <a:latin typeface="Times New Roman" pitchFamily="18" charset="0"/>
              </a:rPr>
              <a:t> Venn Diagram for the Complement of the Set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TABLE 1 (2.2)</a:t>
            </a:r>
          </a:p>
        </p:txBody>
      </p:sp>
      <p:pic>
        <p:nvPicPr>
          <p:cNvPr id="2097159" name="" descr="t02_2_0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324100" y="26987"/>
            <a:ext cx="4533900" cy="66024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Set Identities</a:t>
            </a:r>
          </a:p>
        </p:txBody>
      </p:sp>
      <p:sp>
        <p:nvSpPr>
          <p:cNvPr id="104871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To prove set identities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Show that each is a subset of the other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Using membership tables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Using those that we have already proved</a:t>
            </a: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TABLE 2 (2.2)</a:t>
            </a:r>
          </a:p>
        </p:txBody>
      </p:sp>
      <p:pic>
        <p:nvPicPr>
          <p:cNvPr id="2097160" name="" descr="t02_2_0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" y="1143000"/>
            <a:ext cx="8839200" cy="37465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sz="3200" lang="en-US">
                <a:ea typeface="新細明體" pitchFamily="18" charset="-120"/>
              </a:rPr>
              <a:t>Generalized Unions and Intersections</a:t>
            </a:r>
          </a:p>
        </p:txBody>
      </p:sp>
      <p:sp>
        <p:nvSpPr>
          <p:cNvPr id="1048723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6:</a:t>
            </a:r>
            <a:r>
              <a:rPr altLang="zh-TW" sz="2800" lang="en-US">
                <a:ea typeface="新細明體" pitchFamily="18" charset="-120"/>
              </a:rPr>
              <a:t> The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union</a:t>
            </a:r>
            <a:r>
              <a:rPr altLang="zh-TW" sz="2800" lang="en-US">
                <a:ea typeface="新細明體" pitchFamily="18" charset="-120"/>
              </a:rPr>
              <a:t> of a collection of sets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is the set containing those elements that are members of at least one set in the collection.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sz="2400" i="1" lang="en-US">
                <a:ea typeface="新細明體" pitchFamily="18" charset="-120"/>
              </a:rPr>
              <a:t>A</a:t>
            </a:r>
            <a:r>
              <a:rPr altLang="zh-TW" baseline="-25000" sz="2400" i="1" lang="en-US">
                <a:ea typeface="新細明體" pitchFamily="18" charset="-120"/>
              </a:rPr>
              <a:t>1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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 </a:t>
            </a:r>
            <a:r>
              <a:rPr altLang="zh-TW" sz="2400" i="1" lang="en-US">
                <a:ea typeface="新細明體" pitchFamily="18" charset="-120"/>
              </a:rPr>
              <a:t>A</a:t>
            </a:r>
            <a:r>
              <a:rPr altLang="zh-TW" baseline="-25000" sz="2400" i="1" lang="en-US">
                <a:ea typeface="新細明體" pitchFamily="18" charset="-120"/>
              </a:rPr>
              <a:t>2 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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 … 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</a:t>
            </a:r>
            <a:r>
              <a:rPr altLang="zh-TW" sz="2400" i="1" lang="en-US">
                <a:ea typeface="新細明體" pitchFamily="18" charset="-120"/>
              </a:rPr>
              <a:t> A</a:t>
            </a:r>
            <a:r>
              <a:rPr altLang="zh-TW" baseline="-25000" sz="2400" i="1" lang="en-US">
                <a:ea typeface="新細明體" pitchFamily="18" charset="-120"/>
              </a:rPr>
              <a:t>n</a:t>
            </a:r>
            <a:r>
              <a:rPr altLang="zh-TW" sz="2400" i="1" lang="en-US">
                <a:ea typeface="新細明體" pitchFamily="18" charset="-120"/>
              </a:rPr>
              <a:t> =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7:</a:t>
            </a:r>
            <a:r>
              <a:rPr altLang="zh-TW" sz="2800" lang="en-US">
                <a:ea typeface="新細明體" pitchFamily="18" charset="-120"/>
              </a:rPr>
              <a:t> The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intersection</a:t>
            </a:r>
            <a:r>
              <a:rPr altLang="zh-TW" sz="2800" lang="en-US">
                <a:ea typeface="新細明體" pitchFamily="18" charset="-120"/>
              </a:rPr>
              <a:t> of a collection of sets 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is the set containing those elements that are members of all the sets in the collection.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sz="2400" i="1" lang="en-US">
                <a:ea typeface="新細明體" pitchFamily="18" charset="-120"/>
              </a:rPr>
              <a:t>A</a:t>
            </a:r>
            <a:r>
              <a:rPr altLang="zh-TW" baseline="-25000" sz="2400" i="1" lang="en-US">
                <a:ea typeface="新細明體" pitchFamily="18" charset="-120"/>
              </a:rPr>
              <a:t>1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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 </a:t>
            </a:r>
            <a:r>
              <a:rPr altLang="zh-TW" sz="2400" i="1" lang="en-US">
                <a:ea typeface="新細明體" pitchFamily="18" charset="-120"/>
              </a:rPr>
              <a:t>A</a:t>
            </a:r>
            <a:r>
              <a:rPr altLang="zh-TW" baseline="-25000" sz="2400" i="1" lang="en-US">
                <a:ea typeface="新細明體" pitchFamily="18" charset="-120"/>
              </a:rPr>
              <a:t>2 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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 … 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</a:t>
            </a:r>
            <a:r>
              <a:rPr altLang="zh-TW" sz="2400" i="1" lang="en-US">
                <a:ea typeface="新細明體" pitchFamily="18" charset="-120"/>
              </a:rPr>
              <a:t> A</a:t>
            </a:r>
            <a:r>
              <a:rPr altLang="zh-TW" baseline="-25000" sz="2400" i="1" lang="en-US">
                <a:ea typeface="新細明體" pitchFamily="18" charset="-120"/>
              </a:rPr>
              <a:t>n</a:t>
            </a:r>
            <a:r>
              <a:rPr altLang="zh-TW" sz="2400" i="1" lang="en-US">
                <a:ea typeface="新細明體" pitchFamily="18" charset="-120"/>
              </a:rPr>
              <a:t> =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TW" sz="2800" lang="en-US">
                <a:ea typeface="新細明體" pitchFamily="18" charset="-120"/>
              </a:rPr>
              <a:t>Computer Representation of Sets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TW">
                <a:ea typeface="新細明體" pitchFamily="18" charset="-120"/>
              </a:rPr>
              <a:t>Using bit strings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038600" y="2743200"/>
            <a:ext cx="990600" cy="533400"/>
          </a:xfrm>
          <a:prstGeom prst="rect"/>
          <a:solidFill>
            <a:schemeClr val="accent1"/>
          </a:solidFill>
          <a:ln>
            <a:noFill/>
          </a:ln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038600" y="4419600"/>
            <a:ext cx="1066800" cy="533400"/>
          </a:xfrm>
          <a:prstGeom prst="rect"/>
          <a:solidFill>
            <a:schemeClr val="accent1">
              <a:alpha val="98822"/>
            </a:schemeClr>
          </a:solidFill>
          <a:ln>
            <a:noFill/>
          </a:ln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5 (2.2) </a:t>
            </a:r>
          </a:p>
        </p:txBody>
      </p:sp>
      <p:pic>
        <p:nvPicPr>
          <p:cNvPr id="2097163" name="" descr="02-2-005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" y="846137"/>
            <a:ext cx="8574088" cy="3954462"/>
          </a:xfrm>
          <a:prstGeom prst="rect"/>
          <a:noFill/>
          <a:ln>
            <a:noFill/>
          </a:ln>
        </p:spPr>
      </p:pic>
      <p:sp>
        <p:nvSpPr>
          <p:cNvPr id="1048728" name=""/>
          <p:cNvSpPr txBox="1"/>
          <p:nvPr/>
        </p:nvSpPr>
        <p:spPr>
          <a:xfrm rot="0">
            <a:off x="1071562" y="5562600"/>
            <a:ext cx="7310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5 </a:t>
            </a:r>
            <a:r>
              <a:rPr altLang="zh-TW" sz="2400" lang="en-US">
                <a:latin typeface="Times New Roman" pitchFamily="18" charset="0"/>
              </a:rPr>
              <a:t> The Union and Intersection of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, </a:t>
            </a:r>
            <a:r>
              <a:rPr altLang="zh-TW" sz="2400" i="1" lang="en-US">
                <a:latin typeface="Times New Roman" pitchFamily="18" charset="0"/>
              </a:rPr>
              <a:t>B</a:t>
            </a:r>
            <a:r>
              <a:rPr altLang="zh-TW" sz="2400" lang="en-US">
                <a:latin typeface="Times New Roman" pitchFamily="18" charset="0"/>
              </a:rPr>
              <a:t>, and </a:t>
            </a:r>
            <a:r>
              <a:rPr altLang="zh-TW" sz="2400" i="1" lang="en-US">
                <a:latin typeface="Times New Roman" pitchFamily="18" charset="0"/>
              </a:rPr>
              <a:t>C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  <p:sp>
        <p:nvSpPr>
          <p:cNvPr id="1048729" name=""/>
          <p:cNvSpPr txBox="1"/>
          <p:nvPr/>
        </p:nvSpPr>
        <p:spPr>
          <a:xfrm rot="0">
            <a:off x="8458200" y="6507162"/>
            <a:ext cx="68580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TW" sz="1200" lang="en-US">
                <a:solidFill>
                  <a:srgbClr val="000000"/>
                </a:solidFill>
                <a:latin typeface="Times" pitchFamily="18" charset="0"/>
              </a:rPr>
              <a:t>P. 127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title" sz="full" idx="0"/>
          </p:nvPr>
        </p:nvSpPr>
        <p:spPr>
          <a:xfrm rot="0">
            <a:off x="754062" y="193675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latin typeface="Bernard MT Condensed" pitchFamily="18" charset="0"/>
              </a:rPr>
              <a:t>Getting Started</a:t>
            </a:r>
          </a:p>
        </p:txBody>
      </p:sp>
      <p:sp>
        <p:nvSpPr>
          <p:cNvPr id="1048592" name=""/>
          <p:cNvSpPr/>
          <p:nvPr>
            <p:ph sz="full" idx="1"/>
          </p:nvPr>
        </p:nvSpPr>
        <p:spPr>
          <a:xfrm rot="0">
            <a:off x="1219200" y="1635125"/>
            <a:ext cx="7467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en-US" sz="3400" lang="zh-TW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2.1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2.2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 Operations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2.3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Functions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2.4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Sequences and Summations</a:t>
            </a:r>
          </a:p>
        </p:txBody>
      </p:sp>
      <p:sp>
        <p:nvSpPr>
          <p:cNvPr id="1048593" name=""/>
          <p:cNvSpPr/>
          <p:nvPr/>
        </p:nvSpPr>
        <p:spPr>
          <a:xfrm rot="0">
            <a:off x="320675" y="1524000"/>
            <a:ext cx="866775" cy="8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"/>
          <p:cNvSpPr/>
          <p:nvPr>
            <p:ph type="title" sz="full" idx="0"/>
          </p:nvPr>
        </p:nvSpPr>
        <p:spPr>
          <a:xfrm rot="0">
            <a:off x="754062" y="193675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latin typeface="Bernard MT Condensed" pitchFamily="18" charset="0"/>
              </a:rPr>
              <a:t>Getting Started</a:t>
            </a:r>
          </a:p>
        </p:txBody>
      </p:sp>
      <p:sp>
        <p:nvSpPr>
          <p:cNvPr id="1048734" name=""/>
          <p:cNvSpPr/>
          <p:nvPr>
            <p:ph sz="full" idx="1"/>
          </p:nvPr>
        </p:nvSpPr>
        <p:spPr>
          <a:xfrm rot="0">
            <a:off x="1219200" y="1635125"/>
            <a:ext cx="7467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en-US" sz="3400" lang="zh-TW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2.1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2.2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 Operations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2.3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Functions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2.4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Sequences and Summations</a:t>
            </a:r>
          </a:p>
        </p:txBody>
      </p:sp>
      <p:sp>
        <p:nvSpPr>
          <p:cNvPr id="1048735" name=""/>
          <p:cNvSpPr/>
          <p:nvPr/>
        </p:nvSpPr>
        <p:spPr>
          <a:xfrm rot="0">
            <a:off x="214312" y="2689225"/>
            <a:ext cx="866775" cy="8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2.3 Functions</a:t>
            </a:r>
          </a:p>
        </p:txBody>
      </p:sp>
      <p:sp>
        <p:nvSpPr>
          <p:cNvPr id="104874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1:</a:t>
            </a:r>
            <a:r>
              <a:rPr altLang="zh-TW" lang="en-US">
                <a:ea typeface="新細明體" pitchFamily="18" charset="-120"/>
              </a:rPr>
              <a:t> A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function</a:t>
            </a:r>
            <a:r>
              <a:rPr altLang="zh-TW" i="1" lang="en-US">
                <a:ea typeface="新細明體" pitchFamily="18" charset="-120"/>
              </a:rPr>
              <a:t> f</a:t>
            </a:r>
            <a:r>
              <a:rPr altLang="zh-TW" lang="en-US">
                <a:ea typeface="新細明體" pitchFamily="18" charset="-120"/>
              </a:rPr>
              <a:t> from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 to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 is an assignment of exactly one element of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 to each element of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. </a:t>
            </a:r>
            <a:r>
              <a:rPr altLang="zh-TW" i="1" lang="en-US">
                <a:ea typeface="新細明體" pitchFamily="18" charset="-120"/>
              </a:rPr>
              <a:t>f: A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</a:t>
            </a:r>
            <a:r>
              <a:rPr altLang="zh-TW" i="1" lang="en-US">
                <a:ea typeface="新細明體" pitchFamily="18" charset="-120"/>
              </a:rPr>
              <a:t>B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2:</a:t>
            </a:r>
            <a:r>
              <a:rPr altLang="zh-TW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</a:rPr>
              <a:t>f: A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</a:t>
            </a:r>
            <a:r>
              <a:rPr altLang="zh-TW" i="1" lang="en-US">
                <a:ea typeface="新細明體" pitchFamily="18" charset="-120"/>
              </a:rPr>
              <a:t>B.</a:t>
            </a:r>
            <a:r>
              <a:rPr altLang="zh-TW" lang="en-US">
                <a:ea typeface="新細明體" pitchFamily="18" charset="-120"/>
              </a:rPr>
              <a:t> 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: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domain</a:t>
            </a:r>
            <a:r>
              <a:rPr altLang="zh-TW" lang="en-US">
                <a:ea typeface="新細明體" pitchFamily="18" charset="-120"/>
              </a:rPr>
              <a:t> of f,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: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codomain</a:t>
            </a:r>
            <a:r>
              <a:rPr altLang="zh-TW" lang="en-US">
                <a:ea typeface="新細明體" pitchFamily="18" charset="-120"/>
              </a:rPr>
              <a:t> of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lang="en-US">
                <a:ea typeface="新細明體" pitchFamily="18" charset="-120"/>
              </a:rPr>
              <a:t>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i="1" lang="en-US">
                <a:ea typeface="新細明體" pitchFamily="18" charset="-120"/>
              </a:rPr>
              <a:t>f(a)=b</a:t>
            </a:r>
            <a:r>
              <a:rPr altLang="zh-TW" lang="en-US">
                <a:ea typeface="新細明體" pitchFamily="18" charset="-120"/>
              </a:rPr>
              <a:t>,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: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preimage</a:t>
            </a:r>
            <a:r>
              <a:rPr altLang="zh-TW" lang="en-US">
                <a:ea typeface="新細明體" pitchFamily="18" charset="-120"/>
              </a:rPr>
              <a:t> of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,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lang="en-US">
                <a:ea typeface="新細明體" pitchFamily="18" charset="-120"/>
              </a:rPr>
              <a:t>: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image</a:t>
            </a:r>
            <a:r>
              <a:rPr altLang="zh-TW" lang="en-US">
                <a:ea typeface="新細明體" pitchFamily="18" charset="-120"/>
              </a:rPr>
              <a:t> of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Range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of </a:t>
            </a:r>
            <a:r>
              <a:rPr altLang="zh-TW" i="1" lang="en-US">
                <a:ea typeface="新細明體" pitchFamily="18" charset="-120"/>
              </a:rPr>
              <a:t>f: </a:t>
            </a:r>
            <a:r>
              <a:rPr altLang="zh-TW" lang="en-US">
                <a:ea typeface="新細明體" pitchFamily="18" charset="-120"/>
              </a:rPr>
              <a:t>the set of all images of elements of</a:t>
            </a:r>
            <a:r>
              <a:rPr altLang="zh-TW" i="1" lang="en-US">
                <a:ea typeface="新細明體" pitchFamily="18" charset="-120"/>
              </a:rPr>
              <a:t> A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lang="en-US">
                <a:ea typeface="新細明體" pitchFamily="18" charset="-120"/>
              </a:rPr>
              <a:t>: maps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 to </a:t>
            </a:r>
            <a:r>
              <a:rPr altLang="zh-TW" i="1" lang="en-US">
                <a:ea typeface="新細明體" pitchFamily="18" charset="-120"/>
              </a:rP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1</a:t>
            </a:r>
          </a:p>
        </p:txBody>
      </p:sp>
      <p:sp>
        <p:nvSpPr>
          <p:cNvPr id="1048745" name=""/>
          <p:cNvSpPr txBox="1"/>
          <p:nvPr/>
        </p:nvSpPr>
        <p:spPr>
          <a:xfrm rot="0">
            <a:off x="381000" y="5715000"/>
            <a:ext cx="8763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1.1: </a:t>
            </a:r>
            <a:r>
              <a:rPr altLang="zh-TW" b="1" sz="2400" lang="en-US">
                <a:latin typeface="Times New Roman" pitchFamily="18" charset="0"/>
              </a:rPr>
              <a:t> An example of function with it’s components.</a:t>
            </a:r>
          </a:p>
        </p:txBody>
      </p:sp>
      <p:grpSp>
        <p:nvGrpSpPr>
          <p:cNvPr id="203" name=""/>
          <p:cNvGrpSpPr/>
          <p:nvPr/>
        </p:nvGrpSpPr>
        <p:grpSpPr>
          <a:xfrm rot="0">
            <a:off x="2286000" y="1282700"/>
            <a:ext cx="5470525" cy="4068488"/>
            <a:chOff x="2286001" y="1282834"/>
            <a:chExt cx="5469874" cy="4069046"/>
          </a:xfrm>
        </p:grpSpPr>
        <p:sp>
          <p:nvSpPr>
            <p:cNvPr id="1048746" name=""/>
            <p:cNvSpPr txBox="1"/>
            <p:nvPr/>
          </p:nvSpPr>
          <p:spPr>
            <a:xfrm rot="0">
              <a:off x="6629401" y="2971800"/>
              <a:ext cx="1126474" cy="11584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Range or Image</a:t>
              </a:r>
            </a:p>
          </p:txBody>
        </p:sp>
        <p:sp>
          <p:nvSpPr>
            <p:cNvPr id="1048747" name=""/>
            <p:cNvSpPr/>
            <p:nvPr/>
          </p:nvSpPr>
          <p:spPr>
            <a:xfrm rot="0">
              <a:off x="2514574" y="1773439"/>
              <a:ext cx="1066673" cy="2741988"/>
            </a:xfrm>
            <a:prstGeom prst="ellipse"/>
            <a:solidFill>
              <a:srgbClr val="00B0F0"/>
            </a:solidFill>
            <a:ln w="12700" cap="flat" cmpd="sng">
              <a:solidFill>
                <a:srgbClr val="89A4A7">
                  <a:alpha val="100000"/>
                </a:srgbClr>
              </a:solidFill>
              <a:prstDash val="solid"/>
              <a:miter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1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2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3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1048748" name=""/>
            <p:cNvSpPr/>
            <p:nvPr/>
          </p:nvSpPr>
          <p:spPr>
            <a:xfrm rot="0">
              <a:off x="4768556" y="1792492"/>
              <a:ext cx="1066673" cy="2743576"/>
            </a:xfrm>
            <a:prstGeom prst="ellipse"/>
            <a:solidFill>
              <a:srgbClr val="92D050"/>
            </a:solidFill>
            <a:ln w="12700" cap="flat" cmpd="sng">
              <a:solidFill>
                <a:srgbClr val="89A4A7">
                  <a:alpha val="100000"/>
                </a:srgbClr>
              </a:solidFill>
              <a:prstDash val="solid"/>
              <a:miter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1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2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3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4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5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6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7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8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9</a:t>
              </a:r>
            </a:p>
          </p:txBody>
        </p:sp>
        <p:cxnSp>
          <p:nvCxnSpPr>
            <p:cNvPr id="3145728" name=""/>
            <p:cNvCxnSpPr>
              <a:cxnSpLocks/>
            </p:cNvCxnSpPr>
            <p:nvPr/>
          </p:nvCxnSpPr>
          <p:spPr>
            <a:xfrm rot="0">
              <a:off x="3124101" y="2438692"/>
              <a:ext cx="2071441" cy="152421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29" name=""/>
            <p:cNvCxnSpPr>
              <a:cxnSpLocks/>
            </p:cNvCxnSpPr>
            <p:nvPr/>
          </p:nvCxnSpPr>
          <p:spPr>
            <a:xfrm rot="0">
              <a:off x="3124101" y="2932473"/>
              <a:ext cx="2071441" cy="230219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0" name=""/>
            <p:cNvCxnSpPr>
              <a:cxnSpLocks/>
            </p:cNvCxnSpPr>
            <p:nvPr/>
          </p:nvCxnSpPr>
          <p:spPr>
            <a:xfrm rot="0">
              <a:off x="3154261" y="3523104"/>
              <a:ext cx="2041282" cy="173061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1" name=""/>
            <p:cNvCxnSpPr>
              <a:cxnSpLocks/>
            </p:cNvCxnSpPr>
            <p:nvPr/>
          </p:nvCxnSpPr>
          <p:spPr>
            <a:xfrm rot="0">
              <a:off x="3124101" y="4070866"/>
              <a:ext cx="2041282" cy="171474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2" name=""/>
            <p:cNvCxnSpPr>
              <a:cxnSpLocks/>
            </p:cNvCxnSpPr>
            <p:nvPr/>
          </p:nvCxnSpPr>
          <p:spPr>
            <a:xfrm rot="0">
              <a:off x="5409829" y="2637158"/>
              <a:ext cx="1219055" cy="525534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3" name=""/>
            <p:cNvCxnSpPr>
              <a:cxnSpLocks/>
            </p:cNvCxnSpPr>
            <p:nvPr/>
          </p:nvCxnSpPr>
          <p:spPr>
            <a:xfrm rot="0">
              <a:off x="5409829" y="3159516"/>
              <a:ext cx="1169849" cy="152421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4" name=""/>
            <p:cNvCxnSpPr>
              <a:cxnSpLocks/>
            </p:cNvCxnSpPr>
            <p:nvPr/>
          </p:nvCxnSpPr>
          <p:spPr>
            <a:xfrm rot="0" flipV="1">
              <a:off x="5424116" y="3572323"/>
              <a:ext cx="1204769" cy="157185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5" name=""/>
            <p:cNvCxnSpPr>
              <a:cxnSpLocks/>
            </p:cNvCxnSpPr>
            <p:nvPr/>
          </p:nvCxnSpPr>
          <p:spPr>
            <a:xfrm rot="0" flipV="1">
              <a:off x="5474909" y="3696165"/>
              <a:ext cx="1153975" cy="538237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sp>
          <p:nvSpPr>
            <p:cNvPr id="1048749" name=""/>
            <p:cNvSpPr txBox="1"/>
            <p:nvPr/>
          </p:nvSpPr>
          <p:spPr>
            <a:xfrm rot="0">
              <a:off x="4419600" y="4549130"/>
              <a:ext cx="1676400" cy="8027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Co-domian</a:t>
              </a:r>
            </a:p>
          </p:txBody>
        </p:sp>
        <p:sp>
          <p:nvSpPr>
            <p:cNvPr id="1048750" name=""/>
            <p:cNvSpPr txBox="1"/>
            <p:nvPr/>
          </p:nvSpPr>
          <p:spPr>
            <a:xfrm rot="0">
              <a:off x="2286001" y="4521208"/>
              <a:ext cx="1295400" cy="46166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Domain</a:t>
              </a:r>
            </a:p>
          </p:txBody>
        </p:sp>
        <p:sp>
          <p:nvSpPr>
            <p:cNvPr id="1048751" name=""/>
            <p:cNvSpPr txBox="1"/>
            <p:nvPr/>
          </p:nvSpPr>
          <p:spPr>
            <a:xfrm rot="0">
              <a:off x="3425897" y="1282834"/>
              <a:ext cx="1984301" cy="52322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800" lang="en-US">
                  <a:latin typeface="Bradley Hand ITC" pitchFamily="66" charset="0"/>
                </a:rPr>
                <a:t>x       2x+1</a:t>
              </a:r>
            </a:p>
          </p:txBody>
        </p:sp>
        <p:cxnSp>
          <p:nvCxnSpPr>
            <p:cNvPr id="3145736" name=""/>
            <p:cNvCxnSpPr>
              <a:cxnSpLocks/>
            </p:cNvCxnSpPr>
            <p:nvPr/>
          </p:nvCxnSpPr>
          <p:spPr>
            <a:xfrm rot="0">
              <a:off x="3887598" y="1494001"/>
              <a:ext cx="317462" cy="4763"/>
            </a:xfrm>
            <a:prstGeom prst="straightConnector1"/>
            <a:noFill/>
            <a:ln w="38100" cap="flat" cmpd="sng">
              <a:solidFill>
                <a:schemeClr val="lt2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2</a:t>
            </a:r>
          </a:p>
        </p:txBody>
      </p:sp>
      <p:sp>
        <p:nvSpPr>
          <p:cNvPr id="1048756" name=""/>
          <p:cNvSpPr txBox="1"/>
          <p:nvPr/>
        </p:nvSpPr>
        <p:spPr>
          <a:xfrm rot="0">
            <a:off x="381000" y="5715000"/>
            <a:ext cx="8763000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1.2: </a:t>
            </a:r>
            <a:r>
              <a:rPr altLang="zh-TW" b="1" sz="2400" lang="en-US">
                <a:latin typeface="Times New Roman" pitchFamily="18" charset="0"/>
              </a:rPr>
              <a:t> An example of not being function</a:t>
            </a:r>
          </a:p>
        </p:txBody>
      </p:sp>
      <p:grpSp>
        <p:nvGrpSpPr>
          <p:cNvPr id="207" name=""/>
          <p:cNvGrpSpPr/>
          <p:nvPr/>
        </p:nvGrpSpPr>
        <p:grpSpPr>
          <a:xfrm rot="0">
            <a:off x="2286000" y="1282700"/>
            <a:ext cx="5470525" cy="4068488"/>
            <a:chOff x="2286001" y="1282834"/>
            <a:chExt cx="5469874" cy="4069046"/>
          </a:xfrm>
        </p:grpSpPr>
        <p:sp>
          <p:nvSpPr>
            <p:cNvPr id="1048757" name=""/>
            <p:cNvSpPr txBox="1"/>
            <p:nvPr/>
          </p:nvSpPr>
          <p:spPr>
            <a:xfrm rot="0">
              <a:off x="6629401" y="2971800"/>
              <a:ext cx="1126474" cy="115840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Range or Image</a:t>
              </a:r>
            </a:p>
          </p:txBody>
        </p:sp>
        <p:sp>
          <p:nvSpPr>
            <p:cNvPr id="1048758" name=""/>
            <p:cNvSpPr/>
            <p:nvPr/>
          </p:nvSpPr>
          <p:spPr>
            <a:xfrm rot="0">
              <a:off x="2514574" y="1773439"/>
              <a:ext cx="1066673" cy="2741988"/>
            </a:xfrm>
            <a:prstGeom prst="ellipse"/>
            <a:solidFill>
              <a:srgbClr val="00B0F0"/>
            </a:solidFill>
            <a:ln w="12700" cap="flat" cmpd="sng">
              <a:solidFill>
                <a:srgbClr val="89A4A7">
                  <a:alpha val="100000"/>
                </a:srgbClr>
              </a:solidFill>
              <a:prstDash val="solid"/>
              <a:miter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1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2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3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1048759" name=""/>
            <p:cNvSpPr/>
            <p:nvPr/>
          </p:nvSpPr>
          <p:spPr>
            <a:xfrm rot="0">
              <a:off x="4768556" y="1792492"/>
              <a:ext cx="1066673" cy="2743576"/>
            </a:xfrm>
            <a:prstGeom prst="ellipse"/>
            <a:solidFill>
              <a:srgbClr val="92D050"/>
            </a:solidFill>
            <a:ln w="12700" cap="flat" cmpd="sng">
              <a:solidFill>
                <a:srgbClr val="89A4A7">
                  <a:alpha val="100000"/>
                </a:srgbClr>
              </a:solidFill>
              <a:prstDash val="solid"/>
              <a:miter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1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2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3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4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5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6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7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8</a:t>
              </a:r>
            </a:p>
          </p:txBody>
        </p:sp>
        <p:cxnSp>
          <p:nvCxnSpPr>
            <p:cNvPr id="3145737" name=""/>
            <p:cNvCxnSpPr>
              <a:cxnSpLocks/>
            </p:cNvCxnSpPr>
            <p:nvPr/>
          </p:nvCxnSpPr>
          <p:spPr>
            <a:xfrm rot="0">
              <a:off x="3124101" y="2438692"/>
              <a:ext cx="2071441" cy="152421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8" name=""/>
            <p:cNvCxnSpPr>
              <a:cxnSpLocks/>
            </p:cNvCxnSpPr>
            <p:nvPr/>
          </p:nvCxnSpPr>
          <p:spPr>
            <a:xfrm rot="0">
              <a:off x="3124101" y="2932473"/>
              <a:ext cx="2071441" cy="230219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39" name=""/>
            <p:cNvCxnSpPr>
              <a:cxnSpLocks/>
            </p:cNvCxnSpPr>
            <p:nvPr/>
          </p:nvCxnSpPr>
          <p:spPr>
            <a:xfrm rot="0">
              <a:off x="3154261" y="3523104"/>
              <a:ext cx="2041282" cy="173061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0" name=""/>
            <p:cNvCxnSpPr>
              <a:cxnSpLocks/>
            </p:cNvCxnSpPr>
            <p:nvPr/>
          </p:nvCxnSpPr>
          <p:spPr>
            <a:xfrm rot="0">
              <a:off x="5409829" y="2637158"/>
              <a:ext cx="1219055" cy="525534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1" name=""/>
            <p:cNvCxnSpPr>
              <a:cxnSpLocks/>
            </p:cNvCxnSpPr>
            <p:nvPr/>
          </p:nvCxnSpPr>
          <p:spPr>
            <a:xfrm rot="0">
              <a:off x="5409829" y="3159516"/>
              <a:ext cx="1169849" cy="152421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2" name=""/>
            <p:cNvCxnSpPr>
              <a:cxnSpLocks/>
            </p:cNvCxnSpPr>
            <p:nvPr/>
          </p:nvCxnSpPr>
          <p:spPr>
            <a:xfrm rot="0" flipV="1">
              <a:off x="5424116" y="3572323"/>
              <a:ext cx="1204769" cy="157185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sp>
          <p:nvSpPr>
            <p:cNvPr id="1048760" name=""/>
            <p:cNvSpPr txBox="1"/>
            <p:nvPr/>
          </p:nvSpPr>
          <p:spPr>
            <a:xfrm rot="0">
              <a:off x="4419600" y="4549130"/>
              <a:ext cx="1676400" cy="8027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Co-domian</a:t>
              </a:r>
            </a:p>
          </p:txBody>
        </p:sp>
        <p:sp>
          <p:nvSpPr>
            <p:cNvPr id="1048761" name=""/>
            <p:cNvSpPr txBox="1"/>
            <p:nvPr/>
          </p:nvSpPr>
          <p:spPr>
            <a:xfrm rot="0">
              <a:off x="2286001" y="4521208"/>
              <a:ext cx="1295400" cy="46166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Domain</a:t>
              </a:r>
            </a:p>
          </p:txBody>
        </p:sp>
        <p:sp>
          <p:nvSpPr>
            <p:cNvPr id="1048762" name=""/>
            <p:cNvSpPr txBox="1"/>
            <p:nvPr/>
          </p:nvSpPr>
          <p:spPr>
            <a:xfrm rot="0">
              <a:off x="3425897" y="1282834"/>
              <a:ext cx="1984301" cy="52322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800" lang="en-US">
                  <a:latin typeface="Bradley Hand ITC" pitchFamily="66" charset="0"/>
                </a:rPr>
                <a:t>x       2x+1</a:t>
              </a:r>
            </a:p>
          </p:txBody>
        </p:sp>
        <p:cxnSp>
          <p:nvCxnSpPr>
            <p:cNvPr id="3145743" name=""/>
            <p:cNvCxnSpPr>
              <a:cxnSpLocks/>
            </p:cNvCxnSpPr>
            <p:nvPr/>
          </p:nvCxnSpPr>
          <p:spPr>
            <a:xfrm rot="0">
              <a:off x="3887598" y="1494001"/>
              <a:ext cx="317462" cy="4763"/>
            </a:xfrm>
            <a:prstGeom prst="straightConnector1"/>
            <a:noFill/>
            <a:ln w="38100" cap="flat" cmpd="sng">
              <a:solidFill>
                <a:schemeClr val="lt2">
                  <a:alpha val="100000"/>
                </a:schemeClr>
              </a:solidFill>
              <a:prstDash val="solid"/>
              <a:miter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3 </a:t>
            </a:r>
          </a:p>
        </p:txBody>
      </p:sp>
      <p:sp>
        <p:nvSpPr>
          <p:cNvPr id="1048767" name=""/>
          <p:cNvSpPr txBox="1"/>
          <p:nvPr/>
        </p:nvSpPr>
        <p:spPr>
          <a:xfrm rot="0">
            <a:off x="381000" y="5715000"/>
            <a:ext cx="8763000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1.3: </a:t>
            </a:r>
            <a:r>
              <a:rPr altLang="zh-TW" b="1" sz="2400" lang="en-US">
                <a:latin typeface="Times New Roman" pitchFamily="18" charset="0"/>
              </a:rPr>
              <a:t> An example of not being function</a:t>
            </a:r>
          </a:p>
        </p:txBody>
      </p:sp>
      <p:grpSp>
        <p:nvGrpSpPr>
          <p:cNvPr id="211" name=""/>
          <p:cNvGrpSpPr/>
          <p:nvPr/>
        </p:nvGrpSpPr>
        <p:grpSpPr>
          <a:xfrm rot="0">
            <a:off x="2286000" y="1773237"/>
            <a:ext cx="5470525" cy="3578026"/>
            <a:chOff x="2286001" y="1772909"/>
            <a:chExt cx="5469874" cy="3579103"/>
          </a:xfrm>
        </p:grpSpPr>
        <p:sp>
          <p:nvSpPr>
            <p:cNvPr id="1048768" name=""/>
            <p:cNvSpPr txBox="1"/>
            <p:nvPr/>
          </p:nvSpPr>
          <p:spPr>
            <a:xfrm rot="0">
              <a:off x="6629401" y="2971800"/>
              <a:ext cx="1126474" cy="115859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Range or Image</a:t>
              </a:r>
            </a:p>
          </p:txBody>
        </p:sp>
        <p:sp>
          <p:nvSpPr>
            <p:cNvPr id="1048769" name=""/>
            <p:cNvSpPr/>
            <p:nvPr/>
          </p:nvSpPr>
          <p:spPr>
            <a:xfrm rot="0">
              <a:off x="2514574" y="1772909"/>
              <a:ext cx="1066673" cy="2742437"/>
            </a:xfrm>
            <a:prstGeom prst="ellipse"/>
            <a:solidFill>
              <a:srgbClr val="00B0F0"/>
            </a:solidFill>
            <a:ln w="12700" cap="flat" cmpd="sng">
              <a:solidFill>
                <a:srgbClr val="89A4A7">
                  <a:alpha val="100000"/>
                </a:srgbClr>
              </a:solidFill>
              <a:prstDash val="solid"/>
              <a:miter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a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b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c</a:t>
              </a:r>
            </a:p>
            <a:p>
              <a:pPr algn="ctr" lvl="0">
                <a:lnSpc>
                  <a:spcPct val="200000"/>
                </a:lnSpc>
              </a:pPr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1048770" name=""/>
            <p:cNvSpPr/>
            <p:nvPr/>
          </p:nvSpPr>
          <p:spPr>
            <a:xfrm rot="0">
              <a:off x="4768556" y="1791965"/>
              <a:ext cx="1066673" cy="2744025"/>
            </a:xfrm>
            <a:prstGeom prst="ellipse"/>
            <a:solidFill>
              <a:srgbClr val="92D050"/>
            </a:solidFill>
            <a:ln w="12700" cap="flat" cmpd="sng">
              <a:solidFill>
                <a:srgbClr val="89A4A7">
                  <a:alpha val="100000"/>
                </a:srgbClr>
              </a:solidFill>
              <a:prstDash val="solid"/>
              <a:miter/>
            </a:ln>
          </p:spPr>
          <p:txBody>
            <a:bodyPr anchor="ctr" bIns="45720" lIns="91440" rIns="91440" tIns="45720" vert="horz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1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2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3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4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5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6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7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8</a:t>
              </a:r>
            </a:p>
            <a:p>
              <a:pPr algn="ctr" lvl="0"/>
              <a:r>
                <a:rPr altLang="en-US" b="1" lang="en-US">
                  <a:latin typeface="Book Antiqua" pitchFamily="18" charset="0"/>
                  <a:ea typeface="新細明體" pitchFamily="18" charset="-120"/>
                </a:rPr>
                <a:t>9</a:t>
              </a:r>
            </a:p>
          </p:txBody>
        </p:sp>
        <p:cxnSp>
          <p:nvCxnSpPr>
            <p:cNvPr id="3145744" name=""/>
            <p:cNvCxnSpPr>
              <a:cxnSpLocks/>
            </p:cNvCxnSpPr>
            <p:nvPr/>
          </p:nvCxnSpPr>
          <p:spPr>
            <a:xfrm rot="0">
              <a:off x="3124101" y="2438271"/>
              <a:ext cx="2071441" cy="152446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5" name=""/>
            <p:cNvCxnSpPr>
              <a:cxnSpLocks/>
            </p:cNvCxnSpPr>
            <p:nvPr/>
          </p:nvCxnSpPr>
          <p:spPr>
            <a:xfrm rot="0">
              <a:off x="3124101" y="2933720"/>
              <a:ext cx="2071441" cy="230257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6" name=""/>
            <p:cNvCxnSpPr>
              <a:cxnSpLocks/>
            </p:cNvCxnSpPr>
            <p:nvPr/>
          </p:nvCxnSpPr>
          <p:spPr>
            <a:xfrm rot="0">
              <a:off x="3154261" y="3522860"/>
              <a:ext cx="2041282" cy="173089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7" name=""/>
            <p:cNvCxnSpPr>
              <a:cxnSpLocks/>
            </p:cNvCxnSpPr>
            <p:nvPr/>
          </p:nvCxnSpPr>
          <p:spPr>
            <a:xfrm rot="0">
              <a:off x="3124101" y="4070712"/>
              <a:ext cx="2041282" cy="171502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8" name=""/>
            <p:cNvCxnSpPr>
              <a:cxnSpLocks/>
            </p:cNvCxnSpPr>
            <p:nvPr/>
          </p:nvCxnSpPr>
          <p:spPr>
            <a:xfrm rot="0">
              <a:off x="5409829" y="2636769"/>
              <a:ext cx="1219055" cy="527209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49" name=""/>
            <p:cNvCxnSpPr>
              <a:cxnSpLocks/>
            </p:cNvCxnSpPr>
            <p:nvPr/>
          </p:nvCxnSpPr>
          <p:spPr>
            <a:xfrm rot="0">
              <a:off x="5409829" y="3159213"/>
              <a:ext cx="1169849" cy="152446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50" name=""/>
            <p:cNvCxnSpPr>
              <a:cxnSpLocks/>
            </p:cNvCxnSpPr>
            <p:nvPr/>
          </p:nvCxnSpPr>
          <p:spPr>
            <a:xfrm rot="0" flipV="1">
              <a:off x="5424116" y="3572087"/>
              <a:ext cx="1204769" cy="157210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cxnSp>
          <p:nvCxnSpPr>
            <p:cNvPr id="3145751" name=""/>
            <p:cNvCxnSpPr>
              <a:cxnSpLocks/>
            </p:cNvCxnSpPr>
            <p:nvPr/>
          </p:nvCxnSpPr>
          <p:spPr>
            <a:xfrm rot="0" flipV="1">
              <a:off x="5474909" y="3695949"/>
              <a:ext cx="1153975" cy="539912"/>
            </a:xfrm>
            <a:prstGeom prst="straightConnector1"/>
            <a:noFill/>
            <a:ln w="38100" cap="flat" cmpd="sng">
              <a:solidFill>
                <a:srgbClr val="C00000">
                  <a:alpha val="100000"/>
                </a:srgbClr>
              </a:solidFill>
              <a:prstDash val="solid"/>
              <a:miter/>
              <a:tailEnd type="triangle" w="med" len="med"/>
            </a:ln>
          </p:spPr>
        </p:cxnSp>
        <p:sp>
          <p:nvSpPr>
            <p:cNvPr id="1048771" name=""/>
            <p:cNvSpPr txBox="1"/>
            <p:nvPr/>
          </p:nvSpPr>
          <p:spPr>
            <a:xfrm rot="0">
              <a:off x="4419600" y="4549130"/>
              <a:ext cx="1676400" cy="80288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Co-domian</a:t>
              </a:r>
            </a:p>
          </p:txBody>
        </p:sp>
        <p:sp>
          <p:nvSpPr>
            <p:cNvPr id="1048772" name=""/>
            <p:cNvSpPr txBox="1"/>
            <p:nvPr/>
          </p:nvSpPr>
          <p:spPr>
            <a:xfrm rot="0">
              <a:off x="2286001" y="4521208"/>
              <a:ext cx="1295400" cy="46166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latin typeface="Bradley Hand ITC" pitchFamily="66" charset="0"/>
                </a:rPr>
                <a:t>Domain</a:t>
              </a:r>
            </a:p>
          </p:txBody>
        </p:sp>
      </p:grpSp>
      <p:cxnSp>
        <p:nvCxnSpPr>
          <p:cNvPr id="3145752" name=""/>
          <p:cNvCxnSpPr>
            <a:cxnSpLocks/>
          </p:cNvCxnSpPr>
          <p:nvPr/>
        </p:nvCxnSpPr>
        <p:spPr>
          <a:xfrm rot="0" flipV="1">
            <a:off x="3148012" y="2144712"/>
            <a:ext cx="2054225" cy="192087"/>
          </a:xfrm>
          <a:prstGeom prst="straightConnector1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  <a:miter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2 (2.3)</a:t>
            </a:r>
          </a:p>
        </p:txBody>
      </p:sp>
      <p:pic>
        <p:nvPicPr>
          <p:cNvPr id="2097164" name="" descr="02-3-00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685800"/>
            <a:ext cx="8745538" cy="3814762"/>
          </a:xfrm>
          <a:prstGeom prst="rect"/>
          <a:noFill/>
          <a:ln>
            <a:noFill/>
          </a:ln>
        </p:spPr>
      </p:pic>
      <p:sp>
        <p:nvSpPr>
          <p:cNvPr id="1048777" name=""/>
          <p:cNvSpPr txBox="1"/>
          <p:nvPr/>
        </p:nvSpPr>
        <p:spPr>
          <a:xfrm rot="0">
            <a:off x="1909762" y="5486400"/>
            <a:ext cx="6929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2 </a:t>
            </a:r>
            <a:r>
              <a:rPr altLang="zh-TW" sz="2400" lang="en-US">
                <a:latin typeface="Times New Roman" pitchFamily="18" charset="0"/>
              </a:rPr>
              <a:t> The Function f Maps </a:t>
            </a:r>
            <a:r>
              <a:rPr altLang="zh-TW" sz="2400" i="1" lang="en-US">
                <a:latin typeface="Times New Roman" pitchFamily="18" charset="0"/>
              </a:rPr>
              <a:t>A</a:t>
            </a:r>
            <a:r>
              <a:rPr altLang="zh-TW" sz="2400" lang="en-US">
                <a:latin typeface="Times New Roman" pitchFamily="18" charset="0"/>
              </a:rPr>
              <a:t> to </a:t>
            </a:r>
            <a:r>
              <a:rPr altLang="zh-TW" sz="2400" i="1" lang="en-US">
                <a:latin typeface="Times New Roman" pitchFamily="18" charset="0"/>
              </a:rPr>
              <a:t>B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1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78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3:</a:t>
            </a:r>
            <a:r>
              <a:rPr altLang="zh-TW" lang="en-US">
                <a:ea typeface="新細明體" pitchFamily="18" charset="-120"/>
              </a:rPr>
              <a:t> Let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lang="en-US">
                <a:ea typeface="新細明體" pitchFamily="18" charset="-120"/>
              </a:rPr>
              <a:t> and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lang="en-US">
                <a:ea typeface="新細明體" pitchFamily="18" charset="-120"/>
              </a:rPr>
              <a:t> be functions from A to </a:t>
            </a:r>
            <a:r>
              <a:rPr altLang="zh-TW" b="1" lang="en-US">
                <a:ea typeface="新細明體" pitchFamily="18" charset="-120"/>
              </a:rPr>
              <a:t>R</a:t>
            </a:r>
            <a:r>
              <a:rPr altLang="zh-TW" lang="en-US">
                <a:ea typeface="新細明體" pitchFamily="18" charset="-120"/>
              </a:rPr>
              <a:t>.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+f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lang="en-US">
                <a:ea typeface="新細明體" pitchFamily="18" charset="-120"/>
              </a:rPr>
              <a:t> and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lang="en-US">
                <a:ea typeface="新細明體" pitchFamily="18" charset="-120"/>
              </a:rPr>
              <a:t> are also functions from A to </a:t>
            </a:r>
            <a:r>
              <a:rPr altLang="zh-TW" b="1" lang="en-US">
                <a:ea typeface="新細明體" pitchFamily="18" charset="-120"/>
              </a:rPr>
              <a:t>R</a:t>
            </a:r>
            <a:r>
              <a:rPr altLang="zh-TW" lang="en-US">
                <a:ea typeface="新細明體" pitchFamily="18" charset="-120"/>
              </a:rPr>
              <a:t>: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(f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+f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)(x) = 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(x)+f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(x)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(f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)(x)=f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(x)f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(x)</a:t>
            </a:r>
          </a:p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4:</a:t>
            </a:r>
            <a:r>
              <a:rPr altLang="zh-TW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</a:rPr>
              <a:t>f: A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</a:t>
            </a:r>
            <a:r>
              <a:rPr altLang="zh-TW" i="1" lang="en-US">
                <a:ea typeface="新細明體" pitchFamily="18" charset="-120"/>
              </a:rPr>
              <a:t>B, S</a:t>
            </a:r>
            <a:r>
              <a:rPr altLang="zh-TW" lang="en-US">
                <a:ea typeface="新細明體" pitchFamily="18" charset="-120"/>
              </a:rPr>
              <a:t> is a subset of </a:t>
            </a:r>
            <a:r>
              <a:rPr altLang="zh-TW" i="1" lang="en-US">
                <a:ea typeface="新細明體" pitchFamily="18" charset="-120"/>
              </a:rPr>
              <a:t>A. </a:t>
            </a:r>
            <a:r>
              <a:rPr altLang="zh-TW" lang="en-US">
                <a:ea typeface="新細明體" pitchFamily="18" charset="-120"/>
              </a:rPr>
              <a:t>The image of</a:t>
            </a:r>
            <a:r>
              <a:rPr altLang="zh-TW" i="1" lang="en-US">
                <a:ea typeface="新細明體" pitchFamily="18" charset="-120"/>
              </a:rPr>
              <a:t> S </a:t>
            </a:r>
            <a:r>
              <a:rPr altLang="zh-TW" lang="en-US">
                <a:ea typeface="新細明體" pitchFamily="18" charset="-120"/>
              </a:rPr>
              <a:t>under the function</a:t>
            </a:r>
            <a:r>
              <a:rPr altLang="zh-TW" i="1" lang="en-US">
                <a:ea typeface="新細明體" pitchFamily="18" charset="-120"/>
              </a:rPr>
              <a:t> f  </a:t>
            </a:r>
            <a:r>
              <a:rPr altLang="zh-TW" lang="en-US">
                <a:ea typeface="新細明體" pitchFamily="18" charset="-120"/>
              </a:rPr>
              <a:t>is: </a:t>
            </a:r>
            <a:r>
              <a:rPr altLang="zh-TW" i="1" lang="en-US">
                <a:ea typeface="新細明體" pitchFamily="18" charset="-120"/>
              </a:rPr>
              <a:t>f(S)={t|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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sS(t=f(s))</a:t>
            </a:r>
            <a:r>
              <a:rPr altLang="zh-TW" i="1" lang="en-US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6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One-to-One and Onto Functions</a:t>
            </a:r>
          </a:p>
        </p:txBody>
      </p:sp>
      <p:sp>
        <p:nvSpPr>
          <p:cNvPr id="104878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新細明體" pitchFamily="18" charset="-120"/>
              </a:rPr>
              <a:t>Definition 5:</a:t>
            </a:r>
            <a:r>
              <a:rPr altLang="zh-TW" b="1" sz="2800" lang="en-US">
                <a:ea typeface="新細明體" pitchFamily="18" charset="-120"/>
              </a:rPr>
              <a:t> </a:t>
            </a:r>
            <a:r>
              <a:rPr altLang="zh-TW" sz="2800" lang="en-US">
                <a:ea typeface="新細明體" pitchFamily="18" charset="-120"/>
              </a:rPr>
              <a:t>A function </a:t>
            </a:r>
            <a:r>
              <a:rPr altLang="zh-TW" sz="2800" i="1" lang="en-US">
                <a:ea typeface="新細明體" pitchFamily="18" charset="-120"/>
              </a:rPr>
              <a:t>f</a:t>
            </a:r>
            <a:r>
              <a:rPr altLang="zh-TW" sz="2800" lang="en-US">
                <a:ea typeface="新細明體" pitchFamily="18" charset="-120"/>
              </a:rPr>
              <a:t> is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one-to-one </a:t>
            </a:r>
            <a:r>
              <a:rPr altLang="zh-TW" b="1" sz="2800" lang="en-US">
                <a:ea typeface="新細明體" pitchFamily="18" charset="-120"/>
              </a:rPr>
              <a:t>or</a:t>
            </a:r>
            <a:r>
              <a:rPr altLang="zh-TW" b="1" sz="2800" i="1" lang="en-US">
                <a:ea typeface="新細明體" pitchFamily="18" charset="-120"/>
              </a:rPr>
              <a:t>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injective</a:t>
            </a:r>
            <a:r>
              <a:rPr altLang="zh-TW" sz="2800" lang="en-US">
                <a:ea typeface="新細明體" pitchFamily="18" charset="-120"/>
              </a:rPr>
              <a:t>, iff </a:t>
            </a:r>
            <a:r>
              <a:rPr altLang="zh-TW" sz="2800" i="1" lang="en-US">
                <a:ea typeface="新細明體" pitchFamily="18" charset="-120"/>
              </a:rPr>
              <a:t>f(a)=f(b)</a:t>
            </a:r>
            <a:r>
              <a:rPr altLang="zh-TW" sz="2800" lang="en-US">
                <a:ea typeface="新細明體" pitchFamily="18" charset="-120"/>
              </a:rPr>
              <a:t> implies that </a:t>
            </a:r>
            <a:r>
              <a:rPr altLang="zh-TW" sz="2800" i="1" lang="en-US">
                <a:ea typeface="新細明體" pitchFamily="18" charset="-120"/>
              </a:rPr>
              <a:t>a=b</a:t>
            </a:r>
            <a:r>
              <a:rPr altLang="zh-TW" sz="2800" lang="en-US">
                <a:ea typeface="新細明體" pitchFamily="18" charset="-120"/>
              </a:rPr>
              <a:t> for all </a:t>
            </a:r>
            <a:r>
              <a:rPr altLang="zh-TW" sz="2800" i="1" lang="en-US">
                <a:ea typeface="新細明體" pitchFamily="18" charset="-120"/>
              </a:rPr>
              <a:t>a</a:t>
            </a:r>
            <a:r>
              <a:rPr altLang="zh-TW" sz="2800" lang="en-US">
                <a:ea typeface="新細明體" pitchFamily="18" charset="-120"/>
              </a:rPr>
              <a:t> and</a:t>
            </a:r>
            <a:r>
              <a:rPr altLang="zh-TW" sz="2800" i="1" lang="en-US">
                <a:ea typeface="新細明體" pitchFamily="18" charset="-120"/>
              </a:rPr>
              <a:t> b</a:t>
            </a:r>
            <a:r>
              <a:rPr altLang="zh-TW" sz="2800" lang="en-US">
                <a:ea typeface="新細明體" pitchFamily="18" charset="-120"/>
              </a:rPr>
              <a:t> in the domain of </a:t>
            </a:r>
            <a:r>
              <a:rPr altLang="zh-TW" sz="2800" i="1" lang="en-US">
                <a:ea typeface="新細明體" pitchFamily="18" charset="-120"/>
              </a:rPr>
              <a:t>f</a:t>
            </a:r>
            <a:r>
              <a:rPr altLang="zh-TW" sz="2800" lang="en-US">
                <a:ea typeface="新細明體" pitchFamily="18" charset="-120"/>
              </a:rPr>
              <a:t>. </a:t>
            </a:r>
          </a:p>
          <a:p>
            <a:pPr eaLnBrk="1" hangingPunct="1" latinLnBrk="1" lvl="1"/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ab( f(a)=f(b)  a=b ) or</a:t>
            </a:r>
            <a:br/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ab( a 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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 b  f(a) </a:t>
            </a:r>
            <a:r>
              <a:rPr altLang="zh-TW" sz="2400" lang="en-US">
                <a:ea typeface="新細明體" pitchFamily="18" charset="-120"/>
                <a:sym typeface="Symbol" pitchFamily="18" charset="2"/>
              </a:rPr>
              <a:t></a:t>
            </a:r>
            <a:r>
              <a:rPr altLang="zh-TW" sz="2400" i="1" lang="en-US">
                <a:ea typeface="新細明體" pitchFamily="18" charset="-120"/>
                <a:sym typeface="Symbol" pitchFamily="18" charset="2"/>
              </a:rPr>
              <a:t> f(b) )</a:t>
            </a:r>
          </a:p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  <a:sym typeface="Symbol" pitchFamily="18" charset="2"/>
              </a:rPr>
              <a:t>Definition 6: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A function f is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increasing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if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f(x)≤f(y)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, and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strictly increasing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if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f(x)&lt;f(y) 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whenever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x&lt;y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. f is called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decreasing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if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f(x)≥f(y)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, and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strictly decreasing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 if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f(x)&gt;f(y) 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whenever </a:t>
            </a:r>
            <a:r>
              <a:rPr altLang="zh-TW" sz="2800" i="1" lang="en-US">
                <a:ea typeface="新細明體" pitchFamily="18" charset="-120"/>
                <a:sym typeface="Symbol" pitchFamily="18" charset="2"/>
              </a:rPr>
              <a:t>x&lt;y</a:t>
            </a:r>
            <a:r>
              <a:rPr altLang="zh-TW" sz="2800" lang="en-US">
                <a:ea typeface="新細明體" pitchFamily="18" charset="-12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3 (2.3)</a:t>
            </a:r>
          </a:p>
        </p:txBody>
      </p:sp>
      <p:pic>
        <p:nvPicPr>
          <p:cNvPr id="2097165" name="" descr="02-3-00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57250" y="457200"/>
            <a:ext cx="7067550" cy="5124450"/>
          </a:xfrm>
          <a:prstGeom prst="rect"/>
          <a:noFill/>
          <a:ln>
            <a:noFill/>
          </a:ln>
        </p:spPr>
      </p:pic>
      <p:sp>
        <p:nvSpPr>
          <p:cNvPr id="1048792" name=""/>
          <p:cNvSpPr txBox="1"/>
          <p:nvPr/>
        </p:nvSpPr>
        <p:spPr>
          <a:xfrm rot="0">
            <a:off x="1985962" y="5791200"/>
            <a:ext cx="6929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3 </a:t>
            </a:r>
            <a:r>
              <a:rPr altLang="zh-TW" sz="2400" lang="en-US">
                <a:latin typeface="Times New Roman" pitchFamily="18" charset="0"/>
              </a:rPr>
              <a:t> A One-to-One Function.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6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One-to-One and Onto Functions</a:t>
            </a:r>
          </a:p>
        </p:txBody>
      </p:sp>
      <p:sp>
        <p:nvSpPr>
          <p:cNvPr id="104879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7:</a:t>
            </a:r>
            <a:r>
              <a:rPr altLang="zh-TW" lang="en-US">
                <a:ea typeface="新細明體" pitchFamily="18" charset="-120"/>
              </a:rPr>
              <a:t> A function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lang="en-US">
                <a:ea typeface="新細明體" pitchFamily="18" charset="-120"/>
              </a:rPr>
              <a:t> is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onto </a:t>
            </a:r>
            <a:r>
              <a:rPr altLang="zh-TW" b="1" lang="en-US">
                <a:ea typeface="新細明體" pitchFamily="18" charset="-120"/>
              </a:rPr>
              <a:t>or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 surjective</a:t>
            </a:r>
            <a:r>
              <a:rPr altLang="zh-TW" lang="en-US">
                <a:ea typeface="新細明體" pitchFamily="18" charset="-120"/>
              </a:rPr>
              <a:t>, iff for every element </a:t>
            </a:r>
            <a:r>
              <a:rPr altLang="zh-TW" i="1" lang="en-US">
                <a:ea typeface="新細明體" pitchFamily="18" charset="-120"/>
              </a:rPr>
              <a:t>b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B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there is an element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aA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with </a:t>
            </a:r>
            <a:r>
              <a:rPr altLang="zh-TW" i="1" lang="en-US">
                <a:ea typeface="新細明體" pitchFamily="18" charset="-120"/>
              </a:rPr>
              <a:t>f(a)=b</a:t>
            </a:r>
            <a:r>
              <a:rPr altLang="zh-TW" lang="en-US">
                <a:ea typeface="新細明體" pitchFamily="18" charset="-120"/>
              </a:rPr>
              <a:t>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i="1" lang="en-US">
                <a:ea typeface="新細明體" pitchFamily="18" charset="-120"/>
                <a:sym typeface="Symbol" pitchFamily="18" charset="2"/>
              </a:rPr>
              <a:t>yx( f(x)=y ) or</a:t>
            </a:r>
            <a:br/>
            <a:r>
              <a:rPr altLang="zh-TW" i="1" lang="en-US">
                <a:ea typeface="新細明體" pitchFamily="18" charset="-120"/>
                <a:sym typeface="Symbol" pitchFamily="18" charset="2"/>
              </a:rPr>
              <a:t>ab( a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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 b  f(a)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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 f(b) )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lang="en-US">
                <a:ea typeface="新細明體" pitchFamily="18" charset="-120"/>
                <a:sym typeface="Symbol" pitchFamily="18" charset="2"/>
              </a:rPr>
              <a:t>When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co-domain = range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  <a:sym typeface="Symbol" pitchFamily="18" charset="2"/>
              </a:rPr>
              <a:t>Definition 8: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A function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f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is a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one-to-one correspondence </a:t>
            </a:r>
            <a:r>
              <a:rPr altLang="zh-TW" b="1" lang="en-US">
                <a:ea typeface="新細明體" pitchFamily="18" charset="-120"/>
                <a:sym typeface="Symbol" pitchFamily="18" charset="2"/>
              </a:rPr>
              <a:t>or a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 bijection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if it is both one-to-one and onto.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lang="en-US">
                <a:ea typeface="新細明體" pitchFamily="18" charset="-120"/>
                <a:sym typeface="Symbol" pitchFamily="18" charset="2"/>
              </a:rPr>
              <a:t>Ex: identity function </a:t>
            </a:r>
            <a:r>
              <a:rPr altLang="zh-TW" i="1" lang="el-GR">
                <a:sym typeface="Symbol" pitchFamily="18" charset="2"/>
              </a:rPr>
              <a:t>ι</a:t>
            </a:r>
            <a:r>
              <a:rPr altLang="zh-TW" baseline="-25000" i="1" lang="en-US">
                <a:ea typeface="新細明體" pitchFamily="18" charset="-120"/>
                <a:sym typeface="Symbol" pitchFamily="18" charset="2"/>
              </a:rPr>
              <a:t>A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(x)=x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2.1 Sets(1/8)</a:t>
            </a:r>
          </a:p>
        </p:txBody>
      </p:sp>
      <p:sp>
        <p:nvSpPr>
          <p:cNvPr id="1048598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1:</a:t>
            </a:r>
            <a:r>
              <a:rPr altLang="zh-TW" lang="en-US">
                <a:solidFill>
                  <a:srgbClr val="FF99FF"/>
                </a:solidFill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A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set</a:t>
            </a:r>
            <a:r>
              <a:rPr altLang="zh-TW" lang="en-US">
                <a:ea typeface="新細明體" pitchFamily="18" charset="-120"/>
              </a:rPr>
              <a:t> is an unordered collection of objects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2:</a:t>
            </a:r>
            <a:r>
              <a:rPr altLang="zh-TW" b="1" i="1" lang="en-US">
                <a:solidFill>
                  <a:srgbClr val="FF99FF"/>
                </a:solidFill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Objects in a set are called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elements</a:t>
            </a:r>
            <a:r>
              <a:rPr altLang="zh-TW" lang="en-US">
                <a:ea typeface="新細明體" pitchFamily="18" charset="-120"/>
              </a:rPr>
              <a:t>, or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members</a:t>
            </a:r>
            <a:r>
              <a:rPr altLang="zh-TW" lang="en-US">
                <a:ea typeface="新細明體" pitchFamily="18" charset="-120"/>
              </a:rPr>
              <a:t> of the set.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lang="en-US">
                <a:ea typeface="新細明體" pitchFamily="18" charset="-120"/>
              </a:rPr>
              <a:t>a</a:t>
            </a:r>
            <a:r>
              <a:rPr altLang="zh-TW" lang="en-US">
                <a:latin typeface="Symbol" pitchFamily="18" charset="2"/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 </a:t>
            </a:r>
            <a:r>
              <a:rPr altLang="zh-TW" lang="en-US">
                <a:ea typeface="新細明體" pitchFamily="18" charset="-120"/>
              </a:rPr>
              <a:t>A, a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</a:t>
            </a:r>
            <a:r>
              <a:rPr altLang="zh-TW" lang="en-US">
                <a:ea typeface="新細明體" pitchFamily="18" charset="-120"/>
              </a:rPr>
              <a:t> A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lang="en-US">
                <a:ea typeface="新細明體" pitchFamily="18" charset="-120"/>
              </a:rPr>
              <a:t>V = {a, e, i, o, u}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zh-TW" lang="en-US">
                <a:ea typeface="新細明體" pitchFamily="18" charset="-120"/>
              </a:rPr>
              <a:t>O = {1, 3, 5, 7, 9}</a:t>
            </a:r>
            <a:br/>
            <a:r>
              <a:rPr altLang="zh-TW" lang="en-US">
                <a:ea typeface="新細明體" pitchFamily="18" charset="-120"/>
              </a:rPr>
              <a:t>or O = {</a:t>
            </a:r>
            <a:r>
              <a:rPr altLang="zh-TW" i="1" lang="en-US">
                <a:ea typeface="新細明體" pitchFamily="18" charset="-120"/>
              </a:rPr>
              <a:t>x</a:t>
            </a:r>
            <a:r>
              <a:rPr altLang="zh-TW" lang="en-US">
                <a:ea typeface="新細明體" pitchFamily="18" charset="-120"/>
              </a:rPr>
              <a:t>|</a:t>
            </a:r>
            <a:r>
              <a:rPr altLang="zh-TW" i="1" lang="en-US">
                <a:ea typeface="新細明體" pitchFamily="18" charset="-120"/>
              </a:rPr>
              <a:t>x</a:t>
            </a:r>
            <a:r>
              <a:rPr altLang="zh-TW" lang="en-US">
                <a:ea typeface="新細明體" pitchFamily="18" charset="-120"/>
              </a:rPr>
              <a:t> is an odd positive integer less than 10}</a:t>
            </a:r>
            <a:br/>
            <a:r>
              <a:rPr altLang="zh-TW" lang="en-US">
                <a:ea typeface="新細明體" pitchFamily="18" charset="-120"/>
              </a:rPr>
              <a:t>or O = {</a:t>
            </a:r>
            <a:r>
              <a:rPr altLang="zh-TW" i="1" lang="en-US">
                <a:ea typeface="新細明體" pitchFamily="18" charset="-120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</a:t>
            </a:r>
            <a:r>
              <a:rPr altLang="zh-TW" b="1" lang="en-US">
                <a:ea typeface="新細明體" pitchFamily="18" charset="-120"/>
                <a:sym typeface="Symbol" pitchFamily="18" charset="2"/>
              </a:rPr>
              <a:t>Z</a:t>
            </a:r>
            <a:r>
              <a:rPr altLang="zh-TW" baseline="30000" lang="en-US">
                <a:ea typeface="新細明體" pitchFamily="18" charset="-120"/>
                <a:sym typeface="Symbol" pitchFamily="18" charset="2"/>
              </a:rPr>
              <a:t>+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|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is odd and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&lt;10}</a:t>
            </a:r>
          </a:p>
          <a:p>
            <a:pPr eaLnBrk="1" hangingPunct="1" latinLnBrk="1" lvl="0">
              <a:lnSpc>
                <a:spcPct val="90000"/>
              </a:lnSpc>
            </a:pPr>
            <a:endParaRPr altLang="zh-TW" lang="en-US">
              <a:ea typeface="新細明體" pitchFamily="18" charset="-120"/>
            </a:endParaRP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4 (2.3) </a:t>
            </a:r>
          </a:p>
        </p:txBody>
      </p:sp>
      <p:pic>
        <p:nvPicPr>
          <p:cNvPr id="2097166" name="" descr="02-3-004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381000"/>
            <a:ext cx="7620000" cy="4495800"/>
          </a:xfrm>
          <a:prstGeom prst="rect"/>
          <a:noFill/>
          <a:ln>
            <a:noFill/>
          </a:ln>
        </p:spPr>
      </p:pic>
      <p:sp>
        <p:nvSpPr>
          <p:cNvPr id="1048802" name=""/>
          <p:cNvSpPr txBox="1"/>
          <p:nvPr/>
        </p:nvSpPr>
        <p:spPr>
          <a:xfrm rot="0">
            <a:off x="2443162" y="5715000"/>
            <a:ext cx="5024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4 </a:t>
            </a:r>
            <a:r>
              <a:rPr altLang="zh-TW" sz="2400" lang="en-US">
                <a:latin typeface="Times New Roman" pitchFamily="18" charset="0"/>
              </a:rPr>
              <a:t> An Onto Function.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5 (2.3) </a:t>
            </a:r>
          </a:p>
        </p:txBody>
      </p:sp>
      <p:pic>
        <p:nvPicPr>
          <p:cNvPr id="2097167" name="" descr="02-3-005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2087" y="1468437"/>
            <a:ext cx="8799512" cy="2189162"/>
          </a:xfrm>
          <a:prstGeom prst="rect"/>
          <a:noFill/>
          <a:ln>
            <a:noFill/>
          </a:ln>
        </p:spPr>
      </p:pic>
      <p:sp>
        <p:nvSpPr>
          <p:cNvPr id="1048807" name=""/>
          <p:cNvSpPr txBox="1"/>
          <p:nvPr/>
        </p:nvSpPr>
        <p:spPr>
          <a:xfrm rot="0">
            <a:off x="685800" y="4953000"/>
            <a:ext cx="8305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5 </a:t>
            </a:r>
            <a:r>
              <a:rPr altLang="zh-TW" sz="2400" lang="en-US">
                <a:latin typeface="Times New Roman" pitchFamily="18" charset="0"/>
              </a:rPr>
              <a:t> Examples of Different Types of Correspondences.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1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sz="3200" lang="en-US">
                <a:ea typeface="新細明體" pitchFamily="18" charset="-120"/>
              </a:rPr>
              <a:t>Inverse Functions and Compositions of Functions</a:t>
            </a:r>
          </a:p>
        </p:txBody>
      </p:sp>
      <p:sp>
        <p:nvSpPr>
          <p:cNvPr id="104881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9:</a:t>
            </a:r>
            <a:r>
              <a:rPr altLang="zh-TW" lang="en-US">
                <a:ea typeface="新細明體" pitchFamily="18" charset="-120"/>
              </a:rPr>
              <a:t> Let f be a one-to-one correspondence from A to B. The inverse function of f is the function that assigns to an element b in B the unique element a in A such that f(a)=b.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baseline="30000" i="1" lang="en-US">
                <a:ea typeface="新細明體" pitchFamily="18" charset="-120"/>
              </a:rPr>
              <a:t>-1</a:t>
            </a:r>
            <a:r>
              <a:rPr altLang="zh-TW" i="1" lang="en-US">
                <a:ea typeface="新細明體" pitchFamily="18" charset="-120"/>
              </a:rPr>
              <a:t>(b)=a</a:t>
            </a:r>
            <a:r>
              <a:rPr altLang="zh-TW" lang="en-US">
                <a:ea typeface="新細明體" pitchFamily="18" charset="-120"/>
              </a:rPr>
              <a:t> when </a:t>
            </a:r>
            <a:r>
              <a:rPr altLang="zh-TW" i="1" lang="en-US">
                <a:ea typeface="新細明體" pitchFamily="18" charset="-120"/>
              </a:rPr>
              <a:t>f(a)=b</a:t>
            </a:r>
          </a:p>
        </p:txBody>
      </p:sp>
      <p:sp>
        <p:nvSpPr>
          <p:cNvPr id="1048813" name=""/>
          <p:cNvSpPr txBox="1"/>
          <p:nvPr/>
        </p:nvSpPr>
        <p:spPr>
          <a:xfrm rot="0">
            <a:off x="990600" y="5886450"/>
            <a:ext cx="7543800" cy="369887"/>
          </a:xfrm>
          <a:prstGeom prst="rect"/>
          <a:solidFill>
            <a:srgbClr val="72BFC5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If a function is </a:t>
            </a:r>
            <a:r>
              <a:rPr altLang="zh-TW" lang="en-US">
                <a:ea typeface="新細明體" pitchFamily="18" charset="-120"/>
              </a:rPr>
              <a:t>one-to-one correspondence then it’s inverse is possible</a:t>
            </a:r>
            <a:r>
              <a:rPr altLang="en-US" lang="en-US"/>
              <a:t> </a:t>
            </a:r>
          </a:p>
        </p:txBody>
      </p:sp>
      <p:sp>
        <p:nvSpPr>
          <p:cNvPr id="1048814" name=""/>
          <p:cNvSpPr txBox="1"/>
          <p:nvPr/>
        </p:nvSpPr>
        <p:spPr>
          <a:xfrm rot="0">
            <a:off x="3505200" y="4870450"/>
            <a:ext cx="2514600" cy="5857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algn="ctr" indent="0" lvl="0" marL="0">
              <a:spcBef>
                <a:spcPct val="0"/>
              </a:spcBef>
              <a:buFontTx/>
              <a:buNone/>
            </a:pPr>
            <a:r>
              <a:rPr altLang="en-US" b="1" lang="en-US">
                <a:solidFill>
                  <a:srgbClr val="FFFF00"/>
                </a:solidFill>
                <a:latin typeface="Arial" pitchFamily="0" charset="0"/>
              </a:rPr>
              <a:t>Prove It</a:t>
            </a:r>
          </a:p>
        </p:txBody>
      </p:sp>
      <p:cxnSp>
        <p:nvCxnSpPr>
          <p:cNvPr id="3145753" name=""/>
          <p:cNvCxnSpPr>
            <a:cxnSpLocks/>
          </p:cNvCxnSpPr>
          <p:nvPr/>
        </p:nvCxnSpPr>
        <p:spPr>
          <a:xfrm rot="0">
            <a:off x="4732337" y="5456237"/>
            <a:ext cx="0" cy="430212"/>
          </a:xfrm>
          <a:prstGeom prst="straightConnector1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6 (2.3)</a:t>
            </a:r>
          </a:p>
        </p:txBody>
      </p:sp>
      <p:pic>
        <p:nvPicPr>
          <p:cNvPr id="2097168" name="" descr="02-3-00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28600"/>
            <a:ext cx="8229600" cy="4906962"/>
          </a:xfrm>
          <a:prstGeom prst="rect"/>
          <a:noFill/>
          <a:ln>
            <a:noFill/>
          </a:ln>
        </p:spPr>
      </p:pic>
      <p:sp>
        <p:nvSpPr>
          <p:cNvPr id="1048819" name=""/>
          <p:cNvSpPr txBox="1"/>
          <p:nvPr/>
        </p:nvSpPr>
        <p:spPr>
          <a:xfrm rot="0">
            <a:off x="914400" y="5638800"/>
            <a:ext cx="7691437" cy="853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6 </a:t>
            </a:r>
            <a:r>
              <a:rPr altLang="zh-TW" sz="2400" lang="en-US">
                <a:latin typeface="Times New Roman" pitchFamily="18" charset="0"/>
              </a:rPr>
              <a:t> The Function  </a:t>
            </a:r>
            <a:r>
              <a:rPr altLang="zh-TW" sz="2400" i="1" lang="en-US">
                <a:latin typeface="Times New Roman" pitchFamily="18" charset="0"/>
              </a:rPr>
              <a:t>f </a:t>
            </a:r>
            <a:r>
              <a:rPr altLang="en-US" baseline="30000" sz="2400" lang="zh-TW">
                <a:latin typeface="Times New Roman" pitchFamily="18" charset="0"/>
              </a:rPr>
              <a:t>－</a:t>
            </a:r>
            <a:r>
              <a:rPr altLang="zh-TW" baseline="30000" sz="2400" lang="en-US">
                <a:latin typeface="Times New Roman" pitchFamily="18" charset="0"/>
              </a:rPr>
              <a:t>1</a:t>
            </a:r>
            <a:r>
              <a:rPr altLang="zh-TW" sz="2400" lang="en-US">
                <a:latin typeface="Times New Roman" pitchFamily="18" charset="0"/>
              </a:rPr>
              <a:t> Is the Inverse of Function  </a:t>
            </a:r>
            <a:r>
              <a:rPr altLang="zh-TW" sz="2400" i="1" lang="en-US">
                <a:latin typeface="Times New Roman" pitchFamily="18" charset="0"/>
              </a:rPr>
              <a:t>f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82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10:</a:t>
            </a:r>
            <a:r>
              <a:rPr altLang="zh-TW" b="1" lang="en-US">
                <a:solidFill>
                  <a:srgbClr val="FF99FF"/>
                </a:solidFill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Let g be a function from A to B, and f be a function from B to C. 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composition</a:t>
            </a:r>
            <a:r>
              <a:rPr altLang="zh-TW" lang="en-US">
                <a:ea typeface="新細明體" pitchFamily="18" charset="-120"/>
              </a:rPr>
              <a:t> of functions f and g, denoted by 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i="1" lang="el-GR"/>
              <a:t>○</a:t>
            </a:r>
            <a:r>
              <a:rPr altLang="zh-TW" i="1" lang="en-US">
                <a:ea typeface="新細明體" pitchFamily="18" charset="-120"/>
              </a:rPr>
              <a:t>g</a:t>
            </a:r>
            <a:r>
              <a:rPr altLang="zh-TW" lang="en-US">
                <a:ea typeface="新細明體" pitchFamily="18" charset="-120"/>
              </a:rPr>
              <a:t>, is defined by: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i="1" lang="el-GR"/>
              <a:t>○</a:t>
            </a:r>
            <a:r>
              <a:rPr altLang="zh-TW" i="1" lang="en-US">
                <a:ea typeface="新細明體" pitchFamily="18" charset="-120"/>
              </a:rPr>
              <a:t>g(a) = f(g(a))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i="1" lang="el-GR"/>
              <a:t>○</a:t>
            </a:r>
            <a:r>
              <a:rPr altLang="zh-TW" i="1" lang="en-US">
                <a:ea typeface="新細明體" pitchFamily="18" charset="-120"/>
              </a:rPr>
              <a:t>g</a:t>
            </a:r>
            <a:r>
              <a:rPr altLang="zh-TW" lang="en-US">
                <a:ea typeface="新細明體" pitchFamily="18" charset="-120"/>
              </a:rPr>
              <a:t> and </a:t>
            </a:r>
            <a:r>
              <a:rPr altLang="zh-TW" i="1" lang="en-US">
                <a:ea typeface="新細明體" pitchFamily="18" charset="-120"/>
              </a:rPr>
              <a:t>g</a:t>
            </a:r>
            <a:r>
              <a:rPr altLang="zh-TW" i="1" lang="el-GR"/>
              <a:t>○</a:t>
            </a:r>
            <a:r>
              <a:rPr altLang="zh-TW" i="1" lang="en-US">
                <a:ea typeface="新細明體" pitchFamily="18" charset="-120"/>
              </a:rPr>
              <a:t>f</a:t>
            </a:r>
            <a:r>
              <a:rPr altLang="zh-TW" lang="en-US">
                <a:ea typeface="新細明體" pitchFamily="18" charset="-120"/>
              </a:rPr>
              <a:t> are not equal --- </a:t>
            </a:r>
            <a:r>
              <a:rPr altLang="zh-TW" b="1" i="1" lang="en-US" u="sng">
                <a:solidFill>
                  <a:srgbClr val="FFFF00"/>
                </a:solidFill>
                <a:ea typeface="新細明體" pitchFamily="18" charset="-120"/>
              </a:rPr>
              <a:t>Prove it</a:t>
            </a: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7 (2.3) </a:t>
            </a:r>
          </a:p>
        </p:txBody>
      </p:sp>
      <p:pic>
        <p:nvPicPr>
          <p:cNvPr id="2097169" name="" descr="02-3-00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9862" y="381000"/>
            <a:ext cx="8745538" cy="4624387"/>
          </a:xfrm>
          <a:prstGeom prst="rect"/>
          <a:noFill/>
          <a:ln>
            <a:noFill/>
          </a:ln>
        </p:spPr>
      </p:pic>
      <p:sp>
        <p:nvSpPr>
          <p:cNvPr id="1048829" name=""/>
          <p:cNvSpPr txBox="1"/>
          <p:nvPr/>
        </p:nvSpPr>
        <p:spPr>
          <a:xfrm rot="0">
            <a:off x="1143000" y="5562600"/>
            <a:ext cx="6929437" cy="802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7 </a:t>
            </a:r>
            <a:r>
              <a:rPr altLang="zh-TW" sz="2400" lang="en-US">
                <a:latin typeface="Times New Roman" pitchFamily="18" charset="0"/>
              </a:rPr>
              <a:t> The Composition of the Functions </a:t>
            </a:r>
            <a:r>
              <a:rPr altLang="zh-TW" sz="2400" i="1" lang="en-US">
                <a:latin typeface="Times New Roman" pitchFamily="18" charset="0"/>
              </a:rPr>
              <a:t>f</a:t>
            </a:r>
            <a:r>
              <a:rPr altLang="zh-TW" sz="2400" lang="en-US">
                <a:latin typeface="Times New Roman" pitchFamily="18" charset="0"/>
              </a:rPr>
              <a:t> and </a:t>
            </a:r>
            <a:r>
              <a:rPr altLang="zh-TW" sz="2400" i="1" lang="en-US">
                <a:latin typeface="Times New Roman" pitchFamily="18" charset="0"/>
              </a:rPr>
              <a:t>g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endParaRPr altLang="en-US"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1828800"/>
            <a:ext cx="8229600" cy="4648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gradFill rotWithShape="0">
          <a:gsLst>
            <a:gs pos="0">
              <a:srgbClr val="182F47">
                <a:alpha val="100000"/>
              </a:srgbClr>
            </a:gs>
            <a:gs pos="50000">
              <a:srgbClr val="336699">
                <a:alpha val="100000"/>
              </a:srgbClr>
            </a:gs>
            <a:gs pos="100000">
              <a:srgbClr val="182F47">
                <a:alpha val="100000"/>
              </a:srgbClr>
            </a:gs>
          </a:gsLst>
          <a:lin ang="5400000" scaled="1"/>
        </a:gradFill>
      </p:bgPr>
    </p:bg>
    <p:spTree>
      <p:nvGrpSpPr>
        <p:cNvPr id="2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b="1" lang="en-US">
                <a:solidFill>
                  <a:srgbClr val="FFFF00"/>
                </a:solidFill>
              </a:rPr>
              <a:t>Graphs of Functions</a:t>
            </a:r>
          </a:p>
        </p:txBody>
      </p:sp>
      <p:sp>
        <p:nvSpPr>
          <p:cNvPr id="1048835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</a:rPr>
              <a:t>Definition 11:</a:t>
            </a:r>
            <a:r>
              <a:rPr altLang="zh-TW" b="1" lang="en-US">
                <a:solidFill>
                  <a:srgbClr val="FF99FF"/>
                </a:solidFill>
              </a:rPr>
              <a:t> </a:t>
            </a:r>
            <a:r>
              <a:rPr altLang="zh-TW" lang="en-US">
                <a:solidFill>
                  <a:schemeClr val="lt1"/>
                </a:solidFill>
              </a:rPr>
              <a:t>The </a:t>
            </a:r>
            <a:r>
              <a:rPr altLang="zh-TW" b="1" i="1" lang="en-US">
                <a:solidFill>
                  <a:srgbClr val="FF0000"/>
                </a:solidFill>
              </a:rPr>
              <a:t>graph</a:t>
            </a:r>
            <a:r>
              <a:rPr altLang="zh-TW" lang="en-US">
                <a:solidFill>
                  <a:schemeClr val="lt1"/>
                </a:solidFill>
              </a:rPr>
              <a:t> of function </a:t>
            </a:r>
            <a:r>
              <a:rPr altLang="zh-TW" i="1" lang="en-US">
                <a:solidFill>
                  <a:schemeClr val="lt1"/>
                </a:solidFill>
              </a:rPr>
              <a:t>f</a:t>
            </a:r>
            <a:r>
              <a:rPr altLang="zh-TW" lang="en-US">
                <a:solidFill>
                  <a:schemeClr val="lt1"/>
                </a:solidFill>
              </a:rPr>
              <a:t> is the set of ordered pairs </a:t>
            </a:r>
            <a:r>
              <a:rPr altLang="zh-TW" i="1" lang="en-US">
                <a:solidFill>
                  <a:schemeClr val="lt1"/>
                </a:solidFill>
              </a:rPr>
              <a:t>{(a,b)|a</a:t>
            </a:r>
            <a:r>
              <a:rPr altLang="zh-TW" i="1" lang="en-US">
                <a:solidFill>
                  <a:schemeClr val="lt1"/>
                </a:solidFill>
                <a:sym typeface="Symbol" pitchFamily="18" charset="2"/>
              </a:rPr>
              <a:t>A and f(a)=b}</a:t>
            </a:r>
          </a:p>
        </p:txBody>
      </p:sp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8 (2.3) </a:t>
            </a:r>
          </a:p>
        </p:txBody>
      </p:sp>
      <p:pic>
        <p:nvPicPr>
          <p:cNvPr id="2097171" name="" descr="02-3-008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155825" y="214312"/>
            <a:ext cx="4702175" cy="5272087"/>
          </a:xfrm>
          <a:prstGeom prst="rect"/>
          <a:noFill/>
          <a:ln>
            <a:noFill/>
          </a:ln>
        </p:spPr>
      </p:pic>
      <p:sp>
        <p:nvSpPr>
          <p:cNvPr id="1048842" name=""/>
          <p:cNvSpPr txBox="1"/>
          <p:nvPr/>
        </p:nvSpPr>
        <p:spPr>
          <a:xfrm rot="0">
            <a:off x="1371600" y="5791200"/>
            <a:ext cx="6929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8 </a:t>
            </a:r>
            <a:r>
              <a:rPr altLang="zh-TW" sz="2400" lang="en-US">
                <a:latin typeface="Times New Roman" pitchFamily="18" charset="0"/>
              </a:rPr>
              <a:t> The Graph of </a:t>
            </a:r>
            <a:r>
              <a:rPr altLang="zh-TW" sz="2400" i="1" lang="en-US">
                <a:latin typeface="Times New Roman" pitchFamily="18" charset="0"/>
              </a:rPr>
              <a:t>f</a:t>
            </a:r>
            <a:r>
              <a:rPr altLang="zh-TW" sz="2400" lang="en-US">
                <a:latin typeface="Times New Roman" pitchFamily="18" charset="0"/>
              </a:rPr>
              <a:t>(</a:t>
            </a:r>
            <a:r>
              <a:rPr altLang="zh-TW" sz="2400" i="1" lang="en-US">
                <a:latin typeface="Times New Roman" pitchFamily="18" charset="0"/>
              </a:rPr>
              <a:t>n</a:t>
            </a:r>
            <a:r>
              <a:rPr altLang="zh-TW" sz="2400" lang="en-US">
                <a:latin typeface="Times New Roman" pitchFamily="18" charset="0"/>
              </a:rPr>
              <a:t>) = 2</a:t>
            </a:r>
            <a:r>
              <a:rPr altLang="zh-TW" sz="2400" i="1" lang="en-US">
                <a:latin typeface="Times New Roman" pitchFamily="18" charset="0"/>
              </a:rPr>
              <a:t>n </a:t>
            </a:r>
            <a:r>
              <a:rPr altLang="zh-TW" sz="2400" lang="en-US">
                <a:latin typeface="Times New Roman" pitchFamily="18" charset="0"/>
              </a:rPr>
              <a:t>+ 1 from Z to Z.</a:t>
            </a:r>
          </a:p>
        </p:txBody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9 (2.3)</a:t>
            </a:r>
          </a:p>
        </p:txBody>
      </p:sp>
      <p:pic>
        <p:nvPicPr>
          <p:cNvPr id="2097172" name="" descr="02-3-009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43087" y="152400"/>
            <a:ext cx="5319712" cy="5372100"/>
          </a:xfrm>
          <a:prstGeom prst="rect"/>
          <a:noFill/>
          <a:ln>
            <a:noFill/>
          </a:ln>
        </p:spPr>
      </p:pic>
      <p:sp>
        <p:nvSpPr>
          <p:cNvPr id="1048847" name=""/>
          <p:cNvSpPr txBox="1"/>
          <p:nvPr/>
        </p:nvSpPr>
        <p:spPr>
          <a:xfrm rot="0">
            <a:off x="1452562" y="5867400"/>
            <a:ext cx="6929437" cy="4978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9 </a:t>
            </a:r>
            <a:r>
              <a:rPr altLang="zh-TW" sz="2400" lang="en-US">
                <a:latin typeface="Times New Roman" pitchFamily="18" charset="0"/>
              </a:rPr>
              <a:t> The Graph of </a:t>
            </a:r>
            <a:r>
              <a:rPr altLang="zh-TW" sz="2400" i="1" lang="en-US">
                <a:latin typeface="Times New Roman" pitchFamily="18" charset="0"/>
              </a:rPr>
              <a:t>f</a:t>
            </a:r>
            <a:r>
              <a:rPr altLang="zh-TW" sz="2400" lang="en-US">
                <a:latin typeface="Times New Roman" pitchFamily="18" charset="0"/>
              </a:rPr>
              <a:t>(</a:t>
            </a:r>
            <a:r>
              <a:rPr altLang="zh-TW" sz="2400" i="1" lang="en-US">
                <a:latin typeface="Times New Roman" pitchFamily="18" charset="0"/>
              </a:rPr>
              <a:t>x</a:t>
            </a:r>
            <a:r>
              <a:rPr altLang="zh-TW" sz="2400" lang="en-US">
                <a:latin typeface="Times New Roman" pitchFamily="18" charset="0"/>
              </a:rPr>
              <a:t>) = </a:t>
            </a:r>
            <a:r>
              <a:rPr altLang="zh-TW" sz="2400" i="1" lang="en-US">
                <a:latin typeface="Times New Roman" pitchFamily="18" charset="0"/>
              </a:rPr>
              <a:t>x</a:t>
            </a:r>
            <a:r>
              <a:rPr altLang="zh-TW" baseline="30000" sz="2400" lang="en-US">
                <a:latin typeface="Times New Roman" pitchFamily="18" charset="0"/>
              </a:rPr>
              <a:t>2</a:t>
            </a:r>
            <a:r>
              <a:rPr altLang="zh-TW" sz="2400" lang="en-US">
                <a:latin typeface="Times New Roman" pitchFamily="18" charset="0"/>
              </a:rPr>
              <a:t> from Z to Z.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2.1 Sets(2/8)</a:t>
            </a:r>
          </a:p>
        </p:txBody>
      </p:sp>
      <p:sp>
        <p:nvSpPr>
          <p:cNvPr id="1048603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1"/>
            <a:r>
              <a:rPr altLang="zh-TW" b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={0, 1, 2, 3, …}, natural numbers</a:t>
            </a:r>
          </a:p>
          <a:p>
            <a:pPr eaLnBrk="1" hangingPunct="1" latinLnBrk="1" lvl="1"/>
            <a:r>
              <a:rPr altLang="zh-TW" b="1" lang="en-US">
                <a:ea typeface="新細明體" pitchFamily="18" charset="-120"/>
              </a:rPr>
              <a:t>Z</a:t>
            </a:r>
            <a:r>
              <a:rPr altLang="zh-TW" lang="en-US">
                <a:ea typeface="新細明體" pitchFamily="18" charset="-120"/>
              </a:rPr>
              <a:t>={…,-2, -1, 0, 1, 2, …}, integers</a:t>
            </a:r>
          </a:p>
          <a:p>
            <a:pPr eaLnBrk="1" hangingPunct="1" latinLnBrk="1" lvl="1"/>
            <a:r>
              <a:rPr altLang="zh-TW" b="1" lang="en-US">
                <a:ea typeface="新細明體" pitchFamily="18" charset="-120"/>
              </a:rPr>
              <a:t>Z</a:t>
            </a:r>
            <a:r>
              <a:rPr altLang="zh-TW" baseline="30000" lang="en-US">
                <a:ea typeface="新細明體" pitchFamily="18" charset="-120"/>
              </a:rPr>
              <a:t>+</a:t>
            </a:r>
            <a:r>
              <a:rPr altLang="zh-TW" lang="en-US">
                <a:ea typeface="新細明體" pitchFamily="18" charset="-120"/>
              </a:rPr>
              <a:t>={1, 2, 3, …}, positive integers</a:t>
            </a:r>
          </a:p>
          <a:p>
            <a:pPr eaLnBrk="1" hangingPunct="1" latinLnBrk="1" lvl="1"/>
            <a:r>
              <a:rPr altLang="zh-TW" b="1" lang="en-US">
                <a:ea typeface="新細明體" pitchFamily="18" charset="-120"/>
              </a:rPr>
              <a:t>Q</a:t>
            </a:r>
            <a:r>
              <a:rPr altLang="zh-TW" lang="en-US">
                <a:ea typeface="新細明體" pitchFamily="18" charset="-120"/>
              </a:rPr>
              <a:t>={</a:t>
            </a:r>
            <a:r>
              <a:rPr altLang="zh-TW" i="1" lang="en-US">
                <a:ea typeface="新細明體" pitchFamily="18" charset="-120"/>
              </a:rPr>
              <a:t>p/q</a:t>
            </a:r>
            <a:r>
              <a:rPr altLang="zh-TW" lang="en-US">
                <a:ea typeface="新細明體" pitchFamily="18" charset="-120"/>
              </a:rPr>
              <a:t>|</a:t>
            </a:r>
            <a:r>
              <a:rPr altLang="zh-TW" i="1" lang="en-US">
                <a:ea typeface="新細明體" pitchFamily="18" charset="-120"/>
              </a:rPr>
              <a:t>p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</a:t>
            </a:r>
            <a:r>
              <a:rPr altLang="zh-TW" b="1" lang="en-US">
                <a:ea typeface="新細明體" pitchFamily="18" charset="-120"/>
                <a:sym typeface="Symbol" pitchFamily="18" charset="2"/>
              </a:rPr>
              <a:t>Z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q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</a:t>
            </a:r>
            <a:r>
              <a:rPr altLang="zh-TW" b="1" lang="en-US">
                <a:ea typeface="新細明體" pitchFamily="18" charset="-120"/>
                <a:sym typeface="Symbol" pitchFamily="18" charset="2"/>
              </a:rPr>
              <a:t>Z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and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q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0}, rational numbers</a:t>
            </a:r>
          </a:p>
          <a:p>
            <a:pPr eaLnBrk="1" hangingPunct="1" latinLnBrk="1" lvl="1"/>
            <a:r>
              <a:rPr altLang="zh-TW" b="1" lang="en-US">
                <a:ea typeface="新細明體" pitchFamily="18" charset="-120"/>
                <a:sym typeface="Symbol" pitchFamily="18" charset="2"/>
              </a:rPr>
              <a:t>Q</a:t>
            </a:r>
            <a:r>
              <a:rPr altLang="zh-TW" baseline="30000" lang="en-US">
                <a:ea typeface="新細明體" pitchFamily="18" charset="-120"/>
                <a:sym typeface="Symbol" pitchFamily="18" charset="2"/>
              </a:rPr>
              <a:t>+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={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R|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x=p/q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for positive integers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p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and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q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}</a:t>
            </a:r>
          </a:p>
          <a:p>
            <a:pPr eaLnBrk="1" hangingPunct="1" latinLnBrk="1" lvl="1"/>
            <a:r>
              <a:rPr altLang="zh-TW" b="1" lang="en-US">
                <a:ea typeface="新細明體" pitchFamily="18" charset="-120"/>
                <a:sym typeface="Symbol" pitchFamily="18" charset="2"/>
              </a:rPr>
              <a:t>R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, real numbers</a:t>
            </a: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1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Floor and Ceil Functions</a:t>
            </a:r>
          </a:p>
        </p:txBody>
      </p:sp>
      <p:sp>
        <p:nvSpPr>
          <p:cNvPr id="104885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  <a:sym typeface="Symbol" pitchFamily="18" charset="2"/>
              </a:rPr>
              <a:t>Definition 12:</a:t>
            </a:r>
            <a:r>
              <a:rPr altLang="zh-TW" b="1" lang="en-US">
                <a:solidFill>
                  <a:srgbClr val="FF99FF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floor function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assigns to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the largest integer that is less than or equal to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(x or [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])..</a:t>
            </a:r>
          </a:p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  <a:sym typeface="Symbol" pitchFamily="18" charset="2"/>
              </a:rPr>
              <a:t>Definition 13:</a:t>
            </a:r>
            <a:r>
              <a:rPr altLang="zh-TW" b="1" i="1" lang="en-US">
                <a:ea typeface="新細明體" pitchFamily="18" charset="-120"/>
                <a:sym typeface="Symbol" pitchFamily="18" charset="2"/>
              </a:rPr>
              <a:t>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The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ceiling function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assigns to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the smallest integer that is greater than or equal to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 (x)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10 (2.3) </a:t>
            </a:r>
          </a:p>
        </p:txBody>
      </p:sp>
      <p:pic>
        <p:nvPicPr>
          <p:cNvPr id="2097173" name="" descr="02-3-010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10901" b="0"/>
          <a:stretch>
            <a:fillRect/>
          </a:stretch>
        </p:blipFill>
        <p:spPr>
          <a:xfrm rot="0">
            <a:off x="228600" y="533400"/>
            <a:ext cx="8734425" cy="4178300"/>
          </a:xfrm>
          <a:prstGeom prst="rect"/>
          <a:noFill/>
          <a:ln>
            <a:noFill/>
          </a:ln>
        </p:spPr>
      </p:pic>
      <p:sp>
        <p:nvSpPr>
          <p:cNvPr id="1048857" name=""/>
          <p:cNvSpPr txBox="1"/>
          <p:nvPr/>
        </p:nvSpPr>
        <p:spPr>
          <a:xfrm rot="0">
            <a:off x="609600" y="5486400"/>
            <a:ext cx="8305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10 </a:t>
            </a:r>
            <a:r>
              <a:rPr altLang="zh-TW" sz="2400" lang="en-US">
                <a:latin typeface="Times New Roman" pitchFamily="18" charset="0"/>
              </a:rPr>
              <a:t> Graphs of the (a) Floor and (b) Ceiling Functions.</a:t>
            </a:r>
          </a:p>
        </p:txBody>
      </p:sp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TABLE 1 (2.3)</a:t>
            </a:r>
          </a:p>
        </p:txBody>
      </p:sp>
      <p:pic>
        <p:nvPicPr>
          <p:cNvPr id="2097174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1219200"/>
            <a:ext cx="7239000" cy="5486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gradFill rotWithShape="0">
          <a:gsLst>
            <a:gs pos="0">
              <a:srgbClr val="182F47">
                <a:alpha val="100000"/>
              </a:srgbClr>
            </a:gs>
            <a:gs pos="50000">
              <a:srgbClr val="336699">
                <a:alpha val="100000"/>
              </a:srgbClr>
            </a:gs>
            <a:gs pos="100000">
              <a:srgbClr val="182F47">
                <a:alpha val="100000"/>
              </a:srgbClr>
            </a:gs>
          </a:gsLst>
          <a:lin ang="5400000" scaled="1"/>
        </a:gradFill>
      </p:bgPr>
    </p:bg>
    <p:spTree>
      <p:nvGrpSpPr>
        <p:cNvPr id="2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lvl="0"/>
            <a:r>
              <a:rPr altLang="en-US" b="1" i="1" lang="en-US">
                <a:solidFill>
                  <a:srgbClr val="FFFF00"/>
                </a:solidFill>
              </a:rPr>
              <a:t>Proof: 4(a)</a:t>
            </a:r>
          </a:p>
        </p:txBody>
      </p:sp>
      <p:pic>
        <p:nvPicPr>
          <p:cNvPr id="209717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1603375"/>
            <a:ext cx="8229600" cy="47974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gradFill rotWithShape="0">
          <a:gsLst>
            <a:gs pos="0">
              <a:srgbClr val="182F47">
                <a:alpha val="100000"/>
              </a:srgbClr>
            </a:gs>
            <a:gs pos="50000">
              <a:srgbClr val="336699">
                <a:alpha val="100000"/>
              </a:srgbClr>
            </a:gs>
            <a:gs pos="100000">
              <a:srgbClr val="182F47">
                <a:alpha val="100000"/>
              </a:srgbClr>
            </a:gs>
          </a:gsLst>
          <a:lin ang="5400000" scaled="1"/>
        </a:gradFill>
      </p:bgPr>
    </p:bg>
    <p:spTree>
      <p:nvGrpSpPr>
        <p:cNvPr id="2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6" name=""/>
          <p:cNvSpPr/>
          <p:nvPr>
            <p:ph type="title" sz="full" idx="0"/>
          </p:nvPr>
        </p:nvSpPr>
        <p:spPr>
          <a:xfrm rot="0">
            <a:off x="457200" y="274637"/>
            <a:ext cx="8229600" cy="8683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lvl="0"/>
            <a:endParaRPr altLang="en-US" b="1" lang="en-US">
              <a:solidFill>
                <a:srgbClr val="FFFF00"/>
              </a:solidFill>
            </a:endParaRPr>
          </a:p>
        </p:txBody>
      </p:sp>
      <p:pic>
        <p:nvPicPr>
          <p:cNvPr id="2097176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1298575"/>
            <a:ext cx="8229600" cy="5181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gradFill rotWithShape="0">
          <a:gsLst>
            <a:gs pos="0">
              <a:srgbClr val="182F47">
                <a:alpha val="100000"/>
              </a:srgbClr>
            </a:gs>
            <a:gs pos="50000">
              <a:srgbClr val="336699">
                <a:alpha val="100000"/>
              </a:srgbClr>
            </a:gs>
            <a:gs pos="100000">
              <a:srgbClr val="182F47">
                <a:alpha val="100000"/>
              </a:srgbClr>
            </a:gs>
          </a:gsLst>
          <a:lin ang="5400000" scaled="1"/>
        </a:gradFill>
      </p:bgPr>
    </p:bg>
    <p:spTree>
      <p:nvGrpSpPr>
        <p:cNvPr id="2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>
            <p:ph type="title" sz="full" idx="0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74637"/>
            <a:ext cx="8229600" cy="1146175"/>
          </a:xfrm>
          <a:prstGeom prst="rect"/>
          <a:noFill/>
          <a:ln>
            <a:noFill/>
          </a:ln>
        </p:spPr>
      </p:pic>
      <p:pic>
        <p:nvPicPr>
          <p:cNvPr id="2097178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57200" y="1603375"/>
            <a:ext cx="8229600" cy="4724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gradFill rotWithShape="0">
          <a:gsLst>
            <a:gs pos="0">
              <a:srgbClr val="182F47">
                <a:alpha val="100000"/>
              </a:srgbClr>
            </a:gs>
            <a:gs pos="50000">
              <a:srgbClr val="336699">
                <a:alpha val="100000"/>
              </a:srgbClr>
            </a:gs>
            <a:gs pos="100000">
              <a:srgbClr val="182F47">
                <a:alpha val="100000"/>
              </a:srgbClr>
            </a:gs>
          </a:gsLst>
          <a:lin ang="5400000" scaled="1"/>
        </a:gradFill>
      </p:bgPr>
    </p:bg>
    <p:spTree>
      <p:nvGrpSpPr>
        <p:cNvPr id="2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9" name=""/>
          <p:cNvPicPr>
            <a:picLocks/>
          </p:cNvPicPr>
          <p:nvPr>
            <p:ph type="title" sz="full" idx="0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74637"/>
            <a:ext cx="8229600" cy="1146175"/>
          </a:xfrm>
          <a:prstGeom prst="rect"/>
          <a:noFill/>
          <a:ln>
            <a:noFill/>
          </a:ln>
        </p:spPr>
      </p:pic>
      <p:pic>
        <p:nvPicPr>
          <p:cNvPr id="2097180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04800" y="1603375"/>
            <a:ext cx="8613775" cy="452278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7" name=""/>
          <p:cNvSpPr/>
          <p:nvPr>
            <p:ph type="title" sz="full" idx="0"/>
          </p:nvPr>
        </p:nvSpPr>
        <p:spPr>
          <a:xfrm rot="0">
            <a:off x="754062" y="193675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en-US">
                <a:latin typeface="Bernard MT Condensed" pitchFamily="18" charset="0"/>
              </a:rPr>
              <a:t>Getting Started</a:t>
            </a:r>
          </a:p>
        </p:txBody>
      </p:sp>
      <p:sp>
        <p:nvSpPr>
          <p:cNvPr id="1048868" name=""/>
          <p:cNvSpPr/>
          <p:nvPr>
            <p:ph sz="full" idx="1"/>
          </p:nvPr>
        </p:nvSpPr>
        <p:spPr>
          <a:xfrm rot="0">
            <a:off x="1219200" y="1635125"/>
            <a:ext cx="7467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en-US" sz="3400" lang="zh-TW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2.1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2.2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Set Operations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2.3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Functions</a:t>
            </a:r>
          </a:p>
          <a:p>
            <a:pPr eaLnBrk="1" hangingPunct="1" latinLnBrk="1" lvl="0">
              <a:buBlip>
                <a:blip xmlns:r="http://schemas.openxmlformats.org/officeDocument/2006/relationships" r:embed="rId1"/>
              </a:buBlip>
            </a:pPr>
            <a:r>
              <a:rPr altLang="zh-TW" sz="3400" lang="en-US">
                <a:solidFill>
                  <a:srgbClr val="CC99FF"/>
                </a:solidFill>
                <a:latin typeface="Lucida Sans Unicode" pitchFamily="34" charset="0"/>
                <a:ea typeface="新細明體" pitchFamily="18" charset="-120"/>
              </a:rPr>
              <a:t>2.4</a:t>
            </a:r>
            <a:r>
              <a:rPr altLang="zh-TW" sz="3400" lang="en-US">
                <a:solidFill>
                  <a:srgbClr val="CCECFF"/>
                </a:solidFill>
                <a:latin typeface="Lucida Sans Unicode" pitchFamily="34" charset="0"/>
                <a:ea typeface="新細明體" pitchFamily="18" charset="-120"/>
              </a:rPr>
              <a:t>  Sequences and Summations</a:t>
            </a:r>
          </a:p>
        </p:txBody>
      </p:sp>
      <p:sp>
        <p:nvSpPr>
          <p:cNvPr id="1048869" name=""/>
          <p:cNvSpPr/>
          <p:nvPr/>
        </p:nvSpPr>
        <p:spPr>
          <a:xfrm rot="0">
            <a:off x="214312" y="3352800"/>
            <a:ext cx="866775" cy="8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3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2.4 Sequences and Summations</a:t>
            </a:r>
          </a:p>
        </p:txBody>
      </p:sp>
      <p:sp>
        <p:nvSpPr>
          <p:cNvPr id="104887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1:</a:t>
            </a:r>
            <a:r>
              <a:rPr altLang="zh-TW" lang="en-US">
                <a:ea typeface="新細明體" pitchFamily="18" charset="-120"/>
              </a:rPr>
              <a:t> A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sequence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is a function from a subset of the set of integers to a set S. We use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to denote the image of the integer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 (a </a:t>
            </a:r>
            <a:r>
              <a:rPr altLang="zh-TW" i="1" lang="en-US">
                <a:ea typeface="新細明體" pitchFamily="18" charset="-120"/>
              </a:rPr>
              <a:t>term</a:t>
            </a:r>
            <a:r>
              <a:rPr altLang="zh-TW" lang="en-US">
                <a:ea typeface="新細明體" pitchFamily="18" charset="-120"/>
              </a:rPr>
              <a:t> of the sequence)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The sequence {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}</a:t>
            </a:r>
          </a:p>
          <a:p>
            <a:pPr eaLnBrk="1" hangingPunct="1" latinLnBrk="1" lvl="2"/>
            <a:r>
              <a:rPr altLang="zh-TW" lang="en-US">
                <a:ea typeface="新細明體" pitchFamily="18" charset="-120"/>
              </a:rPr>
              <a:t>Ex: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i="1" lang="en-US">
                <a:ea typeface="新細明體" pitchFamily="18" charset="-120"/>
              </a:rPr>
              <a:t>=1/n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8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879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2:</a:t>
            </a:r>
            <a:r>
              <a:rPr altLang="zh-TW" sz="2800" lang="en-US">
                <a:ea typeface="新細明體" pitchFamily="18" charset="-120"/>
              </a:rPr>
              <a:t> A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geometric progression</a:t>
            </a:r>
            <a:r>
              <a:rPr altLang="zh-TW" sz="2800" lang="en-US">
                <a:ea typeface="新細明體" pitchFamily="18" charset="-120"/>
              </a:rPr>
              <a:t> is a sequence of the form</a:t>
            </a:r>
            <a:br/>
            <a:r>
              <a:rPr altLang="zh-TW" sz="2800" lang="en-US">
                <a:ea typeface="新細明體" pitchFamily="18" charset="-120"/>
              </a:rPr>
              <a:t>	</a:t>
            </a:r>
            <a:r>
              <a:rPr altLang="zh-TW" sz="2800" i="1" lang="en-US">
                <a:ea typeface="新細明體" pitchFamily="18" charset="-120"/>
              </a:rPr>
              <a:t>a, ar, ar</a:t>
            </a:r>
            <a:r>
              <a:rPr altLang="zh-TW" baseline="30000" sz="2800" i="1" lang="en-US">
                <a:ea typeface="新細明體" pitchFamily="18" charset="-120"/>
              </a:rPr>
              <a:t>2</a:t>
            </a:r>
            <a:r>
              <a:rPr altLang="zh-TW" sz="2800" i="1" lang="en-US">
                <a:ea typeface="新細明體" pitchFamily="18" charset="-120"/>
              </a:rPr>
              <a:t>, …, ar</a:t>
            </a:r>
            <a:r>
              <a:rPr altLang="zh-TW" baseline="30000" sz="2800" i="1" lang="en-US">
                <a:ea typeface="新細明體" pitchFamily="18" charset="-120"/>
              </a:rPr>
              <a:t>n</a:t>
            </a:r>
            <a:r>
              <a:rPr altLang="zh-TW" sz="2800" i="1" lang="en-US">
                <a:ea typeface="新細明體" pitchFamily="18" charset="-120"/>
              </a:rPr>
              <a:t>, …</a:t>
            </a:r>
            <a:br/>
            <a:r>
              <a:rPr altLang="zh-TW" sz="2800" lang="en-US">
                <a:ea typeface="新細明體" pitchFamily="18" charset="-120"/>
              </a:rPr>
              <a:t>where the </a:t>
            </a:r>
            <a:r>
              <a:rPr altLang="zh-TW" sz="2800" i="1" lang="en-US">
                <a:ea typeface="新細明體" pitchFamily="18" charset="-120"/>
              </a:rPr>
              <a:t>initial term a</a:t>
            </a:r>
            <a:r>
              <a:rPr altLang="zh-TW" sz="2800" lang="en-US">
                <a:ea typeface="新細明體" pitchFamily="18" charset="-120"/>
              </a:rPr>
              <a:t> and the </a:t>
            </a:r>
            <a:r>
              <a:rPr altLang="zh-TW" sz="2800" i="1" lang="en-US">
                <a:ea typeface="新細明體" pitchFamily="18" charset="-120"/>
              </a:rPr>
              <a:t>common ratio r</a:t>
            </a:r>
            <a:r>
              <a:rPr altLang="zh-TW" sz="2800" lang="en-US">
                <a:ea typeface="新細明體" pitchFamily="18" charset="-120"/>
              </a:rPr>
              <a:t> are real numbers</a:t>
            </a:r>
          </a:p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3:</a:t>
            </a:r>
            <a:r>
              <a:rPr altLang="zh-TW" sz="2800" lang="en-US">
                <a:ea typeface="新細明體" pitchFamily="18" charset="-120"/>
              </a:rPr>
              <a:t> A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arithmetic progression</a:t>
            </a:r>
            <a:r>
              <a:rPr altLang="zh-TW" sz="2800" lang="en-US">
                <a:ea typeface="新細明體" pitchFamily="18" charset="-120"/>
              </a:rPr>
              <a:t> is a sequence of the form</a:t>
            </a:r>
            <a:br/>
            <a:r>
              <a:rPr altLang="zh-TW" sz="2800" lang="en-US">
                <a:ea typeface="新細明體" pitchFamily="18" charset="-120"/>
              </a:rPr>
              <a:t>	</a:t>
            </a:r>
            <a:r>
              <a:rPr altLang="zh-TW" sz="2800" i="1" lang="en-US">
                <a:ea typeface="新細明體" pitchFamily="18" charset="-120"/>
              </a:rPr>
              <a:t>a, a+d, a+2d, …, a+nd, …</a:t>
            </a:r>
            <a:br/>
            <a:r>
              <a:rPr altLang="zh-TW" sz="2800" lang="en-US">
                <a:ea typeface="新細明體" pitchFamily="18" charset="-120"/>
              </a:rPr>
              <a:t>where the </a:t>
            </a:r>
            <a:r>
              <a:rPr altLang="zh-TW" sz="2800" i="1" lang="en-US">
                <a:ea typeface="新細明體" pitchFamily="18" charset="-120"/>
              </a:rPr>
              <a:t>initial term a</a:t>
            </a:r>
            <a:r>
              <a:rPr altLang="zh-TW" sz="2800" lang="en-US">
                <a:ea typeface="新細明體" pitchFamily="18" charset="-120"/>
              </a:rPr>
              <a:t> and the </a:t>
            </a:r>
            <a:r>
              <a:rPr altLang="zh-TW" sz="2800" i="1" lang="en-US">
                <a:ea typeface="新細明體" pitchFamily="18" charset="-120"/>
              </a:rPr>
              <a:t>common difference d</a:t>
            </a:r>
            <a:r>
              <a:rPr altLang="zh-TW" sz="2800" lang="en-US">
                <a:ea typeface="新細明體" pitchFamily="18" charset="-120"/>
              </a:rPr>
              <a:t> are real numbers</a:t>
            </a:r>
          </a:p>
          <a:p>
            <a:pPr eaLnBrk="1" hangingPunct="1" latinLnBrk="1" lvl="0"/>
            <a:endParaRPr altLang="zh-TW" sz="2800" 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2.1 Sets(3/8)</a:t>
            </a:r>
          </a:p>
        </p:txBody>
      </p:sp>
      <p:sp>
        <p:nvSpPr>
          <p:cNvPr id="1048608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3:</a:t>
            </a:r>
            <a:r>
              <a:rPr altLang="zh-TW" b="1" lang="en-US">
                <a:solidFill>
                  <a:srgbClr val="FF99FF"/>
                </a:solidFill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Two sets are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equal</a:t>
            </a:r>
            <a:r>
              <a:rPr altLang="zh-TW" lang="en-US">
                <a:ea typeface="新細明體" pitchFamily="18" charset="-120"/>
              </a:rPr>
              <a:t> </a:t>
            </a:r>
            <a:r>
              <a:rPr altLang="zh-TW" b="1" lang="en-US">
                <a:solidFill>
                  <a:srgbClr val="FFC000"/>
                </a:solidFill>
                <a:ea typeface="新細明體" pitchFamily="18" charset="-120"/>
              </a:rPr>
              <a:t>if and only if </a:t>
            </a:r>
            <a:r>
              <a:rPr altLang="zh-TW" lang="en-US">
                <a:ea typeface="新細明體" pitchFamily="18" charset="-120"/>
              </a:rPr>
              <a:t>they have the same elements. </a:t>
            </a:r>
            <a:br/>
            <a:r>
              <a:rPr altLang="zh-TW" i="1" lang="en-US">
                <a:ea typeface="新細明體" pitchFamily="18" charset="-120"/>
              </a:rPr>
              <a:t>A=B</a:t>
            </a:r>
            <a:r>
              <a:rPr altLang="zh-TW" lang="en-US">
                <a:ea typeface="新細明體" pitchFamily="18" charset="-120"/>
              </a:rPr>
              <a:t> </a:t>
            </a:r>
            <a:r>
              <a:rPr altLang="zh-TW" b="1" lang="en-US">
                <a:solidFill>
                  <a:srgbClr val="FFC000"/>
                </a:solidFill>
                <a:ea typeface="新細明體" pitchFamily="18" charset="-120"/>
              </a:rPr>
              <a:t>iff</a:t>
            </a:r>
            <a:r>
              <a:rPr altLang="zh-TW" lang="en-US">
                <a:ea typeface="新細明體" pitchFamily="18" charset="-120"/>
              </a:rPr>
              <a:t>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x(x  A  x  B)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  <a:sym typeface="Symbol" pitchFamily="18" charset="2"/>
              </a:rPr>
              <a:t>Venn diagram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  <a:sym typeface="Symbol" pitchFamily="18" charset="2"/>
              </a:rPr>
              <a:t>Universal set U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  <a:sym typeface="Symbol" pitchFamily="18" charset="2"/>
              </a:rPr>
              <a:t>Empty set (null set)  (or {})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3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88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Ex. 1, 3, 5, 7, 9, …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Ex. 1, 2, 2, 3, 3, 3, 4, 4, 4, 4, …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Ex. 1, 7, 25, 79, 241, 727, 2185, 6559, 19681, 59047, …</a:t>
            </a:r>
          </a:p>
          <a:p>
            <a:pPr eaLnBrk="1" hangingPunct="1" latinLnBrk="1" lvl="0"/>
            <a:endParaRPr altLang="zh-TW" 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TABLE 1 (2.4)</a:t>
            </a:r>
          </a:p>
        </p:txBody>
      </p:sp>
      <p:pic>
        <p:nvPicPr>
          <p:cNvPr id="2097181" name="" descr="t02-4-0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19075" y="1143000"/>
            <a:ext cx="8772525" cy="433228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2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Summing a Sequence</a:t>
            </a:r>
          </a:p>
        </p:txBody>
      </p:sp>
      <p:sp>
        <p:nvSpPr>
          <p:cNvPr id="1048893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</a:pPr>
            <a:r>
              <a:rPr altLang="en-US" sz="3000" lang="en-US"/>
              <a:t>Specific sum</a:t>
            </a:r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b="1" sz="3000" i="1" lang="en-US"/>
              <a:t>1 + 2 + 3 + ….. + n-1 + n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sz="3000" lang="en-US"/>
              <a:t>General summation of a sequence of </a:t>
            </a:r>
            <a:r>
              <a:rPr altLang="en-US" sz="3000" i="1" lang="en-US"/>
              <a:t>terms:</a:t>
            </a:r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b="1" sz="3000" i="1" lang="en-US"/>
              <a:t>a</a:t>
            </a:r>
            <a:r>
              <a:rPr altLang="en-US" baseline="-25000" b="1" sz="3000" i="1" lang="en-US"/>
              <a:t>1</a:t>
            </a:r>
            <a:r>
              <a:rPr altLang="en-US" b="1" sz="3000" i="1" lang="en-US"/>
              <a:t> + a</a:t>
            </a:r>
            <a:r>
              <a:rPr altLang="en-US" baseline="-25000" b="1" sz="3000" i="1" lang="en-US"/>
              <a:t>2</a:t>
            </a:r>
            <a:r>
              <a:rPr altLang="en-US" b="1" sz="3000" i="1" lang="en-US"/>
              <a:t> + …… a</a:t>
            </a:r>
            <a:r>
              <a:rPr altLang="en-US" baseline="-25000" b="1" sz="3000" i="1" lang="en-US"/>
              <a:t>n </a:t>
            </a:r>
            <a:r>
              <a:rPr altLang="en-US" b="1" sz="3000" i="1" lang="en-US"/>
              <a:t> </a:t>
            </a:r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b="1" sz="3000" i="1" lang="en-US"/>
              <a:t>a</a:t>
            </a:r>
            <a:r>
              <a:rPr altLang="en-US" baseline="-25000" b="1" sz="3000" i="1" lang="en-US"/>
              <a:t>k  </a:t>
            </a:r>
            <a:r>
              <a:rPr altLang="en-US" b="1" sz="3000" i="1" lang="en-US"/>
              <a:t> terms </a:t>
            </a:r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b="1" sz="3000" i="1" lang="en-US"/>
              <a:t>where</a:t>
            </a:r>
            <a:r>
              <a:rPr altLang="en-US" baseline="-25000" b="1" sz="3000" i="1" lang="en-US"/>
              <a:t> </a:t>
            </a:r>
            <a:r>
              <a:rPr altLang="en-US" b="1" sz="3000" i="1" lang="en-US"/>
              <a:t> k = 1 , 2 , … n</a:t>
            </a:r>
          </a:p>
        </p:txBody>
      </p:sp>
    </p:spTree>
  </p:cSld>
  <p:clrMapOvr>
    <a:masterClrMapping/>
  </p:clrMapOvr>
  <p:timing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4" name=""/>
          <p:cNvSpPr/>
          <p:nvPr>
            <p:ph type="title" sz="full" idx="0"/>
          </p:nvPr>
        </p:nvSpPr>
        <p:spPr>
          <a:xfrm rot="0">
            <a:off x="381000" y="2286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Summing a Sequence</a:t>
            </a:r>
          </a:p>
        </p:txBody>
      </p:sp>
      <p:sp>
        <p:nvSpPr>
          <p:cNvPr id="1048895" name=""/>
          <p:cNvSpPr/>
          <p:nvPr>
            <p:ph sz="full" idx="1"/>
          </p:nvPr>
        </p:nvSpPr>
        <p:spPr>
          <a:xfrm rot="0">
            <a:off x="381000" y="1219200"/>
            <a:ext cx="8229600" cy="5410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Each element a</a:t>
            </a:r>
            <a:r>
              <a:rPr altLang="en-US" baseline="-25000" lang="en-US"/>
              <a:t>k</a:t>
            </a:r>
            <a:r>
              <a:rPr altLang="en-US" lang="en-US"/>
              <a:t> of a sum is called a </a:t>
            </a:r>
            <a:r>
              <a:rPr altLang="en-US" b="1" i="1" lang="en-US"/>
              <a:t>term</a:t>
            </a:r>
            <a:r>
              <a:rPr altLang="en-US" lang="en-US"/>
              <a:t>.</a:t>
            </a: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The terms are often specified </a:t>
            </a:r>
            <a:r>
              <a:rPr altLang="en-US" i="1" lang="en-US"/>
              <a:t> </a:t>
            </a:r>
            <a:r>
              <a:rPr altLang="en-US" b="1" i="1" lang="en-US"/>
              <a:t>implicitly as formulas that follow a readily perceived pattern.</a:t>
            </a: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In such cases we must sometimes write them in an expanded form so that the meaning is clear.</a:t>
            </a:r>
          </a:p>
        </p:txBody>
      </p:sp>
    </p:spTree>
  </p:cSld>
  <p:clrMapOvr>
    <a:masterClrMapping/>
  </p:clrMapOvr>
  <p:timing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Summing a Sequence</a:t>
            </a:r>
          </a:p>
        </p:txBody>
      </p:sp>
      <p:sp>
        <p:nvSpPr>
          <p:cNvPr id="1048897" name=""/>
          <p:cNvSpPr/>
          <p:nvPr>
            <p:ph sz="full" idx="1"/>
          </p:nvPr>
        </p:nvSpPr>
        <p:spPr>
          <a:xfrm rot="0">
            <a:off x="457200" y="1600200"/>
            <a:ext cx="8229600" cy="3581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>
              <a:lnSpc>
                <a:spcPct val="160000"/>
              </a:lnSpc>
              <a:buFontTx/>
              <a:buNone/>
            </a:pPr>
            <a:r>
              <a:rPr altLang="en-US" b="1" i="1" lang="en-US"/>
              <a:t>1 + 2 + ……….</a:t>
            </a:r>
          </a:p>
          <a:p>
            <a:pPr algn="ctr" eaLnBrk="1" hangingPunct="1" latinLnBrk="1" lvl="0">
              <a:lnSpc>
                <a:spcPct val="160000"/>
              </a:lnSpc>
              <a:buFontTx/>
              <a:buNone/>
            </a:pPr>
            <a:r>
              <a:rPr altLang="en-US" b="1" i="1" lang="en-US"/>
              <a:t>1 + 2 + ….. + 2</a:t>
            </a:r>
            <a:r>
              <a:rPr altLang="en-US" baseline="30000" b="1" i="1" lang="en-US"/>
              <a:t>n-1</a:t>
            </a:r>
          </a:p>
          <a:p>
            <a:pPr algn="ctr" eaLnBrk="1" hangingPunct="1" latinLnBrk="1" lvl="0">
              <a:lnSpc>
                <a:spcPct val="160000"/>
              </a:lnSpc>
              <a:buFontTx/>
              <a:buNone/>
            </a:pPr>
            <a:r>
              <a:rPr altLang="en-US" b="1" i="1" lang="en-US"/>
              <a:t>1 + 2 + 4 + ……. + 2</a:t>
            </a:r>
            <a:r>
              <a:rPr altLang="en-US" baseline="30000" b="1" i="1" lang="en-US"/>
              <a:t>n-1</a:t>
            </a:r>
          </a:p>
          <a:p>
            <a:pPr algn="ctr" eaLnBrk="1" hangingPunct="1" latinLnBrk="1" lvl="0">
              <a:lnSpc>
                <a:spcPct val="160000"/>
              </a:lnSpc>
              <a:buFontTx/>
              <a:buNone/>
            </a:pPr>
            <a:r>
              <a:rPr altLang="en-US" b="1" i="1" lang="en-US"/>
              <a:t>2</a:t>
            </a:r>
            <a:r>
              <a:rPr altLang="en-US" baseline="30000" b="1" i="1" lang="en-US"/>
              <a:t>0</a:t>
            </a:r>
            <a:r>
              <a:rPr altLang="en-US" b="1" i="1" lang="en-US"/>
              <a:t> + 2</a:t>
            </a:r>
            <a:r>
              <a:rPr altLang="en-US" baseline="30000" b="1" i="1" lang="en-US"/>
              <a:t>1</a:t>
            </a:r>
            <a:r>
              <a:rPr altLang="en-US" b="1" i="1" lang="en-US"/>
              <a:t> + 2</a:t>
            </a:r>
            <a:r>
              <a:rPr altLang="en-US" baseline="30000" b="1" i="1" lang="en-US"/>
              <a:t>2</a:t>
            </a:r>
            <a:r>
              <a:rPr altLang="en-US" b="1" i="1" lang="en-US"/>
              <a:t> + ……. + 2</a:t>
            </a:r>
            <a:r>
              <a:rPr altLang="en-US" baseline="30000" b="1" i="1" lang="en-US"/>
              <a:t>n-1</a:t>
            </a:r>
          </a:p>
          <a:p>
            <a:pPr algn="ctr" eaLnBrk="1" hangingPunct="1" latinLnBrk="1" lvl="0">
              <a:lnSpc>
                <a:spcPct val="160000"/>
              </a:lnSpc>
              <a:buFontTx/>
              <a:buNone/>
            </a:pPr>
            <a:endParaRPr altLang="en-US" baseline="30000" b="1" i="1" lang="en-US"/>
          </a:p>
        </p:txBody>
      </p:sp>
      <p:sp>
        <p:nvSpPr>
          <p:cNvPr id="1048898" name=""/>
          <p:cNvSpPr txBox="1"/>
          <p:nvPr/>
        </p:nvSpPr>
        <p:spPr>
          <a:xfrm rot="0">
            <a:off x="990600" y="5410200"/>
            <a:ext cx="7696200" cy="15392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i="1" lang="en-US">
                <a:solidFill>
                  <a:srgbClr val="FF0000"/>
                </a:solidFill>
                <a:latin typeface="Calibri" pitchFamily="34" charset="0"/>
              </a:rPr>
              <a:t>The three-dots notation has many uses, but it can be ambiguous and a bit long-winded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8" grpId="0" uiExpand="0" build="whol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Delimited Form of Sum</a:t>
            </a:r>
          </a:p>
        </p:txBody>
      </p:sp>
      <p:sp>
        <p:nvSpPr>
          <p:cNvPr id="1048900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160000"/>
              </a:lnSpc>
            </a:pPr>
            <a:r>
              <a:rPr altLang="en-US" lang="en-US"/>
              <a:t>Three-dots notation is vague and wordy</a:t>
            </a:r>
          </a:p>
          <a:p>
            <a:pPr eaLnBrk="1" hangingPunct="1" latinLnBrk="1" lvl="0">
              <a:lnSpc>
                <a:spcPct val="160000"/>
              </a:lnSpc>
            </a:pPr>
            <a:endParaRPr altLang="en-US" lang="en-US"/>
          </a:p>
          <a:p>
            <a:pPr eaLnBrk="1" hangingPunct="1" latinLnBrk="1" lvl="0">
              <a:lnSpc>
                <a:spcPct val="160000"/>
              </a:lnSpc>
              <a:buFontTx/>
              <a:buNone/>
            </a:pPr>
            <a:endParaRPr altLang="en-US" lang="en-US">
              <a:latin typeface="Times New Roman" pitchFamily="18" charset="0"/>
            </a:endParaRPr>
          </a:p>
          <a:p>
            <a:pPr eaLnBrk="1" hangingPunct="1" latinLnBrk="1" lvl="0">
              <a:lnSpc>
                <a:spcPct val="160000"/>
              </a:lnSpc>
              <a:buFontTx/>
              <a:buNone/>
            </a:pPr>
            <a:r>
              <a:rPr altLang="en-US" lang="en-US">
                <a:latin typeface="Times New Roman" pitchFamily="18" charset="0"/>
              </a:rPr>
              <a:t>which is  also called </a:t>
            </a:r>
            <a:r>
              <a:rPr altLang="en-US" b="1" i="1" lang="en-US">
                <a:latin typeface="Times New Roman" pitchFamily="18" charset="0"/>
              </a:rPr>
              <a:t>Sigma-notation</a:t>
            </a:r>
            <a:r>
              <a:rPr altLang="en-US" lang="en-US">
                <a:latin typeface="Times New Roman" pitchFamily="18" charset="0"/>
              </a:rPr>
              <a:t> because it uses the Greek letter </a:t>
            </a:r>
          </a:p>
          <a:p>
            <a:pPr eaLnBrk="1" hangingPunct="1" latinLnBrk="1" lvl="0">
              <a:lnSpc>
                <a:spcPct val="160000"/>
              </a:lnSpc>
              <a:buFontTx/>
              <a:buNone/>
            </a:pPr>
            <a:endParaRPr altLang="en-US" i="1" lang="en-US">
              <a:latin typeface="Symbol" pitchFamily="18" charset="2"/>
            </a:endParaRPr>
          </a:p>
        </p:txBody>
      </p:sp>
      <p:pic>
        <p:nvPicPr>
          <p:cNvPr id="2097182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586162" y="2667000"/>
            <a:ext cx="1295400" cy="1333500"/>
          </a:xfrm>
          <a:prstGeom prst="rect"/>
          <a:noFill/>
          <a:ln>
            <a:noFill/>
          </a:ln>
        </p:spPr>
      </p:pic>
      <p:pic>
        <p:nvPicPr>
          <p:cNvPr id="2097183" name="" descr="Untitled.pn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191000" y="5257800"/>
            <a:ext cx="457200" cy="5715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Delimited Form of Sum</a:t>
            </a:r>
          </a:p>
        </p:txBody>
      </p:sp>
      <p:sp>
        <p:nvSpPr>
          <p:cNvPr id="1048902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Parts of notation</a:t>
            </a:r>
          </a:p>
          <a:p>
            <a:pPr algn="just" eaLnBrk="1" hangingPunct="1" latinLnBrk="1" lvl="1">
              <a:lnSpc>
                <a:spcPct val="150000"/>
              </a:lnSpc>
            </a:pPr>
            <a:r>
              <a:rPr altLang="en-US" sz="3000" lang="en-US"/>
              <a:t>Summand</a:t>
            </a:r>
          </a:p>
          <a:p>
            <a:pPr algn="just" eaLnBrk="1" hangingPunct="1" latinLnBrk="1" lvl="1">
              <a:lnSpc>
                <a:spcPct val="150000"/>
              </a:lnSpc>
            </a:pPr>
            <a:r>
              <a:rPr altLang="en-US" sz="3000" lang="en-US"/>
              <a:t>Index variable</a:t>
            </a:r>
          </a:p>
          <a:p>
            <a:pPr algn="just" eaLnBrk="1" hangingPunct="1" latinLnBrk="1" lvl="1">
              <a:lnSpc>
                <a:spcPct val="150000"/>
              </a:lnSpc>
            </a:pPr>
            <a:r>
              <a:rPr altLang="en-US" sz="3000" lang="en-US"/>
              <a:t>Lower limit</a:t>
            </a:r>
          </a:p>
          <a:p>
            <a:pPr algn="just" eaLnBrk="1" hangingPunct="1" latinLnBrk="1" lvl="1">
              <a:lnSpc>
                <a:spcPct val="150000"/>
              </a:lnSpc>
            </a:pPr>
            <a:r>
              <a:rPr altLang="en-US" sz="3000" lang="en-US"/>
              <a:t>Upper limit</a:t>
            </a:r>
          </a:p>
          <a:p>
            <a:pPr algn="just" eaLnBrk="1" hangingPunct="1" latinLnBrk="1" lvl="0">
              <a:lnSpc>
                <a:spcPct val="150000"/>
              </a:lnSpc>
              <a:buFontTx/>
              <a:buNone/>
            </a:pPr>
            <a:endParaRPr altLang="en-US" i="1" lang="en-US">
              <a:latin typeface="Symbol" pitchFamily="18" charset="2"/>
            </a:endParaRPr>
          </a:p>
        </p:txBody>
      </p:sp>
    </p:spTree>
  </p:cSld>
  <p:clrMapOvr>
    <a:masterClrMapping/>
  </p:clrMapOvr>
  <p:timing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Delimited Form of Sum</a:t>
            </a:r>
          </a:p>
        </p:txBody>
      </p:sp>
      <p:sp>
        <p:nvSpPr>
          <p:cNvPr id="1048904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Sigma notation inline</a:t>
            </a:r>
          </a:p>
        </p:txBody>
      </p:sp>
      <p:pic>
        <p:nvPicPr>
          <p:cNvPr id="2097184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4762" y="2895600"/>
            <a:ext cx="1671637" cy="8715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Delimited Form of Sum</a:t>
            </a:r>
          </a:p>
        </p:txBody>
      </p:sp>
      <p:sp>
        <p:nvSpPr>
          <p:cNvPr id="1048906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endParaRPr altLang="en-US" i="1" lang="en-US"/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endParaRPr altLang="en-US" i="1" lang="en-US"/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i="1" lang="en-US"/>
              <a:t>Sums the terms </a:t>
            </a:r>
            <a:r>
              <a:rPr altLang="en-US" b="1" i="1" lang="en-US"/>
              <a:t>a</a:t>
            </a:r>
            <a:r>
              <a:rPr altLang="en-US" baseline="-25000" b="1" i="1" lang="en-US"/>
              <a:t>k</a:t>
            </a:r>
            <a:r>
              <a:rPr altLang="en-US" i="1" lang="en-US"/>
              <a:t> where index </a:t>
            </a:r>
            <a:r>
              <a:rPr altLang="en-US" b="1" i="1" lang="en-US"/>
              <a:t>k</a:t>
            </a:r>
            <a:r>
              <a:rPr altLang="en-US" i="1" lang="en-US"/>
              <a:t> is an integer from lower limit </a:t>
            </a:r>
            <a:r>
              <a:rPr altLang="en-US" b="1" i="1" lang="en-US"/>
              <a:t>1</a:t>
            </a:r>
            <a:r>
              <a:rPr altLang="en-US" i="1" lang="en-US"/>
              <a:t> to upper limit </a:t>
            </a:r>
            <a:r>
              <a:rPr altLang="en-US" b="1" i="1" lang="en-US"/>
              <a:t>n</a:t>
            </a:r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b="1" i="1" lang="en-US"/>
              <a:t>or</a:t>
            </a:r>
          </a:p>
          <a:p>
            <a:pPr algn="ctr" eaLnBrk="1" hangingPunct="1" latinLnBrk="1" lvl="0">
              <a:lnSpc>
                <a:spcPct val="150000"/>
              </a:lnSpc>
              <a:buFontTx/>
              <a:buNone/>
            </a:pPr>
            <a:r>
              <a:rPr altLang="en-US" i="1" lang="en-US"/>
              <a:t>sum over </a:t>
            </a:r>
            <a:r>
              <a:rPr altLang="en-US" b="1" i="1" lang="en-US"/>
              <a:t>k</a:t>
            </a:r>
            <a:r>
              <a:rPr altLang="en-US" i="1" lang="en-US"/>
              <a:t> from </a:t>
            </a:r>
            <a:r>
              <a:rPr altLang="en-US" b="1" i="1" lang="en-US"/>
              <a:t>1</a:t>
            </a:r>
            <a:r>
              <a:rPr altLang="en-US" i="1" lang="en-US"/>
              <a:t> to</a:t>
            </a:r>
            <a:r>
              <a:rPr altLang="en-US" b="1" i="1" lang="en-US"/>
              <a:t> n</a:t>
            </a:r>
          </a:p>
        </p:txBody>
      </p:sp>
      <p:pic>
        <p:nvPicPr>
          <p:cNvPr id="2097185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86200" y="1752600"/>
            <a:ext cx="1295400" cy="13335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Generalized Sigma-Notation</a:t>
            </a:r>
          </a:p>
        </p:txBody>
      </p:sp>
      <p:sp>
        <p:nvSpPr>
          <p:cNvPr id="1048908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40000"/>
              </a:lnSpc>
            </a:pPr>
            <a:r>
              <a:rPr altLang="en-US" sz="3000" lang="en-US"/>
              <a:t>Specify a condition that the index variable must satisfy</a:t>
            </a:r>
          </a:p>
          <a:p>
            <a:pPr algn="just" eaLnBrk="1" hangingPunct="1" latinLnBrk="1" lvl="0">
              <a:lnSpc>
                <a:spcPct val="140000"/>
              </a:lnSpc>
            </a:pPr>
            <a:endParaRPr altLang="en-US" sz="3000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40000"/>
              </a:lnSpc>
            </a:pPr>
            <a:endParaRPr altLang="en-US" sz="3000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40000"/>
              </a:lnSpc>
            </a:pPr>
            <a:r>
              <a:rPr altLang="en-US" sz="3000" lang="en-US"/>
              <a:t>We simply write one or more conditions under the    to </a:t>
            </a:r>
            <a:r>
              <a:rPr altLang="en-US" sz="3000" lang="en-US"/>
              <a:t>specify the set of indices over which summation should take </a:t>
            </a:r>
            <a:r>
              <a:rPr altLang="en-US" sz="3000" lang="en-US"/>
              <a:t>place.</a:t>
            </a:r>
          </a:p>
        </p:txBody>
      </p:sp>
      <p:pic>
        <p:nvPicPr>
          <p:cNvPr id="2097186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52800" y="2667000"/>
            <a:ext cx="1647825" cy="1085850"/>
          </a:xfrm>
          <a:prstGeom prst="rect"/>
          <a:noFill/>
          <a:ln>
            <a:noFill/>
          </a:ln>
        </p:spPr>
      </p:pic>
      <p:pic>
        <p:nvPicPr>
          <p:cNvPr id="2097187" name="" descr="Untitled.pn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590800" y="5181600"/>
            <a:ext cx="457200" cy="5715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1 (2.1)</a:t>
            </a:r>
          </a:p>
        </p:txBody>
      </p:sp>
      <p:pic>
        <p:nvPicPr>
          <p:cNvPr id="2097153" name="" descr="02_1_001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14400" y="304800"/>
            <a:ext cx="7334250" cy="5041900"/>
          </a:xfrm>
          <a:prstGeom prst="rect"/>
          <a:noFill/>
          <a:ln>
            <a:noFill/>
          </a:ln>
        </p:spPr>
      </p:pic>
      <p:sp>
        <p:nvSpPr>
          <p:cNvPr id="1048618" name=""/>
          <p:cNvSpPr txBox="1"/>
          <p:nvPr/>
        </p:nvSpPr>
        <p:spPr>
          <a:xfrm rot="0">
            <a:off x="1371600" y="5791200"/>
            <a:ext cx="6929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 </a:t>
            </a:r>
            <a:r>
              <a:rPr altLang="zh-TW" sz="2400" lang="en-US">
                <a:latin typeface="Times New Roman" pitchFamily="18" charset="0"/>
              </a:rPr>
              <a:t> Venn Diagram for the Set of Vowels.</a:t>
            </a:r>
          </a:p>
        </p:txBody>
      </p:sp>
      <p:sp>
        <p:nvSpPr>
          <p:cNvPr id="1048619" name=""/>
          <p:cNvSpPr txBox="1"/>
          <p:nvPr/>
        </p:nvSpPr>
        <p:spPr>
          <a:xfrm rot="0">
            <a:off x="8458200" y="6507162"/>
            <a:ext cx="68580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TW" sz="1200" lang="en-US">
                <a:solidFill>
                  <a:srgbClr val="000000"/>
                </a:solidFill>
                <a:latin typeface="Times" pitchFamily="18" charset="0"/>
              </a:rPr>
              <a:t>P. 114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Generalized Sigma-Notation</a:t>
            </a:r>
          </a:p>
        </p:txBody>
      </p:sp>
      <p:sp>
        <p:nvSpPr>
          <p:cNvPr id="1048910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The general form allows us to take sums over index sets that aren’t restricted to consecutive integers.</a:t>
            </a: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</p:txBody>
      </p:sp>
    </p:spTree>
  </p:cSld>
  <p:clrMapOvr>
    <a:masterClrMapping/>
  </p:clrMapOvr>
  <p:timing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Generalized Sigma-Notation</a:t>
            </a:r>
          </a:p>
        </p:txBody>
      </p:sp>
      <p:sp>
        <p:nvSpPr>
          <p:cNvPr id="1048912" name=""/>
          <p:cNvSpPr/>
          <p:nvPr>
            <p:ph sz="full" idx="1"/>
          </p:nvPr>
        </p:nvSpPr>
        <p:spPr>
          <a:xfrm rot="0">
            <a:off x="533400" y="1371600"/>
            <a:ext cx="8229600" cy="5181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Express the sum of the squares of all odd positive integers below 100</a:t>
            </a: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The delimited equivalent of this sum</a:t>
            </a: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</p:txBody>
      </p:sp>
      <p:pic>
        <p:nvPicPr>
          <p:cNvPr id="2097188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52800" y="3048000"/>
            <a:ext cx="1924050" cy="1381125"/>
          </a:xfrm>
          <a:prstGeom prst="rect"/>
          <a:noFill/>
          <a:ln>
            <a:noFill/>
          </a:ln>
        </p:spPr>
      </p:pic>
      <p:pic>
        <p:nvPicPr>
          <p:cNvPr id="2097189" name="" descr="Untitled.pn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886200" y="5334000"/>
            <a:ext cx="2286000" cy="11430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Generalized Sigma-Notation</a:t>
            </a:r>
          </a:p>
        </p:txBody>
      </p:sp>
      <p:sp>
        <p:nvSpPr>
          <p:cNvPr id="1048914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The sum of reciprocals of all prime numbers between 1 and N</a:t>
            </a: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The delimited equivalent of this sum</a:t>
            </a:r>
          </a:p>
        </p:txBody>
      </p:sp>
      <p:pic>
        <p:nvPicPr>
          <p:cNvPr id="2097190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581400" y="3124200"/>
            <a:ext cx="1647825" cy="1590675"/>
          </a:xfrm>
          <a:prstGeom prst="rect"/>
          <a:noFill/>
          <a:ln>
            <a:noFill/>
          </a:ln>
        </p:spPr>
      </p:pic>
      <p:pic>
        <p:nvPicPr>
          <p:cNvPr id="2097191" name="" descr="Untitled.pn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886200" y="5562600"/>
            <a:ext cx="1295400" cy="1143000"/>
          </a:xfrm>
          <a:prstGeom prst="rect"/>
          <a:noFill/>
          <a:ln>
            <a:noFill/>
          </a:ln>
        </p:spPr>
      </p:pic>
      <p:sp>
        <p:nvSpPr>
          <p:cNvPr id="1048915" name=""/>
          <p:cNvSpPr txBox="1"/>
          <p:nvPr/>
        </p:nvSpPr>
        <p:spPr>
          <a:xfrm rot="0">
            <a:off x="5334000" y="5867400"/>
            <a:ext cx="3505200" cy="7137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2000" i="1" lang="en-US">
                <a:latin typeface="Symbol" pitchFamily="18" charset="2"/>
              </a:rPr>
              <a:t>p</a:t>
            </a:r>
            <a:r>
              <a:rPr altLang="en-US" b="1" sz="2000" i="1" lang="en-US">
                <a:latin typeface="Calibri" pitchFamily="34" charset="0"/>
              </a:rPr>
              <a:t>(N) = Number of primes given</a:t>
            </a:r>
          </a:p>
        </p:txBody>
      </p:sp>
    </p:spTree>
  </p:cSld>
  <p:clrMapOvr>
    <a:masterClrMapping/>
  </p:clrMapOvr>
  <p:timing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Advantage of Generalized Sigma-Notation</a:t>
            </a:r>
          </a:p>
        </p:txBody>
      </p:sp>
      <p:sp>
        <p:nvSpPr>
          <p:cNvPr id="1048917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We can manipulate it more easily than the delimited form</a:t>
            </a:r>
          </a:p>
        </p:txBody>
      </p:sp>
    </p:spTree>
  </p:cSld>
  <p:clrMapOvr>
    <a:masterClrMapping/>
  </p:clrMapOvr>
  <p:timing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Advantage of Generalized Sigma-Notation</a:t>
            </a:r>
          </a:p>
        </p:txBody>
      </p:sp>
      <p:sp>
        <p:nvSpPr>
          <p:cNvPr id="1048919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Change the index variable </a:t>
            </a:r>
            <a:r>
              <a:rPr altLang="en-US" b="1" i="1" lang="en-US"/>
              <a:t>k</a:t>
            </a:r>
            <a:r>
              <a:rPr altLang="en-US" lang="en-US"/>
              <a:t> to </a:t>
            </a:r>
            <a:r>
              <a:rPr altLang="en-US" b="1" i="1" lang="en-US"/>
              <a:t>k + 1</a:t>
            </a: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Generalized Sigma-notation</a:t>
            </a:r>
          </a:p>
          <a:p>
            <a:pPr algn="just" eaLnBrk="1" hangingPunct="1" latinLnBrk="1" lvl="0">
              <a:lnSpc>
                <a:spcPct val="150000"/>
              </a:lnSpc>
            </a:pPr>
            <a:endParaRPr altLang="en-US" lang="en-US">
              <a:latin typeface="Symbol" pitchFamily="18" charset="2"/>
            </a:endParaRP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lang="en-US"/>
              <a:t>Delimited form</a:t>
            </a:r>
          </a:p>
        </p:txBody>
      </p:sp>
      <p:pic>
        <p:nvPicPr>
          <p:cNvPr id="2097192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514600" y="3200400"/>
            <a:ext cx="3381375" cy="1066800"/>
          </a:xfrm>
          <a:prstGeom prst="rect"/>
          <a:noFill/>
          <a:ln>
            <a:noFill/>
          </a:ln>
        </p:spPr>
      </p:pic>
      <p:pic>
        <p:nvPicPr>
          <p:cNvPr id="2097193" name="" descr="Untitled.pn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95600" y="4876800"/>
            <a:ext cx="3048000" cy="11430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0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Advantage of Delimited Form</a:t>
            </a:r>
          </a:p>
        </p:txBody>
      </p:sp>
      <p:sp>
        <p:nvSpPr>
          <p:cNvPr id="1048921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It’s nice and tidy, and we can write it quickly</a:t>
            </a:r>
          </a:p>
          <a:p>
            <a:pPr eaLnBrk="1" hangingPunct="1" latinLnBrk="1" lvl="0"/>
            <a:endParaRPr altLang="en-US" lang="en-US">
              <a:latin typeface="Symbol" pitchFamily="18" charset="2"/>
            </a:endParaRPr>
          </a:p>
          <a:p>
            <a:pPr eaLnBrk="1" hangingPunct="1" latinLnBrk="1" lvl="0"/>
            <a:endParaRPr altLang="en-US" lang="en-US">
              <a:latin typeface="Symbol" pitchFamily="18" charset="2"/>
            </a:endParaRPr>
          </a:p>
          <a:p>
            <a:pPr eaLnBrk="1" hangingPunct="1" latinLnBrk="1" lvl="0"/>
            <a:endParaRPr altLang="en-US" lang="en-US">
              <a:latin typeface="Symbol" pitchFamily="18" charset="2"/>
            </a:endParaRPr>
          </a:p>
          <a:p>
            <a:pPr eaLnBrk="1" hangingPunct="1" latinLnBrk="1" lvl="0"/>
            <a:r>
              <a:rPr altLang="en-US" lang="en-US"/>
              <a:t>Needs less symbol than generalized sigma notation.</a:t>
            </a:r>
          </a:p>
        </p:txBody>
      </p:sp>
      <p:pic>
        <p:nvPicPr>
          <p:cNvPr id="2097194" name="" descr="Untitled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05000" y="2286000"/>
            <a:ext cx="1295400" cy="1333500"/>
          </a:xfrm>
          <a:prstGeom prst="rect"/>
          <a:noFill/>
          <a:ln>
            <a:noFill/>
          </a:ln>
        </p:spPr>
      </p:pic>
      <p:pic>
        <p:nvPicPr>
          <p:cNvPr id="2097195" name="" descr="Untitled.pn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105400" y="2590800"/>
            <a:ext cx="1647825" cy="1085850"/>
          </a:xfrm>
          <a:prstGeom prst="rect"/>
          <a:noFill/>
          <a:ln>
            <a:noFill/>
          </a:ln>
        </p:spPr>
      </p:pic>
      <p:sp>
        <p:nvSpPr>
          <p:cNvPr id="1048922" name=""/>
          <p:cNvSpPr txBox="1"/>
          <p:nvPr/>
        </p:nvSpPr>
        <p:spPr>
          <a:xfrm rot="0">
            <a:off x="3733800" y="2514600"/>
            <a:ext cx="838200" cy="8302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4800" lang="en-US">
                <a:latin typeface="Calibri" pitchFamily="34" charset="0"/>
              </a:rPr>
              <a:t>=</a:t>
            </a:r>
          </a:p>
        </p:txBody>
      </p:sp>
    </p:spTree>
  </p:cSld>
  <p:clrMapOvr>
    <a:masterClrMapping/>
  </p:clrMapOvr>
  <p:timing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Delimited Form Vs. Generalized Sigma-Notation</a:t>
            </a:r>
          </a:p>
        </p:txBody>
      </p:sp>
      <p:sp>
        <p:nvSpPr>
          <p:cNvPr id="1048924" name=""/>
          <p:cNvSpPr/>
          <p:nvPr>
            <p:ph sz="full" idx="1"/>
          </p:nvPr>
        </p:nvSpPr>
        <p:spPr>
          <a:xfrm rot="0">
            <a:off x="457200" y="1600200"/>
            <a:ext cx="8229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150000"/>
              </a:lnSpc>
            </a:pPr>
            <a:r>
              <a:rPr altLang="en-US" b="1" i="1" lang="en-US"/>
              <a:t>Delimited Form</a:t>
            </a:r>
          </a:p>
          <a:p>
            <a:pPr algn="just" eaLnBrk="1" hangingPunct="1" latinLnBrk="1" lvl="1">
              <a:lnSpc>
                <a:spcPct val="150000"/>
              </a:lnSpc>
            </a:pPr>
            <a:r>
              <a:rPr altLang="en-US" lang="en-US"/>
              <a:t>Used in presenting or stating a problem</a:t>
            </a:r>
          </a:p>
          <a:p>
            <a:pPr algn="just" eaLnBrk="1" hangingPunct="1" latinLnBrk="1" lvl="0">
              <a:lnSpc>
                <a:spcPct val="150000"/>
              </a:lnSpc>
            </a:pPr>
            <a:r>
              <a:rPr altLang="en-US" b="1" i="1" lang="en-US"/>
              <a:t>Generalized Sigma-Notation</a:t>
            </a:r>
          </a:p>
          <a:p>
            <a:pPr algn="just" eaLnBrk="1" hangingPunct="1" latinLnBrk="1" lvl="1">
              <a:lnSpc>
                <a:spcPct val="150000"/>
              </a:lnSpc>
            </a:pPr>
            <a:r>
              <a:rPr altLang="en-US" lang="en-US"/>
              <a:t>Used when index variable needs to be transformed.</a:t>
            </a:r>
          </a:p>
        </p:txBody>
      </p:sp>
    </p:spTree>
  </p:cSld>
  <p:clrMapOvr>
    <a:masterClrMapping/>
  </p:clrMapOvr>
  <p:timing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5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Summations</a:t>
            </a:r>
          </a:p>
        </p:txBody>
      </p:sp>
      <p:sp>
        <p:nvSpPr>
          <p:cNvPr id="1048926" name=""/>
          <p:cNvSpPr/>
          <p:nvPr>
            <p:ph type="body" sz="full" idx="1"/>
          </p:nvPr>
        </p:nvSpPr>
        <p:spPr>
          <a:xfrm rot="0">
            <a:off x="457200" y="16764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Summation notation:</a:t>
            </a: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m</a:t>
            </a:r>
            <a:r>
              <a:rPr altLang="zh-TW" i="1" lang="en-US">
                <a:ea typeface="新細明體" pitchFamily="18" charset="-120"/>
              </a:rPr>
              <a:t>+a</a:t>
            </a:r>
            <a:r>
              <a:rPr altLang="zh-TW" baseline="-25000" i="1" lang="en-US">
                <a:ea typeface="新細明體" pitchFamily="18" charset="-120"/>
              </a:rPr>
              <a:t>m+1</a:t>
            </a:r>
            <a:r>
              <a:rPr altLang="zh-TW" i="1" lang="en-US">
                <a:ea typeface="新細明體" pitchFamily="18" charset="-120"/>
              </a:rPr>
              <a:t>+…+a</a:t>
            </a:r>
            <a:r>
              <a:rPr altLang="zh-TW" baseline="-25000" i="1" lang="en-US">
                <a:ea typeface="新細明體" pitchFamily="18" charset="-120"/>
              </a:rPr>
              <a:t>n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j</a:t>
            </a:r>
            <a:r>
              <a:rPr altLang="zh-TW" lang="en-US">
                <a:ea typeface="新細明體" pitchFamily="18" charset="-120"/>
              </a:rPr>
              <a:t>: index of summation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m</a:t>
            </a:r>
            <a:r>
              <a:rPr altLang="zh-TW" lang="en-US">
                <a:ea typeface="新細明體" pitchFamily="18" charset="-120"/>
              </a:rPr>
              <a:t>: lower limit</a:t>
            </a:r>
          </a:p>
          <a:p>
            <a:pPr eaLnBrk="1" hangingPunct="1" latinLnBrk="1" lvl="1"/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: upper limit</a:t>
            </a:r>
          </a:p>
        </p:txBody>
      </p:sp>
      <p:pic>
        <p:nvPicPr>
          <p:cNvPr id="209719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2286000"/>
            <a:ext cx="782637" cy="914400"/>
          </a:xfrm>
          <a:prstGeom prst="rect"/>
          <a:solidFill>
            <a:schemeClr val="accent1"/>
          </a:solidFill>
          <a:ln>
            <a:noFill/>
          </a:ln>
        </p:spPr>
      </p:pic>
      <p:pic>
        <p:nvPicPr>
          <p:cNvPr id="209719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438400" y="2428875"/>
            <a:ext cx="990600" cy="554037"/>
          </a:xfrm>
          <a:prstGeom prst="rect"/>
          <a:solidFill>
            <a:schemeClr val="accent1"/>
          </a:solidFill>
          <a:ln>
            <a:noFill/>
          </a:ln>
        </p:spPr>
      </p:pic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962400" y="2438400"/>
            <a:ext cx="1143000" cy="523875"/>
          </a:xfrm>
          <a:prstGeom prst="rect"/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0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lang="zh-TW">
              <a:ea typeface="新細明體" pitchFamily="18" charset="-120"/>
            </a:endParaRPr>
          </a:p>
        </p:txBody>
      </p:sp>
      <p:sp>
        <p:nvSpPr>
          <p:cNvPr id="1048931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Theorem 1 (</a:t>
            </a:r>
            <a:r>
              <a:rPr altLang="zh-TW" i="1" lang="en-US">
                <a:ea typeface="新細明體" pitchFamily="18" charset="-120"/>
              </a:rPr>
              <a:t>geometric series</a:t>
            </a:r>
            <a:r>
              <a:rPr altLang="zh-TW" lang="en-US">
                <a:ea typeface="新細明體" pitchFamily="18" charset="-120"/>
              </a:rPr>
              <a:t>): If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lang="en-US">
                <a:ea typeface="新細明體" pitchFamily="18" charset="-120"/>
              </a:rPr>
              <a:t> and </a:t>
            </a:r>
            <a:r>
              <a:rPr altLang="zh-TW" i="1" lang="en-US">
                <a:ea typeface="新細明體" pitchFamily="18" charset="-120"/>
              </a:rPr>
              <a:t>r</a:t>
            </a:r>
            <a:r>
              <a:rPr altLang="zh-TW" lang="en-US">
                <a:ea typeface="新細明體" pitchFamily="18" charset="-120"/>
              </a:rPr>
              <a:t> are real numbers and </a:t>
            </a:r>
            <a:r>
              <a:rPr altLang="zh-TW" i="1" lang="en-US">
                <a:ea typeface="新細明體" pitchFamily="18" charset="-120"/>
              </a:rPr>
              <a:t>r≠0</a:t>
            </a:r>
            <a:r>
              <a:rPr altLang="zh-TW" lang="en-US">
                <a:ea typeface="新細明體" pitchFamily="18" charset="-120"/>
              </a:rPr>
              <a:t>, then</a:t>
            </a: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  <a:p>
            <a:pPr eaLnBrk="1" hangingPunct="1" latinLnBrk="1" lvl="1"/>
            <a:r>
              <a:rPr altLang="zh-TW" b="1" i="1" lang="en-US">
                <a:solidFill>
                  <a:srgbClr val="FFFF00"/>
                </a:solidFill>
                <a:ea typeface="新細明體" pitchFamily="18" charset="-120"/>
              </a:rPr>
              <a:t>Prove it yourself</a:t>
            </a:r>
          </a:p>
        </p:txBody>
      </p:sp>
      <p:pic>
        <p:nvPicPr>
          <p:cNvPr id="209719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0" y="2743200"/>
            <a:ext cx="3657600" cy="1281112"/>
          </a:xfrm>
          <a:prstGeom prst="rect"/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TABLE 2 (2.4)</a:t>
            </a:r>
          </a:p>
        </p:txBody>
      </p:sp>
      <p:pic>
        <p:nvPicPr>
          <p:cNvPr id="2097200" name="" descr="t02-4-0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89150" y="304800"/>
            <a:ext cx="5530850" cy="6248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2.1 Sets(5/8)</a:t>
            </a:r>
          </a:p>
        </p:txBody>
      </p:sp>
      <p:sp>
        <p:nvSpPr>
          <p:cNvPr id="1048625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lang="en-US" u="sng">
                <a:solidFill>
                  <a:srgbClr val="FF99FF"/>
                </a:solidFill>
                <a:ea typeface="新細明體" pitchFamily="18" charset="-120"/>
              </a:rPr>
              <a:t>Definition 4:</a:t>
            </a:r>
            <a:r>
              <a:rPr altLang="zh-TW" lang="en-US">
                <a:ea typeface="新細明體" pitchFamily="18" charset="-120"/>
              </a:rPr>
              <a:t> The set A is a </a:t>
            </a:r>
            <a:r>
              <a:rPr altLang="zh-TW" b="1" i="1" lang="en-US">
                <a:solidFill>
                  <a:srgbClr val="FF0000"/>
                </a:solidFill>
                <a:ea typeface="新細明體" pitchFamily="18" charset="-120"/>
              </a:rPr>
              <a:t>subset</a:t>
            </a:r>
            <a:r>
              <a:rPr altLang="zh-TW" lang="en-US">
                <a:ea typeface="新細明體" pitchFamily="18" charset="-120"/>
              </a:rPr>
              <a:t> of B </a:t>
            </a:r>
            <a:r>
              <a:rPr altLang="zh-TW" b="1" lang="en-US">
                <a:solidFill>
                  <a:srgbClr val="FFC000"/>
                </a:solidFill>
                <a:ea typeface="新細明體" pitchFamily="18" charset="-120"/>
              </a:rPr>
              <a:t>if and only if </a:t>
            </a:r>
            <a:r>
              <a:rPr altLang="zh-TW" lang="en-US">
                <a:ea typeface="新細明體" pitchFamily="18" charset="-120"/>
              </a:rPr>
              <a:t>every element of A is also an element of B.</a:t>
            </a:r>
            <a:br/>
            <a:r>
              <a:rPr altLang="zh-TW" lang="en-US">
                <a:ea typeface="新細明體" pitchFamily="18" charset="-120"/>
              </a:rPr>
              <a:t>A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 B iff 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x(x  A  x  B)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  <a:sym typeface="Symbol" pitchFamily="18" charset="2"/>
              </a:rPr>
              <a:t>Theorem 1: For every set S,</a:t>
            </a:r>
            <a:br/>
            <a:r>
              <a:rPr altLang="zh-TW" lang="en-US">
                <a:ea typeface="新細明體" pitchFamily="18" charset="-120"/>
                <a:sym typeface="Symbol" pitchFamily="18" charset="2"/>
              </a:rPr>
              <a:t>(1)   S and (2) S  S.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  <a:sym typeface="Symbol" pitchFamily="18" charset="2"/>
              </a:rPr>
              <a:t>Proper subset: A  B </a:t>
            </a:r>
            <a:br/>
            <a:r>
              <a:rPr altLang="zh-TW" i="1" lang="en-US">
                <a:ea typeface="新細明體" pitchFamily="18" charset="-120"/>
                <a:sym typeface="Symbol" pitchFamily="18" charset="2"/>
              </a:rPr>
              <a:t>x(x  A  x  B)  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</a:t>
            </a:r>
            <a:r>
              <a:rPr altLang="zh-TW" i="1" lang="en-US">
                <a:ea typeface="新細明體" pitchFamily="18" charset="-120"/>
                <a:sym typeface="Symbol" pitchFamily="18" charset="2"/>
              </a:rPr>
              <a:t>x(x  B  x  A)</a:t>
            </a:r>
          </a:p>
          <a:p>
            <a:pPr eaLnBrk="1" hangingPunct="1" latinLnBrk="1" lvl="0"/>
            <a:endParaRPr altLang="zh-TW" lang="en-US"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Cardinality</a:t>
            </a:r>
          </a:p>
        </p:txBody>
      </p:sp>
      <p:sp>
        <p:nvSpPr>
          <p:cNvPr id="104894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4:</a:t>
            </a:r>
            <a:r>
              <a:rPr altLang="zh-TW" sz="2800" lang="en-US">
                <a:ea typeface="新細明體" pitchFamily="18" charset="-120"/>
              </a:rPr>
              <a:t> The sets A and B have the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same cardinality</a:t>
            </a:r>
            <a:r>
              <a:rPr altLang="zh-TW" sz="2800" lang="en-US">
                <a:ea typeface="新細明體" pitchFamily="18" charset="-120"/>
              </a:rPr>
              <a:t> iff there is a one-to-one correspondence from A to B.</a:t>
            </a:r>
          </a:p>
          <a:p>
            <a:pPr eaLnBrk="1" hangingPunct="1" latinLnBrk="1" lvl="0"/>
            <a:r>
              <a:rPr altLang="zh-TW" b="1" sz="2800" lang="en-US" u="sng">
                <a:solidFill>
                  <a:srgbClr val="FF99FF"/>
                </a:solidFill>
                <a:ea typeface="新細明體" pitchFamily="18" charset="-120"/>
              </a:rPr>
              <a:t>Definition 5:</a:t>
            </a:r>
            <a:r>
              <a:rPr altLang="zh-TW" sz="2800" lang="en-US">
                <a:ea typeface="新細明體" pitchFamily="18" charset="-120"/>
              </a:rPr>
              <a:t> A set that is either finite or has the same cardinality as the set of positive integers is called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countable</a:t>
            </a:r>
            <a:r>
              <a:rPr altLang="zh-TW" sz="2800" lang="en-US">
                <a:ea typeface="新細明體" pitchFamily="18" charset="-120"/>
              </a:rPr>
              <a:t>. A set that is not countable is called </a:t>
            </a:r>
            <a:r>
              <a:rPr altLang="zh-TW" b="1" sz="2800" i="1" lang="en-US">
                <a:solidFill>
                  <a:srgbClr val="FF0000"/>
                </a:solidFill>
                <a:ea typeface="新細明體" pitchFamily="18" charset="-120"/>
              </a:rPr>
              <a:t>uncountable</a:t>
            </a:r>
            <a:r>
              <a:rPr altLang="zh-TW" sz="2800" lang="en-US">
                <a:ea typeface="新細明體" pitchFamily="18" charset="-120"/>
              </a:rPr>
              <a:t>. When an infinite set S is countable, |S|=</a:t>
            </a:r>
            <a:r>
              <a:rPr altLang="zh-TW" sz="2800" lang="he-IL">
                <a:ea typeface="Arial" pitchFamily="0" charset="0"/>
              </a:rPr>
              <a:t>א</a:t>
            </a:r>
            <a:r>
              <a:rPr altLang="zh-TW" baseline="-25000" sz="2800" lang="en-US">
                <a:ea typeface="新細明體" pitchFamily="18" charset="-120"/>
              </a:rPr>
              <a:t>0</a:t>
            </a:r>
            <a:r>
              <a:rPr altLang="zh-TW" sz="2800" lang="en-US">
                <a:ea typeface="新細明體" pitchFamily="18" charset="-120"/>
              </a:rPr>
              <a:t> (“aleph null”)</a:t>
            </a:r>
          </a:p>
          <a:p>
            <a:pPr eaLnBrk="1" hangingPunct="1" latinLnBrk="1" lvl="1"/>
            <a:r>
              <a:rPr altLang="zh-TW" sz="2400" lang="en-US">
                <a:ea typeface="新細明體" pitchFamily="18" charset="-120"/>
              </a:rPr>
              <a:t>Ex: the set of odd positive integers is countable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1 (2.4)</a:t>
            </a:r>
          </a:p>
        </p:txBody>
      </p:sp>
      <p:sp>
        <p:nvSpPr>
          <p:cNvPr id="1048945" name=""/>
          <p:cNvSpPr txBox="1"/>
          <p:nvPr/>
        </p:nvSpPr>
        <p:spPr>
          <a:xfrm rot="0">
            <a:off x="842962" y="5029200"/>
            <a:ext cx="7691437" cy="8302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1 </a:t>
            </a:r>
            <a:r>
              <a:rPr altLang="zh-TW" sz="2400" lang="en-US">
                <a:latin typeface="Times New Roman" pitchFamily="18" charset="0"/>
              </a:rPr>
              <a:t> A One-to-One Correspondence Between </a:t>
            </a:r>
            <a:r>
              <a:rPr altLang="zh-TW" b="1" sz="2400" lang="en-US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altLang="zh-TW" baseline="30000" b="1" sz="2400" lang="en-US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altLang="zh-TW" baseline="30000" sz="2400" lang="en-US">
                <a:latin typeface="Times New Roman" pitchFamily="18" charset="0"/>
              </a:rPr>
              <a:t> </a:t>
            </a:r>
            <a:r>
              <a:rPr altLang="zh-TW" sz="2400" lang="en-US">
                <a:latin typeface="Times New Roman" pitchFamily="18" charset="0"/>
              </a:rPr>
              <a:t>and the Set of Odd Positive Integers, </a:t>
            </a:r>
            <a:r>
              <a:rPr altLang="zh-TW" b="1" sz="2400" i="1" lang="en-US">
                <a:solidFill>
                  <a:srgbClr val="FF0000"/>
                </a:solidFill>
                <a:latin typeface="Times New Roman" pitchFamily="18" charset="0"/>
              </a:rPr>
              <a:t>f(n) = 2n - 1</a:t>
            </a:r>
            <a:r>
              <a:rPr altLang="zh-TW" sz="2400" lang="en-US">
                <a:latin typeface="Times New Roman" pitchFamily="18" charset="0"/>
              </a:rPr>
              <a:t>.</a:t>
            </a:r>
          </a:p>
        </p:txBody>
      </p:sp>
      <p:pic>
        <p:nvPicPr>
          <p:cNvPr id="209720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43000" y="1600200"/>
            <a:ext cx="6678612" cy="21240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/>
              <a:t>FIGURE 2 (2.4)</a:t>
            </a:r>
          </a:p>
        </p:txBody>
      </p:sp>
      <p:pic>
        <p:nvPicPr>
          <p:cNvPr id="2097202" name="" descr="02-4-00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9975" y="228600"/>
            <a:ext cx="6702425" cy="5141912"/>
          </a:xfrm>
          <a:prstGeom prst="rect"/>
          <a:noFill/>
          <a:ln>
            <a:noFill/>
          </a:ln>
        </p:spPr>
      </p:pic>
      <p:grpSp>
        <p:nvGrpSpPr>
          <p:cNvPr id="317" name=""/>
          <p:cNvGrpSpPr/>
          <p:nvPr/>
        </p:nvGrpSpPr>
        <p:grpSpPr>
          <a:xfrm rot="0">
            <a:off x="76200" y="6553200"/>
            <a:ext cx="1295400" cy="315912"/>
            <a:chOff x="48" y="4128"/>
            <a:chExt cx="816" cy="199"/>
          </a:xfrm>
        </p:grpSpPr>
        <p:sp>
          <p:nvSpPr>
            <p:cNvPr id="1048950" name=""/>
            <p:cNvSpPr txBox="1"/>
            <p:nvPr/>
          </p:nvSpPr>
          <p:spPr>
            <a:xfrm rot="0">
              <a:off x="206" y="4128"/>
              <a:ext cx="658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Book Antiqua" pitchFamily="18" charset="0"/>
                  <a:ea typeface="新細明體" pitchFamily="18" charset="-12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50000"/>
                </a:spcBef>
                <a:buFontTx/>
                <a:buNone/>
              </a:pPr>
              <a:r>
                <a:rPr altLang="en-US" sz="1400" lang="zh-TW">
                  <a:latin typeface="Times New Roman" pitchFamily="18" charset="0"/>
                </a:rPr>
                <a:t>歐亞書局</a:t>
              </a:r>
            </a:p>
          </p:txBody>
        </p:sp>
        <p:pic>
          <p:nvPicPr>
            <p:cNvPr id="2097203" name="" descr="logo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2344" t="0" r="81250" b="75000"/>
            <a:stretch>
              <a:fillRect/>
            </a:stretch>
          </p:blipFill>
          <p:spPr>
            <a:xfrm rot="0">
              <a:off x="48" y="4128"/>
              <a:ext cx="174" cy="199"/>
            </a:xfrm>
            <a:prstGeom prst="rect"/>
            <a:noFill/>
            <a:ln>
              <a:noFill/>
            </a:ln>
          </p:spPr>
        </p:pic>
      </p:grpSp>
      <p:sp>
        <p:nvSpPr>
          <p:cNvPr id="1048951" name=""/>
          <p:cNvSpPr txBox="1"/>
          <p:nvPr/>
        </p:nvSpPr>
        <p:spPr>
          <a:xfrm rot="0">
            <a:off x="842962" y="5867400"/>
            <a:ext cx="7691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TW" b="1" sz="2400" lang="en-US">
                <a:solidFill>
                  <a:srgbClr val="FF6600"/>
                </a:solidFill>
                <a:latin typeface="Times New Roman" pitchFamily="18" charset="0"/>
              </a:rPr>
              <a:t>FIGURE 2 </a:t>
            </a:r>
            <a:r>
              <a:rPr altLang="zh-TW" sz="2400" lang="en-US">
                <a:latin typeface="Times New Roman" pitchFamily="18" charset="0"/>
              </a:rPr>
              <a:t> The Positive Rational Numbers Are Countable.</a:t>
            </a:r>
          </a:p>
        </p:txBody>
      </p:sp>
      <p:sp>
        <p:nvSpPr>
          <p:cNvPr id="1048952" name=""/>
          <p:cNvSpPr txBox="1"/>
          <p:nvPr/>
        </p:nvSpPr>
        <p:spPr>
          <a:xfrm rot="0">
            <a:off x="8458200" y="6507162"/>
            <a:ext cx="68580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Book Antiqua" pitchFamily="18" charset="0"/>
                <a:ea typeface="新細明體" pitchFamily="18" charset="-12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r>
              <a:rPr altLang="zh-TW" sz="1200" lang="en-US">
                <a:solidFill>
                  <a:srgbClr val="000000"/>
                </a:solidFill>
                <a:latin typeface="Times" pitchFamily="18" charset="0"/>
              </a:rPr>
              <a:t>P. 159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title" sz="full" idx="0"/>
          </p:nvPr>
        </p:nvSpPr>
        <p:spPr>
          <a:xfrm rot="0">
            <a:off x="685800" y="228600"/>
            <a:ext cx="7391400" cy="10953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600" i="0" u="none">
                <a:solidFill>
                  <a:srgbClr val="FFFF00"/>
                </a:solidFill>
                <a:latin typeface="Book Antiqua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latin typeface="Bernard MT Condensed" pitchFamily="18" charset="0"/>
                <a:ea typeface="新細明體" pitchFamily="18" charset="-120"/>
              </a:rPr>
              <a:t>2.1 Sets(6/8)</a:t>
            </a:r>
          </a:p>
        </p:txBody>
      </p:sp>
      <p:sp>
        <p:nvSpPr>
          <p:cNvPr id="104863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lt1"/>
                </a:solidFill>
                <a:latin typeface="Book Antiqu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If A</a:t>
            </a:r>
            <a:r>
              <a:rPr altLang="zh-TW" lang="en-US">
                <a:ea typeface="新細明體" pitchFamily="18" charset="-120"/>
                <a:sym typeface="Symbol" pitchFamily="18" charset="2"/>
              </a:rPr>
              <a:t>B and BA, then A=B</a:t>
            </a:r>
          </a:p>
          <a:p>
            <a:pPr eaLnBrk="1" hangingPunct="1" latinLnBrk="1" lvl="0"/>
            <a:r>
              <a:rPr altLang="zh-TW" lang="en-US">
                <a:ea typeface="新細明體" pitchFamily="18" charset="-120"/>
                <a:sym typeface="Symbol" pitchFamily="18" charset="2"/>
              </a:rPr>
              <a:t>Sets may have other sets as members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  <a:sym typeface="Symbol" pitchFamily="18" charset="2"/>
              </a:rPr>
              <a:t>A={, {a}, {b}, {a,b}}</a:t>
            </a:r>
            <a:br/>
            <a:r>
              <a:rPr altLang="zh-TW" lang="en-US">
                <a:ea typeface="新細明體" pitchFamily="18" charset="-120"/>
                <a:sym typeface="Symbol" pitchFamily="18" charset="2"/>
              </a:rPr>
              <a:t>B={x|x is a subset of the set {a,b}}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  <a:sym typeface="Symbol" pitchFamily="18" charset="2"/>
              </a:rPr>
              <a:t>A=B</a:t>
            </a:r>
          </a:p>
          <a:p>
            <a:pPr eaLnBrk="1" hangingPunct="1" latinLnBrk="1" lvl="1"/>
            <a:endParaRPr altLang="zh-TW" lang="en-US"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MHE</dc:creator>
  <cp:lastModifiedBy>Windows User</cp:lastModifiedBy>
  <dcterms:created xsi:type="dcterms:W3CDTF">2006-07-24T14:06:59Z</dcterms:created>
  <dcterms:modified xsi:type="dcterms:W3CDTF">2020-02-21T16:01:55Z</dcterms:modified>
</cp:coreProperties>
</file>