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802" r:id="rId1"/>
  </p:sldMasterIdLst>
  <p:notesMasterIdLst>
    <p:notesMasterId r:id="rId2"/>
  </p:notesMasterIdLst>
  <p:handoutMasterIdLst>
    <p:handoutMasterId r:id="rId3"/>
  </p:handoutMasterIdLst>
  <p:sldIdLst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5620"/>
    <p:restoredTop sz="94660"/>
  </p:normalViewPr>
  <p:slideViewPr>
    <p:cSldViewPr showGuides="0" snapToGrid="1" snapToObjects="0">
      <p:cViewPr varScale="0">
        <p:scale>
          <a:sx n="87" d="100"/>
          <a:sy n="87" d="100"/>
        </p:scale>
        <p:origin x="-1062" y="-19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tableStyles" Target="tableStyles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7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en-US" sz="1200" lang="en-US"/>
              <a:t>CSE 504 Discrete Structures &amp; Foundations of Computer Science</a:t>
            </a:r>
          </a:p>
        </p:txBody>
      </p:sp>
      <p:sp>
        <p:nvSpPr>
          <p:cNvPr id="1048938" name=""/>
          <p:cNvSpPr/>
          <p:nvPr>
            <p:ph type="dt" sz="quarter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r>
              <a:rPr altLang="en-US" sz="1200" lang="en-US"/>
              <a:t>Dr. Djamel Bouchaffra</a:t>
            </a:r>
          </a:p>
        </p:txBody>
      </p:sp>
      <p:sp>
        <p:nvSpPr>
          <p:cNvPr id="1048939" name=""/>
          <p:cNvSpPr/>
          <p:nvPr>
            <p:ph type="ftr" sz="quarter" idx="2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sz="1200" lang="en-US"/>
              <a:t>CH. 5 (Sections 7.1 &amp; 7.2): Relations</a:t>
            </a:r>
          </a:p>
        </p:txBody>
      </p:sp>
      <p:sp>
        <p:nvSpPr>
          <p:cNvPr id="1048940" name=""/>
          <p:cNvSpPr/>
          <p:nvPr>
            <p:ph type="sldNum" sz="quarter" idx="3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1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en-US" sz="1200" lang="en-US"/>
              <a:t>CSE 504 Discrete Structures &amp; Foundations of Computer Science</a:t>
            </a:r>
          </a:p>
        </p:txBody>
      </p:sp>
      <p:sp>
        <p:nvSpPr>
          <p:cNvPr id="1048932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r>
              <a:rPr altLang="en-US" sz="1200" lang="en-US"/>
              <a:t>Dr. Djamel Bouchaffra</a:t>
            </a:r>
          </a:p>
        </p:txBody>
      </p:sp>
      <p:sp>
        <p:nvSpPr>
          <p:cNvPr id="1048933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934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935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sz="1200" lang="en-US"/>
              <a:t>CH. 5 (Sections 7.1 &amp; 7.2): Relations</a:t>
            </a:r>
          </a:p>
        </p:txBody>
      </p:sp>
      <p:sp>
        <p:nvSpPr>
          <p:cNvPr id="1048936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Times New Roman" pitchFamily="18" charset="0"/>
        <a:sym typeface="Times New Roman" pitchFamily="18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 txBox="1"/>
          <p:nvPr/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en-US" sz="1200" lang="en-US"/>
              <a:t>CSE 504 Discrete Structures &amp; Foundations of Computer Science</a:t>
            </a:r>
          </a:p>
        </p:txBody>
      </p:sp>
      <p:sp>
        <p:nvSpPr>
          <p:cNvPr id="1048615" name=""/>
          <p:cNvSpPr txBox="1"/>
          <p:nvPr/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r>
              <a:rPr altLang="en-US" sz="1200" lang="en-US"/>
              <a:t>Dr. Djamel Bouchaffra</a:t>
            </a:r>
          </a:p>
        </p:txBody>
      </p:sp>
      <p:sp>
        <p:nvSpPr>
          <p:cNvPr id="1048616" name=""/>
          <p:cNvSpPr txBox="1"/>
          <p:nvPr/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sz="1200" lang="en-US"/>
              <a:t>CH. 5 (Sections 7.1 &amp; 7.2): Relations</a:t>
            </a:r>
          </a:p>
        </p:txBody>
      </p:sp>
      <p:sp>
        <p:nvSpPr>
          <p:cNvPr id="1048617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  <p:sp>
        <p:nvSpPr>
          <p:cNvPr id="104861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9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"/>
          <p:cNvSpPr/>
          <p:nvPr/>
        </p:nvSpPr>
        <p:spPr bwMode="ltGray">
          <a:xfrm rot="0">
            <a:off x="0" y="990600"/>
            <a:ext cx="9144000" cy="1752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595" name="" descr="Cacback"/>
          <p:cNvSpPr/>
          <p:nvPr/>
        </p:nvSpPr>
        <p:spPr bwMode="ltGray">
          <a:xfrm rot="0">
            <a:off x="0" y="0"/>
            <a:ext cx="1219200" cy="6858000"/>
          </a:xfrm>
          <a:prstGeom prst="rect"/>
          <a:blipFill rotWithShape="0">
            <a:blip xmlns:r="http://schemas.openxmlformats.org/officeDocument/2006/relationships" r:embed="rId1">
              <a:alphaModFix amt="100000"/>
            </a:blip>
            <a:srcRect/>
            <a:tile algn="tl" flip="none" sx="100000" sy="100000" tx="0" ty="0"/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pSp>
        <p:nvGrpSpPr>
          <p:cNvPr id="27" name=""/>
          <p:cNvGrpSpPr/>
          <p:nvPr/>
        </p:nvGrpSpPr>
        <p:grpSpPr>
          <a:xfrm rot="0">
            <a:off x="0" y="304800"/>
            <a:ext cx="8405812" cy="1246187"/>
            <a:chOff x="0" y="864"/>
            <a:chExt cx="5295" cy="785"/>
          </a:xfrm>
        </p:grpSpPr>
        <p:sp>
          <p:nvSpPr>
            <p:cNvPr id="1048596" name=""/>
            <p:cNvSpPr/>
            <p:nvPr/>
          </p:nvSpPr>
          <p:spPr bwMode="auto">
            <a:xfrm rot="21092568">
              <a:off x="0" y="1477"/>
              <a:ext cx="1059" cy="172"/>
            </a:xfrm>
            <a:custGeom>
              <a:avLst/>
              <a:ahLst/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</p:sp>
        <p:sp>
          <p:nvSpPr>
            <p:cNvPr id="1048597" name=""/>
            <p:cNvSpPr/>
            <p:nvPr/>
          </p:nvSpPr>
          <p:spPr bwMode="auto">
            <a:xfrm rot="21092568">
              <a:off x="1173" y="864"/>
              <a:ext cx="4122" cy="630"/>
            </a:xfrm>
            <a:custGeom>
              <a:avLst/>
              <a:ahLst/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</a:path>
              </a:pathLst>
            </a:custGeom>
            <a:solidFill>
              <a:schemeClr val="dk2">
                <a:alpha val="100000"/>
              </a:schemeClr>
            </a:solidFill>
            <a:ln>
              <a:noFill/>
            </a:ln>
          </p:spPr>
        </p:sp>
        <p:grpSp>
          <p:nvGrpSpPr>
            <p:cNvPr id="28" name=""/>
            <p:cNvGrpSpPr/>
            <p:nvPr/>
          </p:nvGrpSpPr>
          <p:grpSpPr>
            <a:xfrm rot="0"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048598" name=""/>
              <p:cNvSpPr/>
              <p:nvPr/>
            </p:nvSpPr>
            <p:spPr>
              <a:xfrm rot="0">
                <a:off x="1033" y="326"/>
                <a:ext cx="192" cy="192"/>
              </a:xfrm>
              <a:prstGeom prst="ellipse"/>
              <a:gradFill rotWithShape="0">
                <a:gsLst>
                  <a:gs pos="0">
                    <a:schemeClr val="dk2">
                      <a:alpha val="100000"/>
                    </a:scheme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99" name=""/>
              <p:cNvSpPr/>
              <p:nvPr/>
            </p:nvSpPr>
            <p:spPr>
              <a:xfrm rot="0">
                <a:off x="1129" y="377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600" name=""/>
              <p:cNvSpPr/>
              <p:nvPr/>
            </p:nvSpPr>
            <p:spPr>
              <a:xfrm rot="0">
                <a:off x="1063" y="350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601" name=""/>
              <p:cNvSpPr/>
              <p:nvPr/>
            </p:nvSpPr>
            <p:spPr>
              <a:xfrm rot="0">
                <a:off x="1063" y="404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602" name=""/>
              <p:cNvSpPr/>
              <p:nvPr/>
            </p:nvSpPr>
            <p:spPr>
              <a:xfrm rot="0">
                <a:off x="1108" y="422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603" name=""/>
              <p:cNvSpPr/>
              <p:nvPr/>
            </p:nvSpPr>
            <p:spPr>
              <a:xfrm rot="0">
                <a:off x="1168" y="416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604" name=""/>
              <p:cNvSpPr/>
              <p:nvPr/>
            </p:nvSpPr>
            <p:spPr>
              <a:xfrm rot="0">
                <a:off x="1120" y="461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605" name=""/>
              <p:cNvSpPr/>
              <p:nvPr/>
            </p:nvSpPr>
            <p:spPr>
              <a:xfrm rot="0">
                <a:off x="1063" y="452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606" name=""/>
              <p:cNvSpPr/>
              <p:nvPr/>
            </p:nvSpPr>
            <p:spPr>
              <a:xfrm rot="0">
                <a:off x="1117" y="329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</p:grpSp>
      <p:sp>
        <p:nvSpPr>
          <p:cNvPr id="1048607" name=""/>
          <p:cNvSpPr/>
          <p:nvPr/>
        </p:nvSpPr>
        <p:spPr>
          <a:xfrm rot="0">
            <a:off x="1371600" y="6324600"/>
            <a:ext cx="7467600" cy="447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>
              <a:spcBef>
                <a:spcPct val="50000"/>
              </a:spcBef>
            </a:pPr>
            <a:r>
              <a:rPr altLang="en-US" sz="1400" lang="en-US"/>
              <a:t>© </a:t>
            </a:r>
            <a:r>
              <a:rPr altLang="en-US" sz="1200" lang="en-US"/>
              <a:t>by Kenneth H. Rosen, </a:t>
            </a:r>
            <a:r>
              <a:rPr altLang="en-US" sz="1200" i="1" lang="en-US"/>
              <a:t>Discrete Mathematics &amp; its Applications</a:t>
            </a:r>
            <a:r>
              <a:rPr altLang="en-US" sz="1200" lang="en-US"/>
              <a:t>, Sixth Edition, Mc Graw-Hill, 2007</a:t>
            </a:r>
          </a:p>
        </p:txBody>
      </p:sp>
      <p:sp>
        <p:nvSpPr>
          <p:cNvPr id="1048611" name="Rectangle 104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848600" cy="3200400"/>
          </a:xfrm>
        </p:spPr>
        <p:txBody>
          <a:bodyPr/>
          <a:lstStyle>
            <a:lvl1pPr indent="0" marL="0"/>
          </a:lstStyle>
          <a:p>
            <a:pPr lvl="0"/>
            <a:r>
              <a:rPr lang="en-US" noProof="0" smtClean="0"/>
              <a:t> Click to edit Master subtitle style</a:t>
            </a:r>
          </a:p>
        </p:txBody>
      </p:sp>
      <p:sp>
        <p:nvSpPr>
          <p:cNvPr id="1048610" name="Rectangle 1044"/>
          <p:cNvSpPr>
            <a:spLocks noGrp="1" noChangeArrowheads="1"/>
          </p:cNvSpPr>
          <p:nvPr>
            <p:ph type="ctrTitle"/>
          </p:nvPr>
        </p:nvSpPr>
        <p:spPr>
          <a:xfrm>
            <a:off x="1447800" y="1066800"/>
            <a:ext cx="7696200" cy="1600200"/>
          </a:xfrm>
        </p:spPr>
        <p:txBody>
          <a:bodyPr/>
          <a:lstStyle>
            <a:lvl1pPr algn="l"/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7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457200"/>
            <a:ext cx="2038350" cy="59436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962650" cy="59436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1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1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1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3716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1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1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2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2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 bwMode="ltGray">
          <a:xfrm rot="0">
            <a:off x="0" y="477837"/>
            <a:ext cx="9144000" cy="741362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577" name="" descr="Cacback"/>
          <p:cNvSpPr/>
          <p:nvPr/>
        </p:nvSpPr>
        <p:spPr bwMode="ltGray">
          <a:xfrm rot="0">
            <a:off x="0" y="0"/>
            <a:ext cx="914400" cy="6858000"/>
          </a:xfrm>
          <a:prstGeom prst="rect"/>
          <a:blipFill rotWithShape="0">
            <a:blip xmlns:r="http://schemas.openxmlformats.org/officeDocument/2006/relationships" r:embed="rId12">
              <a:alphaModFix amt="100000"/>
            </a:blip>
            <a:srcRect/>
            <a:tile algn="tl" flip="none" sx="100000" sy="100000" tx="0" ty="0"/>
          </a:blip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pSp>
        <p:nvGrpSpPr>
          <p:cNvPr id="23" name=""/>
          <p:cNvGrpSpPr/>
          <p:nvPr/>
        </p:nvGrpSpPr>
        <p:grpSpPr>
          <a:xfrm rot="0">
            <a:off x="0" y="-152400"/>
            <a:ext cx="7872412" cy="1143000"/>
            <a:chOff x="0" y="-96"/>
            <a:chExt cx="4959" cy="720"/>
          </a:xfrm>
        </p:grpSpPr>
        <p:grpSp>
          <p:nvGrpSpPr>
            <p:cNvPr id="24" name=""/>
            <p:cNvGrpSpPr/>
            <p:nvPr/>
          </p:nvGrpSpPr>
          <p:grpSpPr>
            <a:xfrm rot="0">
              <a:off x="0" y="-96"/>
              <a:ext cx="4959" cy="720"/>
              <a:chOff x="0" y="-96"/>
              <a:chExt cx="4959" cy="720"/>
            </a:xfrm>
          </p:grpSpPr>
          <p:sp>
            <p:nvSpPr>
              <p:cNvPr id="1048578" name=""/>
              <p:cNvSpPr/>
              <p:nvPr/>
            </p:nvSpPr>
            <p:spPr bwMode="auto">
              <a:xfrm rot="21092568">
                <a:off x="0" y="466"/>
                <a:ext cx="992" cy="158"/>
              </a:xfrm>
              <a:custGeom>
                <a:avLst/>
                <a:ahLst/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</a:path>
                </a:pathLst>
              </a:cu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dk2">
                      <a:alpha val="100000"/>
                    </a:schemeClr>
                  </a:gs>
                </a:gsLst>
                <a:lin ang="0" scaled="1"/>
              </a:gradFill>
              <a:ln>
                <a:noFill/>
              </a:ln>
            </p:spPr>
          </p:sp>
          <p:sp>
            <p:nvSpPr>
              <p:cNvPr id="1048579" name=""/>
              <p:cNvSpPr/>
              <p:nvPr/>
            </p:nvSpPr>
            <p:spPr bwMode="auto">
              <a:xfrm rot="21092568">
                <a:off x="1099" y="-96"/>
                <a:ext cx="3860" cy="578"/>
              </a:xfrm>
              <a:custGeom>
                <a:avLst/>
                <a:ahLst/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</a:path>
                </a:pathLst>
              </a:custGeom>
              <a:solidFill>
                <a:schemeClr val="dk2">
                  <a:alpha val="100000"/>
                </a:schemeClr>
              </a:solidFill>
              <a:ln>
                <a:noFill/>
              </a:ln>
            </p:spPr>
          </p:sp>
        </p:grpSp>
        <p:grpSp>
          <p:nvGrpSpPr>
            <p:cNvPr id="25" name=""/>
            <p:cNvGrpSpPr/>
            <p:nvPr/>
          </p:nvGrpSpPr>
          <p:grpSpPr>
            <a:xfrm rot="0">
              <a:off x="949" y="285"/>
              <a:ext cx="180" cy="176"/>
              <a:chOff x="1033" y="326"/>
              <a:chExt cx="192" cy="192"/>
            </a:xfrm>
          </p:grpSpPr>
          <p:sp>
            <p:nvSpPr>
              <p:cNvPr id="1048580" name=""/>
              <p:cNvSpPr/>
              <p:nvPr/>
            </p:nvSpPr>
            <p:spPr>
              <a:xfrm rot="0">
                <a:off x="1033" y="326"/>
                <a:ext cx="192" cy="192"/>
              </a:xfrm>
              <a:prstGeom prst="ellipse"/>
              <a:gradFill rotWithShape="0">
                <a:gsLst>
                  <a:gs pos="0">
                    <a:schemeClr val="dk2">
                      <a:alpha val="100000"/>
                    </a:scheme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1" name=""/>
              <p:cNvSpPr/>
              <p:nvPr/>
            </p:nvSpPr>
            <p:spPr>
              <a:xfrm rot="0">
                <a:off x="1129" y="377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2" name=""/>
              <p:cNvSpPr/>
              <p:nvPr/>
            </p:nvSpPr>
            <p:spPr>
              <a:xfrm rot="0">
                <a:off x="1063" y="350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3" name=""/>
              <p:cNvSpPr/>
              <p:nvPr/>
            </p:nvSpPr>
            <p:spPr>
              <a:xfrm rot="0">
                <a:off x="1063" y="404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4" name=""/>
              <p:cNvSpPr/>
              <p:nvPr/>
            </p:nvSpPr>
            <p:spPr>
              <a:xfrm rot="0">
                <a:off x="1108" y="422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5" name=""/>
              <p:cNvSpPr/>
              <p:nvPr/>
            </p:nvSpPr>
            <p:spPr>
              <a:xfrm rot="0">
                <a:off x="1168" y="416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6" name=""/>
              <p:cNvSpPr/>
              <p:nvPr/>
            </p:nvSpPr>
            <p:spPr>
              <a:xfrm rot="0">
                <a:off x="1120" y="461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7" name=""/>
              <p:cNvSpPr/>
              <p:nvPr/>
            </p:nvSpPr>
            <p:spPr>
              <a:xfrm rot="0">
                <a:off x="1063" y="452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  <p:sp>
            <p:nvSpPr>
              <p:cNvPr id="1048588" name=""/>
              <p:cNvSpPr/>
              <p:nvPr/>
            </p:nvSpPr>
            <p:spPr>
              <a:xfrm rot="0">
                <a:off x="1117" y="329"/>
                <a:ext cx="47" cy="48"/>
              </a:xfrm>
              <a:prstGeom prst="ellipse"/>
              <a:gradFill rotWithShape="0">
                <a:gsLst>
                  <a:gs pos="0">
                    <a:srgbClr val="FFFFCC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Times New Roman" pitchFamily="18" charset="0"/>
                    <a:sym typeface="Times New Roman" pitchFamily="18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</p:grpSp>
      <p:sp>
        <p:nvSpPr>
          <p:cNvPr id="1048589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76200" y="6553200"/>
            <a:ext cx="19050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en-US">
                <a:latin typeface="Arial Narrow" pitchFamily="34" charset="0"/>
              </a:rPr>
              <a:t>Dr. Djamel Bouchaffra</a:t>
            </a: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2819400" y="6553200"/>
            <a:ext cx="6324600" cy="22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r>
              <a:rPr altLang="en-US" sz="1200" lang="en-US">
                <a:latin typeface="Arial Narrow" pitchFamily="34" charset="0"/>
              </a:rPr>
              <a:t>CSE 504 Discrete Structures &amp; Foundations of Computer Science, Ch. 8: Relations</a:t>
            </a: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</a:fld>
            <a:endParaRPr altLang="en-US" b="1" lang="en-US">
              <a:latin typeface="Arial Narrow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1" ftr="1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  <a:cs typeface="Times New Roman" pitchFamily="18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Blip>
          <a:blip xmlns:r="http://schemas.openxmlformats.org/officeDocument/2006/relationships" r:embed="rId13"/>
        </a:buBlip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ctrTitle" sz="full" idx="4294967295"/>
          </p:nvPr>
        </p:nvSpPr>
        <p:spPr>
          <a:xfrm rot="0">
            <a:off x="1219200" y="1066800"/>
            <a:ext cx="6858000" cy="1600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3200"/>
            </a:lvl1pPr>
          </a:lstStyle>
          <a:p>
            <a:pPr algn="l" eaLnBrk="1" hangingPunct="1" latinLnBrk="1" lvl="0"/>
            <a:r>
              <a:rPr altLang="en-US" sz="4400" lang="en-US">
                <a:solidFill>
                  <a:schemeClr val="dk1"/>
                </a:solidFill>
              </a:rPr>
              <a:t>Chapter 8: Relations</a:t>
            </a:r>
          </a:p>
        </p:txBody>
      </p:sp>
      <p:sp>
        <p:nvSpPr>
          <p:cNvPr id="1048613" name=""/>
          <p:cNvSpPr/>
          <p:nvPr>
            <p:ph type="subTitle" sz="full" idx="4294967295"/>
          </p:nvPr>
        </p:nvSpPr>
        <p:spPr>
          <a:xfrm rot="0">
            <a:off x="533400" y="2765425"/>
            <a:ext cx="8382000" cy="2057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>
                <a:solidFill>
                  <a:schemeClr val="dk2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algn="l" eaLnBrk="1" hangingPunct="1" latinLnBrk="1" lvl="0">
              <a:lnSpc>
                <a:spcPct val="90000"/>
              </a:lnSpc>
              <a:buFontTx/>
              <a:buChar char="•"/>
            </a:pPr>
            <a:r>
              <a:rPr altLang="en-US" sz="3000" lang="en-US"/>
              <a:t> Relations(8.1)</a:t>
            </a:r>
          </a:p>
          <a:p>
            <a:pPr algn="l" eaLnBrk="1" hangingPunct="1" latinLnBrk="1" lvl="0">
              <a:lnSpc>
                <a:spcPct val="90000"/>
              </a:lnSpc>
              <a:buFontTx/>
              <a:buChar char="•"/>
            </a:pPr>
            <a:r>
              <a:rPr altLang="en-US" sz="3000" lang="en-US"/>
              <a:t> n-any Relations &amp; their Applications (8.2)</a:t>
            </a:r>
          </a:p>
          <a:p>
            <a:pPr algn="l" eaLnBrk="1" hangingPunct="1" latinLnBrk="1" lvl="0">
              <a:lnSpc>
                <a:spcPct val="90000"/>
              </a:lnSpc>
              <a:buFontTx/>
              <a:buChar char="•"/>
            </a:pPr>
            <a:r>
              <a:rPr altLang="en-US" sz="3000" lang="en-US"/>
              <a:t> Representing Relations (8.3)</a:t>
            </a:r>
          </a:p>
          <a:p>
            <a:pPr algn="l" eaLnBrk="1" hangingPunct="1" latinLnBrk="1" lvl="0">
              <a:lnSpc>
                <a:spcPct val="90000"/>
              </a:lnSpc>
              <a:buFontTx/>
              <a:buChar char="•"/>
            </a:pPr>
            <a:r>
              <a:rPr altLang="en-US" sz="3000" lang="en-US"/>
              <a:t> Equivalence Relations (8.5)</a:t>
            </a:r>
          </a:p>
        </p:txBody>
      </p:sp>
      <p:pic>
        <p:nvPicPr>
          <p:cNvPr id="2097152" name="" descr="rosen-textbook-imag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264400" y="968375"/>
            <a:ext cx="1879600" cy="17526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9" nodeType="afterEffect" presetClass="entr" presetID="16" presetSubtype="2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11"/>
                                        <p:tgtEl>
                                          <p:spTgt spid="104861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13" nodeType="afterEffect" presetClass="entr" presetID="16" presetSubtype="2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>
                                            <p:txEl>
                                              <p:charRg st="1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15"/>
                                        <p:tgtEl>
                                          <p:spTgt spid="1048613">
                                            <p:txEl>
                                              <p:charRg st="16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17" nodeType="afterEffect" presetClass="entr" presetID="16" presetSubtype="2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>
                                            <p:txEl>
                                              <p:charRg st="6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19"/>
                                        <p:tgtEl>
                                          <p:spTgt spid="1048613">
                                            <p:txEl>
                                              <p:charRg st="6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21" nodeType="afterEffect" presetClass="entr" presetID="16" presetSubtype="2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>
                                            <p:txEl>
                                              <p:charRg st="9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23"/>
                                        <p:tgtEl>
                                          <p:spTgt spid="1048613">
                                            <p:txEl>
                                              <p:charRg st="9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 uiExpand="0" build="whole"/>
      <p:bldP spid="1048613" grpId="0" uiExpand="0" build="p" bldLvl="1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0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10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71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72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buFontTx/>
              <a:buNone/>
            </a:pPr>
            <a:r>
              <a:rPr altLang="en-US" i="1" lang="en-US">
                <a:solidFill>
                  <a:srgbClr val="0000FF"/>
                </a:solidFill>
              </a:rPr>
              <a:t>Solution:</a:t>
            </a:r>
            <a:br/>
            <a:br/>
            <a:r>
              <a:rPr altLang="en-US" lang="en-US"/>
              <a:t>R</a:t>
            </a:r>
            <a:r>
              <a:rPr altLang="en-US" baseline="-25000" lang="en-US"/>
              <a:t>3</a:t>
            </a:r>
            <a:r>
              <a:rPr altLang="en-US" lang="en-US"/>
              <a:t> and R</a:t>
            </a:r>
            <a:r>
              <a:rPr altLang="en-US" baseline="-25000" lang="en-US"/>
              <a:t>5</a:t>
            </a:r>
            <a:r>
              <a:rPr altLang="en-US" lang="en-US"/>
              <a:t>: reflexive </a:t>
            </a:r>
            <a:r>
              <a:rPr altLang="en-US" lang="en-US">
                <a:sym typeface="Symbol" pitchFamily="18" charset="2"/>
              </a:rPr>
              <a:t> both contain all pairs of the form (a, a): (1,1), (2,2), (3,3) &amp; (4,4).</a:t>
            </a:r>
            <a:br/>
            <a:br/>
            <a:r>
              <a:rPr altLang="en-US" lang="en-US">
                <a:sym typeface="Symbol" pitchFamily="18" charset="2"/>
              </a:rPr>
              <a:t>R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R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R</a:t>
            </a:r>
            <a:r>
              <a:rPr altLang="en-US" baseline="-25000" lang="en-US">
                <a:sym typeface="Symbol" pitchFamily="18" charset="2"/>
              </a:rPr>
              <a:t>4</a:t>
            </a:r>
            <a:r>
              <a:rPr altLang="en-US" lang="en-US">
                <a:sym typeface="Symbol" pitchFamily="18" charset="2"/>
              </a:rPr>
              <a:t> and R</a:t>
            </a:r>
            <a:r>
              <a:rPr altLang="en-US" baseline="-25000" lang="en-US">
                <a:sym typeface="Symbol" pitchFamily="18" charset="2"/>
              </a:rPr>
              <a:t>6</a:t>
            </a:r>
            <a:r>
              <a:rPr altLang="en-US" lang="en-US">
                <a:sym typeface="Symbol" pitchFamily="18" charset="2"/>
              </a:rPr>
              <a:t>: not reflexive  not contain all of these ordered pairs. (3,3) is not in any of these relations.</a:t>
            </a: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1219200" y="4495800"/>
          <a:ext cx="7620000" cy="2032000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20320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1</a:t>
                      </a:r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(2,1), (2,2), (3,4), (4,1), (4,4)}</a:t>
                      </a:r>
                      <a:br/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2</a:t>
                      </a:r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(2,1)}</a:t>
                      </a:r>
                      <a:br/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3</a:t>
                      </a:r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(1,4), (2,1), (2,2), (3,3), (3,4), (4,1), (4,4)}</a:t>
                      </a:r>
                      <a:br/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4</a:t>
                      </a:r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{(2,1), (3,1), (3,2), (4,1), (4,2), (4,3)}</a:t>
                      </a:r>
                      <a:br/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5</a:t>
                      </a:r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(1,3), (1,4), (2,2), (2,3), (2,4), (3,3), (3,4), (4,4)}</a:t>
                      </a:r>
                      <a:br/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6</a:t>
                      </a:r>
                      <a:r>
                        <a:rPr altLang="en-US" b="1" sz="20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{(3,4)}</a:t>
                      </a:r>
                    </a:p>
                  </a:txBody>
                  <a:tcPr marL="91440" marR="91440" marT="45720" marB="45720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C1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11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75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76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FF6600"/>
                </a:solidFill>
              </a:rPr>
              <a:t>Definition 4: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>
              <a:buFontTx/>
              <a:buNone/>
            </a:pPr>
            <a:r>
              <a:rPr altLang="en-US" lang="en-US"/>
              <a:t>	A relation R on a set A is called </a:t>
            </a:r>
            <a:r>
              <a:rPr altLang="en-US" lang="en-US">
                <a:solidFill>
                  <a:srgbClr val="FF6600"/>
                </a:solidFill>
              </a:rPr>
              <a:t>symmetric</a:t>
            </a:r>
            <a:r>
              <a:rPr altLang="en-US" lang="en-US"/>
              <a:t> if (b, a) </a:t>
            </a:r>
            <a:r>
              <a:rPr altLang="en-US" lang="en-US">
                <a:sym typeface="Symbol" pitchFamily="18" charset="2"/>
              </a:rPr>
              <a:t> R whenever (a, b)  R, for all a, </a:t>
            </a:r>
            <a:br/>
            <a:r>
              <a:rPr altLang="en-US" lang="en-US">
                <a:sym typeface="Symbol" pitchFamily="18" charset="2"/>
              </a:rPr>
              <a:t>b  A. </a:t>
            </a:r>
            <a:br/>
            <a:r>
              <a:rPr altLang="en-US" lang="en-US">
                <a:sym typeface="Symbol" pitchFamily="18" charset="2"/>
              </a:rPr>
              <a:t>A relation R on a set A such that (a, b)  R and (b, a)  R only if a = b, for all a, b  A, is called </a:t>
            </a:r>
            <a:r>
              <a:rPr altLang="en-US" lang="en-US">
                <a:solidFill>
                  <a:srgbClr val="FF6600"/>
                </a:solidFill>
                <a:sym typeface="Symbol" pitchFamily="18" charset="2"/>
              </a:rPr>
              <a:t>antisymmetric</a:t>
            </a:r>
            <a:r>
              <a:rPr altLang="en-US" lang="en-US">
                <a:sym typeface="Symbol" pitchFamily="18" charset="2"/>
              </a:rPr>
              <a:t>.</a:t>
            </a:r>
          </a:p>
        </p:txBody>
      </p:sp>
      <p:sp>
        <p:nvSpPr>
          <p:cNvPr id="1048677" name=""/>
          <p:cNvSpPr/>
          <p:nvPr/>
        </p:nvSpPr>
        <p:spPr>
          <a:xfrm rot="0">
            <a:off x="1600200" y="2438400"/>
            <a:ext cx="7467600" cy="26670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12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79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80" name=""/>
          <p:cNvSpPr/>
          <p:nvPr>
            <p:ph type="body" sz="full" idx="1"/>
          </p:nvPr>
        </p:nvSpPr>
        <p:spPr>
          <a:xfrm rot="0">
            <a:off x="990600" y="1295400"/>
            <a:ext cx="8153400" cy="556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sz="2000" lang="en-US">
                <a:solidFill>
                  <a:srgbClr val="CC3300"/>
                </a:solidFill>
              </a:rPr>
              <a:t>Example:</a:t>
            </a:r>
            <a:r>
              <a:rPr altLang="en-US" sz="2000" lang="en-US"/>
              <a:t> Which of the relations from example (a) are symmetric and which are antisymmetric?</a:t>
            </a:r>
          </a:p>
          <a:p>
            <a:pPr eaLnBrk="1" hangingPunct="1" latinLnBrk="1" lvl="1"/>
            <a:endParaRPr altLang="en-US" sz="500" lang="en-US"/>
          </a:p>
          <a:p>
            <a:pPr eaLnBrk="1" hangingPunct="1" latinLnBrk="1" lvl="1">
              <a:buFontTx/>
              <a:buNone/>
            </a:pPr>
            <a:r>
              <a:rPr altLang="en-US" sz="2400" lang="en-US"/>
              <a:t>	</a:t>
            </a:r>
            <a:r>
              <a:rPr altLang="en-US" sz="2000" i="1" lang="en-US">
                <a:solidFill>
                  <a:srgbClr val="0000FF"/>
                </a:solidFill>
              </a:rPr>
              <a:t>Solution:</a:t>
            </a:r>
          </a:p>
          <a:p>
            <a:pPr eaLnBrk="1" hangingPunct="1" latinLnBrk="1" lvl="1">
              <a:buClr>
                <a:schemeClr val="dk2"/>
              </a:buClr>
              <a:buFont typeface="Wingdings" pitchFamily="2" charset="2"/>
              <a:buChar char="v"/>
            </a:pPr>
            <a:r>
              <a:rPr altLang="en-US" sz="2400" lang="en-US"/>
              <a:t>	</a:t>
            </a:r>
            <a:r>
              <a:rPr altLang="en-US" sz="2000" lang="en-US"/>
              <a:t>R</a:t>
            </a:r>
            <a:r>
              <a:rPr altLang="en-US" baseline="-25000" sz="2000" lang="en-US"/>
              <a:t>2</a:t>
            </a:r>
            <a:r>
              <a:rPr altLang="en-US" sz="2000" lang="en-US"/>
              <a:t> &amp; R</a:t>
            </a:r>
            <a:r>
              <a:rPr altLang="en-US" baseline="-25000" sz="2000" lang="en-US"/>
              <a:t>3</a:t>
            </a:r>
            <a:r>
              <a:rPr altLang="en-US" sz="2000" lang="en-US"/>
              <a:t>: symmetric </a:t>
            </a:r>
            <a:r>
              <a:rPr altLang="en-US" sz="2000" lang="en-US">
                <a:sym typeface="Symbol" pitchFamily="18" charset="2"/>
              </a:rPr>
              <a:t> each case (b, a) belongs to the relation whenever (a, b) does.</a:t>
            </a:r>
            <a:br/>
            <a:r>
              <a:rPr altLang="en-US" sz="2000" lang="en-US">
                <a:sym typeface="Symbol" pitchFamily="18" charset="2"/>
              </a:rPr>
              <a:t>For R</a:t>
            </a:r>
            <a:r>
              <a:rPr altLang="en-US" baseline="-25000" sz="2000" lang="en-US">
                <a:sym typeface="Symbol" pitchFamily="18" charset="2"/>
              </a:rPr>
              <a:t>2</a:t>
            </a:r>
            <a:r>
              <a:rPr altLang="en-US" sz="2000" lang="en-US">
                <a:sym typeface="Symbol" pitchFamily="18" charset="2"/>
              </a:rPr>
              <a:t>: only thing to check that both (1,2) &amp; (2,1) belong to the relation</a:t>
            </a:r>
            <a:br/>
            <a:r>
              <a:rPr altLang="en-US" sz="2000" lang="en-US">
                <a:sym typeface="Symbol" pitchFamily="18" charset="2"/>
              </a:rPr>
              <a:t>For R</a:t>
            </a:r>
            <a:r>
              <a:rPr altLang="en-US" baseline="-25000" sz="2000" lang="en-US">
                <a:sym typeface="Symbol" pitchFamily="18" charset="2"/>
              </a:rPr>
              <a:t>3</a:t>
            </a:r>
            <a:r>
              <a:rPr altLang="en-US" sz="2000" lang="en-US">
                <a:sym typeface="Symbol" pitchFamily="18" charset="2"/>
              </a:rPr>
              <a:t>: it is necessary to check that both (1,2) &amp; (2,1) belong to the relation.</a:t>
            </a:r>
            <a:br/>
            <a:r>
              <a:rPr altLang="en-US" sz="2000" lang="en-US">
                <a:sym typeface="Symbol" pitchFamily="18" charset="2"/>
              </a:rPr>
              <a:t>None of the other relations is symmetric: find a pair (a, b) so that it is in the relation but (b, a) is not.</a:t>
            </a:r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2819400" y="5181600"/>
          <a:ext cx="6172200" cy="1574800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15748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1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(2,1), (2,2), (3,4), (4,1),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2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3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(1,4), (2,1), (2,2), (3,3), (4,1),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4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{(2,1), (3,1), (3,2), (4,1), (4,2), (4,3)}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5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(1,3), (1,4), (2,2), (2,3), (2,4), (3,3), (3,4),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6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{(3,4)}</a:t>
                      </a:r>
                    </a:p>
                  </a:txBody>
                  <a:tcPr marL="91440" marR="91440" marT="45720" marB="45720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C1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13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83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84" name=""/>
          <p:cNvSpPr/>
          <p:nvPr>
            <p:ph type="body" sz="full" idx="1"/>
          </p:nvPr>
        </p:nvSpPr>
        <p:spPr>
          <a:xfrm rot="0">
            <a:off x="990600" y="1219200"/>
            <a:ext cx="8153400" cy="5638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buFontTx/>
              <a:buNone/>
            </a:pPr>
            <a:r>
              <a:rPr altLang="en-US" sz="2400" i="1" lang="en-US">
                <a:solidFill>
                  <a:srgbClr val="0000FF"/>
                </a:solidFill>
              </a:rPr>
              <a:t>Solution (cont.):</a:t>
            </a:r>
            <a:br/>
            <a:endParaRPr altLang="en-US" sz="2400" i="1" lang="en-US">
              <a:solidFill>
                <a:srgbClr val="0000FF"/>
              </a:solidFill>
            </a:endParaRPr>
          </a:p>
          <a:p>
            <a:pPr eaLnBrk="1" hangingPunct="1" latinLnBrk="1" lvl="1">
              <a:buClr>
                <a:schemeClr val="dk2"/>
              </a:buClr>
              <a:buFont typeface="Wingdings" pitchFamily="2" charset="2"/>
              <a:buChar char="v"/>
            </a:pPr>
            <a:r>
              <a:rPr altLang="en-US" sz="2400" lang="en-US"/>
              <a:t> R</a:t>
            </a:r>
            <a:r>
              <a:rPr altLang="en-US" baseline="-25000" sz="2400" lang="en-US"/>
              <a:t>4</a:t>
            </a:r>
            <a:r>
              <a:rPr altLang="en-US" sz="2400" lang="en-US"/>
              <a:t>, R</a:t>
            </a:r>
            <a:r>
              <a:rPr altLang="en-US" baseline="-25000" sz="2400" lang="en-US"/>
              <a:t>5</a:t>
            </a:r>
            <a:r>
              <a:rPr altLang="en-US" sz="2400" lang="en-US"/>
              <a:t> and R</a:t>
            </a:r>
            <a:r>
              <a:rPr altLang="en-US" baseline="-25000" sz="2400" lang="en-US"/>
              <a:t>6</a:t>
            </a:r>
            <a:r>
              <a:rPr altLang="en-US" sz="2400" lang="en-US"/>
              <a:t>: antisymmetric </a:t>
            </a:r>
            <a:r>
              <a:rPr altLang="en-US" sz="2400" lang="en-US">
                <a:sym typeface="Symbol" pitchFamily="18" charset="2"/>
              </a:rPr>
              <a:t>for each of these relations there is no pair of elements a and b with</a:t>
            </a:r>
            <a:br/>
            <a:r>
              <a:rPr altLang="en-US" sz="2400" lang="en-US">
                <a:sym typeface="Symbol" pitchFamily="18" charset="2"/>
              </a:rPr>
              <a:t> a  b  such that both (a, b) and (b, a) belong to the relation.</a:t>
            </a:r>
            <a:br/>
            <a:r>
              <a:rPr altLang="en-US" sz="2400" lang="en-US">
                <a:sym typeface="Symbol" pitchFamily="18" charset="2"/>
              </a:rPr>
              <a:t>None of the other relations is antisymmetric.: find a pair (a, b) with a  b so that (a, b) and (b, a) are both in the relation.</a:t>
            </a:r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2743200" y="4953000"/>
          <a:ext cx="6172200" cy="1574800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15748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1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(2,1), (2,2), (3,4), (4,1),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2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3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(1,4), (2,1), (2,2), (3,3), (3,4), (4,1),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4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{(2,1), (3,1), (3,2), (4,1), (4,2), (4,3)}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5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(1,3), (1,4), (2,2), (2,3), (2,4), (3,3), (3,4),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6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{(3,4)}</a:t>
                      </a:r>
                    </a:p>
                  </a:txBody>
                  <a:tcPr marL="91440" marR="91440" marT="45720" marB="45720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C1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41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14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87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88" name=""/>
          <p:cNvSpPr/>
          <p:nvPr>
            <p:ph type="body" sz="full" idx="1"/>
          </p:nvPr>
        </p:nvSpPr>
        <p:spPr>
          <a:xfrm rot="0">
            <a:off x="990600" y="1828800"/>
            <a:ext cx="8153400" cy="3505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FF6600"/>
                </a:solidFill>
              </a:rPr>
              <a:t>Definition 5:</a:t>
            </a:r>
          </a:p>
          <a:p>
            <a:pPr eaLnBrk="1" hangingPunct="1" latinLnBrk="1" lvl="1"/>
            <a:endParaRPr altLang="en-US" lang="en-US">
              <a:solidFill>
                <a:srgbClr val="FF6600"/>
              </a:solidFill>
            </a:endParaRPr>
          </a:p>
          <a:p>
            <a:pPr eaLnBrk="1" hangingPunct="1" latinLnBrk="1" lvl="1">
              <a:buFontTx/>
              <a:buNone/>
            </a:pPr>
            <a:r>
              <a:rPr altLang="en-US" lang="en-US"/>
              <a:t>	A relation R on a set A is called </a:t>
            </a:r>
            <a:r>
              <a:rPr altLang="en-US" lang="en-US">
                <a:solidFill>
                  <a:srgbClr val="FF6600"/>
                </a:solidFill>
              </a:rPr>
              <a:t>transitive</a:t>
            </a:r>
            <a:r>
              <a:rPr altLang="en-US" lang="en-US"/>
              <a:t> if whenever  (a, b) </a:t>
            </a:r>
            <a:r>
              <a:rPr altLang="en-US" lang="en-US">
                <a:sym typeface="Symbol" pitchFamily="18" charset="2"/>
              </a:rPr>
              <a:t> R and (b,c)  R, then </a:t>
            </a:r>
            <a:br/>
            <a:r>
              <a:rPr altLang="en-US" lang="en-US">
                <a:sym typeface="Symbol" pitchFamily="18" charset="2"/>
              </a:rPr>
              <a:t>(a, c)  R, for all a, b, c  R. </a:t>
            </a:r>
          </a:p>
        </p:txBody>
      </p:sp>
      <p:sp>
        <p:nvSpPr>
          <p:cNvPr id="1048689" name=""/>
          <p:cNvSpPr/>
          <p:nvPr/>
        </p:nvSpPr>
        <p:spPr>
          <a:xfrm rot="0">
            <a:off x="1676400" y="2819400"/>
            <a:ext cx="7010400" cy="14478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0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15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91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92" name=""/>
          <p:cNvSpPr/>
          <p:nvPr>
            <p:ph type="body" sz="full" idx="1"/>
          </p:nvPr>
        </p:nvSpPr>
        <p:spPr>
          <a:xfrm rot="0">
            <a:off x="533400" y="1371600"/>
            <a:ext cx="86106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sz="2400" lang="en-US">
                <a:solidFill>
                  <a:srgbClr val="CC3300"/>
                </a:solidFill>
              </a:rPr>
              <a:t>Example:</a:t>
            </a:r>
            <a:r>
              <a:rPr altLang="en-US" sz="2400" lang="en-US"/>
              <a:t> Which of the relations in example (a) are transitive?</a:t>
            </a:r>
          </a:p>
          <a:p>
            <a:pPr eaLnBrk="1" hangingPunct="1" latinLnBrk="1" lvl="1">
              <a:buClr>
                <a:schemeClr val="dk2"/>
              </a:buClr>
              <a:buFont typeface="Wingdings" pitchFamily="2" charset="2"/>
              <a:buChar char="v"/>
            </a:pPr>
            <a:r>
              <a:rPr altLang="en-US" sz="2000" lang="en-US"/>
              <a:t>	R</a:t>
            </a:r>
            <a:r>
              <a:rPr altLang="en-US" baseline="-25000" sz="2000" lang="en-US"/>
              <a:t>4</a:t>
            </a:r>
            <a:r>
              <a:rPr altLang="en-US" sz="2000" lang="en-US"/>
              <a:t> , R</a:t>
            </a:r>
            <a:r>
              <a:rPr altLang="en-US" baseline="-25000" sz="2000" lang="en-US"/>
              <a:t>5</a:t>
            </a:r>
            <a:r>
              <a:rPr altLang="en-US" sz="2000" lang="en-US"/>
              <a:t> &amp; R</a:t>
            </a:r>
            <a:r>
              <a:rPr altLang="en-US" baseline="-25000" sz="2000" lang="en-US"/>
              <a:t>6</a:t>
            </a:r>
            <a:r>
              <a:rPr altLang="en-US" sz="2000" lang="en-US"/>
              <a:t> : transitive </a:t>
            </a:r>
            <a:r>
              <a:rPr altLang="en-US" sz="2000" lang="en-US">
                <a:sym typeface="Symbol" pitchFamily="18" charset="2"/>
              </a:rPr>
              <a:t> verify that if (a, b) and (b, c) belong to this relation then (a, c) belongs also to the relation</a:t>
            </a:r>
            <a:br/>
            <a:r>
              <a:rPr altLang="en-US" sz="2000" lang="en-US">
                <a:sym typeface="Symbol" pitchFamily="18" charset="2"/>
              </a:rPr>
              <a:t>R</a:t>
            </a:r>
            <a:r>
              <a:rPr altLang="en-US" baseline="-25000" sz="2000" lang="en-US">
                <a:sym typeface="Symbol" pitchFamily="18" charset="2"/>
              </a:rPr>
              <a:t>4</a:t>
            </a:r>
            <a:r>
              <a:rPr altLang="en-US" sz="2000" lang="en-US">
                <a:sym typeface="Symbol" pitchFamily="18" charset="2"/>
              </a:rPr>
              <a:t> transitive since (3,2) and (2,1), (4,2) and (2,1), (4,3) and (3,1),  and (4,3) and (3,2) are the only such sets of pairs, and (3,1) , (4,1) and (4,2) belong to R</a:t>
            </a:r>
            <a:r>
              <a:rPr altLang="en-US" baseline="-25000" sz="2000" lang="en-US">
                <a:sym typeface="Symbol" pitchFamily="18" charset="2"/>
              </a:rPr>
              <a:t>4</a:t>
            </a:r>
            <a:r>
              <a:rPr altLang="en-US" sz="2000" lang="en-US">
                <a:sym typeface="Symbol" pitchFamily="18" charset="2"/>
              </a:rPr>
              <a:t>.</a:t>
            </a:r>
            <a:br/>
            <a:r>
              <a:rPr altLang="en-US" sz="2000" lang="en-US">
                <a:sym typeface="Symbol" pitchFamily="18" charset="2"/>
              </a:rPr>
              <a:t>Same reasoning for R</a:t>
            </a:r>
            <a:r>
              <a:rPr altLang="en-US" baseline="-25000" sz="2000" lang="en-US">
                <a:sym typeface="Symbol" pitchFamily="18" charset="2"/>
              </a:rPr>
              <a:t>5</a:t>
            </a:r>
            <a:r>
              <a:rPr altLang="en-US" sz="2000" lang="en-US">
                <a:sym typeface="Symbol" pitchFamily="18" charset="2"/>
              </a:rPr>
              <a:t> and R</a:t>
            </a:r>
            <a:r>
              <a:rPr altLang="en-US" baseline="-25000" sz="2000" lang="en-US">
                <a:sym typeface="Symbol" pitchFamily="18" charset="2"/>
              </a:rPr>
              <a:t>6</a:t>
            </a:r>
            <a:r>
              <a:rPr altLang="en-US" sz="2000" lang="en-US">
                <a:sym typeface="Symbol" pitchFamily="18" charset="2"/>
              </a:rPr>
              <a:t>.</a:t>
            </a:r>
          </a:p>
          <a:p>
            <a:pPr eaLnBrk="1" hangingPunct="1" latinLnBrk="1" lvl="1">
              <a:buClr>
                <a:schemeClr val="dk2"/>
              </a:buClr>
              <a:buFont typeface="Wingdings" pitchFamily="2" charset="2"/>
              <a:buChar char="v"/>
            </a:pPr>
            <a:r>
              <a:rPr altLang="en-US" sz="2000" lang="en-US">
                <a:sym typeface="Symbol" pitchFamily="18" charset="2"/>
              </a:rPr>
              <a:t> R</a:t>
            </a:r>
            <a:r>
              <a:rPr altLang="en-US" baseline="-25000" sz="2000" lang="en-US">
                <a:sym typeface="Symbol" pitchFamily="18" charset="2"/>
              </a:rPr>
              <a:t>1</a:t>
            </a:r>
            <a:r>
              <a:rPr altLang="en-US" sz="2000" lang="en-US">
                <a:sym typeface="Symbol" pitchFamily="18" charset="2"/>
              </a:rPr>
              <a:t> : not transitive  (3,4) and (4,1) belong to R</a:t>
            </a:r>
            <a:r>
              <a:rPr altLang="en-US" baseline="-25000" sz="2000" lang="en-US">
                <a:sym typeface="Symbol" pitchFamily="18" charset="2"/>
              </a:rPr>
              <a:t>1</a:t>
            </a:r>
            <a:r>
              <a:rPr altLang="en-US" sz="2000" lang="en-US">
                <a:sym typeface="Symbol" pitchFamily="18" charset="2"/>
              </a:rPr>
              <a:t>, but (3,1) does not.</a:t>
            </a:r>
          </a:p>
          <a:p>
            <a:pPr eaLnBrk="1" hangingPunct="1" latinLnBrk="1" lvl="1">
              <a:buClr>
                <a:schemeClr val="dk2"/>
              </a:buClr>
              <a:buFont typeface="Wingdings" pitchFamily="2" charset="2"/>
              <a:buChar char="v"/>
            </a:pPr>
            <a:r>
              <a:rPr altLang="en-US" sz="2000" lang="en-US">
                <a:sym typeface="Symbol" pitchFamily="18" charset="2"/>
              </a:rPr>
              <a:t> R</a:t>
            </a:r>
            <a:r>
              <a:rPr altLang="en-US" baseline="-25000" sz="2000" lang="en-US">
                <a:sym typeface="Symbol" pitchFamily="18" charset="2"/>
              </a:rPr>
              <a:t>2</a:t>
            </a:r>
            <a:r>
              <a:rPr altLang="en-US" sz="2000" lang="en-US">
                <a:sym typeface="Symbol" pitchFamily="18" charset="2"/>
              </a:rPr>
              <a:t> : not transitive  (2,1) and (1,2) belong to R</a:t>
            </a:r>
            <a:r>
              <a:rPr altLang="en-US" baseline="-25000" sz="2000" lang="en-US">
                <a:sym typeface="Symbol" pitchFamily="18" charset="2"/>
              </a:rPr>
              <a:t>2</a:t>
            </a:r>
            <a:r>
              <a:rPr altLang="en-US" sz="2000" lang="en-US">
                <a:sym typeface="Symbol" pitchFamily="18" charset="2"/>
              </a:rPr>
              <a:t>, but (2,2) does not.</a:t>
            </a:r>
          </a:p>
          <a:p>
            <a:pPr eaLnBrk="1" hangingPunct="1" latinLnBrk="1" lvl="1">
              <a:buClr>
                <a:schemeClr val="dk2"/>
              </a:buClr>
              <a:buFont typeface="Wingdings" pitchFamily="2" charset="2"/>
              <a:buChar char="v"/>
            </a:pPr>
            <a:r>
              <a:rPr altLang="en-US" sz="2000" lang="en-US">
                <a:sym typeface="Symbol" pitchFamily="18" charset="2"/>
              </a:rPr>
              <a:t> R</a:t>
            </a:r>
            <a:r>
              <a:rPr altLang="en-US" baseline="-25000" sz="2000" lang="en-US">
                <a:sym typeface="Symbol" pitchFamily="18" charset="2"/>
              </a:rPr>
              <a:t>3</a:t>
            </a:r>
            <a:r>
              <a:rPr altLang="en-US" sz="2000" lang="en-US">
                <a:sym typeface="Symbol" pitchFamily="18" charset="2"/>
              </a:rPr>
              <a:t> : not transitive  (4,1) and (1,2) belong to R</a:t>
            </a:r>
            <a:r>
              <a:rPr altLang="en-US" baseline="-25000" sz="2000" lang="en-US">
                <a:sym typeface="Symbol" pitchFamily="18" charset="2"/>
              </a:rPr>
              <a:t>3</a:t>
            </a:r>
            <a:r>
              <a:rPr altLang="en-US" sz="2000" lang="en-US">
                <a:sym typeface="Symbol" pitchFamily="18" charset="2"/>
              </a:rPr>
              <a:t>, but (4,2) does not.</a:t>
            </a:r>
          </a:p>
        </p:txBody>
      </p:sp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1981200" y="5207000"/>
          <a:ext cx="6172200" cy="1574800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15748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1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(2,1), (2,2), (3,4), (4,1),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2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(2,1)}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3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(1,4), (2,1), (2,2), (3,3), (3,4), (4,1),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4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{(2,1), (3,1), (3,2), (4,1), (4,2), (4,3)}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5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{(1,1), (1,2), (1,3), (1,4), (2,2), (2,3), (2,4), (3,3), (3,4), (4,4)}</a:t>
                      </a:r>
                      <a:br/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R</a:t>
                      </a:r>
                      <a:r>
                        <a:rPr altLang="en-US" baseline="-25000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6</a:t>
                      </a:r>
                      <a:r>
                        <a:rPr altLang="en-US" b="1" sz="1600" lang="en-US">
                          <a:solidFill>
                            <a:srgbClr val="CC3300"/>
                          </a:solidFill>
                          <a:latin typeface="Arial" pitchFamily="0" charset="0"/>
                        </a:rPr>
                        <a:t> = {(3,4)}</a:t>
                      </a:r>
                    </a:p>
                  </a:txBody>
                  <a:tcPr marL="91440" marR="91440" marT="45720" marB="45720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C1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41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16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95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96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en-US"/>
              <a:t>Combining relations</a:t>
            </a:r>
          </a:p>
          <a:p>
            <a:pPr eaLnBrk="1" hangingPunct="1" latinLnBrk="1" lvl="0"/>
            <a:endParaRPr altLang="en-US" sz="1400" lang="en-US"/>
          </a:p>
          <a:p>
            <a:pPr eaLnBrk="1" hangingPunct="1" latinLnBrk="1" lvl="1"/>
            <a:r>
              <a:rPr altLang="en-US" sz="2400" lang="en-US">
                <a:solidFill>
                  <a:srgbClr val="CC3300"/>
                </a:solidFill>
              </a:rPr>
              <a:t>Example:</a:t>
            </a:r>
            <a:r>
              <a:rPr altLang="en-US" sz="2400" lang="en-US"/>
              <a:t> </a:t>
            </a:r>
            <a:br/>
            <a:br/>
            <a:r>
              <a:rPr altLang="en-US" sz="2400" lang="en-US"/>
              <a:t>Let A = {1, 2, 3} and B = {1, 2, 3, 4, }. The relations R</a:t>
            </a:r>
            <a:r>
              <a:rPr altLang="en-US" baseline="-25000" sz="2400" lang="en-US"/>
              <a:t>1</a:t>
            </a:r>
            <a:r>
              <a:rPr altLang="en-US" sz="2400" lang="en-US"/>
              <a:t> = {(1,1), (2,2), (3,3)} and </a:t>
            </a:r>
            <a:br/>
            <a:r>
              <a:rPr altLang="en-US" sz="2400" lang="en-US"/>
              <a:t>R</a:t>
            </a:r>
            <a:r>
              <a:rPr altLang="en-US" baseline="-25000" sz="2400" lang="en-US"/>
              <a:t>2</a:t>
            </a:r>
            <a:r>
              <a:rPr altLang="en-US" sz="2400" lang="en-US"/>
              <a:t> = {(1,1), (1,2), (1,3), (1,4)} can be combined to obtain:</a:t>
            </a:r>
          </a:p>
          <a:p>
            <a:pPr eaLnBrk="1" hangingPunct="1" latinLnBrk="1" lvl="1">
              <a:buFontTx/>
              <a:buNone/>
            </a:pPr>
            <a:endParaRPr altLang="en-US" sz="2400" lang="en-US"/>
          </a:p>
          <a:p>
            <a:pPr eaLnBrk="1" hangingPunct="1" latinLnBrk="1" lvl="2">
              <a:buFontTx/>
              <a:buNone/>
            </a:pPr>
            <a:r>
              <a:rPr altLang="en-US" sz="2000" lang="en-US"/>
              <a:t>	R</a:t>
            </a:r>
            <a:r>
              <a:rPr altLang="en-US" baseline="-25000" sz="2000" lang="en-US"/>
              <a:t>1</a:t>
            </a:r>
            <a:r>
              <a:rPr altLang="en-US" sz="2000" lang="en-US"/>
              <a:t> </a:t>
            </a:r>
            <a:r>
              <a:rPr altLang="en-US" sz="2000" lang="en-US">
                <a:sym typeface="Symbol" pitchFamily="18" charset="2"/>
              </a:rPr>
              <a:t> R</a:t>
            </a:r>
            <a:r>
              <a:rPr altLang="en-US" baseline="-25000" sz="2000" lang="en-US">
                <a:sym typeface="Symbol" pitchFamily="18" charset="2"/>
              </a:rPr>
              <a:t>2</a:t>
            </a:r>
            <a:r>
              <a:rPr altLang="en-US" sz="2000" lang="en-US">
                <a:sym typeface="Symbol" pitchFamily="18" charset="2"/>
              </a:rPr>
              <a:t> = </a:t>
            </a:r>
            <a:r>
              <a:rPr altLang="en-US" sz="2000" lang="en-US"/>
              <a:t>{(1,1), (1,2), (1,3), (1,4), (2,2), (3,3)}</a:t>
            </a:r>
          </a:p>
          <a:p>
            <a:pPr eaLnBrk="1" hangingPunct="1" latinLnBrk="1" lvl="2">
              <a:buFontTx/>
              <a:buNone/>
            </a:pPr>
            <a:r>
              <a:rPr altLang="en-US" sz="2000" lang="en-US">
                <a:sym typeface="Symbol" pitchFamily="18" charset="2"/>
              </a:rPr>
              <a:t>	R</a:t>
            </a:r>
            <a:r>
              <a:rPr altLang="en-US" baseline="-25000" sz="2000" lang="en-US">
                <a:sym typeface="Symbol" pitchFamily="18" charset="2"/>
              </a:rPr>
              <a:t>1 </a:t>
            </a:r>
            <a:r>
              <a:rPr altLang="en-US" sz="2000" lang="en-US">
                <a:sym typeface="Symbol" pitchFamily="18" charset="2"/>
              </a:rPr>
              <a:t> R</a:t>
            </a:r>
            <a:r>
              <a:rPr altLang="en-US" baseline="-25000" sz="2000" lang="en-US">
                <a:sym typeface="Symbol" pitchFamily="18" charset="2"/>
              </a:rPr>
              <a:t>2</a:t>
            </a:r>
            <a:r>
              <a:rPr altLang="en-US" sz="2000" lang="en-US">
                <a:sym typeface="Symbol" pitchFamily="18" charset="2"/>
              </a:rPr>
              <a:t> = {(1,1)}</a:t>
            </a:r>
          </a:p>
          <a:p>
            <a:pPr eaLnBrk="1" hangingPunct="1" latinLnBrk="1" lvl="2">
              <a:buFontTx/>
              <a:buNone/>
            </a:pPr>
            <a:r>
              <a:rPr altLang="en-US" sz="2000" lang="en-US">
                <a:sym typeface="Symbol" pitchFamily="18" charset="2"/>
              </a:rPr>
              <a:t>	R</a:t>
            </a:r>
            <a:r>
              <a:rPr altLang="en-US" baseline="-25000" sz="2000" lang="en-US">
                <a:sym typeface="Symbol" pitchFamily="18" charset="2"/>
              </a:rPr>
              <a:t>1</a:t>
            </a:r>
            <a:r>
              <a:rPr altLang="en-US" sz="2000" lang="en-US">
                <a:sym typeface="Symbol" pitchFamily="18" charset="2"/>
              </a:rPr>
              <a:t> – R</a:t>
            </a:r>
            <a:r>
              <a:rPr altLang="en-US" baseline="-25000" sz="2000" lang="en-US">
                <a:sym typeface="Symbol" pitchFamily="18" charset="2"/>
              </a:rPr>
              <a:t>2</a:t>
            </a:r>
            <a:r>
              <a:rPr altLang="en-US" sz="2000" lang="en-US">
                <a:sym typeface="Symbol" pitchFamily="18" charset="2"/>
              </a:rPr>
              <a:t> = {(2,2), (3,3)}</a:t>
            </a:r>
            <a:br/>
            <a:r>
              <a:rPr altLang="en-US" sz="2000" lang="en-US">
                <a:sym typeface="Symbol" pitchFamily="18" charset="2"/>
              </a:rPr>
              <a:t>R</a:t>
            </a:r>
            <a:r>
              <a:rPr altLang="en-US" baseline="-25000" sz="2000" lang="en-US">
                <a:sym typeface="Symbol" pitchFamily="18" charset="2"/>
              </a:rPr>
              <a:t>2</a:t>
            </a:r>
            <a:r>
              <a:rPr altLang="en-US" sz="2000" lang="en-US">
                <a:sym typeface="Symbol" pitchFamily="18" charset="2"/>
              </a:rPr>
              <a:t> – R</a:t>
            </a:r>
            <a:r>
              <a:rPr altLang="en-US" baseline="-25000" sz="2000" lang="en-US">
                <a:sym typeface="Symbol" pitchFamily="18" charset="2"/>
              </a:rPr>
              <a:t>1</a:t>
            </a:r>
            <a:r>
              <a:rPr altLang="en-US" sz="2000" lang="en-US">
                <a:sym typeface="Symbol" pitchFamily="18" charset="2"/>
              </a:rPr>
              <a:t> = {</a:t>
            </a:r>
            <a:r>
              <a:rPr altLang="en-US" sz="2000" lang="en-US"/>
              <a:t>(1,2), (1,3), (1,4)}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17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98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99" name=""/>
          <p:cNvSpPr/>
          <p:nvPr>
            <p:ph type="body" sz="full" idx="1"/>
          </p:nvPr>
        </p:nvSpPr>
        <p:spPr>
          <a:xfrm rot="0">
            <a:off x="7620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FF6600"/>
                </a:solidFill>
              </a:rPr>
              <a:t>Definition 6: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>
              <a:buFontTx/>
              <a:buNone/>
            </a:pPr>
            <a:r>
              <a:rPr altLang="en-US" lang="en-US"/>
              <a:t>	Let R be a relation from a set A to a set B and S a relation from B to a set C.</a:t>
            </a:r>
            <a:br/>
            <a:r>
              <a:rPr altLang="en-US" lang="en-US"/>
              <a:t>The </a:t>
            </a:r>
            <a:r>
              <a:rPr altLang="en-US" lang="en-US">
                <a:solidFill>
                  <a:srgbClr val="FF6600"/>
                </a:solidFill>
              </a:rPr>
              <a:t>composite</a:t>
            </a:r>
            <a:r>
              <a:rPr altLang="en-US" lang="en-US"/>
              <a:t> of </a:t>
            </a:r>
            <a:r>
              <a:rPr altLang="en-US" b="1" lang="en-US">
                <a:solidFill>
                  <a:srgbClr val="FF0000"/>
                </a:solidFill>
              </a:rPr>
              <a:t>R and S </a:t>
            </a:r>
            <a:r>
              <a:rPr altLang="en-US" lang="en-US"/>
              <a:t>is the relation consisting of ordered pairs (a, c), where a </a:t>
            </a:r>
            <a:r>
              <a:rPr altLang="en-US" lang="en-US">
                <a:sym typeface="Symbol" pitchFamily="18" charset="2"/>
              </a:rPr>
              <a:t> A, c  C, and for which there exists an element b  B such that (a, b)  R and (b, c)  S. We denote the composite of R and S by </a:t>
            </a:r>
            <a:r>
              <a:rPr altLang="en-US" b="1" lang="en-US">
                <a:solidFill>
                  <a:srgbClr val="FF0000"/>
                </a:solidFill>
                <a:sym typeface="Symbol" pitchFamily="18" charset="2"/>
              </a:rPr>
              <a:t>S  R</a:t>
            </a:r>
            <a:r>
              <a:rPr altLang="en-US" lang="en-US">
                <a:sym typeface="Symbol" pitchFamily="18" charset="2"/>
              </a:rPr>
              <a:t>.</a:t>
            </a:r>
          </a:p>
        </p:txBody>
      </p:sp>
      <p:sp>
        <p:nvSpPr>
          <p:cNvPr id="1048700" name=""/>
          <p:cNvSpPr/>
          <p:nvPr/>
        </p:nvSpPr>
        <p:spPr>
          <a:xfrm rot="0">
            <a:off x="1447800" y="2286000"/>
            <a:ext cx="7467600" cy="36576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18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02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703" name=""/>
          <p:cNvSpPr/>
          <p:nvPr>
            <p:ph type="body" sz="full" idx="1"/>
          </p:nvPr>
        </p:nvSpPr>
        <p:spPr>
          <a:xfrm rot="0">
            <a:off x="990600" y="14478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solidFill>
                  <a:srgbClr val="CC3300"/>
                </a:solidFill>
              </a:rPr>
              <a:t>Example:</a:t>
            </a:r>
            <a:r>
              <a:rPr altLang="en-US" sz="2400" lang="en-US"/>
              <a:t> What is the composite of the </a:t>
            </a:r>
            <a:r>
              <a:rPr altLang="en-US" b="1" sz="2400" lang="en-US">
                <a:solidFill>
                  <a:srgbClr val="FF0000"/>
                </a:solidFill>
              </a:rPr>
              <a:t>relations R and S </a:t>
            </a:r>
            <a:r>
              <a:rPr altLang="en-US" sz="2400" lang="en-US"/>
              <a:t>where R is the relation from {1,2,3} to {1,2,3,4} with R = {(1,1), (1,4), (2,3), (3,1), (3,4)} and S is the relation from {1,2,3,4} to {0,1,2} with S = {(1,0), (2,0), (3,1), (3,2), (4,1)}?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2400" lang="en-US"/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/>
              <a:t>	</a:t>
            </a:r>
            <a:r>
              <a:rPr altLang="en-US" sz="2400" i="1" lang="en-US">
                <a:solidFill>
                  <a:srgbClr val="0000FF"/>
                </a:solidFill>
              </a:rPr>
              <a:t>Solution:</a:t>
            </a:r>
            <a:r>
              <a:rPr altLang="en-US" sz="2400" lang="en-US"/>
              <a:t> </a:t>
            </a:r>
            <a:r>
              <a:rPr altLang="en-US" b="1" sz="2400" lang="en-US">
                <a:solidFill>
                  <a:srgbClr val="FF0000"/>
                </a:solidFill>
              </a:rPr>
              <a:t>S </a:t>
            </a:r>
            <a:r>
              <a:rPr altLang="en-US" b="1" sz="2400" lang="en-US">
                <a:solidFill>
                  <a:srgbClr val="FF0000"/>
                </a:solidFill>
                <a:sym typeface="Symbol" pitchFamily="18" charset="2"/>
              </a:rPr>
              <a:t> R </a:t>
            </a:r>
            <a:r>
              <a:rPr altLang="en-US" sz="2400" lang="en-US">
                <a:sym typeface="Symbol" pitchFamily="18" charset="2"/>
              </a:rPr>
              <a:t>is constructed using all ordered pairs in R and ordered pairs in S, where the </a:t>
            </a:r>
            <a:r>
              <a:rPr altLang="en-US" b="1" sz="2400" lang="en-US">
                <a:sym typeface="Symbol" pitchFamily="18" charset="2"/>
              </a:rPr>
              <a:t>second element of the ordered in R agrees with the first element of the ordered pair in S</a:t>
            </a:r>
            <a:r>
              <a:rPr altLang="en-US" sz="2400" lang="en-US">
                <a:sym typeface="Symbol" pitchFamily="18" charset="2"/>
              </a:rPr>
              <a:t>.</a:t>
            </a:r>
            <a:br/>
            <a:r>
              <a:rPr altLang="en-US" sz="2400" lang="en-US">
                <a:sym typeface="Symbol" pitchFamily="18" charset="2"/>
              </a:rPr>
              <a:t>For example, the ordered pairs (2,3) in R and (3,1) in S produce the ordered pair (2,1) in S</a:t>
            </a:r>
            <a:r>
              <a:rPr altLang="en-US" sz="2000" lang="en-US">
                <a:sym typeface="Symbol" pitchFamily="18" charset="2"/>
              </a:rPr>
              <a:t> </a:t>
            </a:r>
            <a:r>
              <a:rPr altLang="en-US" sz="2400" lang="en-US">
                <a:sym typeface="Symbol" pitchFamily="18" charset="2"/>
              </a:rPr>
              <a:t> R. Computing all the ordered pairs in the composite, we find</a:t>
            </a:r>
          </a:p>
          <a:p>
            <a:pPr algn="ctr"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>
                <a:sym typeface="Symbol" pitchFamily="18" charset="2"/>
              </a:rPr>
              <a:t>S</a:t>
            </a:r>
            <a:r>
              <a:rPr altLang="en-US" sz="2000" lang="en-US">
                <a:sym typeface="Symbol" pitchFamily="18" charset="2"/>
              </a:rPr>
              <a:t> </a:t>
            </a:r>
            <a:r>
              <a:rPr altLang="en-US" sz="2400" lang="en-US">
                <a:sym typeface="Symbol" pitchFamily="18" charset="2"/>
              </a:rPr>
              <a:t> R = ((1,0), (1,1), (2,1), (2,2), (3,0), (3,1)}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240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19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05" name=""/>
          <p:cNvSpPr/>
          <p:nvPr>
            <p:ph type="title" sz="full" idx="0"/>
          </p:nvPr>
        </p:nvSpPr>
        <p:spPr>
          <a:xfrm rot="0">
            <a:off x="609600" y="533400"/>
            <a:ext cx="8686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3600" lang="en-US">
                <a:solidFill>
                  <a:schemeClr val="dk1"/>
                </a:solidFill>
              </a:rPr>
              <a:t>N-ary Relations &amp; their Applications (8.2)</a:t>
            </a:r>
          </a:p>
        </p:txBody>
      </p:sp>
      <p:sp>
        <p:nvSpPr>
          <p:cNvPr id="1048706" name=""/>
          <p:cNvSpPr/>
          <p:nvPr>
            <p:ph type="body" sz="full" idx="1"/>
          </p:nvPr>
        </p:nvSpPr>
        <p:spPr>
          <a:xfrm rot="0">
            <a:off x="990600" y="2057400"/>
            <a:ext cx="8153400" cy="4343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 </a:t>
            </a:r>
            <a:r>
              <a:rPr altLang="en-US" lang="en-US">
                <a:solidFill>
                  <a:schemeClr val="dk1"/>
                </a:solidFill>
              </a:rPr>
              <a:t>Relationship among elements of </a:t>
            </a:r>
            <a:r>
              <a:rPr altLang="en-US" lang="en-US">
                <a:solidFill>
                  <a:srgbClr val="FF6600"/>
                </a:solidFill>
              </a:rPr>
              <a:t>more than 2 sets</a:t>
            </a:r>
            <a:r>
              <a:rPr altLang="en-US" lang="en-US">
                <a:solidFill>
                  <a:schemeClr val="dk1"/>
                </a:solidFill>
              </a:rPr>
              <a:t> often arise: n-ary relations</a:t>
            </a:r>
          </a:p>
          <a:p>
            <a:pPr eaLnBrk="1" hangingPunct="1" latinLnBrk="1" lvl="0"/>
            <a:endParaRPr altLang="en-US" lang="en-US">
              <a:solidFill>
                <a:schemeClr val="dk1"/>
              </a:solidFill>
            </a:endParaRPr>
          </a:p>
          <a:p>
            <a:pPr eaLnBrk="1" hangingPunct="1" latinLnBrk="1" lvl="0"/>
            <a:r>
              <a:rPr altLang="en-US" lang="en-US">
                <a:solidFill>
                  <a:schemeClr val="dk1"/>
                </a:solidFill>
              </a:rPr>
              <a:t>Airline, flight number, starting point, destination, departure time, arrival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21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4400" lang="en-US">
                <a:solidFill>
                  <a:schemeClr val="dk1"/>
                </a:solidFill>
              </a:rPr>
              <a:t>Relations (8.1)</a:t>
            </a:r>
          </a:p>
        </p:txBody>
      </p:sp>
      <p:sp>
        <p:nvSpPr>
          <p:cNvPr id="1048622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 Introduction</a:t>
            </a:r>
          </a:p>
          <a:p>
            <a:pPr eaLnBrk="1" hangingPunct="1" latinLnBrk="1" lvl="0"/>
            <a:endParaRPr altLang="en-US" lang="en-US"/>
          </a:p>
          <a:p>
            <a:pPr eaLnBrk="1" hangingPunct="1" latinLnBrk="1" lvl="1"/>
            <a:r>
              <a:rPr altLang="en-US" lang="en-US"/>
              <a:t>Relationship between a program and its variables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/>
            <a:r>
              <a:rPr altLang="en-US" lang="en-US"/>
              <a:t>Integers that are congruent modulo k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/>
            <a:r>
              <a:rPr altLang="en-US" lang="en-US"/>
              <a:t>Pairs of cities linked by airline flights in a network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20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08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09" name=""/>
          <p:cNvSpPr/>
          <p:nvPr>
            <p:ph type="body" sz="full" idx="1"/>
          </p:nvPr>
        </p:nvSpPr>
        <p:spPr>
          <a:xfrm rot="0">
            <a:off x="9144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en-US"/>
              <a:t> N-ary relations</a:t>
            </a:r>
          </a:p>
          <a:p>
            <a:pPr eaLnBrk="1" hangingPunct="1" latinLnBrk="1" lvl="0"/>
            <a:endParaRPr altLang="en-US" sz="1000" lang="en-US"/>
          </a:p>
          <a:p>
            <a:pPr eaLnBrk="1" hangingPunct="1" latinLnBrk="1" lvl="1"/>
            <a:r>
              <a:rPr altLang="en-US" sz="2400" lang="en-US">
                <a:solidFill>
                  <a:srgbClr val="FF6600"/>
                </a:solidFill>
              </a:rPr>
              <a:t>Definition 1:</a:t>
            </a:r>
          </a:p>
          <a:p>
            <a:pPr eaLnBrk="1" hangingPunct="1" latinLnBrk="1" lvl="1"/>
            <a:endParaRPr altLang="en-US" sz="1400" lang="en-US">
              <a:solidFill>
                <a:srgbClr val="FF6600"/>
              </a:solidFill>
            </a:endParaRPr>
          </a:p>
          <a:p>
            <a:pPr eaLnBrk="1" hangingPunct="1" latinLnBrk="1" lvl="1">
              <a:buFontTx/>
              <a:buNone/>
            </a:pPr>
            <a:r>
              <a:rPr altLang="en-US" sz="2400" lang="en-US"/>
              <a:t>	Let A</a:t>
            </a:r>
            <a:r>
              <a:rPr altLang="en-US" baseline="-25000" sz="2400" lang="en-US"/>
              <a:t>1</a:t>
            </a:r>
            <a:r>
              <a:rPr altLang="en-US" sz="2400" lang="en-US"/>
              <a:t>, A</a:t>
            </a:r>
            <a:r>
              <a:rPr altLang="en-US" baseline="-25000" sz="2400" lang="en-US"/>
              <a:t>2</a:t>
            </a:r>
            <a:r>
              <a:rPr altLang="en-US" sz="2400" lang="en-US"/>
              <a:t>, …, A</a:t>
            </a:r>
            <a:r>
              <a:rPr altLang="en-US" baseline="-25000" sz="2400" lang="en-US"/>
              <a:t>n</a:t>
            </a:r>
            <a:r>
              <a:rPr altLang="en-US" sz="2400" lang="en-US"/>
              <a:t> be sets. An n-ary relation on these sets is a subset of A</a:t>
            </a:r>
            <a:r>
              <a:rPr altLang="en-US" baseline="-25000" sz="2400" lang="en-US"/>
              <a:t>1</a:t>
            </a:r>
            <a:r>
              <a:rPr altLang="en-US" sz="2400" lang="en-US"/>
              <a:t> </a:t>
            </a:r>
            <a:r>
              <a:rPr altLang="en-US" sz="2400" lang="en-US"/>
              <a:t>* A</a:t>
            </a:r>
            <a:r>
              <a:rPr altLang="en-US" baseline="-25000" sz="2400" lang="en-US"/>
              <a:t>2</a:t>
            </a:r>
            <a:r>
              <a:rPr altLang="en-US" sz="2400" lang="en-US"/>
              <a:t> </a:t>
            </a:r>
            <a:r>
              <a:rPr altLang="en-US" sz="2400" lang="en-US"/>
              <a:t>*…</a:t>
            </a:r>
            <a:r>
              <a:rPr altLang="en-US" sz="2400" lang="en-US"/>
              <a:t>* A</a:t>
            </a:r>
            <a:r>
              <a:rPr altLang="en-US" baseline="-25000" sz="2400" lang="en-US"/>
              <a:t>n</a:t>
            </a:r>
            <a:r>
              <a:rPr altLang="en-US" sz="2400" lang="en-US"/>
              <a:t> where A</a:t>
            </a:r>
            <a:r>
              <a:rPr altLang="en-US" baseline="-25000" sz="2400" lang="en-US"/>
              <a:t>i</a:t>
            </a:r>
            <a:r>
              <a:rPr altLang="en-US" sz="2400" lang="en-US"/>
              <a:t> are the </a:t>
            </a:r>
            <a:r>
              <a:rPr altLang="en-US" sz="2400" lang="en-US">
                <a:solidFill>
                  <a:srgbClr val="FF6600"/>
                </a:solidFill>
              </a:rPr>
              <a:t>domains</a:t>
            </a:r>
            <a:r>
              <a:rPr altLang="en-US" sz="2400" lang="en-US"/>
              <a:t> of the relation, and n is called its </a:t>
            </a:r>
            <a:r>
              <a:rPr altLang="en-US" sz="2400" lang="en-US">
                <a:solidFill>
                  <a:srgbClr val="FF6600"/>
                </a:solidFill>
              </a:rPr>
              <a:t>degree</a:t>
            </a:r>
            <a:r>
              <a:rPr altLang="en-US" sz="2400" lang="en-US"/>
              <a:t>.</a:t>
            </a:r>
          </a:p>
          <a:p>
            <a:pPr eaLnBrk="1" hangingPunct="1" latinLnBrk="1" lvl="1">
              <a:buFontTx/>
              <a:buNone/>
            </a:pPr>
            <a:endParaRPr altLang="en-US" sz="2400" lang="en-US"/>
          </a:p>
          <a:p>
            <a:pPr eaLnBrk="1" hangingPunct="1" latinLnBrk="1" lvl="1"/>
            <a:r>
              <a:rPr altLang="en-US" sz="2400" lang="en-US">
                <a:solidFill>
                  <a:srgbClr val="CC3300"/>
                </a:solidFill>
              </a:rPr>
              <a:t>Example:</a:t>
            </a:r>
            <a:r>
              <a:rPr altLang="en-US" sz="2400" lang="en-US"/>
              <a:t> Let R be the relation on N </a:t>
            </a:r>
            <a:r>
              <a:rPr altLang="en-US" sz="2400" lang="en-US"/>
              <a:t>* N </a:t>
            </a:r>
            <a:r>
              <a:rPr altLang="en-US" sz="2400" lang="en-US"/>
              <a:t>* N consisting of triples (a, b, c) where a, b, and c are integers with a&lt;b&lt;c. Then (1,2,3) </a:t>
            </a:r>
            <a:r>
              <a:rPr altLang="en-US" sz="2400" lang="en-US">
                <a:sym typeface="Symbol" pitchFamily="18" charset="2"/>
              </a:rPr>
              <a:t> R, but</a:t>
            </a:r>
            <a:br/>
            <a:r>
              <a:rPr altLang="en-US" sz="2400" lang="en-US">
                <a:sym typeface="Symbol" pitchFamily="18" charset="2"/>
              </a:rPr>
              <a:t> (2,4,3)  R. The degree of this relation is 3. Its domains are equal to the set of integers.</a:t>
            </a:r>
          </a:p>
        </p:txBody>
      </p:sp>
      <p:sp>
        <p:nvSpPr>
          <p:cNvPr id="1048710" name=""/>
          <p:cNvSpPr/>
          <p:nvPr/>
        </p:nvSpPr>
        <p:spPr>
          <a:xfrm rot="0">
            <a:off x="1600200" y="2667000"/>
            <a:ext cx="7162800" cy="13716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21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12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13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 Databases &amp; Relations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16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>
                <a:solidFill>
                  <a:srgbClr val="FF6600"/>
                </a:solidFill>
              </a:rPr>
              <a:t>Relational database model</a:t>
            </a:r>
            <a:r>
              <a:rPr altLang="en-US" lang="en-US"/>
              <a:t> has been developed for information processing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18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A database consists of records, which are n-tuples made up of fields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18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The fields contains information such as: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Name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Student #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Major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lang="en-US"/>
              <a:t>Grade point average of the student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22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15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16" name=""/>
          <p:cNvSpPr/>
          <p:nvPr>
            <p:ph type="body" sz="full" idx="1"/>
          </p:nvPr>
        </p:nvSpPr>
        <p:spPr>
          <a:xfrm rot="0">
            <a:off x="990600" y="1752600"/>
            <a:ext cx="8153400" cy="4343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/>
              <a:t>The relational database model represents a database of records or n-ary relation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/>
            <a:r>
              <a:rPr altLang="en-US" lang="en-US"/>
              <a:t>The relation is R(Student-Name, Id-number, Major, GPA)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23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18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19" name=""/>
          <p:cNvSpPr/>
          <p:nvPr>
            <p:ph type="body" sz="full" idx="1"/>
          </p:nvPr>
        </p:nvSpPr>
        <p:spPr>
          <a:xfrm rot="0">
            <a:off x="990600" y="1676400"/>
            <a:ext cx="8153400" cy="403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CC3300"/>
                </a:solidFill>
              </a:rPr>
              <a:t>Example of records</a:t>
            </a:r>
          </a:p>
          <a:p>
            <a:pPr eaLnBrk="1" hangingPunct="1" latinLnBrk="1" lvl="1"/>
            <a:endParaRPr altLang="en-US" lang="en-US">
              <a:solidFill>
                <a:srgbClr val="CC3300"/>
              </a:solidFill>
            </a:endParaRPr>
          </a:p>
          <a:p>
            <a:pPr eaLnBrk="1" hangingPunct="1" latinLnBrk="1" lvl="1">
              <a:buFontTx/>
              <a:buNone/>
            </a:pPr>
            <a:r>
              <a:rPr altLang="en-US" lang="en-US">
                <a:solidFill>
                  <a:srgbClr val="CC3300"/>
                </a:solidFill>
              </a:rPr>
              <a:t>	</a:t>
            </a:r>
            <a:r>
              <a:rPr altLang="en-US" lang="en-US"/>
              <a:t>(Smith, 3214, Mathematics, 3.9)</a:t>
            </a:r>
          </a:p>
          <a:p>
            <a:pPr eaLnBrk="1" hangingPunct="1" latinLnBrk="1" lvl="1">
              <a:buFontTx/>
              <a:buNone/>
            </a:pPr>
            <a:r>
              <a:rPr altLang="en-US" lang="en-US"/>
              <a:t>	(Stevens, 1412, Computer Science, 4.0)</a:t>
            </a:r>
            <a:br/>
            <a:r>
              <a:rPr altLang="en-US" lang="en-US"/>
              <a:t>(Rao, 6633, Physics, 3.5)</a:t>
            </a:r>
            <a:br/>
            <a:r>
              <a:rPr altLang="en-US" lang="en-US"/>
              <a:t>(Adams, 1320, Biology, 3.0)</a:t>
            </a:r>
            <a:br/>
            <a:r>
              <a:rPr altLang="en-US" lang="en-US"/>
              <a:t>(Lee, 1030, Computer Science, 3.7)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24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21" name=""/>
          <p:cNvSpPr/>
          <p:nvPr>
            <p:ph type="title" sz="full" idx="0"/>
          </p:nvPr>
        </p:nvSpPr>
        <p:spPr>
          <a:xfrm rot="0">
            <a:off x="1219200" y="533400"/>
            <a:ext cx="7924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graphicFrame>
        <p:nvGraphicFramePr>
          <p:cNvPr id="4194309" name=""/>
          <p:cNvGraphicFramePr>
            <a:graphicFrameLocks/>
          </p:cNvGraphicFramePr>
          <p:nvPr/>
        </p:nvGraphicFramePr>
        <p:xfrm rot="0">
          <a:off x="1219200" y="2566987"/>
          <a:ext cx="7620000" cy="3681412"/>
        </p:xfrm>
        <a:graphic>
          <a:graphicData uri="http://schemas.openxmlformats.org/drawingml/2006/table">
            <a:tbl>
              <a:tblPr/>
              <a:tblGrid>
                <a:gridCol w="2057400"/>
                <a:gridCol w="1295400"/>
                <a:gridCol w="3200400"/>
                <a:gridCol w="1066800"/>
              </a:tblGrid>
              <a:tr h="965199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Students Names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ID #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Major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GPA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</a:tr>
              <a:tr h="27162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Smith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Stevens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Rao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Adams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Lee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3214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1412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6633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1320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1030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Mathematics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Computer Science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Physics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Biology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Computer Science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3.9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4.0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3.5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3.0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3.7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</a:tr>
            </a:tbl>
          </a:graphicData>
        </a:graphic>
      </p:graphicFrame>
      <p:sp>
        <p:nvSpPr>
          <p:cNvPr id="1048738" name=""/>
          <p:cNvSpPr txBox="1"/>
          <p:nvPr/>
        </p:nvSpPr>
        <p:spPr>
          <a:xfrm rot="0">
            <a:off x="3713162" y="1905000"/>
            <a:ext cx="2722880" cy="447040"/>
          </a:xfrm>
          <a:prstGeom prst="rect"/>
          <a:solidFill>
            <a:srgbClr val="990000"/>
          </a:solidFill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chemeClr val="lt1"/>
                </a:solidFill>
              </a:rPr>
              <a:t>TABLE A: Students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9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25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40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41" name=""/>
          <p:cNvSpPr/>
          <p:nvPr>
            <p:ph type="body" sz="full" idx="1"/>
          </p:nvPr>
        </p:nvSpPr>
        <p:spPr>
          <a:xfrm rot="0">
            <a:off x="990600" y="11430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 Operations on n-ary relations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16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There are varieties of operations that are applied on n-ary relations in order to create new relations that answer eventual queries of a database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12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>
                <a:solidFill>
                  <a:srgbClr val="FF6600"/>
                </a:solidFill>
              </a:rPr>
              <a:t>Definition 2: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1200" lang="en-US"/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lang="en-US"/>
              <a:t>	Let R be an n-ary relation and C a condition that elements in R may satisfy. Then the </a:t>
            </a:r>
            <a:r>
              <a:rPr altLang="en-US" lang="en-US">
                <a:solidFill>
                  <a:srgbClr val="FF6600"/>
                </a:solidFill>
              </a:rPr>
              <a:t>selection operator</a:t>
            </a:r>
            <a:r>
              <a:rPr altLang="en-US" lang="en-US"/>
              <a:t> s</a:t>
            </a:r>
            <a:r>
              <a:rPr altLang="en-US" baseline="-25000" lang="en-US"/>
              <a:t>C</a:t>
            </a:r>
            <a:r>
              <a:rPr altLang="en-US" lang="en-US"/>
              <a:t> maps n-ary relation R to the n-ary relation of all n-tuples from R that satisfy the condition C.</a:t>
            </a:r>
          </a:p>
        </p:txBody>
      </p:sp>
      <p:sp>
        <p:nvSpPr>
          <p:cNvPr id="1048742" name=""/>
          <p:cNvSpPr/>
          <p:nvPr/>
        </p:nvSpPr>
        <p:spPr>
          <a:xfrm rot="0">
            <a:off x="1600200" y="4495800"/>
            <a:ext cx="7467600" cy="19050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3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26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44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45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CC3300"/>
                </a:solidFill>
              </a:rPr>
              <a:t>Example: </a:t>
            </a:r>
            <a:br/>
            <a:br/>
            <a:r>
              <a:rPr altLang="en-US" lang="en-US"/>
              <a:t>if s</a:t>
            </a:r>
            <a:r>
              <a:rPr altLang="en-US" baseline="-25000" lang="en-US"/>
              <a:t>C</a:t>
            </a:r>
            <a:r>
              <a:rPr altLang="en-US" lang="en-US"/>
              <a:t> = “Major = “computer science” </a:t>
            </a:r>
            <a:r>
              <a:rPr altLang="en-US" lang="en-US">
                <a:sym typeface="Symbol" pitchFamily="18" charset="2"/>
              </a:rPr>
              <a:t> GPA &gt; 3.5” then the result of this selection consists of the 2 four-tuples:</a:t>
            </a:r>
            <a:br/>
            <a:br/>
            <a:r>
              <a:rPr altLang="en-US" lang="en-US"/>
              <a:t>(Stevens, 1412, Computer Science, 4.0)</a:t>
            </a:r>
          </a:p>
          <a:p>
            <a:pPr eaLnBrk="1" hangingPunct="1" latinLnBrk="1" lvl="1">
              <a:buFontTx/>
              <a:buNone/>
            </a:pPr>
            <a:r>
              <a:rPr altLang="en-US" lang="en-US"/>
              <a:t>	(Lee, 1030, Computer Science, 3.7)</a:t>
            </a:r>
          </a:p>
          <a:p>
            <a:pPr eaLnBrk="1" hangingPunct="1" latinLnBrk="1" lvl="1">
              <a:buFontTx/>
              <a:buNone/>
            </a:pPr>
            <a:endParaRPr altLang="en-US" lang="en-US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6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27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47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48" name=""/>
          <p:cNvSpPr/>
          <p:nvPr>
            <p:ph type="body" sz="full" idx="1"/>
          </p:nvPr>
        </p:nvSpPr>
        <p:spPr>
          <a:xfrm rot="0">
            <a:off x="609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FF6600"/>
                </a:solidFill>
              </a:rPr>
              <a:t>Definition 3:</a:t>
            </a:r>
            <a:r>
              <a:rPr altLang="en-US" lang="en-US"/>
              <a:t> 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>
              <a:buFontTx/>
              <a:buNone/>
            </a:pPr>
            <a:r>
              <a:rPr altLang="en-US" lang="en-US"/>
              <a:t>	The </a:t>
            </a:r>
            <a:r>
              <a:rPr altLang="en-US" lang="en-US">
                <a:solidFill>
                  <a:srgbClr val="FF6600"/>
                </a:solidFill>
              </a:rPr>
              <a:t>projection</a:t>
            </a:r>
            <a:r>
              <a:rPr altLang="en-US" lang="en-US"/>
              <a:t>                    maps the n-tuple (a</a:t>
            </a:r>
            <a:r>
              <a:rPr altLang="en-US" baseline="-25000" lang="en-US"/>
              <a:t>1</a:t>
            </a:r>
            <a:r>
              <a:rPr altLang="en-US" lang="en-US"/>
              <a:t>,</a:t>
            </a:r>
            <a:r>
              <a:rPr altLang="en-US" baseline="-25000" lang="en-US"/>
              <a:t> </a:t>
            </a:r>
            <a:r>
              <a:rPr altLang="en-US" lang="en-US"/>
              <a:t>a</a:t>
            </a:r>
            <a:r>
              <a:rPr altLang="en-US" baseline="-25000" lang="en-US"/>
              <a:t>2</a:t>
            </a:r>
            <a:r>
              <a:rPr altLang="en-US" lang="en-US"/>
              <a:t>, …, a</a:t>
            </a:r>
            <a:r>
              <a:rPr altLang="en-US" baseline="-25000" lang="en-US"/>
              <a:t>n</a:t>
            </a:r>
            <a:r>
              <a:rPr altLang="en-US" lang="en-US"/>
              <a:t>) to the m-tuple</a:t>
            </a:r>
            <a:br/>
            <a:r>
              <a:rPr altLang="en-US" lang="en-US"/>
              <a:t>where m </a:t>
            </a:r>
            <a:r>
              <a:rPr altLang="en-US" lang="en-US">
                <a:sym typeface="Symbol" pitchFamily="18" charset="2"/>
              </a:rPr>
              <a:t> n.</a:t>
            </a:r>
            <a:r>
              <a:rPr altLang="en-US" lang="en-US"/>
              <a:t> </a:t>
            </a:r>
            <a:br/>
            <a:br/>
            <a:br/>
            <a:r>
              <a:rPr altLang="en-US" lang="en-US"/>
              <a:t>In other words, the projection                    deletes n – m of the components of n-tuple, leaving the i</a:t>
            </a:r>
            <a:r>
              <a:rPr altLang="en-US" baseline="-25000" lang="en-US"/>
              <a:t>1</a:t>
            </a:r>
            <a:r>
              <a:rPr altLang="en-US" lang="en-US"/>
              <a:t>th, i</a:t>
            </a:r>
            <a:r>
              <a:rPr altLang="en-US" baseline="-25000" lang="en-US"/>
              <a:t>2</a:t>
            </a:r>
            <a:r>
              <a:rPr altLang="en-US" lang="en-US"/>
              <a:t>th, …, and i</a:t>
            </a:r>
            <a:r>
              <a:rPr altLang="en-US" baseline="-25000" lang="en-US"/>
              <a:t>m</a:t>
            </a:r>
            <a:r>
              <a:rPr altLang="en-US" lang="en-US"/>
              <a:t>th components. 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746500" y="2362200"/>
            <a:ext cx="1816100" cy="642937"/>
          </a:xfrm>
          <a:prstGeom prst="rect"/>
          <a:noFill/>
          <a:ln>
            <a:noFill/>
          </a:ln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867400" y="2819400"/>
            <a:ext cx="3105150" cy="638175"/>
          </a:xfrm>
          <a:prstGeom prst="rect"/>
          <a:noFill/>
          <a:ln>
            <a:noFill/>
          </a:ln>
        </p:spPr>
      </p:pic>
      <p:sp>
        <p:nvSpPr>
          <p:cNvPr id="1048749" name=""/>
          <p:cNvSpPr/>
          <p:nvPr/>
        </p:nvSpPr>
        <p:spPr>
          <a:xfrm rot="0">
            <a:off x="1219200" y="2286000"/>
            <a:ext cx="7848600" cy="15240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108700" y="4495800"/>
            <a:ext cx="1816100" cy="6429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0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28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51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52" name=""/>
          <p:cNvSpPr/>
          <p:nvPr>
            <p:ph type="body" sz="full" idx="1"/>
          </p:nvPr>
        </p:nvSpPr>
        <p:spPr>
          <a:xfrm rot="0">
            <a:off x="990600" y="1371600"/>
            <a:ext cx="8153400" cy="2743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sz="2400" lang="en-US">
                <a:solidFill>
                  <a:srgbClr val="990000"/>
                </a:solidFill>
              </a:rPr>
              <a:t>Example:</a:t>
            </a:r>
            <a:r>
              <a:rPr altLang="en-US" sz="2400" lang="en-US"/>
              <a:t> What relation results when the projection P</a:t>
            </a:r>
            <a:r>
              <a:rPr altLang="en-US" baseline="-25000" sz="2400" lang="en-US"/>
              <a:t>1,4</a:t>
            </a:r>
            <a:r>
              <a:rPr altLang="en-US" sz="2400" lang="en-US"/>
              <a:t> is applied to the relation in Table A? </a:t>
            </a:r>
            <a:br/>
            <a:br/>
            <a:r>
              <a:rPr altLang="en-US" sz="2000" lang="en-US"/>
              <a:t>Solution: When the projection P</a:t>
            </a:r>
            <a:r>
              <a:rPr altLang="en-US" baseline="-25000" sz="2000" lang="en-US"/>
              <a:t>1,4</a:t>
            </a:r>
            <a:r>
              <a:rPr altLang="en-US" sz="2000" lang="en-US"/>
              <a:t> is used, the second and third columns of the table are deleted, and pairs representing student names and GPA are obtained. Table B displays the results of this projection.</a:t>
            </a:r>
          </a:p>
        </p:txBody>
      </p:sp>
      <p:graphicFrame>
        <p:nvGraphicFramePr>
          <p:cNvPr id="4194310" name=""/>
          <p:cNvGraphicFramePr>
            <a:graphicFrameLocks/>
          </p:cNvGraphicFramePr>
          <p:nvPr/>
        </p:nvGraphicFramePr>
        <p:xfrm rot="0">
          <a:off x="3733800" y="3959225"/>
          <a:ext cx="3352800" cy="2560637"/>
        </p:xfrm>
        <a:graphic>
          <a:graphicData uri="http://schemas.openxmlformats.org/drawingml/2006/table">
            <a:tbl>
              <a:tblPr/>
              <a:tblGrid>
                <a:gridCol w="1828800"/>
                <a:gridCol w="1524000"/>
              </a:tblGrid>
              <a:tr h="701674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0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Students Names</a:t>
                      </a:r>
                    </a:p>
                  </a:txBody>
                  <a:tcPr marL="91440" marR="91440" marT="45726" marB="45726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0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GPA</a:t>
                      </a:r>
                    </a:p>
                  </a:txBody>
                  <a:tcPr marL="91440" marR="91440" marT="45726" marB="45726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185896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Smith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Stevens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Rao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Adams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Lee</a:t>
                      </a:r>
                    </a:p>
                  </a:txBody>
                  <a:tcPr marL="91440" marR="91440" marT="45726" marB="45726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3.9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4.0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3.5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3.7</a:t>
                      </a:r>
                    </a:p>
                  </a:txBody>
                  <a:tcPr marL="91440" marR="91440" marT="45726" marB="45726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48763" name=""/>
          <p:cNvSpPr txBox="1"/>
          <p:nvPr/>
        </p:nvSpPr>
        <p:spPr>
          <a:xfrm rot="0">
            <a:off x="2057400" y="4621212"/>
            <a:ext cx="1198880" cy="701040"/>
          </a:xfrm>
          <a:prstGeom prst="rect"/>
          <a:solidFill>
            <a:srgbClr val="FFABAB"/>
          </a:solidFill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000" lang="en-US"/>
              <a:t>TABLE B:</a:t>
            </a:r>
            <a:br/>
            <a:r>
              <a:rPr altLang="en-US" sz="2000" lang="en-US"/>
              <a:t>GPAs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4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29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65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66" name=""/>
          <p:cNvSpPr/>
          <p:nvPr>
            <p:ph type="body" sz="full" idx="1"/>
          </p:nvPr>
        </p:nvSpPr>
        <p:spPr>
          <a:xfrm rot="0">
            <a:off x="609600" y="1371600"/>
            <a:ext cx="8534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FF6600"/>
                </a:solidFill>
              </a:rPr>
              <a:t>Definition 4: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>
              <a:buFontTx/>
              <a:buNone/>
            </a:pPr>
            <a:r>
              <a:rPr altLang="en-US" lang="en-US"/>
              <a:t>	Let R be a relation of degree m and S a relation of degree n. The </a:t>
            </a:r>
            <a:r>
              <a:rPr altLang="en-US" lang="en-US">
                <a:solidFill>
                  <a:srgbClr val="FF6600"/>
                </a:solidFill>
              </a:rPr>
              <a:t>join</a:t>
            </a:r>
            <a:r>
              <a:rPr altLang="en-US" lang="en-US"/>
              <a:t> J</a:t>
            </a:r>
            <a:r>
              <a:rPr altLang="en-US" baseline="-25000" lang="en-US"/>
              <a:t>p</a:t>
            </a:r>
            <a:r>
              <a:rPr altLang="en-US" lang="en-US"/>
              <a:t>(R,S), where p </a:t>
            </a:r>
            <a:r>
              <a:rPr altLang="en-US" lang="en-US">
                <a:sym typeface="Symbol" pitchFamily="18" charset="2"/>
              </a:rPr>
              <a:t> m and p  n, is a relation of degree </a:t>
            </a:r>
            <a:br/>
            <a:r>
              <a:rPr altLang="en-US" lang="en-US">
                <a:sym typeface="Symbol" pitchFamily="18" charset="2"/>
              </a:rPr>
              <a:t>m + n – p that consists of all (m + n – p)-tuples (a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a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a</a:t>
            </a:r>
            <a:r>
              <a:rPr altLang="en-US" baseline="-25000" lang="en-US">
                <a:sym typeface="Symbol" pitchFamily="18" charset="2"/>
              </a:rPr>
              <a:t>m-p</a:t>
            </a:r>
            <a:r>
              <a:rPr altLang="en-US" lang="en-US">
                <a:sym typeface="Symbol" pitchFamily="18" charset="2"/>
              </a:rPr>
              <a:t>, c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c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c</a:t>
            </a:r>
            <a:r>
              <a:rPr altLang="en-US" baseline="-25000" lang="en-US">
                <a:sym typeface="Symbol" pitchFamily="18" charset="2"/>
              </a:rPr>
              <a:t>p</a:t>
            </a:r>
            <a:r>
              <a:rPr altLang="en-US" lang="en-US">
                <a:sym typeface="Symbol" pitchFamily="18" charset="2"/>
              </a:rPr>
              <a:t>, b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b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b</a:t>
            </a:r>
            <a:r>
              <a:rPr altLang="en-US" baseline="-25000" lang="en-US">
                <a:sym typeface="Symbol" pitchFamily="18" charset="2"/>
              </a:rPr>
              <a:t>n-p</a:t>
            </a:r>
            <a:r>
              <a:rPr altLang="en-US" lang="en-US">
                <a:sym typeface="Symbol" pitchFamily="18" charset="2"/>
              </a:rPr>
              <a:t>), where the m-tuple (a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a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a</a:t>
            </a:r>
            <a:r>
              <a:rPr altLang="en-US" baseline="-25000" lang="en-US">
                <a:sym typeface="Symbol" pitchFamily="18" charset="2"/>
              </a:rPr>
              <a:t>m-p</a:t>
            </a:r>
            <a:r>
              <a:rPr altLang="en-US" lang="en-US">
                <a:sym typeface="Symbol" pitchFamily="18" charset="2"/>
              </a:rPr>
              <a:t>, c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c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c</a:t>
            </a:r>
            <a:r>
              <a:rPr altLang="en-US" baseline="-25000" lang="en-US">
                <a:sym typeface="Symbol" pitchFamily="18" charset="2"/>
              </a:rPr>
              <a:t>p</a:t>
            </a:r>
            <a:r>
              <a:rPr altLang="en-US" lang="en-US">
                <a:sym typeface="Symbol" pitchFamily="18" charset="2"/>
              </a:rPr>
              <a:t>) belongs to R and the n-tuple (c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c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c</a:t>
            </a:r>
            <a:r>
              <a:rPr altLang="en-US" baseline="-25000" lang="en-US">
                <a:sym typeface="Symbol" pitchFamily="18" charset="2"/>
              </a:rPr>
              <a:t>p</a:t>
            </a:r>
            <a:r>
              <a:rPr altLang="en-US" lang="en-US">
                <a:sym typeface="Symbol" pitchFamily="18" charset="2"/>
              </a:rPr>
              <a:t>, b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b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b</a:t>
            </a:r>
            <a:r>
              <a:rPr altLang="en-US" baseline="-25000" lang="en-US">
                <a:sym typeface="Symbol" pitchFamily="18" charset="2"/>
              </a:rPr>
              <a:t>n-p</a:t>
            </a:r>
            <a:r>
              <a:rPr altLang="en-US" lang="en-US">
                <a:sym typeface="Symbol" pitchFamily="18" charset="2"/>
              </a:rPr>
              <a:t>) belongs to S.</a:t>
            </a:r>
          </a:p>
        </p:txBody>
      </p:sp>
      <p:sp>
        <p:nvSpPr>
          <p:cNvPr id="1048767" name=""/>
          <p:cNvSpPr/>
          <p:nvPr/>
        </p:nvSpPr>
        <p:spPr>
          <a:xfrm rot="0">
            <a:off x="1219200" y="2286000"/>
            <a:ext cx="7848600" cy="36576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26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27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 Relations &amp; their properties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>
                <a:solidFill>
                  <a:srgbClr val="FF6600"/>
                </a:solidFill>
              </a:rPr>
              <a:t>Definition 1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lang="en-US"/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lang="en-US"/>
              <a:t>	Let A and B be sets. A </a:t>
            </a:r>
            <a:r>
              <a:rPr altLang="en-US" lang="en-US">
                <a:solidFill>
                  <a:srgbClr val="FF6600"/>
                </a:solidFill>
              </a:rPr>
              <a:t>binary relation from A to B</a:t>
            </a:r>
            <a:r>
              <a:rPr altLang="en-US" lang="en-US"/>
              <a:t> is a subset of A </a:t>
            </a:r>
            <a:r>
              <a:rPr altLang="en-US" lang="en-US"/>
              <a:t>* B.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endParaRPr altLang="en-US" lang="en-US"/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lang="en-US"/>
              <a:t>	In other words, a binary relation from A to B is a set R of ordered pairs where the first element of each ordered pair comes from A and the second element comes from B. </a:t>
            </a:r>
          </a:p>
        </p:txBody>
      </p:sp>
      <p:sp>
        <p:nvSpPr>
          <p:cNvPr id="1048628" name=""/>
          <p:cNvSpPr/>
          <p:nvPr/>
        </p:nvSpPr>
        <p:spPr>
          <a:xfrm rot="0">
            <a:off x="1600200" y="3276600"/>
            <a:ext cx="7467600" cy="11430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8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30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769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770" name=""/>
          <p:cNvSpPr/>
          <p:nvPr>
            <p:ph type="body" sz="full" idx="1"/>
          </p:nvPr>
        </p:nvSpPr>
        <p:spPr>
          <a:xfrm rot="0">
            <a:off x="990600" y="1981200"/>
            <a:ext cx="8153400" cy="1676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lnSpc>
                <a:spcPct val="90000"/>
              </a:lnSpc>
            </a:pPr>
            <a:r>
              <a:rPr altLang="en-US" lang="en-US">
                <a:solidFill>
                  <a:srgbClr val="CC3300"/>
                </a:solidFill>
              </a:rPr>
              <a:t>Example:</a:t>
            </a:r>
            <a:r>
              <a:rPr altLang="en-US" lang="en-US"/>
              <a:t> What relation results when the operator J</a:t>
            </a:r>
            <a:r>
              <a:rPr altLang="en-US" baseline="-25000" lang="en-US"/>
              <a:t>2</a:t>
            </a:r>
            <a:r>
              <a:rPr altLang="en-US" lang="en-US"/>
              <a:t> is used to combine the relation displayed in tables C and D?</a:t>
            </a:r>
            <a:br/>
            <a:endParaRPr altLang="en-US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1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31</a:t>
            </a:fld>
            <a:endParaRPr altLang="en-US" b="1" lang="en-US">
              <a:latin typeface="Arial Narrow" pitchFamily="34" charset="0"/>
            </a:endParaRPr>
          </a:p>
        </p:txBody>
      </p:sp>
      <p:graphicFrame>
        <p:nvGraphicFramePr>
          <p:cNvPr id="4194311" name=""/>
          <p:cNvGraphicFramePr>
            <a:graphicFrameLocks/>
          </p:cNvGraphicFramePr>
          <p:nvPr/>
        </p:nvGraphicFramePr>
        <p:xfrm rot="0">
          <a:off x="1676400" y="76200"/>
          <a:ext cx="6858000" cy="3152775"/>
        </p:xfrm>
        <a:graphic>
          <a:graphicData uri="http://schemas.openxmlformats.org/drawingml/2006/table">
            <a:tbl>
              <a:tblPr/>
              <a:tblGrid>
                <a:gridCol w="2032000"/>
                <a:gridCol w="3149600"/>
                <a:gridCol w="1676400"/>
              </a:tblGrid>
              <a:tr h="4826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Professor</a:t>
                      </a:r>
                    </a:p>
                  </a:txBody>
                  <a:tcPr marL="91440" marR="91440" marT="45722" marB="45722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Dpt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Course #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</a:tr>
              <a:tr h="267017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Cruz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Cruz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Farber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Farber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Grammer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Grammer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Rosen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Rosen</a:t>
                      </a:r>
                    </a:p>
                  </a:txBody>
                  <a:tcPr marL="91440" marR="91440" marT="45722" marB="45722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Zoology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Zoology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Psychology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Psychology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Physics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Physics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Computer Science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Mathematics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335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412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501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617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544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551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518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575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2" name=""/>
          <p:cNvGraphicFramePr>
            <a:graphicFrameLocks/>
          </p:cNvGraphicFramePr>
          <p:nvPr/>
        </p:nvGraphicFramePr>
        <p:xfrm rot="0">
          <a:off x="1676400" y="3505200"/>
          <a:ext cx="6096000" cy="3101975"/>
        </p:xfrm>
        <a:graphic>
          <a:graphicData uri="http://schemas.openxmlformats.org/drawingml/2006/table">
            <a:tbl>
              <a:tblPr/>
              <a:tblGrid>
                <a:gridCol w="2438400"/>
                <a:gridCol w="1143000"/>
                <a:gridCol w="990600"/>
                <a:gridCol w="1524000"/>
              </a:tblGrid>
              <a:tr h="4318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Dpt</a:t>
                      </a:r>
                    </a:p>
                  </a:txBody>
                  <a:tcPr marL="91440" marR="91440" marT="45722" marB="45722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Course #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Room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Time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  <a:tr h="267017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Computer Science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Mathematics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Mathematics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Physics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Psychology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Psychology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Zoology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Zoology</a:t>
                      </a:r>
                    </a:p>
                  </a:txBody>
                  <a:tcPr marL="91440" marR="91440" marT="45722" marB="45722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518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575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611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544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501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617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335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412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N521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N502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N521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B505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A100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A110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A100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A100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2:00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4:00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4:00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11:00 AM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9:00 AM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8:00 AM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48801" name=""/>
          <p:cNvSpPr txBox="1"/>
          <p:nvPr/>
        </p:nvSpPr>
        <p:spPr>
          <a:xfrm rot="0">
            <a:off x="76200" y="1279525"/>
            <a:ext cx="1493837" cy="1006475"/>
          </a:xfrm>
          <a:prstGeom prst="rect"/>
          <a:solidFill>
            <a:srgbClr val="CC3300"/>
          </a:solidFill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000" lang="en-US">
                <a:solidFill>
                  <a:schemeClr val="lt1"/>
                </a:solidFill>
              </a:rPr>
              <a:t>TABLE C:</a:t>
            </a:r>
          </a:p>
          <a:p>
            <a:pPr eaLnBrk="1" hangingPunct="1" latinLnBrk="1" lvl="0"/>
            <a:r>
              <a:rPr altLang="en-US" sz="2000" lang="en-US">
                <a:solidFill>
                  <a:schemeClr val="lt1"/>
                </a:solidFill>
              </a:rPr>
              <a:t>Teaching</a:t>
            </a:r>
            <a:br/>
            <a:r>
              <a:rPr altLang="en-US" sz="2000" lang="en-US">
                <a:solidFill>
                  <a:schemeClr val="lt1"/>
                </a:solidFill>
              </a:rPr>
              <a:t>Assignments</a:t>
            </a:r>
          </a:p>
        </p:txBody>
      </p:sp>
      <p:sp>
        <p:nvSpPr>
          <p:cNvPr id="1048802" name=""/>
          <p:cNvSpPr txBox="1"/>
          <p:nvPr/>
        </p:nvSpPr>
        <p:spPr>
          <a:xfrm rot="0">
            <a:off x="125412" y="4648200"/>
            <a:ext cx="1322387" cy="1006475"/>
          </a:xfrm>
          <a:prstGeom prst="rect"/>
          <a:solidFill>
            <a:schemeClr val="accent2"/>
          </a:solidFill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000" lang="en-US"/>
              <a:t>TABLE D:</a:t>
            </a:r>
          </a:p>
          <a:p>
            <a:pPr eaLnBrk="1" hangingPunct="1" latinLnBrk="1" lvl="0"/>
            <a:r>
              <a:rPr altLang="en-US" sz="2000" lang="en-US"/>
              <a:t>Class</a:t>
            </a:r>
          </a:p>
          <a:p>
            <a:pPr eaLnBrk="1" hangingPunct="1" latinLnBrk="1" lvl="0"/>
            <a:r>
              <a:rPr altLang="en-US" sz="2000" lang="en-US"/>
              <a:t>Schedule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3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32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04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805" name=""/>
          <p:cNvSpPr/>
          <p:nvPr>
            <p:ph type="body" sz="full" idx="1"/>
          </p:nvPr>
        </p:nvSpPr>
        <p:spPr>
          <a:xfrm rot="0">
            <a:off x="990600" y="1371600"/>
            <a:ext cx="81534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buFontTx/>
              <a:buNone/>
            </a:pPr>
            <a:r>
              <a:rPr altLang="en-US" i="1" lang="en-US">
                <a:solidFill>
                  <a:srgbClr val="0000FF"/>
                </a:solidFill>
              </a:rPr>
              <a:t>Solution:</a:t>
            </a:r>
            <a:r>
              <a:rPr altLang="en-US" lang="en-US"/>
              <a:t> The join J</a:t>
            </a:r>
            <a:r>
              <a:rPr altLang="en-US" baseline="-25000" lang="en-US"/>
              <a:t>2 </a:t>
            </a:r>
            <a:r>
              <a:rPr altLang="en-US" lang="en-US"/>
              <a:t>produces the relation shown in Table E</a:t>
            </a:r>
          </a:p>
        </p:txBody>
      </p:sp>
      <p:graphicFrame>
        <p:nvGraphicFramePr>
          <p:cNvPr id="4194313" name=""/>
          <p:cNvGraphicFramePr>
            <a:graphicFrameLocks/>
          </p:cNvGraphicFramePr>
          <p:nvPr/>
        </p:nvGraphicFramePr>
        <p:xfrm rot="0">
          <a:off x="1600200" y="2911475"/>
          <a:ext cx="7162800" cy="2874962"/>
        </p:xfrm>
        <a:graphic>
          <a:graphicData uri="http://schemas.openxmlformats.org/drawingml/2006/table">
            <a:tbl>
              <a:tblPr/>
              <a:tblGrid>
                <a:gridCol w="1371600"/>
                <a:gridCol w="2133600"/>
                <a:gridCol w="1219200"/>
                <a:gridCol w="1219200"/>
                <a:gridCol w="1219200"/>
              </a:tblGrid>
              <a:tr h="533399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Professor</a:t>
                      </a:r>
                    </a:p>
                  </a:txBody>
                  <a:tcPr marL="91440" marR="91440" marT="45731" marB="4573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Dpt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Course #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Room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Time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</a:tr>
              <a:tr h="234156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Cruz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Cruz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Farber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Farber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Grammer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Rosen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Rosen</a:t>
                      </a:r>
                    </a:p>
                  </a:txBody>
                  <a:tcPr marL="91440" marR="91440" marT="45731" marB="45731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Zoology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Zoology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Psychology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Psychology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Physics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Computer Science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Mathematics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335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412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501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617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544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518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575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A100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A100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A100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A110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B505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N521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N502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9:00 AM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8:00 AM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11:00 AM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4:00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2:00 PM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3:00 PM</a:t>
                      </a:r>
                    </a:p>
                  </a:txBody>
                  <a:tcPr marL="91440" marR="91440" marT="45731" marB="45731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99DDFF"/>
                    </a:solidFill>
                  </a:tcPr>
                </a:tc>
              </a:tr>
            </a:tbl>
          </a:graphicData>
        </a:graphic>
      </p:graphicFrame>
      <p:sp>
        <p:nvSpPr>
          <p:cNvPr id="1048827" name=""/>
          <p:cNvSpPr txBox="1"/>
          <p:nvPr/>
        </p:nvSpPr>
        <p:spPr>
          <a:xfrm rot="0">
            <a:off x="76200" y="3470275"/>
            <a:ext cx="1392237" cy="1187450"/>
          </a:xfrm>
          <a:prstGeom prst="rect"/>
          <a:solidFill>
            <a:srgbClr val="0066CC"/>
          </a:solidFill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chemeClr val="lt1"/>
                </a:solidFill>
              </a:rPr>
              <a:t>Table E:</a:t>
            </a:r>
          </a:p>
          <a:p>
            <a:pPr eaLnBrk="1" hangingPunct="1" latinLnBrk="1" lvl="0"/>
            <a:r>
              <a:rPr altLang="en-US" lang="en-US">
                <a:solidFill>
                  <a:schemeClr val="lt1"/>
                </a:solidFill>
              </a:rPr>
              <a:t>Teaching </a:t>
            </a:r>
            <a:br/>
            <a:r>
              <a:rPr altLang="en-US" lang="en-US">
                <a:solidFill>
                  <a:schemeClr val="lt1"/>
                </a:solidFill>
              </a:rPr>
              <a:t>Schedule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8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33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29" name=""/>
          <p:cNvSpPr/>
          <p:nvPr>
            <p:ph type="title" sz="full" idx="0"/>
          </p:nvPr>
        </p:nvSpPr>
        <p:spPr>
          <a:xfrm rot="0">
            <a:off x="12192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sp>
        <p:nvSpPr>
          <p:cNvPr id="1048830" name=""/>
          <p:cNvSpPr/>
          <p:nvPr>
            <p:ph type="body" sz="full" idx="1"/>
          </p:nvPr>
        </p:nvSpPr>
        <p:spPr>
          <a:xfrm rot="0">
            <a:off x="609600" y="1371600"/>
            <a:ext cx="8534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solidFill>
                  <a:srgbClr val="990000"/>
                </a:solidFill>
              </a:rPr>
              <a:t>Example:</a:t>
            </a:r>
            <a:r>
              <a:rPr altLang="en-US" sz="2400" lang="en-US"/>
              <a:t> We will illustrate how SQL (Structured Query Language) is used to express queries by showing how SQL can be employed to make a query about airline flights using Table F. The SQL statements</a:t>
            </a:r>
            <a:br/>
            <a:endParaRPr altLang="en-US" sz="2400" lang="en-US"/>
          </a:p>
          <a:p>
            <a:pPr eaLnBrk="1" hangingPunct="1" latinLnBrk="1" lvl="3">
              <a:lnSpc>
                <a:spcPct val="90000"/>
              </a:lnSpc>
              <a:buFontTx/>
              <a:buNone/>
            </a:pPr>
            <a:r>
              <a:rPr altLang="en-US" sz="1800" lang="en-US"/>
              <a:t>	</a:t>
            </a:r>
            <a:r>
              <a:rPr altLang="en-US" lang="en-US">
                <a:latin typeface="Courier New" pitchFamily="49" charset="0"/>
              </a:rPr>
              <a:t>SELECT departure_time</a:t>
            </a:r>
          </a:p>
          <a:p>
            <a:pPr eaLnBrk="1" hangingPunct="1" latinLnBrk="1" lvl="3">
              <a:lnSpc>
                <a:spcPct val="90000"/>
              </a:lnSpc>
              <a:buFontTx/>
              <a:buNone/>
            </a:pPr>
            <a:r>
              <a:rPr altLang="en-US" lang="en-US">
                <a:latin typeface="Courier New" pitchFamily="49" charset="0"/>
              </a:rPr>
              <a:t>	FROM Flights</a:t>
            </a:r>
          </a:p>
          <a:p>
            <a:pPr eaLnBrk="1" hangingPunct="1" latinLnBrk="1" lvl="3">
              <a:lnSpc>
                <a:spcPct val="90000"/>
              </a:lnSpc>
              <a:buFontTx/>
              <a:buNone/>
            </a:pPr>
            <a:r>
              <a:rPr altLang="en-US" lang="en-US">
                <a:latin typeface="Courier New" pitchFamily="49" charset="0"/>
              </a:rPr>
              <a:t>	WHERE destination = ‘Detroit’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3200" lang="en-US">
                <a:latin typeface="Courier New" pitchFamily="49" charset="0"/>
              </a:rPr>
              <a:t>	</a:t>
            </a:r>
            <a:r>
              <a:rPr altLang="en-US" sz="2400" lang="en-US"/>
              <a:t>are used to find the</a:t>
            </a:r>
            <a:r>
              <a:rPr altLang="en-US" sz="2400" lang="en-US">
                <a:solidFill>
                  <a:srgbClr val="990000"/>
                </a:solidFill>
              </a:rPr>
              <a:t> projection</a:t>
            </a:r>
            <a:r>
              <a:rPr altLang="en-US" sz="2400" lang="en-US"/>
              <a:t> P</a:t>
            </a:r>
            <a:r>
              <a:rPr altLang="en-US" baseline="-25000" sz="2400" lang="en-US"/>
              <a:t>5</a:t>
            </a:r>
            <a:r>
              <a:rPr altLang="en-US" sz="2400" lang="en-US"/>
              <a:t> (on the departure_time attribute) of the </a:t>
            </a:r>
            <a:r>
              <a:rPr altLang="en-US" sz="2400" lang="en-US">
                <a:solidFill>
                  <a:srgbClr val="990000"/>
                </a:solidFill>
              </a:rPr>
              <a:t>selection</a:t>
            </a:r>
            <a:r>
              <a:rPr altLang="en-US" sz="2400" lang="en-US"/>
              <a:t> of 5-tuples in the flights database that satisfy the condition: destination = ‘Detroit’. The output would be a list containing the times of flights that have Detroit as their destination, namely, 08:10, 08:47, and 9:44.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1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34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32" name=""/>
          <p:cNvSpPr/>
          <p:nvPr>
            <p:ph type="title" sz="full" idx="4294967295"/>
          </p:nvPr>
        </p:nvSpPr>
        <p:spPr>
          <a:xfrm rot="0">
            <a:off x="1295400" y="533400"/>
            <a:ext cx="7848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2800" lang="en-US"/>
              <a:t>N-ary Relations &amp; their Applications (8.2) (cont.)</a:t>
            </a:r>
          </a:p>
        </p:txBody>
      </p:sp>
      <p:graphicFrame>
        <p:nvGraphicFramePr>
          <p:cNvPr id="4194314" name=""/>
          <p:cNvGraphicFramePr>
            <a:graphicFrameLocks/>
          </p:cNvGraphicFramePr>
          <p:nvPr/>
        </p:nvGraphicFramePr>
        <p:xfrm rot="0">
          <a:off x="533400" y="2376487"/>
          <a:ext cx="8305800" cy="3649662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  <a:gridCol w="990600"/>
                <a:gridCol w="2133600"/>
                <a:gridCol w="2362200"/>
              </a:tblGrid>
              <a:tr h="558799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Airline</a:t>
                      </a:r>
                    </a:p>
                  </a:txBody>
                  <a:tcPr marL="91440" marR="91440" marT="45722" marB="45722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Flight #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Gate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Destination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Departure time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</a:tr>
              <a:tr h="309086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Nadir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Acme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Acme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Acme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Nadir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Acme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Nadir</a:t>
                      </a:r>
                    </a:p>
                  </a:txBody>
                  <a:tcPr marL="91440" marR="91440" marT="45722" marB="45722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122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221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122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323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199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222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322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34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22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33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34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13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22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34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Detroit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Denver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Anchorage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Honolulu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Detroit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Denver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Detroit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08:10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08:17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08:22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08:30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08”47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09:10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09:44</a:t>
                      </a:r>
                    </a:p>
                  </a:txBody>
                  <a:tcPr marL="91440" marR="91440" marT="45722" marB="45722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9C1B3"/>
                    </a:solidFill>
                  </a:tcPr>
                </a:tc>
              </a:tr>
            </a:tbl>
          </a:graphicData>
        </a:graphic>
      </p:graphicFrame>
      <p:sp>
        <p:nvSpPr>
          <p:cNvPr id="1048852" name=""/>
          <p:cNvSpPr txBox="1"/>
          <p:nvPr/>
        </p:nvSpPr>
        <p:spPr>
          <a:xfrm rot="0">
            <a:off x="3481387" y="1752600"/>
            <a:ext cx="2128837" cy="457200"/>
          </a:xfrm>
          <a:prstGeom prst="rect"/>
          <a:solidFill>
            <a:srgbClr val="990000"/>
          </a:solidFill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chemeClr val="lt1"/>
                </a:solidFill>
              </a:rPr>
              <a:t>Table F: Flights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35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54" name=""/>
          <p:cNvSpPr/>
          <p:nvPr>
            <p:ph type="title" sz="full" idx="0"/>
          </p:nvPr>
        </p:nvSpPr>
        <p:spPr>
          <a:xfrm rot="0">
            <a:off x="16764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4400" lang="en-US">
                <a:solidFill>
                  <a:schemeClr val="dk1"/>
                </a:solidFill>
              </a:rPr>
              <a:t>Representing Relations (8.3)</a:t>
            </a:r>
          </a:p>
        </p:txBody>
      </p:sp>
      <p:sp>
        <p:nvSpPr>
          <p:cNvPr id="1048855" name=""/>
          <p:cNvSpPr/>
          <p:nvPr>
            <p:ph type="body" sz="full" idx="1"/>
          </p:nvPr>
        </p:nvSpPr>
        <p:spPr>
          <a:xfrm rot="0">
            <a:off x="990600" y="2057400"/>
            <a:ext cx="8153400" cy="4343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chemeClr val="dk1"/>
                </a:solidFill>
              </a:rPr>
              <a:t> First way is to list the ordered pairs</a:t>
            </a:r>
          </a:p>
          <a:p>
            <a:pPr eaLnBrk="1" hangingPunct="1" latinLnBrk="1" lvl="0"/>
            <a:endParaRPr altLang="en-US" lang="en-US">
              <a:solidFill>
                <a:schemeClr val="dk1"/>
              </a:solidFill>
            </a:endParaRPr>
          </a:p>
          <a:p>
            <a:pPr eaLnBrk="1" hangingPunct="1" latinLnBrk="1" lvl="0"/>
            <a:r>
              <a:rPr altLang="en-US" lang="en-US">
                <a:solidFill>
                  <a:schemeClr val="dk1"/>
                </a:solidFill>
              </a:rPr>
              <a:t>Second way is through matrices</a:t>
            </a:r>
          </a:p>
          <a:p>
            <a:pPr eaLnBrk="1" hangingPunct="1" latinLnBrk="1" lvl="0"/>
            <a:endParaRPr altLang="en-US" lang="en-US">
              <a:solidFill>
                <a:schemeClr val="dk1"/>
              </a:solidFill>
            </a:endParaRPr>
          </a:p>
          <a:p>
            <a:pPr eaLnBrk="1" hangingPunct="1" latinLnBrk="1" lvl="0"/>
            <a:r>
              <a:rPr altLang="en-US" lang="en-US">
                <a:solidFill>
                  <a:schemeClr val="dk1"/>
                </a:solidFill>
              </a:rPr>
              <a:t>Third way is through direct graphs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6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36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57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Representing Relations (8.3)</a:t>
            </a:r>
          </a:p>
        </p:txBody>
      </p:sp>
      <p:sp>
        <p:nvSpPr>
          <p:cNvPr id="1048858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Representing relations through matrices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800" lang="en-US"/>
          </a:p>
          <a:p>
            <a:pPr eaLnBrk="1" hangingPunct="1" latinLnBrk="1" lvl="0">
              <a:lnSpc>
                <a:spcPct val="90000"/>
              </a:lnSpc>
            </a:pPr>
            <a:br/>
            <a:endParaRPr altLang="en-US" sz="28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solidFill>
                  <a:srgbClr val="990000"/>
                </a:solidFill>
              </a:rPr>
              <a:t>Example:</a:t>
            </a:r>
            <a:r>
              <a:rPr altLang="en-US" sz="2400" lang="en-US"/>
              <a:t> Suppose that the relation R on a set is represented by the matrix:</a:t>
            </a:r>
            <a:br/>
            <a:br/>
            <a:endParaRPr altLang="en-US" sz="2400" lang="en-US"/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/>
              <a:t>	Is R reflexive, symmetric, and/or antisymmetric?</a:t>
            </a:r>
            <a:br/>
            <a:br/>
            <a:r>
              <a:rPr altLang="en-US" sz="2400" i="1" lang="en-US">
                <a:solidFill>
                  <a:srgbClr val="0000FF"/>
                </a:solidFill>
              </a:rPr>
              <a:t>Solution:</a:t>
            </a:r>
            <a:r>
              <a:rPr altLang="en-US" sz="2400" lang="en-US"/>
              <a:t> Since all the diagonal elements of this matrix are equal to 1, R is reflexive. Moreover, since M</a:t>
            </a:r>
            <a:r>
              <a:rPr altLang="en-US" baseline="-25000" sz="2400" lang="en-US"/>
              <a:t>R</a:t>
            </a:r>
            <a:r>
              <a:rPr altLang="en-US" sz="2400" lang="en-US"/>
              <a:t> is symmetric </a:t>
            </a:r>
            <a:r>
              <a:rPr altLang="en-US" sz="2400" lang="en-US">
                <a:sym typeface="Symbol" pitchFamily="18" charset="2"/>
              </a:rPr>
              <a:t> R is symmetric.</a:t>
            </a:r>
            <a:r>
              <a:rPr altLang="en-US" sz="2400" lang="en-US"/>
              <a:t> R is not antisymmetric.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263900" y="1914525"/>
            <a:ext cx="3365500" cy="981075"/>
          </a:xfrm>
          <a:prstGeom prst="rect"/>
          <a:solidFill>
            <a:schemeClr val="accent1"/>
          </a:solidFill>
          <a:ln>
            <a:noFill/>
          </a:ln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486400" y="3544887"/>
            <a:ext cx="1600200" cy="1027112"/>
          </a:xfrm>
          <a:prstGeom prst="rect"/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9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37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60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Representing Relations (8.3)</a:t>
            </a:r>
          </a:p>
        </p:txBody>
      </p:sp>
      <p:sp>
        <p:nvSpPr>
          <p:cNvPr id="1048861" name=""/>
          <p:cNvSpPr/>
          <p:nvPr>
            <p:ph type="body" sz="full" idx="1"/>
          </p:nvPr>
        </p:nvSpPr>
        <p:spPr>
          <a:xfrm rot="0">
            <a:off x="8382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Representing relations using diagraphs</a:t>
            </a:r>
          </a:p>
          <a:p>
            <a:pPr eaLnBrk="1" hangingPunct="1" latinLnBrk="1" lvl="0"/>
            <a:endParaRPr altLang="en-US" sz="1800" lang="en-US"/>
          </a:p>
          <a:p>
            <a:pPr eaLnBrk="1" hangingPunct="1" latinLnBrk="1" lvl="1"/>
            <a:r>
              <a:rPr altLang="en-US" lang="en-US">
                <a:solidFill>
                  <a:srgbClr val="FF6600"/>
                </a:solidFill>
              </a:rPr>
              <a:t>Definition 1: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>
              <a:buFontTx/>
              <a:buNone/>
            </a:pPr>
            <a:r>
              <a:rPr altLang="en-US" lang="en-US"/>
              <a:t>	A </a:t>
            </a:r>
            <a:r>
              <a:rPr altLang="en-US" lang="en-US">
                <a:solidFill>
                  <a:srgbClr val="FF6600"/>
                </a:solidFill>
              </a:rPr>
              <a:t>directed graph</a:t>
            </a:r>
            <a:r>
              <a:rPr altLang="en-US" lang="en-US"/>
              <a:t>, or </a:t>
            </a:r>
            <a:r>
              <a:rPr altLang="en-US" lang="en-US">
                <a:solidFill>
                  <a:srgbClr val="FF6600"/>
                </a:solidFill>
              </a:rPr>
              <a:t>diagraph</a:t>
            </a:r>
            <a:r>
              <a:rPr altLang="en-US" lang="en-US"/>
              <a:t>, consists of a set V of </a:t>
            </a:r>
            <a:r>
              <a:rPr altLang="en-US" lang="en-US">
                <a:solidFill>
                  <a:srgbClr val="FF6600"/>
                </a:solidFill>
              </a:rPr>
              <a:t>vertices</a:t>
            </a:r>
            <a:r>
              <a:rPr altLang="en-US" lang="en-US"/>
              <a:t> (or </a:t>
            </a:r>
            <a:r>
              <a:rPr altLang="en-US" lang="en-US">
                <a:solidFill>
                  <a:srgbClr val="FF6600"/>
                </a:solidFill>
              </a:rPr>
              <a:t>nodes</a:t>
            </a:r>
            <a:r>
              <a:rPr altLang="en-US" lang="en-US"/>
              <a:t>) together with a set E of ordered pairs of elements of V called </a:t>
            </a:r>
            <a:r>
              <a:rPr altLang="en-US" lang="en-US">
                <a:solidFill>
                  <a:srgbClr val="FF6600"/>
                </a:solidFill>
              </a:rPr>
              <a:t>edges</a:t>
            </a:r>
            <a:r>
              <a:rPr altLang="en-US" lang="en-US"/>
              <a:t> (or </a:t>
            </a:r>
            <a:r>
              <a:rPr altLang="en-US" lang="en-US">
                <a:solidFill>
                  <a:srgbClr val="FF6600"/>
                </a:solidFill>
              </a:rPr>
              <a:t>arcs</a:t>
            </a:r>
            <a:r>
              <a:rPr altLang="en-US" lang="en-US"/>
              <a:t>). The vertex a is called the </a:t>
            </a:r>
            <a:r>
              <a:rPr altLang="en-US" lang="en-US">
                <a:solidFill>
                  <a:srgbClr val="FF6600"/>
                </a:solidFill>
              </a:rPr>
              <a:t>initial vertex</a:t>
            </a:r>
            <a:r>
              <a:rPr altLang="en-US" lang="en-US"/>
              <a:t> of the edge (a, b), and the vertex b is called the </a:t>
            </a:r>
            <a:r>
              <a:rPr altLang="en-US" lang="en-US">
                <a:solidFill>
                  <a:srgbClr val="FF6600"/>
                </a:solidFill>
              </a:rPr>
              <a:t>terminal vertex</a:t>
            </a:r>
            <a:r>
              <a:rPr altLang="en-US" lang="en-US"/>
              <a:t> of this edge.</a:t>
            </a:r>
          </a:p>
        </p:txBody>
      </p:sp>
      <p:sp>
        <p:nvSpPr>
          <p:cNvPr id="1048862" name=""/>
          <p:cNvSpPr/>
          <p:nvPr/>
        </p:nvSpPr>
        <p:spPr>
          <a:xfrm rot="0">
            <a:off x="1524000" y="3200400"/>
            <a:ext cx="7391400" cy="28194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3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38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64" name=""/>
          <p:cNvSpPr/>
          <p:nvPr/>
        </p:nvSpPr>
        <p:spPr bwMode="auto">
          <a:xfrm rot="0">
            <a:off x="3124200" y="3581400"/>
            <a:ext cx="2667000" cy="2209800"/>
          </a:xfrm>
          <a:custGeom>
            <a:avLst/>
            <a:ahLst/>
            <a:rect l="0" t="0" r="r" b="b"/>
            <a:pathLst>
              <a:path w="1680" h="1392">
                <a:moveTo>
                  <a:pt x="0" y="1392"/>
                </a:moveTo>
                <a:cubicBezTo>
                  <a:pt x="436" y="1220"/>
                  <a:pt x="872" y="1048"/>
                  <a:pt x="1152" y="816"/>
                </a:cubicBezTo>
                <a:cubicBezTo>
                  <a:pt x="1432" y="584"/>
                  <a:pt x="1592" y="136"/>
                  <a:pt x="1680" y="0"/>
                </a:cubicBezTo>
              </a:path>
            </a:pathLst>
          </a:custGeom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65" name=""/>
          <p:cNvSpPr/>
          <p:nvPr/>
        </p:nvSpPr>
        <p:spPr>
          <a:xfrm rot="0" flipH="1">
            <a:off x="3124200" y="3429000"/>
            <a:ext cx="0" cy="144780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66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Representing Relations (8.3)</a:t>
            </a:r>
          </a:p>
        </p:txBody>
      </p:sp>
      <p:sp>
        <p:nvSpPr>
          <p:cNvPr id="1048867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990000"/>
                </a:solidFill>
              </a:rPr>
              <a:t>Example:</a:t>
            </a:r>
            <a:r>
              <a:rPr altLang="en-US" lang="en-US"/>
              <a:t> The directed graph with vertices a, b, c and d , and edges (a,b), (a,d), (b,b), (b,d), (c,a) and (d,b). The edge (b,b) is called a </a:t>
            </a:r>
            <a:r>
              <a:rPr altLang="en-US" lang="en-US">
                <a:solidFill>
                  <a:srgbClr val="FF6600"/>
                </a:solidFill>
              </a:rPr>
              <a:t>loop</a:t>
            </a:r>
            <a:r>
              <a:rPr altLang="en-US" lang="en-US"/>
              <a:t>.</a:t>
            </a:r>
          </a:p>
        </p:txBody>
      </p:sp>
      <p:sp>
        <p:nvSpPr>
          <p:cNvPr id="1048868" name=""/>
          <p:cNvSpPr/>
          <p:nvPr/>
        </p:nvSpPr>
        <p:spPr>
          <a:xfrm rot="0">
            <a:off x="3048000" y="3429000"/>
            <a:ext cx="152400" cy="152400"/>
          </a:xfrm>
          <a:prstGeom prst="ellipse"/>
          <a:solidFill>
            <a:srgbClr val="FF6600"/>
          </a:solidFill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869" name=""/>
          <p:cNvSpPr/>
          <p:nvPr/>
        </p:nvSpPr>
        <p:spPr>
          <a:xfrm rot="0">
            <a:off x="5791200" y="3429000"/>
            <a:ext cx="152400" cy="152400"/>
          </a:xfrm>
          <a:prstGeom prst="ellipse"/>
          <a:solidFill>
            <a:srgbClr val="FF6600"/>
          </a:solidFill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870" name=""/>
          <p:cNvSpPr/>
          <p:nvPr/>
        </p:nvSpPr>
        <p:spPr>
          <a:xfrm rot="0">
            <a:off x="5791200" y="5715000"/>
            <a:ext cx="152400" cy="152400"/>
          </a:xfrm>
          <a:prstGeom prst="ellipse"/>
          <a:solidFill>
            <a:srgbClr val="FF6600"/>
          </a:solidFill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871" name=""/>
          <p:cNvSpPr/>
          <p:nvPr/>
        </p:nvSpPr>
        <p:spPr>
          <a:xfrm rot="0">
            <a:off x="3048000" y="5715000"/>
            <a:ext cx="152400" cy="152400"/>
          </a:xfrm>
          <a:prstGeom prst="ellipse"/>
          <a:solidFill>
            <a:srgbClr val="FF6600"/>
          </a:solidFill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872" name=""/>
          <p:cNvSpPr txBox="1"/>
          <p:nvPr/>
        </p:nvSpPr>
        <p:spPr>
          <a:xfrm rot="0">
            <a:off x="2533650" y="3138487"/>
            <a:ext cx="361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048873" name=""/>
          <p:cNvSpPr txBox="1"/>
          <p:nvPr/>
        </p:nvSpPr>
        <p:spPr>
          <a:xfrm rot="0">
            <a:off x="5962650" y="3124200"/>
            <a:ext cx="3825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048874" name=""/>
          <p:cNvSpPr txBox="1"/>
          <p:nvPr/>
        </p:nvSpPr>
        <p:spPr>
          <a:xfrm rot="0">
            <a:off x="6019800" y="5500687"/>
            <a:ext cx="3413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en-US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48875" name=""/>
          <p:cNvSpPr txBox="1"/>
          <p:nvPr/>
        </p:nvSpPr>
        <p:spPr>
          <a:xfrm rot="0">
            <a:off x="2590800" y="5562600"/>
            <a:ext cx="3825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en-US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1048876" name=""/>
          <p:cNvSpPr/>
          <p:nvPr/>
        </p:nvSpPr>
        <p:spPr>
          <a:xfrm rot="0">
            <a:off x="5867400" y="3581400"/>
            <a:ext cx="0" cy="114300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77" name=""/>
          <p:cNvSpPr/>
          <p:nvPr/>
        </p:nvSpPr>
        <p:spPr>
          <a:xfrm rot="0">
            <a:off x="5867400" y="4724400"/>
            <a:ext cx="0" cy="99060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  <p:sp>
        <p:nvSpPr>
          <p:cNvPr id="1048878" name=""/>
          <p:cNvSpPr/>
          <p:nvPr/>
        </p:nvSpPr>
        <p:spPr>
          <a:xfrm rot="0">
            <a:off x="3124200" y="4876800"/>
            <a:ext cx="0" cy="83820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  <p:sp>
        <p:nvSpPr>
          <p:cNvPr id="1048879" name=""/>
          <p:cNvSpPr/>
          <p:nvPr/>
        </p:nvSpPr>
        <p:spPr bwMode="auto">
          <a:xfrm rot="0">
            <a:off x="5867400" y="2933700"/>
            <a:ext cx="749300" cy="736600"/>
          </a:xfrm>
          <a:custGeom>
            <a:avLst/>
            <a:ahLst/>
            <a:rect l="0" t="0" r="r" b="b"/>
            <a:pathLst>
              <a:path w="472" h="464">
                <a:moveTo>
                  <a:pt x="48" y="360"/>
                </a:moveTo>
                <a:cubicBezTo>
                  <a:pt x="220" y="412"/>
                  <a:pt x="392" y="464"/>
                  <a:pt x="432" y="408"/>
                </a:cubicBezTo>
                <a:cubicBezTo>
                  <a:pt x="472" y="352"/>
                  <a:pt x="360" y="48"/>
                  <a:pt x="288" y="24"/>
                </a:cubicBezTo>
                <a:cubicBezTo>
                  <a:pt x="216" y="0"/>
                  <a:pt x="48" y="224"/>
                  <a:pt x="0" y="264"/>
                </a:cubicBezTo>
              </a:path>
            </a:pathLst>
          </a:custGeom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0" name=""/>
          <p:cNvSpPr/>
          <p:nvPr/>
        </p:nvSpPr>
        <p:spPr>
          <a:xfrm rot="0">
            <a:off x="3200400" y="3429000"/>
            <a:ext cx="1371600" cy="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1" name=""/>
          <p:cNvSpPr/>
          <p:nvPr/>
        </p:nvSpPr>
        <p:spPr>
          <a:xfrm rot="0">
            <a:off x="4572000" y="3429000"/>
            <a:ext cx="1219200" cy="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  <p:sp>
        <p:nvSpPr>
          <p:cNvPr id="1048882" name=""/>
          <p:cNvSpPr/>
          <p:nvPr/>
        </p:nvSpPr>
        <p:spPr>
          <a:xfrm rot="0" flipH="1" flipV="1">
            <a:off x="4572000" y="4648200"/>
            <a:ext cx="1219200" cy="106680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3" name=""/>
          <p:cNvSpPr/>
          <p:nvPr/>
        </p:nvSpPr>
        <p:spPr>
          <a:xfrm rot="0" flipH="1" flipV="1">
            <a:off x="3200400" y="3429000"/>
            <a:ext cx="1371600" cy="1219200"/>
          </a:xfrm>
          <a:prstGeom prst="line"/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  <p:sp>
        <p:nvSpPr>
          <p:cNvPr id="1048884" name=""/>
          <p:cNvSpPr/>
          <p:nvPr/>
        </p:nvSpPr>
        <p:spPr bwMode="auto">
          <a:xfrm rot="0">
            <a:off x="3124200" y="3505200"/>
            <a:ext cx="2667000" cy="2209800"/>
          </a:xfrm>
          <a:custGeom>
            <a:avLst/>
            <a:ahLst/>
            <a:rect l="0" t="0" r="r" b="b"/>
            <a:pathLst>
              <a:path w="1680" h="1392">
                <a:moveTo>
                  <a:pt x="1680" y="0"/>
                </a:moveTo>
                <a:cubicBezTo>
                  <a:pt x="1316" y="124"/>
                  <a:pt x="952" y="248"/>
                  <a:pt x="672" y="480"/>
                </a:cubicBezTo>
                <a:cubicBezTo>
                  <a:pt x="392" y="712"/>
                  <a:pt x="112" y="1240"/>
                  <a:pt x="0" y="1392"/>
                </a:cubicBezTo>
              </a:path>
            </a:pathLst>
          </a:custGeom>
          <a:noFill/>
          <a:ln w="38100" cap="sq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5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39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86" name=""/>
          <p:cNvSpPr/>
          <p:nvPr>
            <p:ph type="title" sz="full" idx="0"/>
          </p:nvPr>
        </p:nvSpPr>
        <p:spPr>
          <a:xfrm rot="0">
            <a:off x="16764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4400" lang="en-US">
                <a:solidFill>
                  <a:schemeClr val="dk1"/>
                </a:solidFill>
              </a:rPr>
              <a:t>Equivalence Relations (8.5)</a:t>
            </a:r>
          </a:p>
        </p:txBody>
      </p:sp>
      <p:sp>
        <p:nvSpPr>
          <p:cNvPr id="1048887" name=""/>
          <p:cNvSpPr/>
          <p:nvPr>
            <p:ph type="body" sz="full" idx="1"/>
          </p:nvPr>
        </p:nvSpPr>
        <p:spPr>
          <a:xfrm rot="0">
            <a:off x="990600" y="12954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>
                <a:solidFill>
                  <a:schemeClr val="dk1"/>
                </a:solidFill>
              </a:rPr>
              <a:t>Students registration time with respect to the first letter of their names</a:t>
            </a:r>
            <a:br/>
            <a:endParaRPr altLang="en-US" sz="2800" lang="en-US">
              <a:solidFill>
                <a:schemeClr val="dk1"/>
              </a:solidFill>
            </a:endParaRP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>
                <a:solidFill>
                  <a:schemeClr val="dk1"/>
                </a:solidFill>
              </a:rPr>
              <a:t>R contains (x,y) </a:t>
            </a:r>
            <a:r>
              <a:rPr altLang="en-US" sz="2800" lang="en-US">
                <a:solidFill>
                  <a:schemeClr val="dk1"/>
                </a:solidFill>
                <a:sym typeface="Symbol" pitchFamily="18" charset="2"/>
              </a:rPr>
              <a:t> x and y are students with last names beginning with letters in the same block</a:t>
            </a:r>
            <a:br/>
            <a:endParaRPr altLang="en-US" sz="2800" lang="en-US">
              <a:solidFill>
                <a:schemeClr val="dk1"/>
              </a:solidFill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>
                <a:solidFill>
                  <a:schemeClr val="dk1"/>
                </a:solidFill>
                <a:sym typeface="Symbol" pitchFamily="18" charset="2"/>
              </a:rPr>
              <a:t>3 blocks are considered: A-F, G-O, P-Z</a:t>
            </a:r>
            <a:br/>
            <a:endParaRPr altLang="en-US" sz="2800" lang="en-US">
              <a:solidFill>
                <a:schemeClr val="dk1"/>
              </a:solidFill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>
                <a:solidFill>
                  <a:schemeClr val="dk1"/>
                </a:solidFill>
                <a:sym typeface="Symbol" pitchFamily="18" charset="2"/>
              </a:rPr>
              <a:t>R is reflexive, symmetric &amp; transitive</a:t>
            </a:r>
            <a:br/>
            <a:endParaRPr altLang="en-US" sz="2800" lang="en-US">
              <a:solidFill>
                <a:schemeClr val="dk1"/>
              </a:solidFill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>
                <a:solidFill>
                  <a:schemeClr val="dk1"/>
                </a:solidFill>
                <a:sym typeface="Symbol" pitchFamily="18" charset="2"/>
              </a:rPr>
              <a:t>The set of student is therefore divided in 3 classes depending on the first letter of their names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4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30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31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/>
              <a:t>Notation:</a:t>
            </a:r>
          </a:p>
          <a:p>
            <a:pPr eaLnBrk="1" hangingPunct="1" latinLnBrk="1" lvl="2">
              <a:buFontTx/>
              <a:buNone/>
            </a:pPr>
            <a:r>
              <a:rPr altLang="en-US" lang="en-US"/>
              <a:t>	</a:t>
            </a:r>
            <a:r>
              <a:rPr altLang="en-US" sz="2800" lang="en-US"/>
              <a:t>aRb </a:t>
            </a:r>
            <a:r>
              <a:rPr altLang="en-US" sz="2800" lang="en-US">
                <a:sym typeface="Symbol" pitchFamily="18" charset="2"/>
              </a:rPr>
              <a:t> (a, b)  R</a:t>
            </a:r>
          </a:p>
          <a:p>
            <a:pPr eaLnBrk="1" hangingPunct="1" latinLnBrk="1" lvl="2">
              <a:buFontTx/>
              <a:buNone/>
            </a:pPr>
            <a:r>
              <a:rPr altLang="en-US" sz="2800" lang="en-US">
                <a:sym typeface="Symbol" pitchFamily="18" charset="2"/>
              </a:rPr>
              <a:t>	aRb  (a, b)  R</a:t>
            </a:r>
          </a:p>
        </p:txBody>
      </p:sp>
      <p:sp>
        <p:nvSpPr>
          <p:cNvPr id="1048632" name=""/>
          <p:cNvSpPr/>
          <p:nvPr/>
        </p:nvSpPr>
        <p:spPr>
          <a:xfrm rot="0" flipH="1">
            <a:off x="2438400" y="2514600"/>
            <a:ext cx="228600" cy="381000"/>
          </a:xfrm>
          <a:prstGeom prst="line"/>
          <a:noFill/>
          <a:ln w="381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5105400" y="3657600"/>
          <a:ext cx="3581400" cy="2228850"/>
        </p:xfrm>
        <a:graphic>
          <a:graphicData uri="http://schemas.openxmlformats.org/drawingml/2006/table">
            <a:tbl>
              <a:tblPr/>
              <a:tblGrid>
                <a:gridCol w="990600"/>
                <a:gridCol w="2590800"/>
              </a:tblGrid>
              <a:tr h="6858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40" marR="91440" marT="45736" marB="45736" anchor="t" vert="horz">
                    <a:lnL>
                      <a:noFill/>
                    </a:lnL>
                    <a:lnR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    a         b</a:t>
                      </a:r>
                    </a:p>
                  </a:txBody>
                  <a:tcPr marL="91440" marR="91440" marT="45736" marB="45736" anchor="t" vert="horz">
                    <a:lnL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4305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0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1</a:t>
                      </a:r>
                    </a:p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2</a:t>
                      </a:r>
                    </a:p>
                  </a:txBody>
                  <a:tcPr marL="91440" marR="91440" marT="45736" marB="45736" anchor="t" vert="horz">
                    <a:lnL>
                      <a:noFill/>
                    </a:lnL>
                    <a:lnR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R>
                    <a:lnT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    X         X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    X</a:t>
                      </a:r>
                    </a:p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1" sz="2800" lang="en-US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                X</a:t>
                      </a:r>
                    </a:p>
                  </a:txBody>
                  <a:tcPr marL="91440" marR="91440" marT="45736" marB="45736" anchor="t" vert="horz">
                    <a:lnL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8100" cap="flat" cmpd="sng">
                      <a:solidFill>
                        <a:srgbClr val="CC3300">
                          <a:alpha val="100000"/>
                        </a:srgb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4" name=""/>
          <p:cNvGrpSpPr/>
          <p:nvPr/>
        </p:nvGrpSpPr>
        <p:grpSpPr>
          <a:xfrm rot="0">
            <a:off x="1474787" y="3505200"/>
            <a:ext cx="2106612" cy="2514600"/>
            <a:chOff x="576" y="2208"/>
            <a:chExt cx="1327" cy="1584"/>
          </a:xfrm>
        </p:grpSpPr>
        <p:sp>
          <p:nvSpPr>
            <p:cNvPr id="1048639" name=""/>
            <p:cNvSpPr/>
            <p:nvPr/>
          </p:nvSpPr>
          <p:spPr>
            <a:xfrm rot="0">
              <a:off x="768" y="2304"/>
              <a:ext cx="96" cy="96"/>
            </a:xfrm>
            <a:prstGeom prst="ellipse"/>
            <a:solidFill>
              <a:srgbClr val="CC3300"/>
            </a:solidFill>
            <a:ln w="12700" cap="sq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endParaRPr altLang="en-US" lang="en-US"/>
            </a:p>
          </p:txBody>
        </p:sp>
        <p:sp>
          <p:nvSpPr>
            <p:cNvPr id="1048640" name=""/>
            <p:cNvSpPr/>
            <p:nvPr/>
          </p:nvSpPr>
          <p:spPr>
            <a:xfrm rot="0">
              <a:off x="768" y="2928"/>
              <a:ext cx="96" cy="96"/>
            </a:xfrm>
            <a:prstGeom prst="ellipse"/>
            <a:solidFill>
              <a:srgbClr val="CC3300"/>
            </a:solidFill>
            <a:ln w="12700" cap="sq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endParaRPr altLang="en-US" lang="en-US"/>
            </a:p>
          </p:txBody>
        </p:sp>
        <p:sp>
          <p:nvSpPr>
            <p:cNvPr id="1048641" name=""/>
            <p:cNvSpPr/>
            <p:nvPr/>
          </p:nvSpPr>
          <p:spPr>
            <a:xfrm rot="0">
              <a:off x="768" y="3600"/>
              <a:ext cx="96" cy="96"/>
            </a:xfrm>
            <a:prstGeom prst="ellipse"/>
            <a:solidFill>
              <a:srgbClr val="CC3300"/>
            </a:solidFill>
            <a:ln w="12700" cap="sq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endParaRPr altLang="en-US" lang="en-US"/>
            </a:p>
          </p:txBody>
        </p:sp>
        <p:sp>
          <p:nvSpPr>
            <p:cNvPr id="1048642" name=""/>
            <p:cNvSpPr/>
            <p:nvPr/>
          </p:nvSpPr>
          <p:spPr>
            <a:xfrm rot="0">
              <a:off x="1536" y="3264"/>
              <a:ext cx="96" cy="96"/>
            </a:xfrm>
            <a:prstGeom prst="ellipse"/>
            <a:solidFill>
              <a:srgbClr val="CC3300"/>
            </a:solidFill>
            <a:ln w="12700" cap="sq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endParaRPr altLang="en-US" lang="en-US"/>
            </a:p>
          </p:txBody>
        </p:sp>
        <p:sp>
          <p:nvSpPr>
            <p:cNvPr id="1048643" name=""/>
            <p:cNvSpPr/>
            <p:nvPr/>
          </p:nvSpPr>
          <p:spPr>
            <a:xfrm rot="0">
              <a:off x="1536" y="2592"/>
              <a:ext cx="96" cy="96"/>
            </a:xfrm>
            <a:prstGeom prst="ellipse"/>
            <a:solidFill>
              <a:srgbClr val="CC3300"/>
            </a:solidFill>
            <a:ln w="12700" cap="sq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endParaRPr altLang="en-US" lang="en-US"/>
            </a:p>
          </p:txBody>
        </p:sp>
        <p:sp>
          <p:nvSpPr>
            <p:cNvPr id="1048644" name=""/>
            <p:cNvSpPr txBox="1"/>
            <p:nvPr/>
          </p:nvSpPr>
          <p:spPr>
            <a:xfrm rot="0">
              <a:off x="604" y="2208"/>
              <a:ext cx="2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b="1" lang="en-US"/>
                <a:t>0</a:t>
              </a:r>
            </a:p>
          </p:txBody>
        </p:sp>
        <p:sp>
          <p:nvSpPr>
            <p:cNvPr id="1048645" name=""/>
            <p:cNvSpPr txBox="1"/>
            <p:nvPr/>
          </p:nvSpPr>
          <p:spPr>
            <a:xfrm rot="0">
              <a:off x="576" y="2832"/>
              <a:ext cx="2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b="1" lang="en-US"/>
                <a:t>1</a:t>
              </a:r>
            </a:p>
          </p:txBody>
        </p:sp>
        <p:sp>
          <p:nvSpPr>
            <p:cNvPr id="1048646" name=""/>
            <p:cNvSpPr txBox="1"/>
            <p:nvPr/>
          </p:nvSpPr>
          <p:spPr>
            <a:xfrm rot="0">
              <a:off x="576" y="3504"/>
              <a:ext cx="2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b="1" lang="en-US"/>
                <a:t>2</a:t>
              </a:r>
            </a:p>
          </p:txBody>
        </p:sp>
        <p:sp>
          <p:nvSpPr>
            <p:cNvPr id="1048647" name=""/>
            <p:cNvSpPr txBox="1"/>
            <p:nvPr/>
          </p:nvSpPr>
          <p:spPr>
            <a:xfrm rot="0">
              <a:off x="1680" y="2496"/>
              <a:ext cx="212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b="1" lang="en-US"/>
                <a:t>a</a:t>
              </a:r>
            </a:p>
          </p:txBody>
        </p:sp>
        <p:sp>
          <p:nvSpPr>
            <p:cNvPr id="1048648" name=""/>
            <p:cNvSpPr txBox="1"/>
            <p:nvPr/>
          </p:nvSpPr>
          <p:spPr>
            <a:xfrm rot="0">
              <a:off x="1680" y="3216"/>
              <a:ext cx="223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Times New Roman" pitchFamily="18" charset="0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b="1" lang="en-US"/>
                <a:t>b</a:t>
              </a:r>
            </a:p>
          </p:txBody>
        </p:sp>
        <p:sp>
          <p:nvSpPr>
            <p:cNvPr id="1048649" name=""/>
            <p:cNvSpPr/>
            <p:nvPr/>
          </p:nvSpPr>
          <p:spPr>
            <a:xfrm rot="0">
              <a:off x="912" y="2400"/>
              <a:ext cx="576" cy="192"/>
            </a:xfrm>
            <a:prstGeom prst="line"/>
            <a:noFill/>
            <a:ln w="38100" cap="sq" cmpd="sng">
              <a:solidFill>
                <a:schemeClr val="dk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50" name=""/>
            <p:cNvSpPr/>
            <p:nvPr/>
          </p:nvSpPr>
          <p:spPr>
            <a:xfrm rot="0" flipV="1">
              <a:off x="912" y="2688"/>
              <a:ext cx="576" cy="240"/>
            </a:xfrm>
            <a:prstGeom prst="line"/>
            <a:noFill/>
            <a:ln w="38100" cap="sq" cmpd="sng">
              <a:solidFill>
                <a:schemeClr val="dk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51" name=""/>
            <p:cNvSpPr/>
            <p:nvPr/>
          </p:nvSpPr>
          <p:spPr>
            <a:xfrm rot="0">
              <a:off x="864" y="2448"/>
              <a:ext cx="624" cy="768"/>
            </a:xfrm>
            <a:prstGeom prst="line"/>
            <a:noFill/>
            <a:ln w="38100" cap="sq" cmpd="sng">
              <a:solidFill>
                <a:schemeClr val="dk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52" name=""/>
            <p:cNvSpPr/>
            <p:nvPr/>
          </p:nvSpPr>
          <p:spPr>
            <a:xfrm rot="0" flipV="1">
              <a:off x="912" y="3360"/>
              <a:ext cx="576" cy="240"/>
            </a:xfrm>
            <a:prstGeom prst="line"/>
            <a:noFill/>
            <a:ln w="38100" cap="sq" cmpd="sng">
              <a:solidFill>
                <a:schemeClr val="dk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id="9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1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8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40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89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Equivalence Relations (8.5)</a:t>
            </a:r>
          </a:p>
        </p:txBody>
      </p:sp>
      <p:sp>
        <p:nvSpPr>
          <p:cNvPr id="1048890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en-US">
                <a:solidFill>
                  <a:srgbClr val="FF6600"/>
                </a:solidFill>
              </a:rPr>
              <a:t>Definition 1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400" lang="en-US">
              <a:solidFill>
                <a:srgbClr val="FF6600"/>
              </a:solidFill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solidFill>
                  <a:schemeClr val="dk1"/>
                </a:solidFill>
              </a:rPr>
              <a:t>	A relation on a set A is called an </a:t>
            </a:r>
            <a:r>
              <a:rPr altLang="en-US" sz="2400" lang="en-US">
                <a:solidFill>
                  <a:srgbClr val="FF6600"/>
                </a:solidFill>
              </a:rPr>
              <a:t>equivalence relation</a:t>
            </a:r>
            <a:r>
              <a:rPr altLang="en-US" sz="2400" lang="en-US">
                <a:solidFill>
                  <a:schemeClr val="dk1"/>
                </a:solidFill>
              </a:rPr>
              <a:t> if it is reflexive, symmetric and transitive.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solidFill>
                <a:schemeClr val="dk1"/>
              </a:solidFill>
            </a:endParaRP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>
                <a:solidFill>
                  <a:srgbClr val="990000"/>
                </a:solidFill>
              </a:rPr>
              <a:t>Examples</a:t>
            </a:r>
            <a:br/>
            <a:r>
              <a:rPr altLang="en-US" sz="2400" lang="en-US">
                <a:solidFill>
                  <a:srgbClr val="990000"/>
                </a:solidFill>
              </a:rPr>
              <a:t>:</a:t>
            </a:r>
            <a:r>
              <a:rPr altLang="en-US" sz="2400" lang="en-US">
                <a:solidFill>
                  <a:schemeClr val="dk1"/>
                </a:solidFill>
              </a:rPr>
              <a:t> 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Suppose that R is the relation on the set of strings of English letters such that </a:t>
            </a:r>
            <a:r>
              <a:rPr altLang="en-US" sz="2000" i="1" lang="en-US"/>
              <a:t>aRb</a:t>
            </a:r>
            <a:r>
              <a:rPr altLang="en-US" sz="2000" lang="en-US"/>
              <a:t> if and only if l(a) = l(b), where l(x) is the length of the string x. Is R an equivalence relation?</a:t>
            </a:r>
            <a:br/>
            <a:r>
              <a:rPr altLang="en-US" sz="2000" i="1" lang="en-US">
                <a:solidFill>
                  <a:srgbClr val="0000FF"/>
                </a:solidFill>
              </a:rPr>
              <a:t>Solution:</a:t>
            </a:r>
            <a:r>
              <a:rPr altLang="en-US" sz="2000" lang="en-US"/>
              <a:t> R is reflexive, symmetric and transitive </a:t>
            </a:r>
            <a:r>
              <a:rPr altLang="en-US" sz="2000" lang="en-US">
                <a:sym typeface="Symbol" pitchFamily="18" charset="2"/>
              </a:rPr>
              <a:t> R is an equivalence relation</a:t>
            </a:r>
            <a:br/>
            <a:endParaRPr altLang="en-US" sz="2000" lang="en-US">
              <a:sym typeface="Symbol" pitchFamily="18" charset="2"/>
            </a:endParaRP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>
                <a:sym typeface="Symbol" pitchFamily="18" charset="2"/>
              </a:rPr>
              <a:t>A divides b; is it an equivalence relation?</a:t>
            </a:r>
          </a:p>
        </p:txBody>
      </p:sp>
      <p:sp>
        <p:nvSpPr>
          <p:cNvPr id="1048891" name=""/>
          <p:cNvSpPr/>
          <p:nvPr/>
        </p:nvSpPr>
        <p:spPr>
          <a:xfrm rot="0">
            <a:off x="1219200" y="2057400"/>
            <a:ext cx="7696200" cy="9906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2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41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93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Equivalence Relations (8.5)</a:t>
            </a:r>
          </a:p>
        </p:txBody>
      </p:sp>
      <p:sp>
        <p:nvSpPr>
          <p:cNvPr id="1048894" name=""/>
          <p:cNvSpPr/>
          <p:nvPr>
            <p:ph type="body" sz="full" idx="1"/>
          </p:nvPr>
        </p:nvSpPr>
        <p:spPr>
          <a:xfrm rot="0">
            <a:off x="8382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Equivalence classes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0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>
                <a:solidFill>
                  <a:srgbClr val="FF6600"/>
                </a:solidFill>
              </a:rPr>
              <a:t>Definition 2: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lang="en-US">
              <a:solidFill>
                <a:srgbClr val="FF6600"/>
              </a:solidFill>
            </a:endParaRP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lang="en-US"/>
              <a:t>	Let R be an equivalence relation on a set A. The set of all elements that are related to an element </a:t>
            </a:r>
            <a:r>
              <a:rPr altLang="en-US" lang="en-US">
                <a:solidFill>
                  <a:srgbClr val="FF0000"/>
                </a:solidFill>
              </a:rPr>
              <a:t>a</a:t>
            </a:r>
            <a:r>
              <a:rPr altLang="en-US" lang="en-US"/>
              <a:t> of A is called the </a:t>
            </a:r>
            <a:r>
              <a:rPr altLang="en-US" lang="en-US">
                <a:solidFill>
                  <a:srgbClr val="FF6600"/>
                </a:solidFill>
              </a:rPr>
              <a:t>equivalence class</a:t>
            </a:r>
            <a:r>
              <a:rPr altLang="en-US" lang="en-US"/>
              <a:t> of </a:t>
            </a:r>
            <a:r>
              <a:rPr altLang="en-US" lang="en-US">
                <a:solidFill>
                  <a:srgbClr val="FF0000"/>
                </a:solidFill>
              </a:rPr>
              <a:t>a</a:t>
            </a:r>
            <a:r>
              <a:rPr altLang="en-US" lang="en-US"/>
              <a:t>. The equivalence class of </a:t>
            </a:r>
            <a:r>
              <a:rPr altLang="en-US" lang="en-US">
                <a:solidFill>
                  <a:srgbClr val="FF0000"/>
                </a:solidFill>
              </a:rPr>
              <a:t>a</a:t>
            </a:r>
            <a:r>
              <a:rPr altLang="en-US" lang="en-US"/>
              <a:t> with respect to </a:t>
            </a:r>
            <a:r>
              <a:rPr altLang="en-US" lang="en-US">
                <a:solidFill>
                  <a:srgbClr val="FF0000"/>
                </a:solidFill>
              </a:rPr>
              <a:t>R</a:t>
            </a:r>
            <a:r>
              <a:rPr altLang="en-US" lang="en-US"/>
              <a:t> is denoted by </a:t>
            </a:r>
            <a:r>
              <a:rPr altLang="en-US" lang="en-US">
                <a:solidFill>
                  <a:srgbClr val="FF0000"/>
                </a:solidFill>
              </a:rPr>
              <a:t>[a]</a:t>
            </a:r>
            <a:r>
              <a:rPr altLang="en-US" baseline="-25000" lang="en-US">
                <a:solidFill>
                  <a:srgbClr val="FF0000"/>
                </a:solidFill>
              </a:rPr>
              <a:t>R</a:t>
            </a:r>
            <a:r>
              <a:rPr altLang="en-US" lang="en-US"/>
              <a:t>. When only one relation is under consideration, we will delete the subscript R and write [a] for this equivalence class.</a:t>
            </a:r>
          </a:p>
        </p:txBody>
      </p:sp>
      <p:sp>
        <p:nvSpPr>
          <p:cNvPr id="1048895" name=""/>
          <p:cNvSpPr/>
          <p:nvPr/>
        </p:nvSpPr>
        <p:spPr>
          <a:xfrm rot="0">
            <a:off x="1447800" y="3124200"/>
            <a:ext cx="7620000" cy="32004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6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42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897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Equivalence Relations (8.5)</a:t>
            </a:r>
          </a:p>
        </p:txBody>
      </p:sp>
      <p:sp>
        <p:nvSpPr>
          <p:cNvPr id="1048898" name=""/>
          <p:cNvSpPr/>
          <p:nvPr>
            <p:ph type="body" sz="full" idx="1"/>
          </p:nvPr>
        </p:nvSpPr>
        <p:spPr>
          <a:xfrm rot="0">
            <a:off x="685800" y="12954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solidFill>
                  <a:srgbClr val="990000"/>
                </a:solidFill>
              </a:rPr>
              <a:t>Example:</a:t>
            </a:r>
            <a:r>
              <a:rPr altLang="en-US" sz="2400" lang="en-US"/>
              <a:t> What are the equivalences classes of 0 and 1 for congruence modulo 4?</a:t>
            </a:r>
            <a:br/>
            <a:br/>
            <a:r>
              <a:rPr altLang="en-US" sz="2400" i="1" lang="en-US">
                <a:solidFill>
                  <a:srgbClr val="0000FF"/>
                </a:solidFill>
              </a:rPr>
              <a:t>Solution:</a:t>
            </a:r>
            <a:r>
              <a:rPr altLang="en-US" sz="2400" lang="en-US"/>
              <a:t> </a:t>
            </a:r>
            <a:br/>
            <a:r>
              <a:rPr altLang="en-US" sz="2400" lang="en-US"/>
              <a:t>The equivalence class of 0 contains all the integers a such that a </a:t>
            </a:r>
            <a:r>
              <a:rPr altLang="en-US" sz="2400" lang="en-US">
                <a:sym typeface="Symbol" pitchFamily="18" charset="2"/>
              </a:rPr>
              <a:t> 0 (mod 4). Hence, the equivalence class of 0 for this relation is</a:t>
            </a:r>
          </a:p>
          <a:p>
            <a:pPr algn="ctr"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/>
              <a:t>	[0] = {…, -8, -4, 0, 4, 8, …}</a:t>
            </a:r>
            <a:br/>
            <a:endParaRPr altLang="en-US" sz="2400" lang="en-US"/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/>
              <a:t>	The equivalence class of 1 contains all the integers a such that a </a:t>
            </a:r>
            <a:r>
              <a:rPr altLang="en-US" sz="2400" lang="en-US">
                <a:sym typeface="Symbol" pitchFamily="18" charset="2"/>
              </a:rPr>
              <a:t> 1 (mod 4). The integers in this class are those that have a remainder of 1 when divided by 4. Hence, the equivalence class of 1 for this relation is</a:t>
            </a:r>
          </a:p>
          <a:p>
            <a:pPr algn="ctr"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>
                <a:sym typeface="Symbol" pitchFamily="18" charset="2"/>
              </a:rPr>
              <a:t>[1] = {…, -7, -3, 1, 5, 9, …}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9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43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900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Equivalence Relations (8.5)</a:t>
            </a:r>
          </a:p>
        </p:txBody>
      </p:sp>
      <p:sp>
        <p:nvSpPr>
          <p:cNvPr id="1048901" name=""/>
          <p:cNvSpPr/>
          <p:nvPr>
            <p:ph type="body" sz="full" idx="1"/>
          </p:nvPr>
        </p:nvSpPr>
        <p:spPr>
          <a:xfrm rot="0">
            <a:off x="8382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indent="-660400" latinLnBrk="1" lvl="0" marL="660400"/>
            <a:r>
              <a:rPr altLang="en-US" lang="en-US"/>
              <a:t>Equivalence classes &amp; partitions</a:t>
            </a:r>
          </a:p>
          <a:p>
            <a:pPr eaLnBrk="1" hangingPunct="1" indent="-660400" latinLnBrk="1" lvl="0" marL="660400"/>
            <a:endParaRPr altLang="en-US" lang="en-US"/>
          </a:p>
          <a:p>
            <a:pPr eaLnBrk="1" hangingPunct="1" indent="-621030" latinLnBrk="1" lvl="1" marL="1035050"/>
            <a:r>
              <a:rPr altLang="en-US" lang="en-US">
                <a:solidFill>
                  <a:srgbClr val="BD5A37"/>
                </a:solidFill>
              </a:rPr>
              <a:t>Theorem 1:</a:t>
            </a:r>
          </a:p>
          <a:p>
            <a:pPr eaLnBrk="1" hangingPunct="1" indent="-621030" latinLnBrk="1" lvl="1" marL="1035050"/>
            <a:endParaRPr altLang="en-US" lang="en-US">
              <a:solidFill>
                <a:schemeClr val="hlink"/>
              </a:solidFill>
            </a:endParaRPr>
          </a:p>
          <a:p>
            <a:pPr eaLnBrk="1" hangingPunct="1" indent="-621030" latinLnBrk="1" lvl="1" marL="1035050">
              <a:buFontTx/>
              <a:buNone/>
            </a:pPr>
            <a:r>
              <a:rPr altLang="en-US" lang="en-US"/>
              <a:t>	Let R be an equivalence relation on a set A. These statements are equivalent:</a:t>
            </a:r>
          </a:p>
          <a:p>
            <a:pPr eaLnBrk="1" hangingPunct="1" indent="-535305" latinLnBrk="1" lvl="3" marL="1784350">
              <a:buClr>
                <a:srgbClr val="BD5A37"/>
              </a:buClr>
              <a:buFontTx/>
              <a:buAutoNum type="romanLcPeriod" startAt="1"/>
            </a:pPr>
            <a:r>
              <a:rPr altLang="en-US" sz="2800" lang="en-US"/>
              <a:t>a R b</a:t>
            </a:r>
          </a:p>
          <a:p>
            <a:pPr eaLnBrk="1" hangingPunct="1" indent="-535305" latinLnBrk="1" lvl="3" marL="1784350">
              <a:buClr>
                <a:srgbClr val="BD5A37"/>
              </a:buClr>
              <a:buFontTx/>
              <a:buAutoNum type="romanLcPeriod" startAt="1"/>
            </a:pPr>
            <a:r>
              <a:rPr altLang="en-US" sz="2800" lang="en-US"/>
              <a:t>[a] = [b]</a:t>
            </a:r>
          </a:p>
          <a:p>
            <a:pPr eaLnBrk="1" hangingPunct="1" indent="-535305" latinLnBrk="1" lvl="3" marL="1784350">
              <a:buClr>
                <a:srgbClr val="BD5A37"/>
              </a:buClr>
              <a:buFontTx/>
              <a:buAutoNum type="romanLcPeriod" startAt="1"/>
            </a:pPr>
            <a:r>
              <a:rPr altLang="en-US" sz="2800" lang="en-US"/>
              <a:t>[a] </a:t>
            </a:r>
            <a:r>
              <a:rPr altLang="en-US" sz="2800" lang="en-US">
                <a:sym typeface="Symbol" pitchFamily="18" charset="2"/>
              </a:rPr>
              <a:t> [b]  </a:t>
            </a:r>
          </a:p>
        </p:txBody>
      </p:sp>
      <p:sp>
        <p:nvSpPr>
          <p:cNvPr id="1048902" name=""/>
          <p:cNvSpPr/>
          <p:nvPr/>
        </p:nvSpPr>
        <p:spPr>
          <a:xfrm rot="0">
            <a:off x="1676400" y="3429000"/>
            <a:ext cx="7391400" cy="2819400"/>
          </a:xfrm>
          <a:prstGeom prst="rect"/>
          <a:noFill/>
          <a:ln w="38100" cap="sq" cmpd="sng">
            <a:solidFill>
              <a:srgbClr val="BD5A37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3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44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904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Equivalence Relations (8.5)</a:t>
            </a:r>
          </a:p>
        </p:txBody>
      </p:sp>
      <p:sp>
        <p:nvSpPr>
          <p:cNvPr id="1048905" name=""/>
          <p:cNvSpPr/>
          <p:nvPr>
            <p:ph type="body" sz="full" idx="1"/>
          </p:nvPr>
        </p:nvSpPr>
        <p:spPr>
          <a:xfrm rot="0">
            <a:off x="8382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BD5A37"/>
                </a:solidFill>
              </a:rPr>
              <a:t>Theorem 2:</a:t>
            </a:r>
          </a:p>
          <a:p>
            <a:pPr eaLnBrk="1" hangingPunct="1" latinLnBrk="1" lvl="1"/>
            <a:endParaRPr altLang="en-US" lang="en-US"/>
          </a:p>
          <a:p>
            <a:pPr eaLnBrk="1" hangingPunct="1" latinLnBrk="1" lvl="1">
              <a:buFontTx/>
              <a:buNone/>
            </a:pPr>
            <a:r>
              <a:rPr altLang="en-US" lang="en-US"/>
              <a:t>	Let R be an equivalence relation on a set S. Then the equivalence classes of R form a partition of S. Conversely, given a partition </a:t>
            </a:r>
            <a:br/>
            <a:r>
              <a:rPr altLang="en-US" lang="en-US"/>
              <a:t>{A</a:t>
            </a:r>
            <a:r>
              <a:rPr altLang="en-US" baseline="-25000" lang="en-US"/>
              <a:t>i</a:t>
            </a:r>
            <a:r>
              <a:rPr altLang="en-US" lang="en-US"/>
              <a:t> | i </a:t>
            </a:r>
            <a:r>
              <a:rPr altLang="en-US" lang="en-US">
                <a:sym typeface="Symbol" pitchFamily="18" charset="2"/>
              </a:rPr>
              <a:t></a:t>
            </a:r>
            <a:r>
              <a:rPr altLang="en-US" lang="en-US">
                <a:latin typeface="Times New Roman" pitchFamily="18" charset="0"/>
                <a:sym typeface="Symbol" pitchFamily="18" charset="2"/>
              </a:rPr>
              <a:t>I</a:t>
            </a:r>
            <a:r>
              <a:rPr altLang="en-US" lang="en-US">
                <a:sym typeface="Symbol" pitchFamily="18" charset="2"/>
              </a:rPr>
              <a:t>} of the set S, there is an equivalence relation R that has the sets A</a:t>
            </a:r>
            <a:r>
              <a:rPr altLang="en-US" baseline="-25000" lang="en-US">
                <a:sym typeface="Symbol" pitchFamily="18" charset="2"/>
              </a:rPr>
              <a:t>i</a:t>
            </a:r>
            <a:r>
              <a:rPr altLang="en-US" lang="en-US">
                <a:sym typeface="Symbol" pitchFamily="18" charset="2"/>
              </a:rPr>
              <a:t> , i  </a:t>
            </a:r>
            <a:r>
              <a:rPr altLang="en-US" lang="en-US">
                <a:latin typeface="Times New Roman" pitchFamily="18" charset="0"/>
                <a:sym typeface="Symbol" pitchFamily="18" charset="2"/>
              </a:rPr>
              <a:t>I</a:t>
            </a:r>
            <a:r>
              <a:rPr altLang="en-US" lang="en-US">
                <a:sym typeface="Symbol" pitchFamily="18" charset="2"/>
              </a:rPr>
              <a:t>, as its equivalence classes.</a:t>
            </a:r>
          </a:p>
        </p:txBody>
      </p:sp>
      <p:sp>
        <p:nvSpPr>
          <p:cNvPr id="1048906" name=""/>
          <p:cNvSpPr/>
          <p:nvPr/>
        </p:nvSpPr>
        <p:spPr>
          <a:xfrm rot="0">
            <a:off x="1371600" y="2362200"/>
            <a:ext cx="7620000" cy="2819400"/>
          </a:xfrm>
          <a:prstGeom prst="rect"/>
          <a:noFill/>
          <a:ln w="38100" cap="sq" cmpd="sng">
            <a:solidFill>
              <a:srgbClr val="BD5A37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7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45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908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Equivalence Relations (8.5)</a:t>
            </a:r>
          </a:p>
        </p:txBody>
      </p:sp>
      <p:sp>
        <p:nvSpPr>
          <p:cNvPr id="1048909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solidFill>
                  <a:srgbClr val="990000"/>
                </a:solidFill>
              </a:rPr>
              <a:t>Example:</a:t>
            </a:r>
            <a:r>
              <a:rPr altLang="en-US" sz="2400" lang="en-US"/>
              <a:t> List the ordered pairs in the equivalence relation R produced by the partition A</a:t>
            </a:r>
            <a:r>
              <a:rPr altLang="en-US" baseline="-25000" sz="2400" lang="en-US"/>
              <a:t>1</a:t>
            </a:r>
            <a:r>
              <a:rPr altLang="en-US" sz="2400" lang="en-US"/>
              <a:t> = [1,2,3},</a:t>
            </a:r>
            <a:br/>
            <a:r>
              <a:rPr altLang="en-US" sz="2400" lang="en-US"/>
              <a:t> A</a:t>
            </a:r>
            <a:r>
              <a:rPr altLang="en-US" baseline="-25000" sz="2400" lang="en-US"/>
              <a:t>2</a:t>
            </a:r>
            <a:r>
              <a:rPr altLang="en-US" sz="2400" lang="en-US"/>
              <a:t> = {4,5} and A</a:t>
            </a:r>
            <a:r>
              <a:rPr altLang="en-US" baseline="-25000" sz="2400" lang="en-US"/>
              <a:t>3</a:t>
            </a:r>
            <a:r>
              <a:rPr altLang="en-US" sz="2400" lang="en-US"/>
              <a:t> = {6} of S = {1,2,3,4,5,6}</a:t>
            </a:r>
            <a:br/>
            <a:br/>
            <a:r>
              <a:rPr altLang="en-US" sz="2400" i="1" lang="en-US">
                <a:solidFill>
                  <a:srgbClr val="0000FF"/>
                </a:solidFill>
              </a:rPr>
              <a:t>Solution:</a:t>
            </a:r>
            <a:r>
              <a:rPr altLang="en-US" sz="2400" lang="en-US"/>
              <a:t> The subsets in the partition are the equivalences classes of R. The pair (a,b) </a:t>
            </a:r>
            <a:r>
              <a:rPr altLang="en-US" sz="2400" lang="en-US">
                <a:sym typeface="Symbol" pitchFamily="18" charset="2"/>
              </a:rPr>
              <a:t> R if and only if a and b are in the same subset of the partition. </a:t>
            </a:r>
            <a:br/>
            <a:br/>
            <a:r>
              <a:rPr altLang="en-US" sz="2400" lang="en-US">
                <a:sym typeface="Symbol" pitchFamily="18" charset="2"/>
              </a:rPr>
              <a:t>The pairs (1,1), (1,2), (1,3), (2,1), (2,2), (2,3), (3,1), (3,2) and (3,3)  R  </a:t>
            </a:r>
            <a:r>
              <a:rPr altLang="en-US" sz="2400" lang="en-US"/>
              <a:t>A</a:t>
            </a:r>
            <a:r>
              <a:rPr altLang="en-US" baseline="-25000" sz="2400" lang="en-US"/>
              <a:t>1</a:t>
            </a:r>
            <a:r>
              <a:rPr altLang="en-US" sz="2400" lang="en-US"/>
              <a:t> = [1,2,3} is an equivalence class. The pairs (4,4), (4,5), (5,4) and (5,5) </a:t>
            </a:r>
            <a:r>
              <a:rPr altLang="en-US" sz="2400" lang="en-US">
                <a:sym typeface="Symbol" pitchFamily="18" charset="2"/>
              </a:rPr>
              <a:t></a:t>
            </a:r>
            <a:r>
              <a:rPr altLang="en-US" sz="2400" lang="en-US"/>
              <a:t> R </a:t>
            </a:r>
            <a:r>
              <a:rPr altLang="en-US" sz="2400" lang="en-US">
                <a:sym typeface="Symbol" pitchFamily="18" charset="2"/>
              </a:rPr>
              <a:t></a:t>
            </a:r>
            <a:r>
              <a:rPr altLang="en-US" sz="2400" lang="en-US"/>
              <a:t> 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/>
              <a:t>	A</a:t>
            </a:r>
            <a:r>
              <a:rPr altLang="en-US" baseline="-25000" sz="2400" lang="en-US"/>
              <a:t>2</a:t>
            </a:r>
            <a:r>
              <a:rPr altLang="en-US" sz="2400" lang="en-US"/>
              <a:t> = {4,5} is an equivalence class.</a:t>
            </a:r>
            <a:br/>
            <a:r>
              <a:rPr altLang="en-US" sz="2400" lang="en-US"/>
              <a:t>The pair (6,6) </a:t>
            </a:r>
            <a:r>
              <a:rPr altLang="en-US" sz="2400" lang="en-US">
                <a:sym typeface="Symbol" pitchFamily="18" charset="2"/>
              </a:rPr>
              <a:t> R  {6} is an equivalence class.</a:t>
            </a:r>
            <a:br/>
            <a:br/>
            <a:r>
              <a:rPr altLang="en-US" sz="2400" lang="en-US">
                <a:sym typeface="Symbol" pitchFamily="18" charset="2"/>
              </a:rPr>
              <a:t>No pairs other than those listed belongs to 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5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54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55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/>
            <a:r>
              <a:rPr altLang="en-US" lang="en-US">
                <a:solidFill>
                  <a:srgbClr val="CC3300"/>
                </a:solidFill>
              </a:rPr>
              <a:t>Example:</a:t>
            </a:r>
            <a:br/>
            <a:r>
              <a:rPr altLang="en-US" lang="en-US"/>
              <a:t>A = set of all cities</a:t>
            </a:r>
            <a:br/>
            <a:r>
              <a:rPr altLang="en-US" lang="en-US"/>
              <a:t>B = set of the 50 states in the USA</a:t>
            </a:r>
            <a:br/>
            <a:r>
              <a:rPr altLang="en-US" lang="en-US"/>
              <a:t>Define the relation R by specifying that (a, b) belongs to R if city a is in state b.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124200" y="4110037"/>
            <a:ext cx="3962400" cy="2046287"/>
          </a:xfrm>
          <a:prstGeom prst="rect"/>
          <a:solidFill>
            <a:srgbClr val="E9C1B3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6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57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58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 Functions as relations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0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The graph of a function f is the set of ordered pairs (a, b) such that b = f(a)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The graph of f is a subset of A </a:t>
            </a:r>
            <a:r>
              <a:rPr altLang="en-US" lang="en-US"/>
              <a:t>* B </a:t>
            </a:r>
            <a:r>
              <a:rPr altLang="en-US" lang="en-US">
                <a:sym typeface="Symbol" pitchFamily="18" charset="2"/>
              </a:rPr>
              <a:t> it is a relation from A to B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lang="en-US">
              <a:sym typeface="Symbol" pitchFamily="18" charset="2"/>
            </a:endParaRPr>
          </a:p>
          <a:p>
            <a:pPr eaLnBrk="1" hangingPunct="1" latinLnBrk="1" lvl="1">
              <a:lnSpc>
                <a:spcPct val="90000"/>
              </a:lnSpc>
            </a:pPr>
            <a:r>
              <a:rPr altLang="en-US" lang="en-US"/>
              <a:t>Conversely, if R is a relation from A to B such that every element in A is the first element of exactly one ordered pair of R, then a function can be defined with R as its 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7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60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61" name=""/>
          <p:cNvSpPr/>
          <p:nvPr>
            <p:ph type="body" sz="full" idx="1"/>
          </p:nvPr>
        </p:nvSpPr>
        <p:spPr>
          <a:xfrm rot="0">
            <a:off x="838200" y="1371600"/>
            <a:ext cx="83058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Relations on a set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10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solidFill>
                  <a:srgbClr val="FF6600"/>
                </a:solidFill>
              </a:rPr>
              <a:t>Definition 2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1000" lang="en-US">
              <a:solidFill>
                <a:srgbClr val="FF6600"/>
              </a:solidFill>
            </a:endParaRP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/>
              <a:t>	A </a:t>
            </a:r>
            <a:r>
              <a:rPr altLang="en-US" sz="2400" lang="en-US">
                <a:solidFill>
                  <a:srgbClr val="FF6600"/>
                </a:solidFill>
              </a:rPr>
              <a:t>relation</a:t>
            </a:r>
            <a:r>
              <a:rPr altLang="en-US" sz="2400" lang="en-US"/>
              <a:t> on the set A is a relation from A to A.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endParaRPr altLang="en-US" sz="2400" lang="en-US"/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solidFill>
                  <a:srgbClr val="CC3300"/>
                </a:solidFill>
              </a:rPr>
              <a:t>Example:</a:t>
            </a:r>
            <a:r>
              <a:rPr altLang="en-US" sz="2400" lang="en-US"/>
              <a:t> A = set {1, 2, 3, 4}. Which ordered pairs are in the relation R = {(a, b) | a divides b}</a:t>
            </a:r>
            <a:br/>
            <a:br/>
            <a:r>
              <a:rPr altLang="en-US" sz="2400" i="1" lang="en-US">
                <a:solidFill>
                  <a:srgbClr val="0000FF"/>
                </a:solidFill>
              </a:rPr>
              <a:t>Solution:</a:t>
            </a:r>
            <a:r>
              <a:rPr altLang="en-US" sz="2400" lang="en-US"/>
              <a:t> Since (a, b) is in R if and only if a and b are positive integers not exceeding 4 such that a divides b</a:t>
            </a:r>
          </a:p>
          <a:p>
            <a:pPr algn="ctr" eaLnBrk="1" hangingPunct="1" latinLnBrk="1" lvl="1">
              <a:lnSpc>
                <a:spcPct val="90000"/>
              </a:lnSpc>
              <a:buFontTx/>
              <a:buNone/>
            </a:pPr>
            <a:endParaRPr altLang="en-US" sz="2400" lang="en-US"/>
          </a:p>
          <a:p>
            <a:pPr algn="ctr" eaLnBrk="1" hangingPunct="1" latinLnBrk="1" lvl="1">
              <a:lnSpc>
                <a:spcPct val="90000"/>
              </a:lnSpc>
              <a:buFontTx/>
              <a:buNone/>
            </a:pPr>
            <a:r>
              <a:rPr altLang="en-US" sz="2400" lang="en-US"/>
              <a:t>R = {(1,1), (1,2), (1.3), (1.4), (2,2), (2,4), (3,3), (4,4)}	</a:t>
            </a:r>
          </a:p>
        </p:txBody>
      </p:sp>
      <p:sp>
        <p:nvSpPr>
          <p:cNvPr id="1048662" name=""/>
          <p:cNvSpPr/>
          <p:nvPr/>
        </p:nvSpPr>
        <p:spPr>
          <a:xfrm rot="0">
            <a:off x="1524000" y="2514600"/>
            <a:ext cx="6629400" cy="6096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8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64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65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Properties of Relations</a:t>
            </a:r>
          </a:p>
          <a:p>
            <a:pPr eaLnBrk="1" hangingPunct="1" latinLnBrk="1" lvl="0"/>
            <a:endParaRPr altLang="en-US" sz="2000" lang="en-US"/>
          </a:p>
          <a:p>
            <a:pPr eaLnBrk="1" hangingPunct="1" latinLnBrk="1" lvl="1"/>
            <a:r>
              <a:rPr altLang="en-US" lang="en-US">
                <a:solidFill>
                  <a:srgbClr val="FF6600"/>
                </a:solidFill>
              </a:rPr>
              <a:t>Definition 3</a:t>
            </a:r>
          </a:p>
          <a:p>
            <a:pPr eaLnBrk="1" hangingPunct="1" latinLnBrk="1" lvl="1"/>
            <a:endParaRPr altLang="en-US" sz="1800" lang="en-US"/>
          </a:p>
          <a:p>
            <a:pPr eaLnBrk="1" hangingPunct="1" latinLnBrk="1" lvl="1">
              <a:buFontTx/>
              <a:buNone/>
            </a:pPr>
            <a:r>
              <a:rPr altLang="en-US" lang="en-US"/>
              <a:t>	A relation R on a set A is called </a:t>
            </a:r>
            <a:r>
              <a:rPr altLang="en-US" lang="en-US">
                <a:solidFill>
                  <a:srgbClr val="FF6600"/>
                </a:solidFill>
              </a:rPr>
              <a:t>reflexive</a:t>
            </a:r>
            <a:r>
              <a:rPr altLang="en-US" lang="en-US"/>
              <a:t> if </a:t>
            </a:r>
            <a:br/>
            <a:r>
              <a:rPr altLang="en-US" lang="en-US"/>
              <a:t>(a, a) </a:t>
            </a:r>
            <a:r>
              <a:rPr altLang="en-US" lang="en-US">
                <a:sym typeface="Symbol" pitchFamily="18" charset="2"/>
              </a:rPr>
              <a:t> R for every element a  A.</a:t>
            </a:r>
          </a:p>
        </p:txBody>
      </p:sp>
      <p:sp>
        <p:nvSpPr>
          <p:cNvPr id="1048666" name=""/>
          <p:cNvSpPr/>
          <p:nvPr/>
        </p:nvSpPr>
        <p:spPr>
          <a:xfrm rot="0">
            <a:off x="1676400" y="3048000"/>
            <a:ext cx="6934200" cy="1143000"/>
          </a:xfrm>
          <a:prstGeom prst="rect"/>
          <a:noFill/>
          <a:ln w="38100" cap="sq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"/>
          <p:cNvSpPr txBox="1"/>
          <p:nvPr/>
        </p:nvSpPr>
        <p:spPr>
          <a:xfrm rot="0">
            <a:off x="8610600" y="0"/>
            <a:ext cx="533400" cy="457200"/>
          </a:xfrm>
          <a:prstGeom prst="rect"/>
          <a:solidFill>
            <a:schemeClr val="folHlink"/>
          </a:solidFill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lang="en-US">
                <a:latin typeface="Arial Narrow" pitchFamily="34" charset="0"/>
              </a:rPr>
              <a:pPr algn="ctr" eaLnBrk="1" hangingPunct="1" latinLnBrk="1" lvl="0"/>
              <a:t>9</a:t>
            </a:fld>
            <a:endParaRPr altLang="en-US" b="1" lang="en-US">
              <a:latin typeface="Arial Narrow" pitchFamily="34" charset="0"/>
            </a:endParaRPr>
          </a:p>
        </p:txBody>
      </p:sp>
      <p:sp>
        <p:nvSpPr>
          <p:cNvPr id="1048668" name=""/>
          <p:cNvSpPr/>
          <p:nvPr>
            <p:ph type="title" sz="full" idx="0"/>
          </p:nvPr>
        </p:nvSpPr>
        <p:spPr>
          <a:xfrm rot="0">
            <a:off x="1524000" y="457200"/>
            <a:ext cx="75438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rgbClr val="4D4D4D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Relations (8.1) (cont.)</a:t>
            </a:r>
          </a:p>
        </p:txBody>
      </p:sp>
      <p:sp>
        <p:nvSpPr>
          <p:cNvPr id="1048669" name=""/>
          <p:cNvSpPr/>
          <p:nvPr>
            <p:ph type="body" sz="full" idx="1"/>
          </p:nvPr>
        </p:nvSpPr>
        <p:spPr>
          <a:xfrm rot="0">
            <a:off x="990600" y="1371600"/>
            <a:ext cx="8153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2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1">
              <a:lnSpc>
                <a:spcPct val="90000"/>
              </a:lnSpc>
            </a:pPr>
            <a:r>
              <a:rPr altLang="en-US" lang="en-US">
                <a:solidFill>
                  <a:srgbClr val="CC3300"/>
                </a:solidFill>
              </a:rPr>
              <a:t>Example (a):</a:t>
            </a:r>
            <a:r>
              <a:rPr altLang="en-US" lang="en-US"/>
              <a:t> Consider the following relations on {1, 2, 3, 4}</a:t>
            </a:r>
            <a:br/>
            <a:br/>
            <a:r>
              <a:rPr altLang="en-US" sz="2400" lang="en-US"/>
              <a:t>R</a:t>
            </a:r>
            <a:r>
              <a:rPr altLang="en-US" baseline="-25000" sz="2400" lang="en-US"/>
              <a:t>1</a:t>
            </a:r>
            <a:r>
              <a:rPr altLang="en-US" sz="2400" lang="en-US"/>
              <a:t> = {(1,1), (1,2), (2,1), (2,2), (3,4), (4,1), (4,4)}</a:t>
            </a:r>
            <a:br/>
            <a:r>
              <a:rPr altLang="en-US" sz="2400" lang="en-US"/>
              <a:t>R</a:t>
            </a:r>
            <a:r>
              <a:rPr altLang="en-US" baseline="-25000" sz="2400" lang="en-US"/>
              <a:t>2</a:t>
            </a:r>
            <a:r>
              <a:rPr altLang="en-US" sz="2400" lang="en-US"/>
              <a:t> = {(1,1), (1,2), (2,1)}</a:t>
            </a:r>
            <a:br/>
            <a:r>
              <a:rPr altLang="en-US" sz="2400" lang="en-US"/>
              <a:t>R</a:t>
            </a:r>
            <a:r>
              <a:rPr altLang="en-US" baseline="-25000" sz="2400" lang="en-US"/>
              <a:t>3</a:t>
            </a:r>
            <a:r>
              <a:rPr altLang="en-US" sz="2400" lang="en-US"/>
              <a:t> = {(1,1), (1,2), (1,4), (2,1), (2,2), (3,3), (3,4), (4,1), (4,4)}</a:t>
            </a:r>
            <a:br/>
            <a:r>
              <a:rPr altLang="en-US" sz="2400" lang="en-US"/>
              <a:t>R</a:t>
            </a:r>
            <a:r>
              <a:rPr altLang="en-US" baseline="-25000" sz="2400" lang="en-US"/>
              <a:t>4</a:t>
            </a:r>
            <a:r>
              <a:rPr altLang="en-US" sz="2400" lang="en-US"/>
              <a:t> = {(2,1), (3,1), (3,2), (4,1), (4,2), (4,3)}</a:t>
            </a:r>
            <a:br/>
            <a:r>
              <a:rPr altLang="en-US" sz="2400" lang="en-US"/>
              <a:t>R</a:t>
            </a:r>
            <a:r>
              <a:rPr altLang="en-US" baseline="-25000" sz="2400" lang="en-US"/>
              <a:t>5</a:t>
            </a:r>
            <a:r>
              <a:rPr altLang="en-US" sz="2400" lang="en-US"/>
              <a:t> = {(1,1), (1,2), (1,3), (1,4), (2,2), (2,3), (2,4), (3,3), (3,4), (4,4)}</a:t>
            </a:r>
            <a:br/>
            <a:r>
              <a:rPr altLang="en-US" sz="2400" lang="en-US"/>
              <a:t>R</a:t>
            </a:r>
            <a:r>
              <a:rPr altLang="en-US" baseline="-25000" sz="2400" lang="en-US"/>
              <a:t>6</a:t>
            </a:r>
            <a:r>
              <a:rPr altLang="en-US" sz="2400" lang="en-US"/>
              <a:t> = {(3,4)}</a:t>
            </a:r>
            <a:br/>
            <a:br/>
            <a:r>
              <a:rPr altLang="en-US" lang="en-US"/>
              <a:t>Which of these relations are reflexive?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006600"/>
      </a:dk2>
      <a:lt2>
        <a:srgbClr val="0000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CC"/>
        </a:dk1>
        <a:lt1>
          <a:srgbClr val="000000"/>
        </a:lt1>
        <a:dk2>
          <a:srgbClr val="FF99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006600"/>
        </a:dk2>
        <a:lt2>
          <a:srgbClr val="0000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292929"/>
        </a:dk2>
        <a:lt2>
          <a:srgbClr val="000000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006600"/>
        </a:dk2>
        <a:lt2>
          <a:srgbClr val="0000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</a:extraClrScheme>
    <a:extraClrScheme>
      <a:clrScheme name="Default Color Scheme 5">
        <a:dk1>
          <a:srgbClr val="000000"/>
        </a:dk1>
        <a:lt1>
          <a:srgbClr val="E5D3B3"/>
        </a:lt1>
        <a:dk2>
          <a:srgbClr val="009900"/>
        </a:dk2>
        <a:lt2>
          <a:srgbClr val="8000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</a:extraClrScheme>
    <a:extraClrScheme>
      <a:clrScheme name="Default Color Scheme 6">
        <a:dk1>
          <a:srgbClr val="FFFFFF"/>
        </a:dk1>
        <a:lt1>
          <a:srgbClr val="51399D"/>
        </a:lt1>
        <a:dk2>
          <a:srgbClr val="99CC00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Djamel Bouchaffra</dc:creator>
  <cp:lastModifiedBy>cse</cp:lastModifiedBy>
  <dcterms:created xsi:type="dcterms:W3CDTF">2003-03-19T08:45:44Z</dcterms:created>
  <dcterms:modified xsi:type="dcterms:W3CDTF">2020-02-21T16:02:43Z</dcterms:modified>
</cp:coreProperties>
</file>