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260" r:id="rId4"/>
    <p:sldId id="265" r:id="rId5"/>
    <p:sldId id="266" r:id="rId6"/>
    <p:sldId id="267" r:id="rId7"/>
    <p:sldId id="261" r:id="rId8"/>
    <p:sldId id="268" r:id="rId9"/>
    <p:sldId id="262" r:id="rId10"/>
    <p:sldId id="257" r:id="rId11"/>
    <p:sldId id="258" r:id="rId12"/>
    <p:sldId id="269" r:id="rId13"/>
    <p:sldId id="270" r:id="rId14"/>
    <p:sldId id="271" r:id="rId15"/>
    <p:sldId id="272" r:id="rId16"/>
    <p:sldId id="273" r:id="rId17"/>
    <p:sldId id="278" r:id="rId18"/>
    <p:sldId id="275" r:id="rId19"/>
    <p:sldId id="277" r:id="rId20"/>
    <p:sldId id="276" r:id="rId21"/>
    <p:sldId id="280" r:id="rId22"/>
    <p:sldId id="279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300" r:id="rId41"/>
    <p:sldId id="298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52D91-5B4F-44ED-91B5-55C41DDE4017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68A9A-A48C-45EB-B2B9-2F4D3AFE8F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3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447800"/>
            <a:ext cx="7772400" cy="1470025"/>
          </a:xfrm>
        </p:spPr>
        <p:txBody>
          <a:bodyPr/>
          <a:lstStyle/>
          <a:p>
            <a:r>
              <a:rPr lang="en-US" b="1" dirty="0"/>
              <a:t>Counting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76600"/>
            <a:ext cx="6400800" cy="1752600"/>
          </a:xfrm>
        </p:spPr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Dola</a:t>
            </a:r>
            <a:r>
              <a:rPr lang="en-US" b="1" smtClean="0">
                <a:solidFill>
                  <a:srgbClr val="002060"/>
                </a:solidFill>
              </a:rPr>
              <a:t> Das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Lecturer , CSE</a:t>
            </a:r>
          </a:p>
          <a:p>
            <a:r>
              <a:rPr lang="en-US" b="1" dirty="0">
                <a:solidFill>
                  <a:srgbClr val="002060"/>
                </a:solidFill>
              </a:rPr>
              <a:t>KUET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2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More Complex Counting Problems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2133600" y="2819400"/>
            <a:ext cx="6248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20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Subtraction Rule (Inclusion–Exclusion for Two Sets)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Suppose that a task can be done in one of two ways, but some of the ways to do it are </a:t>
            </a:r>
            <a:r>
              <a:rPr lang="en-US" sz="2400" dirty="0" smtClean="0"/>
              <a:t>common to </a:t>
            </a:r>
            <a:r>
              <a:rPr lang="en-US" sz="2400" dirty="0"/>
              <a:t>both </a:t>
            </a:r>
            <a:r>
              <a:rPr lang="en-US" sz="2400" dirty="0" smtClean="0"/>
              <a:t>ways.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In </a:t>
            </a:r>
            <a:r>
              <a:rPr lang="en-US" sz="2400" dirty="0"/>
              <a:t>this situation, we cannot use the sum rule to count the number of ways to </a:t>
            </a:r>
            <a:r>
              <a:rPr lang="en-US" sz="2400" dirty="0" smtClean="0"/>
              <a:t>do the task.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If </a:t>
            </a:r>
            <a:r>
              <a:rPr lang="en-US" sz="2400" dirty="0"/>
              <a:t>we add the number of ways to do the tasks in these two ways, </a:t>
            </a:r>
            <a:r>
              <a:rPr lang="en-US" sz="2400" b="1" dirty="0">
                <a:solidFill>
                  <a:srgbClr val="FF0000"/>
                </a:solidFill>
              </a:rPr>
              <a:t>we get an </a:t>
            </a:r>
            <a:r>
              <a:rPr lang="en-US" sz="2400" b="1" dirty="0" err="1" smtClean="0">
                <a:solidFill>
                  <a:srgbClr val="FF0000"/>
                </a:solidFill>
              </a:rPr>
              <a:t>overcount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of </a:t>
            </a:r>
            <a:r>
              <a:rPr lang="en-US" sz="2400" b="1" dirty="0">
                <a:solidFill>
                  <a:srgbClr val="FF0000"/>
                </a:solidFill>
              </a:rPr>
              <a:t>the total number of ways</a:t>
            </a:r>
            <a:r>
              <a:rPr lang="en-US" sz="2400" dirty="0"/>
              <a:t> to do it, because the ways to do the task that are common to the </a:t>
            </a:r>
            <a:r>
              <a:rPr lang="en-US" sz="2400" dirty="0" smtClean="0"/>
              <a:t>two ways </a:t>
            </a:r>
            <a:r>
              <a:rPr lang="en-US" sz="2400" dirty="0"/>
              <a:t>are counted twice.</a:t>
            </a:r>
          </a:p>
        </p:txBody>
      </p:sp>
    </p:spTree>
    <p:extLst>
      <p:ext uri="{BB962C8B-B14F-4D97-AF65-F5344CB8AC3E}">
        <p14:creationId xmlns:p14="http://schemas.microsoft.com/office/powerpoint/2010/main" val="118399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Subtraction Rule (Inclusion–Exclusion for Two Sets)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To correctly count the number of ways to do the two tasks, we </a:t>
            </a:r>
            <a:r>
              <a:rPr lang="en-US" sz="2400" dirty="0" smtClean="0"/>
              <a:t>must subtract </a:t>
            </a:r>
            <a:r>
              <a:rPr lang="en-US" sz="2400" dirty="0"/>
              <a:t>the number of ways that are counted twice. 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This </a:t>
            </a:r>
            <a:r>
              <a:rPr lang="en-US" sz="2400" dirty="0"/>
              <a:t>leads us to an important counting </a:t>
            </a:r>
            <a:r>
              <a:rPr lang="en-US" sz="2400" dirty="0" smtClean="0"/>
              <a:t>rule </a:t>
            </a:r>
            <a:r>
              <a:rPr lang="en-US" sz="2400" b="1" i="1" dirty="0"/>
              <a:t>THE SUBTRACTION </a:t>
            </a:r>
            <a:r>
              <a:rPr lang="en-US" sz="2400" b="1" i="1" dirty="0" smtClean="0"/>
              <a:t>RULE </a:t>
            </a:r>
            <a:r>
              <a:rPr lang="en-US" sz="2400" dirty="0" smtClean="0"/>
              <a:t>or </a:t>
            </a:r>
            <a:r>
              <a:rPr lang="en-US" sz="2400" b="1" i="1" dirty="0"/>
              <a:t>principle of inclusion–exclusion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181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Subtraction Rule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981200"/>
            <a:ext cx="82296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029200"/>
            <a:ext cx="4343400" cy="66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70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Subtraction Rule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/>
              <a:t>How many bit strings of length eight either start with a 1 bit or end with the two bits 00</a:t>
            </a:r>
            <a:r>
              <a:rPr lang="en-US" sz="2200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We can construct a </a:t>
            </a:r>
            <a:r>
              <a:rPr lang="en-US" sz="2200" dirty="0" smtClean="0"/>
              <a:t>bit string </a:t>
            </a:r>
            <a:r>
              <a:rPr lang="en-US" sz="2200" dirty="0"/>
              <a:t>of length eight that begins with a 1 in 2</a:t>
            </a:r>
            <a:r>
              <a:rPr lang="en-US" sz="2200" baseline="30000" dirty="0"/>
              <a:t>7</a:t>
            </a:r>
            <a:r>
              <a:rPr lang="en-US" sz="2200" dirty="0"/>
              <a:t> = 128 </a:t>
            </a:r>
            <a:r>
              <a:rPr lang="en-US" sz="2200" dirty="0" smtClean="0"/>
              <a:t>ways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Similarly, we can construct a bit string of length eight ending with the </a:t>
            </a:r>
            <a:r>
              <a:rPr lang="en-US" sz="2200" dirty="0" smtClean="0"/>
              <a:t>two bits </a:t>
            </a:r>
            <a:r>
              <a:rPr lang="en-US" sz="2200" dirty="0"/>
              <a:t>00, in 2</a:t>
            </a:r>
            <a:r>
              <a:rPr lang="en-US" sz="2200" baseline="30000" dirty="0"/>
              <a:t>6</a:t>
            </a:r>
            <a:r>
              <a:rPr lang="en-US" sz="2200" dirty="0"/>
              <a:t> = 64 </a:t>
            </a:r>
            <a:r>
              <a:rPr lang="en-US" sz="2200" dirty="0" smtClean="0"/>
              <a:t>ways.</a:t>
            </a:r>
          </a:p>
          <a:p>
            <a:pPr algn="just">
              <a:lnSpc>
                <a:spcPct val="150000"/>
              </a:lnSpc>
            </a:pPr>
            <a:r>
              <a:rPr lang="en-US" sz="2200" dirty="0"/>
              <a:t>Some of the ways to construct a bit string of length eight starting with a 1 are the </a:t>
            </a:r>
            <a:r>
              <a:rPr lang="en-US" sz="2200" dirty="0" smtClean="0"/>
              <a:t>same as </a:t>
            </a:r>
            <a:r>
              <a:rPr lang="en-US" sz="2200" dirty="0"/>
              <a:t>the ways to construct a bit string of length eight that ends with the two bits </a:t>
            </a:r>
            <a:r>
              <a:rPr lang="en-US" sz="2200" dirty="0" smtClean="0"/>
              <a:t>00 ,in 2</a:t>
            </a:r>
            <a:r>
              <a:rPr lang="en-US" sz="2200" baseline="30000" dirty="0" smtClean="0"/>
              <a:t>5</a:t>
            </a:r>
            <a:r>
              <a:rPr lang="en-US" sz="2200" dirty="0" smtClean="0"/>
              <a:t> </a:t>
            </a:r>
            <a:r>
              <a:rPr lang="en-US" sz="2200" dirty="0"/>
              <a:t>= 32 </a:t>
            </a:r>
            <a:r>
              <a:rPr lang="en-US" sz="2200" dirty="0" smtClean="0"/>
              <a:t>ways.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/>
              <a:t>So, the solution is = 128 + 64 – 32 = 160</a:t>
            </a:r>
          </a:p>
          <a:p>
            <a:pPr algn="just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286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Solving Counting Problems Using</a:t>
            </a:r>
            <a:br>
              <a:rPr lang="en-US" b="1" dirty="0" smtClean="0"/>
            </a:br>
            <a:r>
              <a:rPr lang="en-US" b="1" dirty="0" smtClean="0"/>
              <a:t>Tree </a:t>
            </a:r>
            <a:r>
              <a:rPr lang="en-US" b="1" dirty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A </a:t>
            </a:r>
            <a:r>
              <a:rPr lang="en-US" sz="2400" dirty="0"/>
              <a:t>tree consists of a root, a </a:t>
            </a:r>
            <a:r>
              <a:rPr lang="en-US" sz="2400" dirty="0" smtClean="0"/>
              <a:t>number of </a:t>
            </a:r>
            <a:r>
              <a:rPr lang="en-US" sz="2400" dirty="0"/>
              <a:t>branches leaving the root, and possible additional branches leaving the endpoints of </a:t>
            </a:r>
            <a:r>
              <a:rPr lang="en-US" sz="2400" dirty="0" smtClean="0"/>
              <a:t>other branches.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To </a:t>
            </a:r>
            <a:r>
              <a:rPr lang="en-US" sz="2400" dirty="0"/>
              <a:t>use trees in counting, we use a </a:t>
            </a:r>
            <a:r>
              <a:rPr lang="en-US" sz="2400" b="1" dirty="0" smtClean="0">
                <a:solidFill>
                  <a:srgbClr val="FF0000"/>
                </a:solidFill>
              </a:rPr>
              <a:t>branch to </a:t>
            </a:r>
            <a:r>
              <a:rPr lang="en-US" sz="2400" b="1" dirty="0">
                <a:solidFill>
                  <a:srgbClr val="FF0000"/>
                </a:solidFill>
              </a:rPr>
              <a:t>represent each possible choice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We </a:t>
            </a:r>
            <a:r>
              <a:rPr lang="en-US" sz="2400" b="1" dirty="0">
                <a:solidFill>
                  <a:srgbClr val="FF0000"/>
                </a:solidFill>
              </a:rPr>
              <a:t>represent the possible outcomes by the leaves</a:t>
            </a:r>
            <a:r>
              <a:rPr lang="en-US" sz="2400" dirty="0"/>
              <a:t>, which </a:t>
            </a:r>
            <a:r>
              <a:rPr lang="en-US" sz="2400" dirty="0" smtClean="0"/>
              <a:t>are the </a:t>
            </a:r>
            <a:r>
              <a:rPr lang="en-US" sz="2400" dirty="0"/>
              <a:t>endpoints of branches not having other branches starting at them.</a:t>
            </a:r>
          </a:p>
        </p:txBody>
      </p:sp>
    </p:spTree>
    <p:extLst>
      <p:ext uri="{BB962C8B-B14F-4D97-AF65-F5344CB8AC3E}">
        <p14:creationId xmlns:p14="http://schemas.microsoft.com/office/powerpoint/2010/main" val="88573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Solving Counting Problems Using</a:t>
            </a:r>
            <a:br>
              <a:rPr lang="en-US" b="1" dirty="0" smtClean="0"/>
            </a:br>
            <a:r>
              <a:rPr lang="en-US" b="1" dirty="0" smtClean="0"/>
              <a:t>Tree </a:t>
            </a:r>
            <a:r>
              <a:rPr lang="en-US" b="1" dirty="0"/>
              <a:t>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How many bit strings of length four do not have two consecutive 1s</a:t>
            </a:r>
            <a:r>
              <a:rPr lang="en-US" sz="2400" dirty="0" smtClean="0"/>
              <a:t>? 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 smtClean="0"/>
              <a:t>Answer : 8 </a:t>
            </a:r>
            <a:endParaRPr lang="en-US" sz="2400" b="1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09800"/>
            <a:ext cx="4400550" cy="451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98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Principle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This principal is a fundamental tool of elementary discrete mathematics.  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It is also known as the </a:t>
            </a:r>
            <a:r>
              <a:rPr lang="en-US" sz="2800" b="1" i="1" dirty="0" err="1" smtClean="0"/>
              <a:t>Dirichlet</a:t>
            </a:r>
            <a:r>
              <a:rPr lang="en-US" sz="2800" b="1" i="1" dirty="0" smtClean="0"/>
              <a:t> Drawer Principle or </a:t>
            </a:r>
            <a:r>
              <a:rPr lang="en-US" sz="2800" b="1" i="1" dirty="0" err="1" smtClean="0"/>
              <a:t>Dirichlet</a:t>
            </a:r>
            <a:r>
              <a:rPr lang="en-US" sz="2800" b="1" i="1" dirty="0" smtClean="0"/>
              <a:t> Box </a:t>
            </a:r>
            <a:r>
              <a:rPr lang="en-US" sz="2800" b="1" i="1" dirty="0" err="1" smtClean="0"/>
              <a:t>Pinciple</a:t>
            </a:r>
            <a:endParaRPr lang="en-US" sz="28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38574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Principle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27432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800" b="1" dirty="0"/>
              <a:t>Suppose that a flock of 20 pigeons flies into a set of 19 pigeonholes to </a:t>
            </a:r>
            <a:r>
              <a:rPr lang="en-US" sz="2800" b="1" dirty="0" smtClean="0"/>
              <a:t>roost. Because </a:t>
            </a:r>
            <a:r>
              <a:rPr lang="en-US" sz="2800" b="1" dirty="0"/>
              <a:t>there </a:t>
            </a:r>
            <a:r>
              <a:rPr lang="en-US" sz="2800" b="1" dirty="0" smtClean="0"/>
              <a:t>are 20 </a:t>
            </a:r>
            <a:r>
              <a:rPr lang="en-US" sz="2800" b="1" dirty="0"/>
              <a:t>pigeons but only 19 pigeonholes, </a:t>
            </a:r>
            <a:r>
              <a:rPr lang="en-US" sz="2800" b="1" dirty="0" smtClean="0"/>
              <a:t>then at least one </a:t>
            </a:r>
            <a:r>
              <a:rPr lang="en-US" sz="2800" b="1" dirty="0"/>
              <a:t>of these 19 pigeonholes must </a:t>
            </a:r>
            <a:r>
              <a:rPr lang="en-US" sz="2800" b="1"/>
              <a:t>have </a:t>
            </a:r>
            <a:r>
              <a:rPr lang="en-US" sz="2800" b="1" smtClean="0"/>
              <a:t>pigeons </a:t>
            </a:r>
            <a:r>
              <a:rPr lang="en-US" sz="2800" b="1" dirty="0"/>
              <a:t>in it.</a:t>
            </a:r>
            <a:endParaRPr lang="en-US" sz="2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80834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Principle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81200"/>
            <a:ext cx="85725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35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 dirty="0" err="1" smtClean="0"/>
              <a:t>Combinatorics</a:t>
            </a:r>
            <a:r>
              <a:rPr lang="en-US" sz="2400" dirty="0" smtClean="0"/>
              <a:t> is the study of collections of objects.  Specifically, </a:t>
            </a:r>
            <a:r>
              <a:rPr lang="en-US" sz="2400" b="1" i="1" u="sng" dirty="0" smtClean="0"/>
              <a:t>counting</a:t>
            </a:r>
            <a:r>
              <a:rPr lang="en-US" sz="2400" dirty="0" smtClean="0"/>
              <a:t> objects, </a:t>
            </a:r>
            <a:r>
              <a:rPr lang="en-US" sz="2400" b="1" i="1" u="sng" dirty="0" smtClean="0"/>
              <a:t>arrangement</a:t>
            </a:r>
            <a:r>
              <a:rPr lang="en-US" sz="2400" dirty="0" smtClean="0"/>
              <a:t>, </a:t>
            </a:r>
            <a:r>
              <a:rPr lang="en-US" sz="2400" b="1" i="1" u="sng" dirty="0" smtClean="0"/>
              <a:t>derangement</a:t>
            </a:r>
            <a:r>
              <a:rPr lang="en-US" sz="2400" dirty="0" smtClean="0"/>
              <a:t>, etc. along with their mathematical properties</a:t>
            </a:r>
          </a:p>
          <a:p>
            <a:r>
              <a:rPr lang="en-US" sz="2400" dirty="0" smtClean="0"/>
              <a:t>Counting objects is important in order to analyze algorithms and compute discrete probabilities</a:t>
            </a:r>
          </a:p>
          <a:p>
            <a:r>
              <a:rPr lang="en-US" sz="2400" dirty="0" smtClean="0"/>
              <a:t>Originally, </a:t>
            </a:r>
            <a:r>
              <a:rPr lang="en-US" sz="2400" dirty="0" err="1" smtClean="0"/>
              <a:t>combinatorics</a:t>
            </a:r>
            <a:r>
              <a:rPr lang="en-US" sz="2400" dirty="0" smtClean="0"/>
              <a:t> was motivated by gambling: counting configurations is essential to elementary probability</a:t>
            </a:r>
          </a:p>
          <a:p>
            <a:pPr lvl="1"/>
            <a:r>
              <a:rPr lang="en-US" sz="2000" dirty="0" smtClean="0"/>
              <a:t>A simple example: How many arrangements are there of a deck of 52 cards?</a:t>
            </a:r>
          </a:p>
          <a:p>
            <a:r>
              <a:rPr lang="en-US" sz="2400" dirty="0" smtClean="0"/>
              <a:t>In addition, </a:t>
            </a:r>
            <a:r>
              <a:rPr lang="en-US" sz="2400" dirty="0" err="1" smtClean="0"/>
              <a:t>combinatorics</a:t>
            </a:r>
            <a:r>
              <a:rPr lang="en-US" sz="2400" dirty="0" smtClean="0"/>
              <a:t> can be used as a proof technique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b="1" i="1" u="sng" dirty="0" smtClean="0"/>
              <a:t>combinatorial proo</a:t>
            </a:r>
            <a:r>
              <a:rPr lang="en-US" sz="2000" b="1" i="1" dirty="0" smtClean="0"/>
              <a:t>f</a:t>
            </a:r>
            <a:r>
              <a:rPr lang="en-US" sz="2000" dirty="0" smtClean="0"/>
              <a:t> is a proof method that uses counting arguments to prove a statement</a:t>
            </a:r>
          </a:p>
        </p:txBody>
      </p:sp>
    </p:spTree>
    <p:extLst>
      <p:ext uri="{BB962C8B-B14F-4D97-AF65-F5344CB8AC3E}">
        <p14:creationId xmlns:p14="http://schemas.microsoft.com/office/powerpoint/2010/main" val="343980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: </a:t>
            </a:r>
            <a:r>
              <a:rPr lang="en-US" dirty="0"/>
              <a:t>Pigeonhole </a:t>
            </a:r>
            <a:r>
              <a:rPr lang="en-US" dirty="0" smtClean="0"/>
              <a:t>Principle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We prove the pigeonhole principle using a proof by contraposition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Suppose </a:t>
            </a:r>
            <a:r>
              <a:rPr lang="en-US" sz="2800" dirty="0"/>
              <a:t>that </a:t>
            </a:r>
            <a:r>
              <a:rPr lang="en-US" sz="2800" b="1" i="1" dirty="0"/>
              <a:t>none</a:t>
            </a:r>
            <a:r>
              <a:rPr lang="en-US" sz="2800" dirty="0"/>
              <a:t> </a:t>
            </a:r>
            <a:r>
              <a:rPr lang="en-US" sz="2800" dirty="0" smtClean="0"/>
              <a:t>of the </a:t>
            </a:r>
            <a:r>
              <a:rPr lang="en-US" sz="2800" b="1" i="1" dirty="0"/>
              <a:t>k</a:t>
            </a:r>
            <a:r>
              <a:rPr lang="en-US" sz="2800" dirty="0"/>
              <a:t> </a:t>
            </a:r>
            <a:r>
              <a:rPr lang="en-US" sz="2800" b="1" i="1" dirty="0"/>
              <a:t>boxes</a:t>
            </a:r>
            <a:r>
              <a:rPr lang="en-US" sz="2800" dirty="0"/>
              <a:t> contains </a:t>
            </a:r>
            <a:r>
              <a:rPr lang="en-US" sz="2800" b="1" i="1" dirty="0"/>
              <a:t>more than one </a:t>
            </a:r>
            <a:r>
              <a:rPr lang="en-US" sz="2800" b="1" i="1" dirty="0" smtClean="0"/>
              <a:t>object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 smtClean="0"/>
              <a:t>Then </a:t>
            </a:r>
            <a:r>
              <a:rPr lang="en-US" sz="2800" dirty="0"/>
              <a:t>the </a:t>
            </a:r>
            <a:r>
              <a:rPr lang="en-US" sz="2800" b="1" i="1" dirty="0"/>
              <a:t>total number of objects</a:t>
            </a:r>
            <a:r>
              <a:rPr lang="en-US" sz="2800" dirty="0"/>
              <a:t> would be </a:t>
            </a:r>
            <a:r>
              <a:rPr lang="en-US" sz="2800" b="1" i="1" dirty="0"/>
              <a:t>at most k</a:t>
            </a:r>
            <a:r>
              <a:rPr lang="en-US" sz="2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This is a </a:t>
            </a:r>
            <a:r>
              <a:rPr lang="en-US" sz="2800" b="1" i="1" dirty="0"/>
              <a:t>contradiction</a:t>
            </a:r>
            <a:r>
              <a:rPr lang="en-US" sz="2800" dirty="0"/>
              <a:t>, because there are </a:t>
            </a:r>
            <a:r>
              <a:rPr lang="en-US" sz="2800" b="1" i="1" dirty="0"/>
              <a:t>at least k + 1 objects</a:t>
            </a:r>
            <a:r>
              <a:rPr lang="en-US" sz="2800" dirty="0"/>
              <a:t>.</a:t>
            </a:r>
            <a:endParaRPr lang="en-US" sz="2800" u="sng" dirty="0" smtClean="0"/>
          </a:p>
        </p:txBody>
      </p:sp>
    </p:spTree>
    <p:extLst>
      <p:ext uri="{BB962C8B-B14F-4D97-AF65-F5344CB8AC3E}">
        <p14:creationId xmlns:p14="http://schemas.microsoft.com/office/powerpoint/2010/main" val="221346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</a:t>
            </a:r>
            <a:r>
              <a:rPr lang="en-US" dirty="0" smtClean="0"/>
              <a:t>Principle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28800"/>
            <a:ext cx="8610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76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Pigeonhole </a:t>
            </a:r>
            <a:r>
              <a:rPr lang="en-US" dirty="0" smtClean="0"/>
              <a:t>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600" dirty="0" smtClean="0"/>
              <a:t>Prove that “A function </a:t>
            </a:r>
            <a:r>
              <a:rPr lang="en-US" sz="2600" i="1" dirty="0"/>
              <a:t>f </a:t>
            </a:r>
            <a:r>
              <a:rPr lang="en-US" sz="2600" dirty="0"/>
              <a:t>from a set with </a:t>
            </a:r>
            <a:r>
              <a:rPr lang="en-US" sz="2600" i="1" dirty="0"/>
              <a:t>k </a:t>
            </a:r>
            <a:r>
              <a:rPr lang="en-US" sz="2600" dirty="0"/>
              <a:t>+ 1 or more elements to a set with </a:t>
            </a:r>
            <a:r>
              <a:rPr lang="en-US" sz="2600" i="1" dirty="0"/>
              <a:t>k </a:t>
            </a:r>
            <a:r>
              <a:rPr lang="en-US" sz="2600" dirty="0"/>
              <a:t>elements is not </a:t>
            </a:r>
            <a:r>
              <a:rPr lang="en-US" sz="2600" dirty="0" smtClean="0"/>
              <a:t>one-to-one” using </a:t>
            </a:r>
            <a:r>
              <a:rPr lang="en-US" sz="2600" b="1" i="1" dirty="0" smtClean="0"/>
              <a:t>Pigeonhole Principle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4962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Pigeonhole Principle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2057400"/>
            <a:ext cx="85820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038600"/>
            <a:ext cx="83820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365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68362"/>
          </a:xfrm>
        </p:spPr>
        <p:txBody>
          <a:bodyPr>
            <a:noAutofit/>
          </a:bodyPr>
          <a:lstStyle/>
          <a:p>
            <a:r>
              <a:rPr lang="en-US" sz="3600" b="1" dirty="0"/>
              <a:t>Some Elegant Applications of the Pigeonhole Principle</a:t>
            </a:r>
            <a:endParaRPr lang="en-US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4582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1987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868362"/>
          </a:xfrm>
        </p:spPr>
        <p:txBody>
          <a:bodyPr>
            <a:noAutofit/>
          </a:bodyPr>
          <a:lstStyle/>
          <a:p>
            <a:r>
              <a:rPr lang="en-US" sz="3600" b="1" dirty="0"/>
              <a:t>Some Elegant Applications of the Pigeonhole Principle</a:t>
            </a:r>
            <a:endParaRPr lang="en-US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6487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40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Permutations and Combinations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Many counting problems can be solved by finding </a:t>
            </a:r>
            <a:r>
              <a:rPr lang="en-US" sz="2400" b="1" dirty="0"/>
              <a:t>the number of ways to arrange a </a:t>
            </a:r>
            <a:r>
              <a:rPr lang="en-US" sz="2400" b="1" dirty="0" smtClean="0"/>
              <a:t>specified number </a:t>
            </a:r>
            <a:r>
              <a:rPr lang="en-US" sz="2400" b="1" dirty="0"/>
              <a:t>of distinct elements of a set of a particular size</a:t>
            </a:r>
            <a:r>
              <a:rPr lang="en-US" sz="2400" dirty="0"/>
              <a:t>, where </a:t>
            </a:r>
            <a:r>
              <a:rPr lang="en-US" sz="2400" b="1" u="sng" dirty="0"/>
              <a:t>the order of these </a:t>
            </a:r>
            <a:r>
              <a:rPr lang="en-US" sz="2400" b="1" u="sng" dirty="0" smtClean="0"/>
              <a:t>elements matters</a:t>
            </a:r>
            <a:r>
              <a:rPr lang="en-US" sz="2400" dirty="0" smtClean="0"/>
              <a:t>. </a:t>
            </a:r>
            <a:r>
              <a:rPr lang="en-US" sz="2400" b="1" i="1" dirty="0">
                <a:solidFill>
                  <a:srgbClr val="FF0000"/>
                </a:solidFill>
              </a:rPr>
              <a:t>Permutations</a:t>
            </a:r>
            <a:endParaRPr lang="en-US" sz="2400" b="1" i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Many </a:t>
            </a:r>
            <a:r>
              <a:rPr lang="en-US" sz="2400" dirty="0"/>
              <a:t>other counting problems can be solved by </a:t>
            </a:r>
            <a:r>
              <a:rPr lang="en-US" sz="2400" b="1" dirty="0"/>
              <a:t>finding the number of ways to </a:t>
            </a:r>
            <a:r>
              <a:rPr lang="en-US" sz="2400" b="1" dirty="0" smtClean="0"/>
              <a:t>select a </a:t>
            </a:r>
            <a:r>
              <a:rPr lang="en-US" sz="2400" b="1" dirty="0"/>
              <a:t>particular number of elements from a set of a particular size</a:t>
            </a:r>
            <a:r>
              <a:rPr lang="en-US" sz="2400" dirty="0"/>
              <a:t>, </a:t>
            </a:r>
            <a:r>
              <a:rPr lang="en-US" sz="2400" b="1" u="sng" dirty="0"/>
              <a:t>where the order of the </a:t>
            </a:r>
            <a:r>
              <a:rPr lang="en-US" sz="2400" b="1" u="sng" dirty="0" smtClean="0"/>
              <a:t>elements selected </a:t>
            </a:r>
            <a:r>
              <a:rPr lang="en-US" sz="2400" b="1" u="sng" dirty="0"/>
              <a:t>does not matter</a:t>
            </a:r>
            <a:r>
              <a:rPr lang="en-US" sz="2400" dirty="0" smtClean="0"/>
              <a:t>. </a:t>
            </a:r>
            <a:r>
              <a:rPr lang="en-US" sz="2400" b="1" i="1" dirty="0">
                <a:solidFill>
                  <a:srgbClr val="FF0000"/>
                </a:solidFill>
              </a:rPr>
              <a:t>Combinations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938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/>
              <a:t>In how many ways can we select three students from a group of five students to stand in line </a:t>
            </a:r>
            <a:r>
              <a:rPr lang="en-US" sz="2400" dirty="0" smtClean="0"/>
              <a:t>for a </a:t>
            </a:r>
            <a:r>
              <a:rPr lang="en-US" sz="2400" dirty="0"/>
              <a:t>picture? In how many ways can we arrange all five of these students in a line for a picture</a:t>
            </a:r>
            <a:r>
              <a:rPr lang="en-US" sz="2400" dirty="0" smtClean="0"/>
              <a:t>?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By the </a:t>
            </a:r>
            <a:r>
              <a:rPr lang="en-US" sz="2400" dirty="0" smtClean="0"/>
              <a:t>product rule</a:t>
            </a:r>
            <a:r>
              <a:rPr lang="en-US" sz="2400" dirty="0"/>
              <a:t>, </a:t>
            </a:r>
            <a:r>
              <a:rPr lang="en-US" sz="2400" dirty="0" smtClean="0"/>
              <a:t>there </a:t>
            </a:r>
            <a:r>
              <a:rPr lang="en-US" sz="2400" dirty="0"/>
              <a:t>are </a:t>
            </a:r>
            <a:r>
              <a:rPr lang="en-US" sz="2400" b="1" dirty="0"/>
              <a:t>5 · 4 · 3 = </a:t>
            </a:r>
            <a:r>
              <a:rPr lang="en-US" sz="2400" b="1" dirty="0" smtClean="0"/>
              <a:t>60 </a:t>
            </a:r>
            <a:r>
              <a:rPr lang="en-US" sz="2400" dirty="0" smtClean="0"/>
              <a:t>ways to </a:t>
            </a:r>
            <a:r>
              <a:rPr lang="en-US" sz="2400" b="1" dirty="0" smtClean="0"/>
              <a:t>select </a:t>
            </a:r>
            <a:r>
              <a:rPr lang="en-US" sz="2400" b="1" dirty="0"/>
              <a:t>three students from a group of five </a:t>
            </a:r>
            <a:r>
              <a:rPr lang="en-US" sz="2400" b="1" dirty="0" smtClean="0"/>
              <a:t>students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By the product rule, there are </a:t>
            </a:r>
            <a:r>
              <a:rPr lang="en-US" sz="2400" b="1" dirty="0" smtClean="0"/>
              <a:t>5 </a:t>
            </a:r>
            <a:r>
              <a:rPr lang="en-US" sz="2400" b="1" dirty="0"/>
              <a:t>· 4 · 3 · 2 · 1 = 120</a:t>
            </a:r>
            <a:r>
              <a:rPr lang="en-US" sz="2400" dirty="0"/>
              <a:t> ways to </a:t>
            </a:r>
            <a:r>
              <a:rPr lang="en-US" sz="2400" b="1" dirty="0"/>
              <a:t>arrange all five </a:t>
            </a:r>
            <a:r>
              <a:rPr lang="en-US" sz="2400" b="1" dirty="0" smtClean="0"/>
              <a:t>students</a:t>
            </a:r>
            <a:endParaRPr lang="en-US" sz="2400" dirty="0" smtClean="0"/>
          </a:p>
          <a:p>
            <a:pPr algn="just">
              <a:lnSpc>
                <a:spcPct val="150000"/>
              </a:lnSpc>
            </a:pP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293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A </a:t>
            </a:r>
            <a:r>
              <a:rPr lang="en-US" sz="2400" b="1" dirty="0"/>
              <a:t>permutation</a:t>
            </a:r>
            <a:r>
              <a:rPr lang="en-US" sz="2400" dirty="0"/>
              <a:t> of a set of distinct objects is an ordered arrangement of these </a:t>
            </a:r>
            <a:r>
              <a:rPr lang="en-US" sz="2400" dirty="0" smtClean="0"/>
              <a:t>objects. 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An ordered arrangement </a:t>
            </a:r>
            <a:r>
              <a:rPr lang="en-US" sz="2400" dirty="0"/>
              <a:t>of </a:t>
            </a:r>
            <a:r>
              <a:rPr lang="en-US" sz="2400" i="1" dirty="0"/>
              <a:t>r </a:t>
            </a:r>
            <a:r>
              <a:rPr lang="en-US" sz="2400" dirty="0"/>
              <a:t>elements of a set is called an </a:t>
            </a:r>
            <a:r>
              <a:rPr lang="en-US" sz="2400" b="1" i="1" dirty="0"/>
              <a:t>r</a:t>
            </a:r>
            <a:r>
              <a:rPr lang="en-US" sz="2400" b="1" dirty="0"/>
              <a:t>-permutation</a:t>
            </a:r>
            <a:r>
              <a:rPr lang="en-US" sz="24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number of </a:t>
            </a:r>
            <a:r>
              <a:rPr lang="en-US" sz="2400" b="1" i="1" dirty="0"/>
              <a:t>r</a:t>
            </a:r>
            <a:r>
              <a:rPr lang="en-US" sz="2400" b="1" dirty="0"/>
              <a:t>-permutations of a set with </a:t>
            </a:r>
            <a:r>
              <a:rPr lang="en-US" sz="2400" b="1" i="1" dirty="0"/>
              <a:t>n </a:t>
            </a:r>
            <a:r>
              <a:rPr lang="en-US" sz="2400" b="1" dirty="0"/>
              <a:t>elements</a:t>
            </a:r>
            <a:r>
              <a:rPr lang="en-US" sz="2400" dirty="0"/>
              <a:t> is denoted by </a:t>
            </a:r>
            <a:r>
              <a:rPr lang="en-US" sz="2400" b="1" i="1" dirty="0"/>
              <a:t>P(n, r</a:t>
            </a:r>
            <a:r>
              <a:rPr lang="en-US" sz="2400" b="1" i="1" dirty="0" smtClean="0"/>
              <a:t>)</a:t>
            </a:r>
            <a:r>
              <a:rPr lang="en-US" sz="2400" dirty="0" smtClean="0"/>
              <a:t>.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12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Permutations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8153400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89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Product Rule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two events are </a:t>
            </a:r>
            <a:r>
              <a:rPr lang="en-US" sz="2800" b="1" i="1" u="sng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mutually exclusive (that is we do them separately)</a:t>
            </a:r>
            <a:r>
              <a:rPr lang="en-US" sz="2800" dirty="0" smtClean="0"/>
              <a:t>, then we apply the product rule</a:t>
            </a:r>
          </a:p>
          <a:p>
            <a:r>
              <a:rPr lang="en-US" sz="2800" b="1" dirty="0" smtClean="0"/>
              <a:t>Theorem</a:t>
            </a:r>
            <a:r>
              <a:rPr lang="en-US" sz="2800" dirty="0" smtClean="0"/>
              <a:t>: Product Rule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400" dirty="0" smtClean="0"/>
              <a:t>Suppose a procedure can be accomplished with two </a:t>
            </a:r>
            <a:r>
              <a:rPr lang="en-US" sz="2400" u="sng" dirty="0" smtClean="0"/>
              <a:t>disjoint</a:t>
            </a:r>
            <a:r>
              <a:rPr lang="en-US" sz="2400" dirty="0" smtClean="0"/>
              <a:t> subtasks.  If there are</a:t>
            </a:r>
          </a:p>
          <a:p>
            <a:pPr lvl="1"/>
            <a:r>
              <a:rPr lang="en-US" sz="2400" dirty="0" smtClean="0"/>
              <a:t>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ways of doing the first task and </a:t>
            </a:r>
          </a:p>
          <a:p>
            <a:pPr lvl="1"/>
            <a:r>
              <a:rPr lang="en-US" sz="2400" dirty="0" smtClean="0"/>
              <a:t>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ways of doing the second task, </a:t>
            </a:r>
          </a:p>
          <a:p>
            <a:pPr lvl="1">
              <a:buFont typeface="Arial" charset="0"/>
              <a:buNone/>
            </a:pPr>
            <a:r>
              <a:rPr lang="en-US" sz="2400" dirty="0" smtClean="0"/>
              <a:t>then there are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.n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ways of doing the overall procedure</a:t>
            </a:r>
          </a:p>
        </p:txBody>
      </p:sp>
    </p:spTree>
    <p:extLst>
      <p:ext uri="{BB962C8B-B14F-4D97-AF65-F5344CB8AC3E}">
        <p14:creationId xmlns:p14="http://schemas.microsoft.com/office/powerpoint/2010/main" val="21204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Permutations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6106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6490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Permutations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33600"/>
            <a:ext cx="8763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669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Combinations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524000"/>
            <a:ext cx="8382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181600"/>
            <a:ext cx="3809999" cy="794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014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Combinations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5344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5800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Combinatorial Proof</a:t>
            </a:r>
            <a:endParaRPr lang="en-US" b="1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8305800" cy="28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328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Binomial Coefficients and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/>
              <a:t>A </a:t>
            </a:r>
            <a:r>
              <a:rPr lang="en-US" sz="2800" b="1" dirty="0" smtClean="0"/>
              <a:t>binomial </a:t>
            </a:r>
            <a:r>
              <a:rPr lang="en-US" sz="2800" dirty="0"/>
              <a:t>expression is simply the sum of two terms, such as </a:t>
            </a:r>
            <a:r>
              <a:rPr lang="en-US" sz="2800" i="1" dirty="0"/>
              <a:t>x </a:t>
            </a:r>
            <a:r>
              <a:rPr lang="en-US" sz="2800" dirty="0"/>
              <a:t>+ </a:t>
            </a:r>
            <a:r>
              <a:rPr lang="en-US" sz="2800" i="1" dirty="0"/>
              <a:t>y</a:t>
            </a:r>
            <a:r>
              <a:rPr lang="en-US" sz="2800" dirty="0"/>
              <a:t>. (The terms can be </a:t>
            </a:r>
            <a:r>
              <a:rPr lang="en-US" sz="2800" dirty="0" smtClean="0"/>
              <a:t>products of </a:t>
            </a:r>
            <a:r>
              <a:rPr lang="en-US" sz="2800" dirty="0"/>
              <a:t>constants and variables, but that does not concern us here.)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80114"/>
            <a:ext cx="7696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079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Binomial Coefficients and Identities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95400"/>
            <a:ext cx="7467600" cy="229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91000"/>
            <a:ext cx="7696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0909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Binomial Coefficients and Identities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38400"/>
            <a:ext cx="7467600" cy="1967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9144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Permutations with Repetition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229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20654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Combinations with Repetition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8229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915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Rule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981200"/>
            <a:ext cx="90678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138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Combinations with Repetition</a:t>
            </a:r>
            <a:endParaRPr lang="en-US" dirty="0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4776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Generalized Permutations and Combinations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828800"/>
            <a:ext cx="7010399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67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r>
              <a:rPr lang="en-US" b="1" dirty="0" smtClean="0"/>
              <a:t>The 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275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Rule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90678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91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Product Rule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296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184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 Rule (1)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two events </a:t>
            </a:r>
            <a:r>
              <a:rPr lang="en-US" sz="2800" b="1" i="1" u="sng" dirty="0" smtClean="0">
                <a:solidFill>
                  <a:srgbClr val="FF0000"/>
                </a:solidFill>
              </a:rPr>
              <a:t>are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mutually exclusive, that is, they cannot be done at the same time</a:t>
            </a:r>
            <a:r>
              <a:rPr lang="en-US" sz="2800" dirty="0" smtClean="0"/>
              <a:t>, then we must apply the sum rule</a:t>
            </a:r>
          </a:p>
          <a:p>
            <a:r>
              <a:rPr lang="en-US" sz="2800" b="1" dirty="0" smtClean="0"/>
              <a:t>Theorem</a:t>
            </a:r>
            <a:r>
              <a:rPr lang="en-US" sz="2800" dirty="0" smtClean="0"/>
              <a:t>: Sum Rule. If </a:t>
            </a:r>
          </a:p>
          <a:p>
            <a:pPr lvl="1"/>
            <a:r>
              <a:rPr lang="en-US" sz="2400" dirty="0" smtClean="0"/>
              <a:t>an event 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can be done in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ways, </a:t>
            </a:r>
          </a:p>
          <a:p>
            <a:pPr lvl="1"/>
            <a:r>
              <a:rPr lang="en-US" sz="2400" dirty="0" smtClean="0"/>
              <a:t>an event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can be done in n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ways, and</a:t>
            </a:r>
          </a:p>
          <a:p>
            <a:pPr lvl="1"/>
            <a:r>
              <a:rPr lang="en-US" sz="2400" dirty="0" smtClean="0"/>
              <a:t>e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e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are mutually exclusive</a:t>
            </a:r>
          </a:p>
          <a:p>
            <a:pPr lvl="1">
              <a:buFont typeface="Arial" charset="0"/>
              <a:buNone/>
            </a:pPr>
            <a:r>
              <a:rPr lang="en-US" sz="2400" dirty="0" smtClean="0"/>
              <a:t>then the number of ways of both events occurring is n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 n</a:t>
            </a:r>
            <a:r>
              <a:rPr lang="en-US" sz="2400" baseline="-25000" dirty="0" smtClean="0"/>
              <a:t>2</a:t>
            </a:r>
            <a:endParaRPr lang="en-US" sz="24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78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 Rule (1)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1981201"/>
            <a:ext cx="878205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41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 Rule (2)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There is a natural generalization to any </a:t>
            </a:r>
            <a:r>
              <a:rPr lang="en-US" sz="2800" u="sng" dirty="0" smtClean="0"/>
              <a:t>sequence</a:t>
            </a:r>
            <a:r>
              <a:rPr lang="en-US" sz="2800" dirty="0" smtClean="0"/>
              <a:t> of m tasks; namely the number of ways m mutually events can occur</a:t>
            </a:r>
          </a:p>
          <a:p>
            <a:pPr algn="ctr">
              <a:buFont typeface="Arial" charset="0"/>
              <a:buNone/>
            </a:pPr>
            <a:r>
              <a:rPr lang="en-US" sz="2800" dirty="0" smtClean="0"/>
              <a:t>n</a:t>
            </a:r>
            <a:r>
              <a:rPr lang="en-US" sz="2800" baseline="-25000" dirty="0" smtClean="0"/>
              <a:t>1 </a:t>
            </a:r>
            <a:r>
              <a:rPr lang="en-US" sz="2800" dirty="0" smtClean="0"/>
              <a:t>+ 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+ … + n</a:t>
            </a:r>
            <a:r>
              <a:rPr lang="en-US" sz="2800" baseline="-25000" dirty="0" smtClean="0"/>
              <a:t>m-1</a:t>
            </a:r>
            <a:r>
              <a:rPr lang="en-US" sz="2800" dirty="0" smtClean="0"/>
              <a:t> + n</a:t>
            </a:r>
            <a:r>
              <a:rPr lang="en-US" sz="2800" baseline="-25000" dirty="0" smtClean="0"/>
              <a:t>m</a:t>
            </a:r>
          </a:p>
          <a:p>
            <a:r>
              <a:rPr lang="en-US" sz="2800" dirty="0" smtClean="0"/>
              <a:t>We can give another formulation in terms of sets.  Let A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A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, …, A</a:t>
            </a:r>
            <a:r>
              <a:rPr lang="en-US" sz="2800" baseline="-25000" dirty="0" smtClean="0"/>
              <a:t>m</a:t>
            </a:r>
            <a:r>
              <a:rPr lang="en-US" sz="2800" dirty="0" smtClean="0"/>
              <a:t> be </a:t>
            </a:r>
            <a:r>
              <a:rPr lang="en-US" sz="2800" u="sng" dirty="0" smtClean="0"/>
              <a:t>pairwise disjoint sets.</a:t>
            </a:r>
            <a:r>
              <a:rPr lang="en-US" sz="2800" dirty="0" smtClean="0"/>
              <a:t> Then</a:t>
            </a:r>
          </a:p>
          <a:p>
            <a:pPr algn="ctr">
              <a:buFont typeface="Arial" charset="0"/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|A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 charset="2"/>
              </a:rPr>
              <a:t></a:t>
            </a:r>
            <a:r>
              <a:rPr lang="en-US" sz="2800" b="1" dirty="0" smtClean="0">
                <a:solidFill>
                  <a:srgbClr val="FF0000"/>
                </a:solidFill>
              </a:rPr>
              <a:t> A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 charset="2"/>
              </a:rPr>
              <a:t> … </a:t>
            </a:r>
            <a:r>
              <a:rPr lang="en-US" sz="2800" b="1" dirty="0" smtClean="0">
                <a:solidFill>
                  <a:srgbClr val="FF0000"/>
                </a:solidFill>
              </a:rPr>
              <a:t> A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m</a:t>
            </a:r>
            <a:r>
              <a:rPr lang="en-US" sz="2800" b="1" dirty="0" smtClean="0">
                <a:solidFill>
                  <a:srgbClr val="FF0000"/>
                </a:solidFill>
              </a:rPr>
              <a:t> | = |A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r>
              <a:rPr lang="en-US" sz="2800" b="1" dirty="0" smtClean="0">
                <a:solidFill>
                  <a:srgbClr val="FF0000"/>
                </a:solidFill>
              </a:rPr>
              <a:t>| </a:t>
            </a:r>
            <a:r>
              <a:rPr lang="en-US" sz="2800" b="1" dirty="0" smtClean="0">
                <a:solidFill>
                  <a:srgbClr val="FF0000"/>
                </a:solidFill>
                <a:sym typeface="Symbol" charset="2"/>
              </a:rPr>
              <a:t></a:t>
            </a:r>
            <a:r>
              <a:rPr lang="en-US" sz="2800" b="1" dirty="0" smtClean="0">
                <a:solidFill>
                  <a:srgbClr val="FF0000"/>
                </a:solidFill>
              </a:rPr>
              <a:t> |A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800" b="1" dirty="0" smtClean="0">
                <a:solidFill>
                  <a:srgbClr val="FF0000"/>
                </a:solidFill>
              </a:rPr>
              <a:t>| </a:t>
            </a:r>
            <a:r>
              <a:rPr lang="en-US" sz="2800" b="1" dirty="0" smtClean="0">
                <a:solidFill>
                  <a:srgbClr val="FF0000"/>
                </a:solidFill>
                <a:sym typeface="Symbol" charset="2"/>
              </a:rPr>
              <a:t> … </a:t>
            </a:r>
            <a:r>
              <a:rPr lang="en-US" sz="2800" b="1" dirty="0" smtClean="0">
                <a:solidFill>
                  <a:srgbClr val="FF0000"/>
                </a:solidFill>
              </a:rPr>
              <a:t> |A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m</a:t>
            </a:r>
            <a:r>
              <a:rPr lang="en-US" sz="2800" b="1" dirty="0" smtClean="0">
                <a:solidFill>
                  <a:srgbClr val="FF0000"/>
                </a:solidFill>
              </a:rPr>
              <a:t>|</a:t>
            </a:r>
          </a:p>
          <a:p>
            <a:pPr lvl="1">
              <a:buFont typeface="Arial" charset="0"/>
              <a:buNone/>
            </a:pPr>
            <a:endParaRPr lang="en-US" sz="2400" dirty="0" smtClean="0"/>
          </a:p>
          <a:p>
            <a:pPr lvl="1">
              <a:buFont typeface="Arial" charset="0"/>
              <a:buNone/>
            </a:pPr>
            <a:r>
              <a:rPr lang="en-US" sz="2400" dirty="0" smtClean="0"/>
              <a:t>(In fact, this is a special case of the general Principal of</a:t>
            </a:r>
          </a:p>
          <a:p>
            <a:pPr lvl="1">
              <a:buFont typeface="Arial" charset="0"/>
              <a:buNone/>
            </a:pPr>
            <a:r>
              <a:rPr lang="en-US" sz="2400" dirty="0" smtClean="0"/>
              <a:t>Inclusion-Exclusion (PIE))</a:t>
            </a:r>
          </a:p>
        </p:txBody>
      </p:sp>
    </p:spTree>
    <p:extLst>
      <p:ext uri="{BB962C8B-B14F-4D97-AF65-F5344CB8AC3E}">
        <p14:creationId xmlns:p14="http://schemas.microsoft.com/office/powerpoint/2010/main" val="2078328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365</TotalTime>
  <Words>1161</Words>
  <Application>Microsoft Office PowerPoint</Application>
  <PresentationFormat>On-screen Show (4:3)</PresentationFormat>
  <Paragraphs>102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Symbol</vt:lpstr>
      <vt:lpstr>Wingdings</vt:lpstr>
      <vt:lpstr>Office Theme</vt:lpstr>
      <vt:lpstr>Counting</vt:lpstr>
      <vt:lpstr>Motivation</vt:lpstr>
      <vt:lpstr>Product Rule</vt:lpstr>
      <vt:lpstr>Product Rule</vt:lpstr>
      <vt:lpstr>Product Rule</vt:lpstr>
      <vt:lpstr>Product Rule</vt:lpstr>
      <vt:lpstr>Sum Rule (1)</vt:lpstr>
      <vt:lpstr>Sum Rule (1)</vt:lpstr>
      <vt:lpstr>Sum Rule (2)</vt:lpstr>
      <vt:lpstr>More Complex Counting Problems</vt:lpstr>
      <vt:lpstr>The Subtraction Rule (Inclusion–Exclusion for Two Sets)</vt:lpstr>
      <vt:lpstr>The Subtraction Rule (Inclusion–Exclusion for Two Sets)</vt:lpstr>
      <vt:lpstr>The Subtraction Rule</vt:lpstr>
      <vt:lpstr>The Subtraction Rule</vt:lpstr>
      <vt:lpstr>Solving Counting Problems Using Tree Diagrams</vt:lpstr>
      <vt:lpstr>Solving Counting Problems Using Tree Diagrams</vt:lpstr>
      <vt:lpstr>Pigeonhole Principle</vt:lpstr>
      <vt:lpstr>Pigeonhole Principle</vt:lpstr>
      <vt:lpstr>Pigeonhole Principle</vt:lpstr>
      <vt:lpstr>Proof : Pigeonhole Principle</vt:lpstr>
      <vt:lpstr>Pigeonhole Principle</vt:lpstr>
      <vt:lpstr>Pigeonhole Principle</vt:lpstr>
      <vt:lpstr>Generalized Pigeonhole Principle</vt:lpstr>
      <vt:lpstr>Some Elegant Applications of the Pigeonhole Principle</vt:lpstr>
      <vt:lpstr>Some Elegant Applications of the Pigeonhole Principle</vt:lpstr>
      <vt:lpstr>Permutations and Combinations</vt:lpstr>
      <vt:lpstr>Permutations</vt:lpstr>
      <vt:lpstr>Permutations</vt:lpstr>
      <vt:lpstr>Permutations</vt:lpstr>
      <vt:lpstr>Permutations</vt:lpstr>
      <vt:lpstr>Permutations</vt:lpstr>
      <vt:lpstr>Combinations</vt:lpstr>
      <vt:lpstr>Combinations</vt:lpstr>
      <vt:lpstr>Combinatorial Proof</vt:lpstr>
      <vt:lpstr>Binomial Coefficients and Identities</vt:lpstr>
      <vt:lpstr>Binomial Coefficients and Identities</vt:lpstr>
      <vt:lpstr>Binomial Coefficients and Identities</vt:lpstr>
      <vt:lpstr>Permutations with Repetition</vt:lpstr>
      <vt:lpstr>Combinations with Repetition</vt:lpstr>
      <vt:lpstr>Combinations with Repetition</vt:lpstr>
      <vt:lpstr>Generalized Permutations and Combinations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</dc:title>
  <dc:creator>cse</dc:creator>
  <cp:lastModifiedBy>Windows User</cp:lastModifiedBy>
  <cp:revision>84</cp:revision>
  <dcterms:created xsi:type="dcterms:W3CDTF">2006-08-16T00:00:00Z</dcterms:created>
  <dcterms:modified xsi:type="dcterms:W3CDTF">2020-03-03T14:28:41Z</dcterms:modified>
</cp:coreProperties>
</file>