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0">
  <p:sldMasterIdLst>
    <p:sldMasterId id="2147483816" r:id="rId1"/>
  </p:sldMasterIdLst>
  <p:notesMasterIdLst>
    <p:notesMasterId r:id="rId2"/>
  </p:notesMasterIdLst>
  <p:sldIdLst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32787"/>
    <p:restoredTop sz="90929"/>
  </p:normalViewPr>
  <p:slideViewPr>
    <p:cSldViewPr showGuides="0" snapToGrid="1" snapToObjects="0">
      <p:cViewPr varScale="0">
        <p:scale>
          <a:sx n="84" d="100"/>
          <a:sy n="84" d="100"/>
        </p:scale>
        <p:origin x="-58" y="341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8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969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endParaRPr altLang="en-US" sz="1200" lang="en-US"/>
          </a:p>
        </p:txBody>
      </p:sp>
      <p:sp>
        <p:nvSpPr>
          <p:cNvPr id="1048970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971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972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973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ＭＳ Ｐゴシック" pitchFamily="1" charset="-128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0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4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3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7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75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5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8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87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5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9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97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7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80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09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5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82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27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1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84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43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5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85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57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7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87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79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1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89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93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0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91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912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1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12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3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38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8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6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70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0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08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2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24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1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3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33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0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4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42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3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6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65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"/>
          <p:cNvSpPr/>
          <p:nvPr/>
        </p:nvSpPr>
        <p:spPr>
          <a:xfrm rot="0">
            <a:off x="-815975" y="-815975"/>
            <a:ext cx="1638300" cy="1638300"/>
          </a:xfrm>
          <a:custGeom>
            <a:avLst/>
            <a:ahLst/>
            <a:rect l="0" t="0" r="r" b="b"/>
            <a:pathLst>
              <a:path w="1638300" h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</a:path>
            </a:pathLst>
          </a:custGeom>
          <a:solidFill>
            <a:srgbClr val="FEFAF4">
              <a:alpha val="32941"/>
            </a:srgbClr>
          </a:solidFill>
          <a:ln w="3175" cap="rnd" cmpd="sng">
            <a:solidFill>
              <a:srgbClr val="D2C39E">
                <a:alpha val="100000"/>
              </a:srgbClr>
            </a:solidFill>
            <a:prstDash val="solid"/>
            <a:round/>
          </a:ln>
        </p:spPr>
      </p:sp>
      <p:sp>
        <p:nvSpPr>
          <p:cNvPr id="1048587" name=""/>
          <p:cNvSpPr/>
          <p:nvPr/>
        </p:nvSpPr>
        <p:spPr>
          <a:xfrm rot="0">
            <a:off x="168275" y="20637"/>
            <a:ext cx="1703387" cy="1703387"/>
          </a:xfrm>
          <a:prstGeom prst="ellipse"/>
          <a:noFill/>
          <a:ln w="27305" cap="rnd" cmpd="sng">
            <a:solidFill>
              <a:srgbClr val="FFF6DB">
                <a:alpha val="100000"/>
              </a:srgbClr>
            </a:solidFill>
            <a:prstDash val="solid"/>
            <a:round/>
          </a:ln>
          <a:effectLst>
            <a:outerShdw algn="tl" dir="5400000" dist="25400" kx="0" sx="100000" sy="100000">
              <a:srgbClr val="AFA58D">
                <a:alpha val="84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grpSp>
        <p:nvGrpSpPr>
          <p:cNvPr id="25" name=""/>
          <p:cNvGrpSpPr/>
          <p:nvPr/>
        </p:nvGrpSpPr>
        <p:grpSpPr>
          <a:xfrm rot="0">
            <a:off x="171450" y="1042987"/>
            <a:ext cx="1157287" cy="1150937"/>
            <a:chOff x="108" y="657"/>
            <a:chExt cx="729" cy="725"/>
          </a:xfrm>
        </p:grpSpPr>
        <p:pic>
          <p:nvPicPr>
            <p:cNvPr id="2097153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108" y="657"/>
              <a:ext cx="729" cy="725"/>
            </a:xfrm>
            <a:prstGeom prst="rect"/>
            <a:noFill/>
            <a:ln>
              <a:noFill/>
            </a:ln>
          </p:spPr>
        </p:pic>
        <p:sp>
          <p:nvSpPr>
            <p:cNvPr id="1048588" name=""/>
            <p:cNvSpPr txBox="1"/>
            <p:nvPr/>
          </p:nvSpPr>
          <p:spPr>
            <a:xfrm rot="2315674">
              <a:off x="219" y="766"/>
              <a:ext cx="501" cy="491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5pPr>
            </a:lstStyle>
            <a:p>
              <a:pPr algn="ctr" eaLnBrk="1" hangingPunct="1" latinLnBrk="1" lvl="0"/>
              <a:endParaRPr altLang="en-US" lang="en-US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</p:grpSp>
      <p:sp>
        <p:nvSpPr>
          <p:cNvPr id="1048589" name=""/>
          <p:cNvSpPr/>
          <p:nvPr/>
        </p:nvSpPr>
        <p:spPr>
          <a:xfrm rot="0">
            <a:off x="1012825" y="0"/>
            <a:ext cx="8131175" cy="6858000"/>
          </a:xfrm>
          <a:prstGeom prst="rect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048590" name=""/>
          <p:cNvSpPr/>
          <p:nvPr/>
        </p:nvSpPr>
        <p:spPr bwMode="invGray">
          <a:xfrm rot="0">
            <a:off x="1014412" y="0"/>
            <a:ext cx="73025" cy="6858000"/>
          </a:xfrm>
          <a:prstGeom prst="rect"/>
          <a:solidFill>
            <a:schemeClr val="lt1"/>
          </a:solidFill>
          <a:ln>
            <a:noFill/>
          </a:ln>
          <a:effectLst>
            <a:outerShdw algn="tl" dir="10800000" dist="38000" kx="0" sx="100000" sy="100000">
              <a:srgbClr val="706B5F">
                <a:alpha val="25000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grpSp>
        <p:nvGrpSpPr>
          <p:cNvPr id="26" name=""/>
          <p:cNvGrpSpPr/>
          <p:nvPr/>
        </p:nvGrpSpPr>
        <p:grpSpPr>
          <a:xfrm rot="0">
            <a:off x="920750" y="1414462"/>
            <a:ext cx="219075" cy="212725"/>
            <a:chOff x="580" y="891"/>
            <a:chExt cx="138" cy="134"/>
          </a:xfrm>
        </p:grpSpPr>
        <p:pic>
          <p:nvPicPr>
            <p:cNvPr id="2097154" name="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580" y="891"/>
              <a:ext cx="138" cy="134"/>
            </a:xfrm>
            <a:prstGeom prst="rect"/>
            <a:noFill/>
            <a:ln>
              <a:noFill/>
            </a:ln>
          </p:spPr>
        </p:pic>
        <p:sp>
          <p:nvSpPr>
            <p:cNvPr id="1048591" name=""/>
            <p:cNvSpPr txBox="1"/>
            <p:nvPr/>
          </p:nvSpPr>
          <p:spPr>
            <a:xfrm rot="0">
              <a:off x="600" y="910"/>
              <a:ext cx="94" cy="9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5pPr>
            </a:lstStyle>
            <a:p>
              <a:pPr algn="ctr" eaLnBrk="1" hangingPunct="1" latinLnBrk="1" lvl="0"/>
              <a:endParaRPr altLang="en-US"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1048592" name=""/>
          <p:cNvSpPr/>
          <p:nvPr/>
        </p:nvSpPr>
        <p:spPr>
          <a:xfrm rot="0">
            <a:off x="1157287" y="1344612"/>
            <a:ext cx="63500" cy="65087"/>
          </a:xfrm>
          <a:prstGeom prst="ellipse"/>
          <a:noFill/>
          <a:ln w="12700" cap="rnd" cmpd="sng">
            <a:solidFill>
              <a:srgbClr val="307F93">
                <a:alpha val="59999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48595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96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97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99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algn="l" indent="0" marL="27432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8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6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9" name=""/>
          <p:cNvSpPr/>
          <p:nvPr/>
        </p:nvSpPr>
        <p:spPr>
          <a:xfrm rot="0">
            <a:off x="2282825" y="0"/>
            <a:ext cx="6858000" cy="6858000"/>
          </a:xfrm>
          <a:prstGeom prst="rect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048950" name=""/>
          <p:cNvSpPr/>
          <p:nvPr/>
        </p:nvSpPr>
        <p:spPr bwMode="invGray">
          <a:xfrm rot="0">
            <a:off x="2286000" y="0"/>
            <a:ext cx="76200" cy="6858000"/>
          </a:xfrm>
          <a:prstGeom prst="rect"/>
          <a:solidFill>
            <a:schemeClr val="lt1"/>
          </a:solidFill>
          <a:ln>
            <a:noFill/>
          </a:ln>
          <a:effectLst>
            <a:outerShdw algn="tl" dir="10800000" dist="38000" kx="0" sx="100000" sy="100000">
              <a:srgbClr val="706B5F">
                <a:alpha val="25000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grpSp>
        <p:nvGrpSpPr>
          <p:cNvPr id="148" name=""/>
          <p:cNvGrpSpPr/>
          <p:nvPr/>
        </p:nvGrpSpPr>
        <p:grpSpPr>
          <a:xfrm rot="0">
            <a:off x="2170112" y="2816225"/>
            <a:ext cx="219075" cy="212725"/>
            <a:chOff x="1367" y="1774"/>
            <a:chExt cx="138" cy="134"/>
          </a:xfrm>
        </p:grpSpPr>
        <p:pic>
          <p:nvPicPr>
            <p:cNvPr id="2097168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1367" y="1774"/>
              <a:ext cx="138" cy="134"/>
            </a:xfrm>
            <a:prstGeom prst="rect"/>
            <a:noFill/>
            <a:ln>
              <a:noFill/>
            </a:ln>
          </p:spPr>
        </p:pic>
        <p:sp>
          <p:nvSpPr>
            <p:cNvPr id="1048951" name=""/>
            <p:cNvSpPr txBox="1"/>
            <p:nvPr/>
          </p:nvSpPr>
          <p:spPr>
            <a:xfrm rot="0">
              <a:off x="1388" y="1792"/>
              <a:ext cx="93" cy="94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5pPr>
            </a:lstStyle>
            <a:p>
              <a:pPr algn="ctr" eaLnBrk="1" hangingPunct="1" latinLnBrk="1" lvl="0"/>
              <a:endParaRPr altLang="en-US"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1048952" name=""/>
          <p:cNvSpPr/>
          <p:nvPr/>
        </p:nvSpPr>
        <p:spPr>
          <a:xfrm rot="0">
            <a:off x="2408237" y="2746375"/>
            <a:ext cx="63500" cy="63500"/>
          </a:xfrm>
          <a:prstGeom prst="ellipse"/>
          <a:noFill/>
          <a:ln w="12700" cap="rnd" cmpd="sng">
            <a:solidFill>
              <a:srgbClr val="307F93">
                <a:alpha val="59999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48955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56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57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59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indent="0" marL="18288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58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61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62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5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16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17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22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indent="-274320" marL="393192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21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indent="-274320" marL="393192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20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algn="l" indent="0" marL="64008">
              <a:lnSpc>
                <a:spcPct val="100000"/>
              </a:lnSpc>
              <a:spcBef>
                <a:spcPts val="100"/>
              </a:spcBef>
              <a:buNone/>
              <a:defRPr b="0" sz="19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algn="l" indent="0" marL="64008">
              <a:lnSpc>
                <a:spcPct val="100000"/>
              </a:lnSpc>
              <a:spcBef>
                <a:spcPts val="100"/>
              </a:spcBef>
              <a:buNone/>
              <a:defRPr b="0" sz="19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18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baseline="0" b="1" cap="none"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3" name=""/>
          <p:cNvSpPr/>
          <p:nvPr/>
        </p:nvSpPr>
        <p:spPr>
          <a:xfrm rot="0">
            <a:off x="1014412" y="0"/>
            <a:ext cx="8129587" cy="6858000"/>
          </a:xfrm>
          <a:prstGeom prst="rect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048924" name=""/>
          <p:cNvSpPr/>
          <p:nvPr/>
        </p:nvSpPr>
        <p:spPr bwMode="invGray">
          <a:xfrm rot="0">
            <a:off x="1014412" y="0"/>
            <a:ext cx="73025" cy="6858000"/>
          </a:xfrm>
          <a:prstGeom prst="rect"/>
          <a:solidFill>
            <a:schemeClr val="lt1"/>
          </a:solidFill>
          <a:ln>
            <a:noFill/>
          </a:ln>
          <a:effectLst>
            <a:outerShdw algn="tl" dir="10800000" dist="38000" kx="0" sx="100000" sy="100000">
              <a:srgbClr val="706B5F">
                <a:alpha val="25000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048927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28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29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2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33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34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3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36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indent="0" marL="4572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35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baseline="0" b="1" cap="all" sz="2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44" name=""/>
          <p:cNvGrpSpPr/>
          <p:nvPr/>
        </p:nvGrpSpPr>
        <p:grpSpPr>
          <a:xfrm rot="0">
            <a:off x="652462" y="974725"/>
            <a:ext cx="4797425" cy="4797425"/>
            <a:chOff x="411" y="614"/>
            <a:chExt cx="3022" cy="3022"/>
          </a:xfrm>
        </p:grpSpPr>
        <p:pic>
          <p:nvPicPr>
            <p:cNvPr id="2097167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411" y="614"/>
              <a:ext cx="3022" cy="3022"/>
            </a:xfrm>
            <a:prstGeom prst="rect"/>
            <a:noFill/>
            <a:ln>
              <a:noFill/>
            </a:ln>
          </p:spPr>
        </p:pic>
        <p:sp>
          <p:nvSpPr>
            <p:cNvPr id="1048938" name=""/>
            <p:cNvSpPr txBox="1"/>
            <p:nvPr/>
          </p:nvSpPr>
          <p:spPr>
            <a:xfrm rot="0">
              <a:off x="480" y="672"/>
              <a:ext cx="2880" cy="2880"/>
            </a:xfrm>
            <a:prstGeom prst="rect"/>
            <a:noFill/>
            <a:ln>
              <a:noFill/>
            </a:ln>
          </p:spPr>
          <p:txBody>
            <a:bodyPr anchor="t" bIns="45720" lIns="91440" rIns="91440" tIns="2743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5pPr>
            </a:lstStyle>
            <a:p>
              <a:pPr eaLnBrk="1" hangingPunct="1" indent="-625475" latinLnBrk="1" lvl="0">
                <a:lnSpc>
                  <a:spcPts val="3000"/>
                </a:lnSpc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None/>
              </a:pPr>
              <a:endParaRPr altLang="en-US" sz="3200" lang="en-US">
                <a:latin typeface="Gill Sans MT" pitchFamily="34" charset="0"/>
              </a:endParaRPr>
            </a:p>
          </p:txBody>
        </p:sp>
      </p:grpSp>
      <p:sp>
        <p:nvSpPr>
          <p:cNvPr id="1048939" name=""/>
          <p:cNvSpPr/>
          <p:nvPr/>
        </p:nvSpPr>
        <p:spPr>
          <a:xfrm rot="19468670">
            <a:off x="396875" y="954087"/>
            <a:ext cx="685800" cy="204787"/>
          </a:xfrm>
          <a:prstGeom prst="flowChartProcess"/>
          <a:solidFill>
            <a:srgbClr val="FBFBFB">
              <a:alpha val="45097"/>
            </a:srgbClr>
          </a:solidFill>
          <a:ln w="6350" cap="rnd" cmpd="sng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algn="tl" dir="3299946" dist="25399" kx="0" sx="96001" sy="96001">
              <a:srgbClr val="EBDAB1">
                <a:alpha val="39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048940" name=""/>
          <p:cNvSpPr/>
          <p:nvPr/>
        </p:nvSpPr>
        <p:spPr>
          <a:xfrm rot="2103354" flipH="1">
            <a:off x="5003800" y="936625"/>
            <a:ext cx="649287" cy="204787"/>
          </a:xfrm>
          <a:prstGeom prst="flowChartProcess"/>
          <a:solidFill>
            <a:srgbClr val="FBFBFB">
              <a:alpha val="45097"/>
            </a:srgbClr>
          </a:solidFill>
          <a:ln w="6350" cap="rnd" cmpd="sng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algn="tl" dir="3299946" dist="25399" kx="0" sx="96001" sy="96001">
              <a:schemeClr val="dk2">
                <a:alpha val="20000"/>
              </a:scheme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048943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44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45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9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algn="l" indent="0" marL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47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anchor="t" anchorCtr="0" bIns="45720" compatLnSpc="1" lIns="91440" numCol="1" rIns="91440" tIns="274320" vert="horz" wrap="square">
            <a:prstTxWarp prst="textNoShape"/>
            <a:normAutofit/>
          </a:bodyPr>
          <a:lstStyle>
            <a:lvl1pPr indent="0">
              <a:buNone/>
              <a:defRPr sz="3200"/>
            </a:lvl1pPr>
          </a:lstStyle>
          <a:p>
            <a:pPr algn="l" defTabSz="914400" eaLnBrk="0" fontAlgn="base" hangingPunct="0" indent="0" latinLnBrk="0" lvl="0" marL="365125" marR="0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baseline="0" b="0" cap="none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46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b="1" sz="21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-815975" y="-815975"/>
            <a:ext cx="1638300" cy="1638300"/>
          </a:xfrm>
          <a:custGeom>
            <a:avLst/>
            <a:ahLst/>
            <a:rect l="0" t="0" r="r" b="b"/>
            <a:pathLst>
              <a:path w="1638300" h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</a:path>
            </a:pathLst>
          </a:custGeom>
          <a:solidFill>
            <a:srgbClr val="FEFAF4">
              <a:alpha val="32941"/>
            </a:srgbClr>
          </a:solidFill>
          <a:ln w="3175" cap="rnd" cmpd="sng">
            <a:solidFill>
              <a:srgbClr val="D2C39E">
                <a:alpha val="100000"/>
              </a:srgbClr>
            </a:solidFill>
            <a:prstDash val="solid"/>
            <a:round/>
          </a:ln>
        </p:spPr>
      </p:sp>
      <p:sp>
        <p:nvSpPr>
          <p:cNvPr id="1048577" name=""/>
          <p:cNvSpPr/>
          <p:nvPr/>
        </p:nvSpPr>
        <p:spPr>
          <a:xfrm rot="0">
            <a:off x="168275" y="20637"/>
            <a:ext cx="1703387" cy="1703387"/>
          </a:xfrm>
          <a:prstGeom prst="ellipse"/>
          <a:noFill/>
          <a:ln w="27305" cap="rnd" cmpd="sng">
            <a:solidFill>
              <a:srgbClr val="FFF6DB">
                <a:alpha val="100000"/>
              </a:srgbClr>
            </a:solidFill>
            <a:prstDash val="solid"/>
            <a:round/>
          </a:ln>
          <a:effectLst>
            <a:outerShdw algn="tl" dir="5400000" dist="25400" kx="0" sx="100000" sy="100000">
              <a:srgbClr val="AFA58D">
                <a:alpha val="84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171450" y="1042987"/>
            <a:ext cx="1157287" cy="1150937"/>
            <a:chOff x="108" y="657"/>
            <a:chExt cx="729" cy="725"/>
          </a:xfrm>
        </p:grpSpPr>
        <p:pic>
          <p:nvPicPr>
            <p:cNvPr id="2097152" name=""/>
            <p:cNvPicPr>
              <a:picLocks/>
            </p:cNvPicPr>
            <p:nvPr/>
          </p:nvPicPr>
          <p:blipFill>
            <a:blip xmlns:r="http://schemas.openxmlformats.org/officeDocument/2006/relationships" r:embed="rId13"/>
            <a:srcRect l="0" t="0" r="0" b="0"/>
            <a:stretch>
              <a:fillRect/>
            </a:stretch>
          </p:blipFill>
          <p:spPr>
            <a:xfrm rot="0">
              <a:off x="108" y="657"/>
              <a:ext cx="729" cy="725"/>
            </a:xfrm>
            <a:prstGeom prst="rect"/>
            <a:noFill/>
            <a:ln>
              <a:noFill/>
            </a:ln>
          </p:spPr>
        </p:pic>
        <p:sp>
          <p:nvSpPr>
            <p:cNvPr id="1048578" name=""/>
            <p:cNvSpPr txBox="1"/>
            <p:nvPr/>
          </p:nvSpPr>
          <p:spPr>
            <a:xfrm rot="2315674">
              <a:off x="219" y="766"/>
              <a:ext cx="501" cy="491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Gill Sans MT" pitchFamily="34" charset="0"/>
                  <a:sym typeface="Arial" pitchFamily="0" charset="0"/>
                </a:defRPr>
              </a:lvl5pPr>
            </a:lstStyle>
            <a:p>
              <a:pPr algn="ctr" eaLnBrk="1" hangingPunct="1" latinLnBrk="1" lvl="0"/>
              <a:endParaRPr altLang="en-US" lang="en-US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</p:grpSp>
      <p:sp>
        <p:nvSpPr>
          <p:cNvPr id="1048579" name=""/>
          <p:cNvSpPr/>
          <p:nvPr/>
        </p:nvSpPr>
        <p:spPr>
          <a:xfrm rot="0">
            <a:off x="1012825" y="0"/>
            <a:ext cx="8131175" cy="6858000"/>
          </a:xfrm>
          <a:prstGeom prst="rect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048580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1" name=""/>
          <p:cNvSpPr/>
          <p:nvPr>
            <p:ph type="body" sz="full" idx="1"/>
          </p:nvPr>
        </p:nvSpPr>
        <p:spPr>
          <a:xfrm rot="0">
            <a:off x="1435100" y="1447800"/>
            <a:ext cx="7499350" cy="480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5715000" y="6305550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8613775" y="6305550"/>
            <a:ext cx="4572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200" lang="en-US">
                <a:solidFill>
                  <a:srgbClr val="B5A788"/>
                </a:solidFill>
              </a:rPr>
              <a:pPr algn="ctr" eaLnBrk="1" hangingPunct="1" latinLnBrk="1" lvl="0"/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585" name=""/>
          <p:cNvSpPr/>
          <p:nvPr/>
        </p:nvSpPr>
        <p:spPr bwMode="invGray">
          <a:xfrm rot="0">
            <a:off x="1014412" y="0"/>
            <a:ext cx="73025" cy="6858000"/>
          </a:xfrm>
          <a:prstGeom prst="rect"/>
          <a:solidFill>
            <a:schemeClr val="lt1"/>
          </a:solidFill>
          <a:ln>
            <a:noFill/>
          </a:ln>
          <a:effectLst>
            <a:outerShdw algn="tl" dir="10800000" dist="38000" kx="0" sx="100000" sy="100000">
              <a:srgbClr val="706B5F">
                <a:alpha val="25000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dt="1" ftr="0" hd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algn="tl" blurRad="50000" dir="5400000" dist="30000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</p:titleStyle>
    <p:bodyStyle>
      <a:lvl1pPr algn="l" eaLnBrk="0" fontAlgn="base" hangingPunct="0" indent="-282575" marL="365125" rtl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36538" marL="639763" rtl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885825" rtl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173038" marL="1096963" rtl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182563" marL="1296988" rtl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508760" rtl="0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719072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1920240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30552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"/>
          <p:cNvSpPr/>
          <p:nvPr>
            <p:ph type="ctrTitle" sz="full" idx="4294967295"/>
          </p:nvPr>
        </p:nvSpPr>
        <p:spPr>
          <a:xfrm rot="0">
            <a:off x="685800" y="2667000"/>
            <a:ext cx="77724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4300"/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CSE1107</a:t>
            </a:r>
            <a:br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Discrete Mathematics</a:t>
            </a:r>
          </a:p>
        </p:txBody>
      </p:sp>
      <p:sp>
        <p:nvSpPr>
          <p:cNvPr id="1048601" name=""/>
          <p:cNvSpPr/>
          <p:nvPr>
            <p:ph type="subTitle" sz="full" idx="4294967295"/>
          </p:nvPr>
        </p:nvSpPr>
        <p:spPr>
          <a:xfrm rot="0">
            <a:off x="1676400" y="3962400"/>
            <a:ext cx="6400800" cy="2286000"/>
          </a:xfrm>
          <a:prstGeom prst="rect"/>
          <a:noFill/>
          <a:ln>
            <a:noFill/>
          </a:ln>
        </p:spPr>
        <p:txBody>
          <a:bodyPr anchor="t" bIns="45720" lIns="91440" rIns="91440" tIns="0" vert="horz"/>
          <a:lstStyle>
            <a:lvl1pPr algn="ctr" marL="82550">
              <a:buNone/>
              <a:defRPr sz="3200">
                <a:solidFill>
                  <a:schemeClr val="dk1"/>
                </a:solidFill>
              </a:defRPr>
            </a:lvl1pPr>
            <a:lvl2pPr algn="ctr" marL="403225">
              <a:buNone/>
            </a:lvl2pPr>
            <a:lvl3pPr algn="ctr" marL="657225">
              <a:buNone/>
            </a:lvl3pPr>
            <a:lvl4pPr algn="ctr" marL="923925">
              <a:buNone/>
            </a:lvl4pPr>
            <a:lvl5pPr algn="ctr" marL="1114425">
              <a:buNone/>
            </a:lvl5pPr>
          </a:lstStyle>
          <a:p>
            <a:pPr algn="l" eaLnBrk="1" hangingPunct="1" indent="0" latinLnBrk="1" lvl="0" marL="26987">
              <a:buNone/>
            </a:pPr>
            <a:r>
              <a:rPr altLang="en-US" sz="2400" lang="en-US">
                <a:solidFill>
                  <a:srgbClr val="320E04"/>
                </a:solidFill>
                <a:latin typeface="Comic Sans MS" pitchFamily="66" charset="0"/>
              </a:rPr>
              <a:t>M.M.A. Hashem, PhD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6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the universal quantifier</a:t>
            </a:r>
          </a:p>
        </p:txBody>
      </p:sp>
      <p:sp>
        <p:nvSpPr>
          <p:cNvPr id="1048767" name=""/>
          <p:cNvSpPr/>
          <p:nvPr>
            <p:ph sz="full" idx="1"/>
          </p:nvPr>
        </p:nvSpPr>
        <p:spPr>
          <a:xfrm rot="0">
            <a:off x="912812" y="1751012"/>
            <a:ext cx="7850187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Another way of changing a predicate into a proposition.</a:t>
            </a:r>
          </a:p>
          <a:p>
            <a:pPr eaLnBrk="1" hangingPunct="1" latinLnBrk="1" lvl="0">
              <a:lnSpc>
                <a:spcPct val="60000"/>
              </a:lnSpc>
              <a:buFontTx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Suppose P(x) is a predicate on some universe of discourse.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1800" lang="en-US">
                <a:latin typeface="Comic Sans MS" pitchFamily="66" charset="0"/>
              </a:rPr>
              <a:t>Ex. B(x) = “x is carrying a backpack,” x is set of cse1207 students.</a:t>
            </a:r>
          </a:p>
          <a:p>
            <a:pPr eaLnBrk="1" hangingPunct="1" latinLnBrk="1" lvl="1">
              <a:lnSpc>
                <a:spcPct val="60000"/>
              </a:lnSpc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The universal quantifier of P(x) is the </a:t>
            </a:r>
            <a:r>
              <a:rPr altLang="en-US" b="1" sz="2000" lang="en-US">
                <a:latin typeface="Comic Sans MS" pitchFamily="66" charset="0"/>
              </a:rPr>
              <a:t>proposition</a:t>
            </a:r>
            <a:r>
              <a:rPr altLang="en-US" sz="2000" lang="en-US">
                <a:latin typeface="Comic Sans MS" pitchFamily="66" charset="0"/>
              </a:rPr>
              <a:t>: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	“P(x) is true for all x in the universe of discourse.”</a:t>
            </a:r>
          </a:p>
          <a:p>
            <a:pPr eaLnBrk="1" hangingPunct="1" latinLnBrk="1" lvl="0">
              <a:lnSpc>
                <a:spcPct val="60000"/>
              </a:lnSpc>
              <a:buFontTx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We write it 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000" lang="en-US">
                <a:latin typeface="Comic Sans MS" pitchFamily="66" charset="0"/>
              </a:rPr>
              <a:t>x P(x), and say “for all x, P(x)”</a:t>
            </a:r>
          </a:p>
          <a:p>
            <a:pPr eaLnBrk="1" hangingPunct="1" latinLnBrk="1" lvl="0">
              <a:lnSpc>
                <a:spcPct val="60000"/>
              </a:lnSpc>
              <a:buFontTx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000" lang="en-US">
                <a:latin typeface="Comic Sans MS" pitchFamily="66" charset="0"/>
              </a:rPr>
              <a:t>x P(x) is TRUE if P(x) is true for every single x.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000" lang="en-US">
                <a:latin typeface="Comic Sans MS" pitchFamily="66" charset="0"/>
              </a:rPr>
              <a:t>x P(x) is FALSE if there is an x for which P(x) is false.</a:t>
            </a:r>
          </a:p>
        </p:txBody>
      </p:sp>
      <p:sp>
        <p:nvSpPr>
          <p:cNvPr id="1048768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769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770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83" name=""/>
          <p:cNvGrpSpPr/>
          <p:nvPr/>
        </p:nvGrpSpPr>
        <p:grpSpPr>
          <a:xfrm rot="0">
            <a:off x="7010400" y="6019800"/>
            <a:ext cx="1825625" cy="609600"/>
            <a:chOff x="2640" y="2304"/>
            <a:chExt cx="1536" cy="1104"/>
          </a:xfrm>
        </p:grpSpPr>
        <p:sp>
          <p:nvSpPr>
            <p:cNvPr id="1048771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72" name=""/>
            <p:cNvSpPr txBox="1"/>
            <p:nvPr/>
          </p:nvSpPr>
          <p:spPr>
            <a:xfrm rot="0">
              <a:off x="2883" y="2448"/>
              <a:ext cx="1053" cy="71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  <a:sym typeface="Symbol" pitchFamily="18" charset="2"/>
                </a:rPr>
                <a:t></a:t>
              </a:r>
              <a:r>
                <a:rPr altLang="en-US" sz="2000" lang="en-US">
                  <a:latin typeface="Comic Sans MS" pitchFamily="66" charset="0"/>
                </a:rPr>
                <a:t>x B(x)?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6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the universal quantifier</a:t>
            </a:r>
          </a:p>
        </p:txBody>
      </p:sp>
      <p:sp>
        <p:nvSpPr>
          <p:cNvPr id="1048777" name=""/>
          <p:cNvSpPr/>
          <p:nvPr>
            <p:ph sz="full" idx="1"/>
          </p:nvPr>
        </p:nvSpPr>
        <p:spPr>
          <a:xfrm rot="0">
            <a:off x="912812" y="1751012"/>
            <a:ext cx="7850187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B(x) = “x is wearing sneakers.”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L(x) = “x is at least 21 years old.”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Y(x)= “x is less than 24 years old.”</a:t>
            </a:r>
          </a:p>
          <a:p>
            <a:pPr eaLnBrk="1" hangingPunct="1" indent="-533400" latinLnBrk="1" lvl="1" marL="990600">
              <a:lnSpc>
                <a:spcPct val="60000"/>
              </a:lnSpc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Are either of these propositions true?</a:t>
            </a:r>
          </a:p>
          <a:p>
            <a:pPr eaLnBrk="1" hangingPunct="1" indent="-609600" latinLnBrk="1" lvl="0" marL="609600">
              <a:lnSpc>
                <a:spcPct val="60000"/>
              </a:lnSpc>
              <a:buFontTx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lphaLcParenR" startAt="1"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000" lang="en-US">
                <a:latin typeface="Comic Sans MS" pitchFamily="66" charset="0"/>
              </a:rPr>
              <a:t>x (Y(x) 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 B(x))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lphaLcParenR" startAt="1"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000" lang="en-US">
                <a:latin typeface="Comic Sans MS" pitchFamily="66" charset="0"/>
              </a:rPr>
              <a:t>x (Y(x) 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 L(x))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endParaRPr altLang="en-US" sz="2000" lang="en-US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48778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779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780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87" name=""/>
          <p:cNvGrpSpPr/>
          <p:nvPr/>
        </p:nvGrpSpPr>
        <p:grpSpPr>
          <a:xfrm rot="0">
            <a:off x="4876800" y="3657600"/>
            <a:ext cx="3352800" cy="2819400"/>
            <a:chOff x="2640" y="2304"/>
            <a:chExt cx="1536" cy="1104"/>
          </a:xfrm>
        </p:grpSpPr>
        <p:sp>
          <p:nvSpPr>
            <p:cNvPr id="1048781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82" name=""/>
            <p:cNvSpPr txBox="1"/>
            <p:nvPr/>
          </p:nvSpPr>
          <p:spPr>
            <a:xfrm rot="0">
              <a:off x="2883" y="2448"/>
              <a:ext cx="1053" cy="69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A: only a is true</a:t>
              </a:r>
            </a:p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B: only b is true</a:t>
              </a:r>
            </a:p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C: both are true</a:t>
              </a:r>
            </a:p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D: neither is true</a:t>
              </a:r>
            </a:p>
          </p:txBody>
        </p:sp>
      </p:grpSp>
      <p:grpSp>
        <p:nvGrpSpPr>
          <p:cNvPr id="88" name=""/>
          <p:cNvGrpSpPr/>
          <p:nvPr/>
        </p:nvGrpSpPr>
        <p:grpSpPr>
          <a:xfrm rot="0">
            <a:off x="4800600" y="1371600"/>
            <a:ext cx="4343400" cy="1066800"/>
            <a:chOff x="2640" y="2304"/>
            <a:chExt cx="1536" cy="1104"/>
          </a:xfrm>
        </p:grpSpPr>
        <p:sp>
          <p:nvSpPr>
            <p:cNvPr id="1048783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84" name=""/>
            <p:cNvSpPr txBox="1"/>
            <p:nvPr/>
          </p:nvSpPr>
          <p:spPr>
            <a:xfrm rot="0">
              <a:off x="2883" y="2449"/>
              <a:ext cx="1054" cy="7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Universe of discourse is people in this room.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8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the existential quantifier</a:t>
            </a:r>
          </a:p>
        </p:txBody>
      </p:sp>
      <p:sp>
        <p:nvSpPr>
          <p:cNvPr id="1048789" name=""/>
          <p:cNvSpPr/>
          <p:nvPr>
            <p:ph sz="full" idx="1"/>
          </p:nvPr>
        </p:nvSpPr>
        <p:spPr>
          <a:xfrm rot="0">
            <a:off x="912812" y="1751012"/>
            <a:ext cx="7850187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Another way of changing a predicate into a proposition.</a:t>
            </a:r>
          </a:p>
          <a:p>
            <a:pPr eaLnBrk="1" hangingPunct="1" latinLnBrk="1" lvl="0">
              <a:lnSpc>
                <a:spcPct val="60000"/>
              </a:lnSpc>
              <a:buFontTx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Suppose P(x) is a predicate on some universe of discourse.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1800" lang="en-US">
                <a:latin typeface="Comic Sans MS" pitchFamily="66" charset="0"/>
              </a:rPr>
              <a:t>Ex. C(x) = “x has a candy bar,” x is set of cs173 students.</a:t>
            </a:r>
          </a:p>
          <a:p>
            <a:pPr eaLnBrk="1" hangingPunct="1" latinLnBrk="1" lvl="1">
              <a:lnSpc>
                <a:spcPct val="60000"/>
              </a:lnSpc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The existential quantifier of P(x) is the </a:t>
            </a:r>
            <a:r>
              <a:rPr altLang="en-US" b="1" sz="2000" lang="en-US">
                <a:latin typeface="Comic Sans MS" pitchFamily="66" charset="0"/>
              </a:rPr>
              <a:t>proposition</a:t>
            </a:r>
            <a:r>
              <a:rPr altLang="en-US" sz="2000" lang="en-US">
                <a:latin typeface="Comic Sans MS" pitchFamily="66" charset="0"/>
              </a:rPr>
              <a:t>: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	“P(x) is true for some x in the universe of discourse.”</a:t>
            </a:r>
          </a:p>
          <a:p>
            <a:pPr eaLnBrk="1" hangingPunct="1" latinLnBrk="1" lvl="0">
              <a:lnSpc>
                <a:spcPct val="60000"/>
              </a:lnSpc>
              <a:buFontTx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We write it 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000" lang="en-US">
                <a:latin typeface="Comic Sans MS" pitchFamily="66" charset="0"/>
              </a:rPr>
              <a:t>x P(x), and say “for some x, P(x)”</a:t>
            </a:r>
          </a:p>
          <a:p>
            <a:pPr eaLnBrk="1" hangingPunct="1" latinLnBrk="1" lvl="0">
              <a:lnSpc>
                <a:spcPct val="60000"/>
              </a:lnSpc>
              <a:buFontTx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000" lang="en-US">
                <a:latin typeface="Comic Sans MS" pitchFamily="66" charset="0"/>
              </a:rPr>
              <a:t>x P(x) is TRUE if there is an x for which P(x) is true.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 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000" lang="en-US">
                <a:latin typeface="Comic Sans MS" pitchFamily="66" charset="0"/>
              </a:rPr>
              <a:t>x P(x) is FALSE if P(x) is false for every single x.</a:t>
            </a:r>
          </a:p>
        </p:txBody>
      </p:sp>
      <p:sp>
        <p:nvSpPr>
          <p:cNvPr id="1048790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791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792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92" name=""/>
          <p:cNvGrpSpPr/>
          <p:nvPr/>
        </p:nvGrpSpPr>
        <p:grpSpPr>
          <a:xfrm rot="0">
            <a:off x="7010400" y="6019800"/>
            <a:ext cx="1825625" cy="609600"/>
            <a:chOff x="2640" y="2304"/>
            <a:chExt cx="1536" cy="1104"/>
          </a:xfrm>
        </p:grpSpPr>
        <p:sp>
          <p:nvSpPr>
            <p:cNvPr id="1048793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94" name=""/>
            <p:cNvSpPr txBox="1"/>
            <p:nvPr/>
          </p:nvSpPr>
          <p:spPr>
            <a:xfrm rot="0">
              <a:off x="2883" y="2448"/>
              <a:ext cx="1053" cy="71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  <a:sym typeface="Symbol" pitchFamily="18" charset="2"/>
                </a:rPr>
                <a:t></a:t>
              </a:r>
              <a:r>
                <a:rPr altLang="en-US" sz="2000" lang="en-US">
                  <a:latin typeface="Comic Sans MS" pitchFamily="66" charset="0"/>
                </a:rPr>
                <a:t>x C(x)?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8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the existential quantifier</a:t>
            </a:r>
          </a:p>
        </p:txBody>
      </p:sp>
      <p:sp>
        <p:nvSpPr>
          <p:cNvPr id="1048799" name=""/>
          <p:cNvSpPr/>
          <p:nvPr>
            <p:ph sz="full" idx="1"/>
          </p:nvPr>
        </p:nvSpPr>
        <p:spPr>
          <a:xfrm rot="0">
            <a:off x="912812" y="1751012"/>
            <a:ext cx="7850187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B(x) = “x is wearing sneakers.”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L(x) = “x is at least 21 years old.”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Y(x)= “x is less than 24 years old.”</a:t>
            </a:r>
          </a:p>
          <a:p>
            <a:pPr eaLnBrk="1" hangingPunct="1" indent="-533400" latinLnBrk="1" lvl="1" marL="990600">
              <a:lnSpc>
                <a:spcPct val="60000"/>
              </a:lnSpc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Are either of these propositions true?</a:t>
            </a:r>
          </a:p>
          <a:p>
            <a:pPr eaLnBrk="1" hangingPunct="1" indent="-609600" latinLnBrk="1" lvl="0" marL="609600">
              <a:lnSpc>
                <a:spcPct val="60000"/>
              </a:lnSpc>
              <a:buFontTx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lphaLcParenR" startAt="1"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000" lang="en-US">
                <a:latin typeface="Comic Sans MS" pitchFamily="66" charset="0"/>
              </a:rPr>
              <a:t>x 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B(x)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lphaLcParenR" startAt="1"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000" lang="en-US">
                <a:latin typeface="Comic Sans MS" pitchFamily="66" charset="0"/>
              </a:rPr>
              <a:t>x (Y(x) 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 L(x))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endParaRPr altLang="en-US" sz="2000" lang="en-US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48800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801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02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96" name=""/>
          <p:cNvGrpSpPr/>
          <p:nvPr/>
        </p:nvGrpSpPr>
        <p:grpSpPr>
          <a:xfrm rot="0">
            <a:off x="4876800" y="3657600"/>
            <a:ext cx="3352800" cy="2819400"/>
            <a:chOff x="2640" y="2304"/>
            <a:chExt cx="1536" cy="1104"/>
          </a:xfrm>
        </p:grpSpPr>
        <p:sp>
          <p:nvSpPr>
            <p:cNvPr id="1048803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04" name=""/>
            <p:cNvSpPr txBox="1"/>
            <p:nvPr/>
          </p:nvSpPr>
          <p:spPr>
            <a:xfrm rot="0">
              <a:off x="2883" y="2448"/>
              <a:ext cx="1053" cy="69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A: only a is true</a:t>
              </a:r>
            </a:p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B: only b is true</a:t>
              </a:r>
            </a:p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C: both are true</a:t>
              </a:r>
            </a:p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D: neither is true</a:t>
              </a:r>
            </a:p>
          </p:txBody>
        </p:sp>
      </p:grpSp>
      <p:grpSp>
        <p:nvGrpSpPr>
          <p:cNvPr id="97" name=""/>
          <p:cNvGrpSpPr/>
          <p:nvPr/>
        </p:nvGrpSpPr>
        <p:grpSpPr>
          <a:xfrm rot="0">
            <a:off x="4800600" y="1371600"/>
            <a:ext cx="4343400" cy="1066800"/>
            <a:chOff x="2640" y="2304"/>
            <a:chExt cx="1536" cy="1104"/>
          </a:xfrm>
        </p:grpSpPr>
        <p:sp>
          <p:nvSpPr>
            <p:cNvPr id="1048805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06" name=""/>
            <p:cNvSpPr txBox="1"/>
            <p:nvPr/>
          </p:nvSpPr>
          <p:spPr>
            <a:xfrm rot="0">
              <a:off x="2883" y="2449"/>
              <a:ext cx="1054" cy="7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Universe of discourse is people in this room.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0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more examples</a:t>
            </a:r>
          </a:p>
        </p:txBody>
      </p:sp>
      <p:sp>
        <p:nvSpPr>
          <p:cNvPr id="1048811" name=""/>
          <p:cNvSpPr/>
          <p:nvPr>
            <p:ph sz="full" idx="1"/>
          </p:nvPr>
        </p:nvSpPr>
        <p:spPr>
          <a:xfrm rot="0">
            <a:off x="912812" y="1598612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L(x) = “x is a lion.”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F(x) = “x is fierce.”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C(x) = “x drinks coffee.”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8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12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All lions are fierce.</a:t>
            </a:r>
          </a:p>
          <a:p>
            <a:pPr eaLnBrk="1" hangingPunct="1" latinLnBrk="1" lvl="0">
              <a:lnSpc>
                <a:spcPct val="12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Some lions don’t drink coffee.</a:t>
            </a:r>
          </a:p>
          <a:p>
            <a:pPr eaLnBrk="1" hangingPunct="1" latinLnBrk="1" lvl="0">
              <a:lnSpc>
                <a:spcPct val="12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Some fierce creatures don’t drink coffee.</a:t>
            </a:r>
          </a:p>
        </p:txBody>
      </p:sp>
      <p:sp>
        <p:nvSpPr>
          <p:cNvPr id="1048812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813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14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101" name=""/>
          <p:cNvGrpSpPr/>
          <p:nvPr/>
        </p:nvGrpSpPr>
        <p:grpSpPr>
          <a:xfrm rot="0">
            <a:off x="4267200" y="1524000"/>
            <a:ext cx="4343400" cy="1066800"/>
            <a:chOff x="2640" y="2304"/>
            <a:chExt cx="1536" cy="1104"/>
          </a:xfrm>
        </p:grpSpPr>
        <p:sp>
          <p:nvSpPr>
            <p:cNvPr id="1048815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16" name=""/>
            <p:cNvSpPr txBox="1"/>
            <p:nvPr/>
          </p:nvSpPr>
          <p:spPr>
            <a:xfrm rot="0">
              <a:off x="2883" y="2449"/>
              <a:ext cx="1054" cy="7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Universe of discourse is all creatures.</a:t>
              </a:r>
            </a:p>
          </p:txBody>
        </p:sp>
      </p:grpSp>
      <p:sp>
        <p:nvSpPr>
          <p:cNvPr id="1048817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18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102" name=""/>
          <p:cNvGrpSpPr/>
          <p:nvPr/>
        </p:nvGrpSpPr>
        <p:grpSpPr>
          <a:xfrm rot="0">
            <a:off x="3810000" y="3733800"/>
            <a:ext cx="3124200" cy="609600"/>
            <a:chOff x="1728" y="2352"/>
            <a:chExt cx="1968" cy="384"/>
          </a:xfrm>
        </p:grpSpPr>
        <p:sp>
          <p:nvSpPr>
            <p:cNvPr id="1048819" name=""/>
            <p:cNvSpPr/>
            <p:nvPr/>
          </p:nvSpPr>
          <p:spPr>
            <a:xfrm rot="0">
              <a:off x="1728" y="2352"/>
              <a:ext cx="1968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20" name=""/>
            <p:cNvSpPr txBox="1"/>
            <p:nvPr/>
          </p:nvSpPr>
          <p:spPr>
            <a:xfrm rot="0">
              <a:off x="1920" y="2400"/>
              <a:ext cx="1584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  <a:sym typeface="Symbol" pitchFamily="18" charset="2"/>
                </a:rPr>
                <a:t>x (L(x)  F(x))</a:t>
              </a:r>
            </a:p>
          </p:txBody>
        </p:sp>
      </p:grpSp>
      <p:grpSp>
        <p:nvGrpSpPr>
          <p:cNvPr id="103" name=""/>
          <p:cNvGrpSpPr/>
          <p:nvPr/>
        </p:nvGrpSpPr>
        <p:grpSpPr>
          <a:xfrm rot="0">
            <a:off x="5334000" y="4343400"/>
            <a:ext cx="3200400" cy="609600"/>
            <a:chOff x="2880" y="2736"/>
            <a:chExt cx="2016" cy="384"/>
          </a:xfrm>
        </p:grpSpPr>
        <p:sp>
          <p:nvSpPr>
            <p:cNvPr id="1048821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22" name=""/>
            <p:cNvSpPr txBox="1"/>
            <p:nvPr/>
          </p:nvSpPr>
          <p:spPr>
            <a:xfrm rot="0">
              <a:off x="2880" y="2784"/>
              <a:ext cx="19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  <a:sym typeface="Symbol" pitchFamily="18" charset="2"/>
                </a:rPr>
                <a:t>x (L(x)  C(x))  </a:t>
              </a:r>
            </a:p>
          </p:txBody>
        </p:sp>
      </p:grpSp>
      <p:grpSp>
        <p:nvGrpSpPr>
          <p:cNvPr id="104" name=""/>
          <p:cNvGrpSpPr/>
          <p:nvPr/>
        </p:nvGrpSpPr>
        <p:grpSpPr>
          <a:xfrm rot="0">
            <a:off x="5715000" y="5486400"/>
            <a:ext cx="3200400" cy="609600"/>
            <a:chOff x="2880" y="2736"/>
            <a:chExt cx="2016" cy="384"/>
          </a:xfrm>
        </p:grpSpPr>
        <p:sp>
          <p:nvSpPr>
            <p:cNvPr id="1048823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24" name=""/>
            <p:cNvSpPr txBox="1"/>
            <p:nvPr/>
          </p:nvSpPr>
          <p:spPr>
            <a:xfrm rot="0">
              <a:off x="2880" y="2784"/>
              <a:ext cx="19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  <a:sym typeface="Symbol" pitchFamily="18" charset="2"/>
                </a:rPr>
                <a:t>x (F(x)  C(x))  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8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more examples</a:t>
            </a:r>
          </a:p>
        </p:txBody>
      </p:sp>
      <p:sp>
        <p:nvSpPr>
          <p:cNvPr id="1048829" name=""/>
          <p:cNvSpPr/>
          <p:nvPr>
            <p:ph sz="full" idx="1"/>
          </p:nvPr>
        </p:nvSpPr>
        <p:spPr>
          <a:xfrm rot="0">
            <a:off x="912812" y="1827212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B(x) = “x is a hummingbird.”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L(x) = “x is a large bird.”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H(x) = “x lives on honey.”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R(x) = “x is richly colored.”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12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All hummingbirds are richly colored.</a:t>
            </a:r>
          </a:p>
          <a:p>
            <a:pPr eaLnBrk="1" hangingPunct="1" latinLnBrk="1" lvl="0">
              <a:lnSpc>
                <a:spcPct val="12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No large birds live on honey.</a:t>
            </a:r>
          </a:p>
          <a:p>
            <a:pPr eaLnBrk="1" hangingPunct="1" latinLnBrk="1" lvl="0">
              <a:lnSpc>
                <a:spcPct val="12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Birds that do not live on honey are dully colored.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1800" lang="en-US">
              <a:sym typeface="Symbol" pitchFamily="18" charset="2"/>
            </a:endParaRPr>
          </a:p>
        </p:txBody>
      </p:sp>
      <p:sp>
        <p:nvSpPr>
          <p:cNvPr id="1048830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grpSp>
        <p:nvGrpSpPr>
          <p:cNvPr id="108" name=""/>
          <p:cNvGrpSpPr/>
          <p:nvPr/>
        </p:nvGrpSpPr>
        <p:grpSpPr>
          <a:xfrm rot="0">
            <a:off x="4572000" y="2133600"/>
            <a:ext cx="4343400" cy="1066800"/>
            <a:chOff x="2640" y="2304"/>
            <a:chExt cx="1536" cy="1104"/>
          </a:xfrm>
        </p:grpSpPr>
        <p:sp>
          <p:nvSpPr>
            <p:cNvPr id="1048831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32" name=""/>
            <p:cNvSpPr txBox="1"/>
            <p:nvPr/>
          </p:nvSpPr>
          <p:spPr>
            <a:xfrm rot="0">
              <a:off x="2883" y="2449"/>
              <a:ext cx="1054" cy="7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mic Sans MS" pitchFamily="66" charset="0"/>
                </a:rPr>
                <a:t>Universe of discourse is all creatures.</a:t>
              </a:r>
            </a:p>
          </p:txBody>
        </p:sp>
      </p:grpSp>
      <p:sp>
        <p:nvSpPr>
          <p:cNvPr id="1048833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34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109" name=""/>
          <p:cNvGrpSpPr/>
          <p:nvPr/>
        </p:nvGrpSpPr>
        <p:grpSpPr>
          <a:xfrm rot="0">
            <a:off x="5791200" y="3886200"/>
            <a:ext cx="3200400" cy="609600"/>
            <a:chOff x="1728" y="2352"/>
            <a:chExt cx="1968" cy="384"/>
          </a:xfrm>
        </p:grpSpPr>
        <p:sp>
          <p:nvSpPr>
            <p:cNvPr id="1048835" name=""/>
            <p:cNvSpPr/>
            <p:nvPr/>
          </p:nvSpPr>
          <p:spPr>
            <a:xfrm rot="0">
              <a:off x="1728" y="2352"/>
              <a:ext cx="1968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36" name=""/>
            <p:cNvSpPr txBox="1"/>
            <p:nvPr/>
          </p:nvSpPr>
          <p:spPr>
            <a:xfrm rot="0">
              <a:off x="1920" y="2400"/>
              <a:ext cx="1584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  <a:sym typeface="Symbol" pitchFamily="18" charset="2"/>
                </a:rPr>
                <a:t>x (B(x)  R(x))</a:t>
              </a:r>
            </a:p>
          </p:txBody>
        </p:sp>
      </p:grpSp>
      <p:grpSp>
        <p:nvGrpSpPr>
          <p:cNvPr id="110" name=""/>
          <p:cNvGrpSpPr/>
          <p:nvPr/>
        </p:nvGrpSpPr>
        <p:grpSpPr>
          <a:xfrm rot="0">
            <a:off x="5105400" y="4800600"/>
            <a:ext cx="3200400" cy="609600"/>
            <a:chOff x="2880" y="2736"/>
            <a:chExt cx="2016" cy="384"/>
          </a:xfrm>
        </p:grpSpPr>
        <p:sp>
          <p:nvSpPr>
            <p:cNvPr id="1048837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38" name=""/>
            <p:cNvSpPr txBox="1"/>
            <p:nvPr/>
          </p:nvSpPr>
          <p:spPr>
            <a:xfrm rot="0">
              <a:off x="2880" y="2784"/>
              <a:ext cx="19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  <a:sym typeface="Symbol" pitchFamily="18" charset="2"/>
                </a:rPr>
                <a:t>x (L(x)  H(x))  </a:t>
              </a:r>
            </a:p>
          </p:txBody>
        </p:sp>
      </p:grpSp>
      <p:grpSp>
        <p:nvGrpSpPr>
          <p:cNvPr id="111" name=""/>
          <p:cNvGrpSpPr/>
          <p:nvPr/>
        </p:nvGrpSpPr>
        <p:grpSpPr>
          <a:xfrm rot="0">
            <a:off x="5638800" y="5943600"/>
            <a:ext cx="3200400" cy="609600"/>
            <a:chOff x="2880" y="2736"/>
            <a:chExt cx="2016" cy="384"/>
          </a:xfrm>
        </p:grpSpPr>
        <p:sp>
          <p:nvSpPr>
            <p:cNvPr id="1048839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40" name=""/>
            <p:cNvSpPr txBox="1"/>
            <p:nvPr/>
          </p:nvSpPr>
          <p:spPr>
            <a:xfrm rot="0">
              <a:off x="2880" y="2784"/>
              <a:ext cx="19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  <a:sym typeface="Symbol" pitchFamily="18" charset="2"/>
                </a:rPr>
                <a:t>x (H(x)  R(x))  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4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quantifier negation</a:t>
            </a:r>
          </a:p>
        </p:txBody>
      </p:sp>
      <p:sp>
        <p:nvSpPr>
          <p:cNvPr id="1048845" name=""/>
          <p:cNvSpPr/>
          <p:nvPr>
            <p:ph sz="full" idx="1"/>
          </p:nvPr>
        </p:nvSpPr>
        <p:spPr>
          <a:xfrm rot="0">
            <a:off x="912812" y="1598612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Not all large birds live on honey.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400" lang="en-US">
                <a:latin typeface="Comic Sans MS" pitchFamily="66" charset="0"/>
              </a:rPr>
              <a:t>x P(x) means “P(x) is true for every x.”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What about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</a:t>
            </a:r>
            <a:r>
              <a:rPr altLang="en-US" sz="2400" lang="en-US">
                <a:latin typeface="Comic Sans MS" pitchFamily="66" charset="0"/>
              </a:rPr>
              <a:t>x P(x) ?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Not [“P(x) is true for every x.”]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“There is an x for which P(x) is not true.”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400" lang="en-US">
                <a:latin typeface="Comic Sans MS" pitchFamily="66" charset="0"/>
              </a:rPr>
              <a:t>x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sz="2400" lang="en-US">
                <a:latin typeface="Comic Sans MS" pitchFamily="66" charset="0"/>
              </a:rPr>
              <a:t>P(x)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So,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</a:t>
            </a:r>
            <a:r>
              <a:rPr altLang="en-US" sz="2400" lang="en-US">
                <a:latin typeface="Comic Sans MS" pitchFamily="66" charset="0"/>
              </a:rPr>
              <a:t>x P(x) is the same as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400" lang="en-US">
                <a:latin typeface="Comic Sans MS" pitchFamily="66" charset="0"/>
              </a:rPr>
              <a:t>x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sz="2400" lang="en-US">
                <a:latin typeface="Comic Sans MS" pitchFamily="66" charset="0"/>
              </a:rPr>
              <a:t>P(x).</a:t>
            </a:r>
          </a:p>
        </p:txBody>
      </p:sp>
      <p:sp>
        <p:nvSpPr>
          <p:cNvPr id="1048846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847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48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49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50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115" name=""/>
          <p:cNvGrpSpPr/>
          <p:nvPr/>
        </p:nvGrpSpPr>
        <p:grpSpPr>
          <a:xfrm rot="0">
            <a:off x="5638800" y="1524000"/>
            <a:ext cx="3200400" cy="609600"/>
            <a:chOff x="2880" y="2736"/>
            <a:chExt cx="2016" cy="384"/>
          </a:xfrm>
        </p:grpSpPr>
        <p:sp>
          <p:nvSpPr>
            <p:cNvPr id="1048851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52" name=""/>
            <p:cNvSpPr txBox="1"/>
            <p:nvPr/>
          </p:nvSpPr>
          <p:spPr>
            <a:xfrm rot="0">
              <a:off x="2880" y="2784"/>
              <a:ext cx="19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  <a:sym typeface="Symbol" pitchFamily="18" charset="2"/>
                </a:rPr>
                <a:t>x (L(x)  H(x))  </a:t>
              </a:r>
            </a:p>
          </p:txBody>
        </p:sp>
      </p:grpSp>
      <p:grpSp>
        <p:nvGrpSpPr>
          <p:cNvPr id="116" name=""/>
          <p:cNvGrpSpPr/>
          <p:nvPr/>
        </p:nvGrpSpPr>
        <p:grpSpPr>
          <a:xfrm rot="0">
            <a:off x="5638800" y="5638800"/>
            <a:ext cx="3200400" cy="609600"/>
            <a:chOff x="2880" y="2736"/>
            <a:chExt cx="2016" cy="384"/>
          </a:xfrm>
        </p:grpSpPr>
        <p:sp>
          <p:nvSpPr>
            <p:cNvPr id="1048853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54" name=""/>
            <p:cNvSpPr txBox="1"/>
            <p:nvPr/>
          </p:nvSpPr>
          <p:spPr>
            <a:xfrm rot="0">
              <a:off x="2880" y="2784"/>
              <a:ext cx="19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omic Sans MS" pitchFamily="66" charset="0"/>
                  <a:sym typeface="Symbol" pitchFamily="18" charset="2"/>
                </a:rPr>
                <a:t></a:t>
              </a:r>
              <a:r>
                <a:rPr altLang="en-US" lang="en-US">
                  <a:latin typeface="Comic Sans MS" pitchFamily="66" charset="0"/>
                </a:rPr>
                <a:t>x </a:t>
              </a:r>
              <a:r>
                <a:rPr altLang="en-US" lang="en-US">
                  <a:latin typeface="Comic Sans MS" pitchFamily="66" charset="0"/>
                  <a:sym typeface="Symbol" pitchFamily="18" charset="2"/>
                </a:rPr>
                <a:t></a:t>
              </a:r>
              <a:r>
                <a:rPr altLang="en-US" lang="en-US">
                  <a:latin typeface="Chalkboard" pitchFamily="1" charset="0"/>
                  <a:sym typeface="Symbol" pitchFamily="18" charset="2"/>
                </a:rPr>
                <a:t>(L(x)  H(x))  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8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b="1" sz="3200" lang="en-US">
                <a:solidFill>
                  <a:srgbClr val="003366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微軟正黑體" pitchFamily="34" charset="-120"/>
              </a:rPr>
              <a:t>Negations of Quantified Statements</a:t>
            </a:r>
            <a:br/>
            <a:endParaRPr altLang="zh-TW" b="1" sz="4000" lang="en-US">
              <a:solidFill>
                <a:srgbClr val="003366"/>
              </a:solidFill>
              <a:effectLst>
                <a:outerShdw algn="tl" blurRad="38100" dir="2700000" dist="38100">
                  <a:srgbClr val="C0C0C0"/>
                </a:outerShdw>
              </a:effectLst>
              <a:ea typeface="微軟正黑體" pitchFamily="34" charset="-120"/>
            </a:endParaRPr>
          </a:p>
        </p:txBody>
      </p:sp>
      <p:sp>
        <p:nvSpPr>
          <p:cNvPr id="1048859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860" name=""/>
          <p:cNvSpPr txBox="1"/>
          <p:nvPr/>
        </p:nvSpPr>
        <p:spPr>
          <a:xfrm rot="0">
            <a:off x="457200" y="1219200"/>
            <a:ext cx="2506980" cy="358140"/>
          </a:xfrm>
          <a:prstGeom prst="rect"/>
          <a:noFill/>
          <a:ln w="9525" cap="flat" cmpd="sng">
            <a:solidFill>
              <a:srgbClr val="808080">
                <a:alpha val="100000"/>
              </a:srgb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800" lang="en-US">
                <a:solidFill>
                  <a:srgbClr val="000000"/>
                </a:solidFill>
              </a:rPr>
              <a:t>Everyone likes football.</a:t>
            </a:r>
          </a:p>
        </p:txBody>
      </p:sp>
      <p:sp>
        <p:nvSpPr>
          <p:cNvPr id="1048861" name=""/>
          <p:cNvSpPr txBox="1"/>
          <p:nvPr/>
        </p:nvSpPr>
        <p:spPr>
          <a:xfrm rot="0">
            <a:off x="457200" y="1905000"/>
            <a:ext cx="4145281" cy="358141"/>
          </a:xfrm>
          <a:prstGeom prst="rect"/>
          <a:solidFill>
            <a:srgbClr val="FFFFCC"/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800" lang="en-US">
                <a:solidFill>
                  <a:srgbClr val="000000"/>
                </a:solidFill>
              </a:rPr>
              <a:t>What is the negation of this statement?</a:t>
            </a:r>
          </a:p>
        </p:txBody>
      </p:sp>
      <p:sp>
        <p:nvSpPr>
          <p:cNvPr id="1048862" name=""/>
          <p:cNvSpPr/>
          <p:nvPr/>
        </p:nvSpPr>
        <p:spPr>
          <a:xfrm rot="0">
            <a:off x="396875" y="4191000"/>
            <a:ext cx="32562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1800" lang="en-US">
                <a:solidFill>
                  <a:srgbClr val="008000"/>
                </a:solidFill>
              </a:rPr>
              <a:t>(generalized) DeMorgan’s Law</a:t>
            </a:r>
          </a:p>
        </p:txBody>
      </p:sp>
      <p:sp>
        <p:nvSpPr>
          <p:cNvPr id="1048863" name=""/>
          <p:cNvSpPr txBox="1"/>
          <p:nvPr/>
        </p:nvSpPr>
        <p:spPr>
          <a:xfrm rot="0">
            <a:off x="457200" y="2590800"/>
            <a:ext cx="7879081" cy="358141"/>
          </a:xfrm>
          <a:prstGeom prst="rect"/>
          <a:noFill/>
          <a:ln w="9525" cap="flat" cmpd="sng">
            <a:solidFill>
              <a:srgbClr val="808080">
                <a:alpha val="100000"/>
              </a:srgb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800" lang="en-US">
                <a:solidFill>
                  <a:srgbClr val="000000"/>
                </a:solidFill>
              </a:rPr>
              <a:t>Not everyone likes football = There exists someone who doesn’t like football.</a:t>
            </a:r>
          </a:p>
        </p:txBody>
      </p:sp>
      <p:pic>
        <p:nvPicPr>
          <p:cNvPr id="2097155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66725" y="3376612"/>
            <a:ext cx="3114675" cy="420687"/>
          </a:xfrm>
          <a:prstGeom prst="rect"/>
          <a:noFill/>
          <a:ln>
            <a:noFill/>
          </a:ln>
        </p:spPr>
      </p:pic>
      <p:pic>
        <p:nvPicPr>
          <p:cNvPr id="2097156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95600" y="3389312"/>
            <a:ext cx="1746250" cy="420687"/>
          </a:xfrm>
          <a:prstGeom prst="rect"/>
          <a:noFill/>
          <a:ln>
            <a:noFill/>
          </a:ln>
        </p:spPr>
      </p:pic>
      <p:sp>
        <p:nvSpPr>
          <p:cNvPr id="1048864" name=""/>
          <p:cNvSpPr txBox="1"/>
          <p:nvPr/>
        </p:nvSpPr>
        <p:spPr>
          <a:xfrm rot="0">
            <a:off x="4038600" y="4195762"/>
            <a:ext cx="4005581" cy="358141"/>
          </a:xfrm>
          <a:prstGeom prst="rect"/>
          <a:noFill/>
          <a:ln w="9525" cap="flat" cmpd="sng">
            <a:solidFill>
              <a:srgbClr val="808080">
                <a:alpha val="100000"/>
              </a:srgb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800" lang="en-US">
                <a:solidFill>
                  <a:srgbClr val="000000"/>
                </a:solidFill>
              </a:rPr>
              <a:t>Say the domain has only three values.</a:t>
            </a:r>
          </a:p>
        </p:txBody>
      </p:sp>
      <p:pic>
        <p:nvPicPr>
          <p:cNvPr id="2097157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524000" y="5791200"/>
            <a:ext cx="3352800" cy="265112"/>
          </a:xfrm>
          <a:prstGeom prst="rect"/>
          <a:noFill/>
          <a:ln>
            <a:noFill/>
          </a:ln>
        </p:spPr>
      </p:pic>
      <p:pic>
        <p:nvPicPr>
          <p:cNvPr id="2097158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105400" y="5791200"/>
            <a:ext cx="1600200" cy="306387"/>
          </a:xfrm>
          <a:prstGeom prst="rect"/>
          <a:noFill/>
          <a:ln>
            <a:noFill/>
          </a:ln>
        </p:spPr>
      </p:pic>
      <p:pic>
        <p:nvPicPr>
          <p:cNvPr id="2097159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524000" y="4800600"/>
            <a:ext cx="3200400" cy="261937"/>
          </a:xfrm>
          <a:prstGeom prst="rect"/>
          <a:noFill/>
          <a:ln>
            <a:noFill/>
          </a:ln>
        </p:spPr>
      </p:pic>
      <p:pic>
        <p:nvPicPr>
          <p:cNvPr id="2097160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1524000" y="5300662"/>
            <a:ext cx="3502025" cy="261937"/>
          </a:xfrm>
          <a:prstGeom prst="rect"/>
          <a:noFill/>
          <a:ln>
            <a:noFill/>
          </a:ln>
        </p:spPr>
      </p:pic>
      <p:sp>
        <p:nvSpPr>
          <p:cNvPr id="1048865" name=""/>
          <p:cNvSpPr txBox="1"/>
          <p:nvPr/>
        </p:nvSpPr>
        <p:spPr>
          <a:xfrm rot="0">
            <a:off x="63500" y="6389687"/>
            <a:ext cx="6151881" cy="3327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600" lang="en-US">
                <a:solidFill>
                  <a:srgbClr val="000000"/>
                </a:solidFill>
              </a:rPr>
              <a:t>The same idea can be used to prove it for any number of variables.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5"/>
                                        <p:tgtEl>
                                          <p:spTgt spid="10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 nodeType="clickPar">
                      <p:stCondLst>
                        <p:cond delay="indefinite"/>
                      </p:stCondLst>
                      <p:childTnLst>
                        <p:par>
                          <p:cTn fill="hold" id="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2" grpId="0" uiExpand="0" build="whole"/>
      <p:bldP spid="1048863" grpId="0" uiExpand="0" build="whole" animBg="1"/>
      <p:bldP spid="1048864" grpId="0" uiExpand="0" build="whole" animBg="1"/>
      <p:bldP spid="1048865" grpId="0" uiExpand="0" build="whol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6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quantifier negation</a:t>
            </a:r>
          </a:p>
        </p:txBody>
      </p:sp>
      <p:sp>
        <p:nvSpPr>
          <p:cNvPr id="1048867" name=""/>
          <p:cNvSpPr/>
          <p:nvPr>
            <p:ph sz="full" idx="1"/>
          </p:nvPr>
        </p:nvSpPr>
        <p:spPr>
          <a:xfrm rot="0">
            <a:off x="912812" y="1598612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No large birds live on honey.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400" lang="en-US">
                <a:latin typeface="Comic Sans MS" pitchFamily="66" charset="0"/>
              </a:rPr>
              <a:t>x P(x) means “P(x) is true for some x.”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What about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</a:t>
            </a:r>
            <a:r>
              <a:rPr altLang="en-US" sz="2400" lang="en-US">
                <a:latin typeface="Comic Sans MS" pitchFamily="66" charset="0"/>
              </a:rPr>
              <a:t>x P(x) ?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Not [“P(x) is true for some x.”]</a:t>
            </a:r>
          </a:p>
          <a:p>
            <a:pPr eaLnBrk="1" hangingPunct="1" latinLnBrk="1" lvl="1">
              <a:lnSpc>
                <a:spcPct val="90000"/>
              </a:lnSpc>
              <a:buFontTx/>
              <a:buNone/>
            </a:pPr>
            <a:r>
              <a:rPr altLang="en-US" sz="2000" lang="en-US">
                <a:latin typeface="Comic Sans MS" pitchFamily="66" charset="0"/>
              </a:rPr>
              <a:t>“P(x) is not true for all x.”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400" lang="en-US">
                <a:latin typeface="Comic Sans MS" pitchFamily="66" charset="0"/>
              </a:rPr>
              <a:t>x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sz="2400" lang="en-US">
                <a:latin typeface="Comic Sans MS" pitchFamily="66" charset="0"/>
              </a:rPr>
              <a:t>P(x)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So,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</a:t>
            </a:r>
            <a:r>
              <a:rPr altLang="en-US" sz="2400" lang="en-US">
                <a:latin typeface="Comic Sans MS" pitchFamily="66" charset="0"/>
              </a:rPr>
              <a:t>x P(x) is the same as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400" lang="en-US">
                <a:latin typeface="Comic Sans MS" pitchFamily="66" charset="0"/>
              </a:rPr>
              <a:t>x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sz="2400" lang="en-US">
                <a:latin typeface="Comic Sans MS" pitchFamily="66" charset="0"/>
              </a:rPr>
              <a:t>P(x).</a:t>
            </a:r>
          </a:p>
        </p:txBody>
      </p:sp>
      <p:sp>
        <p:nvSpPr>
          <p:cNvPr id="1048868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869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70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71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72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121" name=""/>
          <p:cNvGrpSpPr/>
          <p:nvPr/>
        </p:nvGrpSpPr>
        <p:grpSpPr>
          <a:xfrm rot="0">
            <a:off x="5638800" y="1524000"/>
            <a:ext cx="3200400" cy="609600"/>
            <a:chOff x="2880" y="2736"/>
            <a:chExt cx="2016" cy="384"/>
          </a:xfrm>
        </p:grpSpPr>
        <p:sp>
          <p:nvSpPr>
            <p:cNvPr id="1048873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74" name=""/>
            <p:cNvSpPr txBox="1"/>
            <p:nvPr/>
          </p:nvSpPr>
          <p:spPr>
            <a:xfrm rot="0">
              <a:off x="2880" y="2784"/>
              <a:ext cx="19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  <a:sym typeface="Symbol" pitchFamily="18" charset="2"/>
                </a:rPr>
                <a:t></a:t>
              </a:r>
              <a:r>
                <a:rPr altLang="en-US" lang="en-US">
                  <a:latin typeface="Comic Sans MS" pitchFamily="66" charset="0"/>
                  <a:sym typeface="Symbol" pitchFamily="18" charset="2"/>
                </a:rPr>
                <a:t></a:t>
              </a:r>
              <a:r>
                <a:rPr altLang="en-US" lang="en-US">
                  <a:latin typeface="Chalkboard" pitchFamily="1" charset="0"/>
                  <a:sym typeface="Symbol" pitchFamily="18" charset="2"/>
                </a:rPr>
                <a:t>x (L(x)  H(x))  </a:t>
              </a:r>
            </a:p>
          </p:txBody>
        </p:sp>
      </p:grpSp>
      <p:grpSp>
        <p:nvGrpSpPr>
          <p:cNvPr id="122" name=""/>
          <p:cNvGrpSpPr/>
          <p:nvPr/>
        </p:nvGrpSpPr>
        <p:grpSpPr>
          <a:xfrm rot="0">
            <a:off x="5638800" y="5638800"/>
            <a:ext cx="3200400" cy="609600"/>
            <a:chOff x="2880" y="2736"/>
            <a:chExt cx="2016" cy="384"/>
          </a:xfrm>
        </p:grpSpPr>
        <p:sp>
          <p:nvSpPr>
            <p:cNvPr id="1048875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876" name=""/>
            <p:cNvSpPr txBox="1"/>
            <p:nvPr/>
          </p:nvSpPr>
          <p:spPr>
            <a:xfrm rot="0">
              <a:off x="2880" y="2784"/>
              <a:ext cx="1980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omic Sans MS" pitchFamily="66" charset="0"/>
                  <a:sym typeface="Symbol" pitchFamily="18" charset="2"/>
                </a:rPr>
                <a:t></a:t>
              </a:r>
              <a:r>
                <a:rPr altLang="en-US" lang="en-US">
                  <a:latin typeface="Comic Sans MS" pitchFamily="66" charset="0"/>
                </a:rPr>
                <a:t>x </a:t>
              </a:r>
              <a:r>
                <a:rPr altLang="en-US" lang="en-US">
                  <a:latin typeface="Comic Sans MS" pitchFamily="66" charset="0"/>
                  <a:sym typeface="Symbol" pitchFamily="18" charset="2"/>
                </a:rPr>
                <a:t></a:t>
              </a:r>
              <a:r>
                <a:rPr altLang="en-US" lang="en-US">
                  <a:latin typeface="Chalkboard" pitchFamily="1" charset="0"/>
                  <a:sym typeface="Symbol" pitchFamily="18" charset="2"/>
                </a:rPr>
                <a:t>(L(x)  H(x))  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0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b="1" sz="3200" lang="en-US">
                <a:solidFill>
                  <a:srgbClr val="003366"/>
                </a:solidFill>
                <a:effectLst>
                  <a:outerShdw algn="tl" blurRad="38100" dir="2700000" dist="38100">
                    <a:srgbClr val="C0C0C0"/>
                  </a:outerShdw>
                </a:effectLst>
                <a:ea typeface="微軟正黑體" pitchFamily="34" charset="-120"/>
              </a:rPr>
              <a:t>Negations of Quantified Statements</a:t>
            </a:r>
            <a:br/>
            <a:endParaRPr altLang="zh-TW" b="1" sz="4000" lang="en-US">
              <a:solidFill>
                <a:srgbClr val="003366"/>
              </a:solidFill>
              <a:effectLst>
                <a:outerShdw algn="tl" blurRad="38100" dir="2700000" dist="38100">
                  <a:srgbClr val="C0C0C0"/>
                </a:outerShdw>
              </a:effectLst>
              <a:ea typeface="微軟正黑體" pitchFamily="34" charset="-120"/>
            </a:endParaRPr>
          </a:p>
        </p:txBody>
      </p:sp>
      <p:sp>
        <p:nvSpPr>
          <p:cNvPr id="1048881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882" name=""/>
          <p:cNvSpPr txBox="1"/>
          <p:nvPr/>
        </p:nvSpPr>
        <p:spPr>
          <a:xfrm rot="0">
            <a:off x="488950" y="1295400"/>
            <a:ext cx="2951480" cy="358141"/>
          </a:xfrm>
          <a:prstGeom prst="rect"/>
          <a:noFill/>
          <a:ln w="9525" cap="flat" cmpd="sng">
            <a:solidFill>
              <a:srgbClr val="808080">
                <a:alpha val="100000"/>
              </a:srgb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800" lang="en-US">
                <a:solidFill>
                  <a:srgbClr val="000000"/>
                </a:solidFill>
              </a:rPr>
              <a:t>There is a plant that can fly.</a:t>
            </a:r>
          </a:p>
        </p:txBody>
      </p:sp>
      <p:sp>
        <p:nvSpPr>
          <p:cNvPr id="1048883" name=""/>
          <p:cNvSpPr txBox="1"/>
          <p:nvPr/>
        </p:nvSpPr>
        <p:spPr>
          <a:xfrm rot="0">
            <a:off x="457200" y="1905000"/>
            <a:ext cx="4145281" cy="358141"/>
          </a:xfrm>
          <a:prstGeom prst="rect"/>
          <a:solidFill>
            <a:srgbClr val="FFFFCC"/>
          </a:solidFill>
          <a:ln w="9525" cap="flat" cmpd="sng">
            <a:solidFill>
              <a:srgbClr val="80808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800" lang="en-US">
                <a:solidFill>
                  <a:srgbClr val="000000"/>
                </a:solidFill>
              </a:rPr>
              <a:t>What is the negation of this statement?</a:t>
            </a:r>
          </a:p>
        </p:txBody>
      </p:sp>
      <p:sp>
        <p:nvSpPr>
          <p:cNvPr id="1048884" name=""/>
          <p:cNvSpPr txBox="1"/>
          <p:nvPr/>
        </p:nvSpPr>
        <p:spPr>
          <a:xfrm rot="0">
            <a:off x="457200" y="2590800"/>
            <a:ext cx="5542281" cy="358141"/>
          </a:xfrm>
          <a:prstGeom prst="rect"/>
          <a:noFill/>
          <a:ln w="9525" cap="flat" cmpd="sng">
            <a:solidFill>
              <a:srgbClr val="808080">
                <a:alpha val="100000"/>
              </a:srgb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800" lang="en-US">
                <a:solidFill>
                  <a:srgbClr val="000000"/>
                </a:solidFill>
              </a:rPr>
              <a:t>Not exists a plant that can fly = every plant cannot fly.</a:t>
            </a:r>
          </a:p>
        </p:txBody>
      </p:sp>
      <p:pic>
        <p:nvPicPr>
          <p:cNvPr id="2097161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3389312"/>
            <a:ext cx="3114675" cy="420687"/>
          </a:xfrm>
          <a:prstGeom prst="rect"/>
          <a:noFill/>
          <a:ln>
            <a:noFill/>
          </a:ln>
        </p:spPr>
      </p:pic>
      <p:sp>
        <p:nvSpPr>
          <p:cNvPr id="1048885" name=""/>
          <p:cNvSpPr/>
          <p:nvPr/>
        </p:nvSpPr>
        <p:spPr>
          <a:xfrm rot="0">
            <a:off x="396875" y="4191000"/>
            <a:ext cx="3256280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1800" lang="en-US">
                <a:solidFill>
                  <a:srgbClr val="008000"/>
                </a:solidFill>
              </a:rPr>
              <a:t>(generalized) DeMorgan’s Law</a:t>
            </a:r>
          </a:p>
        </p:txBody>
      </p:sp>
      <p:pic>
        <p:nvPicPr>
          <p:cNvPr id="2097162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957512" y="3389312"/>
            <a:ext cx="1766887" cy="420687"/>
          </a:xfrm>
          <a:prstGeom prst="rect"/>
          <a:noFill/>
          <a:ln>
            <a:noFill/>
          </a:ln>
        </p:spPr>
      </p:pic>
      <p:sp>
        <p:nvSpPr>
          <p:cNvPr id="1048886" name=""/>
          <p:cNvSpPr txBox="1"/>
          <p:nvPr/>
        </p:nvSpPr>
        <p:spPr>
          <a:xfrm rot="0">
            <a:off x="4038600" y="4195762"/>
            <a:ext cx="4005581" cy="358141"/>
          </a:xfrm>
          <a:prstGeom prst="rect"/>
          <a:noFill/>
          <a:ln w="9525" cap="flat" cmpd="sng">
            <a:solidFill>
              <a:srgbClr val="808080">
                <a:alpha val="100000"/>
              </a:srgb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800" lang="en-US">
                <a:solidFill>
                  <a:srgbClr val="000000"/>
                </a:solidFill>
              </a:rPr>
              <a:t>Say the domain has only three values.</a:t>
            </a:r>
          </a:p>
        </p:txBody>
      </p:sp>
      <p:pic>
        <p:nvPicPr>
          <p:cNvPr id="2097163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33400" y="4800600"/>
            <a:ext cx="4343400" cy="260350"/>
          </a:xfrm>
          <a:prstGeom prst="rect"/>
          <a:noFill/>
          <a:ln>
            <a:noFill/>
          </a:ln>
        </p:spPr>
      </p:pic>
      <p:pic>
        <p:nvPicPr>
          <p:cNvPr id="2097164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752600" y="5603875"/>
            <a:ext cx="3352800" cy="263525"/>
          </a:xfrm>
          <a:prstGeom prst="rect"/>
          <a:noFill/>
          <a:ln>
            <a:noFill/>
          </a:ln>
        </p:spPr>
      </p:pic>
      <p:pic>
        <p:nvPicPr>
          <p:cNvPr id="2097165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752600" y="6019800"/>
            <a:ext cx="1371600" cy="261937"/>
          </a:xfrm>
          <a:prstGeom prst="rect"/>
          <a:noFill/>
          <a:ln>
            <a:noFill/>
          </a:ln>
        </p:spPr>
      </p:pic>
      <p:pic>
        <p:nvPicPr>
          <p:cNvPr id="2097166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1757362" y="5178425"/>
            <a:ext cx="3502025" cy="261937"/>
          </a:xfrm>
          <a:prstGeom prst="rect"/>
          <a:noFill/>
          <a:ln>
            <a:noFill/>
          </a:ln>
        </p:spPr>
      </p:pic>
      <p:sp>
        <p:nvSpPr>
          <p:cNvPr id="1048887" name=""/>
          <p:cNvSpPr txBox="1"/>
          <p:nvPr/>
        </p:nvSpPr>
        <p:spPr>
          <a:xfrm rot="0">
            <a:off x="63500" y="6389687"/>
            <a:ext cx="6151881" cy="3327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sz="1600" lang="en-US">
                <a:solidFill>
                  <a:srgbClr val="000000"/>
                </a:solidFill>
              </a:rPr>
              <a:t>The same idea can be used to prove it for any number of variables.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5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 nodeType="clickPar">
                      <p:stCondLst>
                        <p:cond delay="indefinite"/>
                      </p:stCondLst>
                      <p:childTnLst>
                        <p:par>
                          <p:cTn fill="hold" id="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4" grpId="0" uiExpand="0" build="whole" animBg="1"/>
      <p:bldP spid="1048885" grpId="0" uiExpand="0" build="whole"/>
      <p:bldP spid="1048886" grpId="0" uiExpand="0" build="whole" animBg="1"/>
      <p:bldP spid="1048887" grpId="0" uiExpand="0" build="whol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>
            <p:ph type="title" sz="full" idx="0"/>
          </p:nvPr>
        </p:nvSpPr>
        <p:spPr>
          <a:xfrm rot="0">
            <a:off x="685800" y="609600"/>
            <a:ext cx="7924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Propositional Logic - say a bit…</a:t>
            </a:r>
          </a:p>
        </p:txBody>
      </p:sp>
      <p:sp>
        <p:nvSpPr>
          <p:cNvPr id="1048606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607" name=""/>
          <p:cNvSpPr/>
          <p:nvPr/>
        </p:nvSpPr>
        <p:spPr>
          <a:xfrm rot="0">
            <a:off x="684212" y="1827212"/>
            <a:ext cx="8078787" cy="44211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altLang="en-US" sz="2000" lang="en-US">
                <a:latin typeface="Comic Sans MS" pitchFamily="66" charset="0"/>
              </a:rPr>
              <a:t>This week we’re using propositional logic as a foundation for formal proofs.</a:t>
            </a:r>
          </a:p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altLang="en-US" sz="2000" lang="en-US">
                <a:latin typeface="Comic Sans MS" pitchFamily="66" charset="0"/>
              </a:rPr>
              <a:t>Propositional logic is also the key to writing good code…you can’t do any kind of conditional (if) statement without understanding the condition you’re testing.</a:t>
            </a:r>
          </a:p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altLang="en-US" sz="20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altLang="en-US" sz="2000" lang="en-US">
                <a:latin typeface="Comic Sans MS" pitchFamily="66" charset="0"/>
              </a:rPr>
              <a:t>All the logical connectives we’ve discussed are also found in hardware and are called “gates.”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8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quantifier negation</a:t>
            </a:r>
          </a:p>
        </p:txBody>
      </p:sp>
      <p:sp>
        <p:nvSpPr>
          <p:cNvPr id="1048889" name=""/>
          <p:cNvSpPr/>
          <p:nvPr>
            <p:ph sz="full" idx="1"/>
          </p:nvPr>
        </p:nvSpPr>
        <p:spPr>
          <a:xfrm rot="0">
            <a:off x="912812" y="1751012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So, </a:t>
            </a:r>
            <a:r>
              <a:rPr altLang="en-US" sz="2400" lang="en-US">
                <a:latin typeface="Chalkboard" pitchFamily="1" charset="0"/>
                <a:sym typeface="Symbol" pitchFamily="18" charset="2"/>
              </a:rPr>
              <a:t>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400" lang="en-US">
                <a:latin typeface="Comic Sans MS" pitchFamily="66" charset="0"/>
              </a:rPr>
              <a:t>x P(x) is the same as 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400" lang="en-US">
                <a:latin typeface="Comic Sans MS" pitchFamily="66" charset="0"/>
              </a:rPr>
              <a:t>x </a:t>
            </a:r>
            <a:r>
              <a:rPr altLang="en-US" sz="2400" lang="en-US">
                <a:latin typeface="Chalkboard" pitchFamily="1" charset="0"/>
                <a:sym typeface="Symbol" pitchFamily="18" charset="2"/>
              </a:rPr>
              <a:t></a:t>
            </a:r>
            <a:r>
              <a:rPr altLang="en-US" sz="2400" lang="en-US">
                <a:latin typeface="Comic Sans MS" pitchFamily="66" charset="0"/>
              </a:rPr>
              <a:t>P(x).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So, </a:t>
            </a:r>
            <a:r>
              <a:rPr altLang="en-US" sz="2400" lang="en-US">
                <a:latin typeface="Chalkboard" pitchFamily="1" charset="0"/>
                <a:sym typeface="Symbol" pitchFamily="18" charset="2"/>
              </a:rPr>
              <a:t>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2400" lang="en-US">
                <a:latin typeface="Comic Sans MS" pitchFamily="66" charset="0"/>
              </a:rPr>
              <a:t>x P(x) is the same as 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400" lang="en-US">
                <a:latin typeface="Comic Sans MS" pitchFamily="66" charset="0"/>
              </a:rPr>
              <a:t>x </a:t>
            </a:r>
            <a:r>
              <a:rPr altLang="en-US" sz="2400" lang="en-US">
                <a:latin typeface="Chalkboard" pitchFamily="1" charset="0"/>
                <a:sym typeface="Symbol" pitchFamily="18" charset="2"/>
              </a:rPr>
              <a:t></a:t>
            </a:r>
            <a:r>
              <a:rPr altLang="en-US" sz="2400" lang="en-US">
                <a:latin typeface="Comic Sans MS" pitchFamily="66" charset="0"/>
              </a:rPr>
              <a:t>P(x).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General rule: to negate a quantifier, move negation to the right, changing quantifiers as you go.</a:t>
            </a:r>
            <a:r>
              <a:rPr altLang="en-US" lang="en-US">
                <a:latin typeface="Comic Sans MS" pitchFamily="66" charset="0"/>
              </a:rPr>
              <a:t> </a:t>
            </a:r>
            <a:r>
              <a:rPr altLang="en-US" lang="en-US">
                <a:sym typeface="Symbol" pitchFamily="18" charset="2"/>
              </a:rPr>
              <a:t> </a:t>
            </a:r>
          </a:p>
        </p:txBody>
      </p:sp>
      <p:sp>
        <p:nvSpPr>
          <p:cNvPr id="1048890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4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 - quantifier negation</a:t>
            </a:r>
          </a:p>
        </p:txBody>
      </p:sp>
      <p:sp>
        <p:nvSpPr>
          <p:cNvPr id="1048895" name=""/>
          <p:cNvSpPr/>
          <p:nvPr>
            <p:ph sz="full" idx="1"/>
          </p:nvPr>
        </p:nvSpPr>
        <p:spPr>
          <a:xfrm rot="0">
            <a:off x="912812" y="1598612"/>
            <a:ext cx="7545387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No large birds live on honey.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3600" lang="en-US"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3600" lang="en-US"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lang="en-US">
              <a:sym typeface="Symbol" pitchFamily="18" charset="2"/>
            </a:endParaRPr>
          </a:p>
        </p:txBody>
      </p:sp>
      <p:sp>
        <p:nvSpPr>
          <p:cNvPr id="1048896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897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898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912812" y="2657475"/>
          <a:ext cx="7543800" cy="2314575"/>
        </p:xfrm>
        <a:graphic>
          <a:graphicData uri="http://schemas.openxmlformats.org/drawingml/2006/table">
            <a:tbl>
              <a:tblPr/>
              <a:tblGrid>
                <a:gridCol w="2590800"/>
                <a:gridCol w="3200400"/>
                <a:gridCol w="1752600"/>
              </a:tblGrid>
              <a:tr h="701675"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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x (L(x) 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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 H(x))</a:t>
                      </a: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 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x 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(L(x) 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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 H(x))</a:t>
                      </a: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Negation rule</a:t>
                      </a: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334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000" lang="en-US">
                        <a:latin typeface="Comic Sans MS" pitchFamily="66" charset="0"/>
                      </a:endParaRP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 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x (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L(x) 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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H(x))</a:t>
                      </a: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DeMorgan’s</a:t>
                      </a: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79500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000" lang="en-US">
                        <a:latin typeface="Comic Sans MS" pitchFamily="66" charset="0"/>
                      </a:endParaRP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 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x (L(x) 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 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H(x))</a:t>
                      </a: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Subst for </a:t>
                      </a:r>
                      <a:r>
                        <a:rPr altLang="en-US" b="0" sz="20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</a:p>
                  </a:txBody>
                  <a:tcPr marL="91440" marR="91440" marT="45733" marB="45733" anchor="t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1" name=""/>
          <p:cNvGrpSpPr/>
          <p:nvPr/>
        </p:nvGrpSpPr>
        <p:grpSpPr>
          <a:xfrm rot="0">
            <a:off x="4800600" y="4648200"/>
            <a:ext cx="3200400" cy="1184275"/>
            <a:chOff x="2880" y="2736"/>
            <a:chExt cx="2016" cy="384"/>
          </a:xfrm>
        </p:grpSpPr>
        <p:sp>
          <p:nvSpPr>
            <p:cNvPr id="1048908" name=""/>
            <p:cNvSpPr/>
            <p:nvPr/>
          </p:nvSpPr>
          <p:spPr>
            <a:xfrm rot="0">
              <a:off x="2880" y="2736"/>
              <a:ext cx="2016" cy="38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909" name=""/>
            <p:cNvSpPr txBox="1"/>
            <p:nvPr/>
          </p:nvSpPr>
          <p:spPr>
            <a:xfrm rot="0">
              <a:off x="2880" y="2784"/>
              <a:ext cx="1980" cy="26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omic Sans MS" pitchFamily="66" charset="0"/>
                  <a:sym typeface="Symbol" pitchFamily="18" charset="2"/>
                </a:rPr>
                <a:t>What’s wrong with this proof?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Propositional Logic - 2 more defn…</a:t>
            </a:r>
          </a:p>
        </p:txBody>
      </p:sp>
      <p:sp>
        <p:nvSpPr>
          <p:cNvPr id="1048614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615" name=""/>
          <p:cNvSpPr/>
          <p:nvPr/>
        </p:nvSpPr>
        <p:spPr>
          <a:xfrm rot="0">
            <a:off x="685800" y="1827212"/>
            <a:ext cx="7772400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altLang="en-US" sz="2000" lang="en-US">
                <a:latin typeface="Comic Sans MS" pitchFamily="66" charset="0"/>
              </a:rPr>
              <a:t>A </a:t>
            </a:r>
            <a:r>
              <a:rPr altLang="en-US" sz="2000" i="1" lang="en-US">
                <a:latin typeface="Comic Sans MS" pitchFamily="66" charset="0"/>
              </a:rPr>
              <a:t>tautology</a:t>
            </a:r>
            <a:r>
              <a:rPr altLang="en-US" sz="2000" lang="en-US">
                <a:latin typeface="Comic Sans MS" pitchFamily="66" charset="0"/>
              </a:rPr>
              <a:t> is a proposition that’s always TRUE.</a:t>
            </a:r>
          </a:p>
        </p:txBody>
      </p:sp>
      <p:sp>
        <p:nvSpPr>
          <p:cNvPr id="1048616" name=""/>
          <p:cNvSpPr/>
          <p:nvPr/>
        </p:nvSpPr>
        <p:spPr>
          <a:xfrm rot="0">
            <a:off x="685800" y="2438400"/>
            <a:ext cx="7772400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altLang="en-US" sz="2000" lang="en-US">
                <a:latin typeface="Comic Sans MS" pitchFamily="66" charset="0"/>
              </a:rPr>
              <a:t>A </a:t>
            </a:r>
            <a:r>
              <a:rPr altLang="en-US" sz="2000" i="1" lang="en-US">
                <a:latin typeface="Comic Sans MS" pitchFamily="66" charset="0"/>
              </a:rPr>
              <a:t>contradiction</a:t>
            </a:r>
            <a:r>
              <a:rPr altLang="en-US" sz="2000" lang="en-US">
                <a:latin typeface="Comic Sans MS" pitchFamily="66" charset="0"/>
              </a:rPr>
              <a:t> is a proposition that’s always FALSE.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2590800" y="3522662"/>
          <a:ext cx="4267200" cy="1873250"/>
        </p:xfrm>
        <a:graphic>
          <a:graphicData uri="http://schemas.openxmlformats.org/drawingml/2006/table">
            <a:tbl>
              <a:tblPr/>
              <a:tblGrid>
                <a:gridCol w="663575"/>
                <a:gridCol w="758825"/>
                <a:gridCol w="1422400"/>
                <a:gridCol w="1422400"/>
              </a:tblGrid>
              <a:tr h="625475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3200" lang="en-US">
                          <a:solidFill>
                            <a:schemeClr val="dk1"/>
                          </a:solidFill>
                        </a:rPr>
                        <a:t>p</a:t>
                      </a:r>
                    </a:p>
                  </a:txBody>
                  <a:tcPr marL="91440" marR="91440" marT="45720" marB="45720" anchor="ctr" vert="horz"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</a:t>
                      </a:r>
                      <a:r>
                        <a:rPr altLang="en-US" b="0" sz="2800" i="1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p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i="1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p</a:t>
                      </a:r>
                      <a:r>
                        <a:rPr altLang="en-US" b="0" sz="2800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  </a:t>
                      </a:r>
                      <a:r>
                        <a:rPr altLang="en-US" b="0" sz="2800" i="1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p</a:t>
                      </a:r>
                      <a:r>
                        <a:rPr altLang="en-US" b="0" sz="2800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 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i="1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p</a:t>
                      </a:r>
                      <a:r>
                        <a:rPr altLang="en-US" b="0" sz="2800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  </a:t>
                      </a:r>
                      <a:r>
                        <a:rPr altLang="en-US" b="0" sz="2800" i="1" lang="en-US">
                          <a:solidFill>
                            <a:schemeClr val="dk1"/>
                          </a:solidFill>
                          <a:sym typeface="Symbol" pitchFamily="18" charset="2"/>
                        </a:rPr>
                        <a:t>p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23887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3200" lang="en-US">
                          <a:solidFill>
                            <a:schemeClr val="dk1"/>
                          </a:solidFill>
                        </a:rPr>
                        <a:t>T</a:t>
                      </a:r>
                    </a:p>
                  </a:txBody>
                  <a:tcPr marL="91440" marR="91440" marT="45720" marB="45720" anchor="ctr" vert="horz"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3200" lang="en-US">
                          <a:solidFill>
                            <a:schemeClr val="dk1"/>
                          </a:solidFill>
                        </a:rPr>
                        <a:t>F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3200" lang="en-US"/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3200" lang="en-US"/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23887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3200" lang="en-US">
                          <a:solidFill>
                            <a:schemeClr val="dk1"/>
                          </a:solidFill>
                        </a:rPr>
                        <a:t>F</a:t>
                      </a:r>
                    </a:p>
                  </a:txBody>
                  <a:tcPr marL="91440" marR="91440" marT="45720" marB="45720" anchor="ctr" vert="horz"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3200" lang="en-US">
                          <a:solidFill>
                            <a:schemeClr val="dk1"/>
                          </a:solidFill>
                        </a:rPr>
                        <a:t>T</a:t>
                      </a:r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3200" lang="en-US"/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3200" lang="en-US"/>
                    </a:p>
                  </a:txBody>
                  <a:tcPr marL="91440" marR="91440" marT="45720" marB="45720" anchor="ctr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634" name=""/>
          <p:cNvSpPr txBox="1"/>
          <p:nvPr/>
        </p:nvSpPr>
        <p:spPr>
          <a:xfrm rot="0">
            <a:off x="4267200" y="4191000"/>
            <a:ext cx="762000" cy="11604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ctr" lvl="0">
              <a:spcBef>
                <a:spcPct val="50000"/>
              </a:spcBef>
            </a:pPr>
            <a:r>
              <a:rPr altLang="en-US" sz="2800" lang="en-US"/>
              <a:t>T</a:t>
            </a:r>
          </a:p>
          <a:p>
            <a:pPr algn="ctr" lvl="0">
              <a:spcBef>
                <a:spcPct val="50000"/>
              </a:spcBef>
            </a:pPr>
            <a:r>
              <a:rPr altLang="en-US" sz="2800" lang="en-US"/>
              <a:t>T</a:t>
            </a:r>
          </a:p>
        </p:txBody>
      </p:sp>
      <p:sp>
        <p:nvSpPr>
          <p:cNvPr id="1048635" name=""/>
          <p:cNvSpPr txBox="1"/>
          <p:nvPr/>
        </p:nvSpPr>
        <p:spPr>
          <a:xfrm rot="0">
            <a:off x="5715000" y="4191000"/>
            <a:ext cx="762000" cy="11604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ctr" lvl="0">
              <a:spcBef>
                <a:spcPct val="50000"/>
              </a:spcBef>
            </a:pPr>
            <a:r>
              <a:rPr altLang="en-US" sz="2800" lang="en-US"/>
              <a:t>F</a:t>
            </a:r>
          </a:p>
          <a:p>
            <a:pPr algn="ctr" lvl="0">
              <a:spcBef>
                <a:spcPct val="50000"/>
              </a:spcBef>
            </a:pPr>
            <a:r>
              <a:rPr altLang="en-US" sz="2800" lang="en-US"/>
              <a:t>F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 nodeType="clickPar">
                      <p:stCondLst>
                        <p:cond delay="indefinite"/>
                      </p:stCondLst>
                      <p:childTnLst>
                        <p:par>
                          <p:cTn fill="hold" id="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 uiExpand="0" build="whole"/>
      <p:bldP spid="1048616" grpId="0" uiExpand="0" build="whole"/>
      <p:bldP spid="1048634" grpId="0" uiExpand="0" build="whole"/>
      <p:bldP spid="1048635" grpId="0" uiExpand="0" build="whol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Propositional Logic - an unfamous </a:t>
            </a:r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  <a:sym typeface="Symbol" pitchFamily="18" charset="2"/>
              </a:rPr>
              <a:t></a:t>
            </a:r>
          </a:p>
        </p:txBody>
      </p:sp>
      <p:sp>
        <p:nvSpPr>
          <p:cNvPr id="1048640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641" name=""/>
          <p:cNvSpPr/>
          <p:nvPr/>
        </p:nvSpPr>
        <p:spPr>
          <a:xfrm rot="0">
            <a:off x="685800" y="1981200"/>
            <a:ext cx="7772400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altLang="en-US" lang="en-US">
                <a:latin typeface="Comic Sans MS" pitchFamily="66" charset="0"/>
              </a:rPr>
              <a:t>	   </a:t>
            </a:r>
            <a:r>
              <a:rPr altLang="en-US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lang="en-US">
                <a:latin typeface="Comic Sans MS" pitchFamily="66" charset="0"/>
              </a:rPr>
              <a:t>(</a:t>
            </a:r>
            <a:r>
              <a:rPr altLang="en-US" i="1" lang="en-US">
                <a:latin typeface="Chalkboard" pitchFamily="1" charset="0"/>
              </a:rPr>
              <a:t>p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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lang="en-US">
                <a:latin typeface="Chalkboard" pitchFamily="1" charset="0"/>
              </a:rPr>
              <a:t>q)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 </a:t>
            </a:r>
            <a:r>
              <a:rPr altLang="en-US" i="1" lang="en-US">
                <a:latin typeface="Chalkboard" pitchFamily="1" charset="0"/>
                <a:sym typeface="Symbol" pitchFamily="18" charset="2"/>
              </a:rPr>
              <a:t>q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 </a:t>
            </a:r>
            <a:r>
              <a:rPr altLang="en-US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i="1" lang="en-US">
                <a:latin typeface="Chalkboard" pitchFamily="1" charset="0"/>
              </a:rPr>
              <a:t>p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 </a:t>
            </a:r>
            <a:r>
              <a:rPr altLang="en-US" i="1" lang="en-US">
                <a:latin typeface="Chalkboard" pitchFamily="1" charset="0"/>
                <a:sym typeface="Symbol" pitchFamily="18" charset="2"/>
              </a:rPr>
              <a:t>q</a:t>
            </a:r>
            <a:r>
              <a:rPr altLang="en-US" lang="en-US">
                <a:latin typeface="Chalkboard" pitchFamily="1" charset="0"/>
              </a:rPr>
              <a:t> </a:t>
            </a:r>
          </a:p>
        </p:txBody>
      </p:sp>
      <p:grpSp>
        <p:nvGrpSpPr>
          <p:cNvPr id="52" name=""/>
          <p:cNvGrpSpPr/>
          <p:nvPr/>
        </p:nvGrpSpPr>
        <p:grpSpPr>
          <a:xfrm rot="0">
            <a:off x="2895600" y="1371600"/>
            <a:ext cx="6248400" cy="685800"/>
            <a:chOff x="1824" y="816"/>
            <a:chExt cx="3936" cy="432"/>
          </a:xfrm>
        </p:grpSpPr>
        <p:sp>
          <p:nvSpPr>
            <p:cNvPr id="1048642" name=""/>
            <p:cNvSpPr/>
            <p:nvPr/>
          </p:nvSpPr>
          <p:spPr>
            <a:xfrm rot="0">
              <a:off x="1824" y="816"/>
              <a:ext cx="3936" cy="432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43" name=""/>
            <p:cNvSpPr txBox="1"/>
            <p:nvPr/>
          </p:nvSpPr>
          <p:spPr>
            <a:xfrm rot="0">
              <a:off x="1938" y="889"/>
              <a:ext cx="382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ourier New" pitchFamily="1" charset="0"/>
                </a:rPr>
                <a:t>if NOT (blue AND NOT red) OR red then…</a:t>
              </a:r>
            </a:p>
          </p:txBody>
        </p:sp>
      </p:grp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838200" y="2794000"/>
          <a:ext cx="7620000" cy="3159125"/>
        </p:xfrm>
        <a:graphic>
          <a:graphicData uri="http://schemas.openxmlformats.org/drawingml/2006/table">
            <a:tbl>
              <a:tblPr/>
              <a:tblGrid>
                <a:gridCol w="2303462"/>
                <a:gridCol w="620712"/>
                <a:gridCol w="2392362"/>
                <a:gridCol w="2303462"/>
              </a:tblGrid>
              <a:tr h="855662">
                <a:tc>
                  <a:txBody>
                    <a:bodyPr/>
                    <a:p>
                      <a:pPr algn="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omic Sans MS" pitchFamily="66" charset="0"/>
                        </a:rPr>
                        <a:t>(</a:t>
                      </a:r>
                      <a:r>
                        <a:rPr altLang="en-US" b="0" sz="2500" i="1" lang="en-US">
                          <a:solidFill>
                            <a:schemeClr val="dk1"/>
                          </a:solidFill>
                          <a:latin typeface="Chalkboard" pitchFamily="1" charset="0"/>
                        </a:rPr>
                        <a:t>p</a:t>
                      </a: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</a:rPr>
                        <a:t> </a:t>
                      </a: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  <a:sym typeface="Symbol" pitchFamily="18" charset="2"/>
                        </a:rPr>
                        <a:t></a:t>
                      </a: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</a:rPr>
                        <a:t> </a:t>
                      </a: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</a:rPr>
                        <a:t>q) </a:t>
                      </a: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  <a:sym typeface="Symbol" pitchFamily="18" charset="2"/>
                        </a:rPr>
                        <a:t> </a:t>
                      </a:r>
                      <a:r>
                        <a:rPr altLang="en-US" b="0" sz="2500" i="1" lang="en-US">
                          <a:solidFill>
                            <a:schemeClr val="dk1"/>
                          </a:solidFill>
                          <a:latin typeface="Chalkboard" pitchFamily="1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  <a:sym typeface="Symbol" pitchFamily="18" charset="2"/>
                        </a:rPr>
                        <a:t></a:t>
                      </a:r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500" i="1" lang="en-US">
                        <a:latin typeface="Chalkboard" pitchFamily="1" charset="0"/>
                        <a:sym typeface="Symbol" pitchFamily="18" charset="2"/>
                      </a:endParaRPr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/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835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/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  <a:sym typeface="Symbol" pitchFamily="18" charset="2"/>
                        </a:rPr>
                        <a:t></a:t>
                      </a:r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500" i="1" lang="en-US">
                        <a:latin typeface="Chalkboard" pitchFamily="1" charset="0"/>
                        <a:sym typeface="Symbol" pitchFamily="18" charset="2"/>
                      </a:endParaRPr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/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6762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/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  <a:sym typeface="Symbol" pitchFamily="18" charset="2"/>
                        </a:rPr>
                        <a:t></a:t>
                      </a:r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/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/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8350"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/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500" lang="en-US">
                          <a:solidFill>
                            <a:schemeClr val="dk1"/>
                          </a:solidFill>
                          <a:latin typeface="Chalkboard" pitchFamily="1" charset="0"/>
                          <a:sym typeface="Symbol" pitchFamily="18" charset="2"/>
                        </a:rPr>
                        <a:t></a:t>
                      </a:r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>
                        <a:latin typeface="Chalkboard" pitchFamily="1" charset="0"/>
                        <a:sym typeface="Symbol" pitchFamily="18" charset="2"/>
                      </a:endParaRPr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eaLnBrk="1" hangingPunct="1" latinLnBrk="1" lvl="0">
                        <a:spcBef>
                          <a:spcPct val="20000"/>
                        </a:spcBef>
                      </a:pPr>
                      <a:endParaRPr altLang="en-US" sz="2500" lang="en-US"/>
                    </a:p>
                  </a:txBody>
                  <a:tcPr marL="91440" marR="91440" marT="46834" marB="46834" anchor="ctr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660" name=""/>
          <p:cNvSpPr txBox="1"/>
          <p:nvPr/>
        </p:nvSpPr>
        <p:spPr>
          <a:xfrm rot="0">
            <a:off x="3810000" y="2941637"/>
            <a:ext cx="2514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(</a:t>
            </a:r>
            <a:r>
              <a:rPr altLang="en-US" i="1" lang="en-US">
                <a:latin typeface="Chalkboard" pitchFamily="1" charset="0"/>
              </a:rPr>
              <a:t>p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omic Sans MS" pitchFamily="66" charset="0"/>
                <a:sym typeface="Symbol" pitchFamily="18" charset="2"/>
              </a:rPr>
              <a:t></a:t>
            </a:r>
            <a:r>
              <a:rPr altLang="en-US" lang="en-US">
                <a:latin typeface="Chalkboard" pitchFamily="1" charset="0"/>
              </a:rPr>
              <a:t>q)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 </a:t>
            </a:r>
            <a:r>
              <a:rPr altLang="en-US" i="1" lang="en-US">
                <a:latin typeface="Chalkboard" pitchFamily="1" charset="0"/>
                <a:sym typeface="Symbol" pitchFamily="18" charset="2"/>
              </a:rPr>
              <a:t>q</a:t>
            </a:r>
          </a:p>
        </p:txBody>
      </p:sp>
      <p:sp>
        <p:nvSpPr>
          <p:cNvPr id="1048661" name=""/>
          <p:cNvSpPr txBox="1"/>
          <p:nvPr/>
        </p:nvSpPr>
        <p:spPr>
          <a:xfrm rot="0">
            <a:off x="3810000" y="3703637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20000"/>
              </a:spcBef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(</a:t>
            </a:r>
            <a:r>
              <a:rPr altLang="en-US" i="1" lang="en-US">
                <a:latin typeface="Chalkboard" pitchFamily="1" charset="0"/>
              </a:rPr>
              <a:t>p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</a:t>
            </a:r>
            <a:r>
              <a:rPr altLang="en-US" lang="en-US">
                <a:latin typeface="Chalkboard" pitchFamily="1" charset="0"/>
              </a:rPr>
              <a:t> q)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 </a:t>
            </a:r>
            <a:r>
              <a:rPr altLang="en-US" i="1" lang="en-US">
                <a:latin typeface="Chalkboard" pitchFamily="1" charset="0"/>
                <a:sym typeface="Symbol" pitchFamily="18" charset="2"/>
              </a:rPr>
              <a:t>q</a:t>
            </a:r>
          </a:p>
        </p:txBody>
      </p:sp>
      <p:sp>
        <p:nvSpPr>
          <p:cNvPr id="1048662" name=""/>
          <p:cNvSpPr txBox="1"/>
          <p:nvPr/>
        </p:nvSpPr>
        <p:spPr>
          <a:xfrm rot="0">
            <a:off x="3810000" y="4419600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i="1" lang="en-US">
                <a:latin typeface="Chalkboard" pitchFamily="1" charset="0"/>
              </a:rPr>
              <a:t>p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</a:t>
            </a:r>
            <a:r>
              <a:rPr altLang="en-US" lang="en-US">
                <a:latin typeface="Chalkboard" pitchFamily="1" charset="0"/>
              </a:rPr>
              <a:t> (q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 q)</a:t>
            </a:r>
          </a:p>
        </p:txBody>
      </p:sp>
      <p:sp>
        <p:nvSpPr>
          <p:cNvPr id="1048663" name=""/>
          <p:cNvSpPr txBox="1"/>
          <p:nvPr/>
        </p:nvSpPr>
        <p:spPr>
          <a:xfrm rot="0">
            <a:off x="3810000" y="51816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i="1" lang="en-US">
                <a:latin typeface="Chalkboard" pitchFamily="1" charset="0"/>
              </a:rPr>
              <a:t>p</a:t>
            </a:r>
            <a:r>
              <a:rPr altLang="en-US" lang="en-US">
                <a:latin typeface="Chalkboard" pitchFamily="1" charset="0"/>
              </a:rPr>
              <a:t> </a:t>
            </a:r>
            <a:r>
              <a:rPr altLang="en-US" lang="en-US">
                <a:latin typeface="Chalkboard" pitchFamily="1" charset="0"/>
                <a:sym typeface="Symbol" pitchFamily="18" charset="2"/>
              </a:rPr>
              <a:t></a:t>
            </a:r>
            <a:r>
              <a:rPr altLang="en-US" lang="en-US">
                <a:latin typeface="Chalkboard" pitchFamily="1" charset="0"/>
              </a:rPr>
              <a:t> q</a:t>
            </a:r>
          </a:p>
        </p:txBody>
      </p:sp>
      <p:sp>
        <p:nvSpPr>
          <p:cNvPr id="1048664" name=""/>
          <p:cNvSpPr txBox="1"/>
          <p:nvPr/>
        </p:nvSpPr>
        <p:spPr>
          <a:xfrm rot="0">
            <a:off x="6400800" y="2952750"/>
            <a:ext cx="2057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DeMorgan’s</a:t>
            </a:r>
          </a:p>
        </p:txBody>
      </p:sp>
      <p:sp>
        <p:nvSpPr>
          <p:cNvPr id="1048665" name=""/>
          <p:cNvSpPr txBox="1"/>
          <p:nvPr/>
        </p:nvSpPr>
        <p:spPr>
          <a:xfrm rot="0">
            <a:off x="6400800" y="3714750"/>
            <a:ext cx="2590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20000"/>
              </a:spcBef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Double negation</a:t>
            </a:r>
          </a:p>
        </p:txBody>
      </p:sp>
      <p:sp>
        <p:nvSpPr>
          <p:cNvPr id="1048666" name=""/>
          <p:cNvSpPr txBox="1"/>
          <p:nvPr/>
        </p:nvSpPr>
        <p:spPr>
          <a:xfrm rot="0">
            <a:off x="6400800" y="4430712"/>
            <a:ext cx="24384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Associativity</a:t>
            </a:r>
          </a:p>
        </p:txBody>
      </p:sp>
      <p:sp>
        <p:nvSpPr>
          <p:cNvPr id="1048667" name=""/>
          <p:cNvSpPr txBox="1"/>
          <p:nvPr/>
        </p:nvSpPr>
        <p:spPr>
          <a:xfrm rot="0">
            <a:off x="6400800" y="5192712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lang="en-US">
                <a:latin typeface="Comic Sans MS" pitchFamily="66" charset="0"/>
                <a:sym typeface="Symbol" pitchFamily="18" charset="2"/>
              </a:rPr>
              <a:t>Idempotent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 uiExpand="0" build="whole"/>
      <p:bldP spid="1048660" grpId="0" uiExpand="0" build="whole"/>
      <p:bldP spid="1048661" grpId="0" uiExpand="0" build="whole"/>
      <p:bldP spid="1048662" grpId="0" uiExpand="0" build="whole"/>
      <p:bldP spid="1048663" grpId="0" uiExpand="0" build="whole"/>
      <p:bldP spid="1048664" grpId="0" uiExpand="0" build="whole"/>
      <p:bldP spid="1048665" grpId="0" uiExpand="0" build="whole"/>
      <p:bldP spid="1048666" grpId="0" uiExpand="0" build="whole"/>
      <p:bldP spid="1048667" grpId="0" uiExpand="0" build="whol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1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Propositional Logic - one last proof</a:t>
            </a:r>
          </a:p>
        </p:txBody>
      </p:sp>
      <p:sp>
        <p:nvSpPr>
          <p:cNvPr id="1048672" name=""/>
          <p:cNvSpPr/>
          <p:nvPr>
            <p:ph sz="full" idx="1"/>
          </p:nvPr>
        </p:nvSpPr>
        <p:spPr>
          <a:xfrm rot="0">
            <a:off x="949325" y="1598612"/>
            <a:ext cx="7356475" cy="45735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altLang="en-US" sz="2400" lang="en-US">
                <a:sym typeface="Symbol" pitchFamily="18" charset="2"/>
              </a:rPr>
              <a:t>Show that</a:t>
            </a:r>
            <a:r>
              <a:rPr altLang="en-US" sz="2400" i="1" lang="en-US">
                <a:sym typeface="Symbol" pitchFamily="18" charset="2"/>
              </a:rPr>
              <a:t>  </a:t>
            </a:r>
            <a:r>
              <a:rPr altLang="en-US" sz="2400" lang="en-US"/>
              <a:t>[</a:t>
            </a:r>
            <a:r>
              <a:rPr altLang="en-US" sz="2400" i="1" lang="en-US"/>
              <a:t>p</a:t>
            </a:r>
            <a:r>
              <a:rPr altLang="en-US" sz="2400" lang="en-US"/>
              <a:t> </a:t>
            </a:r>
            <a:r>
              <a:rPr altLang="en-US" sz="2400" lang="en-US">
                <a:sym typeface="Symbol" pitchFamily="18" charset="2"/>
              </a:rPr>
              <a:t></a:t>
            </a:r>
            <a:r>
              <a:rPr altLang="en-US" sz="2400" lang="en-US"/>
              <a:t> (</a:t>
            </a:r>
            <a:r>
              <a:rPr altLang="en-US" sz="2400" i="1" lang="en-US"/>
              <a:t>p</a:t>
            </a:r>
            <a:r>
              <a:rPr altLang="en-US" sz="2400" lang="en-US"/>
              <a:t> </a:t>
            </a:r>
            <a:r>
              <a:rPr altLang="en-US" sz="2400" lang="en-US">
                <a:sym typeface="Symbol" pitchFamily="18" charset="2"/>
              </a:rPr>
              <a:t></a:t>
            </a:r>
            <a:r>
              <a:rPr altLang="en-US" sz="2400" lang="en-US"/>
              <a:t> </a:t>
            </a:r>
            <a:r>
              <a:rPr altLang="en-US" sz="2400" i="1" lang="en-US">
                <a:sym typeface="Symbol" pitchFamily="18" charset="2"/>
              </a:rPr>
              <a:t>q</a:t>
            </a:r>
            <a:r>
              <a:rPr altLang="en-US" sz="2400" lang="en-US">
                <a:sym typeface="Symbol" pitchFamily="18" charset="2"/>
              </a:rPr>
              <a:t>)]  </a:t>
            </a:r>
            <a:r>
              <a:rPr altLang="en-US" sz="2400" i="1" lang="en-US">
                <a:sym typeface="Symbol" pitchFamily="18" charset="2"/>
              </a:rPr>
              <a:t>q  </a:t>
            </a:r>
            <a:r>
              <a:rPr altLang="en-US" sz="2400" lang="en-US">
                <a:sym typeface="Symbol" pitchFamily="18" charset="2"/>
              </a:rPr>
              <a:t>is a tautology.</a:t>
            </a:r>
            <a:r>
              <a:rPr altLang="en-US" sz="2800" i="1" lang="en-US">
                <a:sym typeface="Symbol" pitchFamily="18" charset="2"/>
              </a:rPr>
              <a:t> </a:t>
            </a:r>
          </a:p>
          <a:p>
            <a:pPr eaLnBrk="1" hangingPunct="1" latinLnBrk="1" lvl="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l"/>
            </a:pPr>
            <a:r>
              <a:rPr altLang="en-US" sz="2400" lang="en-US">
                <a:sym typeface="Symbol" pitchFamily="18" charset="2"/>
              </a:rPr>
              <a:t>We use</a:t>
            </a:r>
            <a:r>
              <a:rPr altLang="en-US" sz="2400" i="1" lang="en-US">
                <a:sym typeface="Symbol" pitchFamily="18" charset="2"/>
              </a:rPr>
              <a:t> </a:t>
            </a:r>
            <a:r>
              <a:rPr altLang="en-US" sz="2400" lang="en-US">
                <a:sym typeface="Symbol" pitchFamily="18" charset="2"/>
              </a:rPr>
              <a:t> to show that </a:t>
            </a:r>
            <a:r>
              <a:rPr altLang="en-US" sz="2400" lang="en-US"/>
              <a:t>[</a:t>
            </a:r>
            <a:r>
              <a:rPr altLang="en-US" sz="2400" i="1" lang="en-US"/>
              <a:t>p</a:t>
            </a:r>
            <a:r>
              <a:rPr altLang="en-US" sz="2400" lang="en-US"/>
              <a:t> </a:t>
            </a:r>
            <a:r>
              <a:rPr altLang="en-US" sz="2400" lang="en-US">
                <a:sym typeface="Symbol" pitchFamily="18" charset="2"/>
              </a:rPr>
              <a:t></a:t>
            </a:r>
            <a:r>
              <a:rPr altLang="en-US" sz="2400" lang="en-US"/>
              <a:t> (</a:t>
            </a:r>
            <a:r>
              <a:rPr altLang="en-US" sz="2400" i="1" lang="en-US"/>
              <a:t>p</a:t>
            </a:r>
            <a:r>
              <a:rPr altLang="en-US" sz="2400" lang="en-US"/>
              <a:t> </a:t>
            </a:r>
            <a:r>
              <a:rPr altLang="en-US" sz="2400" lang="en-US">
                <a:sym typeface="Symbol" pitchFamily="18" charset="2"/>
              </a:rPr>
              <a:t></a:t>
            </a:r>
            <a:r>
              <a:rPr altLang="en-US" sz="2400" lang="en-US"/>
              <a:t> </a:t>
            </a:r>
            <a:r>
              <a:rPr altLang="en-US" sz="2400" i="1" lang="en-US">
                <a:sym typeface="Symbol" pitchFamily="18" charset="2"/>
              </a:rPr>
              <a:t>q</a:t>
            </a:r>
            <a:r>
              <a:rPr altLang="en-US" sz="2400" lang="en-US">
                <a:sym typeface="Symbol" pitchFamily="18" charset="2"/>
              </a:rPr>
              <a:t>)]  </a:t>
            </a:r>
            <a:r>
              <a:rPr altLang="en-US" sz="2400" i="1" lang="en-US">
                <a:sym typeface="Symbol" pitchFamily="18" charset="2"/>
              </a:rPr>
              <a:t>q </a:t>
            </a:r>
            <a:r>
              <a:rPr altLang="en-US" sz="2400" lang="en-US">
                <a:sym typeface="Symbol" pitchFamily="18" charset="2"/>
              </a:rPr>
              <a:t> T.</a:t>
            </a:r>
            <a:r>
              <a:rPr altLang="en-US" sz="2800" i="1" lang="en-US">
                <a:sym typeface="Symbol" pitchFamily="18" charset="2"/>
              </a:rPr>
              <a:t> 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800" lang="en-US"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lang="en-US"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lang="en-US"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800" i="1" lang="en-US"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</a:pPr>
            <a:endParaRPr altLang="en-US" sz="2800" i="1" lang="en-US"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800" i="1" lang="en-US">
              <a:sym typeface="Symbol" pitchFamily="18" charset="2"/>
            </a:endParaRPr>
          </a:p>
        </p:txBody>
      </p:sp>
      <p:sp>
        <p:nvSpPr>
          <p:cNvPr id="1048673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 rot="0">
            <a:off x="914400" y="4648200"/>
            <a:ext cx="44196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sz="2000" lang="en-US">
              <a:latin typeface="Times" pitchFamily="1" charset="0"/>
            </a:endParaRPr>
          </a:p>
        </p:txBody>
      </p:sp>
      <p:sp>
        <p:nvSpPr>
          <p:cNvPr id="1048675" name=""/>
          <p:cNvSpPr txBox="1"/>
          <p:nvPr/>
        </p:nvSpPr>
        <p:spPr>
          <a:xfrm rot="0">
            <a:off x="3884612" y="1981200"/>
            <a:ext cx="19812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i="1" lang="en-US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1048676" name=""/>
          <p:cNvSpPr txBox="1"/>
          <p:nvPr/>
        </p:nvSpPr>
        <p:spPr>
          <a:xfrm rot="0">
            <a:off x="3886200" y="2438400"/>
            <a:ext cx="22860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sz="2000" lang="en-US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1048677" name=""/>
          <p:cNvSpPr txBox="1"/>
          <p:nvPr/>
        </p:nvSpPr>
        <p:spPr>
          <a:xfrm rot="0">
            <a:off x="5257800" y="2819400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substitution for  </a:t>
            </a:r>
          </a:p>
        </p:txBody>
      </p:sp>
      <p:grpSp>
        <p:nvGrpSpPr>
          <p:cNvPr id="57" name=""/>
          <p:cNvGrpSpPr/>
          <p:nvPr/>
        </p:nvGrpSpPr>
        <p:grpSpPr>
          <a:xfrm rot="0">
            <a:off x="685800" y="2438400"/>
            <a:ext cx="5105400" cy="3902075"/>
            <a:chOff x="0" y="1536"/>
            <a:chExt cx="3216" cy="2458"/>
          </a:xfrm>
        </p:grpSpPr>
        <p:sp>
          <p:nvSpPr>
            <p:cNvPr id="1048678" name=""/>
            <p:cNvSpPr txBox="1"/>
            <p:nvPr/>
          </p:nvSpPr>
          <p:spPr>
            <a:xfrm rot="0">
              <a:off x="1056" y="2640"/>
              <a:ext cx="62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endParaRPr altLang="en-US" sz="2000" lang="en-US">
                <a:latin typeface="Times" pitchFamily="1" charset="0"/>
              </a:endParaRPr>
            </a:p>
          </p:txBody>
        </p:sp>
        <p:sp>
          <p:nvSpPr>
            <p:cNvPr id="1048679" name=""/>
            <p:cNvSpPr txBox="1"/>
            <p:nvPr/>
          </p:nvSpPr>
          <p:spPr>
            <a:xfrm rot="0">
              <a:off x="0" y="1536"/>
              <a:ext cx="1968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</a:rPr>
                <a:t>[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</a:t>
              </a:r>
              <a:r>
                <a:rPr altLang="en-US" sz="2000" lang="en-US">
                  <a:latin typeface="Chalkboard" pitchFamily="1" charset="0"/>
                </a:rPr>
                <a:t> (</a:t>
              </a:r>
              <a:r>
                <a:rPr altLang="en-US" sz="2000" i="1" lang="en-US">
                  <a:latin typeface="Chalkboard" pitchFamily="1" charset="0"/>
                </a:rPr>
                <a:t>p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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)] 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</a:p>
          </p:txBody>
        </p:sp>
        <p:sp>
          <p:nvSpPr>
            <p:cNvPr id="1048680" name=""/>
            <p:cNvSpPr txBox="1"/>
            <p:nvPr/>
          </p:nvSpPr>
          <p:spPr>
            <a:xfrm rot="0">
              <a:off x="672" y="2030"/>
              <a:ext cx="254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</a:t>
              </a:r>
              <a:r>
                <a:rPr altLang="en-US" sz="2000" lang="en-US">
                  <a:latin typeface="Chalkboard" pitchFamily="1" charset="0"/>
                </a:rPr>
                <a:t>[(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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</a:t>
              </a:r>
              <a:r>
                <a:rPr altLang="en-US" sz="2000" i="1" lang="en-US">
                  <a:latin typeface="Chalkboard" pitchFamily="1" charset="0"/>
                </a:rPr>
                <a:t>p)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</a:t>
              </a:r>
              <a:r>
                <a:rPr altLang="en-US" sz="2000" lang="en-US">
                  <a:latin typeface="Chalkboard" pitchFamily="1" charset="0"/>
                </a:rPr>
                <a:t> (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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)] 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048681" name=""/>
            <p:cNvSpPr txBox="1"/>
            <p:nvPr/>
          </p:nvSpPr>
          <p:spPr>
            <a:xfrm rot="0">
              <a:off x="672" y="1776"/>
              <a:ext cx="201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</a:t>
              </a:r>
              <a:r>
                <a:rPr altLang="en-US" sz="2000" lang="en-US">
                  <a:latin typeface="Chalkboard" pitchFamily="1" charset="0"/>
                </a:rPr>
                <a:t>[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</a:t>
              </a:r>
              <a:r>
                <a:rPr altLang="en-US" sz="2000" lang="en-US">
                  <a:latin typeface="Chalkboard" pitchFamily="1" charset="0"/>
                </a:rPr>
                <a:t> (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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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)] 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048682" name=""/>
            <p:cNvSpPr txBox="1"/>
            <p:nvPr/>
          </p:nvSpPr>
          <p:spPr>
            <a:xfrm rot="0">
              <a:off x="672" y="2304"/>
              <a:ext cx="254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</a:t>
              </a:r>
              <a:r>
                <a:rPr altLang="en-US" sz="2000" lang="en-US">
                  <a:latin typeface="Chalkboard" pitchFamily="1" charset="0"/>
                </a:rPr>
                <a:t>[ F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</a:t>
              </a:r>
              <a:r>
                <a:rPr altLang="en-US" sz="2000" lang="en-US">
                  <a:latin typeface="Chalkboard" pitchFamily="1" charset="0"/>
                </a:rPr>
                <a:t> (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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)] 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048683" name=""/>
            <p:cNvSpPr txBox="1"/>
            <p:nvPr/>
          </p:nvSpPr>
          <p:spPr>
            <a:xfrm rot="0">
              <a:off x="672" y="2544"/>
              <a:ext cx="177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</a:t>
              </a:r>
              <a:r>
                <a:rPr altLang="en-US" sz="2000" lang="en-US">
                  <a:latin typeface="Chalkboard" pitchFamily="1" charset="0"/>
                </a:rPr>
                <a:t>(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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) 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048684" name=""/>
            <p:cNvSpPr txBox="1"/>
            <p:nvPr/>
          </p:nvSpPr>
          <p:spPr>
            <a:xfrm rot="0">
              <a:off x="672" y="2784"/>
              <a:ext cx="177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</a:t>
              </a:r>
              <a:r>
                <a:rPr altLang="en-US" sz="2000" lang="en-US">
                  <a:latin typeface="Chalkboard" pitchFamily="1" charset="0"/>
                </a:rPr>
                <a:t>(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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) 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048685" name=""/>
            <p:cNvSpPr txBox="1"/>
            <p:nvPr/>
          </p:nvSpPr>
          <p:spPr>
            <a:xfrm rot="0">
              <a:off x="672" y="3024"/>
              <a:ext cx="177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</a:t>
              </a:r>
              <a:r>
                <a:rPr altLang="en-US" sz="2000" lang="en-US">
                  <a:latin typeface="Chalkboard" pitchFamily="1" charset="0"/>
                </a:rPr>
                <a:t>(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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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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) 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 </a:t>
              </a:r>
            </a:p>
          </p:txBody>
        </p:sp>
        <p:sp>
          <p:nvSpPr>
            <p:cNvPr id="1048686" name=""/>
            <p:cNvSpPr txBox="1"/>
            <p:nvPr/>
          </p:nvSpPr>
          <p:spPr>
            <a:xfrm rot="0">
              <a:off x="672" y="3264"/>
              <a:ext cx="177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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</a:t>
              </a:r>
              <a:r>
                <a:rPr altLang="en-US" sz="2000" lang="en-US">
                  <a:latin typeface="Chalkboard" pitchFamily="1" charset="0"/>
                </a:rPr>
                <a:t> (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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  </a:t>
              </a:r>
              <a:r>
                <a:rPr altLang="en-US" sz="2000" i="1" lang="en-US">
                  <a:latin typeface="Chalkboard" pitchFamily="1" charset="0"/>
                  <a:sym typeface="Symbol" pitchFamily="18" charset="2"/>
                </a:rPr>
                <a:t>q )</a:t>
              </a:r>
            </a:p>
          </p:txBody>
        </p:sp>
        <p:sp>
          <p:nvSpPr>
            <p:cNvPr id="1048687" name=""/>
            <p:cNvSpPr txBox="1"/>
            <p:nvPr/>
          </p:nvSpPr>
          <p:spPr>
            <a:xfrm rot="0">
              <a:off x="672" y="3504"/>
              <a:ext cx="177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</a:t>
              </a:r>
              <a:r>
                <a:rPr altLang="en-US" sz="2000" i="1" lang="en-US">
                  <a:latin typeface="Chalkboard" pitchFamily="1" charset="0"/>
                </a:rPr>
                <a:t>p</a:t>
              </a:r>
              <a:r>
                <a:rPr altLang="en-US" sz="2000" lang="en-US">
                  <a:latin typeface="Chalkboard" pitchFamily="1" charset="0"/>
                </a:rPr>
                <a:t> </a:t>
              </a: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</a:t>
              </a:r>
              <a:r>
                <a:rPr altLang="en-US" sz="2000" lang="en-US">
                  <a:latin typeface="Chalkboard" pitchFamily="1" charset="0"/>
                </a:rPr>
                <a:t> T</a:t>
              </a:r>
            </a:p>
          </p:txBody>
        </p:sp>
        <p:sp>
          <p:nvSpPr>
            <p:cNvPr id="1048688" name=""/>
            <p:cNvSpPr txBox="1"/>
            <p:nvPr/>
          </p:nvSpPr>
          <p:spPr>
            <a:xfrm rot="0">
              <a:off x="672" y="3744"/>
              <a:ext cx="177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altLang="en-US" sz="2000" lang="en-US">
                  <a:latin typeface="Chalkboard" pitchFamily="1" charset="0"/>
                  <a:sym typeface="Symbol" pitchFamily="18" charset="2"/>
                </a:rPr>
                <a:t> </a:t>
              </a:r>
              <a:r>
                <a:rPr altLang="en-US" sz="2000" lang="en-US">
                  <a:latin typeface="Chalkboard" pitchFamily="1" charset="0"/>
                </a:rPr>
                <a:t>T</a:t>
              </a:r>
            </a:p>
          </p:txBody>
        </p:sp>
      </p:grpSp>
      <p:sp>
        <p:nvSpPr>
          <p:cNvPr id="1048689" name=""/>
          <p:cNvSpPr txBox="1"/>
          <p:nvPr/>
        </p:nvSpPr>
        <p:spPr>
          <a:xfrm rot="0">
            <a:off x="5257800" y="3222625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distributive</a:t>
            </a:r>
          </a:p>
        </p:txBody>
      </p:sp>
      <p:sp>
        <p:nvSpPr>
          <p:cNvPr id="1048690" name=""/>
          <p:cNvSpPr txBox="1"/>
          <p:nvPr/>
        </p:nvSpPr>
        <p:spPr>
          <a:xfrm rot="0">
            <a:off x="5257800" y="3657600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uniqueness</a:t>
            </a:r>
          </a:p>
        </p:txBody>
      </p:sp>
      <p:sp>
        <p:nvSpPr>
          <p:cNvPr id="1048691" name=""/>
          <p:cNvSpPr txBox="1"/>
          <p:nvPr/>
        </p:nvSpPr>
        <p:spPr>
          <a:xfrm rot="0">
            <a:off x="5257800" y="4038600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identity</a:t>
            </a:r>
          </a:p>
        </p:txBody>
      </p:sp>
      <p:sp>
        <p:nvSpPr>
          <p:cNvPr id="1048692" name=""/>
          <p:cNvSpPr txBox="1"/>
          <p:nvPr/>
        </p:nvSpPr>
        <p:spPr>
          <a:xfrm rot="0">
            <a:off x="5257800" y="4419600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substitution for </a:t>
            </a:r>
          </a:p>
        </p:txBody>
      </p:sp>
      <p:sp>
        <p:nvSpPr>
          <p:cNvPr id="1048693" name=""/>
          <p:cNvSpPr txBox="1"/>
          <p:nvPr/>
        </p:nvSpPr>
        <p:spPr>
          <a:xfrm rot="0">
            <a:off x="5257800" y="4800600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DeMorgan’s</a:t>
            </a:r>
          </a:p>
        </p:txBody>
      </p:sp>
      <p:sp>
        <p:nvSpPr>
          <p:cNvPr id="1048694" name=""/>
          <p:cNvSpPr txBox="1"/>
          <p:nvPr/>
        </p:nvSpPr>
        <p:spPr>
          <a:xfrm rot="0">
            <a:off x="5257800" y="5181600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associative</a:t>
            </a:r>
          </a:p>
        </p:txBody>
      </p:sp>
      <p:sp>
        <p:nvSpPr>
          <p:cNvPr id="1048695" name=""/>
          <p:cNvSpPr txBox="1"/>
          <p:nvPr/>
        </p:nvSpPr>
        <p:spPr>
          <a:xfrm rot="0">
            <a:off x="5257800" y="5562600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excluded middle</a:t>
            </a:r>
          </a:p>
        </p:txBody>
      </p:sp>
      <p:sp>
        <p:nvSpPr>
          <p:cNvPr id="1048696" name=""/>
          <p:cNvSpPr txBox="1"/>
          <p:nvPr/>
        </p:nvSpPr>
        <p:spPr>
          <a:xfrm rot="0">
            <a:off x="5257800" y="5943600"/>
            <a:ext cx="259080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2000" lang="en-US">
                <a:latin typeface="Chalkboard" pitchFamily="1" charset="0"/>
                <a:sym typeface="Symbol" pitchFamily="18" charset="2"/>
              </a:rPr>
              <a:t>domination</a:t>
            </a:r>
          </a:p>
        </p:txBody>
      </p:sp>
      <p:sp>
        <p:nvSpPr>
          <p:cNvPr id="1048697" name=""/>
          <p:cNvSpPr/>
          <p:nvPr/>
        </p:nvSpPr>
        <p:spPr>
          <a:xfrm rot="0">
            <a:off x="914400" y="30480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98" name=""/>
          <p:cNvSpPr/>
          <p:nvPr/>
        </p:nvSpPr>
        <p:spPr>
          <a:xfrm rot="0">
            <a:off x="914400" y="38862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99" name=""/>
          <p:cNvSpPr/>
          <p:nvPr/>
        </p:nvSpPr>
        <p:spPr>
          <a:xfrm rot="0">
            <a:off x="914400" y="42672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0" name=""/>
          <p:cNvSpPr/>
          <p:nvPr/>
        </p:nvSpPr>
        <p:spPr>
          <a:xfrm rot="0">
            <a:off x="914400" y="46482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1" name=""/>
          <p:cNvSpPr/>
          <p:nvPr/>
        </p:nvSpPr>
        <p:spPr>
          <a:xfrm rot="0">
            <a:off x="914400" y="50292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2" name=""/>
          <p:cNvSpPr/>
          <p:nvPr/>
        </p:nvSpPr>
        <p:spPr>
          <a:xfrm rot="0">
            <a:off x="914400" y="54102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3" name=""/>
          <p:cNvSpPr/>
          <p:nvPr/>
        </p:nvSpPr>
        <p:spPr>
          <a:xfrm rot="0">
            <a:off x="914400" y="57912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4" name=""/>
          <p:cNvSpPr/>
          <p:nvPr/>
        </p:nvSpPr>
        <p:spPr>
          <a:xfrm rot="0">
            <a:off x="914400" y="61722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05" name=""/>
          <p:cNvSpPr/>
          <p:nvPr/>
        </p:nvSpPr>
        <p:spPr>
          <a:xfrm rot="0">
            <a:off x="914400" y="3429000"/>
            <a:ext cx="762000" cy="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 nodeType="clickPar">
                      <p:stCondLst>
                        <p:cond delay="indefinite"/>
                      </p:stCondLst>
                      <p:childTnLst>
                        <p:par>
                          <p:cTn fill="hold" id="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15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1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 nodeType="clickPar">
                      <p:stCondLst>
                        <p:cond delay="indefinite"/>
                      </p:stCondLst>
                      <p:childTnLst>
                        <p:par>
                          <p:cTn fill="hold" id="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25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2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35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3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 nodeType="clickPar">
                      <p:stCondLst>
                        <p:cond delay="indefinite"/>
                      </p:stCondLst>
                      <p:childTnLst>
                        <p:par>
                          <p:cTn fill="hold" id="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45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4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 nodeType="clickPar">
                      <p:stCondLst>
                        <p:cond delay="indefinite"/>
                      </p:stCondLst>
                      <p:childTnLst>
                        <p:par>
                          <p:cTn fill="hold" id="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55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5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 nodeType="clickPar">
                      <p:stCondLst>
                        <p:cond delay="indefinite"/>
                      </p:stCondLst>
                      <p:childTnLst>
                        <p:par>
                          <p:cTn fill="hold" id="6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65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6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0" nodeType="clickPar">
                      <p:stCondLst>
                        <p:cond delay="indefinite"/>
                      </p:stCondLst>
                      <p:childTnLst>
                        <p:par>
                          <p:cTn fill="hold" id="7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75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7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 nodeType="clickPar">
                      <p:stCondLst>
                        <p:cond delay="indefinite"/>
                      </p:stCondLst>
                      <p:childTnLst>
                        <p:par>
                          <p:cTn fill="hold" id="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85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8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 nodeType="clickPar">
                      <p:stCondLst>
                        <p:cond delay="indefinite"/>
                      </p:stCondLst>
                      <p:childTnLst>
                        <p:par>
                          <p:cTn fill="hold" id="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 nodeType="clickPar">
                      <p:stCondLst>
                        <p:cond delay="indefinite"/>
                      </p:stCondLst>
                      <p:childTnLst>
                        <p:par>
                          <p:cTn fill="hold" id="9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7" grpId="0" uiExpand="0" build="whole"/>
      <p:bldP spid="1048689" grpId="0" uiExpand="0" build="whole"/>
      <p:bldP spid="1048690" grpId="0" uiExpand="0" build="whole"/>
      <p:bldP spid="1048691" grpId="0" uiExpand="0" build="whole"/>
      <p:bldP spid="1048692" grpId="0" uiExpand="0" build="whole"/>
      <p:bldP spid="1048693" grpId="0" uiExpand="0" build="whole"/>
      <p:bldP spid="1048694" grpId="0" uiExpand="0" build="whole"/>
      <p:bldP spid="1048695" grpId="0" uiExpand="0" build="whole"/>
      <p:bldP spid="1048696" grpId="0" uiExpand="0" build="whol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 Logic - </a:t>
            </a:r>
            <a:r>
              <a:rPr altLang="en-US" sz="24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everybody loves somebody</a:t>
            </a:r>
          </a:p>
        </p:txBody>
      </p:sp>
      <p:sp>
        <p:nvSpPr>
          <p:cNvPr id="1048710" name=""/>
          <p:cNvSpPr/>
          <p:nvPr>
            <p:ph sz="full" idx="1"/>
          </p:nvPr>
        </p:nvSpPr>
        <p:spPr>
          <a:xfrm rot="0">
            <a:off x="893762" y="1828800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sz="2800" lang="en-US">
                <a:latin typeface="Comic Sans MS" pitchFamily="66" charset="0"/>
              </a:rPr>
              <a:t>Proposition, YES or NO?</a:t>
            </a:r>
          </a:p>
          <a:p>
            <a:pPr eaLnBrk="1" hangingPunct="1" latinLnBrk="1" lvl="0">
              <a:buFontTx/>
              <a:buNone/>
            </a:pPr>
            <a:r>
              <a:rPr altLang="en-US" sz="2800" lang="en-US">
                <a:latin typeface="Comic Sans MS" pitchFamily="66" charset="0"/>
              </a:rPr>
              <a:t>	3 + 2 = 5</a:t>
            </a:r>
          </a:p>
          <a:p>
            <a:pPr eaLnBrk="1" hangingPunct="1" latinLnBrk="1" lvl="0">
              <a:buFontTx/>
              <a:buNone/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X</a:t>
            </a:r>
            <a:r>
              <a:rPr altLang="en-US" sz="2800" lang="en-US">
                <a:latin typeface="Comic Sans MS" pitchFamily="66" charset="0"/>
              </a:rPr>
              <a:t> + 2 = 5</a:t>
            </a:r>
          </a:p>
          <a:p>
            <a:pPr eaLnBrk="1" hangingPunct="1" latinLnBrk="1" lvl="0">
              <a:buFontTx/>
              <a:buNone/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X</a:t>
            </a:r>
            <a:r>
              <a:rPr altLang="en-US" sz="2800" lang="en-US">
                <a:latin typeface="Comic Sans MS" pitchFamily="66" charset="0"/>
              </a:rPr>
              <a:t> + 2 = 5 for any choice of </a:t>
            </a:r>
            <a:r>
              <a:rPr altLang="en-US" sz="2800" i="1" lang="en-US">
                <a:latin typeface="Comic Sans MS" pitchFamily="66" charset="0"/>
              </a:rPr>
              <a:t>X</a:t>
            </a:r>
            <a:r>
              <a:rPr altLang="en-US" sz="2800" lang="en-US">
                <a:latin typeface="Comic Sans MS" pitchFamily="66" charset="0"/>
              </a:rPr>
              <a:t> in {1, 2, 3}</a:t>
            </a:r>
          </a:p>
          <a:p>
            <a:pPr eaLnBrk="1" hangingPunct="1" latinLnBrk="1" lvl="0">
              <a:buFontTx/>
              <a:buNone/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X</a:t>
            </a:r>
            <a:r>
              <a:rPr altLang="en-US" sz="2800" lang="en-US">
                <a:latin typeface="Comic Sans MS" pitchFamily="66" charset="0"/>
              </a:rPr>
              <a:t> + 2 = 5 for some </a:t>
            </a:r>
            <a:r>
              <a:rPr altLang="en-US" sz="2800" i="1" lang="en-US">
                <a:latin typeface="Comic Sans MS" pitchFamily="66" charset="0"/>
              </a:rPr>
              <a:t>X</a:t>
            </a:r>
            <a:r>
              <a:rPr altLang="en-US" sz="2800" lang="en-US">
                <a:latin typeface="Comic Sans MS" pitchFamily="66" charset="0"/>
              </a:rPr>
              <a:t> in {1, 2, 3}</a:t>
            </a:r>
          </a:p>
        </p:txBody>
      </p:sp>
      <p:sp>
        <p:nvSpPr>
          <p:cNvPr id="1048711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 rot="0">
            <a:off x="228600" y="46482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713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61" name=""/>
          <p:cNvGrpSpPr/>
          <p:nvPr/>
        </p:nvGrpSpPr>
        <p:grpSpPr>
          <a:xfrm rot="0">
            <a:off x="3048000" y="2362200"/>
            <a:ext cx="1295400" cy="609600"/>
            <a:chOff x="2640" y="2304"/>
            <a:chExt cx="1536" cy="1104"/>
          </a:xfrm>
        </p:grpSpPr>
        <p:sp>
          <p:nvSpPr>
            <p:cNvPr id="1048714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15" name=""/>
            <p:cNvSpPr txBox="1"/>
            <p:nvPr/>
          </p:nvSpPr>
          <p:spPr>
            <a:xfrm rot="0">
              <a:off x="2881" y="2448"/>
              <a:ext cx="1056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YES</a:t>
              </a:r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3048000" y="2971800"/>
            <a:ext cx="1295400" cy="609600"/>
            <a:chOff x="2640" y="2304"/>
            <a:chExt cx="1536" cy="1104"/>
          </a:xfrm>
        </p:grpSpPr>
        <p:sp>
          <p:nvSpPr>
            <p:cNvPr id="1048716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17" name=""/>
            <p:cNvSpPr txBox="1"/>
            <p:nvPr/>
          </p:nvSpPr>
          <p:spPr>
            <a:xfrm rot="0">
              <a:off x="2881" y="2448"/>
              <a:ext cx="1056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NO</a:t>
              </a:r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7924800" y="3581400"/>
            <a:ext cx="1066800" cy="609600"/>
            <a:chOff x="2640" y="2304"/>
            <a:chExt cx="1536" cy="1104"/>
          </a:xfrm>
        </p:grpSpPr>
        <p:sp>
          <p:nvSpPr>
            <p:cNvPr id="1048718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19" name=""/>
            <p:cNvSpPr txBox="1"/>
            <p:nvPr/>
          </p:nvSpPr>
          <p:spPr>
            <a:xfrm rot="0">
              <a:off x="2880" y="2448"/>
              <a:ext cx="1056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YES</a:t>
              </a:r>
            </a:p>
          </p:txBody>
        </p:sp>
      </p:grpSp>
      <p:grpSp>
        <p:nvGrpSpPr>
          <p:cNvPr id="64" name=""/>
          <p:cNvGrpSpPr/>
          <p:nvPr/>
        </p:nvGrpSpPr>
        <p:grpSpPr>
          <a:xfrm rot="0">
            <a:off x="6781800" y="4191000"/>
            <a:ext cx="1295400" cy="609600"/>
            <a:chOff x="2640" y="2304"/>
            <a:chExt cx="1536" cy="1104"/>
          </a:xfrm>
        </p:grpSpPr>
        <p:sp>
          <p:nvSpPr>
            <p:cNvPr id="1048720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21" name=""/>
            <p:cNvSpPr txBox="1"/>
            <p:nvPr/>
          </p:nvSpPr>
          <p:spPr>
            <a:xfrm rot="0">
              <a:off x="2881" y="2448"/>
              <a:ext cx="1056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YES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5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 Logic - </a:t>
            </a:r>
            <a:r>
              <a:rPr altLang="en-US" sz="24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everybody loves somebody</a:t>
            </a:r>
          </a:p>
        </p:txBody>
      </p:sp>
      <p:sp>
        <p:nvSpPr>
          <p:cNvPr id="1048726" name=""/>
          <p:cNvSpPr/>
          <p:nvPr>
            <p:ph sz="full" idx="1"/>
          </p:nvPr>
        </p:nvSpPr>
        <p:spPr>
          <a:xfrm rot="0">
            <a:off x="1177925" y="1827212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Alicia eats pizza at least once a week.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Garrett eats pizza at least once a week.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Allison eats pizza at least once a week.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Gregg eats pizza at least once a week.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Ryan eats pizza at least once a week.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Meera eats pizza at least once a week.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Ariel eats pizza at least once a week.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>
              <a:sym typeface="Symbol" pitchFamily="18" charset="2"/>
            </a:endParaRPr>
          </a:p>
        </p:txBody>
      </p:sp>
      <p:sp>
        <p:nvSpPr>
          <p:cNvPr id="1048727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728" name=""/>
          <p:cNvSpPr txBox="1"/>
          <p:nvPr/>
        </p:nvSpPr>
        <p:spPr>
          <a:xfrm rot="0">
            <a:off x="3048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729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730" name=""/>
          <p:cNvSpPr txBox="1"/>
          <p:nvPr/>
        </p:nvSpPr>
        <p:spPr>
          <a:xfrm rot="16200000">
            <a:off x="2019300" y="5524500"/>
            <a:ext cx="990600" cy="9144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5400" lang="en-US">
                <a:latin typeface="Times" pitchFamily="1" charset="0"/>
              </a:rPr>
              <a:t>…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4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</a:t>
            </a:r>
          </a:p>
        </p:txBody>
      </p:sp>
      <p:sp>
        <p:nvSpPr>
          <p:cNvPr id="1048735" name=""/>
          <p:cNvSpPr/>
          <p:nvPr>
            <p:ph sz="full" idx="1"/>
          </p:nvPr>
        </p:nvSpPr>
        <p:spPr>
          <a:xfrm rot="0">
            <a:off x="949325" y="1598612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Alicia eats pizza at least once a week.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Define: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	</a:t>
            </a:r>
            <a:r>
              <a:rPr altLang="en-US" sz="2400" i="1" lang="en-US">
                <a:latin typeface="Comic Sans MS" pitchFamily="66" charset="0"/>
              </a:rPr>
              <a:t>EP(x)</a:t>
            </a:r>
            <a:r>
              <a:rPr altLang="en-US" sz="2400" lang="en-US">
                <a:latin typeface="Comic Sans MS" pitchFamily="66" charset="0"/>
              </a:rPr>
              <a:t> = “</a:t>
            </a:r>
            <a:r>
              <a:rPr altLang="en-US" sz="2400" i="1" lang="en-US">
                <a:latin typeface="Comic Sans MS" pitchFamily="66" charset="0"/>
              </a:rPr>
              <a:t>x</a:t>
            </a:r>
            <a:r>
              <a:rPr altLang="en-US" sz="2400" lang="en-US">
                <a:latin typeface="Comic Sans MS" pitchFamily="66" charset="0"/>
              </a:rPr>
              <a:t> eats pizza at least once a week.”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	Universe of Discourse - </a:t>
            </a:r>
            <a:r>
              <a:rPr altLang="en-US" sz="2400" i="1" lang="en-US">
                <a:latin typeface="Comic Sans MS" pitchFamily="66" charset="0"/>
              </a:rPr>
              <a:t>x </a:t>
            </a:r>
            <a:r>
              <a:rPr altLang="en-US" sz="2400" lang="en-US">
                <a:latin typeface="Comic Sans MS" pitchFamily="66" charset="0"/>
              </a:rPr>
              <a:t>is a student in cse1207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A </a:t>
            </a:r>
            <a:r>
              <a:rPr altLang="en-US" sz="2400" i="1" lang="en-US">
                <a:latin typeface="Comic Sans MS" pitchFamily="66" charset="0"/>
              </a:rPr>
              <a:t>predicate</a:t>
            </a:r>
            <a:r>
              <a:rPr altLang="en-US" sz="2400" lang="en-US">
                <a:latin typeface="Comic Sans MS" pitchFamily="66" charset="0"/>
              </a:rPr>
              <a:t>, or propositional function, is a function that takes some variable(s) as arguments and returns True or False.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4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sz="2400" lang="en-US">
                <a:latin typeface="Comic Sans MS" pitchFamily="66" charset="0"/>
              </a:rPr>
              <a:t>Note that </a:t>
            </a:r>
            <a:r>
              <a:rPr altLang="en-US" sz="2400" i="1" lang="en-US">
                <a:latin typeface="Comic Sans MS" pitchFamily="66" charset="0"/>
              </a:rPr>
              <a:t>EP(x)</a:t>
            </a:r>
            <a:r>
              <a:rPr altLang="en-US" sz="2400" lang="en-US">
                <a:latin typeface="Comic Sans MS" pitchFamily="66" charset="0"/>
              </a:rPr>
              <a:t> is not a proposition, </a:t>
            </a:r>
            <a:r>
              <a:rPr altLang="en-US" sz="2400" i="1" lang="en-US">
                <a:latin typeface="Comic Sans MS" pitchFamily="66" charset="0"/>
              </a:rPr>
              <a:t>EP(</a:t>
            </a:r>
            <a:r>
              <a:rPr altLang="en-US" sz="2400" lang="en-US">
                <a:latin typeface="Comic Sans MS" pitchFamily="66" charset="0"/>
              </a:rPr>
              <a:t>Ariel</a:t>
            </a:r>
            <a:r>
              <a:rPr altLang="en-US" sz="2400" i="1" lang="en-US">
                <a:latin typeface="Comic Sans MS" pitchFamily="66" charset="0"/>
              </a:rPr>
              <a:t>)</a:t>
            </a:r>
            <a:r>
              <a:rPr altLang="en-US" sz="2400" lang="en-US">
                <a:latin typeface="Comic Sans MS" pitchFamily="66" charset="0"/>
              </a:rPr>
              <a:t> is.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1800" lang="en-US">
              <a:latin typeface="Comic Sans MS" pitchFamily="66" charset="0"/>
            </a:endParaRPr>
          </a:p>
        </p:txBody>
      </p:sp>
      <p:sp>
        <p:nvSpPr>
          <p:cNvPr id="1048736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737" name=""/>
          <p:cNvSpPr txBox="1"/>
          <p:nvPr/>
        </p:nvSpPr>
        <p:spPr>
          <a:xfrm rot="0">
            <a:off x="990600" y="53340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Comic Sans MS" pitchFamily="66" charset="0"/>
            </a:endParaRPr>
          </a:p>
        </p:txBody>
      </p:sp>
      <p:sp>
        <p:nvSpPr>
          <p:cNvPr id="1048738" name=""/>
          <p:cNvSpPr txBox="1"/>
          <p:nvPr/>
        </p:nvSpPr>
        <p:spPr>
          <a:xfrm rot="0">
            <a:off x="23622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Comic Sans MS" pitchFamily="66" charset="0"/>
            </a:endParaRPr>
          </a:p>
        </p:txBody>
      </p:sp>
      <p:sp>
        <p:nvSpPr>
          <p:cNvPr id="1048739" name=""/>
          <p:cNvSpPr txBox="1"/>
          <p:nvPr/>
        </p:nvSpPr>
        <p:spPr>
          <a:xfrm rot="16200000">
            <a:off x="2854325" y="1636712"/>
            <a:ext cx="990600" cy="9144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5400" lang="en-US">
                <a:latin typeface="Comic Sans MS" pitchFamily="66" charset="0"/>
              </a:rPr>
              <a:t>…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3" name=""/>
          <p:cNvSpPr/>
          <p:nvPr>
            <p:ph type="title" sz="full" idx="0"/>
          </p:nvPr>
        </p:nvSpPr>
        <p:spPr>
          <a:xfrm rot="0">
            <a:off x="1435100" y="274637"/>
            <a:ext cx="749935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300" i="0" u="none">
                <a:solidFill>
                  <a:srgbClr val="572314"/>
                </a:solidFill>
                <a:latin typeface="Gill Sans MT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sz="3200" lang="en-US">
                <a:solidFill>
                  <a:srgbClr val="66FF33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Helvetica" pitchFamily="1" charset="0"/>
              </a:rPr>
              <a:t>Predicates</a:t>
            </a:r>
          </a:p>
        </p:txBody>
      </p:sp>
      <p:sp>
        <p:nvSpPr>
          <p:cNvPr id="1048744" name=""/>
          <p:cNvSpPr/>
          <p:nvPr>
            <p:ph sz="full" idx="1"/>
          </p:nvPr>
        </p:nvSpPr>
        <p:spPr>
          <a:xfrm rot="0">
            <a:off x="912812" y="1979612"/>
            <a:ext cx="7356475" cy="426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82575" latinLnBrk="1" marL="365125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baseline="0" b="0" sz="32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1pPr>
            <a:lvl2pPr algn="l" fontAlgn="base" indent="-236537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8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2pPr>
            <a:lvl3pPr algn="l" fontAlgn="base" indent="-228600" latinLnBrk="1" marL="885825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4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3pPr>
            <a:lvl4pPr algn="l" fontAlgn="base" indent="-173037" latinLnBrk="1" marL="10969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4pPr>
            <a:lvl5pPr algn="l" fontAlgn="base" indent="-182562" latinLnBrk="1" marL="12969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Gill Sans MT" pitchFamily="34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Suppose </a:t>
            </a:r>
            <a:r>
              <a:rPr altLang="en-US" sz="2800" i="1" lang="en-US">
                <a:latin typeface="Comic Sans MS" pitchFamily="66" charset="0"/>
              </a:rPr>
              <a:t>Q(x,y)</a:t>
            </a:r>
            <a:r>
              <a:rPr altLang="en-US" sz="2800" lang="en-US">
                <a:latin typeface="Comic Sans MS" pitchFamily="66" charset="0"/>
              </a:rPr>
              <a:t> = “</a:t>
            </a:r>
            <a:r>
              <a:rPr altLang="en-US" sz="2800" i="1" lang="en-US">
                <a:latin typeface="Comic Sans MS" pitchFamily="66" charset="0"/>
              </a:rPr>
              <a:t>x</a:t>
            </a:r>
            <a:r>
              <a:rPr altLang="en-US" sz="2800" lang="en-US">
                <a:latin typeface="Comic Sans MS" pitchFamily="66" charset="0"/>
              </a:rPr>
              <a:t> &gt; </a:t>
            </a:r>
            <a:r>
              <a:rPr altLang="en-US" sz="2800" i="1" lang="en-US">
                <a:latin typeface="Comic Sans MS" pitchFamily="66" charset="0"/>
              </a:rPr>
              <a:t>y</a:t>
            </a:r>
            <a:r>
              <a:rPr altLang="en-US" sz="2800" lang="en-US">
                <a:latin typeface="Comic Sans MS" pitchFamily="66" charset="0"/>
              </a:rPr>
              <a:t>”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800" lang="en-US">
              <a:latin typeface="Comic Sans MS" pitchFamily="66" charset="0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Proposition, YES or NO?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Q(x,y)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Q(</a:t>
            </a:r>
            <a:r>
              <a:rPr altLang="en-US" sz="2800" lang="en-US">
                <a:latin typeface="Comic Sans MS" pitchFamily="66" charset="0"/>
              </a:rPr>
              <a:t>3</a:t>
            </a:r>
            <a:r>
              <a:rPr altLang="en-US" sz="2800" i="1" lang="en-US">
                <a:latin typeface="Comic Sans MS" pitchFamily="66" charset="0"/>
              </a:rPr>
              <a:t>,</a:t>
            </a:r>
            <a:r>
              <a:rPr altLang="en-US" sz="2800" lang="en-US">
                <a:latin typeface="Comic Sans MS" pitchFamily="66" charset="0"/>
              </a:rPr>
              <a:t>4</a:t>
            </a:r>
            <a:r>
              <a:rPr altLang="en-US" sz="2800" i="1" lang="en-US">
                <a:latin typeface="Comic Sans MS" pitchFamily="66" charset="0"/>
              </a:rPr>
              <a:t>)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Q(x,</a:t>
            </a:r>
            <a:r>
              <a:rPr altLang="en-US" sz="2800" lang="en-US">
                <a:latin typeface="Comic Sans MS" pitchFamily="66" charset="0"/>
              </a:rPr>
              <a:t>9</a:t>
            </a:r>
            <a:r>
              <a:rPr altLang="en-US" sz="2800" i="1" lang="en-US">
                <a:latin typeface="Comic Sans MS" pitchFamily="66" charset="0"/>
              </a:rPr>
              <a:t>)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800" lang="en-US">
              <a:sym typeface="Symbol" pitchFamily="18" charset="2"/>
            </a:endParaRPr>
          </a:p>
          <a:p>
            <a:pPr eaLnBrk="1" hangingPunct="1" latinLnBrk="1" lvl="0">
              <a:lnSpc>
                <a:spcPct val="90000"/>
              </a:lnSpc>
            </a:pPr>
            <a:endParaRPr altLang="en-US" sz="2800" lang="en-US">
              <a:sym typeface="Symbol" pitchFamily="18" charset="2"/>
            </a:endParaRPr>
          </a:p>
        </p:txBody>
      </p:sp>
      <p:sp>
        <p:nvSpPr>
          <p:cNvPr id="1048745" name=""/>
          <p:cNvSpPr txBox="1"/>
          <p:nvPr/>
        </p:nvSpPr>
        <p:spPr>
          <a:xfrm rot="0">
            <a:off x="3581400" y="6305550"/>
            <a:ext cx="2133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200" lang="en-US">
                <a:solidFill>
                  <a:srgbClr val="B5A788"/>
                </a:solidFill>
              </a:rPr>
              <a:pPr algn="r" eaLnBrk="1" hangingPunct="1" latinLnBrk="1" lvl="0"/>
              <a:t>2/21/2020</a:t>
            </a:fld>
            <a:endParaRPr altLang="en-US" sz="1200" lang="en-US">
              <a:solidFill>
                <a:srgbClr val="B5A788"/>
              </a:solidFill>
            </a:endParaRPr>
          </a:p>
        </p:txBody>
      </p:sp>
      <p:sp>
        <p:nvSpPr>
          <p:cNvPr id="1048746" name=""/>
          <p:cNvSpPr txBox="1"/>
          <p:nvPr/>
        </p:nvSpPr>
        <p:spPr>
          <a:xfrm rot="0">
            <a:off x="228600" y="4648200"/>
            <a:ext cx="441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747" name=""/>
          <p:cNvSpPr txBox="1"/>
          <p:nvPr/>
        </p:nvSpPr>
        <p:spPr>
          <a:xfrm rot="0">
            <a:off x="1676400" y="4191000"/>
            <a:ext cx="990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74" name=""/>
          <p:cNvGrpSpPr/>
          <p:nvPr/>
        </p:nvGrpSpPr>
        <p:grpSpPr>
          <a:xfrm rot="0">
            <a:off x="2667000" y="3505200"/>
            <a:ext cx="1295400" cy="609600"/>
            <a:chOff x="2640" y="2304"/>
            <a:chExt cx="1536" cy="1104"/>
          </a:xfrm>
        </p:grpSpPr>
        <p:sp>
          <p:nvSpPr>
            <p:cNvPr id="1048748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49" name=""/>
            <p:cNvSpPr txBox="1"/>
            <p:nvPr/>
          </p:nvSpPr>
          <p:spPr>
            <a:xfrm rot="0">
              <a:off x="2881" y="2448"/>
              <a:ext cx="1056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NO</a:t>
              </a:r>
            </a:p>
          </p:txBody>
        </p:sp>
      </p:grpSp>
      <p:grpSp>
        <p:nvGrpSpPr>
          <p:cNvPr id="75" name=""/>
          <p:cNvGrpSpPr/>
          <p:nvPr/>
        </p:nvGrpSpPr>
        <p:grpSpPr>
          <a:xfrm rot="0">
            <a:off x="2667000" y="4114800"/>
            <a:ext cx="1295400" cy="609600"/>
            <a:chOff x="2640" y="2304"/>
            <a:chExt cx="1536" cy="1104"/>
          </a:xfrm>
        </p:grpSpPr>
        <p:sp>
          <p:nvSpPr>
            <p:cNvPr id="1048750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51" name=""/>
            <p:cNvSpPr txBox="1"/>
            <p:nvPr/>
          </p:nvSpPr>
          <p:spPr>
            <a:xfrm rot="0">
              <a:off x="2881" y="2448"/>
              <a:ext cx="1056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YES</a:t>
              </a:r>
            </a:p>
          </p:txBody>
        </p:sp>
      </p:grpSp>
      <p:grpSp>
        <p:nvGrpSpPr>
          <p:cNvPr id="76" name=""/>
          <p:cNvGrpSpPr/>
          <p:nvPr/>
        </p:nvGrpSpPr>
        <p:grpSpPr>
          <a:xfrm rot="0">
            <a:off x="2667000" y="4724400"/>
            <a:ext cx="1295400" cy="609600"/>
            <a:chOff x="2640" y="2304"/>
            <a:chExt cx="1536" cy="1104"/>
          </a:xfrm>
        </p:grpSpPr>
        <p:sp>
          <p:nvSpPr>
            <p:cNvPr id="1048752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53" name=""/>
            <p:cNvSpPr txBox="1"/>
            <p:nvPr/>
          </p:nvSpPr>
          <p:spPr>
            <a:xfrm rot="0">
              <a:off x="2881" y="2448"/>
              <a:ext cx="1056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NO</a:t>
              </a:r>
            </a:p>
          </p:txBody>
        </p:sp>
      </p:grpSp>
      <p:sp>
        <p:nvSpPr>
          <p:cNvPr id="1048754" name=""/>
          <p:cNvSpPr/>
          <p:nvPr/>
        </p:nvSpPr>
        <p:spPr>
          <a:xfrm rot="0">
            <a:off x="4454525" y="3960812"/>
            <a:ext cx="4460875" cy="2363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sz="2800" lang="en-US">
                <a:latin typeface="Comic Sans MS" pitchFamily="66" charset="0"/>
              </a:rPr>
              <a:t>Predicate, YES or NO?</a:t>
            </a:r>
          </a:p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Q(x,y)</a:t>
            </a:r>
          </a:p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Q(</a:t>
            </a:r>
            <a:r>
              <a:rPr altLang="en-US" sz="2800" lang="en-US">
                <a:latin typeface="Comic Sans MS" pitchFamily="66" charset="0"/>
              </a:rPr>
              <a:t>3</a:t>
            </a:r>
            <a:r>
              <a:rPr altLang="en-US" sz="2800" i="1" lang="en-US">
                <a:latin typeface="Comic Sans MS" pitchFamily="66" charset="0"/>
              </a:rPr>
              <a:t>,</a:t>
            </a:r>
            <a:r>
              <a:rPr altLang="en-US" sz="2800" lang="en-US">
                <a:latin typeface="Comic Sans MS" pitchFamily="66" charset="0"/>
              </a:rPr>
              <a:t>4</a:t>
            </a:r>
            <a:r>
              <a:rPr altLang="en-US" sz="2800" i="1" lang="en-US">
                <a:latin typeface="Comic Sans MS" pitchFamily="66" charset="0"/>
              </a:rPr>
              <a:t>)</a:t>
            </a:r>
          </a:p>
          <a:p>
            <a:pPr eaLnBrk="1" hangingPunct="1" indent="-342900" latinLnBrk="1" lvl="0" marL="342900">
              <a:spcBef>
                <a:spcPct val="20000"/>
              </a:spcBef>
            </a:pPr>
            <a:r>
              <a:rPr altLang="en-US" sz="2800" lang="en-US">
                <a:latin typeface="Comic Sans MS" pitchFamily="66" charset="0"/>
              </a:rPr>
              <a:t>	</a:t>
            </a:r>
            <a:r>
              <a:rPr altLang="en-US" sz="2800" i="1" lang="en-US">
                <a:latin typeface="Comic Sans MS" pitchFamily="66" charset="0"/>
              </a:rPr>
              <a:t>Q(x,</a:t>
            </a:r>
            <a:r>
              <a:rPr altLang="en-US" sz="2800" lang="en-US">
                <a:latin typeface="Comic Sans MS" pitchFamily="66" charset="0"/>
              </a:rPr>
              <a:t>9</a:t>
            </a:r>
            <a:r>
              <a:rPr altLang="en-US" sz="2800" i="1" lang="en-US">
                <a:latin typeface="Comic Sans MS" pitchFamily="66" charset="0"/>
              </a:rPr>
              <a:t>)</a:t>
            </a:r>
          </a:p>
        </p:txBody>
      </p:sp>
      <p:sp>
        <p:nvSpPr>
          <p:cNvPr id="1048755" name=""/>
          <p:cNvSpPr txBox="1"/>
          <p:nvPr/>
        </p:nvSpPr>
        <p:spPr>
          <a:xfrm rot="0">
            <a:off x="3429000" y="5257800"/>
            <a:ext cx="33670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sp>
        <p:nvSpPr>
          <p:cNvPr id="1048756" name=""/>
          <p:cNvSpPr txBox="1"/>
          <p:nvPr/>
        </p:nvSpPr>
        <p:spPr>
          <a:xfrm rot="0">
            <a:off x="4876800" y="5181600"/>
            <a:ext cx="7540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ＭＳ Ｐゴシック" pitchFamily="1" charset="-128"/>
                <a:sym typeface="Arial" pitchFamily="0" charset="0"/>
              </a:defRPr>
            </a:lvl5pPr>
          </a:lstStyle>
          <a:p>
            <a:pPr lvl="0">
              <a:spcBef>
                <a:spcPct val="50000"/>
              </a:spcBef>
            </a:pPr>
            <a:endParaRPr altLang="en-US" lang="en-US">
              <a:latin typeface="Times" pitchFamily="1" charset="0"/>
            </a:endParaRPr>
          </a:p>
        </p:txBody>
      </p:sp>
      <p:grpSp>
        <p:nvGrpSpPr>
          <p:cNvPr id="77" name=""/>
          <p:cNvGrpSpPr/>
          <p:nvPr/>
        </p:nvGrpSpPr>
        <p:grpSpPr>
          <a:xfrm rot="0">
            <a:off x="6175375" y="4495800"/>
            <a:ext cx="1216025" cy="609600"/>
            <a:chOff x="2640" y="2304"/>
            <a:chExt cx="1536" cy="1104"/>
          </a:xfrm>
        </p:grpSpPr>
        <p:sp>
          <p:nvSpPr>
            <p:cNvPr id="1048757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58" name=""/>
            <p:cNvSpPr txBox="1"/>
            <p:nvPr/>
          </p:nvSpPr>
          <p:spPr>
            <a:xfrm rot="0">
              <a:off x="2883" y="2448"/>
              <a:ext cx="1052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YES</a:t>
              </a:r>
            </a:p>
          </p:txBody>
        </p:sp>
      </p:grpSp>
      <p:grpSp>
        <p:nvGrpSpPr>
          <p:cNvPr id="78" name=""/>
          <p:cNvGrpSpPr/>
          <p:nvPr/>
        </p:nvGrpSpPr>
        <p:grpSpPr>
          <a:xfrm rot="0">
            <a:off x="6175375" y="5105400"/>
            <a:ext cx="987425" cy="609600"/>
            <a:chOff x="2640" y="2304"/>
            <a:chExt cx="1536" cy="1104"/>
          </a:xfrm>
        </p:grpSpPr>
        <p:sp>
          <p:nvSpPr>
            <p:cNvPr id="1048759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60" name=""/>
            <p:cNvSpPr txBox="1"/>
            <p:nvPr/>
          </p:nvSpPr>
          <p:spPr>
            <a:xfrm rot="0">
              <a:off x="2882" y="2448"/>
              <a:ext cx="1054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NO</a:t>
              </a:r>
            </a:p>
          </p:txBody>
        </p:sp>
      </p:grpSp>
      <p:grpSp>
        <p:nvGrpSpPr>
          <p:cNvPr id="79" name=""/>
          <p:cNvGrpSpPr/>
          <p:nvPr/>
        </p:nvGrpSpPr>
        <p:grpSpPr>
          <a:xfrm rot="0">
            <a:off x="6175375" y="5715000"/>
            <a:ext cx="1216025" cy="609600"/>
            <a:chOff x="2640" y="2304"/>
            <a:chExt cx="1536" cy="1104"/>
          </a:xfrm>
        </p:grpSpPr>
        <p:sp>
          <p:nvSpPr>
            <p:cNvPr id="1048761" name=""/>
            <p:cNvSpPr/>
            <p:nvPr/>
          </p:nvSpPr>
          <p:spPr>
            <a:xfrm rot="0">
              <a:off x="2640" y="2304"/>
              <a:ext cx="1536" cy="1104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62" name=""/>
            <p:cNvSpPr txBox="1"/>
            <p:nvPr/>
          </p:nvSpPr>
          <p:spPr>
            <a:xfrm rot="0">
              <a:off x="2883" y="2448"/>
              <a:ext cx="1052" cy="82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 u="none">
                  <a:solidFill>
                    <a:schemeClr val="dk1"/>
                  </a:solidFill>
                  <a:latin typeface="Arial" pitchFamily="0" charset="0"/>
                  <a:ea typeface="ＭＳ Ｐゴシック" pitchFamily="1" charset="-128"/>
                  <a:sym typeface="Arial" pitchFamily="0" charset="0"/>
                </a:defRPr>
              </a:lvl5pPr>
            </a:lstStyle>
            <a:p>
              <a:pPr algn="ctr" lvl="0">
                <a:spcBef>
                  <a:spcPct val="50000"/>
                </a:spcBef>
              </a:pPr>
              <a:r>
                <a:rPr altLang="en-US" lang="en-US">
                  <a:latin typeface="Chalkboard" pitchFamily="1" charset="0"/>
                </a:rPr>
                <a:t>YES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4" grpId="0" uiExpand="0" build="whole"/>
    </p:bld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DEC9"/>
        </a:dk2>
        <a:lt2>
          <a:srgbClr val="4F271C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4A508"/>
        </a:accent6>
        <a:hlink>
          <a:srgbClr val="8DC765"/>
        </a:hlink>
        <a:folHlink>
          <a:srgbClr val="AA8A14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CS173: Discrete Math</dc:title>
  <dc:creator>Cinda Heeren User</dc:creator>
  <cp:lastModifiedBy>Hashem</cp:lastModifiedBy>
  <dcterms:created xsi:type="dcterms:W3CDTF">2005-08-24T21:39:22Z</dcterms:created>
  <dcterms:modified xsi:type="dcterms:W3CDTF">2020-02-21T16:03:15Z</dcterms:modified>
</cp:coreProperties>
</file>