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91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38" r:id="rId49"/>
    <p:sldId id="539" r:id="rId50"/>
    <p:sldId id="540" r:id="rId51"/>
    <p:sldId id="541" r:id="rId52"/>
    <p:sldId id="542" r:id="rId5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FFFF"/>
    <a:srgbClr val="00CC00"/>
    <a:srgbClr val="FF3300"/>
    <a:srgbClr val="66FF33"/>
    <a:srgbClr val="00CCF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2" autoAdjust="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486078C8-EEB4-4218-A0B7-568AA7C3128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564731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0BBD-C837-4309-81C3-BA97ED7EE4F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51225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75997-C92C-4072-9C2E-B23C187B764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78994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BCF83-C97C-49B3-B51B-3256E9494F0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3391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00C0-ECDC-4CF3-ACC7-12FC735B1FF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6060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01C90-9C6C-4167-B58A-69912B8E689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6804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AAA49-B55E-49BD-9025-B3124CBD8E0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7407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69AA0-6A63-4678-AF88-4578B74156E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36710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7F524-DF13-41E4-B526-C9E7FC7895F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6503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6AC5-1703-4669-9E45-315A22CFF81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015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BD8DE-B25D-432B-8879-17E1161904E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2069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18995-1F01-48CA-942F-190A745A3D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5148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- First level</a:t>
            </a:r>
            <a:endParaRPr lang="en-CA" smtClean="0"/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September 26, 2013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Week 4: Number Theory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D17268B3-C6AA-4041-8B3D-FD603B1458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3F8FBE9-5370-4780-9C99-50F3D28D69CA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Let’s proceed to…</a:t>
            </a:r>
            <a:endParaRPr lang="en-CA" sz="3600" smtClean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610600" cy="4267200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dirty="0" smtClean="0">
                <a:solidFill>
                  <a:srgbClr val="00FFFF"/>
                </a:solidFill>
                <a:sym typeface="Symbol" pitchFamily="18" charset="2"/>
              </a:rPr>
              <a:t>Mathematical Reasoning</a:t>
            </a:r>
          </a:p>
        </p:txBody>
      </p:sp>
    </p:spTree>
    <p:extLst>
      <p:ext uri="{BB962C8B-B14F-4D97-AF65-F5344CB8AC3E}">
        <p14:creationId xmlns="" xmlns:p14="http://schemas.microsoft.com/office/powerpoint/2010/main" val="16259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B3E25729-2167-4531-A36A-8195E306BE6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Arguments</a:t>
            </a:r>
            <a:endParaRPr lang="en-CA" sz="3600" smtClean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2438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Which rule of inference was used in the last argument?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p: “101 is divisible by 3.”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q: “101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is divisible by 9.”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762000" y="3200400"/>
            <a:ext cx="144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pq </a:t>
            </a:r>
          </a:p>
          <a:p>
            <a:pPr>
              <a:lnSpc>
                <a:spcPct val="55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q</a:t>
            </a: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2209800" y="3581400"/>
            <a:ext cx="243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Modus ponens</a:t>
            </a: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381000" y="50292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Unfortunately, one of the hypotheses (p) is false.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Therefore, the conclusion q is incorrect.</a:t>
            </a:r>
          </a:p>
        </p:txBody>
      </p:sp>
    </p:spTree>
    <p:extLst>
      <p:ext uri="{BB962C8B-B14F-4D97-AF65-F5344CB8AC3E}">
        <p14:creationId xmlns="" xmlns:p14="http://schemas.microsoft.com/office/powerpoint/2010/main" val="33771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  <p:bldP spid="325636" grpId="0" autoUpdateAnimBg="0"/>
      <p:bldP spid="325637" grpId="0" autoUpdateAnimBg="0"/>
      <p:bldP spid="32563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8FFC4BF-0EAD-4FCB-B6D6-C529F938834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Arguments</a:t>
            </a:r>
            <a:endParaRPr lang="en-CA" sz="3600" smtClean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Another example: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b="1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“If it rains today, then we will not have a barbeque today. If we do not have a barbeque today, then we will have a barbeque tomorrow.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Therefore, if it rains today, then we will have a barbeque tomorrow.”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This is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valid</a:t>
            </a:r>
            <a:r>
              <a:rPr lang="en-US" sz="2800" smtClean="0">
                <a:sym typeface="Symbol" pitchFamily="18" charset="2"/>
              </a:rPr>
              <a:t> argument: If its hypotheses are true, then its conclusion is also true.</a:t>
            </a:r>
          </a:p>
        </p:txBody>
      </p:sp>
    </p:spTree>
    <p:extLst>
      <p:ext uri="{BB962C8B-B14F-4D97-AF65-F5344CB8AC3E}">
        <p14:creationId xmlns="" xmlns:p14="http://schemas.microsoft.com/office/powerpoint/2010/main" val="1350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44843FD-85DB-4080-A4CE-6A6FACE4C41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Arguments</a:t>
            </a:r>
            <a:endParaRPr lang="en-CA" sz="3600" smtClean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3048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Let us formalize the previous argument: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p: “It is raining today.”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q: “We will not have a barbecue today.”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r: “We will have a barbecue tomorrow.”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So the argument is of the following form: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762000" y="4267200"/>
            <a:ext cx="144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pq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qr </a:t>
            </a:r>
          </a:p>
          <a:p>
            <a:pPr>
              <a:lnSpc>
                <a:spcPct val="55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pr 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2209800" y="4648200"/>
            <a:ext cx="243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Hypothetical syllogism</a:t>
            </a:r>
          </a:p>
        </p:txBody>
      </p:sp>
    </p:spTree>
    <p:extLst>
      <p:ext uri="{BB962C8B-B14F-4D97-AF65-F5344CB8AC3E}">
        <p14:creationId xmlns="" xmlns:p14="http://schemas.microsoft.com/office/powerpoint/2010/main" val="2716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autoUpdateAnimBg="0"/>
      <p:bldP spid="327684" grpId="0" autoUpdateAnimBg="0"/>
      <p:bldP spid="3276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7606" y="6412173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D24361B-A047-40E3-877F-7D3DEA06AE7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13</a:t>
            </a:fld>
            <a:endParaRPr lang="en-CA" sz="1400" dirty="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Arguments</a:t>
            </a:r>
            <a:endParaRPr lang="en-CA" sz="3600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9372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Another example: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="1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Gary is either intelligent or a good actor.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If Gary is intelligent, then he can count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from 1 to 10.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Gary can only count from 1 to 2.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Therefore, Gary is a good actor.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i: “Gary is intelligent.”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a: “Gary is a good actor.”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c: “Gary can count from 1 to 10.”</a:t>
            </a:r>
          </a:p>
        </p:txBody>
      </p:sp>
    </p:spTree>
    <p:extLst>
      <p:ext uri="{BB962C8B-B14F-4D97-AF65-F5344CB8AC3E}">
        <p14:creationId xmlns="" xmlns:p14="http://schemas.microsoft.com/office/powerpoint/2010/main" val="32149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B94611D-E584-4479-9FE5-F5C6EFA4331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Arguments</a:t>
            </a:r>
            <a:endParaRPr lang="en-CA" sz="3600" smtClean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i: “Gary is intelligent.”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a: “Gary is a good actor.”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c: “Gary can count from 1 to 10.”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Step 1:</a:t>
            </a:r>
            <a:r>
              <a:rPr lang="en-US" sz="2800" smtClean="0">
                <a:sym typeface="Symbol" pitchFamily="18" charset="2"/>
              </a:rPr>
              <a:t>   c		</a:t>
            </a: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Hypothesis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Step 2:</a:t>
            </a:r>
            <a:r>
              <a:rPr lang="en-US" sz="2800" smtClean="0">
                <a:sym typeface="Symbol" pitchFamily="18" charset="2"/>
              </a:rPr>
              <a:t>   i  c            	</a:t>
            </a: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Hypothesis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Step 3:</a:t>
            </a:r>
            <a:r>
              <a:rPr lang="en-US" sz="2800" smtClean="0">
                <a:sym typeface="Symbol" pitchFamily="18" charset="2"/>
              </a:rPr>
              <a:t>   i    		</a:t>
            </a: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Modus Tollens Steps 1 &amp; 2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Step 4:</a:t>
            </a:r>
            <a:r>
              <a:rPr lang="en-US" sz="2800" smtClean="0">
                <a:sym typeface="Symbol" pitchFamily="18" charset="2"/>
              </a:rPr>
              <a:t>   a  i		</a:t>
            </a: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Hypothesis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Step 5:</a:t>
            </a:r>
            <a:r>
              <a:rPr lang="en-US" sz="2800" smtClean="0">
                <a:sym typeface="Symbol" pitchFamily="18" charset="2"/>
              </a:rPr>
              <a:t>   a			</a:t>
            </a: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Disjunctive Syllogism</a:t>
            </a:r>
            <a:r>
              <a:rPr lang="en-US" sz="2800" smtClean="0">
                <a:sym typeface="Symbol" pitchFamily="18" charset="2"/>
              </a:rPr>
              <a:t/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			</a:t>
            </a: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Steps 3 &amp; 4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Conclusion: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 (“Gary is a good actor.”)</a:t>
            </a:r>
          </a:p>
        </p:txBody>
      </p:sp>
    </p:spTree>
    <p:extLst>
      <p:ext uri="{BB962C8B-B14F-4D97-AF65-F5344CB8AC3E}">
        <p14:creationId xmlns="" xmlns:p14="http://schemas.microsoft.com/office/powerpoint/2010/main" val="35518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E6D4D59-6DA4-4413-90EA-87581CB639E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Arguments</a:t>
            </a:r>
            <a:endParaRPr lang="en-CA" sz="3600" smtClean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Yet another example: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If you listen to me, you will pass CS 320L.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You passed CS 320L.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Therefore, you have listened to me.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Is this argument valid?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No</a:t>
            </a:r>
            <a:r>
              <a:rPr lang="en-US" sz="2800" dirty="0" smtClean="0">
                <a:sym typeface="Symbol" pitchFamily="18" charset="2"/>
              </a:rPr>
              <a:t>, it assumes ((</a:t>
            </a:r>
            <a:r>
              <a:rPr lang="en-US" sz="2800" dirty="0" err="1" smtClean="0">
                <a:sym typeface="Symbol" pitchFamily="18" charset="2"/>
              </a:rPr>
              <a:t>pq</a:t>
            </a:r>
            <a:r>
              <a:rPr lang="en-US" sz="2800" dirty="0" smtClean="0">
                <a:sym typeface="Symbol" pitchFamily="18" charset="2"/>
              </a:rPr>
              <a:t>) q)  p.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This statement is not a tautology. It is </a:t>
            </a: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false</a:t>
            </a:r>
            <a:r>
              <a:rPr lang="en-US" sz="2800" dirty="0" smtClean="0">
                <a:sym typeface="Symbol" pitchFamily="18" charset="2"/>
              </a:rPr>
              <a:t> if p is false and q is true.</a:t>
            </a:r>
          </a:p>
        </p:txBody>
      </p:sp>
    </p:spTree>
    <p:extLst>
      <p:ext uri="{BB962C8B-B14F-4D97-AF65-F5344CB8AC3E}">
        <p14:creationId xmlns="" xmlns:p14="http://schemas.microsoft.com/office/powerpoint/2010/main" val="38309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3EAF5A1-4D44-49AD-B0A3-1AF51AC48861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Rules of Inference for Quantified Statements</a:t>
            </a:r>
            <a:r>
              <a:rPr lang="en-US" sz="3600" smtClean="0"/>
              <a:t> </a:t>
            </a:r>
            <a:endParaRPr lang="en-CA" sz="360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2438400" cy="1600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 x P(x)</a:t>
            </a:r>
          </a:p>
          <a:p>
            <a:pPr marL="0" indent="0" eaLnBrk="1" hangingPunct="1">
              <a:lnSpc>
                <a:spcPct val="30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__________</a:t>
            </a:r>
          </a:p>
          <a:p>
            <a:pPr marL="0" indent="0" eaLnBrk="1" hangingPunct="1">
              <a:spcBef>
                <a:spcPct val="25000"/>
              </a:spcBef>
              <a:defRPr/>
            </a:pPr>
            <a:r>
              <a:rPr lang="en-US" sz="2800" smtClean="0">
                <a:sym typeface="Symbol" pitchFamily="18" charset="2"/>
              </a:rPr>
              <a:t> P(c) if cU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172200" y="9906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Universal instantiation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838200" y="2209800"/>
            <a:ext cx="525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P(c) for an arbitrary cU</a:t>
            </a:r>
          </a:p>
          <a:p>
            <a:pPr>
              <a:lnSpc>
                <a:spcPct val="30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___________________</a:t>
            </a:r>
          </a:p>
          <a:p>
            <a:pPr>
              <a:spcBef>
                <a:spcPct val="25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x P(x)</a:t>
            </a: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6172200" y="2286000"/>
            <a:ext cx="259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Universal generalization</a:t>
            </a:r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838200" y="3505200"/>
            <a:ext cx="5486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x P(x)</a:t>
            </a:r>
          </a:p>
          <a:p>
            <a:pPr>
              <a:lnSpc>
                <a:spcPct val="30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______________________</a:t>
            </a:r>
          </a:p>
          <a:p>
            <a:pPr>
              <a:spcBef>
                <a:spcPct val="25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P(c) for some element cU</a:t>
            </a: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6172200" y="35814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Existential instantiation</a:t>
            </a:r>
          </a:p>
        </p:txBody>
      </p:sp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838200" y="4876800"/>
            <a:ext cx="5486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P(c) for some element cU</a:t>
            </a:r>
          </a:p>
          <a:p>
            <a:pPr>
              <a:lnSpc>
                <a:spcPct val="30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____________________</a:t>
            </a:r>
          </a:p>
          <a:p>
            <a:pPr>
              <a:spcBef>
                <a:spcPct val="25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x P(x) </a:t>
            </a:r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6096000" y="49530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Existential generalization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7322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3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3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3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3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3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3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3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3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  <p:bldP spid="323588" grpId="0" autoUpdateAnimBg="0"/>
      <p:bldP spid="323589" grpId="0" build="p" autoUpdateAnimBg="0"/>
      <p:bldP spid="323590" grpId="0" autoUpdateAnimBg="0"/>
      <p:bldP spid="323591" grpId="0" build="p" autoUpdateAnimBg="0"/>
      <p:bldP spid="323592" grpId="0" autoUpdateAnimBg="0"/>
      <p:bldP spid="323593" grpId="0" build="p" autoUpdateAnimBg="0"/>
      <p:bldP spid="3235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E4DC721-08FE-4CDD-A90A-BB85901E29E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Rules of Inference for Quantified Statements</a:t>
            </a:r>
            <a:r>
              <a:rPr lang="en-US" sz="3600" smtClean="0"/>
              <a:t> </a:t>
            </a:r>
            <a:endParaRPr lang="en-CA" sz="3600" smtClean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038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Every UMB student is a genius. 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George is a UMB student.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Therefore, George is a genius.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U(x): “x is a UMB student.”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G(x): “x is a genius.”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805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96348E1-E4A8-47EC-8655-25CE01BB3A9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Rules of Inference for Quantified Statements</a:t>
            </a:r>
            <a:r>
              <a:rPr lang="en-US" sz="3600" smtClean="0"/>
              <a:t> </a:t>
            </a:r>
            <a:endParaRPr lang="en-CA" sz="3600" smtClean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2133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The following steps are used in the argument: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Step 1:</a:t>
            </a:r>
            <a:r>
              <a:rPr lang="en-US" sz="2800" smtClean="0">
                <a:sym typeface="Symbol" pitchFamily="18" charset="2"/>
              </a:rPr>
              <a:t> x (U(x)  G(x))		</a:t>
            </a: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Hypothesis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Step 2:</a:t>
            </a:r>
            <a:r>
              <a:rPr lang="en-US" sz="2800" smtClean="0">
                <a:sym typeface="Symbol" pitchFamily="18" charset="2"/>
              </a:rPr>
              <a:t> U(George)  G(George)	</a:t>
            </a: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Univ. instantiation 						using Step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4800600"/>
            <a:ext cx="5181600" cy="1600200"/>
            <a:chOff x="1296" y="3024"/>
            <a:chExt cx="3264" cy="1008"/>
          </a:xfrm>
        </p:grpSpPr>
        <p:sp>
          <p:nvSpPr>
            <p:cNvPr id="325637" name="Rectangle 5"/>
            <p:cNvSpPr>
              <a:spLocks noChangeArrowheads="1"/>
            </p:cNvSpPr>
            <p:nvPr/>
          </p:nvSpPr>
          <p:spPr bwMode="auto">
            <a:xfrm>
              <a:off x="1296" y="3024"/>
              <a:ext cx="1536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x P(x)</a:t>
              </a:r>
            </a:p>
            <a:p>
              <a:pPr>
                <a:lnSpc>
                  <a:spcPct val="30000"/>
                </a:lnSpc>
                <a:spcBef>
                  <a:spcPct val="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__________</a:t>
              </a:r>
            </a:p>
            <a:p>
              <a:pPr>
                <a:spcBef>
                  <a:spcPct val="25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 P(c) if cU</a:t>
              </a:r>
            </a:p>
          </p:txBody>
        </p:sp>
        <p:sp>
          <p:nvSpPr>
            <p:cNvPr id="325638" name="Rectangle 6"/>
            <p:cNvSpPr>
              <a:spLocks noChangeArrowheads="1"/>
            </p:cNvSpPr>
            <p:nvPr/>
          </p:nvSpPr>
          <p:spPr bwMode="auto">
            <a:xfrm>
              <a:off x="2928" y="3072"/>
              <a:ext cx="1632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Universal instantiation</a:t>
              </a:r>
            </a:p>
          </p:txBody>
        </p:sp>
      </p:grpSp>
      <p:sp>
        <p:nvSpPr>
          <p:cNvPr id="325639" name="Rectangle 7"/>
          <p:cNvSpPr>
            <a:spLocks noChangeArrowheads="1"/>
          </p:cNvSpPr>
          <p:nvPr/>
        </p:nvSpPr>
        <p:spPr bwMode="auto">
          <a:xfrm>
            <a:off x="304800" y="31242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3: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U(George)			</a:t>
            </a: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Hypothesis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4: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G(George)			</a:t>
            </a: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Modus ponens</a:t>
            </a:r>
            <a:b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			using Steps 2 &amp; 3</a:t>
            </a:r>
          </a:p>
        </p:txBody>
      </p:sp>
    </p:spTree>
    <p:extLst>
      <p:ext uri="{BB962C8B-B14F-4D97-AF65-F5344CB8AC3E}">
        <p14:creationId xmlns="" xmlns:p14="http://schemas.microsoft.com/office/powerpoint/2010/main" val="3790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5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5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  <p:bldP spid="3256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FEA6987-1FA5-4591-BB2E-0403E005F1E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Proving Theorems</a:t>
            </a:r>
            <a:endParaRPr lang="en-CA" sz="3600" smtClean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105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Direct proof: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900" b="1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An implication pq can be proved by showing that if p is true, then q is also true.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Give a direct proof of the theorem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“If n is odd, then n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is odd.”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Idea:</a:t>
            </a:r>
            <a:r>
              <a:rPr lang="en-US" sz="2800" smtClean="0">
                <a:sym typeface="Symbol" pitchFamily="18" charset="2"/>
              </a:rPr>
              <a:t> Assume that the hypothesis of this implication is true (n is odd). Then use rules of inference and known theorems to show that q must also be true (n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is odd).</a:t>
            </a:r>
          </a:p>
        </p:txBody>
      </p:sp>
    </p:spTree>
    <p:extLst>
      <p:ext uri="{BB962C8B-B14F-4D97-AF65-F5344CB8AC3E}">
        <p14:creationId xmlns="" xmlns:p14="http://schemas.microsoft.com/office/powerpoint/2010/main" val="42004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8570CC9-9A6D-4B42-B682-C2C8614E4AD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Mathematical Reasoning</a:t>
            </a:r>
            <a:endParaRPr lang="en-CA" sz="3600" smtClean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need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mathematical reasoning</a:t>
            </a:r>
            <a:r>
              <a:rPr lang="en-US" sz="2800" dirty="0" smtClean="0">
                <a:sym typeface="Symbol" pitchFamily="18" charset="2"/>
              </a:rPr>
              <a:t> to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determine whether a mathematical argument is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correct or incorrect and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construct mathematical arguments.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Mathematical reasoning is not only important for conducting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proofs</a:t>
            </a:r>
            <a:r>
              <a:rPr lang="en-US" sz="2800" dirty="0" smtClean="0">
                <a:sym typeface="Symbol" pitchFamily="18" charset="2"/>
              </a:rPr>
              <a:t> and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program verification</a:t>
            </a:r>
            <a:r>
              <a:rPr lang="en-US" sz="2800" dirty="0" smtClean="0">
                <a:sym typeface="Symbol" pitchFamily="18" charset="2"/>
              </a:rPr>
              <a:t>, but also for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artificial intelligence</a:t>
            </a:r>
            <a:r>
              <a:rPr lang="en-US" sz="2800" dirty="0" smtClean="0">
                <a:sym typeface="Symbol" pitchFamily="18" charset="2"/>
              </a:rPr>
              <a:t> systems (drawing </a:t>
            </a:r>
            <a:r>
              <a:rPr lang="en-US" sz="2800" dirty="0" err="1" smtClean="0">
                <a:sym typeface="Symbol" pitchFamily="18" charset="2"/>
              </a:rPr>
              <a:t>inferencs</a:t>
            </a:r>
            <a:r>
              <a:rPr lang="en-US" sz="2800" dirty="0" smtClean="0">
                <a:sym typeface="Symbol" pitchFamily="18" charset="2"/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39499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EE222D7-FF0A-4501-B9C2-DBC9939F336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Proving Theorems</a:t>
            </a:r>
            <a:endParaRPr lang="en-CA" sz="3600" smtClean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n is odd.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Then n = 2k + 1, where k is an integer.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Consequently, n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= (2k + 1)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			 = 4k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+ 4k + 1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			 = 2(2k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+ 2k) + 1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Since n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can be written in this form, it is odd.</a:t>
            </a:r>
          </a:p>
        </p:txBody>
      </p:sp>
    </p:spTree>
    <p:extLst>
      <p:ext uri="{BB962C8B-B14F-4D97-AF65-F5344CB8AC3E}">
        <p14:creationId xmlns="" xmlns:p14="http://schemas.microsoft.com/office/powerpoint/2010/main" val="25109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A307C0A-A8AA-4F81-8092-5AEA430AEAC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Proving Theorems</a:t>
            </a:r>
            <a:endParaRPr lang="en-CA" sz="3600" smtClean="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105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Indirect proof: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b="1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An implication pq is equivalent to its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contra-positive</a:t>
            </a:r>
            <a:r>
              <a:rPr lang="en-US" sz="2800" smtClean="0">
                <a:sym typeface="Symbol" pitchFamily="18" charset="2"/>
              </a:rPr>
              <a:t> q  p. Therefore, we can prove pq by showing that whenever q is false, then p is also false.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Give an indirect proof of the theorem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“If 3n + 2 is odd, then n is odd.”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Idea:</a:t>
            </a:r>
            <a:r>
              <a:rPr lang="en-US" sz="2800" smtClean="0">
                <a:sym typeface="Symbol" pitchFamily="18" charset="2"/>
              </a:rPr>
              <a:t> Assume that the conclusion of this implication is false (n is even). Then use rules of inference and known theorems to show that p must also be false (3n + 2 is even).</a:t>
            </a:r>
          </a:p>
        </p:txBody>
      </p:sp>
    </p:spTree>
    <p:extLst>
      <p:ext uri="{BB962C8B-B14F-4D97-AF65-F5344CB8AC3E}">
        <p14:creationId xmlns="" xmlns:p14="http://schemas.microsoft.com/office/powerpoint/2010/main" val="25881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0FF11BE3-E691-4A53-A07C-FB2837E6664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Proving Theorems</a:t>
            </a:r>
            <a:endParaRPr lang="en-CA" sz="3600" smtClean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n is even.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Then n = 2k, where k is an integer.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It follows that 3n + 2 = 3(2k) + 2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				= 6k + 2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				= 2(3k + 1)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Therefore, 3n + 2 is even.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have shown that the contrapositive of the implication is true, so the implication itself is also true 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(If 2n + 3 is odd, then n is odd).</a:t>
            </a:r>
            <a:r>
              <a:rPr lang="en-US" sz="2800" dirty="0" smtClean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7306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D2CF673-9AAB-41F1-82DE-CE0CCD55CE52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Induction</a:t>
            </a:r>
            <a:endParaRPr lang="en-CA" dirty="0" smtClean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191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principle of mathematical induction</a:t>
            </a:r>
            <a:r>
              <a:rPr lang="en-US" sz="2800" dirty="0" smtClean="0">
                <a:sym typeface="Symbol" pitchFamily="18" charset="2"/>
              </a:rPr>
              <a:t> is a useful tool for proving that a certain predicate is true for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all natural numbers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 smtClean="0">
                <a:sym typeface="Symbol" pitchFamily="18" charset="2"/>
              </a:rPr>
              <a:t>It cannot be used to discover theorems, but only to prove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DCAEE44-9F5C-4F12-AEFB-BB9667392309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Induction</a:t>
            </a:r>
            <a:endParaRPr lang="en-CA" smtClean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smtClean="0">
                <a:sym typeface="Symbol" pitchFamily="18" charset="2"/>
              </a:rPr>
              <a:t>If we have a propositional function P(n), and we want to prove that P(n) is true for any natural number n, we do the following:</a:t>
            </a:r>
          </a:p>
          <a:p>
            <a:pPr marL="0" indent="0" eaLnBrk="1" hangingPunct="1"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Show that P(0) is true.</a:t>
            </a:r>
            <a:br>
              <a:rPr lang="en-US" sz="2800" smtClean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(basis step)</a:t>
            </a: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Show that if P(n) then P(n + 1) for any nN.</a:t>
            </a:r>
            <a:br>
              <a:rPr lang="en-US" sz="2800" smtClean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(inductive step)</a:t>
            </a:r>
          </a:p>
          <a:p>
            <a:pPr marL="0" indent="0" eaLnBrk="1" hangingPunct="1"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Then P(n) must be true for any nN. </a:t>
            </a:r>
            <a:br>
              <a:rPr lang="en-US" sz="2800" smtClean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E5F9DD0-46A7-4748-93A3-CB191029EE82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4800600"/>
          </a:xfrm>
        </p:spPr>
        <p:txBody>
          <a:bodyPr/>
          <a:lstStyle/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Show that 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for all positive integers n.</a:t>
            </a: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Let P(n) be the proposition “n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.”</a:t>
            </a: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1.  Show that P(1)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(basis step)</a:t>
            </a: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P(1) is true, because 1 &lt; 2</a:t>
            </a:r>
            <a:r>
              <a:rPr lang="en-US" sz="2800" baseline="30000">
                <a:sym typeface="Symbol" pitchFamily="18" charset="2"/>
              </a:rPr>
              <a:t>1</a:t>
            </a:r>
            <a:r>
              <a:rPr lang="en-US" sz="2800">
                <a:sym typeface="Symbol" pitchFamily="18" charset="2"/>
              </a:rPr>
              <a:t> = 2.</a:t>
            </a: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92313A5-E780-4D66-A47F-03749E8BF03A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4800600"/>
          </a:xfrm>
        </p:spPr>
        <p:txBody>
          <a:bodyPr/>
          <a:lstStyle/>
          <a:p>
            <a:pPr marL="520700" indent="-520700" eaLnBrk="1" hangingPunct="1"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2.  Show that if P(n) is true, then P(n + 1)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(inductive step)</a:t>
            </a: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defRPr/>
            </a:pPr>
            <a:endParaRPr lang="en-US" sz="1600"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Assume that 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is true.</a:t>
            </a: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We need to show that P(n + 1) is true, i.e.</a:t>
            </a: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n + 1 &lt; 2</a:t>
            </a:r>
            <a:r>
              <a:rPr lang="en-US" sz="2800" baseline="30000">
                <a:sym typeface="Symbol" pitchFamily="18" charset="2"/>
              </a:rPr>
              <a:t>n+1</a:t>
            </a:r>
          </a:p>
          <a:p>
            <a:pPr marL="520700" indent="-520700" eaLnBrk="1" hangingPunct="1">
              <a:defRPr/>
            </a:pPr>
            <a:endParaRPr lang="en-US" sz="2800" baseline="30000"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We start from 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:</a:t>
            </a: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n + 1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+ 1 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+ 2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= 2</a:t>
            </a:r>
            <a:r>
              <a:rPr lang="en-US" sz="2800" baseline="30000">
                <a:sym typeface="Symbol" pitchFamily="18" charset="2"/>
              </a:rPr>
              <a:t>n+1</a:t>
            </a: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Therefore, if 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then n + 1 &lt; 2</a:t>
            </a:r>
            <a:r>
              <a:rPr lang="en-US" sz="2800" baseline="30000">
                <a:sym typeface="Symbol" pitchFamily="18" charset="2"/>
              </a:rPr>
              <a:t>n+1</a:t>
            </a:r>
            <a:endParaRPr 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2A5749D-6A41-4AD0-8CC5-842A23CDDCC9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3886200"/>
          </a:xfrm>
        </p:spPr>
        <p:txBody>
          <a:bodyPr/>
          <a:lstStyle/>
          <a:p>
            <a:pPr marL="520700" indent="-520700" eaLnBrk="1" hangingPunct="1">
              <a:buFontTx/>
              <a:buAutoNum type="arabicPeriod" startAt="3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P(n) must be true for any positive integer.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  <a:p>
            <a:pPr marL="520700" indent="-520700" eaLnBrk="1" hangingPunct="1">
              <a:defRPr/>
            </a:pPr>
            <a:endParaRPr lang="en-US" sz="2800">
              <a:solidFill>
                <a:srgbClr val="66FF33"/>
              </a:solidFill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is true for any positive integer.</a:t>
            </a:r>
          </a:p>
          <a:p>
            <a:pPr marL="520700" indent="-52070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End of proof.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2814BB9-03D9-4B2A-9766-2AE6C3CD696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696200" cy="43434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Another Example (“Gauss”):</a:t>
            </a:r>
          </a:p>
          <a:p>
            <a:pPr marL="457200" indent="-457200" eaLnBrk="1" hangingPunct="1">
              <a:defRPr/>
            </a:pPr>
            <a:endParaRPr lang="en-US" sz="2800" b="1">
              <a:solidFill>
                <a:srgbClr val="00FFFF"/>
              </a:solidFill>
              <a:sym typeface="Symbol" pitchFamily="18" charset="2"/>
            </a:endParaRPr>
          </a:p>
          <a:p>
            <a:pPr marL="457200" indent="-457200" eaLnBrk="1" hangingPunct="1">
              <a:defRPr/>
            </a:pPr>
            <a:r>
              <a:rPr lang="en-US" sz="2800">
                <a:sym typeface="Symbol" pitchFamily="18" charset="2"/>
              </a:rPr>
              <a:t>1 + 2 + … + n = n (n + 1)/2</a:t>
            </a:r>
          </a:p>
          <a:p>
            <a:pPr marL="457200" indent="-45720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457200" indent="-457200" eaLnBrk="1" hangingPunct="1">
              <a:spcBef>
                <a:spcPct val="45000"/>
              </a:spcBef>
              <a:buFontTx/>
              <a:buAutoNum type="arabicPeriod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P(0)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(basis step)</a:t>
            </a:r>
            <a:endParaRPr lang="en-US" sz="2800">
              <a:sym typeface="Symbol" pitchFamily="18" charset="2"/>
            </a:endParaRPr>
          </a:p>
          <a:p>
            <a:pPr marL="457200" indent="-45720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457200" indent="-457200" eaLnBrk="1" hangingPunct="1">
              <a:defRPr/>
            </a:pPr>
            <a:r>
              <a:rPr lang="en-US" sz="2800">
                <a:sym typeface="Symbol" pitchFamily="18" charset="2"/>
              </a:rPr>
              <a:t>For n = 0 we get 0 = 0. </a:t>
            </a: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BC34FB05-91E6-4336-AD90-42DC653008C1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05400"/>
          </a:xfrm>
        </p:spPr>
        <p:txBody>
          <a:bodyPr/>
          <a:lstStyle/>
          <a:p>
            <a:pPr marL="685800" indent="-685800" eaLnBrk="1" hangingPunct="1">
              <a:buFontTx/>
              <a:buAutoNum type="arabicPeriod" startAt="2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if P(n) then P(n + 1) for any nN</a:t>
            </a:r>
            <a:r>
              <a:rPr lang="en-US" sz="2800">
                <a:solidFill>
                  <a:srgbClr val="00FFFF"/>
                </a:solidFill>
                <a:latin typeface="Monotype Corsiva" pitchFamily="66" charset="0"/>
                <a:sym typeface="Symbol" pitchFamily="18" charset="2"/>
              </a:rPr>
              <a:t>. </a:t>
            </a: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(inductive step)</a:t>
            </a:r>
          </a:p>
          <a:p>
            <a:pPr marL="685800" indent="-685800" eaLnBrk="1" hangingPunct="1">
              <a:defRPr/>
            </a:pPr>
            <a:endParaRPr lang="en-US" sz="2800">
              <a:solidFill>
                <a:srgbClr val="66FF33"/>
              </a:solidFill>
              <a:sym typeface="Symbol" pitchFamily="18" charset="2"/>
            </a:endParaRP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1 + 2 + … + n = n (n + 1)/2</a:t>
            </a: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1 + 2 + … + n </a:t>
            </a:r>
            <a:r>
              <a:rPr lang="en-US" sz="2800" b="1">
                <a:solidFill>
                  <a:srgbClr val="FF3300"/>
                </a:solidFill>
                <a:sym typeface="Symbol" pitchFamily="18" charset="2"/>
              </a:rPr>
              <a:t>+ (n + 1)</a:t>
            </a:r>
            <a:r>
              <a:rPr lang="en-US" sz="2800">
                <a:sym typeface="Symbol" pitchFamily="18" charset="2"/>
              </a:rPr>
              <a:t> = n (n + 1)/2 </a:t>
            </a:r>
            <a:r>
              <a:rPr lang="en-US" sz="2800" b="1">
                <a:solidFill>
                  <a:srgbClr val="FF3300"/>
                </a:solidFill>
                <a:sym typeface="Symbol" pitchFamily="18" charset="2"/>
              </a:rPr>
              <a:t>+ (n + 1)</a:t>
            </a: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					 = (n + 1) (n/2 + 1) </a:t>
            </a: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					 = (n + 1) (n + 2)/2</a:t>
            </a: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					 = </a:t>
            </a:r>
            <a:r>
              <a:rPr lang="en-US" sz="2800" b="1">
                <a:solidFill>
                  <a:srgbClr val="FF3300"/>
                </a:solidFill>
                <a:sym typeface="Symbol" pitchFamily="18" charset="2"/>
              </a:rPr>
              <a:t>(n + 1)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="1">
                <a:sym typeface="Symbol" pitchFamily="18" charset="2"/>
              </a:rPr>
              <a:t>(</a:t>
            </a:r>
            <a:r>
              <a:rPr lang="en-US" sz="2800" b="1">
                <a:solidFill>
                  <a:srgbClr val="FF3300"/>
                </a:solidFill>
                <a:sym typeface="Symbol" pitchFamily="18" charset="2"/>
              </a:rPr>
              <a:t>(n + 1)</a:t>
            </a:r>
            <a:r>
              <a:rPr lang="en-US" sz="2800">
                <a:sym typeface="Symbol" pitchFamily="18" charset="2"/>
              </a:rPr>
              <a:t> + 1)/2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F280EAB-CAD7-479B-93DD-7FE238C0B87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Terminology</a:t>
            </a:r>
            <a:endParaRPr lang="en-CA" sz="3600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10600" cy="5410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An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axiom</a:t>
            </a:r>
            <a:r>
              <a:rPr lang="en-US" sz="2800" dirty="0" smtClean="0">
                <a:sym typeface="Symbol" pitchFamily="18" charset="2"/>
              </a:rPr>
              <a:t> is a basic assumption about mathematical structures that needs no proof.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can use a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proof</a:t>
            </a:r>
            <a:r>
              <a:rPr lang="en-US" sz="2800" dirty="0" smtClean="0">
                <a:sym typeface="Symbol" pitchFamily="18" charset="2"/>
              </a:rPr>
              <a:t> to demonstrate that a particular statement is true. A proof consists of a sequence of statements that form an argument.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steps that connect the statements in such a sequence are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rules of inference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Cases of incorrect reasoning are called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fallacies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theorem</a:t>
            </a:r>
            <a:r>
              <a:rPr lang="en-US" sz="2800" dirty="0" smtClean="0">
                <a:sym typeface="Symbol" pitchFamily="18" charset="2"/>
              </a:rPr>
              <a:t> is a statement that can be shown to be true. </a:t>
            </a:r>
          </a:p>
        </p:txBody>
      </p:sp>
    </p:spTree>
    <p:extLst>
      <p:ext uri="{BB962C8B-B14F-4D97-AF65-F5344CB8AC3E}">
        <p14:creationId xmlns="" xmlns:p14="http://schemas.microsoft.com/office/powerpoint/2010/main" val="26915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9247381-0AD4-43D1-8EC7-FB76A3AAE441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01000" cy="3429000"/>
          </a:xfrm>
        </p:spPr>
        <p:txBody>
          <a:bodyPr/>
          <a:lstStyle/>
          <a:p>
            <a:pPr marL="520700" indent="-520700" eaLnBrk="1" hangingPunct="1">
              <a:buFontTx/>
              <a:buAutoNum type="arabicPeriod" startAt="3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P(n) must be true for any nN. </a:t>
            </a: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  <a:p>
            <a:pPr marL="520700" indent="-520700" eaLnBrk="1" hangingPunct="1">
              <a:defRPr/>
            </a:pPr>
            <a:endParaRPr lang="en-US" sz="2800">
              <a:solidFill>
                <a:srgbClr val="66FF33"/>
              </a:solidFill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1 + 2 + … + n = n (n + 1)/2 is true for all nN.</a:t>
            </a:r>
            <a:r>
              <a:rPr lang="en-US" sz="280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/>
            </a:r>
            <a:br>
              <a:rPr lang="en-US" sz="2800">
                <a:sym typeface="Symbol" pitchFamily="18" charset="2"/>
              </a:rPr>
            </a:b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End of proof.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2DA0D17-0570-4BD9-8CF9-E4085B9D90CA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There is another proof technique that is very similar to the principle of mathematical induction.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It is called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the second principle of mathematical induction</a:t>
            </a:r>
            <a:r>
              <a:rPr lang="en-US" sz="2800">
                <a:sym typeface="Symbol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It can be used to prove that a propositional function P(n) is true for any natural number n.</a:t>
            </a:r>
            <a:r>
              <a:rPr lang="en-US" sz="3200">
                <a:sym typeface="Symbol" pitchFamily="18" charset="2"/>
              </a:rPr>
              <a:t> </a:t>
            </a:r>
            <a:endParaRPr lang="en-US" sz="3200">
              <a:solidFill>
                <a:srgbClr val="66FF33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31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B2C5ECB5-8CFD-46CE-AFB1-145A92A325E9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ym typeface="Symbol" pitchFamily="18" charset="2"/>
              </a:rPr>
              <a:t>The second principle of mathematical induction:</a:t>
            </a:r>
          </a:p>
          <a:p>
            <a:pPr eaLnBrk="1" hangingPunct="1">
              <a:defRPr/>
            </a:pPr>
            <a:endParaRPr lang="en-US" sz="1600">
              <a:sym typeface="Symbol" pitchFamily="18" charset="2"/>
            </a:endParaRPr>
          </a:p>
          <a:p>
            <a:pPr eaLnBrk="1" hangingPunct="1"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P(0)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(basis step)</a:t>
            </a:r>
            <a:endParaRPr lang="en-US" sz="2800">
              <a:sym typeface="Symbol" pitchFamily="18" charset="2"/>
            </a:endParaRPr>
          </a:p>
          <a:p>
            <a:pPr eaLnBrk="1" hangingPunct="1"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if P(0) and P(1) and … and P(n),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 + 1) for any nN.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(inductive step)</a:t>
            </a:r>
          </a:p>
          <a:p>
            <a:pPr eaLnBrk="1" hangingPunct="1"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P(n) must be true for any nN. 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</p:txBody>
      </p:sp>
    </p:spTree>
    <p:extLst>
      <p:ext uri="{BB962C8B-B14F-4D97-AF65-F5344CB8AC3E}">
        <p14:creationId xmlns="" xmlns:p14="http://schemas.microsoft.com/office/powerpoint/2010/main" val="33514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31D8278-0E6B-4757-B8F3-4FBCD8203FC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05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>
                <a:sym typeface="Symbol" pitchFamily="18" charset="2"/>
              </a:rPr>
              <a:t> 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Show that every integer greater than 1 can be written as the product of primes.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  Show that P(2)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(basis step)</a:t>
            </a:r>
          </a:p>
          <a:p>
            <a:pPr marL="0" indent="0" eaLnBrk="1" hangingPunct="1">
              <a:defRPr/>
            </a:pPr>
            <a:endParaRPr lang="en-US" sz="2800">
              <a:solidFill>
                <a:srgbClr val="66FF33"/>
              </a:solidFill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2 is the product of one prime: itself.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0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55B2651-32D5-4059-A34E-9EA4D91377BC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if P(2) and P(3) and … and P(n),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 + 1) for any nN. </a:t>
            </a: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(inductive step)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900">
              <a:solidFill>
                <a:srgbClr val="66FF33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Two possible cases: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ym typeface="Symbol" pitchFamily="18" charset="2"/>
              </a:rPr>
              <a:t>If (n + 1) is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prime</a:t>
            </a:r>
            <a:r>
              <a:rPr lang="en-US" sz="2800">
                <a:sym typeface="Symbol" pitchFamily="18" charset="2"/>
              </a:rPr>
              <a:t>, then obviously P(n + 1) is true.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ym typeface="Symbol" pitchFamily="18" charset="2"/>
              </a:rPr>
              <a:t>If (n + 1) is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composite</a:t>
            </a:r>
            <a:r>
              <a:rPr lang="en-US" sz="2800">
                <a:sym typeface="Symbol" pitchFamily="18" charset="2"/>
              </a:rPr>
              <a:t>, it can be written as the product of two integers a and b such that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2  a  b &lt; n + 1.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   By the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induction hypothesis</a:t>
            </a:r>
            <a:r>
              <a:rPr lang="en-US" sz="2800">
                <a:sym typeface="Symbol" pitchFamily="18" charset="2"/>
              </a:rPr>
              <a:t>, both a and b can be written as the product of primes.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   Therefore, n + 1 = ab can be written as the product of primes.</a:t>
            </a:r>
          </a:p>
        </p:txBody>
      </p:sp>
    </p:spTree>
    <p:extLst>
      <p:ext uri="{BB962C8B-B14F-4D97-AF65-F5344CB8AC3E}">
        <p14:creationId xmlns="" xmlns:p14="http://schemas.microsoft.com/office/powerpoint/2010/main" val="42944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245FC0D-12EE-47B4-91C4-E18ADFB1F5BA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648200"/>
          </a:xfrm>
        </p:spPr>
        <p:txBody>
          <a:bodyPr/>
          <a:lstStyle/>
          <a:p>
            <a:pPr marL="0" indent="0" eaLnBrk="1" hangingPunct="1"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 Then P(n) must be true for any </a:t>
            </a:r>
            <a:r>
              <a:rPr lang="en-US" sz="2800" dirty="0" err="1">
                <a:solidFill>
                  <a:srgbClr val="00FFFF"/>
                </a:solidFill>
                <a:sym typeface="Symbol" pitchFamily="18" charset="2"/>
              </a:rPr>
              <a:t>n</a:t>
            </a:r>
            <a:r>
              <a:rPr lang="en-US" sz="2800" dirty="0" err="1" smtClean="0">
                <a:solidFill>
                  <a:srgbClr val="00FFFF"/>
                </a:solidFill>
                <a:sym typeface="Symbol" pitchFamily="18" charset="2"/>
              </a:rPr>
              <a:t>N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with n &gt; 1.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/>
            </a:r>
            <a:br>
              <a:rPr lang="en-US" sz="2800" dirty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 dirty="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  <a:p>
            <a:pPr marL="0" indent="0" eaLnBrk="1" hangingPunct="1">
              <a:defRPr/>
            </a:pPr>
            <a:endParaRPr lang="en-US" sz="2800" dirty="0">
              <a:solidFill>
                <a:srgbClr val="66FF33"/>
              </a:solidFill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>
                <a:sym typeface="Symbol" pitchFamily="18" charset="2"/>
              </a:rPr>
              <a:t>End of proof.</a:t>
            </a:r>
          </a:p>
          <a:p>
            <a:pPr marL="0" indent="0" eaLnBrk="1" hangingPunct="1">
              <a:defRPr/>
            </a:pPr>
            <a:endParaRPr lang="en-US" sz="2800" dirty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>
                <a:sym typeface="Symbol" pitchFamily="18" charset="2"/>
              </a:rPr>
              <a:t>We have shown that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every integer greater than 1</a:t>
            </a:r>
            <a:r>
              <a:rPr lang="en-US" sz="2800" dirty="0">
                <a:sym typeface="Symbol" pitchFamily="18" charset="2"/>
              </a:rPr>
              <a:t> can be written as the product of primes.</a:t>
            </a:r>
          </a:p>
        </p:txBody>
      </p:sp>
    </p:spTree>
    <p:extLst>
      <p:ext uri="{BB962C8B-B14F-4D97-AF65-F5344CB8AC3E}">
        <p14:creationId xmlns="" xmlns:p14="http://schemas.microsoft.com/office/powerpoint/2010/main" val="6662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A08E3DE-27B4-40A8-977C-FD9971615E0A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 Definitions</a:t>
            </a:r>
            <a:endParaRPr lang="en-CA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648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Recursion</a:t>
            </a:r>
            <a:r>
              <a:rPr lang="en-US" sz="2800">
                <a:sym typeface="Symbol" pitchFamily="18" charset="2"/>
              </a:rPr>
              <a:t> is a principle closely related to mathematical induction.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In a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recursive definition</a:t>
            </a:r>
            <a:r>
              <a:rPr lang="en-US" sz="2800">
                <a:sym typeface="Symbol" pitchFamily="18" charset="2"/>
              </a:rPr>
              <a:t>, an object is defined in terms of itself.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We can recursively define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sequences</a:t>
            </a:r>
            <a:r>
              <a:rPr lang="en-US" sz="2800">
                <a:sym typeface="Symbol" pitchFamily="18" charset="2"/>
              </a:rPr>
              <a:t>,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functions</a:t>
            </a:r>
            <a:r>
              <a:rPr lang="en-US" sz="2800">
                <a:sym typeface="Symbol" pitchFamily="18" charset="2"/>
              </a:rPr>
              <a:t> and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sets</a:t>
            </a:r>
            <a:r>
              <a:rPr lang="en-US" sz="2800">
                <a:sym typeface="Symbol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1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2EAF8FC-B73F-4965-8B13-B70E327440A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Recursively Defined Sequences</a:t>
            </a:r>
            <a:endParaRPr lang="en-CA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The sequence {a</a:t>
            </a:r>
            <a:r>
              <a:rPr lang="en-US" sz="2800" baseline="-25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} of powers of 2 is given by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a</a:t>
            </a:r>
            <a:r>
              <a:rPr lang="en-US" sz="2800" baseline="-25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=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for n = 0, 1, 2, … .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The same sequence can also be defined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recursively</a:t>
            </a:r>
            <a:r>
              <a:rPr lang="en-US" sz="2800">
                <a:sym typeface="Symbol" pitchFamily="18" charset="2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a</a:t>
            </a:r>
            <a:r>
              <a:rPr lang="en-US" sz="2800" baseline="-25000">
                <a:sym typeface="Symbol" pitchFamily="18" charset="2"/>
              </a:rPr>
              <a:t>0</a:t>
            </a:r>
            <a:r>
              <a:rPr lang="en-US" sz="2800">
                <a:sym typeface="Symbol" pitchFamily="18" charset="2"/>
              </a:rPr>
              <a:t> = 1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a</a:t>
            </a:r>
            <a:r>
              <a:rPr lang="en-US" sz="2800" baseline="-25000">
                <a:sym typeface="Symbol" pitchFamily="18" charset="2"/>
              </a:rPr>
              <a:t>n+1</a:t>
            </a:r>
            <a:r>
              <a:rPr lang="en-US" sz="2800">
                <a:sym typeface="Symbol" pitchFamily="18" charset="2"/>
              </a:rPr>
              <a:t> = 2a</a:t>
            </a:r>
            <a:r>
              <a:rPr lang="en-US" sz="2800" baseline="-25000">
                <a:sym typeface="Symbol" pitchFamily="18" charset="2"/>
              </a:rPr>
              <a:t>n     </a:t>
            </a:r>
            <a:r>
              <a:rPr lang="en-US" sz="2800">
                <a:sym typeface="Symbol" pitchFamily="18" charset="2"/>
              </a:rPr>
              <a:t>for n = 0, 1, 2, …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8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Obviously, induction and recursion are similar principles.</a:t>
            </a:r>
          </a:p>
        </p:txBody>
      </p:sp>
    </p:spTree>
    <p:extLst>
      <p:ext uri="{BB962C8B-B14F-4D97-AF65-F5344CB8AC3E}">
        <p14:creationId xmlns="" xmlns:p14="http://schemas.microsoft.com/office/powerpoint/2010/main" val="26629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D8ACB05-143B-4BAF-BC7B-E05521C3D854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Recursively Defined Functions</a:t>
            </a:r>
            <a:endParaRPr lang="en-CA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We can use the following method to define a function with the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natural numbers</a:t>
            </a:r>
            <a:r>
              <a:rPr lang="en-US" sz="2800">
                <a:sym typeface="Symbol" pitchFamily="18" charset="2"/>
              </a:rPr>
              <a:t> as its domain: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buFontTx/>
              <a:buAutoNum type="arabicPeriod"/>
              <a:defRPr/>
            </a:pPr>
            <a:r>
              <a:rPr lang="en-US" sz="2800">
                <a:sym typeface="Symbol" pitchFamily="18" charset="2"/>
              </a:rPr>
              <a:t>  Specify the value of the function at zero.</a:t>
            </a:r>
          </a:p>
          <a:p>
            <a:pPr marL="0" indent="0" eaLnBrk="1" hangingPunct="1">
              <a:buFontTx/>
              <a:buAutoNum type="arabicPeriod"/>
              <a:defRPr/>
            </a:pPr>
            <a:r>
              <a:rPr lang="en-US" sz="2800">
                <a:sym typeface="Symbol" pitchFamily="18" charset="2"/>
              </a:rPr>
              <a:t>  Give a rule for finding its value at any integer 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     from its values at smaller integers.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Such a definition is called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recursive</a:t>
            </a:r>
            <a:r>
              <a:rPr lang="en-US" sz="2800">
                <a:sym typeface="Symbol" pitchFamily="18" charset="2"/>
              </a:rPr>
              <a:t> or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inductive definition</a:t>
            </a:r>
            <a:r>
              <a:rPr lang="en-US" sz="2800">
                <a:sym typeface="Symbol" pitchFamily="18" charset="2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30337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46EBCF2-1FCC-4564-811F-21073C0388BF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Recursively Defined Functions</a:t>
            </a:r>
            <a:endParaRPr lang="en-CA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defRPr/>
            </a:pPr>
            <a:endParaRPr lang="en-US" sz="1600" b="1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f(0) = 3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f(n + 1) = 2f(n) + 3</a:t>
            </a:r>
          </a:p>
          <a:p>
            <a:pPr marL="0" indent="0" eaLnBrk="1" hangingPunct="1">
              <a:defRPr/>
            </a:pPr>
            <a:endParaRPr lang="en-US" sz="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f(0) = 3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f(1) = 2f(0) + 3 = 23 + 3 = 9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f(2) = 2f(1) + 3 = 29 + 3 = 21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f(3) = 2f(2) + 3 = 221 + 3 = 45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f(4) = 2f(3) + 3 = 245 + 3 = 93</a:t>
            </a:r>
          </a:p>
        </p:txBody>
      </p:sp>
    </p:spTree>
    <p:extLst>
      <p:ext uri="{BB962C8B-B14F-4D97-AF65-F5344CB8AC3E}">
        <p14:creationId xmlns="" xmlns:p14="http://schemas.microsoft.com/office/powerpoint/2010/main" val="1001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7138569-6EF3-415C-81CD-04B2393E3A1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Terminology</a:t>
            </a:r>
            <a:endParaRPr lang="en-CA" sz="3600" smtClean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lemma</a:t>
            </a:r>
            <a:r>
              <a:rPr lang="en-US" sz="2800" smtClean="0">
                <a:sym typeface="Symbol" pitchFamily="18" charset="2"/>
              </a:rPr>
              <a:t> is a simple theorem used as an intermediate result in the proof of another theorem.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corollary</a:t>
            </a:r>
            <a:r>
              <a:rPr lang="en-US" sz="2800" smtClean="0">
                <a:sym typeface="Symbol" pitchFamily="18" charset="2"/>
              </a:rPr>
              <a:t> is a proposition that follows directly from a theorem that has been proved.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conjecture</a:t>
            </a:r>
            <a:r>
              <a:rPr lang="en-US" sz="2800" smtClean="0">
                <a:sym typeface="Symbol" pitchFamily="18" charset="2"/>
              </a:rPr>
              <a:t> is a statement whose truth value is unknown. Once it is proven, it becomes a theorem.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161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5B665C2-5CF2-4864-A142-A3A478E1E09E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Recursively Defined Functions</a:t>
            </a:r>
            <a:endParaRPr lang="en-CA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How can we recursively define the factorial function f(n) = n! ?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600" b="1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f(0) = 1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f(n + 1) = (n + 1)f(n)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8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f(0) = 1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f(1) = 1f(0) = 11 = 1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f(2) = 2f(1) = 21 = 2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f(3) = 3f(2) = 32 = 6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f(4) = 4f(3) = 46 = 24</a:t>
            </a:r>
          </a:p>
        </p:txBody>
      </p:sp>
    </p:spTree>
    <p:extLst>
      <p:ext uri="{BB962C8B-B14F-4D97-AF65-F5344CB8AC3E}">
        <p14:creationId xmlns="" xmlns:p14="http://schemas.microsoft.com/office/powerpoint/2010/main" val="6994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703DE49-A621-43D7-A829-1F00EFFC1F8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Functions</a:t>
            </a:r>
            <a:endParaRPr lang="en-CA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A famous example: The Fibonacci numbers </a:t>
            </a:r>
          </a:p>
          <a:p>
            <a:pPr marL="0" indent="0">
              <a:lnSpc>
                <a:spcPct val="90000"/>
              </a:lnSpc>
              <a:defRPr/>
            </a:pPr>
            <a:endParaRPr lang="en-US" sz="800" b="1">
              <a:solidFill>
                <a:srgbClr val="00FFFF"/>
              </a:solidFill>
              <a:sym typeface="Symbol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f(0) = 0, f(1) = 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f(n) = f(n – 1) + f(n - 2) </a:t>
            </a:r>
          </a:p>
          <a:p>
            <a:pPr marL="0" indent="0">
              <a:lnSpc>
                <a:spcPct val="90000"/>
              </a:lnSpc>
              <a:defRPr/>
            </a:pPr>
            <a:endParaRPr lang="en-US" sz="80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f(0) = 0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f(1) = 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f(2) = f(1) + f(0) = 1 + 0 = 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f(3) = f(2) + f(1) = 1 + 1 = 2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f(4) = f(3) + f(2) = 2 + 1 = 3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f(5) = f(4) + f(3) = 3 + 2 = 5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f(6) = f(5) + f(4) = 5 + 3 = 8</a:t>
            </a:r>
          </a:p>
        </p:txBody>
      </p:sp>
    </p:spTree>
    <p:extLst>
      <p:ext uri="{BB962C8B-B14F-4D97-AF65-F5344CB8AC3E}">
        <p14:creationId xmlns="" xmlns:p14="http://schemas.microsoft.com/office/powerpoint/2010/main" val="1825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25992FD-4B6C-400B-BCA2-DB6C49B639F4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If we want to recursively define a set, we need to provide two things:</a:t>
            </a:r>
          </a:p>
          <a:p>
            <a:pPr marL="0" indent="0">
              <a:lnSpc>
                <a:spcPct val="90000"/>
              </a:lnSpc>
              <a:defRPr/>
            </a:pPr>
            <a:endParaRPr lang="en-US" sz="90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ym typeface="Symbol" pitchFamily="18" charset="2"/>
              </a:rPr>
              <a:t>  an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initial set</a:t>
            </a:r>
            <a:r>
              <a:rPr lang="en-US" sz="2800">
                <a:sym typeface="Symbol" pitchFamily="18" charset="2"/>
              </a:rPr>
              <a:t> of elements,</a:t>
            </a:r>
          </a:p>
          <a:p>
            <a:pPr marL="0" indent="0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ym typeface="Symbol" pitchFamily="18" charset="2"/>
              </a:rPr>
              <a:t> 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rules</a:t>
            </a:r>
            <a:r>
              <a:rPr lang="en-US" sz="2800">
                <a:sym typeface="Symbol" pitchFamily="18" charset="2"/>
              </a:rPr>
              <a:t> for the construction of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additional</a:t>
            </a:r>
            <a:r>
              <a:rPr lang="en-US" sz="2800">
                <a:sym typeface="Symbol" pitchFamily="18" charset="2"/>
              </a:rPr>
              <a:t> 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   elements from elements in the set.</a:t>
            </a:r>
          </a:p>
          <a:p>
            <a:pPr marL="0" indent="0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>
                <a:sym typeface="Symbol" pitchFamily="18" charset="2"/>
              </a:rPr>
              <a:t> Let S be recursively defined by: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3  S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(x + y)  S if (x  S) and (y  S) </a:t>
            </a:r>
          </a:p>
          <a:p>
            <a:pPr marL="0" indent="0">
              <a:lnSpc>
                <a:spcPct val="90000"/>
              </a:lnSpc>
              <a:defRPr/>
            </a:pPr>
            <a:endParaRPr lang="en-US" sz="90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S is the set of positive integers divisible by 3.</a:t>
            </a:r>
          </a:p>
        </p:txBody>
      </p:sp>
    </p:spTree>
    <p:extLst>
      <p:ext uri="{BB962C8B-B14F-4D97-AF65-F5344CB8AC3E}">
        <p14:creationId xmlns="" xmlns:p14="http://schemas.microsoft.com/office/powerpoint/2010/main" val="38992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D3735E0-94B3-422C-8B89-452BC2423FA9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Proof:</a:t>
            </a:r>
          </a:p>
          <a:p>
            <a:pPr marL="0" indent="0">
              <a:defRPr/>
            </a:pPr>
            <a:endParaRPr lang="en-US" sz="16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Let A be the set of all positive integers divisible by 3.</a:t>
            </a:r>
          </a:p>
          <a:p>
            <a:pPr marL="0" indent="0">
              <a:defRPr/>
            </a:pPr>
            <a:endParaRPr lang="en-US" sz="16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To show that A = S, we must show that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A  S and S  A.</a:t>
            </a:r>
          </a:p>
          <a:p>
            <a:pPr marL="0" indent="0">
              <a:defRPr/>
            </a:pPr>
            <a:endParaRPr lang="en-US" sz="16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olidFill>
                  <a:srgbClr val="66FF33"/>
                </a:solidFill>
                <a:sym typeface="Symbol" pitchFamily="18" charset="2"/>
              </a:rPr>
              <a:t>Part I:</a:t>
            </a:r>
            <a:r>
              <a:rPr lang="en-US" sz="2800" dirty="0">
                <a:sym typeface="Symbol" pitchFamily="18" charset="2"/>
              </a:rPr>
              <a:t> To prove that A  S, we must show that every positive integer divisible by 3 is in S.</a:t>
            </a:r>
          </a:p>
          <a:p>
            <a:pPr marL="0" indent="0">
              <a:defRPr/>
            </a:pPr>
            <a:endParaRPr lang="en-US" sz="16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We will use mathematical induction to show this. </a:t>
            </a:r>
          </a:p>
        </p:txBody>
      </p:sp>
    </p:spTree>
    <p:extLst>
      <p:ext uri="{BB962C8B-B14F-4D97-AF65-F5344CB8AC3E}">
        <p14:creationId xmlns="" xmlns:p14="http://schemas.microsoft.com/office/powerpoint/2010/main" val="84790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50256B3-3F1B-47F9-8DF9-AC4F23E76B9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Let P(n) be the statement “3n belongs to S”.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Basis step:</a:t>
            </a:r>
            <a:r>
              <a:rPr lang="en-US" sz="2800">
                <a:sym typeface="Symbol" pitchFamily="18" charset="2"/>
              </a:rPr>
              <a:t> P(1) is true, because 3 is in S.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Inductive step:</a:t>
            </a:r>
            <a:r>
              <a:rPr lang="en-US" sz="2800">
                <a:sym typeface="Symbol" pitchFamily="18" charset="2"/>
              </a:rPr>
              <a:t> To show: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If P(n) is true, then P(n + 1) is true.</a:t>
            </a:r>
          </a:p>
          <a:p>
            <a:pPr marL="0" indent="0">
              <a:defRPr/>
            </a:pPr>
            <a:endParaRPr lang="en-US" sz="9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Assume 3n is in S. Since 3n is in S and 3 is in S, it follows from the recursive definition of S that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3n + 3 = 3(n + 1) is also in S.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Conclusion of Part I:</a:t>
            </a:r>
            <a:r>
              <a:rPr lang="en-US" sz="2800">
                <a:sym typeface="Symbol" pitchFamily="18" charset="2"/>
              </a:rPr>
              <a:t> A  S.</a:t>
            </a:r>
          </a:p>
        </p:txBody>
      </p:sp>
    </p:spTree>
    <p:extLst>
      <p:ext uri="{BB962C8B-B14F-4D97-AF65-F5344CB8AC3E}">
        <p14:creationId xmlns="" xmlns:p14="http://schemas.microsoft.com/office/powerpoint/2010/main" val="3201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D59EF39-AC2B-45E3-859F-CF7C72FD4F1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pPr marL="0" indent="0">
              <a:defRPr/>
            </a:pPr>
            <a:r>
              <a:rPr lang="en-US" sz="2800" dirty="0">
                <a:solidFill>
                  <a:srgbClr val="66FF33"/>
                </a:solidFill>
                <a:sym typeface="Symbol" pitchFamily="18" charset="2"/>
              </a:rPr>
              <a:t>Part II:</a:t>
            </a:r>
            <a:r>
              <a:rPr lang="en-US" sz="2800" dirty="0">
                <a:sym typeface="Symbol" pitchFamily="18" charset="2"/>
              </a:rPr>
              <a:t> To show: S  A.</a:t>
            </a:r>
          </a:p>
          <a:p>
            <a:pPr marL="0" indent="0">
              <a:defRPr/>
            </a:pPr>
            <a:endParaRPr lang="en-US" sz="9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Basis step:</a:t>
            </a:r>
            <a:r>
              <a:rPr lang="en-US" sz="2800" dirty="0">
                <a:sym typeface="Symbol" pitchFamily="18" charset="2"/>
              </a:rPr>
              <a:t> To show: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All initial elements of S are in A. 3 is in A. True.</a:t>
            </a:r>
          </a:p>
          <a:p>
            <a:pPr marL="0" indent="0">
              <a:defRPr/>
            </a:pPr>
            <a:endParaRPr lang="en-US" sz="9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Inductive step:</a:t>
            </a:r>
            <a:r>
              <a:rPr lang="en-US" sz="2800" dirty="0">
                <a:sym typeface="Symbol" pitchFamily="18" charset="2"/>
              </a:rPr>
              <a:t> To show: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(x + y) is in A whenever x and y are in A.</a:t>
            </a:r>
          </a:p>
          <a:p>
            <a:pPr marL="0" indent="0">
              <a:defRPr/>
            </a:pPr>
            <a:endParaRPr lang="en-US" sz="9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If x and y are both in A, it follows that 3 | x and 3 | y. As we already know, it follows that 3 | (x + y).</a:t>
            </a:r>
          </a:p>
          <a:p>
            <a:pPr marL="0" indent="0">
              <a:defRPr/>
            </a:pPr>
            <a:endParaRPr lang="en-US" sz="16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Conclusion of Part II:</a:t>
            </a:r>
            <a:r>
              <a:rPr lang="en-US" sz="2800" dirty="0">
                <a:sym typeface="Symbol" pitchFamily="18" charset="2"/>
              </a:rPr>
              <a:t> S  A.</a:t>
            </a:r>
          </a:p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Overall conclusion:</a:t>
            </a:r>
            <a:r>
              <a:rPr lang="en-US" sz="2800" dirty="0">
                <a:sym typeface="Symbol" pitchFamily="18" charset="2"/>
              </a:rPr>
              <a:t> A = S.</a:t>
            </a:r>
          </a:p>
        </p:txBody>
      </p:sp>
    </p:spTree>
    <p:extLst>
      <p:ext uri="{BB962C8B-B14F-4D97-AF65-F5344CB8AC3E}">
        <p14:creationId xmlns="" xmlns:p14="http://schemas.microsoft.com/office/powerpoint/2010/main" val="388474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1FD2E9E-FADC-43E4-B339-1F7BF2623D74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495800"/>
          </a:xfrm>
        </p:spPr>
        <p:txBody>
          <a:bodyPr/>
          <a:lstStyle/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Another example:</a:t>
            </a:r>
          </a:p>
          <a:p>
            <a:pPr marL="0" indent="0">
              <a:defRPr/>
            </a:pPr>
            <a:endParaRPr lang="en-US" sz="1600" b="1">
              <a:solidFill>
                <a:srgbClr val="00FFFF"/>
              </a:solidFill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The well-formed formulas of variables, numerals and operators from {+, -, *, /, ^} are defined by: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x is a well-formed formula if x is a numeral or variable.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(f + g), (f – g), (f * g), (f / g), (f ^ g) are well-formed formulas if f and g are.</a:t>
            </a:r>
          </a:p>
        </p:txBody>
      </p:sp>
    </p:spTree>
    <p:extLst>
      <p:ext uri="{BB962C8B-B14F-4D97-AF65-F5344CB8AC3E}">
        <p14:creationId xmlns="" xmlns:p14="http://schemas.microsoft.com/office/powerpoint/2010/main" val="7131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A838796-AF80-483E-BADB-3FF6539B257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495800"/>
          </a:xfrm>
        </p:spPr>
        <p:txBody>
          <a:bodyPr/>
          <a:lstStyle/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With this definition, we can construct formulas such as:</a:t>
            </a:r>
          </a:p>
          <a:p>
            <a:pPr marL="0" indent="0">
              <a:defRPr/>
            </a:pPr>
            <a:endParaRPr lang="en-US" sz="28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(x – y)</a:t>
            </a: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((z / 3) – y)</a:t>
            </a: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((z / 3) – (6 + 5))</a:t>
            </a: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((z / (2 * 4)) – (6 + 5))</a:t>
            </a:r>
          </a:p>
          <a:p>
            <a:pPr marL="0" indent="0">
              <a:defRPr/>
            </a:pP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2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F3FFEC2-679D-4B0C-BDCB-15574B469DEB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495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smtClean="0">
                <a:sym typeface="Symbol" pitchFamily="18" charset="2"/>
              </a:rPr>
              <a:t>An algorithm is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recursive</a:t>
            </a:r>
            <a:r>
              <a:rPr lang="en-US" sz="2800" smtClean="0">
                <a:sym typeface="Symbol" pitchFamily="18" charset="2"/>
              </a:rPr>
              <a:t> if it solves a problem by reducing it to an instance of the same problem with smaller input.</a:t>
            </a:r>
          </a:p>
          <a:p>
            <a:pPr marL="0" indent="0" eaLnBrk="1" hangingPunct="1"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I:</a:t>
            </a:r>
            <a:r>
              <a:rPr lang="en-US" sz="2800" smtClean="0">
                <a:sym typeface="Symbol" pitchFamily="18" charset="2"/>
              </a:rPr>
              <a:t> Recursive Euclidean Algorithm</a:t>
            </a:r>
          </a:p>
          <a:p>
            <a:pPr marL="0" indent="0" eaLnBrk="1" hangingPunct="1"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procedure</a:t>
            </a:r>
            <a:r>
              <a:rPr lang="en-US" sz="2800" smtClean="0">
                <a:sym typeface="Symbol" pitchFamily="18" charset="2"/>
              </a:rPr>
              <a:t> gcd(a, b: nonnegative integers with a &lt; b)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if</a:t>
            </a:r>
            <a:r>
              <a:rPr lang="en-US" sz="2800" smtClean="0">
                <a:sym typeface="Symbol" pitchFamily="18" charset="2"/>
              </a:rPr>
              <a:t> a = 0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then </a:t>
            </a:r>
            <a:r>
              <a:rPr lang="en-US" sz="2800" smtClean="0">
                <a:sym typeface="Symbol" pitchFamily="18" charset="2"/>
              </a:rPr>
              <a:t>gcd(a, b) := b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else</a:t>
            </a:r>
            <a:r>
              <a:rPr lang="en-US" sz="2800" smtClean="0">
                <a:sym typeface="Symbol" pitchFamily="18" charset="2"/>
              </a:rPr>
              <a:t> gcd(a, b) := gcd(b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mod</a:t>
            </a:r>
            <a:r>
              <a:rPr lang="en-US" sz="2800" smtClean="0">
                <a:sym typeface="Symbol" pitchFamily="18" charset="2"/>
              </a:rPr>
              <a:t> a, a)</a:t>
            </a:r>
          </a:p>
          <a:p>
            <a:pPr marL="0" indent="0" eaLnBrk="1" hangingPunct="1">
              <a:defRPr/>
            </a:pPr>
            <a:endParaRPr lang="en-US" sz="28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6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6287705-BDC8-440F-8913-233D8947A75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343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II:</a:t>
            </a:r>
            <a:r>
              <a:rPr lang="en-US" sz="2800" smtClean="0">
                <a:sym typeface="Symbol" pitchFamily="18" charset="2"/>
              </a:rPr>
              <a:t> Recursive Fibonacci Algorithm</a:t>
            </a:r>
          </a:p>
          <a:p>
            <a:pPr marL="0" indent="0" eaLnBrk="1" hangingPunct="1"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procedure</a:t>
            </a:r>
            <a:r>
              <a:rPr lang="en-US" sz="2800" smtClean="0">
                <a:sym typeface="Symbol" pitchFamily="18" charset="2"/>
              </a:rPr>
              <a:t> fibo(n: nonnegative integer)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if</a:t>
            </a:r>
            <a:r>
              <a:rPr lang="en-US" sz="2800" smtClean="0">
                <a:sym typeface="Symbol" pitchFamily="18" charset="2"/>
              </a:rPr>
              <a:t> n = 0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then </a:t>
            </a:r>
            <a:r>
              <a:rPr lang="en-US" sz="2800" smtClean="0">
                <a:sym typeface="Symbol" pitchFamily="18" charset="2"/>
              </a:rPr>
              <a:t>fibo(0) := 0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else if</a:t>
            </a:r>
            <a:r>
              <a:rPr lang="en-US" sz="2800" smtClean="0">
                <a:sym typeface="Symbol" pitchFamily="18" charset="2"/>
              </a:rPr>
              <a:t> n = 1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then </a:t>
            </a:r>
            <a:r>
              <a:rPr lang="en-US" sz="2800" smtClean="0">
                <a:sym typeface="Symbol" pitchFamily="18" charset="2"/>
              </a:rPr>
              <a:t>fibo(1) := 1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else</a:t>
            </a:r>
            <a:r>
              <a:rPr lang="en-US" sz="2800" smtClean="0">
                <a:sym typeface="Symbol" pitchFamily="18" charset="2"/>
              </a:rPr>
              <a:t> fibo(n) := fibo(n – 1) + fibo(n – 2)</a:t>
            </a:r>
          </a:p>
          <a:p>
            <a:pPr marL="0" indent="0" eaLnBrk="1" hangingPunct="1">
              <a:defRPr/>
            </a:pPr>
            <a:endParaRPr lang="en-US" sz="28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89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0E176B7-54C3-49FB-97E6-D08BBFF4EEC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Rules of Inference</a:t>
            </a:r>
            <a:endParaRPr lang="en-CA" sz="3600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257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Rules of inference</a:t>
            </a:r>
            <a:r>
              <a:rPr lang="en-US" sz="2800" smtClean="0">
                <a:sym typeface="Symbol" pitchFamily="18" charset="2"/>
              </a:rPr>
              <a:t> provide the justification of the steps used in a proof.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One important rule is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modus ponens</a:t>
            </a:r>
            <a:r>
              <a:rPr lang="en-US" sz="2800" smtClean="0">
                <a:sym typeface="Symbol" pitchFamily="18" charset="2"/>
              </a:rPr>
              <a:t> or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law of detachment</a:t>
            </a:r>
            <a:r>
              <a:rPr lang="en-US" sz="2800" smtClean="0">
                <a:sym typeface="Symbol" pitchFamily="18" charset="2"/>
              </a:rPr>
              <a:t>. It is based on the tautology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(p(pq))  q. We write it in the following way: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p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p  q</a:t>
            </a:r>
          </a:p>
          <a:p>
            <a:pPr marL="0" indent="0" eaLnBrk="1" hangingPunct="1">
              <a:lnSpc>
                <a:spcPct val="55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____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 q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828800" y="4114800"/>
            <a:ext cx="7010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two 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hypotheses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 and p  q are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written in a column, and the 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conclusion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below a bar, where  means “therefore”.</a:t>
            </a:r>
          </a:p>
        </p:txBody>
      </p:sp>
    </p:spTree>
    <p:extLst>
      <p:ext uri="{BB962C8B-B14F-4D97-AF65-F5344CB8AC3E}">
        <p14:creationId xmlns="" xmlns:p14="http://schemas.microsoft.com/office/powerpoint/2010/main" val="220869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  <p:bldP spid="32051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AC5C957-E863-4058-BAA2-25DE3E837B84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smtClean="0">
                <a:sym typeface="Symbol" pitchFamily="18" charset="2"/>
              </a:rPr>
              <a:t>Recursive Fibonacci Evaluation: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1905000"/>
            <a:ext cx="1143000" cy="533400"/>
            <a:chOff x="2544" y="1200"/>
            <a:chExt cx="720" cy="336"/>
          </a:xfrm>
        </p:grpSpPr>
        <p:sp>
          <p:nvSpPr>
            <p:cNvPr id="378885" name="AutoShape 5"/>
            <p:cNvSpPr>
              <a:spLocks noChangeArrowheads="1"/>
            </p:cNvSpPr>
            <p:nvPr/>
          </p:nvSpPr>
          <p:spPr bwMode="auto">
            <a:xfrm>
              <a:off x="2544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2688" y="1200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f(4)</a:t>
              </a:r>
            </a:p>
          </p:txBody>
        </p:sp>
      </p:grpSp>
      <p:sp>
        <p:nvSpPr>
          <p:cNvPr id="378887" name="Line 7"/>
          <p:cNvSpPr>
            <a:spLocks noChangeShapeType="1"/>
          </p:cNvSpPr>
          <p:nvPr/>
        </p:nvSpPr>
        <p:spPr bwMode="auto">
          <a:xfrm flipH="1">
            <a:off x="3271838" y="2438400"/>
            <a:ext cx="690562" cy="68738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>
            <a:off x="4191000" y="2438400"/>
            <a:ext cx="6858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89" name="Line 9"/>
          <p:cNvSpPr>
            <a:spLocks noChangeShapeType="1"/>
          </p:cNvSpPr>
          <p:nvPr/>
        </p:nvSpPr>
        <p:spPr bwMode="auto">
          <a:xfrm flipH="1">
            <a:off x="26670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0" name="Line 10"/>
          <p:cNvSpPr>
            <a:spLocks noChangeShapeType="1"/>
          </p:cNvSpPr>
          <p:nvPr/>
        </p:nvSpPr>
        <p:spPr bwMode="auto">
          <a:xfrm>
            <a:off x="32813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 flipH="1">
            <a:off x="44958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2" name="Line 12"/>
          <p:cNvSpPr>
            <a:spLocks noChangeShapeType="1"/>
          </p:cNvSpPr>
          <p:nvPr/>
        </p:nvSpPr>
        <p:spPr bwMode="auto">
          <a:xfrm>
            <a:off x="51101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3" name="Line 13"/>
          <p:cNvSpPr>
            <a:spLocks noChangeShapeType="1"/>
          </p:cNvSpPr>
          <p:nvPr/>
        </p:nvSpPr>
        <p:spPr bwMode="auto">
          <a:xfrm flipH="1">
            <a:off x="2057400" y="42672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2671763" y="42656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33600" y="2743200"/>
            <a:ext cx="1143000" cy="533400"/>
            <a:chOff x="1344" y="1728"/>
            <a:chExt cx="720" cy="336"/>
          </a:xfrm>
        </p:grpSpPr>
        <p:sp>
          <p:nvSpPr>
            <p:cNvPr id="378896" name="AutoShape 16"/>
            <p:cNvSpPr>
              <a:spLocks noChangeArrowheads="1"/>
            </p:cNvSpPr>
            <p:nvPr/>
          </p:nvSpPr>
          <p:spPr bwMode="auto">
            <a:xfrm>
              <a:off x="1968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1344" y="172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f(3)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24000" y="3657600"/>
            <a:ext cx="1147763" cy="531813"/>
            <a:chOff x="960" y="2304"/>
            <a:chExt cx="723" cy="335"/>
          </a:xfrm>
        </p:grpSpPr>
        <p:sp>
          <p:nvSpPr>
            <p:cNvPr id="378899" name="AutoShape 19"/>
            <p:cNvSpPr>
              <a:spLocks noChangeArrowheads="1"/>
            </p:cNvSpPr>
            <p:nvPr/>
          </p:nvSpPr>
          <p:spPr bwMode="auto">
            <a:xfrm>
              <a:off x="158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960" y="2304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066800" y="4951413"/>
            <a:ext cx="995363" cy="673100"/>
            <a:chOff x="672" y="3119"/>
            <a:chExt cx="627" cy="424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120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672" y="3216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895600" y="4951413"/>
            <a:ext cx="914400" cy="749300"/>
            <a:chOff x="1824" y="3119"/>
            <a:chExt cx="576" cy="472"/>
          </a:xfrm>
        </p:grpSpPr>
        <p:sp>
          <p:nvSpPr>
            <p:cNvPr id="378905" name="AutoShape 25"/>
            <p:cNvSpPr>
              <a:spLocks noChangeArrowheads="1"/>
            </p:cNvSpPr>
            <p:nvPr/>
          </p:nvSpPr>
          <p:spPr bwMode="auto">
            <a:xfrm>
              <a:off x="192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06" name="Text Box 26"/>
            <p:cNvSpPr txBox="1">
              <a:spLocks noChangeArrowheads="1"/>
            </p:cNvSpPr>
            <p:nvPr/>
          </p:nvSpPr>
          <p:spPr bwMode="auto">
            <a:xfrm>
              <a:off x="1824" y="3264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4037013"/>
            <a:ext cx="914400" cy="749300"/>
            <a:chOff x="2112" y="2543"/>
            <a:chExt cx="576" cy="472"/>
          </a:xfrm>
        </p:grpSpPr>
        <p:sp>
          <p:nvSpPr>
            <p:cNvPr id="378908" name="AutoShape 28"/>
            <p:cNvSpPr>
              <a:spLocks noChangeArrowheads="1"/>
            </p:cNvSpPr>
            <p:nvPr/>
          </p:nvSpPr>
          <p:spPr bwMode="auto">
            <a:xfrm>
              <a:off x="230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09" name="Text Box 29"/>
            <p:cNvSpPr txBox="1">
              <a:spLocks noChangeArrowheads="1"/>
            </p:cNvSpPr>
            <p:nvPr/>
          </p:nvSpPr>
          <p:spPr bwMode="auto">
            <a:xfrm>
              <a:off x="2112" y="268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876800" y="2743200"/>
            <a:ext cx="1143000" cy="533400"/>
            <a:chOff x="3072" y="1728"/>
            <a:chExt cx="720" cy="336"/>
          </a:xfrm>
        </p:grpSpPr>
        <p:sp>
          <p:nvSpPr>
            <p:cNvPr id="378911" name="AutoShape 31"/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12" name="Text Box 32"/>
            <p:cNvSpPr txBox="1">
              <a:spLocks noChangeArrowheads="1"/>
            </p:cNvSpPr>
            <p:nvPr/>
          </p:nvSpPr>
          <p:spPr bwMode="auto">
            <a:xfrm>
              <a:off x="3216" y="172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343400" y="4037013"/>
            <a:ext cx="914400" cy="749300"/>
            <a:chOff x="2736" y="2543"/>
            <a:chExt cx="576" cy="472"/>
          </a:xfrm>
        </p:grpSpPr>
        <p:sp>
          <p:nvSpPr>
            <p:cNvPr id="378914" name="AutoShape 34"/>
            <p:cNvSpPr>
              <a:spLocks noChangeArrowheads="1"/>
            </p:cNvSpPr>
            <p:nvPr/>
          </p:nvSpPr>
          <p:spPr bwMode="auto">
            <a:xfrm>
              <a:off x="273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15" name="Text Box 35"/>
            <p:cNvSpPr txBox="1">
              <a:spLocks noChangeArrowheads="1"/>
            </p:cNvSpPr>
            <p:nvPr/>
          </p:nvSpPr>
          <p:spPr bwMode="auto">
            <a:xfrm>
              <a:off x="2736" y="268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491163" y="4037013"/>
            <a:ext cx="985837" cy="673100"/>
            <a:chOff x="3459" y="2543"/>
            <a:chExt cx="621" cy="424"/>
          </a:xfrm>
        </p:grpSpPr>
        <p:sp>
          <p:nvSpPr>
            <p:cNvPr id="378917" name="AutoShape 37"/>
            <p:cNvSpPr>
              <a:spLocks noChangeArrowheads="1"/>
            </p:cNvSpPr>
            <p:nvPr/>
          </p:nvSpPr>
          <p:spPr bwMode="auto">
            <a:xfrm>
              <a:off x="345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18" name="Text Box 38"/>
            <p:cNvSpPr txBox="1">
              <a:spLocks noChangeArrowheads="1"/>
            </p:cNvSpPr>
            <p:nvPr/>
          </p:nvSpPr>
          <p:spPr bwMode="auto">
            <a:xfrm>
              <a:off x="3504" y="2640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695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FC17FCA-ADAF-451E-8C52-37B7246403B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procedure</a:t>
            </a:r>
            <a:r>
              <a:rPr lang="en-US" sz="2400" smtClean="0">
                <a:sym typeface="Symbol" pitchFamily="18" charset="2"/>
              </a:rPr>
              <a:t> iterative_fibo(n: nonnegative integer)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if</a:t>
            </a:r>
            <a:r>
              <a:rPr lang="en-US" sz="2400" smtClean="0">
                <a:sym typeface="Symbol" pitchFamily="18" charset="2"/>
              </a:rPr>
              <a:t> n = 0 </a:t>
            </a: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then </a:t>
            </a:r>
            <a:r>
              <a:rPr lang="en-US" sz="2400" smtClean="0">
                <a:sym typeface="Symbol" pitchFamily="18" charset="2"/>
              </a:rPr>
              <a:t>y :=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else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begin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	</a:t>
            </a:r>
            <a:r>
              <a:rPr lang="en-US" sz="2400" smtClean="0">
                <a:sym typeface="Symbol" pitchFamily="18" charset="2"/>
              </a:rPr>
              <a:t>x :=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smtClean="0">
                <a:sym typeface="Symbol" pitchFamily="18" charset="2"/>
              </a:rPr>
              <a:t>	y := 1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	for </a:t>
            </a:r>
            <a:r>
              <a:rPr lang="en-US" sz="2400" smtClean="0">
                <a:sym typeface="Symbol" pitchFamily="18" charset="2"/>
              </a:rPr>
              <a:t>i := 1 </a:t>
            </a: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to</a:t>
            </a:r>
            <a:r>
              <a:rPr lang="en-US" sz="2400" smtClean="0">
                <a:sym typeface="Symbol" pitchFamily="18" charset="2"/>
              </a:rPr>
              <a:t> n-1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begin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smtClean="0">
                <a:sym typeface="Symbol" pitchFamily="18" charset="2"/>
              </a:rPr>
              <a:t>		z := x + y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smtClean="0">
                <a:sym typeface="Symbol" pitchFamily="18" charset="2"/>
              </a:rPr>
              <a:t>		x : = y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smtClean="0">
                <a:sym typeface="Symbol" pitchFamily="18" charset="2"/>
              </a:rPr>
              <a:t>		y := z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end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smtClean="0">
                <a:solidFill>
                  <a:srgbClr val="00FFFF"/>
                </a:solidFill>
                <a:sym typeface="Symbol" pitchFamily="18" charset="2"/>
              </a:rPr>
              <a:t>end</a:t>
            </a:r>
            <a:r>
              <a:rPr lang="en-US" sz="2400" smtClean="0">
                <a:sym typeface="Symbol" pitchFamily="18" charset="2"/>
              </a:rPr>
              <a:t>   </a:t>
            </a:r>
            <a:r>
              <a:rPr lang="en-US" sz="2400" smtClean="0">
                <a:solidFill>
                  <a:srgbClr val="66FF33"/>
                </a:solidFill>
                <a:sym typeface="Symbol" pitchFamily="18" charset="2"/>
              </a:rPr>
              <a:t>{y is the n-th Fibonacci number}</a:t>
            </a:r>
          </a:p>
        </p:txBody>
      </p:sp>
    </p:spTree>
    <p:extLst>
      <p:ext uri="{BB962C8B-B14F-4D97-AF65-F5344CB8AC3E}">
        <p14:creationId xmlns="" xmlns:p14="http://schemas.microsoft.com/office/powerpoint/2010/main" val="32777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157C496-62D4-49F4-B2E3-F92B766C417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For every recursive algorithm, there is an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equivalent</a:t>
            </a:r>
            <a:r>
              <a:rPr lang="en-US" sz="2800" smtClean="0">
                <a:sym typeface="Symbol" pitchFamily="18" charset="2"/>
              </a:rPr>
              <a:t> iterative algorithm.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Recursive algorithms are often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shorter</a:t>
            </a:r>
            <a:r>
              <a:rPr lang="en-US" sz="2800" smtClean="0">
                <a:sym typeface="Symbol" pitchFamily="18" charset="2"/>
              </a:rPr>
              <a:t>,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more elegant</a:t>
            </a:r>
            <a:r>
              <a:rPr lang="en-US" sz="2800" smtClean="0">
                <a:sym typeface="Symbol" pitchFamily="18" charset="2"/>
              </a:rPr>
              <a:t>, and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easier to understand</a:t>
            </a:r>
            <a:r>
              <a:rPr lang="en-US" sz="2800" smtClean="0">
                <a:sym typeface="Symbol" pitchFamily="18" charset="2"/>
              </a:rPr>
              <a:t> than their iterative counterparts.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However, iterative algorithms are usually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more efficient</a:t>
            </a:r>
            <a:r>
              <a:rPr lang="en-US" sz="2800" smtClean="0">
                <a:sym typeface="Symbol" pitchFamily="18" charset="2"/>
              </a:rPr>
              <a:t> in their use of space and time. </a:t>
            </a:r>
          </a:p>
        </p:txBody>
      </p:sp>
    </p:spTree>
    <p:extLst>
      <p:ext uri="{BB962C8B-B14F-4D97-AF65-F5344CB8AC3E}">
        <p14:creationId xmlns="" xmlns:p14="http://schemas.microsoft.com/office/powerpoint/2010/main" val="280956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44AA6FA-8C73-4DC3-82BD-236BD3AB92F2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Rules of Inference</a:t>
            </a:r>
            <a:endParaRPr lang="en-CA" sz="3600" smtClean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419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The general form of a rule of inference is: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  p</a:t>
            </a:r>
            <a:r>
              <a:rPr lang="en-US" sz="2800" baseline="-25000" smtClean="0">
                <a:sym typeface="Symbol" pitchFamily="18" charset="2"/>
              </a:rPr>
              <a:t>1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  p</a:t>
            </a:r>
            <a:r>
              <a:rPr lang="en-US" sz="2800" baseline="-25000" smtClean="0">
                <a:sym typeface="Symbol" pitchFamily="18" charset="2"/>
              </a:rPr>
              <a:t>2</a:t>
            </a:r>
          </a:p>
          <a:p>
            <a:pPr marL="0" indent="0" eaLnBrk="1" hangingPunct="1">
              <a:lnSpc>
                <a:spcPct val="55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  .</a:t>
            </a:r>
          </a:p>
          <a:p>
            <a:pPr marL="0" indent="0" eaLnBrk="1" hangingPunct="1">
              <a:lnSpc>
                <a:spcPct val="55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  .</a:t>
            </a:r>
          </a:p>
          <a:p>
            <a:pPr marL="0" indent="0" eaLnBrk="1" hangingPunct="1">
              <a:lnSpc>
                <a:spcPct val="55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  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  p</a:t>
            </a:r>
            <a:r>
              <a:rPr lang="en-US" sz="2800" baseline="-25000" smtClean="0">
                <a:sym typeface="Symbol" pitchFamily="18" charset="2"/>
              </a:rPr>
              <a:t>n</a:t>
            </a:r>
          </a:p>
          <a:p>
            <a:pPr marL="0" indent="0" eaLnBrk="1" hangingPunct="1">
              <a:lnSpc>
                <a:spcPct val="55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____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 q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676400" y="22860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rule states that if p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… 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are all true, then q is true as well.</a:t>
            </a:r>
          </a:p>
          <a:p>
            <a:pPr>
              <a:spcBef>
                <a:spcPct val="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These rules of inference can be used in any mathematical argument and do not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require any proof.</a:t>
            </a:r>
          </a:p>
        </p:txBody>
      </p:sp>
    </p:spTree>
    <p:extLst>
      <p:ext uri="{BB962C8B-B14F-4D97-AF65-F5344CB8AC3E}">
        <p14:creationId xmlns="" xmlns:p14="http://schemas.microsoft.com/office/powerpoint/2010/main" val="25191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  <p:bldP spid="32154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511B462-F220-4CF1-9CCE-DBC9CB3970A1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Rules of Inference</a:t>
            </a:r>
            <a:endParaRPr lang="en-CA" sz="3600" smtClean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1447800" cy="1600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 p</a:t>
            </a:r>
          </a:p>
          <a:p>
            <a:pPr marL="0" indent="0" eaLnBrk="1" hangingPunct="1">
              <a:lnSpc>
                <a:spcPct val="55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_____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 pq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1752600" y="1524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Addition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304800" y="2743200"/>
            <a:ext cx="144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pq</a:t>
            </a:r>
          </a:p>
          <a:p>
            <a:pPr>
              <a:lnSpc>
                <a:spcPct val="55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p</a:t>
            </a: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1752600" y="32004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Simplification</a:t>
            </a:r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304800" y="4267200"/>
            <a:ext cx="144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</a:p>
          <a:p>
            <a:pPr>
              <a:lnSpc>
                <a:spcPct val="55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pq</a:t>
            </a: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1752600" y="48006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Conjunction</a:t>
            </a:r>
          </a:p>
        </p:txBody>
      </p:sp>
      <p:sp>
        <p:nvSpPr>
          <p:cNvPr id="322569" name="Rectangle 9"/>
          <p:cNvSpPr>
            <a:spLocks noChangeArrowheads="1"/>
          </p:cNvSpPr>
          <p:nvPr/>
        </p:nvSpPr>
        <p:spPr bwMode="auto">
          <a:xfrm>
            <a:off x="5105400" y="914400"/>
            <a:ext cx="144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q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pq </a:t>
            </a:r>
          </a:p>
          <a:p>
            <a:pPr>
              <a:lnSpc>
                <a:spcPct val="55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p</a:t>
            </a: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6553200" y="1295400"/>
            <a:ext cx="243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Modus tollens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5029200" y="2667000"/>
            <a:ext cx="144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pq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qr </a:t>
            </a:r>
          </a:p>
          <a:p>
            <a:pPr>
              <a:lnSpc>
                <a:spcPct val="55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pr 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6477000" y="3048000"/>
            <a:ext cx="243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Hypothetical syllogism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5029200" y="4495800"/>
            <a:ext cx="144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pq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p</a:t>
            </a:r>
          </a:p>
          <a:p>
            <a:pPr>
              <a:lnSpc>
                <a:spcPct val="55000"/>
              </a:lnSpc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_____</a:t>
            </a:r>
          </a:p>
          <a:p>
            <a:pPr>
              <a:spcBef>
                <a:spcPct val="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 q 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6477000" y="4876800"/>
            <a:ext cx="243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Disjunctive syllogism</a:t>
            </a:r>
          </a:p>
        </p:txBody>
      </p:sp>
    </p:spTree>
    <p:extLst>
      <p:ext uri="{BB962C8B-B14F-4D97-AF65-F5344CB8AC3E}">
        <p14:creationId xmlns="" xmlns:p14="http://schemas.microsoft.com/office/powerpoint/2010/main" val="8579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2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2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2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2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2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2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2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2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2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2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2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2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2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2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2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2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2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2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2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2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2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2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2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2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22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2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2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2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2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2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2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2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utoUpdateAnimBg="0"/>
      <p:bldP spid="322564" grpId="0" build="p" autoUpdateAnimBg="0"/>
      <p:bldP spid="322565" grpId="0" build="p" autoUpdateAnimBg="0"/>
      <p:bldP spid="322566" grpId="0" build="p" autoUpdateAnimBg="0"/>
      <p:bldP spid="322567" grpId="0" build="p" autoUpdateAnimBg="0"/>
      <p:bldP spid="322568" grpId="0" build="p" autoUpdateAnimBg="0"/>
      <p:bldP spid="322569" grpId="0" build="p" autoUpdateAnimBg="0"/>
      <p:bldP spid="322570" grpId="0" build="p" autoUpdateAnimBg="0"/>
      <p:bldP spid="322571" grpId="0" build="p" autoUpdateAnimBg="0"/>
      <p:bldP spid="322572" grpId="0" build="p" autoUpdateAnimBg="0"/>
      <p:bldP spid="322573" grpId="0" build="p" autoUpdateAnimBg="0"/>
      <p:bldP spid="3225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8292439-93A0-4B46-82E5-4433155027C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Arguments</a:t>
            </a:r>
            <a:endParaRPr lang="en-CA" sz="360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Just like a rule of inference, an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argument </a:t>
            </a:r>
            <a:r>
              <a:rPr lang="en-US" sz="2800" dirty="0" smtClean="0">
                <a:sym typeface="Symbol" pitchFamily="18" charset="2"/>
              </a:rPr>
              <a:t>consists of one or more hypotheses and a conclusion. 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say that an argument is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 valid</a:t>
            </a:r>
            <a:r>
              <a:rPr lang="en-US" sz="2800" dirty="0" smtClean="0">
                <a:sym typeface="Symbol" pitchFamily="18" charset="2"/>
              </a:rPr>
              <a:t>, if whenever all its hypotheses are true, its conclusion is also true.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However, if any hypothesis is false, even a valid argument can lead to an incorrect conclusion. </a:t>
            </a:r>
          </a:p>
        </p:txBody>
      </p:sp>
    </p:spTree>
    <p:extLst>
      <p:ext uri="{BB962C8B-B14F-4D97-AF65-F5344CB8AC3E}">
        <p14:creationId xmlns="" xmlns:p14="http://schemas.microsoft.com/office/powerpoint/2010/main" val="27852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762853E-113F-4125-A0A3-8D35918401E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Arguments</a:t>
            </a:r>
            <a:endParaRPr lang="en-CA" sz="3600" smtClean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b="1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“If 101 is divisible by 3, then 101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is divisible by 9. 101 is divisible by 3. Consequently, 101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is divisible by 9.”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Although the argument is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valid</a:t>
            </a:r>
            <a:r>
              <a:rPr lang="en-US" sz="2800" smtClean="0">
                <a:sym typeface="Symbol" pitchFamily="18" charset="2"/>
              </a:rPr>
              <a:t>, its conclusion is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incorrect</a:t>
            </a:r>
            <a:r>
              <a:rPr lang="en-US" sz="2800" smtClean="0">
                <a:sym typeface="Symbol" pitchFamily="18" charset="2"/>
              </a:rPr>
              <a:t>, because one of the hypotheses is false (“101 is divisible by 3.”).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If in the above argument we replace 101 with 102, we could correctly conclude that 102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is divisible by 9.</a:t>
            </a:r>
          </a:p>
        </p:txBody>
      </p:sp>
    </p:spTree>
    <p:extLst>
      <p:ext uri="{BB962C8B-B14F-4D97-AF65-F5344CB8AC3E}">
        <p14:creationId xmlns="" xmlns:p14="http://schemas.microsoft.com/office/powerpoint/2010/main" val="34229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2287</Words>
  <Application>Microsoft Office PowerPoint</Application>
  <PresentationFormat>On-screen Show (4:3)</PresentationFormat>
  <Paragraphs>538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Default Design</vt:lpstr>
      <vt:lpstr>Let’s proceed to…</vt:lpstr>
      <vt:lpstr>Mathematical Reasoning</vt:lpstr>
      <vt:lpstr>Terminology</vt:lpstr>
      <vt:lpstr>Terminology</vt:lpstr>
      <vt:lpstr>Rules of Inference</vt:lpstr>
      <vt:lpstr>Rules of Inference</vt:lpstr>
      <vt:lpstr>Rules of Inference</vt:lpstr>
      <vt:lpstr>Arguments</vt:lpstr>
      <vt:lpstr>Arguments</vt:lpstr>
      <vt:lpstr>Arguments</vt:lpstr>
      <vt:lpstr>Arguments</vt:lpstr>
      <vt:lpstr>Arguments</vt:lpstr>
      <vt:lpstr>Arguments</vt:lpstr>
      <vt:lpstr>Arguments</vt:lpstr>
      <vt:lpstr>Arguments</vt:lpstr>
      <vt:lpstr>Rules of Inference for Quantified Statements </vt:lpstr>
      <vt:lpstr>Rules of Inference for Quantified Statements </vt:lpstr>
      <vt:lpstr>Rules of Inference for Quantified Statements </vt:lpstr>
      <vt:lpstr>Proving Theorems</vt:lpstr>
      <vt:lpstr>Proving Theorems</vt:lpstr>
      <vt:lpstr>Proving Theorems</vt:lpstr>
      <vt:lpstr>Proving Theorems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Recursive Definitions</vt:lpstr>
      <vt:lpstr>Recursively Defined Sequences</vt:lpstr>
      <vt:lpstr>Recursively Defined Functions</vt:lpstr>
      <vt:lpstr>Recursively Defined Functions</vt:lpstr>
      <vt:lpstr>Recursively Defined Functions</vt:lpstr>
      <vt:lpstr>Recursively Defined Functions</vt:lpstr>
      <vt:lpstr>Recursively Defined Sets</vt:lpstr>
      <vt:lpstr>Recursively Defined Sets</vt:lpstr>
      <vt:lpstr>Recursively Defined Sets</vt:lpstr>
      <vt:lpstr>Recursively Defined Sets</vt:lpstr>
      <vt:lpstr>Recursively Defined Sets</vt:lpstr>
      <vt:lpstr>Recursively Defined Sets</vt:lpstr>
      <vt:lpstr>Recursive Algorithms</vt:lpstr>
      <vt:lpstr>Recursive Algorithms</vt:lpstr>
      <vt:lpstr>Recursive Algorithms</vt:lpstr>
      <vt:lpstr>Recursive Algorithms</vt:lpstr>
      <vt:lpstr>Recursive Algorithms</vt:lpstr>
      <vt:lpstr>Custom Show 1</vt:lpstr>
    </vt:vector>
  </TitlesOfParts>
  <Company>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Prof. Dr. M.M.A. Hashem</cp:lastModifiedBy>
  <cp:revision>63</cp:revision>
  <dcterms:created xsi:type="dcterms:W3CDTF">2001-02-24T00:16:35Z</dcterms:created>
  <dcterms:modified xsi:type="dcterms:W3CDTF">2014-12-07T18:20:06Z</dcterms:modified>
</cp:coreProperties>
</file>