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834" r:id="rId1"/>
  </p:sldMasterIdLst>
  <p:notesMasterIdLst>
    <p:notesMasterId r:id="rId2"/>
  </p:notesMasterIdLst>
  <p:sldIdLst>
    <p:sldId id="578" r:id="rId3"/>
    <p:sldId id="579" r:id="rId4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05" r:id="rId30"/>
    <p:sldId id="606" r:id="rId31"/>
    <p:sldId id="607" r:id="rId32"/>
    <p:sldId id="608" r:id="rId33"/>
    <p:sldId id="609" r:id="rId34"/>
    <p:sldId id="610" r:id="rId35"/>
    <p:sldId id="611" r:id="rId36"/>
    <p:sldId id="612" r:id="rId37"/>
    <p:sldId id="613" r:id="rId38"/>
    <p:sldId id="614" r:id="rId39"/>
    <p:sldId id="615" r:id="rId40"/>
    <p:sldId id="616" r:id="rId41"/>
    <p:sldId id="617" r:id="rId42"/>
    <p:sldId id="618" r:id="rId43"/>
    <p:sldId id="619" r:id="rId44"/>
    <p:sldId id="620" r:id="rId45"/>
    <p:sldId id="621" r:id="rId46"/>
    <p:sldId id="622" r:id="rId47"/>
    <p:sldId id="623" r:id="rId48"/>
    <p:sldId id="624" r:id="rId49"/>
    <p:sldId id="625" r:id="rId50"/>
    <p:sldId id="626" r:id="rId51"/>
    <p:sldId id="627" r:id="rId52"/>
    <p:sldId id="628" r:id="rId53"/>
    <p:sldId id="629" r:id="rId54"/>
    <p:sldId id="630" r:id="rId55"/>
    <p:sldId id="631" r:id="rId56"/>
    <p:sldId id="632" r:id="rId57"/>
    <p:sldId id="633" r:id="rId58"/>
    <p:sldId id="634" r:id="rId59"/>
    <p:sldId id="635" r:id="rId60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omic Sans MS" pitchFamily="66" charset="0"/>
        <a:ea typeface="新細明體" pitchFamily="18" charset="-120"/>
        <a:sym typeface="Comic Sans MS" pitchFamily="66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omic Sans MS" pitchFamily="66" charset="0"/>
        <a:ea typeface="新細明體" pitchFamily="18" charset="-120"/>
        <a:sym typeface="Comic Sans MS" pitchFamily="66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omic Sans MS" pitchFamily="66" charset="0"/>
        <a:ea typeface="新細明體" pitchFamily="18" charset="-120"/>
        <a:sym typeface="Comic Sans MS" pitchFamily="66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omic Sans MS" pitchFamily="66" charset="0"/>
        <a:ea typeface="新細明體" pitchFamily="18" charset="-120"/>
        <a:sym typeface="Comic Sans MS" pitchFamily="66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omic Sans MS" pitchFamily="66" charset="0"/>
        <a:ea typeface="新細明體" pitchFamily="18" charset="-120"/>
        <a:sym typeface="Comic Sans MS" pitchFamily="66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67" d="100"/>
          <a:sy n="67" d="100"/>
        </p:scale>
        <p:origin x="-1464" y="-10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tableStyles" Target="tableStyles.xml"/><Relationship Id="rId62" Type="http://schemas.openxmlformats.org/officeDocument/2006/relationships/presProps" Target="presProps.xml"/><Relationship Id="rId63" Type="http://schemas.openxmlformats.org/officeDocument/2006/relationships/viewProps" Target="viewProps.xml"/><Relationship Id="rId64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743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zh-TW" sz="1200" lang="en-US">
              <a:latin typeface="Arial" pitchFamily="0" charset="0"/>
            </a:endParaRPr>
          </a:p>
        </p:txBody>
      </p:sp>
      <p:sp>
        <p:nvSpPr>
          <p:cNvPr id="1049744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endParaRPr altLang="zh-TW" sz="1200" lang="en-US">
              <a:latin typeface="Arial" pitchFamily="0" charset="0"/>
            </a:endParaRPr>
          </a:p>
        </p:txBody>
      </p:sp>
      <p:sp>
        <p:nvSpPr>
          <p:cNvPr id="1049745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9746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TW" lang="en-US"/>
              <a:t>Click to edit Master text styles</a:t>
            </a:r>
          </a:p>
          <a:p>
            <a:pPr lvl="1"/>
            <a:r>
              <a:rPr altLang="zh-TW" lang="en-US"/>
              <a:t>Second level</a:t>
            </a:r>
          </a:p>
          <a:p>
            <a:pPr lvl="2"/>
            <a:r>
              <a:rPr altLang="zh-TW" lang="en-US"/>
              <a:t>Third level</a:t>
            </a:r>
          </a:p>
          <a:p>
            <a:pPr lvl="3"/>
            <a:r>
              <a:rPr altLang="zh-TW" lang="en-US"/>
              <a:t>Fourth level</a:t>
            </a:r>
          </a:p>
          <a:p>
            <a:pPr lvl="4"/>
            <a:r>
              <a:rPr altLang="zh-TW" lang="en-US"/>
              <a:t>Fifth level</a:t>
            </a:r>
          </a:p>
        </p:txBody>
      </p:sp>
      <p:sp>
        <p:nvSpPr>
          <p:cNvPr id="1049747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endParaRPr altLang="zh-TW" sz="1200" lang="en-US">
              <a:latin typeface="Arial" pitchFamily="0" charset="0"/>
            </a:endParaRPr>
          </a:p>
        </p:txBody>
      </p:sp>
      <p:sp>
        <p:nvSpPr>
          <p:cNvPr id="1049748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zh-TW" sz="1200" lang="en-US">
                <a:latin typeface="Arial" pitchFamily="0" charset="0"/>
              </a:rPr>
              <a:pPr algn="r" eaLnBrk="1" hangingPunct="1" latinLnBrk="1" lvl="0"/>
            </a:fld>
            <a:endParaRPr altLang="zh-TW" sz="1200" lang="en-US">
              <a:latin typeface="Arial" pitchFamily="0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Comic Sans MS" pitchFamily="66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Comic Sans MS" pitchFamily="66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Comic Sans MS" pitchFamily="66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Comic Sans MS" pitchFamily="66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Comic Sans MS" pitchFamily="66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4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zh-TW" sz="1200" lang="en-US">
                <a:latin typeface="Arial" pitchFamily="0" charset="0"/>
              </a:rPr>
              <a:pPr algn="r" eaLnBrk="1" hangingPunct="1" latinLnBrk="1" lvl="0"/>
            </a:fld>
            <a:endParaRPr altLang="zh-TW" sz="1200" lang="en-US">
              <a:latin typeface="Arial" pitchFamily="0" charset="0"/>
            </a:endParaRPr>
          </a:p>
        </p:txBody>
      </p:sp>
      <p:sp>
        <p:nvSpPr>
          <p:cNvPr id="1048695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96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05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zh-TW" sz="1200" lang="en-US">
                <a:latin typeface="Arial" pitchFamily="0" charset="0"/>
              </a:rPr>
              <a:pPr algn="r" eaLnBrk="1" hangingPunct="1" latinLnBrk="1" lvl="0"/>
            </a:fld>
            <a:endParaRPr altLang="zh-TW" sz="1200" lang="en-US">
              <a:latin typeface="Arial" pitchFamily="0" charset="0"/>
            </a:endParaRPr>
          </a:p>
        </p:txBody>
      </p:sp>
      <p:sp>
        <p:nvSpPr>
          <p:cNvPr id="1049606" name=""/>
          <p:cNvSpPr/>
          <p:nvPr>
            <p:ph type="sldImg" sz="full" idx="0"/>
          </p:nvPr>
        </p:nvSpPr>
        <p:spPr>
          <a:xfrm rot="0">
            <a:off x="1144587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9607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7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74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4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72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72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72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72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7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72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7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73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3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73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73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3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73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0" kumimoji="1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73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TW" lang="en-US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TW" lang="en-US"/>
              <a:t>Click to edit Master text styles</a:t>
            </a:r>
          </a:p>
          <a:p>
            <a:pPr lvl="1"/>
            <a:r>
              <a:rPr altLang="zh-TW" lang="en-US"/>
              <a:t>Second level</a:t>
            </a:r>
          </a:p>
          <a:p>
            <a:pPr lvl="2"/>
            <a:r>
              <a:rPr altLang="zh-TW" lang="en-US"/>
              <a:t>Third level</a:t>
            </a:r>
          </a:p>
          <a:p>
            <a:pPr lvl="3"/>
            <a:r>
              <a:rPr altLang="zh-TW" lang="en-US"/>
              <a:t>Fourth level</a:t>
            </a:r>
          </a:p>
          <a:p>
            <a:pPr lvl="4"/>
            <a:r>
              <a:rPr altLang="zh-TW"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5pPr>
      <a:lvl6pPr algn="ctr" fontAlgn="base" marL="4572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6pPr>
      <a:lvl7pPr algn="ctr" fontAlgn="base" marL="9144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7pPr>
      <a:lvl8pPr algn="ctr" fontAlgn="base" marL="13716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8pPr>
      <a:lvl9pPr algn="ctr" fontAlgn="base" marL="18288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 kumimoji="1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 kumimoji="1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 kumimoji="1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 kumimoji="1"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9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13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slideLayout" Target="../slideLayouts/slideLayout7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slideLayout" Target="../slideLayouts/slideLayout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7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53.wmf"/><Relationship Id="rId2" Type="http://schemas.openxmlformats.org/officeDocument/2006/relationships/image" Target="../media/image7.wmf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7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7.wmf"/><Relationship Id="rId3" Type="http://schemas.openxmlformats.org/officeDocument/2006/relationships/image" Target="../media/image54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slideLayout" Target="../slideLayouts/slideLayout7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slideLayout" Target="../slideLayouts/slideLayout7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slideLayout" Target="../slideLayouts/slideLayout7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70.png"/><Relationship Id="rId3" Type="http://schemas.openxmlformats.org/officeDocument/2006/relationships/image" Target="../media/image57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37.png"/><Relationship Id="rId7" Type="http://schemas.openxmlformats.org/officeDocument/2006/relationships/slideLayout" Target="../slideLayouts/slideLayout7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.wmf"/><Relationship Id="rId3" Type="http://schemas.openxmlformats.org/officeDocument/2006/relationships/image" Target="../media/image74.png"/><Relationship Id="rId4" Type="http://schemas.openxmlformats.org/officeDocument/2006/relationships/image" Target="../media/image54.png"/><Relationship Id="rId5" Type="http://schemas.openxmlformats.org/officeDocument/2006/relationships/image" Target="../media/image8.png"/><Relationship Id="rId6" Type="http://schemas.openxmlformats.org/officeDocument/2006/relationships/image" Target="../media/image63.png"/><Relationship Id="rId7" Type="http://schemas.openxmlformats.org/officeDocument/2006/relationships/slideLayout" Target="../slideLayouts/slideLayout7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slideLayout" Target="../slideLayouts/slideLayout7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slideLayout" Target="../slideLayouts/slideLayout7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7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hyperlink" Target="http://en.wikipedia.org/wiki/Straight_line" TargetMode="External"/><Relationship Id="rId2" Type="http://schemas.openxmlformats.org/officeDocument/2006/relationships/hyperlink" Target="http://en.wikipedia.org/wiki/Finite" TargetMode="External"/><Relationship Id="rId3" Type="http://schemas.openxmlformats.org/officeDocument/2006/relationships/hyperlink" Target="http://en.wikipedia.org/wiki/Circle" TargetMode="External"/><Relationship Id="rId4" Type="http://schemas.openxmlformats.org/officeDocument/2006/relationships/hyperlink" Target="http://en.wikipedia.org/wiki/Right_angle" TargetMode="External"/><Relationship Id="rId5" Type="http://schemas.openxmlformats.org/officeDocument/2006/relationships/hyperlink" Target="http://en.wikipedia.org/wiki/Parallel_postulate" TargetMode="External"/><Relationship Id="rId6" Type="http://schemas.openxmlformats.org/officeDocument/2006/relationships/hyperlink" Target="http://en.wikipedia.org/wiki/Polygon" TargetMode="External"/><Relationship Id="rId7" Type="http://schemas.openxmlformats.org/officeDocument/2006/relationships/hyperlink" Target="http://en.wikipedia.org/wiki/Line-line_intersection" TargetMode="External"/><Relationship Id="rId8" Type="http://schemas.openxmlformats.org/officeDocument/2006/relationships/hyperlink" Target="http://en.wikipedia.org/wiki/Angles" TargetMode="External"/><Relationship Id="rId9" Type="http://schemas.openxmlformats.org/officeDocument/2006/relationships/image" Target="../media/image80.png"/><Relationship Id="rId10" Type="http://schemas.openxmlformats.org/officeDocument/2006/relationships/slideLayout" Target="../slideLayouts/slideLayout7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7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7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81.wmf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81.wmf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7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7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40.png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86.png"/><Relationship Id="rId6" Type="http://schemas.openxmlformats.org/officeDocument/2006/relationships/image" Target="../media/image52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slideLayout" Target="../slideLayouts/slideLayout7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40.png"/><Relationship Id="rId3" Type="http://schemas.openxmlformats.org/officeDocument/2006/relationships/image" Target="../media/image86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52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slideLayout" Target="../slideLayouts/slideLayout7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40.png"/><Relationship Id="rId3" Type="http://schemas.openxmlformats.org/officeDocument/2006/relationships/image" Target="../media/image94.png"/><Relationship Id="rId4" Type="http://schemas.openxmlformats.org/officeDocument/2006/relationships/slideLayout" Target="../slideLayouts/slideLayout7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hyperlink" Target="http://en.wikipedia.org/wiki/Straight_line" TargetMode="External"/><Relationship Id="rId2" Type="http://schemas.openxmlformats.org/officeDocument/2006/relationships/hyperlink" Target="http://en.wikipedia.org/wiki/Finite" TargetMode="External"/><Relationship Id="rId3" Type="http://schemas.openxmlformats.org/officeDocument/2006/relationships/hyperlink" Target="http://en.wikipedia.org/wiki/Circle" TargetMode="External"/><Relationship Id="rId4" Type="http://schemas.openxmlformats.org/officeDocument/2006/relationships/hyperlink" Target="http://en.wikipedia.org/wiki/Right_angle" TargetMode="External"/><Relationship Id="rId5" Type="http://schemas.openxmlformats.org/officeDocument/2006/relationships/hyperlink" Target="http://en.wikipedia.org/wiki/Parallel_postulate" TargetMode="External"/><Relationship Id="rId6" Type="http://schemas.openxmlformats.org/officeDocument/2006/relationships/hyperlink" Target="http://en.wikipedia.org/wiki/Polygon" TargetMode="External"/><Relationship Id="rId7" Type="http://schemas.openxmlformats.org/officeDocument/2006/relationships/hyperlink" Target="http://en.wikipedia.org/wiki/Line-line_intersection" TargetMode="External"/><Relationship Id="rId8" Type="http://schemas.openxmlformats.org/officeDocument/2006/relationships/hyperlink" Target="http://en.wikipedia.org/wiki/Angles" TargetMode="Externa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>
            <p:ph type="ctrTitle" sz="full" idx="0"/>
          </p:nvPr>
        </p:nvSpPr>
        <p:spPr>
          <a:xfrm rot="0">
            <a:off x="685800" y="76200"/>
            <a:ext cx="7772400" cy="14700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eaLnBrk="1" hangingPunct="1" latinLnBrk="1" lvl="0"/>
            <a:r>
              <a:rPr altLang="zh-TW" sz="3200" lang="en-US">
                <a:latin typeface="Comic Sans MS" pitchFamily="66" charset="0"/>
              </a:rPr>
              <a:t>Propositional Logic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286125" y="2143125"/>
            <a:ext cx="2571750" cy="2571750"/>
          </a:xfrm>
          <a:prstGeom prst="rect"/>
          <a:noFill/>
          <a:ln>
            <a:noFill/>
          </a:ln>
        </p:spPr>
      </p:pic>
      <p:sp>
        <p:nvSpPr>
          <p:cNvPr id="1048582" name=""/>
          <p:cNvSpPr/>
          <p:nvPr>
            <p:ph type="subTitle" sz="full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FontTx/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endParaRPr altLang="en-US"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9" name=""/>
          <p:cNvSpPr txBox="1"/>
          <p:nvPr/>
        </p:nvSpPr>
        <p:spPr>
          <a:xfrm rot="0">
            <a:off x="3886200" y="457200"/>
            <a:ext cx="12623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Content</a:t>
            </a:r>
          </a:p>
        </p:txBody>
      </p:sp>
      <p:sp>
        <p:nvSpPr>
          <p:cNvPr id="1048680" name=""/>
          <p:cNvSpPr txBox="1"/>
          <p:nvPr/>
        </p:nvSpPr>
        <p:spPr>
          <a:xfrm rot="0">
            <a:off x="1676400" y="1600200"/>
            <a:ext cx="5440681" cy="32918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Mathematical proof (what and why)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/>
              <a:t>Logic, basic operators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Using simple operators to construct any operator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Logical equivalence, DeMorgan’s law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Conditional statement (if, if and only if)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Arguments</a:t>
            </a:r>
          </a:p>
          <a:p>
            <a:pPr eaLnBrk="1" hangingPunct="1" indent="-342900" latinLnBrk="1" lvl="0" marL="342900"/>
            <a:endParaRPr altLang="en-US" lang="en-US">
              <a:solidFill>
                <a:schemeClr val="dk2"/>
              </a:solidFill>
            </a:endParaRPr>
          </a:p>
        </p:txBody>
      </p:sp>
      <p:sp>
        <p:nvSpPr>
          <p:cNvPr id="1048681" name=""/>
          <p:cNvSpPr txBox="1"/>
          <p:nvPr/>
        </p:nvSpPr>
        <p:spPr>
          <a:xfrm rot="0">
            <a:off x="1500187" y="5181600"/>
            <a:ext cx="5834380" cy="89154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Now, we have seen the need of a rigorous proof system.</a:t>
            </a:r>
          </a:p>
          <a:p>
            <a:pPr eaLnBrk="1" hangingPunct="1" latinLnBrk="1" lvl="0"/>
            <a:endParaRPr altLang="en-US" lang="en-US"/>
          </a:p>
          <a:p>
            <a:pPr eaLnBrk="1" hangingPunct="1" latinLnBrk="1" lvl="0"/>
            <a:r>
              <a:rPr altLang="en-US" lang="en-US"/>
              <a:t>We will proceed to define the basic logic system.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"/>
          <p:cNvSpPr txBox="1"/>
          <p:nvPr/>
        </p:nvSpPr>
        <p:spPr>
          <a:xfrm rot="0">
            <a:off x="2741612" y="457200"/>
            <a:ext cx="34340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Statement (Proposition)</a:t>
            </a:r>
          </a:p>
        </p:txBody>
      </p:sp>
      <p:sp>
        <p:nvSpPr>
          <p:cNvPr id="1048683" name=""/>
          <p:cNvSpPr txBox="1"/>
          <p:nvPr/>
        </p:nvSpPr>
        <p:spPr>
          <a:xfrm rot="0">
            <a:off x="1524000" y="1371600"/>
            <a:ext cx="5580381" cy="358141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A </a:t>
            </a:r>
            <a:r>
              <a:rPr altLang="en-US" i="1" lang="en-US">
                <a:solidFill>
                  <a:srgbClr val="0000FF"/>
                </a:solidFill>
              </a:rPr>
              <a:t>Statement</a:t>
            </a:r>
            <a:r>
              <a:rPr altLang="en-US" lang="en-US">
                <a:solidFill>
                  <a:srgbClr val="000000"/>
                </a:solidFill>
              </a:rPr>
              <a:t> is a sentence that is either </a:t>
            </a:r>
            <a:r>
              <a:rPr altLang="en-US" b="1" lang="en-US">
                <a:solidFill>
                  <a:srgbClr val="008000"/>
                </a:solidFill>
              </a:rPr>
              <a:t>True</a:t>
            </a:r>
            <a:r>
              <a:rPr altLang="en-US" lang="en-US">
                <a:solidFill>
                  <a:srgbClr val="000000"/>
                </a:solidFill>
              </a:rPr>
              <a:t> or </a:t>
            </a:r>
            <a:r>
              <a:rPr altLang="en-US" b="1" lang="en-US">
                <a:solidFill>
                  <a:srgbClr val="CC0000"/>
                </a:solidFill>
              </a:rPr>
              <a:t>False</a:t>
            </a:r>
          </a:p>
        </p:txBody>
      </p:sp>
      <p:sp>
        <p:nvSpPr>
          <p:cNvPr id="1048684" name=""/>
          <p:cNvSpPr txBox="1"/>
          <p:nvPr/>
        </p:nvSpPr>
        <p:spPr>
          <a:xfrm rot="0">
            <a:off x="1676400" y="2209800"/>
            <a:ext cx="124618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0000FF"/>
                </a:solidFill>
              </a:rPr>
              <a:t>Examples:</a:t>
            </a:r>
          </a:p>
        </p:txBody>
      </p:sp>
      <p:sp>
        <p:nvSpPr>
          <p:cNvPr id="1048685" name=""/>
          <p:cNvSpPr txBox="1"/>
          <p:nvPr/>
        </p:nvSpPr>
        <p:spPr>
          <a:xfrm rot="0">
            <a:off x="1676400" y="4419600"/>
            <a:ext cx="18288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CC0000"/>
                </a:solidFill>
              </a:rPr>
              <a:t>Non-</a:t>
            </a:r>
            <a:r>
              <a:rPr altLang="en-US" lang="en-US">
                <a:solidFill>
                  <a:srgbClr val="0000FF"/>
                </a:solidFill>
              </a:rPr>
              <a:t>examples:</a:t>
            </a:r>
          </a:p>
        </p:txBody>
      </p:sp>
      <p:sp>
        <p:nvSpPr>
          <p:cNvPr id="1048686" name=""/>
          <p:cNvSpPr txBox="1"/>
          <p:nvPr/>
        </p:nvSpPr>
        <p:spPr>
          <a:xfrm rot="0">
            <a:off x="3895725" y="4419600"/>
            <a:ext cx="1066800" cy="9159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000000"/>
                </a:solidFill>
              </a:rPr>
              <a:t>x+y&gt;0</a:t>
            </a:r>
          </a:p>
          <a:p>
            <a:pPr eaLnBrk="1" hangingPunct="1" latinLnBrk="1" lvl="0"/>
            <a:endParaRPr altLang="en-US" lang="en-US">
              <a:solidFill>
                <a:srgbClr val="000000"/>
              </a:solidFill>
            </a:endParaRPr>
          </a:p>
          <a:p>
            <a:pPr eaLnBrk="1" hangingPunct="1" latinLnBrk="1" lvl="0"/>
            <a:r>
              <a:rPr altLang="en-US" lang="en-US">
                <a:solidFill>
                  <a:srgbClr val="000000"/>
                </a:solidFill>
              </a:rPr>
              <a:t>x</a:t>
            </a:r>
            <a:r>
              <a:rPr altLang="en-US" baseline="30000" lang="en-US">
                <a:solidFill>
                  <a:srgbClr val="000000"/>
                </a:solidFill>
              </a:rPr>
              <a:t>2</a:t>
            </a:r>
            <a:r>
              <a:rPr altLang="en-US" lang="en-US">
                <a:solidFill>
                  <a:srgbClr val="000000"/>
                </a:solidFill>
              </a:rPr>
              <a:t>+y</a:t>
            </a:r>
            <a:r>
              <a:rPr altLang="en-US" baseline="30000" lang="en-US">
                <a:solidFill>
                  <a:srgbClr val="000000"/>
                </a:solidFill>
              </a:rPr>
              <a:t>2</a:t>
            </a:r>
            <a:r>
              <a:rPr altLang="en-US" lang="en-US">
                <a:solidFill>
                  <a:srgbClr val="000000"/>
                </a:solidFill>
              </a:rPr>
              <a:t>=z</a:t>
            </a:r>
            <a:r>
              <a:rPr altLang="en-US" baseline="30000"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48687" name=""/>
          <p:cNvSpPr txBox="1"/>
          <p:nvPr/>
        </p:nvSpPr>
        <p:spPr>
          <a:xfrm rot="0">
            <a:off x="4827587" y="2133600"/>
            <a:ext cx="11430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1048688" name=""/>
          <p:cNvSpPr txBox="1"/>
          <p:nvPr/>
        </p:nvSpPr>
        <p:spPr>
          <a:xfrm rot="0">
            <a:off x="4827587" y="2605087"/>
            <a:ext cx="15240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CC0000"/>
                </a:solidFill>
              </a:rPr>
              <a:t>False</a:t>
            </a:r>
          </a:p>
        </p:txBody>
      </p:sp>
      <p:sp>
        <p:nvSpPr>
          <p:cNvPr id="1048689" name=""/>
          <p:cNvSpPr txBox="1"/>
          <p:nvPr/>
        </p:nvSpPr>
        <p:spPr>
          <a:xfrm rot="0">
            <a:off x="3363912" y="2174875"/>
            <a:ext cx="1021080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2 + 2 = 4</a:t>
            </a:r>
          </a:p>
        </p:txBody>
      </p:sp>
      <p:sp>
        <p:nvSpPr>
          <p:cNvPr id="1048690" name=""/>
          <p:cNvSpPr txBox="1"/>
          <p:nvPr/>
        </p:nvSpPr>
        <p:spPr>
          <a:xfrm rot="0">
            <a:off x="3363912" y="2632075"/>
            <a:ext cx="1008380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3 x 3 = 8</a:t>
            </a:r>
          </a:p>
        </p:txBody>
      </p:sp>
      <p:sp>
        <p:nvSpPr>
          <p:cNvPr id="1048691" name=""/>
          <p:cNvSpPr txBox="1"/>
          <p:nvPr/>
        </p:nvSpPr>
        <p:spPr>
          <a:xfrm rot="0">
            <a:off x="3379787" y="3124200"/>
            <a:ext cx="2354580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787009911 is a prime</a:t>
            </a:r>
          </a:p>
        </p:txBody>
      </p:sp>
      <p:sp>
        <p:nvSpPr>
          <p:cNvPr id="1048692" name=""/>
          <p:cNvSpPr txBox="1"/>
          <p:nvPr/>
        </p:nvSpPr>
        <p:spPr>
          <a:xfrm rot="0">
            <a:off x="2819400" y="5562600"/>
            <a:ext cx="5257800" cy="78898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They are true for some values of x and y 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but are false for some other values of x and y.</a:t>
            </a:r>
          </a:p>
        </p:txBody>
      </p:sp>
      <p:sp>
        <p:nvSpPr>
          <p:cNvPr id="1048693" name=""/>
          <p:cNvSpPr txBox="1"/>
          <p:nvPr/>
        </p:nvSpPr>
        <p:spPr>
          <a:xfrm rot="0">
            <a:off x="3403600" y="3595687"/>
            <a:ext cx="1986280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Today is Tuesday.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5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grpId="0" id="7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grpId="0" id="9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grpId="0" id="11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grpId="0" id="13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grpId="0" id="15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grpId="0" id="17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21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grpId="0" id="23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4" grpId="0" uiExpand="0" build="whole"/>
      <p:bldP spid="1048685" grpId="0" uiExpand="0" build="whole"/>
      <p:bldP spid="1048686" grpId="0" uiExpand="0" build="whole"/>
      <p:bldP spid="1048687" grpId="0" uiExpand="0" build="whole"/>
      <p:bldP spid="1048688" grpId="0" uiExpand="0" build="whole"/>
      <p:bldP spid="1048689" grpId="0" uiExpand="0" build="whole"/>
      <p:bldP spid="1048690" grpId="0" uiExpand="0" build="whole"/>
      <p:bldP spid="1048691" grpId="0" uiExpand="0" build="whole"/>
      <p:bldP spid="1048692" grpId="0" uiExpand="0" build="whole" animBg="1"/>
      <p:bldP spid="1048693" grpId="0" uiExpand="0" build="whol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7" name=""/>
          <p:cNvSpPr txBox="1"/>
          <p:nvPr/>
        </p:nvSpPr>
        <p:spPr>
          <a:xfrm rot="0">
            <a:off x="3276600" y="457200"/>
            <a:ext cx="23545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Logic Operators</a:t>
            </a: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752600" y="2789237"/>
            <a:ext cx="2320925" cy="639762"/>
          </a:xfrm>
          <a:prstGeom prst="rect"/>
          <a:noFill/>
          <a:ln>
            <a:noFill/>
          </a:ln>
        </p:spPr>
      </p:pic>
      <p:sp>
        <p:nvSpPr>
          <p:cNvPr id="1048698" name=""/>
          <p:cNvSpPr txBox="1"/>
          <p:nvPr/>
        </p:nvSpPr>
        <p:spPr>
          <a:xfrm rot="0">
            <a:off x="4656137" y="2941637"/>
            <a:ext cx="3497581" cy="358141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i="1" lang="en-US">
                <a:latin typeface="Calibri" pitchFamily="34" charset="0"/>
              </a:rPr>
              <a:t>¬ </a:t>
            </a:r>
            <a:r>
              <a:rPr altLang="zh-TW" lang="en-US"/>
              <a:t>P is true if and only if P is false</a:t>
            </a:r>
          </a:p>
        </p:txBody>
      </p:sp>
      <p:sp>
        <p:nvSpPr>
          <p:cNvPr id="1048699" name=""/>
          <p:cNvSpPr txBox="1"/>
          <p:nvPr/>
        </p:nvSpPr>
        <p:spPr>
          <a:xfrm rot="0">
            <a:off x="457200" y="1295400"/>
            <a:ext cx="7815581" cy="891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Logic operators are used to construct new statements from old statements.</a:t>
            </a:r>
          </a:p>
          <a:p>
            <a:pPr eaLnBrk="1" hangingPunct="1" latinLnBrk="1" lvl="0"/>
            <a:endParaRPr altLang="en-US" lang="en-US"/>
          </a:p>
          <a:p>
            <a:pPr eaLnBrk="1" hangingPunct="1" latinLnBrk="1" lvl="0"/>
            <a:r>
              <a:rPr altLang="en-US" lang="en-US"/>
              <a:t>There are three main logic operators, NOT, AND, OR.</a:t>
            </a:r>
          </a:p>
        </p:txBody>
      </p:sp>
      <p:grpSp>
        <p:nvGrpSpPr>
          <p:cNvPr id="99" name=""/>
          <p:cNvGrpSpPr/>
          <p:nvPr/>
        </p:nvGrpSpPr>
        <p:grpSpPr>
          <a:xfrm rot="0">
            <a:off x="1981200" y="3817937"/>
            <a:ext cx="1770062" cy="1624012"/>
            <a:chOff x="592" y="1902"/>
            <a:chExt cx="1115" cy="1023"/>
          </a:xfrm>
        </p:grpSpPr>
        <p:sp>
          <p:nvSpPr>
            <p:cNvPr id="1048700" name=""/>
            <p:cNvSpPr/>
            <p:nvPr/>
          </p:nvSpPr>
          <p:spPr>
            <a:xfrm rot="0">
              <a:off x="1120" y="2599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01" name=""/>
            <p:cNvSpPr/>
            <p:nvPr/>
          </p:nvSpPr>
          <p:spPr>
            <a:xfrm rot="0">
              <a:off x="592" y="2599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02" name=""/>
            <p:cNvSpPr/>
            <p:nvPr/>
          </p:nvSpPr>
          <p:spPr>
            <a:xfrm rot="0">
              <a:off x="1120" y="2266"/>
              <a:ext cx="587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03" name=""/>
            <p:cNvSpPr/>
            <p:nvPr/>
          </p:nvSpPr>
          <p:spPr>
            <a:xfrm rot="0">
              <a:off x="592" y="2266"/>
              <a:ext cx="528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04" name=""/>
            <p:cNvSpPr/>
            <p:nvPr/>
          </p:nvSpPr>
          <p:spPr>
            <a:xfrm rot="0">
              <a:off x="1120" y="1902"/>
              <a:ext cx="587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Calibri" pitchFamily="34" charset="0"/>
                </a:rPr>
                <a:t>¬</a:t>
              </a:r>
              <a:r>
                <a:rPr altLang="en-US" sz="3200" i="1" lang="en-US">
                  <a:latin typeface="Arial" pitchFamily="0" charset="0"/>
                </a:rPr>
                <a:t>P</a:t>
              </a:r>
            </a:p>
          </p:txBody>
        </p:sp>
        <p:sp>
          <p:nvSpPr>
            <p:cNvPr id="1048705" name=""/>
            <p:cNvSpPr/>
            <p:nvPr/>
          </p:nvSpPr>
          <p:spPr>
            <a:xfrm rot="0">
              <a:off x="592" y="1902"/>
              <a:ext cx="528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P</a:t>
              </a:r>
            </a:p>
          </p:txBody>
        </p:sp>
      </p:grpSp>
      <p:grpSp>
        <p:nvGrpSpPr>
          <p:cNvPr id="100" name=""/>
          <p:cNvGrpSpPr/>
          <p:nvPr/>
        </p:nvGrpSpPr>
        <p:grpSpPr>
          <a:xfrm rot="0">
            <a:off x="2819400" y="3817937"/>
            <a:ext cx="931862" cy="1668462"/>
            <a:chOff x="1120" y="1902"/>
            <a:chExt cx="587" cy="1675"/>
          </a:xfrm>
        </p:grpSpPr>
        <p:sp>
          <p:nvSpPr>
            <p:cNvPr id="1048706" name=""/>
            <p:cNvSpPr/>
            <p:nvPr/>
          </p:nvSpPr>
          <p:spPr>
            <a:xfrm rot="0">
              <a:off x="1120" y="1902"/>
              <a:ext cx="0" cy="1675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07" name=""/>
            <p:cNvSpPr/>
            <p:nvPr/>
          </p:nvSpPr>
          <p:spPr>
            <a:xfrm rot="0">
              <a:off x="1707" y="1902"/>
              <a:ext cx="0" cy="1675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01" name=""/>
          <p:cNvGrpSpPr/>
          <p:nvPr/>
        </p:nvGrpSpPr>
        <p:grpSpPr>
          <a:xfrm rot="0">
            <a:off x="1981200" y="3805237"/>
            <a:ext cx="1763712" cy="1681162"/>
            <a:chOff x="592" y="1894"/>
            <a:chExt cx="2407" cy="1675"/>
          </a:xfrm>
        </p:grpSpPr>
        <p:sp>
          <p:nvSpPr>
            <p:cNvPr id="1048708" name=""/>
            <p:cNvSpPr/>
            <p:nvPr/>
          </p:nvSpPr>
          <p:spPr>
            <a:xfrm rot="0">
              <a:off x="592" y="2506"/>
              <a:ext cx="2407" cy="0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grpSp>
          <p:nvGrpSpPr>
            <p:cNvPr id="102" name=""/>
            <p:cNvGrpSpPr/>
            <p:nvPr/>
          </p:nvGrpSpPr>
          <p:grpSpPr>
            <a:xfrm rot="0"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103" name=""/>
              <p:cNvGrpSpPr/>
              <p:nvPr/>
            </p:nvGrpSpPr>
            <p:grpSpPr>
              <a:xfrm rot="0"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1048709" name=""/>
                <p:cNvSpPr/>
                <p:nvPr/>
              </p:nvSpPr>
              <p:spPr>
                <a:xfrm rot="0">
                  <a:off x="592" y="1902"/>
                  <a:ext cx="2407" cy="0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10" name=""/>
                <p:cNvSpPr/>
                <p:nvPr/>
              </p:nvSpPr>
              <p:spPr>
                <a:xfrm rot="0">
                  <a:off x="592" y="3577"/>
                  <a:ext cx="2407" cy="0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11" name=""/>
                <p:cNvSpPr/>
                <p:nvPr/>
              </p:nvSpPr>
              <p:spPr>
                <a:xfrm rot="0">
                  <a:off x="592" y="1902"/>
                  <a:ext cx="0" cy="1675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</p:grpSp>
          <p:sp>
            <p:nvSpPr>
              <p:cNvPr id="1048712" name=""/>
              <p:cNvSpPr/>
              <p:nvPr/>
            </p:nvSpPr>
            <p:spPr>
              <a:xfrm rot="0">
                <a:off x="2999" y="1806"/>
                <a:ext cx="0" cy="1675"/>
              </a:xfrm>
              <a:prstGeom prst="line"/>
              <a:noFill/>
              <a:ln w="28575" cap="sq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</p:grpSp>
      <p:sp>
        <p:nvSpPr>
          <p:cNvPr id="1048713" name=""/>
          <p:cNvSpPr/>
          <p:nvPr/>
        </p:nvSpPr>
        <p:spPr>
          <a:xfrm rot="0">
            <a:off x="1992312" y="4953000"/>
            <a:ext cx="1763712" cy="0"/>
          </a:xfrm>
          <a:prstGeom prst="line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8" grpId="0" uiExpand="0" build="whol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"/>
          <p:cNvSpPr txBox="1"/>
          <p:nvPr/>
        </p:nvSpPr>
        <p:spPr>
          <a:xfrm rot="0">
            <a:off x="3276600" y="457200"/>
            <a:ext cx="23545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Logic Operators</a:t>
            </a:r>
          </a:p>
        </p:txBody>
      </p:sp>
      <p:pic>
        <p:nvPicPr>
          <p:cNvPr id="2097157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456487" y="3657600"/>
            <a:ext cx="280987" cy="304800"/>
          </a:xfrm>
          <a:prstGeom prst="rect"/>
          <a:noFill/>
          <a:ln>
            <a:noFill/>
          </a:ln>
        </p:spPr>
      </p:pic>
      <p:grpSp>
        <p:nvGrpSpPr>
          <p:cNvPr id="105" name=""/>
          <p:cNvGrpSpPr/>
          <p:nvPr/>
        </p:nvGrpSpPr>
        <p:grpSpPr>
          <a:xfrm rot="0">
            <a:off x="2292350" y="3513137"/>
            <a:ext cx="2051050" cy="2659062"/>
            <a:chOff x="1707" y="1902"/>
            <a:chExt cx="1292" cy="1675"/>
          </a:xfrm>
        </p:grpSpPr>
        <p:sp>
          <p:nvSpPr>
            <p:cNvPr id="1048715" name=""/>
            <p:cNvSpPr/>
            <p:nvPr/>
          </p:nvSpPr>
          <p:spPr>
            <a:xfrm rot="0">
              <a:off x="2236" y="3251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16" name=""/>
            <p:cNvSpPr/>
            <p:nvPr/>
          </p:nvSpPr>
          <p:spPr>
            <a:xfrm rot="0">
              <a:off x="2236" y="2925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17" name=""/>
            <p:cNvSpPr/>
            <p:nvPr/>
          </p:nvSpPr>
          <p:spPr>
            <a:xfrm rot="0">
              <a:off x="2236" y="2599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18" name=""/>
            <p:cNvSpPr/>
            <p:nvPr/>
          </p:nvSpPr>
          <p:spPr>
            <a:xfrm rot="0">
              <a:off x="2236" y="2266"/>
              <a:ext cx="763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19" name=""/>
            <p:cNvSpPr/>
            <p:nvPr/>
          </p:nvSpPr>
          <p:spPr>
            <a:xfrm rot="0">
              <a:off x="1707" y="1902"/>
              <a:ext cx="1292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P  </a:t>
              </a:r>
              <a:r>
                <a:rPr altLang="en-US" sz="3200" lang="en-US">
                  <a:latin typeface="Arial" pitchFamily="0" charset="0"/>
                  <a:sym typeface="Symbol" pitchFamily="18" charset="2"/>
                </a:rPr>
                <a:t>  </a:t>
              </a:r>
              <a:r>
                <a:rPr altLang="en-US" sz="3200" i="1" lang="en-US">
                  <a:latin typeface="Arial" pitchFamily="0" charset="0"/>
                  <a:sym typeface="Symbol" pitchFamily="18" charset="2"/>
                </a:rPr>
                <a:t>Q</a:t>
              </a:r>
            </a:p>
          </p:txBody>
        </p:sp>
      </p:grpSp>
      <p:grpSp>
        <p:nvGrpSpPr>
          <p:cNvPr id="106" name=""/>
          <p:cNvGrpSpPr/>
          <p:nvPr/>
        </p:nvGrpSpPr>
        <p:grpSpPr>
          <a:xfrm rot="0">
            <a:off x="522287" y="3513137"/>
            <a:ext cx="1770062" cy="2659062"/>
            <a:chOff x="592" y="1902"/>
            <a:chExt cx="1115" cy="1675"/>
          </a:xfrm>
        </p:grpSpPr>
        <p:sp>
          <p:nvSpPr>
            <p:cNvPr id="1048720" name=""/>
            <p:cNvSpPr/>
            <p:nvPr/>
          </p:nvSpPr>
          <p:spPr>
            <a:xfrm rot="0">
              <a:off x="1120" y="3251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21" name=""/>
            <p:cNvSpPr/>
            <p:nvPr/>
          </p:nvSpPr>
          <p:spPr>
            <a:xfrm rot="0">
              <a:off x="592" y="3251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22" name=""/>
            <p:cNvSpPr/>
            <p:nvPr/>
          </p:nvSpPr>
          <p:spPr>
            <a:xfrm rot="0">
              <a:off x="1120" y="2925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23" name=""/>
            <p:cNvSpPr/>
            <p:nvPr/>
          </p:nvSpPr>
          <p:spPr>
            <a:xfrm rot="0">
              <a:off x="592" y="2925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24" name=""/>
            <p:cNvSpPr/>
            <p:nvPr/>
          </p:nvSpPr>
          <p:spPr>
            <a:xfrm rot="0">
              <a:off x="1120" y="2599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25" name=""/>
            <p:cNvSpPr/>
            <p:nvPr/>
          </p:nvSpPr>
          <p:spPr>
            <a:xfrm rot="0">
              <a:off x="592" y="2599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26" name=""/>
            <p:cNvSpPr/>
            <p:nvPr/>
          </p:nvSpPr>
          <p:spPr>
            <a:xfrm rot="0">
              <a:off x="1120" y="2266"/>
              <a:ext cx="587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27" name=""/>
            <p:cNvSpPr/>
            <p:nvPr/>
          </p:nvSpPr>
          <p:spPr>
            <a:xfrm rot="0">
              <a:off x="592" y="2266"/>
              <a:ext cx="528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28" name=""/>
            <p:cNvSpPr/>
            <p:nvPr/>
          </p:nvSpPr>
          <p:spPr>
            <a:xfrm rot="0">
              <a:off x="1120" y="1902"/>
              <a:ext cx="587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Q</a:t>
              </a:r>
            </a:p>
          </p:txBody>
        </p:sp>
        <p:sp>
          <p:nvSpPr>
            <p:cNvPr id="1048729" name=""/>
            <p:cNvSpPr/>
            <p:nvPr/>
          </p:nvSpPr>
          <p:spPr>
            <a:xfrm rot="0">
              <a:off x="592" y="1902"/>
              <a:ext cx="528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P</a:t>
              </a:r>
            </a:p>
          </p:txBody>
        </p:sp>
      </p:grpSp>
      <p:grpSp>
        <p:nvGrpSpPr>
          <p:cNvPr id="107" name=""/>
          <p:cNvGrpSpPr/>
          <p:nvPr/>
        </p:nvGrpSpPr>
        <p:grpSpPr>
          <a:xfrm rot="0">
            <a:off x="1360487" y="3513137"/>
            <a:ext cx="931862" cy="2659062"/>
            <a:chOff x="1120" y="1902"/>
            <a:chExt cx="587" cy="1675"/>
          </a:xfrm>
        </p:grpSpPr>
        <p:sp>
          <p:nvSpPr>
            <p:cNvPr id="1048730" name=""/>
            <p:cNvSpPr/>
            <p:nvPr/>
          </p:nvSpPr>
          <p:spPr>
            <a:xfrm rot="0">
              <a:off x="1120" y="1902"/>
              <a:ext cx="0" cy="1675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31" name=""/>
            <p:cNvSpPr/>
            <p:nvPr/>
          </p:nvSpPr>
          <p:spPr>
            <a:xfrm rot="0">
              <a:off x="1707" y="1902"/>
              <a:ext cx="0" cy="1675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08" name=""/>
          <p:cNvGrpSpPr/>
          <p:nvPr/>
        </p:nvGrpSpPr>
        <p:grpSpPr>
          <a:xfrm rot="0">
            <a:off x="522287" y="3500437"/>
            <a:ext cx="3821112" cy="2659062"/>
            <a:chOff x="592" y="1894"/>
            <a:chExt cx="2407" cy="1675"/>
          </a:xfrm>
        </p:grpSpPr>
        <p:grpSp>
          <p:nvGrpSpPr>
            <p:cNvPr id="109" name=""/>
            <p:cNvGrpSpPr/>
            <p:nvPr/>
          </p:nvGrpSpPr>
          <p:grpSpPr>
            <a:xfrm rot="0"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1048732" name=""/>
              <p:cNvSpPr/>
              <p:nvPr/>
            </p:nvSpPr>
            <p:spPr>
              <a:xfrm rot="0">
                <a:off x="592" y="2266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33" name=""/>
              <p:cNvSpPr/>
              <p:nvPr/>
            </p:nvSpPr>
            <p:spPr>
              <a:xfrm rot="0">
                <a:off x="592" y="2599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34" name=""/>
              <p:cNvSpPr/>
              <p:nvPr/>
            </p:nvSpPr>
            <p:spPr>
              <a:xfrm rot="0">
                <a:off x="592" y="2925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35" name=""/>
              <p:cNvSpPr/>
              <p:nvPr/>
            </p:nvSpPr>
            <p:spPr>
              <a:xfrm rot="0">
                <a:off x="592" y="3251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  <p:grpSp>
          <p:nvGrpSpPr>
            <p:cNvPr id="110" name=""/>
            <p:cNvGrpSpPr/>
            <p:nvPr/>
          </p:nvGrpSpPr>
          <p:grpSpPr>
            <a:xfrm rot="0"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111" name=""/>
              <p:cNvGrpSpPr/>
              <p:nvPr/>
            </p:nvGrpSpPr>
            <p:grpSpPr>
              <a:xfrm rot="0"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1048736" name=""/>
                <p:cNvSpPr/>
                <p:nvPr/>
              </p:nvSpPr>
              <p:spPr>
                <a:xfrm rot="0">
                  <a:off x="592" y="1902"/>
                  <a:ext cx="2407" cy="0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37" name=""/>
                <p:cNvSpPr/>
                <p:nvPr/>
              </p:nvSpPr>
              <p:spPr>
                <a:xfrm rot="0">
                  <a:off x="592" y="3577"/>
                  <a:ext cx="2407" cy="0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38" name=""/>
                <p:cNvSpPr/>
                <p:nvPr/>
              </p:nvSpPr>
              <p:spPr>
                <a:xfrm rot="0">
                  <a:off x="592" y="1902"/>
                  <a:ext cx="0" cy="1675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</p:grpSp>
          <p:sp>
            <p:nvSpPr>
              <p:cNvPr id="1048739" name=""/>
              <p:cNvSpPr/>
              <p:nvPr/>
            </p:nvSpPr>
            <p:spPr>
              <a:xfrm rot="0">
                <a:off x="2999" y="1806"/>
                <a:ext cx="0" cy="1675"/>
              </a:xfrm>
              <a:prstGeom prst="line"/>
              <a:noFill/>
              <a:ln w="28575" cap="sq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</p:grp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097337" y="3833812"/>
            <a:ext cx="114300" cy="177800"/>
          </a:xfrm>
          <a:prstGeom prst="rect"/>
          <a:noFill/>
          <a:ln>
            <a:noFill/>
          </a:ln>
        </p:spPr>
      </p:pic>
      <p:pic>
        <p:nvPicPr>
          <p:cNvPr id="2097159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148012" y="3657600"/>
            <a:ext cx="280987" cy="304800"/>
          </a:xfrm>
          <a:prstGeom prst="rect"/>
          <a:noFill/>
          <a:ln>
            <a:noFill/>
          </a:ln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1295400" y="2667000"/>
            <a:ext cx="2362200" cy="650875"/>
          </a:xfrm>
          <a:prstGeom prst="rect"/>
          <a:noFill/>
          <a:ln>
            <a:noFill/>
          </a:ln>
        </p:spPr>
      </p:pic>
      <p:grpSp>
        <p:nvGrpSpPr>
          <p:cNvPr id="112" name=""/>
          <p:cNvGrpSpPr/>
          <p:nvPr/>
        </p:nvGrpSpPr>
        <p:grpSpPr>
          <a:xfrm rot="0">
            <a:off x="6559550" y="3513137"/>
            <a:ext cx="2051050" cy="2659062"/>
            <a:chOff x="1707" y="1902"/>
            <a:chExt cx="1292" cy="1675"/>
          </a:xfrm>
        </p:grpSpPr>
        <p:sp>
          <p:nvSpPr>
            <p:cNvPr id="1048740" name=""/>
            <p:cNvSpPr/>
            <p:nvPr/>
          </p:nvSpPr>
          <p:spPr>
            <a:xfrm rot="0">
              <a:off x="2236" y="3251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41" name=""/>
            <p:cNvSpPr/>
            <p:nvPr/>
          </p:nvSpPr>
          <p:spPr>
            <a:xfrm rot="0">
              <a:off x="2236" y="2925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42" name=""/>
            <p:cNvSpPr/>
            <p:nvPr/>
          </p:nvSpPr>
          <p:spPr>
            <a:xfrm rot="0">
              <a:off x="2236" y="2599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43" name=""/>
            <p:cNvSpPr/>
            <p:nvPr/>
          </p:nvSpPr>
          <p:spPr>
            <a:xfrm rot="0">
              <a:off x="2236" y="2266"/>
              <a:ext cx="763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44" name=""/>
            <p:cNvSpPr/>
            <p:nvPr/>
          </p:nvSpPr>
          <p:spPr>
            <a:xfrm rot="0">
              <a:off x="1707" y="1902"/>
              <a:ext cx="1292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P  </a:t>
              </a:r>
              <a:r>
                <a:rPr altLang="en-US" sz="3200" lang="en-US">
                  <a:latin typeface="Arial" pitchFamily="0" charset="0"/>
                  <a:sym typeface="Symbol" pitchFamily="18" charset="2"/>
                </a:rPr>
                <a:t>  </a:t>
              </a:r>
              <a:r>
                <a:rPr altLang="en-US" sz="3200" i="1" lang="en-US">
                  <a:latin typeface="Arial" pitchFamily="0" charset="0"/>
                  <a:sym typeface="Symbol" pitchFamily="18" charset="2"/>
                </a:rPr>
                <a:t>Q</a:t>
              </a:r>
            </a:p>
          </p:txBody>
        </p:sp>
      </p:grpSp>
      <p:grpSp>
        <p:nvGrpSpPr>
          <p:cNvPr id="113" name=""/>
          <p:cNvGrpSpPr/>
          <p:nvPr/>
        </p:nvGrpSpPr>
        <p:grpSpPr>
          <a:xfrm rot="0">
            <a:off x="4789487" y="3513137"/>
            <a:ext cx="1770062" cy="2659062"/>
            <a:chOff x="592" y="1902"/>
            <a:chExt cx="1115" cy="1675"/>
          </a:xfrm>
        </p:grpSpPr>
        <p:sp>
          <p:nvSpPr>
            <p:cNvPr id="1048745" name=""/>
            <p:cNvSpPr/>
            <p:nvPr/>
          </p:nvSpPr>
          <p:spPr>
            <a:xfrm rot="0">
              <a:off x="1120" y="3251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46" name=""/>
            <p:cNvSpPr/>
            <p:nvPr/>
          </p:nvSpPr>
          <p:spPr>
            <a:xfrm rot="0">
              <a:off x="592" y="3251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47" name=""/>
            <p:cNvSpPr/>
            <p:nvPr/>
          </p:nvSpPr>
          <p:spPr>
            <a:xfrm rot="0">
              <a:off x="1120" y="2925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48" name=""/>
            <p:cNvSpPr/>
            <p:nvPr/>
          </p:nvSpPr>
          <p:spPr>
            <a:xfrm rot="0">
              <a:off x="592" y="2925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49" name=""/>
            <p:cNvSpPr/>
            <p:nvPr/>
          </p:nvSpPr>
          <p:spPr>
            <a:xfrm rot="0">
              <a:off x="1120" y="2599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8750" name=""/>
            <p:cNvSpPr/>
            <p:nvPr/>
          </p:nvSpPr>
          <p:spPr>
            <a:xfrm rot="0">
              <a:off x="592" y="2599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51" name=""/>
            <p:cNvSpPr/>
            <p:nvPr/>
          </p:nvSpPr>
          <p:spPr>
            <a:xfrm rot="0">
              <a:off x="1120" y="2266"/>
              <a:ext cx="587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52" name=""/>
            <p:cNvSpPr/>
            <p:nvPr/>
          </p:nvSpPr>
          <p:spPr>
            <a:xfrm rot="0">
              <a:off x="592" y="2266"/>
              <a:ext cx="528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8753" name=""/>
            <p:cNvSpPr/>
            <p:nvPr/>
          </p:nvSpPr>
          <p:spPr>
            <a:xfrm rot="0">
              <a:off x="1120" y="1902"/>
              <a:ext cx="587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Q</a:t>
              </a:r>
            </a:p>
          </p:txBody>
        </p:sp>
        <p:sp>
          <p:nvSpPr>
            <p:cNvPr id="1048754" name=""/>
            <p:cNvSpPr/>
            <p:nvPr/>
          </p:nvSpPr>
          <p:spPr>
            <a:xfrm rot="0">
              <a:off x="592" y="1902"/>
              <a:ext cx="528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P</a:t>
              </a:r>
            </a:p>
          </p:txBody>
        </p:sp>
      </p:grpSp>
      <p:grpSp>
        <p:nvGrpSpPr>
          <p:cNvPr id="114" name=""/>
          <p:cNvGrpSpPr/>
          <p:nvPr/>
        </p:nvGrpSpPr>
        <p:grpSpPr>
          <a:xfrm rot="0">
            <a:off x="5627687" y="3513137"/>
            <a:ext cx="931862" cy="2659062"/>
            <a:chOff x="1120" y="1902"/>
            <a:chExt cx="587" cy="1675"/>
          </a:xfrm>
        </p:grpSpPr>
        <p:sp>
          <p:nvSpPr>
            <p:cNvPr id="1048755" name=""/>
            <p:cNvSpPr/>
            <p:nvPr/>
          </p:nvSpPr>
          <p:spPr>
            <a:xfrm rot="0">
              <a:off x="1120" y="1902"/>
              <a:ext cx="0" cy="1675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6" name=""/>
            <p:cNvSpPr/>
            <p:nvPr/>
          </p:nvSpPr>
          <p:spPr>
            <a:xfrm rot="0">
              <a:off x="1707" y="1902"/>
              <a:ext cx="0" cy="1675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15" name=""/>
          <p:cNvGrpSpPr/>
          <p:nvPr/>
        </p:nvGrpSpPr>
        <p:grpSpPr>
          <a:xfrm rot="0">
            <a:off x="4789487" y="3500437"/>
            <a:ext cx="3821112" cy="2659062"/>
            <a:chOff x="592" y="1894"/>
            <a:chExt cx="2407" cy="1675"/>
          </a:xfrm>
        </p:grpSpPr>
        <p:grpSp>
          <p:nvGrpSpPr>
            <p:cNvPr id="116" name=""/>
            <p:cNvGrpSpPr/>
            <p:nvPr/>
          </p:nvGrpSpPr>
          <p:grpSpPr>
            <a:xfrm rot="0"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1048757" name=""/>
              <p:cNvSpPr/>
              <p:nvPr/>
            </p:nvSpPr>
            <p:spPr>
              <a:xfrm rot="0">
                <a:off x="592" y="2266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58" name=""/>
              <p:cNvSpPr/>
              <p:nvPr/>
            </p:nvSpPr>
            <p:spPr>
              <a:xfrm rot="0">
                <a:off x="592" y="2599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59" name=""/>
              <p:cNvSpPr/>
              <p:nvPr/>
            </p:nvSpPr>
            <p:spPr>
              <a:xfrm rot="0">
                <a:off x="592" y="2925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60" name=""/>
              <p:cNvSpPr/>
              <p:nvPr/>
            </p:nvSpPr>
            <p:spPr>
              <a:xfrm rot="0">
                <a:off x="592" y="3251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  <p:grpSp>
          <p:nvGrpSpPr>
            <p:cNvPr id="117" name=""/>
            <p:cNvGrpSpPr/>
            <p:nvPr/>
          </p:nvGrpSpPr>
          <p:grpSpPr>
            <a:xfrm rot="0"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118" name=""/>
              <p:cNvGrpSpPr/>
              <p:nvPr/>
            </p:nvGrpSpPr>
            <p:grpSpPr>
              <a:xfrm rot="0"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1048761" name=""/>
                <p:cNvSpPr/>
                <p:nvPr/>
              </p:nvSpPr>
              <p:spPr>
                <a:xfrm rot="0">
                  <a:off x="592" y="1902"/>
                  <a:ext cx="2407" cy="0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62" name=""/>
                <p:cNvSpPr/>
                <p:nvPr/>
              </p:nvSpPr>
              <p:spPr>
                <a:xfrm rot="0">
                  <a:off x="592" y="3577"/>
                  <a:ext cx="2407" cy="0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63" name=""/>
                <p:cNvSpPr/>
                <p:nvPr/>
              </p:nvSpPr>
              <p:spPr>
                <a:xfrm rot="0">
                  <a:off x="592" y="1902"/>
                  <a:ext cx="0" cy="1675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</p:grpSp>
          <p:sp>
            <p:nvSpPr>
              <p:cNvPr id="1048764" name=""/>
              <p:cNvSpPr/>
              <p:nvPr/>
            </p:nvSpPr>
            <p:spPr>
              <a:xfrm rot="0">
                <a:off x="2999" y="1806"/>
                <a:ext cx="0" cy="1675"/>
              </a:xfrm>
              <a:prstGeom prst="line"/>
              <a:noFill/>
              <a:ln w="28575" cap="sq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</p:grp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8364537" y="3833812"/>
            <a:ext cx="114300" cy="177800"/>
          </a:xfrm>
          <a:prstGeom prst="rect"/>
          <a:noFill/>
          <a:ln>
            <a:noFill/>
          </a:ln>
        </p:spPr>
      </p:pic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5715000" y="2681287"/>
            <a:ext cx="2057400" cy="671512"/>
          </a:xfrm>
          <a:prstGeom prst="rect"/>
          <a:noFill/>
          <a:ln>
            <a:noFill/>
          </a:ln>
        </p:spPr>
      </p:pic>
      <p:sp>
        <p:nvSpPr>
          <p:cNvPr id="1048765" name=""/>
          <p:cNvSpPr txBox="1"/>
          <p:nvPr/>
        </p:nvSpPr>
        <p:spPr>
          <a:xfrm rot="0">
            <a:off x="457200" y="1295400"/>
            <a:ext cx="7815581" cy="891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Logic operators are used to construct new statements from old statements.</a:t>
            </a:r>
          </a:p>
          <a:p>
            <a:pPr eaLnBrk="1" hangingPunct="1" latinLnBrk="1" lvl="0"/>
            <a:endParaRPr altLang="en-US" lang="en-US"/>
          </a:p>
          <a:p>
            <a:pPr eaLnBrk="1" hangingPunct="1" latinLnBrk="1" lvl="0"/>
            <a:r>
              <a:rPr altLang="en-US" lang="en-US"/>
              <a:t>There are three main logic operators, NOT, AND, OR.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id="5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id="9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11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13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15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17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19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id="23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id="27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29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31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33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35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37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6" name=""/>
          <p:cNvSpPr txBox="1"/>
          <p:nvPr/>
        </p:nvSpPr>
        <p:spPr>
          <a:xfrm rot="0">
            <a:off x="2895600" y="457200"/>
            <a:ext cx="31673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Compound Statement</a:t>
            </a:r>
          </a:p>
        </p:txBody>
      </p:sp>
      <p:sp>
        <p:nvSpPr>
          <p:cNvPr id="1048767" name=""/>
          <p:cNvSpPr txBox="1"/>
          <p:nvPr/>
        </p:nvSpPr>
        <p:spPr>
          <a:xfrm rot="0">
            <a:off x="1981200" y="1524000"/>
            <a:ext cx="1414780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p = “it is hot”</a:t>
            </a:r>
          </a:p>
        </p:txBody>
      </p:sp>
      <p:sp>
        <p:nvSpPr>
          <p:cNvPr id="1048768" name=""/>
          <p:cNvSpPr txBox="1"/>
          <p:nvPr/>
        </p:nvSpPr>
        <p:spPr>
          <a:xfrm rot="0">
            <a:off x="4665662" y="1538287"/>
            <a:ext cx="1694180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q = “it is sunny”</a:t>
            </a:r>
          </a:p>
        </p:txBody>
      </p:sp>
      <p:sp>
        <p:nvSpPr>
          <p:cNvPr id="1048769" name=""/>
          <p:cNvSpPr txBox="1"/>
          <p:nvPr/>
        </p:nvSpPr>
        <p:spPr>
          <a:xfrm rot="0">
            <a:off x="1752600" y="2695575"/>
            <a:ext cx="2722880" cy="19583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It is hot and sunny</a:t>
            </a:r>
          </a:p>
          <a:p>
            <a:pPr eaLnBrk="1" hangingPunct="1" latinLnBrk="1" lvl="0"/>
            <a:endParaRPr altLang="zh-TW" lang="en-US"/>
          </a:p>
          <a:p>
            <a:pPr eaLnBrk="1" hangingPunct="1" latinLnBrk="1" lvl="0"/>
            <a:endParaRPr altLang="zh-TW" lang="en-US"/>
          </a:p>
          <a:p>
            <a:pPr eaLnBrk="1" hangingPunct="1" latinLnBrk="1" lvl="0"/>
            <a:r>
              <a:rPr altLang="zh-TW" lang="en-US"/>
              <a:t>It is not hot but sunny</a:t>
            </a:r>
          </a:p>
          <a:p>
            <a:pPr eaLnBrk="1" hangingPunct="1" latinLnBrk="1" lvl="0"/>
            <a:endParaRPr altLang="zh-TW" lang="en-US"/>
          </a:p>
          <a:p>
            <a:pPr eaLnBrk="1" hangingPunct="1" latinLnBrk="1" lvl="0"/>
            <a:endParaRPr altLang="zh-TW" lang="en-US"/>
          </a:p>
          <a:p>
            <a:pPr eaLnBrk="1" hangingPunct="1" latinLnBrk="1" lvl="0"/>
            <a:r>
              <a:rPr altLang="zh-TW" lang="en-US"/>
              <a:t>It is neither hot nor sunny</a:t>
            </a:r>
          </a:p>
        </p:txBody>
      </p:sp>
      <p:pic>
        <p:nvPicPr>
          <p:cNvPr id="209716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486400" y="2743200"/>
            <a:ext cx="792162" cy="300037"/>
          </a:xfrm>
          <a:prstGeom prst="rect"/>
          <a:noFill/>
          <a:ln>
            <a:noFill/>
          </a:ln>
        </p:spPr>
      </p:pic>
      <p:pic>
        <p:nvPicPr>
          <p:cNvPr id="2097164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365750" y="3595687"/>
            <a:ext cx="1003300" cy="298450"/>
          </a:xfrm>
          <a:prstGeom prst="rect"/>
          <a:noFill/>
          <a:ln>
            <a:noFill/>
          </a:ln>
        </p:spPr>
      </p:pic>
      <p:pic>
        <p:nvPicPr>
          <p:cNvPr id="2097165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380037" y="4352925"/>
            <a:ext cx="1249362" cy="298450"/>
          </a:xfrm>
          <a:prstGeom prst="rect"/>
          <a:noFill/>
          <a:ln>
            <a:noFill/>
          </a:ln>
        </p:spPr>
      </p:pic>
      <p:sp>
        <p:nvSpPr>
          <p:cNvPr id="1048770" name=""/>
          <p:cNvSpPr txBox="1"/>
          <p:nvPr/>
        </p:nvSpPr>
        <p:spPr>
          <a:xfrm rot="0">
            <a:off x="152400" y="5562600"/>
            <a:ext cx="8056881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We can also define logic operators on three or more statements, e.g. OR(P,Q,R)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0" grpId="0" uiExpand="0" build="whol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1" name=""/>
          <p:cNvSpPr txBox="1"/>
          <p:nvPr/>
        </p:nvSpPr>
        <p:spPr>
          <a:xfrm rot="0">
            <a:off x="2743200" y="457200"/>
            <a:ext cx="33832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More Logical Operators</a:t>
            </a:r>
          </a:p>
        </p:txBody>
      </p:sp>
      <p:sp>
        <p:nvSpPr>
          <p:cNvPr id="1048772" name=""/>
          <p:cNvSpPr txBox="1"/>
          <p:nvPr/>
        </p:nvSpPr>
        <p:spPr>
          <a:xfrm rot="0">
            <a:off x="1539875" y="2209800"/>
            <a:ext cx="1605280" cy="358141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coffee “or” tea</a:t>
            </a:r>
          </a:p>
        </p:txBody>
      </p:sp>
      <p:sp>
        <p:nvSpPr>
          <p:cNvPr id="1048773" name=""/>
          <p:cNvSpPr/>
          <p:nvPr/>
        </p:nvSpPr>
        <p:spPr>
          <a:xfrm rot="0">
            <a:off x="1177925" y="2667000"/>
            <a:ext cx="436881" cy="7518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sz="4400" lang="en-US">
                <a:solidFill>
                  <a:srgbClr val="000000"/>
                </a:solidFill>
                <a:latin typeface="Symbol" pitchFamily="18" charset="2"/>
                <a:sym typeface="Euclid Symbol" pitchFamily="18" charset="2"/>
              </a:rPr>
              <a:t></a:t>
            </a:r>
          </a:p>
        </p:txBody>
      </p:sp>
      <p:sp>
        <p:nvSpPr>
          <p:cNvPr id="1048774" name=""/>
          <p:cNvSpPr txBox="1"/>
          <p:nvPr/>
        </p:nvSpPr>
        <p:spPr>
          <a:xfrm rot="0">
            <a:off x="1720850" y="2819400"/>
            <a:ext cx="1389380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exclusive-or</a:t>
            </a: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609600" y="3581400"/>
          <a:ext cx="3429000" cy="2590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 </a:t>
                      </a:r>
                      <a:r>
                        <a:rPr altLang="en-US" b="0" sz="2800" lang="en-US">
                          <a:solidFill>
                            <a:srgbClr val="000000"/>
                          </a:solidFill>
                          <a:latin typeface="Arial" pitchFamily="0" charset="0"/>
                          <a:sym typeface="Euclid Symbol" pitchFamily="18" charset="2"/>
                        </a:rPr>
                        <a:t> 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800" name=""/>
          <p:cNvSpPr txBox="1"/>
          <p:nvPr/>
        </p:nvSpPr>
        <p:spPr>
          <a:xfrm rot="0">
            <a:off x="1816100" y="1458912"/>
            <a:ext cx="5199381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We can define more logical operators as we need.</a:t>
            </a:r>
          </a:p>
        </p:txBody>
      </p:sp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4648200" y="3124200"/>
          <a:ext cx="4114800" cy="3292475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762000"/>
                <a:gridCol w="1295400"/>
              </a:tblGrid>
              <a:tr h="365125"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1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1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1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1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M(P,Q,R)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852" name=""/>
          <p:cNvSpPr txBox="1"/>
          <p:nvPr/>
        </p:nvSpPr>
        <p:spPr>
          <a:xfrm rot="0">
            <a:off x="5832475" y="2209800"/>
            <a:ext cx="1008380" cy="358141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majority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9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grpId="0" id="11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2" grpId="0" uiExpand="0" build="whole" animBg="1"/>
      <p:bldP spid="1048773" grpId="0" uiExpand="0" build="whole"/>
      <p:bldP spid="1048774" grpId="0" uiExpand="0" build="whole"/>
      <p:bldP spid="1048852" grpId="0" uiExpand="0" build="whol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3" name=""/>
          <p:cNvSpPr txBox="1"/>
          <p:nvPr/>
        </p:nvSpPr>
        <p:spPr>
          <a:xfrm rot="0">
            <a:off x="3886200" y="457200"/>
            <a:ext cx="12623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Content</a:t>
            </a:r>
          </a:p>
        </p:txBody>
      </p:sp>
      <p:sp>
        <p:nvSpPr>
          <p:cNvPr id="1048854" name=""/>
          <p:cNvSpPr txBox="1"/>
          <p:nvPr/>
        </p:nvSpPr>
        <p:spPr>
          <a:xfrm rot="0">
            <a:off x="1676400" y="1600200"/>
            <a:ext cx="5440681" cy="32918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Mathematical proof (what and why)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Logic, basic operators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/>
              <a:t>Using simple operators to construct any operator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Logical equivalence, DeMorgan’s law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Conditional statement (if, if and only if)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Arguments</a:t>
            </a:r>
          </a:p>
          <a:p>
            <a:pPr eaLnBrk="1" hangingPunct="1" indent="-342900" latinLnBrk="1" lvl="0" marL="342900"/>
            <a:endParaRPr altLang="en-US" lang="en-US">
              <a:solidFill>
                <a:schemeClr val="dk2"/>
              </a:solidFill>
            </a:endParaRPr>
          </a:p>
        </p:txBody>
      </p:sp>
      <p:sp>
        <p:nvSpPr>
          <p:cNvPr id="1048855" name=""/>
          <p:cNvSpPr txBox="1"/>
          <p:nvPr/>
        </p:nvSpPr>
        <p:spPr>
          <a:xfrm rot="0">
            <a:off x="838200" y="5268912"/>
            <a:ext cx="6786881" cy="89154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We can define as many new operators as we like.</a:t>
            </a:r>
          </a:p>
          <a:p>
            <a:pPr eaLnBrk="1" hangingPunct="1" latinLnBrk="1" lvl="0"/>
            <a:endParaRPr altLang="en-US" lang="en-US"/>
          </a:p>
          <a:p>
            <a:pPr eaLnBrk="1" hangingPunct="1" latinLnBrk="1" lvl="0"/>
            <a:r>
              <a:rPr altLang="en-US" lang="en-US"/>
              <a:t>But we will see how to construct any operator from AND, OR, NOT.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6" name=""/>
          <p:cNvSpPr txBox="1"/>
          <p:nvPr/>
        </p:nvSpPr>
        <p:spPr>
          <a:xfrm rot="0">
            <a:off x="2590800" y="457200"/>
            <a:ext cx="35229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Formula for Exclusive-Or</a:t>
            </a:r>
          </a:p>
        </p:txBody>
      </p:sp>
      <p:graphicFrame>
        <p:nvGraphicFramePr>
          <p:cNvPr id="4194306" name=""/>
          <p:cNvGraphicFramePr>
            <a:graphicFrameLocks/>
          </p:cNvGraphicFramePr>
          <p:nvPr/>
        </p:nvGraphicFramePr>
        <p:xfrm rot="0">
          <a:off x="609600" y="2133600"/>
          <a:ext cx="8001000" cy="28956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60007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73087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7467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73087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7467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900" name=""/>
          <p:cNvSpPr txBox="1"/>
          <p:nvPr/>
        </p:nvSpPr>
        <p:spPr>
          <a:xfrm rot="0">
            <a:off x="1143000" y="5410200"/>
            <a:ext cx="6583681" cy="358140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lang="en-US">
                <a:solidFill>
                  <a:srgbClr val="003366"/>
                </a:solidFill>
              </a:rPr>
              <a:t>Logical equivalence</a:t>
            </a:r>
            <a:r>
              <a:rPr altLang="zh-TW" lang="en-US"/>
              <a:t>: Two statements have the same truth table</a:t>
            </a:r>
          </a:p>
        </p:txBody>
      </p:sp>
      <p:pic>
        <p:nvPicPr>
          <p:cNvPr id="2097166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733800" y="1371600"/>
            <a:ext cx="4191000" cy="352425"/>
          </a:xfrm>
          <a:prstGeom prst="rect"/>
          <a:noFill/>
          <a:ln>
            <a:noFill/>
          </a:ln>
        </p:spPr>
      </p:pic>
      <p:pic>
        <p:nvPicPr>
          <p:cNvPr id="2097167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846637" y="2286000"/>
            <a:ext cx="792162" cy="300037"/>
          </a:xfrm>
          <a:prstGeom prst="rect"/>
          <a:noFill/>
          <a:ln>
            <a:noFill/>
          </a:ln>
        </p:spPr>
      </p:pic>
      <p:sp>
        <p:nvSpPr>
          <p:cNvPr id="1048901" name=""/>
          <p:cNvSpPr/>
          <p:nvPr/>
        </p:nvSpPr>
        <p:spPr>
          <a:xfrm rot="0">
            <a:off x="6705600" y="1676400"/>
            <a:ext cx="1219200" cy="762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pic>
        <p:nvPicPr>
          <p:cNvPr id="2097168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532187" y="2289175"/>
            <a:ext cx="827087" cy="298450"/>
          </a:xfrm>
          <a:prstGeom prst="rect"/>
          <a:noFill/>
          <a:ln>
            <a:noFill/>
          </a:ln>
        </p:spPr>
      </p:pic>
      <p:pic>
        <p:nvPicPr>
          <p:cNvPr id="2097169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5951537" y="2262187"/>
            <a:ext cx="1320800" cy="352425"/>
          </a:xfrm>
          <a:prstGeom prst="rect"/>
          <a:noFill/>
          <a:ln>
            <a:noFill/>
          </a:ln>
        </p:spPr>
      </p:pic>
      <p:sp>
        <p:nvSpPr>
          <p:cNvPr id="1048902" name=""/>
          <p:cNvSpPr/>
          <p:nvPr/>
        </p:nvSpPr>
        <p:spPr>
          <a:xfrm rot="0">
            <a:off x="3505200" y="1828800"/>
            <a:ext cx="914400" cy="3505200"/>
          </a:xfrm>
          <a:prstGeom prst="rect"/>
          <a:noFill/>
          <a:ln w="9525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903" name=""/>
          <p:cNvSpPr/>
          <p:nvPr/>
        </p:nvSpPr>
        <p:spPr>
          <a:xfrm rot="0">
            <a:off x="7467600" y="1828800"/>
            <a:ext cx="914400" cy="3505200"/>
          </a:xfrm>
          <a:prstGeom prst="rect"/>
          <a:noFill/>
          <a:ln w="9525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904" name=""/>
          <p:cNvSpPr txBox="1"/>
          <p:nvPr/>
        </p:nvSpPr>
        <p:spPr>
          <a:xfrm rot="0">
            <a:off x="533400" y="1371600"/>
            <a:ext cx="2621280" cy="358141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Idea 0: Guess and check</a:t>
            </a:r>
          </a:p>
        </p:txBody>
      </p:sp>
      <p:sp>
        <p:nvSpPr>
          <p:cNvPr id="1048905" name=""/>
          <p:cNvSpPr txBox="1"/>
          <p:nvPr/>
        </p:nvSpPr>
        <p:spPr>
          <a:xfrm rot="0">
            <a:off x="152400" y="5943600"/>
            <a:ext cx="8450580" cy="6248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As you will see, there are many different ways to write the same logical formula.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One can always use a truth table to check whether two statements are equivalent.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0" grpId="0" uiExpand="0" build="whole" animBg="1"/>
      <p:bldP spid="1048902" grpId="0" uiExpand="0" build="whole" animBg="1"/>
      <p:bldP spid="1048903" grpId="0" uiExpand="0" build="whole" animBg="1"/>
      <p:bldP spid="1048904" grpId="0" uiExpand="0" build="whole" animBg="1"/>
      <p:bldP spid="1048905" grpId="0" uiExpand="0" build="whol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6" name=""/>
          <p:cNvSpPr txBox="1"/>
          <p:nvPr/>
        </p:nvSpPr>
        <p:spPr>
          <a:xfrm rot="0">
            <a:off x="3505200" y="457200"/>
            <a:ext cx="18719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Exclusive-Or</a:t>
            </a:r>
          </a:p>
        </p:txBody>
      </p:sp>
      <p:sp>
        <p:nvSpPr>
          <p:cNvPr id="1048907" name=""/>
          <p:cNvSpPr txBox="1"/>
          <p:nvPr/>
        </p:nvSpPr>
        <p:spPr>
          <a:xfrm rot="0">
            <a:off x="1219200" y="1295400"/>
            <a:ext cx="6266181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Is there a more systematic way to construct such a formula?</a:t>
            </a:r>
          </a:p>
        </p:txBody>
      </p:sp>
      <p:graphicFrame>
        <p:nvGraphicFramePr>
          <p:cNvPr id="4194307" name=""/>
          <p:cNvGraphicFramePr>
            <a:graphicFrameLocks/>
          </p:cNvGraphicFramePr>
          <p:nvPr/>
        </p:nvGraphicFramePr>
        <p:xfrm rot="0">
          <a:off x="609600" y="2212975"/>
          <a:ext cx="3429000" cy="2590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 </a:t>
                      </a:r>
                      <a:r>
                        <a:rPr altLang="en-US" b="0" sz="2800" lang="en-US">
                          <a:solidFill>
                            <a:srgbClr val="000000"/>
                          </a:solidFill>
                          <a:latin typeface="Arial" pitchFamily="0" charset="0"/>
                          <a:sym typeface="Euclid Symbol" pitchFamily="18" charset="2"/>
                        </a:rPr>
                        <a:t> 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933" name=""/>
          <p:cNvSpPr txBox="1"/>
          <p:nvPr/>
        </p:nvSpPr>
        <p:spPr>
          <a:xfrm rot="0">
            <a:off x="4860925" y="2057400"/>
            <a:ext cx="3040381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Idea 1: Look at the true rows</a:t>
            </a:r>
          </a:p>
        </p:txBody>
      </p:sp>
      <p:sp>
        <p:nvSpPr>
          <p:cNvPr id="1048934" name=""/>
          <p:cNvSpPr/>
          <p:nvPr/>
        </p:nvSpPr>
        <p:spPr>
          <a:xfrm rot="0" flipH="1">
            <a:off x="4114800" y="2286000"/>
            <a:ext cx="762000" cy="1219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35" name=""/>
          <p:cNvSpPr/>
          <p:nvPr/>
        </p:nvSpPr>
        <p:spPr>
          <a:xfrm rot="0" flipH="1">
            <a:off x="4114800" y="2286000"/>
            <a:ext cx="762000" cy="1676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pic>
        <p:nvPicPr>
          <p:cNvPr id="2097170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953000" y="4343400"/>
            <a:ext cx="3098800" cy="352425"/>
          </a:xfrm>
          <a:prstGeom prst="rect"/>
          <a:noFill/>
          <a:ln>
            <a:noFill/>
          </a:ln>
        </p:spPr>
      </p:pic>
      <p:sp>
        <p:nvSpPr>
          <p:cNvPr id="1048936" name=""/>
          <p:cNvSpPr txBox="1"/>
          <p:nvPr/>
        </p:nvSpPr>
        <p:spPr>
          <a:xfrm rot="0">
            <a:off x="4860925" y="2057400"/>
            <a:ext cx="3040381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Idea 1: Look at the true rows</a:t>
            </a:r>
          </a:p>
        </p:txBody>
      </p:sp>
      <p:sp>
        <p:nvSpPr>
          <p:cNvPr id="1048937" name=""/>
          <p:cNvSpPr/>
          <p:nvPr/>
        </p:nvSpPr>
        <p:spPr>
          <a:xfrm rot="0" flipH="1">
            <a:off x="4114800" y="2286000"/>
            <a:ext cx="762000" cy="1219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38" name=""/>
          <p:cNvSpPr/>
          <p:nvPr/>
        </p:nvSpPr>
        <p:spPr>
          <a:xfrm rot="0" flipH="1">
            <a:off x="4114800" y="2286000"/>
            <a:ext cx="762000" cy="1676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39" name=""/>
          <p:cNvSpPr txBox="1"/>
          <p:nvPr/>
        </p:nvSpPr>
        <p:spPr>
          <a:xfrm rot="0">
            <a:off x="4860925" y="2057400"/>
            <a:ext cx="3040381" cy="358141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Idea 1: Look at the true rows</a:t>
            </a:r>
          </a:p>
        </p:txBody>
      </p:sp>
      <p:sp>
        <p:nvSpPr>
          <p:cNvPr id="1048940" name=""/>
          <p:cNvSpPr/>
          <p:nvPr/>
        </p:nvSpPr>
        <p:spPr>
          <a:xfrm rot="0" flipH="1">
            <a:off x="4114800" y="2286000"/>
            <a:ext cx="762000" cy="1219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41" name=""/>
          <p:cNvSpPr txBox="1"/>
          <p:nvPr/>
        </p:nvSpPr>
        <p:spPr>
          <a:xfrm rot="0">
            <a:off x="4937125" y="2784475"/>
            <a:ext cx="3307081" cy="8915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Want the formula to be true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exactly when the input belongs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to a “true” row.</a:t>
            </a:r>
          </a:p>
        </p:txBody>
      </p:sp>
      <p:sp>
        <p:nvSpPr>
          <p:cNvPr id="1048942" name=""/>
          <p:cNvSpPr txBox="1"/>
          <p:nvPr/>
        </p:nvSpPr>
        <p:spPr>
          <a:xfrm rot="0">
            <a:off x="457200" y="5105400"/>
            <a:ext cx="6723381" cy="3581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The input is the second row exactly if this sub-formula is satisfied</a:t>
            </a:r>
          </a:p>
        </p:txBody>
      </p:sp>
      <p:sp>
        <p:nvSpPr>
          <p:cNvPr id="1048943" name=""/>
          <p:cNvSpPr/>
          <p:nvPr/>
        </p:nvSpPr>
        <p:spPr>
          <a:xfrm rot="0" flipV="1">
            <a:off x="5257800" y="4724400"/>
            <a:ext cx="22860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44" name=""/>
          <p:cNvSpPr txBox="1"/>
          <p:nvPr/>
        </p:nvSpPr>
        <p:spPr>
          <a:xfrm rot="0">
            <a:off x="76200" y="5653087"/>
            <a:ext cx="8247381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And the formula is true exactly when the input is the second row </a:t>
            </a:r>
            <a:r>
              <a:rPr altLang="zh-TW" lang="en-US">
                <a:solidFill>
                  <a:srgbClr val="A50021"/>
                </a:solidFill>
              </a:rPr>
              <a:t>or</a:t>
            </a:r>
            <a:r>
              <a:rPr altLang="zh-TW" lang="en-US"/>
              <a:t> the third row.</a:t>
            </a:r>
          </a:p>
        </p:txBody>
      </p:sp>
      <p:sp>
        <p:nvSpPr>
          <p:cNvPr id="1048945" name=""/>
          <p:cNvSpPr/>
          <p:nvPr/>
        </p:nvSpPr>
        <p:spPr>
          <a:xfrm rot="0" flipH="1" flipV="1">
            <a:off x="6553200" y="4724400"/>
            <a:ext cx="685800" cy="914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33" grpId="0" uiExpand="0" build="whole"/>
      <p:bldP spid="1048936" grpId="0" uiExpand="0" build="whole"/>
      <p:bldP spid="1048939" grpId="0" uiExpand="0" build="whole" animBg="1"/>
      <p:bldP spid="1048941" grpId="0" uiExpand="0" build="whole" animBg="1"/>
      <p:bldP spid="1048942" grpId="0" uiExpand="0" build="whole" animBg="1"/>
      <p:bldP spid="1048944" grpId="0" uiExpand="0" build="whol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6" name=""/>
          <p:cNvSpPr txBox="1"/>
          <p:nvPr/>
        </p:nvSpPr>
        <p:spPr>
          <a:xfrm rot="0">
            <a:off x="3505200" y="457200"/>
            <a:ext cx="18719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Exclusive-Or</a:t>
            </a:r>
          </a:p>
        </p:txBody>
      </p:sp>
      <p:graphicFrame>
        <p:nvGraphicFramePr>
          <p:cNvPr id="4194308" name=""/>
          <p:cNvGraphicFramePr>
            <a:graphicFrameLocks/>
          </p:cNvGraphicFramePr>
          <p:nvPr/>
        </p:nvGraphicFramePr>
        <p:xfrm rot="0">
          <a:off x="609600" y="2289175"/>
          <a:ext cx="3429000" cy="2590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 </a:t>
                      </a:r>
                      <a:r>
                        <a:rPr altLang="en-US" b="0" sz="2800" lang="en-US">
                          <a:solidFill>
                            <a:srgbClr val="000000"/>
                          </a:solidFill>
                          <a:latin typeface="Arial" pitchFamily="0" charset="0"/>
                          <a:sym typeface="Euclid Symbol" pitchFamily="18" charset="2"/>
                        </a:rPr>
                        <a:t> 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972" name=""/>
          <p:cNvSpPr txBox="1"/>
          <p:nvPr/>
        </p:nvSpPr>
        <p:spPr>
          <a:xfrm rot="0">
            <a:off x="4876800" y="2209800"/>
            <a:ext cx="3129280" cy="358141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Idea 2: Look at the false rows</a:t>
            </a:r>
          </a:p>
        </p:txBody>
      </p:sp>
      <p:sp>
        <p:nvSpPr>
          <p:cNvPr id="1048973" name=""/>
          <p:cNvSpPr/>
          <p:nvPr/>
        </p:nvSpPr>
        <p:spPr>
          <a:xfrm rot="0" flipH="1">
            <a:off x="4114800" y="2514600"/>
            <a:ext cx="685800" cy="609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74" name=""/>
          <p:cNvSpPr/>
          <p:nvPr/>
        </p:nvSpPr>
        <p:spPr>
          <a:xfrm rot="0" flipH="1">
            <a:off x="4114800" y="2514600"/>
            <a:ext cx="685800" cy="2133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pic>
        <p:nvPicPr>
          <p:cNvPr id="2097171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953000" y="4427537"/>
            <a:ext cx="3810000" cy="373062"/>
          </a:xfrm>
          <a:prstGeom prst="rect"/>
          <a:noFill/>
          <a:ln>
            <a:noFill/>
          </a:ln>
        </p:spPr>
      </p:pic>
      <p:sp>
        <p:nvSpPr>
          <p:cNvPr id="1048975" name=""/>
          <p:cNvSpPr txBox="1"/>
          <p:nvPr/>
        </p:nvSpPr>
        <p:spPr>
          <a:xfrm rot="0">
            <a:off x="4937125" y="2860675"/>
            <a:ext cx="3002281" cy="8915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Want the formula to be true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exactly when the input does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b="1" lang="en-US"/>
              <a:t>not</a:t>
            </a:r>
            <a:r>
              <a:rPr altLang="zh-TW" lang="en-US"/>
              <a:t> belong to a “false” row.</a:t>
            </a:r>
          </a:p>
        </p:txBody>
      </p:sp>
      <p:sp>
        <p:nvSpPr>
          <p:cNvPr id="1048976" name=""/>
          <p:cNvSpPr txBox="1"/>
          <p:nvPr/>
        </p:nvSpPr>
        <p:spPr>
          <a:xfrm rot="0">
            <a:off x="457200" y="5181600"/>
            <a:ext cx="6380481" cy="3581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The input is the first row exactly if this sub-formula is satisfied</a:t>
            </a:r>
          </a:p>
        </p:txBody>
      </p:sp>
      <p:sp>
        <p:nvSpPr>
          <p:cNvPr id="1048977" name=""/>
          <p:cNvSpPr/>
          <p:nvPr/>
        </p:nvSpPr>
        <p:spPr>
          <a:xfrm rot="0" flipV="1">
            <a:off x="5257800" y="4800600"/>
            <a:ext cx="38100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78" name=""/>
          <p:cNvSpPr txBox="1"/>
          <p:nvPr/>
        </p:nvSpPr>
        <p:spPr>
          <a:xfrm rot="0">
            <a:off x="76200" y="5729287"/>
            <a:ext cx="8412480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And the formula is true exactly when the input is </a:t>
            </a:r>
            <a:r>
              <a:rPr altLang="zh-TW" lang="en-US">
                <a:solidFill>
                  <a:srgbClr val="A50021"/>
                </a:solidFill>
              </a:rPr>
              <a:t>not</a:t>
            </a:r>
            <a:r>
              <a:rPr altLang="zh-TW" lang="en-US"/>
              <a:t> in the 1</a:t>
            </a:r>
            <a:r>
              <a:rPr altLang="zh-TW" baseline="30000" lang="en-US"/>
              <a:t>st</a:t>
            </a:r>
            <a:r>
              <a:rPr altLang="zh-TW" lang="en-US"/>
              <a:t> row </a:t>
            </a:r>
            <a:r>
              <a:rPr altLang="zh-TW" lang="en-US">
                <a:solidFill>
                  <a:srgbClr val="A50021"/>
                </a:solidFill>
              </a:rPr>
              <a:t>and</a:t>
            </a:r>
            <a:r>
              <a:rPr altLang="zh-TW" lang="en-US"/>
              <a:t> the 4</a:t>
            </a:r>
            <a:r>
              <a:rPr altLang="zh-TW" baseline="30000" lang="en-US"/>
              <a:t>th</a:t>
            </a:r>
            <a:r>
              <a:rPr altLang="zh-TW" lang="en-US"/>
              <a:t> row.</a:t>
            </a:r>
          </a:p>
        </p:txBody>
      </p:sp>
      <p:sp>
        <p:nvSpPr>
          <p:cNvPr id="1048979" name=""/>
          <p:cNvSpPr/>
          <p:nvPr/>
        </p:nvSpPr>
        <p:spPr>
          <a:xfrm rot="0" flipH="1" flipV="1">
            <a:off x="6553200" y="4800600"/>
            <a:ext cx="685800" cy="914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80" name=""/>
          <p:cNvSpPr txBox="1"/>
          <p:nvPr/>
        </p:nvSpPr>
        <p:spPr>
          <a:xfrm rot="0">
            <a:off x="1219200" y="1295400"/>
            <a:ext cx="6266181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Is there a more systematic way to construct such a formula?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2" grpId="0" uiExpand="0" build="whole" animBg="1"/>
      <p:bldP spid="1048975" grpId="0" uiExpand="0" build="whole" animBg="1"/>
      <p:bldP spid="1048976" grpId="0" uiExpand="0" build="whole" animBg="1"/>
      <p:bldP spid="1048978" grpId="0" uiExpand="0" build="whol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"/>
          <p:cNvSpPr txBox="1"/>
          <p:nvPr/>
        </p:nvSpPr>
        <p:spPr>
          <a:xfrm rot="0">
            <a:off x="3886200" y="457200"/>
            <a:ext cx="12623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Content</a:t>
            </a:r>
          </a:p>
        </p:txBody>
      </p:sp>
      <p:sp>
        <p:nvSpPr>
          <p:cNvPr id="1048586" name=""/>
          <p:cNvSpPr txBox="1"/>
          <p:nvPr/>
        </p:nvSpPr>
        <p:spPr>
          <a:xfrm rot="0">
            <a:off x="1676400" y="1600200"/>
            <a:ext cx="5440681" cy="32918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/>
              <a:t>Mathematical proof (what and why)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/>
              <a:t>Logic, basic operators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/>
              <a:t>Using simple operators to construct any operator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/>
              <a:t>Logical equivalence, DeMorgan’s law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/>
              <a:t>Conditional statement (if, if and only if)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/>
              <a:t>Arguments</a:t>
            </a:r>
          </a:p>
          <a:p>
            <a:pPr eaLnBrk="1" hangingPunct="1" indent="-342900" latinLnBrk="1" lvl="0" marL="342900"/>
            <a:endParaRPr altLang="en-US" lang="en-US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81" name=""/>
          <p:cNvSpPr txBox="1"/>
          <p:nvPr/>
        </p:nvSpPr>
        <p:spPr>
          <a:xfrm rot="0">
            <a:off x="1295400" y="457200"/>
            <a:ext cx="56819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Writing Logical Formula for a Truth Table</a:t>
            </a: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133600" y="1238250"/>
            <a:ext cx="6248400" cy="1885950"/>
          </a:xfrm>
          <a:prstGeom prst="rect"/>
          <a:noFill/>
          <a:ln>
            <a:noFill/>
          </a:ln>
        </p:spPr>
      </p:pic>
      <p:sp>
        <p:nvSpPr>
          <p:cNvPr id="1048982" name=""/>
          <p:cNvSpPr txBox="1"/>
          <p:nvPr/>
        </p:nvSpPr>
        <p:spPr>
          <a:xfrm rot="0">
            <a:off x="457200" y="1924050"/>
            <a:ext cx="1389380" cy="358141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Digital logic:</a:t>
            </a:r>
          </a:p>
        </p:txBody>
      </p:sp>
      <p:sp>
        <p:nvSpPr>
          <p:cNvPr id="1048983" name=""/>
          <p:cNvSpPr txBox="1"/>
          <p:nvPr/>
        </p:nvSpPr>
        <p:spPr>
          <a:xfrm rot="0">
            <a:off x="533400" y="3671887"/>
            <a:ext cx="5618481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Given a digital circuit, we can construct the truth table.</a:t>
            </a:r>
          </a:p>
        </p:txBody>
      </p:sp>
      <p:sp>
        <p:nvSpPr>
          <p:cNvPr id="1048984" name=""/>
          <p:cNvSpPr txBox="1"/>
          <p:nvPr/>
        </p:nvSpPr>
        <p:spPr>
          <a:xfrm rot="0">
            <a:off x="533400" y="4384675"/>
            <a:ext cx="7650481" cy="1158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Now, suppose we are given only the truth table (i.e. the specification, 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e.g. the specification of the majority function), how can we construct a 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digital circuit (i.e. formula) using only simple gates (such as AND, OR, NOT)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that has the same function?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83" grpId="0" uiExpand="0" build="whole"/>
      <p:bldP spid="1048984" grpId="0" uiExpand="0" build="whol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85" name=""/>
          <p:cNvSpPr txBox="1"/>
          <p:nvPr/>
        </p:nvSpPr>
        <p:spPr>
          <a:xfrm rot="0">
            <a:off x="1295400" y="457200"/>
            <a:ext cx="56819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Writing Logical Formula for a Truth Table</a:t>
            </a:r>
          </a:p>
        </p:txBody>
      </p:sp>
      <p:graphicFrame>
        <p:nvGraphicFramePr>
          <p:cNvPr id="4194309" name=""/>
          <p:cNvGraphicFramePr>
            <a:graphicFrameLocks/>
          </p:cNvGraphicFramePr>
          <p:nvPr/>
        </p:nvGraphicFramePr>
        <p:xfrm rot="0">
          <a:off x="2413000" y="2505075"/>
          <a:ext cx="2895600" cy="329247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09600"/>
                <a:gridCol w="914400"/>
              </a:tblGrid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output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A5002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008000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008000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A5002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008000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008000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008000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A5002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9717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66800" y="2943225"/>
            <a:ext cx="1193800" cy="260350"/>
          </a:xfrm>
          <a:prstGeom prst="rect"/>
          <a:noFill/>
          <a:ln>
            <a:noFill/>
          </a:ln>
        </p:spPr>
      </p:pic>
      <p:pic>
        <p:nvPicPr>
          <p:cNvPr id="2097174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838200" y="3289300"/>
            <a:ext cx="1408112" cy="260350"/>
          </a:xfrm>
          <a:prstGeom prst="rect"/>
          <a:noFill/>
          <a:ln>
            <a:noFill/>
          </a:ln>
        </p:spPr>
      </p:pic>
      <p:pic>
        <p:nvPicPr>
          <p:cNvPr id="2097175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801687" y="3670300"/>
            <a:ext cx="1408112" cy="260350"/>
          </a:xfrm>
          <a:prstGeom prst="rect"/>
          <a:noFill/>
          <a:ln>
            <a:noFill/>
          </a:ln>
        </p:spPr>
      </p:pic>
      <p:pic>
        <p:nvPicPr>
          <p:cNvPr id="2097176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587375" y="4006850"/>
            <a:ext cx="1622425" cy="260350"/>
          </a:xfrm>
          <a:prstGeom prst="rect"/>
          <a:noFill/>
          <a:ln>
            <a:noFill/>
          </a:ln>
        </p:spPr>
      </p:pic>
      <p:pic>
        <p:nvPicPr>
          <p:cNvPr id="2097177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762000" y="4387850"/>
            <a:ext cx="1377950" cy="260350"/>
          </a:xfrm>
          <a:prstGeom prst="rect"/>
          <a:noFill/>
          <a:ln>
            <a:noFill/>
          </a:ln>
        </p:spPr>
      </p:pic>
      <p:pic>
        <p:nvPicPr>
          <p:cNvPr id="2097178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563562" y="4737100"/>
            <a:ext cx="1592262" cy="260350"/>
          </a:xfrm>
          <a:prstGeom prst="rect"/>
          <a:noFill/>
          <a:ln>
            <a:noFill/>
          </a:ln>
        </p:spPr>
      </p:pic>
      <p:pic>
        <p:nvPicPr>
          <p:cNvPr id="2097179" name="" descr="txp_fig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563562" y="5073650"/>
            <a:ext cx="1592262" cy="260350"/>
          </a:xfrm>
          <a:prstGeom prst="rect"/>
          <a:noFill/>
          <a:ln>
            <a:noFill/>
          </a:ln>
        </p:spPr>
      </p:pic>
      <p:pic>
        <p:nvPicPr>
          <p:cNvPr id="2097180" name="" descr="txp_fig"/>
          <p:cNvPicPr>
            <a:picLocks/>
          </p:cNvPicPr>
          <p:nvPr/>
        </p:nvPicPr>
        <p:blipFill>
          <a:blip xmlns:r="http://schemas.openxmlformats.org/officeDocument/2006/relationships" r:embed="rId8"/>
          <a:srcRect l="0" t="0" r="0" b="0"/>
          <a:stretch>
            <a:fillRect/>
          </a:stretch>
        </p:blipFill>
        <p:spPr>
          <a:xfrm rot="0">
            <a:off x="304800" y="5454650"/>
            <a:ext cx="1806575" cy="260350"/>
          </a:xfrm>
          <a:prstGeom prst="rect"/>
          <a:noFill/>
          <a:ln>
            <a:noFill/>
          </a:ln>
        </p:spPr>
      </p:pic>
      <p:sp>
        <p:nvSpPr>
          <p:cNvPr id="1049037" name=""/>
          <p:cNvSpPr txBox="1"/>
          <p:nvPr/>
        </p:nvSpPr>
        <p:spPr>
          <a:xfrm rot="0">
            <a:off x="736600" y="1447800"/>
            <a:ext cx="2214880" cy="358141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Use idea 1 or idea 2.</a:t>
            </a:r>
          </a:p>
        </p:txBody>
      </p:sp>
      <p:sp>
        <p:nvSpPr>
          <p:cNvPr id="1049038" name=""/>
          <p:cNvSpPr txBox="1"/>
          <p:nvPr/>
        </p:nvSpPr>
        <p:spPr>
          <a:xfrm rot="0">
            <a:off x="5486400" y="1497012"/>
            <a:ext cx="3040381" cy="6248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Idea 1: Look at the true rows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            and take the </a:t>
            </a:r>
            <a:r>
              <a:rPr altLang="zh-TW" b="1" lang="en-US">
                <a:solidFill>
                  <a:srgbClr val="008000"/>
                </a:solidFill>
              </a:rPr>
              <a:t>“or”.</a:t>
            </a:r>
          </a:p>
        </p:txBody>
      </p:sp>
      <p:pic>
        <p:nvPicPr>
          <p:cNvPr id="2097181" name="" descr="txp_fig"/>
          <p:cNvPicPr>
            <a:picLocks/>
          </p:cNvPicPr>
          <p:nvPr/>
        </p:nvPicPr>
        <p:blipFill>
          <a:blip xmlns:r="http://schemas.openxmlformats.org/officeDocument/2006/relationships" r:embed="rId9"/>
          <a:srcRect l="0" t="0" r="0" b="0"/>
          <a:stretch>
            <a:fillRect/>
          </a:stretch>
        </p:blipFill>
        <p:spPr>
          <a:xfrm rot="0">
            <a:off x="6288087" y="3276600"/>
            <a:ext cx="1652587" cy="306387"/>
          </a:xfrm>
          <a:prstGeom prst="rect"/>
          <a:noFill/>
          <a:ln>
            <a:noFill/>
          </a:ln>
        </p:spPr>
      </p:pic>
      <p:pic>
        <p:nvPicPr>
          <p:cNvPr id="2097182" name="" descr="txp_fig"/>
          <p:cNvPicPr>
            <a:picLocks/>
          </p:cNvPicPr>
          <p:nvPr/>
        </p:nvPicPr>
        <p:blipFill>
          <a:blip xmlns:r="http://schemas.openxmlformats.org/officeDocument/2006/relationships" r:embed="rId10"/>
          <a:srcRect l="0" t="0" r="0" b="0"/>
          <a:stretch>
            <a:fillRect/>
          </a:stretch>
        </p:blipFill>
        <p:spPr>
          <a:xfrm rot="0">
            <a:off x="6070600" y="3657600"/>
            <a:ext cx="1882775" cy="306387"/>
          </a:xfrm>
          <a:prstGeom prst="rect"/>
          <a:noFill/>
          <a:ln>
            <a:noFill/>
          </a:ln>
        </p:spPr>
      </p:pic>
      <p:pic>
        <p:nvPicPr>
          <p:cNvPr id="2097183" name="" descr="txp_fig"/>
          <p:cNvPicPr>
            <a:picLocks/>
          </p:cNvPicPr>
          <p:nvPr/>
        </p:nvPicPr>
        <p:blipFill>
          <a:blip xmlns:r="http://schemas.openxmlformats.org/officeDocument/2006/relationships" r:embed="rId11"/>
          <a:srcRect l="0" t="0" r="0" b="0"/>
          <a:stretch>
            <a:fillRect/>
          </a:stretch>
        </p:blipFill>
        <p:spPr>
          <a:xfrm rot="0">
            <a:off x="6083300" y="4341812"/>
            <a:ext cx="1882775" cy="306387"/>
          </a:xfrm>
          <a:prstGeom prst="rect"/>
          <a:noFill/>
          <a:ln>
            <a:noFill/>
          </a:ln>
        </p:spPr>
      </p:pic>
      <p:pic>
        <p:nvPicPr>
          <p:cNvPr id="2097184" name="" descr="txp_fig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6070600" y="4722812"/>
            <a:ext cx="2097087" cy="306387"/>
          </a:xfrm>
          <a:prstGeom prst="rect"/>
          <a:noFill/>
          <a:ln>
            <a:noFill/>
          </a:ln>
        </p:spPr>
      </p:pic>
      <p:pic>
        <p:nvPicPr>
          <p:cNvPr id="2097185" name="" descr="txp_fig"/>
          <p:cNvPicPr>
            <a:picLocks/>
          </p:cNvPicPr>
          <p:nvPr/>
        </p:nvPicPr>
        <p:blipFill>
          <a:blip xmlns:r="http://schemas.openxmlformats.org/officeDocument/2006/relationships" r:embed="rId13"/>
          <a:srcRect l="0" t="0" r="0" b="0"/>
          <a:stretch>
            <a:fillRect/>
          </a:stretch>
        </p:blipFill>
        <p:spPr>
          <a:xfrm rot="0">
            <a:off x="6070600" y="5105400"/>
            <a:ext cx="2097087" cy="306387"/>
          </a:xfrm>
          <a:prstGeom prst="rect"/>
          <a:noFill/>
          <a:ln>
            <a:noFill/>
          </a:ln>
        </p:spPr>
      </p:pic>
      <p:sp>
        <p:nvSpPr>
          <p:cNvPr id="1049039" name=""/>
          <p:cNvSpPr txBox="1"/>
          <p:nvPr/>
        </p:nvSpPr>
        <p:spPr>
          <a:xfrm rot="0">
            <a:off x="876300" y="6172200"/>
            <a:ext cx="7353300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The formula is true exactly when the input is one of the true rows.</a:t>
            </a:r>
          </a:p>
        </p:txBody>
      </p:sp>
      <p:sp>
        <p:nvSpPr>
          <p:cNvPr id="1049040" name=""/>
          <p:cNvSpPr/>
          <p:nvPr/>
        </p:nvSpPr>
        <p:spPr>
          <a:xfrm rot="0" flipV="1">
            <a:off x="6400800" y="5334000"/>
            <a:ext cx="609600" cy="838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37" grpId="0" uiExpand="0" build="whole" animBg="1"/>
      <p:bldP spid="1049038" grpId="0" uiExpand="0" build="whole" animBg="1"/>
      <p:bldP spid="1049039" grpId="0" uiExpand="0" build="whol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41" name=""/>
          <p:cNvSpPr txBox="1"/>
          <p:nvPr/>
        </p:nvSpPr>
        <p:spPr>
          <a:xfrm rot="0">
            <a:off x="1295400" y="457200"/>
            <a:ext cx="56819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Writing Logical Formula for a Truth Table</a:t>
            </a:r>
          </a:p>
        </p:txBody>
      </p:sp>
      <p:sp>
        <p:nvSpPr>
          <p:cNvPr id="1049042" name=""/>
          <p:cNvSpPr txBox="1"/>
          <p:nvPr/>
        </p:nvSpPr>
        <p:spPr>
          <a:xfrm rot="0">
            <a:off x="5257800" y="1524000"/>
            <a:ext cx="3205481" cy="624841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Idea 2: Look at the false rows,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       </a:t>
            </a:r>
            <a:r>
              <a:rPr altLang="zh-TW" lang="en-US">
                <a:solidFill>
                  <a:srgbClr val="A50021"/>
                </a:solidFill>
              </a:rPr>
              <a:t>negate</a:t>
            </a:r>
            <a:r>
              <a:rPr altLang="zh-TW" lang="en-US"/>
              <a:t> and take the </a:t>
            </a:r>
            <a:r>
              <a:rPr altLang="zh-TW" b="1" lang="en-US">
                <a:solidFill>
                  <a:srgbClr val="A50021"/>
                </a:solidFill>
              </a:rPr>
              <a:t>“and”.</a:t>
            </a:r>
          </a:p>
        </p:txBody>
      </p:sp>
      <p:sp>
        <p:nvSpPr>
          <p:cNvPr id="1049043" name=""/>
          <p:cNvSpPr txBox="1"/>
          <p:nvPr/>
        </p:nvSpPr>
        <p:spPr>
          <a:xfrm rot="0">
            <a:off x="685800" y="6176962"/>
            <a:ext cx="7772400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The formula is true exactly when the input is </a:t>
            </a:r>
            <a:r>
              <a:rPr altLang="zh-TW" lang="en-US">
                <a:solidFill>
                  <a:srgbClr val="A50021"/>
                </a:solidFill>
              </a:rPr>
              <a:t>not</a:t>
            </a:r>
            <a:r>
              <a:rPr altLang="zh-TW" lang="en-US"/>
              <a:t> one of the false row.</a:t>
            </a:r>
          </a:p>
        </p:txBody>
      </p:sp>
      <p:graphicFrame>
        <p:nvGraphicFramePr>
          <p:cNvPr id="4194310" name=""/>
          <p:cNvGraphicFramePr>
            <a:graphicFrameLocks/>
          </p:cNvGraphicFramePr>
          <p:nvPr/>
        </p:nvGraphicFramePr>
        <p:xfrm rot="0">
          <a:off x="2078037" y="2503487"/>
          <a:ext cx="2895600" cy="329247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09600"/>
                <a:gridCol w="914400"/>
              </a:tblGrid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output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A5002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008000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008000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A5002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008000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008000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008000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rgbClr val="A5002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97186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31837" y="2970212"/>
            <a:ext cx="1193800" cy="260350"/>
          </a:xfrm>
          <a:prstGeom prst="rect"/>
          <a:noFill/>
          <a:ln>
            <a:noFill/>
          </a:ln>
        </p:spPr>
      </p:pic>
      <p:pic>
        <p:nvPicPr>
          <p:cNvPr id="2097187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03237" y="3316287"/>
            <a:ext cx="1408112" cy="260350"/>
          </a:xfrm>
          <a:prstGeom prst="rect"/>
          <a:noFill/>
          <a:ln>
            <a:noFill/>
          </a:ln>
        </p:spPr>
      </p:pic>
      <p:pic>
        <p:nvPicPr>
          <p:cNvPr id="2097188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466725" y="3697287"/>
            <a:ext cx="1408112" cy="260350"/>
          </a:xfrm>
          <a:prstGeom prst="rect"/>
          <a:noFill/>
          <a:ln>
            <a:noFill/>
          </a:ln>
        </p:spPr>
      </p:pic>
      <p:pic>
        <p:nvPicPr>
          <p:cNvPr id="2097189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252412" y="4033837"/>
            <a:ext cx="1622425" cy="260350"/>
          </a:xfrm>
          <a:prstGeom prst="rect"/>
          <a:noFill/>
          <a:ln>
            <a:noFill/>
          </a:ln>
        </p:spPr>
      </p:pic>
      <p:pic>
        <p:nvPicPr>
          <p:cNvPr id="2097190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427037" y="4414837"/>
            <a:ext cx="1377950" cy="260350"/>
          </a:xfrm>
          <a:prstGeom prst="rect"/>
          <a:noFill/>
          <a:ln>
            <a:noFill/>
          </a:ln>
        </p:spPr>
      </p:pic>
      <p:pic>
        <p:nvPicPr>
          <p:cNvPr id="2097191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228600" y="4764087"/>
            <a:ext cx="1592262" cy="260350"/>
          </a:xfrm>
          <a:prstGeom prst="rect"/>
          <a:noFill/>
          <a:ln>
            <a:noFill/>
          </a:ln>
        </p:spPr>
      </p:pic>
      <p:pic>
        <p:nvPicPr>
          <p:cNvPr id="2097192" name="" descr="txp_fig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228600" y="5100637"/>
            <a:ext cx="1592262" cy="260350"/>
          </a:xfrm>
          <a:prstGeom prst="rect"/>
          <a:noFill/>
          <a:ln>
            <a:noFill/>
          </a:ln>
        </p:spPr>
      </p:pic>
      <p:pic>
        <p:nvPicPr>
          <p:cNvPr id="2097193" name="" descr="txp_fig"/>
          <p:cNvPicPr>
            <a:picLocks/>
          </p:cNvPicPr>
          <p:nvPr/>
        </p:nvPicPr>
        <p:blipFill>
          <a:blip xmlns:r="http://schemas.openxmlformats.org/officeDocument/2006/relationships" r:embed="rId8"/>
          <a:srcRect l="0" t="0" r="0" b="0"/>
          <a:stretch>
            <a:fillRect/>
          </a:stretch>
        </p:blipFill>
        <p:spPr>
          <a:xfrm rot="0">
            <a:off x="76200" y="5475287"/>
            <a:ext cx="1806575" cy="260350"/>
          </a:xfrm>
          <a:prstGeom prst="rect"/>
          <a:noFill/>
          <a:ln>
            <a:noFill/>
          </a:ln>
        </p:spPr>
      </p:pic>
      <p:pic>
        <p:nvPicPr>
          <p:cNvPr id="2097194" name="" descr="txp_fig"/>
          <p:cNvPicPr>
            <a:picLocks/>
          </p:cNvPicPr>
          <p:nvPr/>
        </p:nvPicPr>
        <p:blipFill>
          <a:blip xmlns:r="http://schemas.openxmlformats.org/officeDocument/2006/relationships" r:embed="rId9"/>
          <a:srcRect l="0" t="0" r="0" b="0"/>
          <a:stretch>
            <a:fillRect/>
          </a:stretch>
        </p:blipFill>
        <p:spPr>
          <a:xfrm rot="0">
            <a:off x="5943600" y="2895600"/>
            <a:ext cx="1668462" cy="306387"/>
          </a:xfrm>
          <a:prstGeom prst="rect"/>
          <a:noFill/>
          <a:ln>
            <a:noFill/>
          </a:ln>
        </p:spPr>
      </p:pic>
      <p:pic>
        <p:nvPicPr>
          <p:cNvPr id="2097195" name="" descr="txp_fig"/>
          <p:cNvPicPr>
            <a:picLocks/>
          </p:cNvPicPr>
          <p:nvPr/>
        </p:nvPicPr>
        <p:blipFill>
          <a:blip xmlns:r="http://schemas.openxmlformats.org/officeDocument/2006/relationships" r:embed="rId10"/>
          <a:srcRect l="0" t="0" r="0" b="0"/>
          <a:stretch>
            <a:fillRect/>
          </a:stretch>
        </p:blipFill>
        <p:spPr>
          <a:xfrm rot="0">
            <a:off x="5695950" y="3960812"/>
            <a:ext cx="2311400" cy="306387"/>
          </a:xfrm>
          <a:prstGeom prst="rect"/>
          <a:noFill/>
          <a:ln>
            <a:noFill/>
          </a:ln>
        </p:spPr>
      </p:pic>
      <p:pic>
        <p:nvPicPr>
          <p:cNvPr id="2097196" name="" descr="txp_fig"/>
          <p:cNvPicPr>
            <a:picLocks/>
          </p:cNvPicPr>
          <p:nvPr/>
        </p:nvPicPr>
        <p:blipFill>
          <a:blip xmlns:r="http://schemas.openxmlformats.org/officeDocument/2006/relationships" r:embed="rId11"/>
          <a:srcRect l="0" t="0" r="0" b="0"/>
          <a:stretch>
            <a:fillRect/>
          </a:stretch>
        </p:blipFill>
        <p:spPr>
          <a:xfrm rot="0">
            <a:off x="5703887" y="5410200"/>
            <a:ext cx="2525712" cy="30638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42" grpId="0" uiExpand="0" build="whole" animBg="1"/>
      <p:bldP spid="1049043" grpId="0" uiExpand="0" build="whol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95" name=""/>
          <p:cNvSpPr txBox="1"/>
          <p:nvPr/>
        </p:nvSpPr>
        <p:spPr>
          <a:xfrm rot="0">
            <a:off x="3886200" y="457200"/>
            <a:ext cx="12623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Content</a:t>
            </a:r>
          </a:p>
        </p:txBody>
      </p:sp>
      <p:sp>
        <p:nvSpPr>
          <p:cNvPr id="1049096" name=""/>
          <p:cNvSpPr txBox="1"/>
          <p:nvPr/>
        </p:nvSpPr>
        <p:spPr>
          <a:xfrm rot="0">
            <a:off x="1676400" y="1600200"/>
            <a:ext cx="5440681" cy="32918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Mathematical proof (what and why)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Logic, basic operators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Using simple operators to construct any operator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/>
              <a:t>Logical equivalence, DeMorgan’s law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Conditional statement (if, if and only if)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Arguments</a:t>
            </a:r>
          </a:p>
          <a:p>
            <a:pPr eaLnBrk="1" hangingPunct="1" indent="-342900" latinLnBrk="1" lvl="0" marL="342900"/>
            <a:endParaRPr altLang="en-US" lang="en-US">
              <a:solidFill>
                <a:schemeClr val="dk2"/>
              </a:solidFill>
            </a:endParaRPr>
          </a:p>
        </p:txBody>
      </p:sp>
      <p:sp>
        <p:nvSpPr>
          <p:cNvPr id="1049097" name=""/>
          <p:cNvSpPr txBox="1"/>
          <p:nvPr/>
        </p:nvSpPr>
        <p:spPr>
          <a:xfrm rot="0">
            <a:off x="530225" y="5248275"/>
            <a:ext cx="7701281" cy="8915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There are many different ways to write the same logical formula.</a:t>
            </a:r>
          </a:p>
          <a:p>
            <a:pPr eaLnBrk="1" hangingPunct="1" latinLnBrk="1" lvl="0"/>
            <a:endParaRPr altLang="zh-TW" lang="en-US"/>
          </a:p>
          <a:p>
            <a:pPr eaLnBrk="1" hangingPunct="1" latinLnBrk="1" lvl="0"/>
            <a:r>
              <a:rPr altLang="zh-TW" lang="en-US"/>
              <a:t>As we have seen, one can always write a formula using only AND, OR, NOT.</a:t>
            </a: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98" name=""/>
          <p:cNvSpPr txBox="1"/>
          <p:nvPr/>
        </p:nvSpPr>
        <p:spPr>
          <a:xfrm rot="0">
            <a:off x="3182937" y="457200"/>
            <a:ext cx="25704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DeMorgan’s Laws</a:t>
            </a:r>
          </a:p>
        </p:txBody>
      </p:sp>
      <p:sp>
        <p:nvSpPr>
          <p:cNvPr id="1049099" name=""/>
          <p:cNvSpPr txBox="1"/>
          <p:nvPr/>
        </p:nvSpPr>
        <p:spPr>
          <a:xfrm rot="0">
            <a:off x="1066800" y="1371600"/>
            <a:ext cx="6583681" cy="358141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lang="en-US">
                <a:solidFill>
                  <a:srgbClr val="003366"/>
                </a:solidFill>
              </a:rPr>
              <a:t>Logical equivalence</a:t>
            </a:r>
            <a:r>
              <a:rPr altLang="zh-TW" lang="en-US"/>
              <a:t>: Two statements have the same truth table</a:t>
            </a:r>
          </a:p>
        </p:txBody>
      </p:sp>
      <p:sp>
        <p:nvSpPr>
          <p:cNvPr id="1049100" name=""/>
          <p:cNvSpPr txBox="1"/>
          <p:nvPr/>
        </p:nvSpPr>
        <p:spPr>
          <a:xfrm rot="0">
            <a:off x="658812" y="2133600"/>
            <a:ext cx="7256780" cy="6248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006699"/>
                </a:solidFill>
              </a:rPr>
              <a:t>Statement:</a:t>
            </a:r>
            <a:r>
              <a:rPr altLang="zh-TW" lang="en-US"/>
              <a:t> Tom is in the football team and the basketball team.</a:t>
            </a:r>
          </a:p>
          <a:p>
            <a:pPr eaLnBrk="1" hangingPunct="1" latinLnBrk="1" lvl="0">
              <a:lnSpc>
                <a:spcPct val="200000"/>
              </a:lnSpc>
            </a:pPr>
            <a:r>
              <a:rPr altLang="en-US" lang="en-US">
                <a:solidFill>
                  <a:srgbClr val="A50021"/>
                </a:solidFill>
              </a:rPr>
              <a:t>Negation:</a:t>
            </a:r>
            <a:r>
              <a:rPr altLang="zh-TW" lang="en-US"/>
              <a:t> Tom is not in the football team or not in the basketball team.</a:t>
            </a:r>
          </a:p>
        </p:txBody>
      </p:sp>
      <p:pic>
        <p:nvPicPr>
          <p:cNvPr id="2097197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048000" y="3302000"/>
            <a:ext cx="1905000" cy="508000"/>
          </a:xfrm>
          <a:prstGeom prst="rect"/>
          <a:noFill/>
          <a:ln>
            <a:noFill/>
          </a:ln>
        </p:spPr>
      </p:pic>
      <p:pic>
        <p:nvPicPr>
          <p:cNvPr id="2097198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067300" y="3429000"/>
            <a:ext cx="381000" cy="254000"/>
          </a:xfrm>
          <a:prstGeom prst="rect"/>
          <a:noFill/>
          <a:ln>
            <a:noFill/>
          </a:ln>
        </p:spPr>
      </p:pic>
      <p:pic>
        <p:nvPicPr>
          <p:cNvPr id="2097199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638800" y="3378200"/>
            <a:ext cx="1803400" cy="431800"/>
          </a:xfrm>
          <a:prstGeom prst="rect"/>
          <a:noFill/>
          <a:ln>
            <a:noFill/>
          </a:ln>
        </p:spPr>
      </p:pic>
      <p:sp>
        <p:nvSpPr>
          <p:cNvPr id="1049101" name=""/>
          <p:cNvSpPr/>
          <p:nvPr/>
        </p:nvSpPr>
        <p:spPr>
          <a:xfrm rot="0">
            <a:off x="2743200" y="3200400"/>
            <a:ext cx="4953000" cy="762000"/>
          </a:xfrm>
          <a:prstGeom prst="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102" name=""/>
          <p:cNvSpPr txBox="1"/>
          <p:nvPr/>
        </p:nvSpPr>
        <p:spPr>
          <a:xfrm rot="0">
            <a:off x="685800" y="3367087"/>
            <a:ext cx="1922780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De Morgan’s Law</a:t>
            </a:r>
          </a:p>
        </p:txBody>
      </p:sp>
      <p:sp>
        <p:nvSpPr>
          <p:cNvPr id="1049103" name=""/>
          <p:cNvSpPr txBox="1"/>
          <p:nvPr/>
        </p:nvSpPr>
        <p:spPr>
          <a:xfrm rot="0">
            <a:off x="685800" y="4438650"/>
            <a:ext cx="6596381" cy="6248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Why the negation of the above statement is not the following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en-US" lang="en-US"/>
              <a:t>“Tom is not in the football team </a:t>
            </a:r>
            <a:r>
              <a:rPr altLang="en-US" lang="en-US" u="sng"/>
              <a:t>and</a:t>
            </a:r>
            <a:r>
              <a:rPr altLang="en-US" lang="en-US"/>
              <a:t> not in the basketball team”?</a:t>
            </a:r>
          </a:p>
        </p:txBody>
      </p:sp>
      <p:sp>
        <p:nvSpPr>
          <p:cNvPr id="1049104" name=""/>
          <p:cNvSpPr txBox="1"/>
          <p:nvPr/>
        </p:nvSpPr>
        <p:spPr>
          <a:xfrm rot="0">
            <a:off x="692150" y="5429250"/>
            <a:ext cx="7777481" cy="891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The definition of the negation is that exactly one of P or </a:t>
            </a:r>
            <a:r>
              <a:rPr altLang="en-US" lang="en-US">
                <a:latin typeface="Calibri" pitchFamily="34" charset="0"/>
              </a:rPr>
              <a:t>¬</a:t>
            </a:r>
            <a:r>
              <a:rPr altLang="en-US" lang="en-US"/>
              <a:t>P is true, but it 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en-US" lang="en-US"/>
              <a:t>could be the case that both the above statement and the original statement 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en-US" lang="en-US"/>
              <a:t>are false (e.g. Tom is in the football team but not in the basketball team).</a:t>
            </a:r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 rot="0">
            <a:off x="0" y="41910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0">
                                            <p:txEl>
                                              <p:charRg st="6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100">
                                            <p:txEl>
                                              <p:charRg st="64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id="1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">
                      <p:stCondLst>
                        <p:cond delay="indefinite"/>
                      </p:stCondLst>
                      <p:childTnLst>
                        <p:par>
                          <p:cTn fill="hold" id="3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01" grpId="0" uiExpand="0" build="whole" animBg="1"/>
      <p:bldP spid="1049102" grpId="0" uiExpand="0" build="whole"/>
      <p:bldP spid="1049103" grpId="0" uiExpand="0" build="whole" animBg="1"/>
      <p:bldP spid="1049104" grpId="0" uiExpand="0" build="whol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05" name=""/>
          <p:cNvSpPr txBox="1"/>
          <p:nvPr/>
        </p:nvSpPr>
        <p:spPr>
          <a:xfrm rot="0">
            <a:off x="3182937" y="457200"/>
            <a:ext cx="25704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DeMorgan’s Laws</a:t>
            </a:r>
          </a:p>
        </p:txBody>
      </p:sp>
      <p:sp>
        <p:nvSpPr>
          <p:cNvPr id="1049106" name=""/>
          <p:cNvSpPr txBox="1"/>
          <p:nvPr/>
        </p:nvSpPr>
        <p:spPr>
          <a:xfrm rot="0">
            <a:off x="1066800" y="1143000"/>
            <a:ext cx="6583681" cy="358140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lang="en-US">
                <a:solidFill>
                  <a:srgbClr val="003366"/>
                </a:solidFill>
              </a:rPr>
              <a:t>Logical equivalence</a:t>
            </a:r>
            <a:r>
              <a:rPr altLang="zh-TW" lang="en-US"/>
              <a:t>: Two statements have the same truth table</a:t>
            </a:r>
          </a:p>
        </p:txBody>
      </p:sp>
      <p:sp>
        <p:nvSpPr>
          <p:cNvPr id="1049107" name=""/>
          <p:cNvSpPr txBox="1"/>
          <p:nvPr/>
        </p:nvSpPr>
        <p:spPr>
          <a:xfrm rot="0">
            <a:off x="366712" y="1981200"/>
            <a:ext cx="7904480" cy="6248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006699"/>
                </a:solidFill>
              </a:rPr>
              <a:t>Statement:</a:t>
            </a:r>
            <a:r>
              <a:rPr altLang="zh-TW" lang="en-US"/>
              <a:t> The number 783477841 is divisible by 7 or 11.</a:t>
            </a:r>
          </a:p>
          <a:p>
            <a:pPr eaLnBrk="1" hangingPunct="1" latinLnBrk="1" lvl="0">
              <a:lnSpc>
                <a:spcPct val="200000"/>
              </a:lnSpc>
            </a:pPr>
            <a:r>
              <a:rPr altLang="en-US" lang="en-US">
                <a:solidFill>
                  <a:srgbClr val="A50021"/>
                </a:solidFill>
              </a:rPr>
              <a:t>Negation:</a:t>
            </a:r>
            <a:r>
              <a:rPr altLang="zh-TW" lang="en-US"/>
              <a:t> The number 783477841 is not divisible by 7 and not divisible by 11.</a:t>
            </a:r>
          </a:p>
        </p:txBody>
      </p:sp>
      <p:pic>
        <p:nvPicPr>
          <p:cNvPr id="2097200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610100" y="3581400"/>
            <a:ext cx="381000" cy="254000"/>
          </a:xfrm>
          <a:prstGeom prst="rect"/>
          <a:noFill/>
          <a:ln>
            <a:noFill/>
          </a:ln>
        </p:spPr>
      </p:pic>
      <p:sp>
        <p:nvSpPr>
          <p:cNvPr id="1049108" name=""/>
          <p:cNvSpPr/>
          <p:nvPr/>
        </p:nvSpPr>
        <p:spPr>
          <a:xfrm rot="0">
            <a:off x="2286000" y="3276600"/>
            <a:ext cx="4953000" cy="762000"/>
          </a:xfrm>
          <a:prstGeom prst="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pic>
        <p:nvPicPr>
          <p:cNvPr id="2097201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590800" y="3429000"/>
            <a:ext cx="1905000" cy="508000"/>
          </a:xfrm>
          <a:prstGeom prst="rect"/>
          <a:noFill/>
          <a:ln>
            <a:noFill/>
          </a:ln>
        </p:spPr>
      </p:pic>
      <p:pic>
        <p:nvPicPr>
          <p:cNvPr id="2097202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181600" y="3467100"/>
            <a:ext cx="1803400" cy="431800"/>
          </a:xfrm>
          <a:prstGeom prst="rect"/>
          <a:noFill/>
          <a:ln>
            <a:noFill/>
          </a:ln>
        </p:spPr>
      </p:pic>
      <p:sp>
        <p:nvSpPr>
          <p:cNvPr id="1049109" name=""/>
          <p:cNvSpPr txBox="1"/>
          <p:nvPr/>
        </p:nvSpPr>
        <p:spPr>
          <a:xfrm rot="0">
            <a:off x="381000" y="3429000"/>
            <a:ext cx="1922780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De Morgan’s Law</a:t>
            </a:r>
          </a:p>
        </p:txBody>
      </p:sp>
      <p:sp>
        <p:nvSpPr>
          <p:cNvPr id="1049110" name=""/>
          <p:cNvSpPr txBox="1"/>
          <p:nvPr/>
        </p:nvSpPr>
        <p:spPr>
          <a:xfrm rot="0">
            <a:off x="881062" y="4572000"/>
            <a:ext cx="6850380" cy="6248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Again, the negation of the above statement is not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en-US" lang="en-US"/>
              <a:t>“The number 783477841 is not divisible by 7 or not divisible by 11”.</a:t>
            </a:r>
          </a:p>
        </p:txBody>
      </p:sp>
      <p:sp>
        <p:nvSpPr>
          <p:cNvPr id="1049111" name=""/>
          <p:cNvSpPr txBox="1"/>
          <p:nvPr/>
        </p:nvSpPr>
        <p:spPr>
          <a:xfrm rot="0">
            <a:off x="180975" y="5867400"/>
            <a:ext cx="8018781" cy="35814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In either case, we “flip” the inside operator from OR to AND or from AND to OR.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7">
                                            <p:txEl>
                                              <p:charRg st="57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1"/>
                                        <p:tgtEl>
                                          <p:spTgt spid="1049107">
                                            <p:txEl>
                                              <p:charRg st="57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id="1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08" grpId="0" uiExpand="0" build="whole" animBg="1"/>
      <p:bldP spid="1049109" grpId="0" uiExpand="0" build="whole"/>
      <p:bldP spid="1049110" grpId="0" uiExpand="0" build="whole" animBg="1"/>
      <p:bldP spid="1049111" grpId="0" uiExpand="0" build="whol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12" name=""/>
          <p:cNvSpPr txBox="1"/>
          <p:nvPr/>
        </p:nvSpPr>
        <p:spPr>
          <a:xfrm rot="0">
            <a:off x="3182937" y="457200"/>
            <a:ext cx="25704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DeMorgan’s Laws</a:t>
            </a:r>
          </a:p>
        </p:txBody>
      </p:sp>
      <p:sp>
        <p:nvSpPr>
          <p:cNvPr id="1049113" name=""/>
          <p:cNvSpPr txBox="1"/>
          <p:nvPr/>
        </p:nvSpPr>
        <p:spPr>
          <a:xfrm rot="0">
            <a:off x="1066800" y="1143000"/>
            <a:ext cx="6583681" cy="358140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lang="en-US">
                <a:solidFill>
                  <a:srgbClr val="003366"/>
                </a:solidFill>
              </a:rPr>
              <a:t>Logical equivalence</a:t>
            </a:r>
            <a:r>
              <a:rPr altLang="zh-TW" lang="en-US"/>
              <a:t>: Two statements have the same truth table</a:t>
            </a:r>
          </a:p>
        </p:txBody>
      </p:sp>
      <p:pic>
        <p:nvPicPr>
          <p:cNvPr id="209720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352800" y="1905000"/>
            <a:ext cx="1905000" cy="508000"/>
          </a:xfrm>
          <a:prstGeom prst="rect"/>
          <a:noFill/>
          <a:ln>
            <a:noFill/>
          </a:ln>
        </p:spPr>
      </p:pic>
      <p:pic>
        <p:nvPicPr>
          <p:cNvPr id="2097204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372100" y="2057400"/>
            <a:ext cx="381000" cy="254000"/>
          </a:xfrm>
          <a:prstGeom prst="rect"/>
          <a:noFill/>
          <a:ln>
            <a:noFill/>
          </a:ln>
        </p:spPr>
      </p:pic>
      <p:pic>
        <p:nvPicPr>
          <p:cNvPr id="2097205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943600" y="1943100"/>
            <a:ext cx="1803400" cy="431800"/>
          </a:xfrm>
          <a:prstGeom prst="rect"/>
          <a:noFill/>
          <a:ln>
            <a:noFill/>
          </a:ln>
        </p:spPr>
      </p:pic>
      <p:graphicFrame>
        <p:nvGraphicFramePr>
          <p:cNvPr id="4194311" name=""/>
          <p:cNvGraphicFramePr>
            <a:graphicFrameLocks/>
          </p:cNvGraphicFramePr>
          <p:nvPr/>
        </p:nvGraphicFramePr>
        <p:xfrm rot="0">
          <a:off x="1295400" y="2743200"/>
          <a:ext cx="6515100" cy="2819400"/>
        </p:xfrm>
        <a:graphic>
          <a:graphicData uri="http://schemas.openxmlformats.org/drawingml/2006/table">
            <a:tbl>
              <a:tblPr/>
              <a:tblGrid>
                <a:gridCol w="1630362"/>
                <a:gridCol w="1627187"/>
                <a:gridCol w="1630362"/>
                <a:gridCol w="1627187"/>
              </a:tblGrid>
              <a:tr h="56356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6356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6515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6356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6356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9145" name=""/>
          <p:cNvSpPr/>
          <p:nvPr/>
        </p:nvSpPr>
        <p:spPr>
          <a:xfrm rot="0">
            <a:off x="3048000" y="1752600"/>
            <a:ext cx="4953000" cy="762000"/>
          </a:xfrm>
          <a:prstGeom prst="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pic>
        <p:nvPicPr>
          <p:cNvPr id="2097206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372100" y="6096000"/>
            <a:ext cx="381000" cy="254000"/>
          </a:xfrm>
          <a:prstGeom prst="rect"/>
          <a:noFill/>
          <a:ln>
            <a:noFill/>
          </a:ln>
        </p:spPr>
      </p:pic>
      <p:sp>
        <p:nvSpPr>
          <p:cNvPr id="1049146" name=""/>
          <p:cNvSpPr/>
          <p:nvPr/>
        </p:nvSpPr>
        <p:spPr>
          <a:xfrm rot="0">
            <a:off x="3048000" y="5791200"/>
            <a:ext cx="4953000" cy="762000"/>
          </a:xfrm>
          <a:prstGeom prst="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pic>
        <p:nvPicPr>
          <p:cNvPr id="2097207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3352800" y="5943600"/>
            <a:ext cx="1905000" cy="508000"/>
          </a:xfrm>
          <a:prstGeom prst="rect"/>
          <a:noFill/>
          <a:ln>
            <a:noFill/>
          </a:ln>
        </p:spPr>
      </p:pic>
      <p:pic>
        <p:nvPicPr>
          <p:cNvPr id="2097208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5943600" y="5981700"/>
            <a:ext cx="1803400" cy="431800"/>
          </a:xfrm>
          <a:prstGeom prst="rect"/>
          <a:noFill/>
          <a:ln>
            <a:noFill/>
          </a:ln>
        </p:spPr>
      </p:pic>
      <p:sp>
        <p:nvSpPr>
          <p:cNvPr id="1049147" name=""/>
          <p:cNvSpPr txBox="1"/>
          <p:nvPr/>
        </p:nvSpPr>
        <p:spPr>
          <a:xfrm rot="0">
            <a:off x="714375" y="5943600"/>
            <a:ext cx="1922780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De Morgan’s Law</a:t>
            </a:r>
          </a:p>
        </p:txBody>
      </p:sp>
      <p:sp>
        <p:nvSpPr>
          <p:cNvPr id="1049148" name=""/>
          <p:cNvSpPr txBox="1"/>
          <p:nvPr/>
        </p:nvSpPr>
        <p:spPr>
          <a:xfrm rot="0">
            <a:off x="762000" y="1981200"/>
            <a:ext cx="1922780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De Morgan’s Law</a:t>
            </a:r>
          </a:p>
        </p:txBody>
      </p:sp>
      <p:pic>
        <p:nvPicPr>
          <p:cNvPr id="2097209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724400" y="2895600"/>
            <a:ext cx="1319212" cy="352425"/>
          </a:xfrm>
          <a:prstGeom prst="rect"/>
          <a:noFill/>
          <a:ln>
            <a:noFill/>
          </a:ln>
        </p:spPr>
      </p:pic>
      <p:pic>
        <p:nvPicPr>
          <p:cNvPr id="2097210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6400800" y="2924175"/>
            <a:ext cx="1249362" cy="298450"/>
          </a:xfrm>
          <a:prstGeom prst="rect"/>
          <a:noFill/>
          <a:ln>
            <a:noFill/>
          </a:ln>
        </p:spPr>
      </p:pic>
      <p:pic>
        <p:nvPicPr>
          <p:cNvPr id="2097211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1978025" y="2932112"/>
            <a:ext cx="211137" cy="246062"/>
          </a:xfrm>
          <a:prstGeom prst="rect"/>
          <a:noFill/>
          <a:ln>
            <a:noFill/>
          </a:ln>
        </p:spPr>
      </p:pic>
      <p:pic>
        <p:nvPicPr>
          <p:cNvPr id="2097212" name="" descr="txp_fig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3606800" y="2925762"/>
            <a:ext cx="176212" cy="24606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46" grpId="0" uiExpand="0" build="whole" animBg="1"/>
      <p:bldP spid="1049147" grpId="0" uiExpand="0" build="whol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49" name=""/>
          <p:cNvSpPr txBox="1"/>
          <p:nvPr/>
        </p:nvSpPr>
        <p:spPr>
          <a:xfrm rot="0">
            <a:off x="2863850" y="457200"/>
            <a:ext cx="31546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Simplifying Statement</a:t>
            </a:r>
          </a:p>
        </p:txBody>
      </p:sp>
      <p:pic>
        <p:nvPicPr>
          <p:cNvPr id="209721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00200" y="1768475"/>
            <a:ext cx="3810000" cy="433387"/>
          </a:xfrm>
          <a:prstGeom prst="rect"/>
          <a:noFill/>
          <a:ln>
            <a:noFill/>
          </a:ln>
        </p:spPr>
      </p:pic>
      <p:pic>
        <p:nvPicPr>
          <p:cNvPr id="2097214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43000" y="2454275"/>
            <a:ext cx="4572000" cy="428625"/>
          </a:xfrm>
          <a:prstGeom prst="rect"/>
          <a:noFill/>
          <a:ln>
            <a:noFill/>
          </a:ln>
        </p:spPr>
      </p:pic>
      <p:pic>
        <p:nvPicPr>
          <p:cNvPr id="2097215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143000" y="3063875"/>
            <a:ext cx="3970337" cy="428625"/>
          </a:xfrm>
          <a:prstGeom prst="rect"/>
          <a:noFill/>
          <a:ln>
            <a:noFill/>
          </a:ln>
        </p:spPr>
      </p:pic>
      <p:pic>
        <p:nvPicPr>
          <p:cNvPr id="2097216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1152525" y="3749675"/>
            <a:ext cx="2811462" cy="428625"/>
          </a:xfrm>
          <a:prstGeom prst="rect"/>
          <a:noFill/>
          <a:ln>
            <a:noFill/>
          </a:ln>
        </p:spPr>
      </p:pic>
      <p:pic>
        <p:nvPicPr>
          <p:cNvPr id="2097217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1152525" y="4408487"/>
            <a:ext cx="2297112" cy="407987"/>
          </a:xfrm>
          <a:prstGeom prst="rect"/>
          <a:noFill/>
          <a:ln>
            <a:noFill/>
          </a:ln>
        </p:spPr>
      </p:pic>
      <p:pic>
        <p:nvPicPr>
          <p:cNvPr id="2097218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1143000" y="5121275"/>
            <a:ext cx="708025" cy="300037"/>
          </a:xfrm>
          <a:prstGeom prst="rect"/>
          <a:noFill/>
          <a:ln>
            <a:noFill/>
          </a:ln>
        </p:spPr>
      </p:pic>
      <p:sp>
        <p:nvSpPr>
          <p:cNvPr id="1049150" name=""/>
          <p:cNvSpPr txBox="1"/>
          <p:nvPr/>
        </p:nvSpPr>
        <p:spPr>
          <a:xfrm rot="0">
            <a:off x="2105025" y="6259512"/>
            <a:ext cx="4513581" cy="3581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(Optional) See textbook for more identities.</a:t>
            </a:r>
          </a:p>
        </p:txBody>
      </p:sp>
      <p:sp>
        <p:nvSpPr>
          <p:cNvPr id="1049151" name=""/>
          <p:cNvSpPr txBox="1"/>
          <p:nvPr/>
        </p:nvSpPr>
        <p:spPr>
          <a:xfrm rot="0">
            <a:off x="6308725" y="2495550"/>
            <a:ext cx="1273175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DeMorgan</a:t>
            </a:r>
          </a:p>
        </p:txBody>
      </p:sp>
      <p:sp>
        <p:nvSpPr>
          <p:cNvPr id="1049152" name=""/>
          <p:cNvSpPr txBox="1"/>
          <p:nvPr/>
        </p:nvSpPr>
        <p:spPr>
          <a:xfrm rot="0">
            <a:off x="6324600" y="3754437"/>
            <a:ext cx="1732281" cy="358141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Distributive law</a:t>
            </a:r>
          </a:p>
        </p:txBody>
      </p:sp>
      <p:sp>
        <p:nvSpPr>
          <p:cNvPr id="1049153" name=""/>
          <p:cNvSpPr txBox="1"/>
          <p:nvPr/>
        </p:nvSpPr>
        <p:spPr>
          <a:xfrm rot="0">
            <a:off x="1066800" y="5649912"/>
            <a:ext cx="6697981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The DeMorgan’s Law allows us to always “move the NOT inside”.</a:t>
            </a:r>
          </a:p>
        </p:txBody>
      </p:sp>
      <p:sp>
        <p:nvSpPr>
          <p:cNvPr id="1049154" name=""/>
          <p:cNvSpPr txBox="1"/>
          <p:nvPr/>
        </p:nvSpPr>
        <p:spPr>
          <a:xfrm rot="0">
            <a:off x="1625600" y="1154112"/>
            <a:ext cx="5466081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We can use logical rules to simplify a logical formula.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50" grpId="0" uiExpand="0" build="whole" animBg="1"/>
      <p:bldP spid="1049151" grpId="0" uiExpand="0" build="whole" animBg="1"/>
      <p:bldP spid="1049152" grpId="0" uiExpand="0" build="whole" animBg="1"/>
      <p:bldP spid="1049153" grpId="0" uiExpand="0" build="whol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55" name=""/>
          <p:cNvSpPr txBox="1"/>
          <p:nvPr/>
        </p:nvSpPr>
        <p:spPr>
          <a:xfrm rot="0">
            <a:off x="2667000" y="457200"/>
            <a:ext cx="34975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Tautology, Contradiction</a:t>
            </a:r>
          </a:p>
        </p:txBody>
      </p:sp>
      <p:sp>
        <p:nvSpPr>
          <p:cNvPr id="1049156" name=""/>
          <p:cNvSpPr txBox="1"/>
          <p:nvPr/>
        </p:nvSpPr>
        <p:spPr>
          <a:xfrm rot="0">
            <a:off x="609600" y="1066800"/>
            <a:ext cx="4792981" cy="358140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 tautology is a statement that is always true.</a:t>
            </a:r>
          </a:p>
        </p:txBody>
      </p:sp>
      <p:sp>
        <p:nvSpPr>
          <p:cNvPr id="1049157" name=""/>
          <p:cNvSpPr txBox="1"/>
          <p:nvPr/>
        </p:nvSpPr>
        <p:spPr>
          <a:xfrm rot="0">
            <a:off x="609600" y="3276600"/>
            <a:ext cx="5250180" cy="358140"/>
          </a:xfrm>
          <a:prstGeom prst="rect"/>
          <a:solidFill>
            <a:srgbClr val="CCECFF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 contradiction is a statement that is always false.</a:t>
            </a:r>
          </a:p>
        </p:txBody>
      </p:sp>
      <p:pic>
        <p:nvPicPr>
          <p:cNvPr id="2097219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09600" y="1752600"/>
            <a:ext cx="1287462" cy="365125"/>
          </a:xfrm>
          <a:prstGeom prst="rect"/>
          <a:noFill/>
          <a:ln>
            <a:noFill/>
          </a:ln>
        </p:spPr>
      </p:pic>
      <p:pic>
        <p:nvPicPr>
          <p:cNvPr id="2097220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09600" y="2286000"/>
            <a:ext cx="7467600" cy="396875"/>
          </a:xfrm>
          <a:prstGeom prst="rect"/>
          <a:noFill/>
          <a:ln>
            <a:noFill/>
          </a:ln>
        </p:spPr>
      </p:pic>
      <p:pic>
        <p:nvPicPr>
          <p:cNvPr id="2097221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685800" y="3949700"/>
            <a:ext cx="1287462" cy="365125"/>
          </a:xfrm>
          <a:prstGeom prst="rect"/>
          <a:noFill/>
          <a:ln>
            <a:noFill/>
          </a:ln>
        </p:spPr>
      </p:pic>
      <p:sp>
        <p:nvSpPr>
          <p:cNvPr id="1049158" name=""/>
          <p:cNvSpPr txBox="1"/>
          <p:nvPr/>
        </p:nvSpPr>
        <p:spPr>
          <a:xfrm rot="0">
            <a:off x="6248400" y="3276600"/>
            <a:ext cx="2659380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(negation of a tautology)</a:t>
            </a:r>
          </a:p>
        </p:txBody>
      </p:sp>
      <p:sp>
        <p:nvSpPr>
          <p:cNvPr id="1049159" name=""/>
          <p:cNvSpPr txBox="1"/>
          <p:nvPr/>
        </p:nvSpPr>
        <p:spPr>
          <a:xfrm rot="0">
            <a:off x="457200" y="5410200"/>
            <a:ext cx="7586981" cy="6248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In general it is “difficult” to tell whether a statement is a contradiction.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It is one of the most important problems in CS – the satisfiability problem.</a:t>
            </a:r>
          </a:p>
        </p:txBody>
      </p:sp>
      <p:pic>
        <p:nvPicPr>
          <p:cNvPr id="2097222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685800" y="4479925"/>
            <a:ext cx="7467600" cy="3968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57" grpId="0" uiExpand="0" build="whole" animBg="1"/>
      <p:bldP spid="1049158" grpId="0" uiExpand="0" build="whole"/>
      <p:bldP spid="1049159" grpId="0" uiExpand="0" build="whol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60" name=""/>
          <p:cNvSpPr txBox="1"/>
          <p:nvPr/>
        </p:nvSpPr>
        <p:spPr>
          <a:xfrm rot="0">
            <a:off x="3657600" y="457200"/>
            <a:ext cx="17195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Checkpoint</a:t>
            </a:r>
          </a:p>
        </p:txBody>
      </p:sp>
      <p:sp>
        <p:nvSpPr>
          <p:cNvPr id="1049161" name=""/>
          <p:cNvSpPr txBox="1"/>
          <p:nvPr/>
        </p:nvSpPr>
        <p:spPr>
          <a:xfrm rot="0">
            <a:off x="3459162" y="1371600"/>
            <a:ext cx="2138681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Key points to know.</a:t>
            </a:r>
          </a:p>
        </p:txBody>
      </p:sp>
      <p:sp>
        <p:nvSpPr>
          <p:cNvPr id="1049162" name=""/>
          <p:cNvSpPr txBox="1"/>
          <p:nvPr/>
        </p:nvSpPr>
        <p:spPr>
          <a:xfrm rot="0">
            <a:off x="850900" y="2176462"/>
            <a:ext cx="6964681" cy="19583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342900" latinLnBrk="1" lvl="0" marL="342900">
              <a:buClr>
                <a:srgbClr val="A50021"/>
              </a:buClr>
              <a:buFontTx/>
              <a:buAutoNum type="arabicPeriod" startAt="1"/>
            </a:pPr>
            <a:r>
              <a:rPr altLang="zh-TW" lang="en-US"/>
              <a:t>Write a logical formula from a truth table.</a:t>
            </a:r>
          </a:p>
          <a:p>
            <a:pPr eaLnBrk="1" hangingPunct="1" indent="-342900" latinLnBrk="1" lvl="0" marL="342900">
              <a:buClr>
                <a:srgbClr val="A50021"/>
              </a:buClr>
              <a:buFontTx/>
              <a:buAutoNum type="arabicPeriod" startAt="1"/>
            </a:pPr>
            <a:endParaRPr altLang="zh-TW" lang="en-US"/>
          </a:p>
          <a:p>
            <a:pPr eaLnBrk="1" hangingPunct="1" indent="-342900" latinLnBrk="1" lvl="0" marL="342900">
              <a:buClr>
                <a:srgbClr val="A50021"/>
              </a:buClr>
              <a:buFontTx/>
              <a:buAutoNum type="arabicPeriod" startAt="1"/>
            </a:pPr>
            <a:r>
              <a:rPr altLang="zh-TW" lang="en-US"/>
              <a:t>Check logical equivalence of two logical formulas.</a:t>
            </a:r>
          </a:p>
          <a:p>
            <a:pPr eaLnBrk="1" hangingPunct="1" indent="-342900" latinLnBrk="1" lvl="0" marL="342900">
              <a:buClr>
                <a:srgbClr val="A50021"/>
              </a:buClr>
              <a:buFontTx/>
              <a:buAutoNum type="arabicPeriod" startAt="1"/>
            </a:pPr>
            <a:endParaRPr altLang="zh-TW" lang="en-US"/>
          </a:p>
          <a:p>
            <a:pPr eaLnBrk="1" hangingPunct="1" indent="-342900" latinLnBrk="1" lvl="0" marL="342900">
              <a:buClr>
                <a:srgbClr val="A50021"/>
              </a:buClr>
              <a:buFontTx/>
              <a:buAutoNum type="arabicPeriod" startAt="1"/>
            </a:pPr>
            <a:r>
              <a:rPr altLang="zh-TW" lang="en-US"/>
              <a:t>DeMorgan’s rule and other simple logical rules (e.g. distributive).</a:t>
            </a:r>
          </a:p>
          <a:p>
            <a:pPr eaLnBrk="1" hangingPunct="1" indent="-342900" latinLnBrk="1" lvl="0" marL="342900">
              <a:buClr>
                <a:srgbClr val="A50021"/>
              </a:buClr>
              <a:buFontTx/>
              <a:buAutoNum type="arabicPeriod" startAt="1"/>
            </a:pPr>
            <a:endParaRPr altLang="zh-TW" lang="en-US"/>
          </a:p>
          <a:p>
            <a:pPr eaLnBrk="1" hangingPunct="1" indent="-342900" latinLnBrk="1" lvl="0" marL="342900">
              <a:buClr>
                <a:srgbClr val="A50021"/>
              </a:buClr>
              <a:buFontTx/>
              <a:buAutoNum type="arabicPeriod" startAt="1"/>
            </a:pPr>
            <a:r>
              <a:rPr altLang="zh-TW" lang="en-US"/>
              <a:t>Use simple logical rules to simplify a logical formula.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7" name=""/>
          <p:cNvSpPr txBox="1"/>
          <p:nvPr/>
        </p:nvSpPr>
        <p:spPr>
          <a:xfrm rot="0">
            <a:off x="2286000" y="4648200"/>
            <a:ext cx="4114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>
              <a:spcBef>
                <a:spcPct val="50000"/>
              </a:spcBef>
            </a:pPr>
            <a:endParaRPr altLang="en-US" sz="2400" i="1" lang="en-US"/>
          </a:p>
        </p:txBody>
      </p:sp>
      <p:sp>
        <p:nvSpPr>
          <p:cNvPr id="1048588" name=""/>
          <p:cNvSpPr txBox="1"/>
          <p:nvPr/>
        </p:nvSpPr>
        <p:spPr>
          <a:xfrm rot="0">
            <a:off x="2193925" y="5353050"/>
            <a:ext cx="42830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en-US" sz="2400"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370262" y="4114800"/>
            <a:ext cx="2403475" cy="720725"/>
          </a:xfrm>
          <a:prstGeom prst="rect"/>
          <a:noFill/>
          <a:ln>
            <a:noFill/>
          </a:ln>
        </p:spPr>
      </p:pic>
      <p:sp>
        <p:nvSpPr>
          <p:cNvPr id="1048589" name=""/>
          <p:cNvSpPr txBox="1"/>
          <p:nvPr/>
        </p:nvSpPr>
        <p:spPr>
          <a:xfrm rot="0">
            <a:off x="1981200" y="5029200"/>
            <a:ext cx="3883025" cy="10048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sz="2400" lang="en-US">
                <a:solidFill>
                  <a:srgbClr val="137117"/>
                </a:solidFill>
              </a:rPr>
              <a:t>Familiar?</a:t>
            </a:r>
          </a:p>
          <a:p>
            <a:pPr algn="ctr" eaLnBrk="1" hangingPunct="1" latinLnBrk="1" lvl="0">
              <a:lnSpc>
                <a:spcPct val="150000"/>
              </a:lnSpc>
            </a:pPr>
            <a:r>
              <a:rPr altLang="zh-TW" sz="2400" lang="en-US">
                <a:solidFill>
                  <a:srgbClr val="000000"/>
                </a:solidFill>
              </a:rPr>
              <a:t>Obvious?</a:t>
            </a:r>
          </a:p>
        </p:txBody>
      </p:sp>
      <p:grpSp>
        <p:nvGrpSpPr>
          <p:cNvPr id="77" name=""/>
          <p:cNvGrpSpPr/>
          <p:nvPr/>
        </p:nvGrpSpPr>
        <p:grpSpPr>
          <a:xfrm rot="0">
            <a:off x="3429000" y="1524000"/>
            <a:ext cx="1719262" cy="2489199"/>
            <a:chOff x="2160" y="960"/>
            <a:chExt cx="1083" cy="1568"/>
          </a:xfrm>
        </p:grpSpPr>
        <p:grpSp>
          <p:nvGrpSpPr>
            <p:cNvPr id="78" name=""/>
            <p:cNvGrpSpPr/>
            <p:nvPr/>
          </p:nvGrpSpPr>
          <p:grpSpPr>
            <a:xfrm rot="0">
              <a:off x="2160" y="960"/>
              <a:ext cx="1083" cy="1568"/>
              <a:chOff x="3330" y="1104"/>
              <a:chExt cx="918" cy="1498"/>
            </a:xfrm>
          </p:grpSpPr>
          <p:grpSp>
            <p:nvGrpSpPr>
              <p:cNvPr id="79" name=""/>
              <p:cNvGrpSpPr/>
              <p:nvPr/>
            </p:nvGrpSpPr>
            <p:grpSpPr>
              <a:xfrm rot="0"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1048590" name=""/>
                <p:cNvSpPr txBox="1"/>
                <p:nvPr/>
              </p:nvSpPr>
              <p:spPr>
                <a:xfrm rot="0">
                  <a:off x="2945" y="1536"/>
                  <a:ext cx="268" cy="346"/>
                </a:xfrm>
                <a:prstGeom prst="rect"/>
                <a:noFill/>
                <a:ln>
                  <a:noFill/>
                </a:ln>
              </p:spPr>
              <p:txBody>
                <a:bodyPr anchor="t" bIns="45720" lIns="91440" rIns="91440" tIns="45720" vert="horz" wrap="none">
                  <a:spAutoFit/>
                </a:bodyPr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1pPr>
                  <a:lvl2pPr algn="l" fontAlgn="base" indent="0" latinLnBrk="1" marL="4572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2pPr>
                  <a:lvl3pPr algn="l" fontAlgn="base" indent="0" latinLnBrk="1" marL="9144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3pPr>
                  <a:lvl4pPr algn="l" fontAlgn="base" indent="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4pPr>
                  <a:lvl5pPr algn="l" fontAlgn="base" indent="0" latinLnBrk="1" marL="1828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5pPr>
                </a:lstStyle>
                <a:p>
                  <a:pPr algn="ctr" eaLnBrk="1" hangingPunct="1" latinLnBrk="1" lvl="0"/>
                  <a:r>
                    <a:rPr altLang="zh-TW" sz="3200" i="1"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048591" name=""/>
                <p:cNvSpPr txBox="1"/>
                <p:nvPr/>
              </p:nvSpPr>
              <p:spPr>
                <a:xfrm rot="0">
                  <a:off x="2322" y="1632"/>
                  <a:ext cx="274" cy="346"/>
                </a:xfrm>
                <a:prstGeom prst="rect"/>
                <a:noFill/>
                <a:ln>
                  <a:noFill/>
                </a:ln>
              </p:spPr>
              <p:txBody>
                <a:bodyPr anchor="t" bIns="45720" lIns="91440" rIns="91440" tIns="45720" vert="horz" wrap="none">
                  <a:spAutoFit/>
                </a:bodyPr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1pPr>
                  <a:lvl2pPr algn="l" fontAlgn="base" indent="0" latinLnBrk="1" marL="4572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2pPr>
                  <a:lvl3pPr algn="l" fontAlgn="base" indent="0" latinLnBrk="1" marL="9144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3pPr>
                  <a:lvl4pPr algn="l" fontAlgn="base" indent="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4pPr>
                  <a:lvl5pPr algn="l" fontAlgn="base" indent="0" latinLnBrk="1" marL="1828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5pPr>
                </a:lstStyle>
                <a:p>
                  <a:pPr algn="ctr" eaLnBrk="1" hangingPunct="1" latinLnBrk="1" lvl="0"/>
                  <a:r>
                    <a:rPr altLang="zh-TW" sz="3200" i="1"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048592" name=""/>
                <p:cNvSpPr/>
                <p:nvPr/>
              </p:nvSpPr>
              <p:spPr>
                <a:xfrm rot="0">
                  <a:off x="2520" y="1152"/>
                  <a:ext cx="720" cy="1248"/>
                </a:xfrm>
                <a:prstGeom prst="rtTriangle"/>
                <a:solidFill>
                  <a:srgbClr val="009999"/>
                </a:solidFill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anchor="ctr" bIns="45720" lIns="91440" rIns="91440" tIns="45720" vert="horz" wrap="none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1pPr>
                  <a:lvl2pPr algn="l" fontAlgn="base" indent="0" latinLnBrk="1" marL="4572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2pPr>
                  <a:lvl3pPr algn="l" fontAlgn="base" indent="0" latinLnBrk="1" marL="9144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3pPr>
                  <a:lvl4pPr algn="l" fontAlgn="base" indent="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4pPr>
                  <a:lvl5pPr algn="l" fontAlgn="base" indent="0" latinLnBrk="1" marL="1828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Comic Sans MS" pitchFamily="66" charset="0"/>
                      <a:ea typeface="新細明體" pitchFamily="18" charset="-120"/>
                      <a:sym typeface="Comic Sans MS" pitchFamily="66" charset="0"/>
                    </a:defRPr>
                  </a:lvl5pPr>
                </a:lstStyle>
                <a:p>
                  <a:pPr eaLnBrk="1" hangingPunct="1" latinLnBrk="1" lvl="0"/>
                  <a:endParaRPr altLang="en-US" lang="en-US"/>
                </a:p>
              </p:txBody>
            </p:sp>
          </p:grpSp>
          <p:sp>
            <p:nvSpPr>
              <p:cNvPr id="1048593" name=""/>
              <p:cNvSpPr txBox="1"/>
              <p:nvPr/>
            </p:nvSpPr>
            <p:spPr>
              <a:xfrm rot="0">
                <a:off x="3756" y="2256"/>
                <a:ext cx="268" cy="346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mic Sans MS" pitchFamily="66" charset="0"/>
                    <a:ea typeface="新細明體" pitchFamily="18" charset="-120"/>
                    <a:sym typeface="Comic Sans MS" pitchFamily="66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mic Sans MS" pitchFamily="66" charset="0"/>
                    <a:ea typeface="新細明體" pitchFamily="18" charset="-120"/>
                    <a:sym typeface="Comic Sans MS" pitchFamily="66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mic Sans MS" pitchFamily="66" charset="0"/>
                    <a:ea typeface="新細明體" pitchFamily="18" charset="-120"/>
                    <a:sym typeface="Comic Sans MS" pitchFamily="66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mic Sans MS" pitchFamily="66" charset="0"/>
                    <a:ea typeface="新細明體" pitchFamily="18" charset="-120"/>
                    <a:sym typeface="Comic Sans MS" pitchFamily="66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mic Sans MS" pitchFamily="66" charset="0"/>
                    <a:ea typeface="新細明體" pitchFamily="18" charset="-120"/>
                    <a:sym typeface="Comic Sans MS" pitchFamily="66" charset="0"/>
                  </a:defRPr>
                </a:lvl5pPr>
              </a:lstStyle>
              <a:p>
                <a:pPr algn="ctr" eaLnBrk="1" hangingPunct="1" latinLnBrk="1" lvl="0"/>
                <a:r>
                  <a:rPr altLang="zh-TW" sz="3200" i="1" lang="en-US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80" name=""/>
            <p:cNvGrpSpPr/>
            <p:nvPr/>
          </p:nvGrpSpPr>
          <p:grpSpPr>
            <a:xfrm rot="0"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1048594" name=""/>
              <p:cNvSpPr/>
              <p:nvPr/>
            </p:nvSpPr>
            <p:spPr>
              <a:xfrm rot="0">
                <a:off x="2544" y="2304"/>
                <a:ext cx="96" cy="0"/>
              </a:xfrm>
              <a:prstGeom prst="line"/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595" name=""/>
              <p:cNvSpPr/>
              <p:nvPr/>
            </p:nvSpPr>
            <p:spPr>
              <a:xfrm rot="0">
                <a:off x="2640" y="2304"/>
                <a:ext cx="0" cy="96"/>
              </a:xfrm>
              <a:prstGeom prst="line"/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</p:sp>
        </p:grpSp>
      </p:grpSp>
      <p:sp>
        <p:nvSpPr>
          <p:cNvPr id="1048596" name=""/>
          <p:cNvSpPr txBox="1"/>
          <p:nvPr/>
        </p:nvSpPr>
        <p:spPr>
          <a:xfrm rot="0">
            <a:off x="2895600" y="457200"/>
            <a:ext cx="31038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Pythagorean theorem</a:t>
            </a:r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63" name=""/>
          <p:cNvSpPr txBox="1"/>
          <p:nvPr/>
        </p:nvSpPr>
        <p:spPr>
          <a:xfrm rot="0">
            <a:off x="3886200" y="457200"/>
            <a:ext cx="12623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Content</a:t>
            </a:r>
          </a:p>
        </p:txBody>
      </p:sp>
      <p:sp>
        <p:nvSpPr>
          <p:cNvPr id="1049164" name=""/>
          <p:cNvSpPr txBox="1"/>
          <p:nvPr/>
        </p:nvSpPr>
        <p:spPr>
          <a:xfrm rot="0">
            <a:off x="1676400" y="1600200"/>
            <a:ext cx="5440681" cy="32918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Mathematical proof (what and why)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Logic, basic operators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Using simple operators to construct any operator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Logical equivalence, DeMorgan’s law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/>
              <a:t>Conditional statement (if, if and only if)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Arguments</a:t>
            </a:r>
          </a:p>
          <a:p>
            <a:pPr eaLnBrk="1" hangingPunct="1" indent="-342900" latinLnBrk="1" lvl="0" marL="342900"/>
            <a:endParaRPr altLang="en-US" lang="en-US">
              <a:solidFill>
                <a:schemeClr val="dk2"/>
              </a:solidFill>
            </a:endParaRPr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65" name=""/>
          <p:cNvSpPr txBox="1"/>
          <p:nvPr/>
        </p:nvSpPr>
        <p:spPr>
          <a:xfrm rot="0">
            <a:off x="2819400" y="457200"/>
            <a:ext cx="32308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Conditional Statement</a:t>
            </a:r>
          </a:p>
        </p:txBody>
      </p:sp>
      <p:sp>
        <p:nvSpPr>
          <p:cNvPr id="1049166" name=""/>
          <p:cNvSpPr txBox="1"/>
          <p:nvPr/>
        </p:nvSpPr>
        <p:spPr>
          <a:xfrm rot="0">
            <a:off x="1879600" y="1371600"/>
            <a:ext cx="1186180" cy="358141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If p then q</a:t>
            </a:r>
          </a:p>
        </p:txBody>
      </p:sp>
      <p:pic>
        <p:nvPicPr>
          <p:cNvPr id="209722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60800" y="1371600"/>
            <a:ext cx="1397000" cy="355600"/>
          </a:xfrm>
          <a:prstGeom prst="rect"/>
          <a:noFill/>
          <a:ln>
            <a:noFill/>
          </a:ln>
        </p:spPr>
      </p:pic>
      <p:sp>
        <p:nvSpPr>
          <p:cNvPr id="1049167" name=""/>
          <p:cNvSpPr txBox="1"/>
          <p:nvPr/>
        </p:nvSpPr>
        <p:spPr>
          <a:xfrm rot="0">
            <a:off x="1751012" y="2133600"/>
            <a:ext cx="5313680" cy="358141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p is called the </a:t>
            </a:r>
            <a:r>
              <a:rPr altLang="zh-TW" lang="en-US">
                <a:solidFill>
                  <a:srgbClr val="A50021"/>
                </a:solidFill>
              </a:rPr>
              <a:t>hypothesis</a:t>
            </a:r>
            <a:r>
              <a:rPr altLang="zh-TW" lang="en-US"/>
              <a:t>; q is called the </a:t>
            </a:r>
            <a:r>
              <a:rPr altLang="zh-TW" lang="en-US">
                <a:solidFill>
                  <a:srgbClr val="A50021"/>
                </a:solidFill>
              </a:rPr>
              <a:t>conclusion</a:t>
            </a:r>
          </a:p>
        </p:txBody>
      </p:sp>
      <p:sp>
        <p:nvSpPr>
          <p:cNvPr id="1049168" name=""/>
          <p:cNvSpPr txBox="1"/>
          <p:nvPr/>
        </p:nvSpPr>
        <p:spPr>
          <a:xfrm rot="0">
            <a:off x="2590800" y="2895600"/>
            <a:ext cx="5554981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“If your GPA is 4.0, then you will have full scholarship.”</a:t>
            </a:r>
          </a:p>
        </p:txBody>
      </p:sp>
      <p:sp>
        <p:nvSpPr>
          <p:cNvPr id="1049169" name=""/>
          <p:cNvSpPr txBox="1"/>
          <p:nvPr/>
        </p:nvSpPr>
        <p:spPr>
          <a:xfrm rot="0">
            <a:off x="152400" y="2895600"/>
            <a:ext cx="2392680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The department says:</a:t>
            </a:r>
          </a:p>
        </p:txBody>
      </p:sp>
      <p:sp>
        <p:nvSpPr>
          <p:cNvPr id="1049170" name=""/>
          <p:cNvSpPr txBox="1"/>
          <p:nvPr/>
        </p:nvSpPr>
        <p:spPr>
          <a:xfrm rot="0">
            <a:off x="2620962" y="3505200"/>
            <a:ext cx="3688080" cy="3581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When is the above sentence false?</a:t>
            </a:r>
          </a:p>
        </p:txBody>
      </p:sp>
      <p:sp>
        <p:nvSpPr>
          <p:cNvPr id="1049171" name=""/>
          <p:cNvSpPr txBox="1"/>
          <p:nvPr/>
        </p:nvSpPr>
        <p:spPr>
          <a:xfrm rot="0">
            <a:off x="685800" y="4038600"/>
            <a:ext cx="7066281" cy="6248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altLang="zh-TW" lang="en-US"/>
              <a:t> It is false when your GPA is 4.0 but you don’t receive full scholarship.</a:t>
            </a:r>
          </a:p>
          <a:p>
            <a:pPr eaLnBrk="1" hangingPunct="1" latinLnBrk="1" lvl="0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altLang="zh-TW" lang="en-US"/>
              <a:t> But it is not false if your GPA is below 4.0.</a:t>
            </a:r>
          </a:p>
        </p:txBody>
      </p:sp>
      <p:sp>
        <p:nvSpPr>
          <p:cNvPr id="1049172" name=""/>
          <p:cNvSpPr txBox="1"/>
          <p:nvPr/>
        </p:nvSpPr>
        <p:spPr>
          <a:xfrm rot="0">
            <a:off x="593725" y="5410200"/>
            <a:ext cx="7205981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Another example: “If there is typhoon T8 today, then there is no class.”</a:t>
            </a:r>
          </a:p>
        </p:txBody>
      </p:sp>
      <p:sp>
        <p:nvSpPr>
          <p:cNvPr id="1049173" name=""/>
          <p:cNvSpPr txBox="1"/>
          <p:nvPr/>
        </p:nvSpPr>
        <p:spPr>
          <a:xfrm rot="0">
            <a:off x="2620962" y="5902325"/>
            <a:ext cx="3688080" cy="3581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When is the above sentence false?</a:t>
            </a:r>
          </a:p>
        </p:txBody>
      </p:sp>
      <p:sp>
        <p:nvSpPr>
          <p:cNvPr id="1049174" name=""/>
          <p:cNvSpPr txBox="1"/>
          <p:nvPr/>
        </p:nvSpPr>
        <p:spPr>
          <a:xfrm rot="0">
            <a:off x="5942012" y="1371600"/>
            <a:ext cx="1262380" cy="358141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p implies q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1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1">
                                            <p:txEl>
                                              <p:charRg st="7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68" grpId="0" uiExpand="0" build="whole"/>
      <p:bldP spid="1049169" grpId="0" uiExpand="0" build="whole"/>
      <p:bldP spid="1049170" grpId="0" uiExpand="0" build="whole" animBg="1"/>
      <p:bldP spid="1049172" grpId="0" uiExpand="0" build="whole"/>
      <p:bldP spid="1049173" grpId="0" uiExpand="0" build="whol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22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073400" y="1219200"/>
            <a:ext cx="2971800" cy="579437"/>
          </a:xfrm>
          <a:prstGeom prst="rect"/>
          <a:noFill/>
          <a:ln>
            <a:noFill/>
          </a:ln>
        </p:spPr>
      </p:pic>
      <p:sp>
        <p:nvSpPr>
          <p:cNvPr id="1049175" name=""/>
          <p:cNvSpPr txBox="1"/>
          <p:nvPr/>
        </p:nvSpPr>
        <p:spPr>
          <a:xfrm rot="0">
            <a:off x="3352800" y="457200"/>
            <a:ext cx="22021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Logic Operator</a:t>
            </a:r>
          </a:p>
        </p:txBody>
      </p:sp>
      <p:grpSp>
        <p:nvGrpSpPr>
          <p:cNvPr id="146" name=""/>
          <p:cNvGrpSpPr/>
          <p:nvPr/>
        </p:nvGrpSpPr>
        <p:grpSpPr>
          <a:xfrm rot="0">
            <a:off x="4462462" y="1989137"/>
            <a:ext cx="2051050" cy="2659062"/>
            <a:chOff x="1707" y="1902"/>
            <a:chExt cx="1292" cy="1675"/>
          </a:xfrm>
        </p:grpSpPr>
        <p:sp>
          <p:nvSpPr>
            <p:cNvPr id="1049176" name=""/>
            <p:cNvSpPr/>
            <p:nvPr/>
          </p:nvSpPr>
          <p:spPr>
            <a:xfrm rot="0">
              <a:off x="2236" y="3251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solidFill>
                    <a:srgbClr val="006600"/>
                  </a:solidFill>
                  <a:latin typeface="Arial" pitchFamily="0" charset="0"/>
                </a:rPr>
                <a:t>T</a:t>
              </a:r>
            </a:p>
          </p:txBody>
        </p:sp>
        <p:sp>
          <p:nvSpPr>
            <p:cNvPr id="1049177" name=""/>
            <p:cNvSpPr/>
            <p:nvPr/>
          </p:nvSpPr>
          <p:spPr>
            <a:xfrm rot="0">
              <a:off x="2236" y="2925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solidFill>
                    <a:srgbClr val="006600"/>
                  </a:solidFill>
                  <a:latin typeface="Arial" pitchFamily="0" charset="0"/>
                </a:rPr>
                <a:t>T</a:t>
              </a:r>
            </a:p>
          </p:txBody>
        </p:sp>
        <p:sp>
          <p:nvSpPr>
            <p:cNvPr id="1049178" name=""/>
            <p:cNvSpPr/>
            <p:nvPr/>
          </p:nvSpPr>
          <p:spPr>
            <a:xfrm rot="0">
              <a:off x="2236" y="2599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solidFill>
                    <a:srgbClr val="A50021"/>
                  </a:solidFill>
                  <a:latin typeface="Arial" pitchFamily="0" charset="0"/>
                </a:rPr>
                <a:t>F</a:t>
              </a:r>
            </a:p>
          </p:txBody>
        </p:sp>
        <p:sp>
          <p:nvSpPr>
            <p:cNvPr id="1049179" name=""/>
            <p:cNvSpPr/>
            <p:nvPr/>
          </p:nvSpPr>
          <p:spPr>
            <a:xfrm rot="0">
              <a:off x="2236" y="2266"/>
              <a:ext cx="763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solidFill>
                    <a:srgbClr val="006600"/>
                  </a:solidFill>
                  <a:latin typeface="Arial" pitchFamily="0" charset="0"/>
                </a:rPr>
                <a:t>T</a:t>
              </a:r>
            </a:p>
          </p:txBody>
        </p:sp>
        <p:sp>
          <p:nvSpPr>
            <p:cNvPr id="1049180" name=""/>
            <p:cNvSpPr/>
            <p:nvPr/>
          </p:nvSpPr>
          <p:spPr>
            <a:xfrm rot="0">
              <a:off x="1707" y="1902"/>
              <a:ext cx="1292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P  </a:t>
              </a:r>
              <a:r>
                <a:rPr altLang="en-US" sz="3200" lang="en-US">
                  <a:latin typeface="Arial" pitchFamily="0" charset="0"/>
                  <a:sym typeface="Symbol" pitchFamily="18" charset="2"/>
                </a:rPr>
                <a:t>   </a:t>
              </a:r>
              <a:r>
                <a:rPr altLang="en-US" sz="3200" i="1" lang="en-US">
                  <a:latin typeface="Arial" pitchFamily="0" charset="0"/>
                  <a:sym typeface="Symbol" pitchFamily="18" charset="2"/>
                </a:rPr>
                <a:t>Q</a:t>
              </a:r>
            </a:p>
          </p:txBody>
        </p:sp>
      </p:grpSp>
      <p:grpSp>
        <p:nvGrpSpPr>
          <p:cNvPr id="147" name=""/>
          <p:cNvGrpSpPr/>
          <p:nvPr/>
        </p:nvGrpSpPr>
        <p:grpSpPr>
          <a:xfrm rot="0">
            <a:off x="2692400" y="1989137"/>
            <a:ext cx="1770062" cy="2659062"/>
            <a:chOff x="592" y="1902"/>
            <a:chExt cx="1115" cy="1675"/>
          </a:xfrm>
        </p:grpSpPr>
        <p:sp>
          <p:nvSpPr>
            <p:cNvPr id="1049181" name=""/>
            <p:cNvSpPr/>
            <p:nvPr/>
          </p:nvSpPr>
          <p:spPr>
            <a:xfrm rot="0">
              <a:off x="1120" y="3251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182" name=""/>
            <p:cNvSpPr/>
            <p:nvPr/>
          </p:nvSpPr>
          <p:spPr>
            <a:xfrm rot="0">
              <a:off x="592" y="3251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183" name=""/>
            <p:cNvSpPr/>
            <p:nvPr/>
          </p:nvSpPr>
          <p:spPr>
            <a:xfrm rot="0">
              <a:off x="1120" y="2925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184" name=""/>
            <p:cNvSpPr/>
            <p:nvPr/>
          </p:nvSpPr>
          <p:spPr>
            <a:xfrm rot="0">
              <a:off x="592" y="2925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185" name=""/>
            <p:cNvSpPr/>
            <p:nvPr/>
          </p:nvSpPr>
          <p:spPr>
            <a:xfrm rot="0">
              <a:off x="1120" y="2599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186" name=""/>
            <p:cNvSpPr/>
            <p:nvPr/>
          </p:nvSpPr>
          <p:spPr>
            <a:xfrm rot="0">
              <a:off x="592" y="2599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187" name=""/>
            <p:cNvSpPr/>
            <p:nvPr/>
          </p:nvSpPr>
          <p:spPr>
            <a:xfrm rot="0">
              <a:off x="1120" y="2266"/>
              <a:ext cx="587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188" name=""/>
            <p:cNvSpPr/>
            <p:nvPr/>
          </p:nvSpPr>
          <p:spPr>
            <a:xfrm rot="0">
              <a:off x="592" y="2266"/>
              <a:ext cx="528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189" name=""/>
            <p:cNvSpPr/>
            <p:nvPr/>
          </p:nvSpPr>
          <p:spPr>
            <a:xfrm rot="0">
              <a:off x="1120" y="1902"/>
              <a:ext cx="587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Q</a:t>
              </a:r>
            </a:p>
          </p:txBody>
        </p:sp>
        <p:sp>
          <p:nvSpPr>
            <p:cNvPr id="1049190" name=""/>
            <p:cNvSpPr/>
            <p:nvPr/>
          </p:nvSpPr>
          <p:spPr>
            <a:xfrm rot="0">
              <a:off x="592" y="1902"/>
              <a:ext cx="528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P</a:t>
              </a:r>
            </a:p>
          </p:txBody>
        </p:sp>
      </p:grpSp>
      <p:grpSp>
        <p:nvGrpSpPr>
          <p:cNvPr id="148" name=""/>
          <p:cNvGrpSpPr/>
          <p:nvPr/>
        </p:nvGrpSpPr>
        <p:grpSpPr>
          <a:xfrm rot="0">
            <a:off x="3530600" y="1989137"/>
            <a:ext cx="931862" cy="2659062"/>
            <a:chOff x="1120" y="1902"/>
            <a:chExt cx="587" cy="1675"/>
          </a:xfrm>
        </p:grpSpPr>
        <p:sp>
          <p:nvSpPr>
            <p:cNvPr id="1049191" name=""/>
            <p:cNvSpPr/>
            <p:nvPr/>
          </p:nvSpPr>
          <p:spPr>
            <a:xfrm rot="0">
              <a:off x="1120" y="1902"/>
              <a:ext cx="0" cy="1675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92" name=""/>
            <p:cNvSpPr/>
            <p:nvPr/>
          </p:nvSpPr>
          <p:spPr>
            <a:xfrm rot="0">
              <a:off x="1707" y="1902"/>
              <a:ext cx="0" cy="1675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49" name=""/>
          <p:cNvGrpSpPr/>
          <p:nvPr/>
        </p:nvGrpSpPr>
        <p:grpSpPr>
          <a:xfrm rot="0">
            <a:off x="2692400" y="1976437"/>
            <a:ext cx="3821112" cy="2659062"/>
            <a:chOff x="592" y="1894"/>
            <a:chExt cx="2407" cy="1675"/>
          </a:xfrm>
        </p:grpSpPr>
        <p:grpSp>
          <p:nvGrpSpPr>
            <p:cNvPr id="150" name=""/>
            <p:cNvGrpSpPr/>
            <p:nvPr/>
          </p:nvGrpSpPr>
          <p:grpSpPr>
            <a:xfrm rot="0"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1049193" name=""/>
              <p:cNvSpPr/>
              <p:nvPr/>
            </p:nvSpPr>
            <p:spPr>
              <a:xfrm rot="0">
                <a:off x="592" y="2266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194" name=""/>
              <p:cNvSpPr/>
              <p:nvPr/>
            </p:nvSpPr>
            <p:spPr>
              <a:xfrm rot="0">
                <a:off x="592" y="2599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195" name=""/>
              <p:cNvSpPr/>
              <p:nvPr/>
            </p:nvSpPr>
            <p:spPr>
              <a:xfrm rot="0">
                <a:off x="592" y="2925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196" name=""/>
              <p:cNvSpPr/>
              <p:nvPr/>
            </p:nvSpPr>
            <p:spPr>
              <a:xfrm rot="0">
                <a:off x="592" y="3251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  <p:grpSp>
          <p:nvGrpSpPr>
            <p:cNvPr id="151" name=""/>
            <p:cNvGrpSpPr/>
            <p:nvPr/>
          </p:nvGrpSpPr>
          <p:grpSpPr>
            <a:xfrm rot="0"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152" name=""/>
              <p:cNvGrpSpPr/>
              <p:nvPr/>
            </p:nvGrpSpPr>
            <p:grpSpPr>
              <a:xfrm rot="0"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1049197" name=""/>
                <p:cNvSpPr/>
                <p:nvPr/>
              </p:nvSpPr>
              <p:spPr>
                <a:xfrm rot="0">
                  <a:off x="592" y="1902"/>
                  <a:ext cx="2407" cy="0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9198" name=""/>
                <p:cNvSpPr/>
                <p:nvPr/>
              </p:nvSpPr>
              <p:spPr>
                <a:xfrm rot="0">
                  <a:off x="592" y="3577"/>
                  <a:ext cx="2407" cy="0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9199" name=""/>
                <p:cNvSpPr/>
                <p:nvPr/>
              </p:nvSpPr>
              <p:spPr>
                <a:xfrm rot="0">
                  <a:off x="592" y="1902"/>
                  <a:ext cx="0" cy="1675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</p:grpSp>
          <p:sp>
            <p:nvSpPr>
              <p:cNvPr id="1049200" name=""/>
              <p:cNvSpPr/>
              <p:nvPr/>
            </p:nvSpPr>
            <p:spPr>
              <a:xfrm rot="0">
                <a:off x="2999" y="1806"/>
                <a:ext cx="0" cy="1675"/>
              </a:xfrm>
              <a:prstGeom prst="line"/>
              <a:noFill/>
              <a:ln w="28575" cap="sq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</p:grpSp>
      <p:pic>
        <p:nvPicPr>
          <p:cNvPr id="2097225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267450" y="2309812"/>
            <a:ext cx="114300" cy="177800"/>
          </a:xfrm>
          <a:prstGeom prst="rect"/>
          <a:noFill/>
          <a:ln>
            <a:noFill/>
          </a:ln>
        </p:spPr>
      </p:pic>
      <p:sp>
        <p:nvSpPr>
          <p:cNvPr id="1049201" name=""/>
          <p:cNvSpPr txBox="1"/>
          <p:nvPr/>
        </p:nvSpPr>
        <p:spPr>
          <a:xfrm rot="0">
            <a:off x="381000" y="5029200"/>
            <a:ext cx="7866381" cy="358140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A50021"/>
                </a:solidFill>
              </a:rPr>
              <a:t>Convention</a:t>
            </a:r>
            <a:r>
              <a:rPr altLang="en-US" lang="en-US"/>
              <a:t>: if we don’t say anything wrong, then it is not false, and thus true.</a:t>
            </a:r>
          </a:p>
        </p:txBody>
      </p:sp>
      <p:pic>
        <p:nvPicPr>
          <p:cNvPr id="2097226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224462" y="2192337"/>
            <a:ext cx="468312" cy="187325"/>
          </a:xfrm>
          <a:prstGeom prst="rect"/>
          <a:noFill/>
          <a:ln>
            <a:noFill/>
          </a:ln>
        </p:spPr>
      </p:pic>
      <p:sp>
        <p:nvSpPr>
          <p:cNvPr id="1049202" name=""/>
          <p:cNvSpPr txBox="1"/>
          <p:nvPr/>
        </p:nvSpPr>
        <p:spPr>
          <a:xfrm rot="0">
            <a:off x="1381125" y="5715000"/>
            <a:ext cx="6024881" cy="891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Make sure you understand the definition of IF.</a:t>
            </a:r>
          </a:p>
          <a:p>
            <a:pPr eaLnBrk="1" hangingPunct="1" latinLnBrk="1" lvl="0"/>
            <a:endParaRPr altLang="en-US" lang="en-US"/>
          </a:p>
          <a:p>
            <a:pPr eaLnBrk="1" hangingPunct="1" latinLnBrk="1" lvl="0"/>
            <a:r>
              <a:rPr altLang="en-US" lang="en-US"/>
              <a:t>The IF operation is very important in mathematical proofs.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01" grpId="0" uiExpand="0" build="whole" animBg="1"/>
      <p:bldP spid="1049202" grpId="0" uiExpand="0" build="whol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03" name=""/>
          <p:cNvSpPr txBox="1"/>
          <p:nvPr/>
        </p:nvSpPr>
        <p:spPr>
          <a:xfrm rot="0">
            <a:off x="3063875" y="457200"/>
            <a:ext cx="29006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Logical Equivalence</a:t>
            </a:r>
          </a:p>
        </p:txBody>
      </p:sp>
      <p:pic>
        <p:nvPicPr>
          <p:cNvPr id="2097227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429000" y="1651000"/>
            <a:ext cx="2235200" cy="482600"/>
          </a:xfrm>
          <a:prstGeom prst="rect"/>
          <a:noFill/>
          <a:ln>
            <a:noFill/>
          </a:ln>
        </p:spPr>
      </p:pic>
      <p:sp>
        <p:nvSpPr>
          <p:cNvPr id="1049204" name=""/>
          <p:cNvSpPr txBox="1"/>
          <p:nvPr/>
        </p:nvSpPr>
        <p:spPr>
          <a:xfrm rot="0">
            <a:off x="2279650" y="2706687"/>
            <a:ext cx="4132581" cy="14249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342900" latinLnBrk="1" lvl="0" marL="342900"/>
            <a:r>
              <a:rPr altLang="zh-TW" lang="en-US"/>
              <a:t>If you see a question in the above form,</a:t>
            </a:r>
          </a:p>
          <a:p>
            <a:pPr eaLnBrk="1" hangingPunct="1" indent="-342900" latinLnBrk="1" lvl="0" marL="342900">
              <a:lnSpc>
                <a:spcPct val="150000"/>
              </a:lnSpc>
            </a:pPr>
            <a:r>
              <a:rPr altLang="zh-TW" lang="en-US"/>
              <a:t>there are usually 3 ways to deal with it.</a:t>
            </a:r>
          </a:p>
          <a:p>
            <a:pPr eaLnBrk="1" hangingPunct="1" indent="-342900" latinLnBrk="1" lvl="0" marL="342900">
              <a:lnSpc>
                <a:spcPct val="150000"/>
              </a:lnSpc>
              <a:buFontTx/>
              <a:buAutoNum type="arabicParenBoth" startAt="1"/>
            </a:pPr>
            <a:r>
              <a:rPr altLang="zh-TW" lang="en-US"/>
              <a:t>Truth table</a:t>
            </a:r>
          </a:p>
          <a:p>
            <a:pPr eaLnBrk="1" hangingPunct="1" indent="-342900" latinLnBrk="1" lvl="0" marL="342900">
              <a:lnSpc>
                <a:spcPct val="150000"/>
              </a:lnSpc>
              <a:buFontTx/>
              <a:buAutoNum type="arabicParenBoth" startAt="1"/>
            </a:pPr>
            <a:r>
              <a:rPr altLang="zh-TW" lang="en-US"/>
              <a:t>Use logical rules</a:t>
            </a:r>
          </a:p>
          <a:p>
            <a:pPr eaLnBrk="1" hangingPunct="1" indent="-342900" latinLnBrk="1" lvl="0" marL="342900">
              <a:lnSpc>
                <a:spcPct val="150000"/>
              </a:lnSpc>
              <a:buFontTx/>
              <a:buAutoNum type="arabicParenBoth" startAt="1"/>
            </a:pPr>
            <a:r>
              <a:rPr altLang="zh-TW" lang="en-US"/>
              <a:t>Intuition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4">
                                            <p:txEl>
                                              <p:charRg st="8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4">
                                            <p:txEl>
                                              <p:charRg st="9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4">
                                            <p:txEl>
                                              <p:charRg st="11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05" name=""/>
          <p:cNvSpPr txBox="1"/>
          <p:nvPr/>
        </p:nvSpPr>
        <p:spPr>
          <a:xfrm rot="0">
            <a:off x="3352800" y="457200"/>
            <a:ext cx="19227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If-Then as Or</a:t>
            </a:r>
          </a:p>
        </p:txBody>
      </p:sp>
      <p:pic>
        <p:nvPicPr>
          <p:cNvPr id="2097228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895600" y="1143000"/>
            <a:ext cx="2235200" cy="482600"/>
          </a:xfrm>
          <a:prstGeom prst="rect"/>
          <a:noFill/>
          <a:ln>
            <a:noFill/>
          </a:ln>
        </p:spPr>
      </p:pic>
      <p:grpSp>
        <p:nvGrpSpPr>
          <p:cNvPr id="155" name=""/>
          <p:cNvGrpSpPr/>
          <p:nvPr/>
        </p:nvGrpSpPr>
        <p:grpSpPr>
          <a:xfrm rot="0">
            <a:off x="2520950" y="1912937"/>
            <a:ext cx="2051050" cy="2659062"/>
            <a:chOff x="1707" y="1902"/>
            <a:chExt cx="1292" cy="1675"/>
          </a:xfrm>
        </p:grpSpPr>
        <p:sp>
          <p:nvSpPr>
            <p:cNvPr id="1049206" name=""/>
            <p:cNvSpPr/>
            <p:nvPr/>
          </p:nvSpPr>
          <p:spPr>
            <a:xfrm rot="0">
              <a:off x="2236" y="3251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solidFill>
                    <a:srgbClr val="006600"/>
                  </a:solidFill>
                  <a:latin typeface="Arial" pitchFamily="0" charset="0"/>
                </a:rPr>
                <a:t>T</a:t>
              </a:r>
            </a:p>
          </p:txBody>
        </p:sp>
        <p:sp>
          <p:nvSpPr>
            <p:cNvPr id="1049207" name=""/>
            <p:cNvSpPr/>
            <p:nvPr/>
          </p:nvSpPr>
          <p:spPr>
            <a:xfrm rot="0">
              <a:off x="2236" y="2925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solidFill>
                    <a:srgbClr val="006600"/>
                  </a:solidFill>
                  <a:latin typeface="Arial" pitchFamily="0" charset="0"/>
                </a:rPr>
                <a:t>T</a:t>
              </a:r>
            </a:p>
          </p:txBody>
        </p:sp>
        <p:sp>
          <p:nvSpPr>
            <p:cNvPr id="1049208" name=""/>
            <p:cNvSpPr/>
            <p:nvPr/>
          </p:nvSpPr>
          <p:spPr>
            <a:xfrm rot="0">
              <a:off x="2236" y="2599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solidFill>
                    <a:srgbClr val="A50021"/>
                  </a:solidFill>
                  <a:latin typeface="Arial" pitchFamily="0" charset="0"/>
                </a:rPr>
                <a:t>F</a:t>
              </a:r>
            </a:p>
          </p:txBody>
        </p:sp>
        <p:sp>
          <p:nvSpPr>
            <p:cNvPr id="1049209" name=""/>
            <p:cNvSpPr/>
            <p:nvPr/>
          </p:nvSpPr>
          <p:spPr>
            <a:xfrm rot="0">
              <a:off x="2236" y="2266"/>
              <a:ext cx="763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solidFill>
                    <a:srgbClr val="006600"/>
                  </a:solidFill>
                  <a:latin typeface="Arial" pitchFamily="0" charset="0"/>
                </a:rPr>
                <a:t>T</a:t>
              </a:r>
            </a:p>
          </p:txBody>
        </p:sp>
        <p:sp>
          <p:nvSpPr>
            <p:cNvPr id="1049210" name=""/>
            <p:cNvSpPr/>
            <p:nvPr/>
          </p:nvSpPr>
          <p:spPr>
            <a:xfrm rot="0">
              <a:off x="1707" y="1902"/>
              <a:ext cx="1292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P  </a:t>
              </a:r>
              <a:r>
                <a:rPr altLang="en-US" sz="3200" lang="en-US">
                  <a:latin typeface="Arial" pitchFamily="0" charset="0"/>
                  <a:sym typeface="Symbol" pitchFamily="18" charset="2"/>
                </a:rPr>
                <a:t>   </a:t>
              </a:r>
              <a:r>
                <a:rPr altLang="en-US" sz="3200" i="1" lang="en-US">
                  <a:latin typeface="Arial" pitchFamily="0" charset="0"/>
                  <a:sym typeface="Symbol" pitchFamily="18" charset="2"/>
                </a:rPr>
                <a:t>Q</a:t>
              </a:r>
            </a:p>
          </p:txBody>
        </p:sp>
      </p:grpSp>
      <p:grpSp>
        <p:nvGrpSpPr>
          <p:cNvPr id="156" name=""/>
          <p:cNvGrpSpPr/>
          <p:nvPr/>
        </p:nvGrpSpPr>
        <p:grpSpPr>
          <a:xfrm rot="0">
            <a:off x="750887" y="1912937"/>
            <a:ext cx="1770062" cy="2659062"/>
            <a:chOff x="592" y="1902"/>
            <a:chExt cx="1115" cy="1675"/>
          </a:xfrm>
        </p:grpSpPr>
        <p:sp>
          <p:nvSpPr>
            <p:cNvPr id="1049211" name=""/>
            <p:cNvSpPr/>
            <p:nvPr/>
          </p:nvSpPr>
          <p:spPr>
            <a:xfrm rot="0">
              <a:off x="1120" y="3251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212" name=""/>
            <p:cNvSpPr/>
            <p:nvPr/>
          </p:nvSpPr>
          <p:spPr>
            <a:xfrm rot="0">
              <a:off x="592" y="3251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213" name=""/>
            <p:cNvSpPr/>
            <p:nvPr/>
          </p:nvSpPr>
          <p:spPr>
            <a:xfrm rot="0">
              <a:off x="1120" y="2925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214" name=""/>
            <p:cNvSpPr/>
            <p:nvPr/>
          </p:nvSpPr>
          <p:spPr>
            <a:xfrm rot="0">
              <a:off x="592" y="2925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215" name=""/>
            <p:cNvSpPr/>
            <p:nvPr/>
          </p:nvSpPr>
          <p:spPr>
            <a:xfrm rot="0">
              <a:off x="1120" y="2599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216" name=""/>
            <p:cNvSpPr/>
            <p:nvPr/>
          </p:nvSpPr>
          <p:spPr>
            <a:xfrm rot="0">
              <a:off x="592" y="2599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217" name=""/>
            <p:cNvSpPr/>
            <p:nvPr/>
          </p:nvSpPr>
          <p:spPr>
            <a:xfrm rot="0">
              <a:off x="1120" y="2266"/>
              <a:ext cx="587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218" name=""/>
            <p:cNvSpPr/>
            <p:nvPr/>
          </p:nvSpPr>
          <p:spPr>
            <a:xfrm rot="0">
              <a:off x="592" y="2266"/>
              <a:ext cx="528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219" name=""/>
            <p:cNvSpPr/>
            <p:nvPr/>
          </p:nvSpPr>
          <p:spPr>
            <a:xfrm rot="0">
              <a:off x="1120" y="1902"/>
              <a:ext cx="587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Q</a:t>
              </a:r>
            </a:p>
          </p:txBody>
        </p:sp>
        <p:sp>
          <p:nvSpPr>
            <p:cNvPr id="1049220" name=""/>
            <p:cNvSpPr/>
            <p:nvPr/>
          </p:nvSpPr>
          <p:spPr>
            <a:xfrm rot="0">
              <a:off x="592" y="1902"/>
              <a:ext cx="528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P</a:t>
              </a:r>
            </a:p>
          </p:txBody>
        </p:sp>
      </p:grpSp>
      <p:grpSp>
        <p:nvGrpSpPr>
          <p:cNvPr id="157" name=""/>
          <p:cNvGrpSpPr/>
          <p:nvPr/>
        </p:nvGrpSpPr>
        <p:grpSpPr>
          <a:xfrm rot="0">
            <a:off x="1589087" y="1912937"/>
            <a:ext cx="931862" cy="2659062"/>
            <a:chOff x="1120" y="1902"/>
            <a:chExt cx="587" cy="1675"/>
          </a:xfrm>
        </p:grpSpPr>
        <p:sp>
          <p:nvSpPr>
            <p:cNvPr id="1049221" name=""/>
            <p:cNvSpPr/>
            <p:nvPr/>
          </p:nvSpPr>
          <p:spPr>
            <a:xfrm rot="0">
              <a:off x="1120" y="1902"/>
              <a:ext cx="0" cy="1675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22" name=""/>
            <p:cNvSpPr/>
            <p:nvPr/>
          </p:nvSpPr>
          <p:spPr>
            <a:xfrm rot="0">
              <a:off x="1707" y="1902"/>
              <a:ext cx="0" cy="1675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58" name=""/>
          <p:cNvGrpSpPr/>
          <p:nvPr/>
        </p:nvGrpSpPr>
        <p:grpSpPr>
          <a:xfrm rot="0">
            <a:off x="750887" y="1900237"/>
            <a:ext cx="3821112" cy="2659062"/>
            <a:chOff x="592" y="1894"/>
            <a:chExt cx="2407" cy="1675"/>
          </a:xfrm>
        </p:grpSpPr>
        <p:grpSp>
          <p:nvGrpSpPr>
            <p:cNvPr id="159" name=""/>
            <p:cNvGrpSpPr/>
            <p:nvPr/>
          </p:nvGrpSpPr>
          <p:grpSpPr>
            <a:xfrm rot="0"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1049223" name=""/>
              <p:cNvSpPr/>
              <p:nvPr/>
            </p:nvSpPr>
            <p:spPr>
              <a:xfrm rot="0">
                <a:off x="592" y="2266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224" name=""/>
              <p:cNvSpPr/>
              <p:nvPr/>
            </p:nvSpPr>
            <p:spPr>
              <a:xfrm rot="0">
                <a:off x="592" y="2599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225" name=""/>
              <p:cNvSpPr/>
              <p:nvPr/>
            </p:nvSpPr>
            <p:spPr>
              <a:xfrm rot="0">
                <a:off x="592" y="2925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226" name=""/>
              <p:cNvSpPr/>
              <p:nvPr/>
            </p:nvSpPr>
            <p:spPr>
              <a:xfrm rot="0">
                <a:off x="592" y="3251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  <p:grpSp>
          <p:nvGrpSpPr>
            <p:cNvPr id="160" name=""/>
            <p:cNvGrpSpPr/>
            <p:nvPr/>
          </p:nvGrpSpPr>
          <p:grpSpPr>
            <a:xfrm rot="0"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161" name=""/>
              <p:cNvGrpSpPr/>
              <p:nvPr/>
            </p:nvGrpSpPr>
            <p:grpSpPr>
              <a:xfrm rot="0"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1049227" name=""/>
                <p:cNvSpPr/>
                <p:nvPr/>
              </p:nvSpPr>
              <p:spPr>
                <a:xfrm rot="0">
                  <a:off x="592" y="1902"/>
                  <a:ext cx="2407" cy="0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9228" name=""/>
                <p:cNvSpPr/>
                <p:nvPr/>
              </p:nvSpPr>
              <p:spPr>
                <a:xfrm rot="0">
                  <a:off x="592" y="3577"/>
                  <a:ext cx="2407" cy="0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9229" name=""/>
                <p:cNvSpPr/>
                <p:nvPr/>
              </p:nvSpPr>
              <p:spPr>
                <a:xfrm rot="0">
                  <a:off x="592" y="1902"/>
                  <a:ext cx="0" cy="1675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</p:grpSp>
          <p:sp>
            <p:nvSpPr>
              <p:cNvPr id="1049230" name=""/>
              <p:cNvSpPr/>
              <p:nvPr/>
            </p:nvSpPr>
            <p:spPr>
              <a:xfrm rot="0">
                <a:off x="2999" y="1806"/>
                <a:ext cx="0" cy="1675"/>
              </a:xfrm>
              <a:prstGeom prst="line"/>
              <a:noFill/>
              <a:ln w="28575" cap="sq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</p:grpSp>
      <p:pic>
        <p:nvPicPr>
          <p:cNvPr id="209722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325937" y="2233612"/>
            <a:ext cx="114300" cy="177800"/>
          </a:xfrm>
          <a:prstGeom prst="rect"/>
          <a:noFill/>
          <a:ln>
            <a:noFill/>
          </a:ln>
        </p:spPr>
      </p:pic>
      <p:pic>
        <p:nvPicPr>
          <p:cNvPr id="2097230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282950" y="2116137"/>
            <a:ext cx="468312" cy="187325"/>
          </a:xfrm>
          <a:prstGeom prst="rect"/>
          <a:noFill/>
          <a:ln>
            <a:noFill/>
          </a:ln>
        </p:spPr>
      </p:pic>
      <p:sp>
        <p:nvSpPr>
          <p:cNvPr id="1049231" name=""/>
          <p:cNvSpPr txBox="1"/>
          <p:nvPr/>
        </p:nvSpPr>
        <p:spPr>
          <a:xfrm rot="0">
            <a:off x="5062537" y="2241550"/>
            <a:ext cx="3205481" cy="624841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Idea 2: Look at the false rows,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       </a:t>
            </a:r>
            <a:r>
              <a:rPr altLang="zh-TW" lang="en-US">
                <a:solidFill>
                  <a:srgbClr val="A50021"/>
                </a:solidFill>
              </a:rPr>
              <a:t>negate</a:t>
            </a:r>
            <a:r>
              <a:rPr altLang="zh-TW" lang="en-US"/>
              <a:t> and take the </a:t>
            </a:r>
            <a:r>
              <a:rPr altLang="zh-TW" b="1" lang="en-US">
                <a:solidFill>
                  <a:srgbClr val="A50021"/>
                </a:solidFill>
              </a:rPr>
              <a:t>“and”.</a:t>
            </a:r>
          </a:p>
        </p:txBody>
      </p:sp>
      <p:pic>
        <p:nvPicPr>
          <p:cNvPr id="2097231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5791200" y="3384550"/>
            <a:ext cx="1852612" cy="366712"/>
          </a:xfrm>
          <a:prstGeom prst="rect"/>
          <a:noFill/>
          <a:ln>
            <a:noFill/>
          </a:ln>
        </p:spPr>
      </p:pic>
      <p:pic>
        <p:nvPicPr>
          <p:cNvPr id="2097232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5410200" y="3917950"/>
            <a:ext cx="1687512" cy="349250"/>
          </a:xfrm>
          <a:prstGeom prst="rect"/>
          <a:noFill/>
          <a:ln>
            <a:noFill/>
          </a:ln>
        </p:spPr>
      </p:pic>
      <p:sp>
        <p:nvSpPr>
          <p:cNvPr id="1049232" name=""/>
          <p:cNvSpPr txBox="1"/>
          <p:nvPr/>
        </p:nvSpPr>
        <p:spPr>
          <a:xfrm rot="0">
            <a:off x="1003300" y="4799012"/>
            <a:ext cx="6024881" cy="6248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altLang="zh-TW" lang="en-US"/>
              <a:t>If you don’t give me all your money, then I will kill you.</a:t>
            </a:r>
          </a:p>
          <a:p>
            <a:pPr eaLnBrk="1" hangingPunct="1" latinLnBrk="1" lvl="0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altLang="zh-TW" lang="en-US"/>
              <a:t>Either you give me all your money or I will kill you (or both).</a:t>
            </a:r>
          </a:p>
        </p:txBody>
      </p:sp>
      <p:sp>
        <p:nvSpPr>
          <p:cNvPr id="1049233" name=""/>
          <p:cNvSpPr txBox="1"/>
          <p:nvPr/>
        </p:nvSpPr>
        <p:spPr>
          <a:xfrm rot="0">
            <a:off x="990600" y="5788025"/>
            <a:ext cx="6532881" cy="6248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altLang="zh-TW" lang="en-US"/>
              <a:t>If you talk to her, then you can never talk to me.</a:t>
            </a:r>
          </a:p>
          <a:p>
            <a:pPr eaLnBrk="1" hangingPunct="1" latinLnBrk="1" lvl="0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altLang="zh-TW" lang="en-US"/>
              <a:t>Either you don’t talk to her or you can never talk to me (or both).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2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2">
                                            <p:txEl>
                                              <p:charRg st="5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3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3">
                                            <p:txEl>
                                              <p:charRg st="5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31" grpId="0" uiExpand="0" build="whol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34" name=""/>
          <p:cNvSpPr txBox="1"/>
          <p:nvPr/>
        </p:nvSpPr>
        <p:spPr>
          <a:xfrm rot="0">
            <a:off x="2959100" y="457200"/>
            <a:ext cx="32893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Negation of If-Then</a:t>
            </a:r>
          </a:p>
        </p:txBody>
      </p:sp>
      <p:sp>
        <p:nvSpPr>
          <p:cNvPr id="1049235" name=""/>
          <p:cNvSpPr txBox="1"/>
          <p:nvPr/>
        </p:nvSpPr>
        <p:spPr>
          <a:xfrm rot="0">
            <a:off x="1081087" y="1828800"/>
            <a:ext cx="6424612" cy="9175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altLang="zh-TW" lang="en-US"/>
              <a:t>If you eat an apple everyday, then you have no toothache.</a:t>
            </a:r>
          </a:p>
          <a:p>
            <a:pPr eaLnBrk="1" hangingPunct="1" latinLnBrk="1" lvl="0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altLang="zh-TW" lang="en-US"/>
              <a:t>You eat an apple everyday but you have toothache.</a:t>
            </a:r>
          </a:p>
        </p:txBody>
      </p:sp>
      <p:sp>
        <p:nvSpPr>
          <p:cNvPr id="1049236" name=""/>
          <p:cNvSpPr txBox="1"/>
          <p:nvPr/>
        </p:nvSpPr>
        <p:spPr>
          <a:xfrm rot="0">
            <a:off x="922337" y="2819400"/>
            <a:ext cx="7299325" cy="9175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altLang="zh-TW" lang="en-US"/>
              <a:t>If my computer is not working, then I cannot finish my homework.</a:t>
            </a:r>
          </a:p>
          <a:p>
            <a:pPr eaLnBrk="1" hangingPunct="1" latinLnBrk="1" lvl="0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altLang="zh-TW" lang="en-US"/>
              <a:t>My computer is not working but I can finish my homework.</a:t>
            </a:r>
          </a:p>
        </p:txBody>
      </p:sp>
      <p:pic>
        <p:nvPicPr>
          <p:cNvPr id="209723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81200" y="1143000"/>
            <a:ext cx="3022600" cy="508000"/>
          </a:xfrm>
          <a:prstGeom prst="rect"/>
          <a:noFill/>
          <a:ln>
            <a:noFill/>
          </a:ln>
        </p:spPr>
      </p:pic>
      <p:pic>
        <p:nvPicPr>
          <p:cNvPr id="2097234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316162" y="4181475"/>
            <a:ext cx="1778000" cy="366712"/>
          </a:xfrm>
          <a:prstGeom prst="rect"/>
          <a:noFill/>
          <a:ln>
            <a:noFill/>
          </a:ln>
        </p:spPr>
      </p:pic>
      <p:pic>
        <p:nvPicPr>
          <p:cNvPr id="2097235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905000" y="4727575"/>
            <a:ext cx="2254250" cy="366712"/>
          </a:xfrm>
          <a:prstGeom prst="rect"/>
          <a:noFill/>
          <a:ln>
            <a:noFill/>
          </a:ln>
        </p:spPr>
      </p:pic>
      <p:pic>
        <p:nvPicPr>
          <p:cNvPr id="2097236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1925637" y="5265737"/>
            <a:ext cx="2198687" cy="347662"/>
          </a:xfrm>
          <a:prstGeom prst="rect"/>
          <a:noFill/>
          <a:ln>
            <a:noFill/>
          </a:ln>
        </p:spPr>
      </p:pic>
      <p:pic>
        <p:nvPicPr>
          <p:cNvPr id="2097237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1914525" y="5748337"/>
            <a:ext cx="1685925" cy="347662"/>
          </a:xfrm>
          <a:prstGeom prst="rect"/>
          <a:noFill/>
          <a:ln>
            <a:noFill/>
          </a:ln>
        </p:spPr>
      </p:pic>
      <p:sp>
        <p:nvSpPr>
          <p:cNvPr id="1049237" name=""/>
          <p:cNvSpPr txBox="1"/>
          <p:nvPr/>
        </p:nvSpPr>
        <p:spPr>
          <a:xfrm rot="0">
            <a:off x="4641850" y="4697412"/>
            <a:ext cx="1641475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previous slide</a:t>
            </a:r>
          </a:p>
        </p:txBody>
      </p:sp>
      <p:sp>
        <p:nvSpPr>
          <p:cNvPr id="1049238" name=""/>
          <p:cNvSpPr txBox="1"/>
          <p:nvPr/>
        </p:nvSpPr>
        <p:spPr>
          <a:xfrm rot="0">
            <a:off x="4641850" y="5230812"/>
            <a:ext cx="1273175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DeMorgan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5">
                                            <p:txEl>
                                              <p:charRg st="5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6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6">
                                            <p:txEl>
                                              <p:charRg st="6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37" grpId="0" uiExpand="0" build="whole" animBg="1"/>
      <p:bldP spid="1049238" grpId="0" uiExpand="0" build="whol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39" name=""/>
          <p:cNvSpPr txBox="1"/>
          <p:nvPr/>
        </p:nvSpPr>
        <p:spPr>
          <a:xfrm rot="0">
            <a:off x="3429000" y="457200"/>
            <a:ext cx="22558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Contrapositive</a:t>
            </a:r>
          </a:p>
        </p:txBody>
      </p:sp>
      <p:sp>
        <p:nvSpPr>
          <p:cNvPr id="1049240" name=""/>
          <p:cNvSpPr txBox="1"/>
          <p:nvPr/>
        </p:nvSpPr>
        <p:spPr>
          <a:xfrm rot="0">
            <a:off x="1677987" y="1219200"/>
            <a:ext cx="5788025" cy="376237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The </a:t>
            </a:r>
            <a:r>
              <a:rPr altLang="zh-TW" lang="en-US">
                <a:solidFill>
                  <a:srgbClr val="A50021"/>
                </a:solidFill>
              </a:rPr>
              <a:t>contrapositive</a:t>
            </a:r>
            <a:r>
              <a:rPr altLang="zh-TW" lang="en-US"/>
              <a:t> of “if p then q” is “if ~q then ~p”.</a:t>
            </a:r>
          </a:p>
        </p:txBody>
      </p:sp>
      <p:sp>
        <p:nvSpPr>
          <p:cNvPr id="1049241" name=""/>
          <p:cNvSpPr txBox="1"/>
          <p:nvPr/>
        </p:nvSpPr>
        <p:spPr>
          <a:xfrm rot="0">
            <a:off x="2311400" y="4202112"/>
            <a:ext cx="5246687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006699"/>
                </a:solidFill>
              </a:rPr>
              <a:t>Statement:</a:t>
            </a:r>
            <a:r>
              <a:rPr altLang="zh-TW" lang="en-US"/>
              <a:t>   If you drive, then you don’t drink.</a:t>
            </a:r>
          </a:p>
        </p:txBody>
      </p:sp>
      <p:sp>
        <p:nvSpPr>
          <p:cNvPr id="1049242" name=""/>
          <p:cNvSpPr txBox="1"/>
          <p:nvPr/>
        </p:nvSpPr>
        <p:spPr>
          <a:xfrm rot="0">
            <a:off x="2233612" y="1981200"/>
            <a:ext cx="4981575" cy="7794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006699"/>
                </a:solidFill>
              </a:rPr>
              <a:t>Statement:</a:t>
            </a:r>
            <a:r>
              <a:rPr altLang="en-US" lang="en-US"/>
              <a:t>   If you are a CS year 1 student, 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en-US" lang="en-US"/>
              <a:t>                     then you are taking CSC 2110.</a:t>
            </a:r>
          </a:p>
        </p:txBody>
      </p:sp>
      <p:sp>
        <p:nvSpPr>
          <p:cNvPr id="1049243" name=""/>
          <p:cNvSpPr txBox="1"/>
          <p:nvPr/>
        </p:nvSpPr>
        <p:spPr>
          <a:xfrm rot="0">
            <a:off x="1905000" y="4811712"/>
            <a:ext cx="5641975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A50021"/>
                </a:solidFill>
              </a:rPr>
              <a:t>Contrapositive:</a:t>
            </a:r>
            <a:r>
              <a:rPr altLang="en-US" lang="en-US"/>
              <a:t>   If you drink, then you don’t drive.</a:t>
            </a:r>
          </a:p>
        </p:txBody>
      </p:sp>
      <p:sp>
        <p:nvSpPr>
          <p:cNvPr id="1049244" name=""/>
          <p:cNvSpPr txBox="1"/>
          <p:nvPr/>
        </p:nvSpPr>
        <p:spPr>
          <a:xfrm rot="0">
            <a:off x="1852612" y="3030537"/>
            <a:ext cx="5919787" cy="7794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A50021"/>
                </a:solidFill>
              </a:rPr>
              <a:t>Contrapositive:</a:t>
            </a:r>
            <a:r>
              <a:rPr altLang="en-US" lang="en-US"/>
              <a:t>   If you are not taking CSC 2110, 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en-US" lang="en-US"/>
              <a:t>                          then you are not a CS year 1 student.</a:t>
            </a:r>
          </a:p>
        </p:txBody>
      </p:sp>
      <p:sp>
        <p:nvSpPr>
          <p:cNvPr id="1049245" name=""/>
          <p:cNvSpPr txBox="1"/>
          <p:nvPr/>
        </p:nvSpPr>
        <p:spPr>
          <a:xfrm rot="0">
            <a:off x="579437" y="5715000"/>
            <a:ext cx="7985125" cy="376237"/>
          </a:xfrm>
          <a:prstGeom prst="rect"/>
          <a:solidFill>
            <a:srgbClr val="CC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lang="en-US"/>
              <a:t>Fact:</a:t>
            </a:r>
            <a:r>
              <a:rPr altLang="zh-TW" lang="en-US"/>
              <a:t> A conditional statement is logically equivalent to its contrapositive.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5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9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13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17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41" grpId="0" uiExpand="0" build="whole"/>
      <p:bldP spid="1049242" grpId="0" uiExpand="0" build="whole"/>
      <p:bldP spid="1049243" grpId="0" uiExpand="0" build="whole"/>
      <p:bldP spid="1049244" grpId="0" uiExpand="0" build="whole"/>
      <p:bldP spid="1049245" grpId="0" uiExpand="0" build="whol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46" name=""/>
          <p:cNvSpPr txBox="1"/>
          <p:nvPr/>
        </p:nvSpPr>
        <p:spPr>
          <a:xfrm rot="0">
            <a:off x="3989387" y="457200"/>
            <a:ext cx="111601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Proofs</a:t>
            </a:r>
          </a:p>
        </p:txBody>
      </p:sp>
      <p:sp>
        <p:nvSpPr>
          <p:cNvPr id="1049247" name=""/>
          <p:cNvSpPr txBox="1"/>
          <p:nvPr/>
        </p:nvSpPr>
        <p:spPr>
          <a:xfrm rot="0">
            <a:off x="2216150" y="1233487"/>
            <a:ext cx="29178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006699"/>
                </a:solidFill>
              </a:rPr>
              <a:t>Statement:</a:t>
            </a:r>
            <a:r>
              <a:rPr altLang="en-US" lang="en-US"/>
              <a:t>   If P, then Q</a:t>
            </a:r>
          </a:p>
        </p:txBody>
      </p:sp>
      <p:sp>
        <p:nvSpPr>
          <p:cNvPr id="1049248" name=""/>
          <p:cNvSpPr txBox="1"/>
          <p:nvPr/>
        </p:nvSpPr>
        <p:spPr>
          <a:xfrm rot="0">
            <a:off x="1828800" y="1752600"/>
            <a:ext cx="38433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A50021"/>
                </a:solidFill>
              </a:rPr>
              <a:t>Contrapositive:</a:t>
            </a:r>
            <a:r>
              <a:rPr altLang="en-US" lang="en-US"/>
              <a:t>   If    Q, then     P.</a:t>
            </a:r>
          </a:p>
        </p:txBody>
      </p:sp>
      <p:pic>
        <p:nvPicPr>
          <p:cNvPr id="2097238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038600" y="1905000"/>
            <a:ext cx="177800" cy="103187"/>
          </a:xfrm>
          <a:prstGeom prst="rect"/>
          <a:noFill/>
          <a:ln>
            <a:noFill/>
          </a:ln>
        </p:spPr>
      </p:pic>
      <p:pic>
        <p:nvPicPr>
          <p:cNvPr id="2097239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181600" y="1905000"/>
            <a:ext cx="177800" cy="103187"/>
          </a:xfrm>
          <a:prstGeom prst="rect"/>
          <a:noFill/>
          <a:ln>
            <a:noFill/>
          </a:ln>
        </p:spPr>
      </p:pic>
      <p:sp>
        <p:nvSpPr>
          <p:cNvPr id="1049249" name=""/>
          <p:cNvSpPr/>
          <p:nvPr/>
        </p:nvSpPr>
        <p:spPr>
          <a:xfrm rot="0">
            <a:off x="1295400" y="1066800"/>
            <a:ext cx="6553200" cy="121920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pic>
        <p:nvPicPr>
          <p:cNvPr id="2097240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752600" y="2686050"/>
            <a:ext cx="304800" cy="285750"/>
          </a:xfrm>
          <a:prstGeom prst="rect"/>
          <a:noFill/>
          <a:ln>
            <a:noFill/>
          </a:ln>
        </p:spPr>
      </p:pic>
      <p:pic>
        <p:nvPicPr>
          <p:cNvPr id="2097241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514600" y="2644775"/>
            <a:ext cx="304800" cy="361950"/>
          </a:xfrm>
          <a:prstGeom prst="rect"/>
          <a:noFill/>
          <a:ln>
            <a:noFill/>
          </a:ln>
        </p:spPr>
      </p:pic>
      <p:pic>
        <p:nvPicPr>
          <p:cNvPr id="2097242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3124200" y="2667000"/>
            <a:ext cx="1143000" cy="339725"/>
          </a:xfrm>
          <a:prstGeom prst="rect"/>
          <a:noFill/>
          <a:ln>
            <a:noFill/>
          </a:ln>
        </p:spPr>
      </p:pic>
      <p:pic>
        <p:nvPicPr>
          <p:cNvPr id="2097243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4800600" y="2609850"/>
            <a:ext cx="571500" cy="361950"/>
          </a:xfrm>
          <a:prstGeom prst="rect"/>
          <a:noFill/>
          <a:ln>
            <a:noFill/>
          </a:ln>
        </p:spPr>
      </p:pic>
      <p:pic>
        <p:nvPicPr>
          <p:cNvPr id="2097244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5676900" y="2609850"/>
            <a:ext cx="571500" cy="285750"/>
          </a:xfrm>
          <a:prstGeom prst="rect"/>
          <a:noFill/>
          <a:ln>
            <a:noFill/>
          </a:ln>
        </p:spPr>
      </p:pic>
      <p:pic>
        <p:nvPicPr>
          <p:cNvPr id="2097245" name="" descr="txp_fig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6492875" y="2632075"/>
            <a:ext cx="1660525" cy="339725"/>
          </a:xfrm>
          <a:prstGeom prst="rect"/>
          <a:noFill/>
          <a:ln>
            <a:noFill/>
          </a:ln>
        </p:spPr>
      </p:pic>
      <p:graphicFrame>
        <p:nvGraphicFramePr>
          <p:cNvPr id="4194312" name=""/>
          <p:cNvGraphicFramePr>
            <a:graphicFrameLocks/>
          </p:cNvGraphicFramePr>
          <p:nvPr/>
        </p:nvGraphicFramePr>
        <p:xfrm rot="0">
          <a:off x="4648200" y="2514600"/>
          <a:ext cx="3657600" cy="2971800"/>
        </p:xfrm>
        <a:graphic>
          <a:graphicData uri="http://schemas.openxmlformats.org/drawingml/2006/table">
            <a:tbl>
              <a:tblPr/>
              <a:tblGrid>
                <a:gridCol w="914400"/>
                <a:gridCol w="838200"/>
                <a:gridCol w="1905000"/>
              </a:tblGrid>
              <a:tr h="5937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953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937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953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937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13" name=""/>
          <p:cNvGraphicFramePr>
            <a:graphicFrameLocks/>
          </p:cNvGraphicFramePr>
          <p:nvPr/>
        </p:nvGraphicFramePr>
        <p:xfrm rot="0">
          <a:off x="1600200" y="2514600"/>
          <a:ext cx="3048000" cy="2971800"/>
        </p:xfrm>
        <a:graphic>
          <a:graphicData uri="http://schemas.openxmlformats.org/drawingml/2006/table">
            <a:tbl>
              <a:tblPr/>
              <a:tblGrid>
                <a:gridCol w="762000"/>
                <a:gridCol w="698500"/>
                <a:gridCol w="1587500"/>
              </a:tblGrid>
              <a:tr h="5937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953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937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953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937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9300" name=""/>
          <p:cNvSpPr/>
          <p:nvPr/>
        </p:nvSpPr>
        <p:spPr>
          <a:xfrm rot="0">
            <a:off x="3352800" y="2209800"/>
            <a:ext cx="914400" cy="3505200"/>
          </a:xfrm>
          <a:prstGeom prst="rect"/>
          <a:noFill/>
          <a:ln w="9525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301" name=""/>
          <p:cNvSpPr/>
          <p:nvPr/>
        </p:nvSpPr>
        <p:spPr>
          <a:xfrm rot="0">
            <a:off x="6858000" y="2209800"/>
            <a:ext cx="914400" cy="3505200"/>
          </a:xfrm>
          <a:prstGeom prst="rect"/>
          <a:noFill/>
          <a:ln w="9525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302" name=""/>
          <p:cNvSpPr txBox="1"/>
          <p:nvPr/>
        </p:nvSpPr>
        <p:spPr>
          <a:xfrm rot="0">
            <a:off x="76200" y="6096000"/>
            <a:ext cx="8945562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In words, the only way the above statements are false is when P true and Q false.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00" grpId="0" uiExpand="0" build="whole" animBg="1"/>
      <p:bldP spid="1049301" grpId="0" uiExpand="0" build="whole" animBg="1"/>
      <p:bldP spid="1049302" grpId="0" uiExpand="0" build="whol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03" name=""/>
          <p:cNvSpPr txBox="1"/>
          <p:nvPr/>
        </p:nvSpPr>
        <p:spPr>
          <a:xfrm rot="0">
            <a:off x="3429000" y="457200"/>
            <a:ext cx="2276475" cy="4619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Contrapositive</a:t>
            </a:r>
          </a:p>
        </p:txBody>
      </p:sp>
      <p:sp>
        <p:nvSpPr>
          <p:cNvPr id="1049304" name=""/>
          <p:cNvSpPr txBox="1"/>
          <p:nvPr/>
        </p:nvSpPr>
        <p:spPr>
          <a:xfrm rot="0">
            <a:off x="2216150" y="1233487"/>
            <a:ext cx="29178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006699"/>
                </a:solidFill>
              </a:rPr>
              <a:t>Statement:</a:t>
            </a:r>
            <a:r>
              <a:rPr altLang="en-US" lang="en-US"/>
              <a:t>   If P, then Q</a:t>
            </a:r>
          </a:p>
        </p:txBody>
      </p:sp>
      <p:sp>
        <p:nvSpPr>
          <p:cNvPr id="1049305" name=""/>
          <p:cNvSpPr txBox="1"/>
          <p:nvPr/>
        </p:nvSpPr>
        <p:spPr>
          <a:xfrm rot="0">
            <a:off x="1828800" y="1752600"/>
            <a:ext cx="38433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A50021"/>
                </a:solidFill>
              </a:rPr>
              <a:t>Contrapositive:</a:t>
            </a:r>
            <a:r>
              <a:rPr altLang="en-US" lang="en-US"/>
              <a:t>   If    Q, then     P.</a:t>
            </a:r>
          </a:p>
        </p:txBody>
      </p:sp>
      <p:pic>
        <p:nvPicPr>
          <p:cNvPr id="2097246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038600" y="1905000"/>
            <a:ext cx="177800" cy="103187"/>
          </a:xfrm>
          <a:prstGeom prst="rect"/>
          <a:noFill/>
          <a:ln>
            <a:noFill/>
          </a:ln>
        </p:spPr>
      </p:pic>
      <p:pic>
        <p:nvPicPr>
          <p:cNvPr id="2097247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181600" y="1905000"/>
            <a:ext cx="177800" cy="103187"/>
          </a:xfrm>
          <a:prstGeom prst="rect"/>
          <a:noFill/>
          <a:ln>
            <a:noFill/>
          </a:ln>
        </p:spPr>
      </p:pic>
      <p:sp>
        <p:nvSpPr>
          <p:cNvPr id="1049306" name=""/>
          <p:cNvSpPr/>
          <p:nvPr/>
        </p:nvSpPr>
        <p:spPr>
          <a:xfrm rot="0">
            <a:off x="1295400" y="1066800"/>
            <a:ext cx="6553200" cy="121920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pic>
        <p:nvPicPr>
          <p:cNvPr id="2097248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66800" y="3081337"/>
            <a:ext cx="1173162" cy="347662"/>
          </a:xfrm>
          <a:prstGeom prst="rect"/>
          <a:noFill/>
          <a:ln>
            <a:noFill/>
          </a:ln>
        </p:spPr>
      </p:pic>
      <p:pic>
        <p:nvPicPr>
          <p:cNvPr id="2097249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438400" y="3076575"/>
            <a:ext cx="1685925" cy="347662"/>
          </a:xfrm>
          <a:prstGeom prst="rect"/>
          <a:noFill/>
          <a:ln>
            <a:noFill/>
          </a:ln>
        </p:spPr>
      </p:pic>
      <p:pic>
        <p:nvPicPr>
          <p:cNvPr id="2097250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6477000" y="3068637"/>
            <a:ext cx="1704975" cy="347662"/>
          </a:xfrm>
          <a:prstGeom prst="rect"/>
          <a:noFill/>
          <a:ln>
            <a:noFill/>
          </a:ln>
        </p:spPr>
      </p:pic>
      <p:pic>
        <p:nvPicPr>
          <p:cNvPr id="2097251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4643437" y="3068637"/>
            <a:ext cx="1685925" cy="347662"/>
          </a:xfrm>
          <a:prstGeom prst="rect"/>
          <a:noFill/>
          <a:ln>
            <a:noFill/>
          </a:ln>
        </p:spPr>
      </p:pic>
      <p:pic>
        <p:nvPicPr>
          <p:cNvPr id="2097252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4281487" y="3152775"/>
            <a:ext cx="274637" cy="182562"/>
          </a:xfrm>
          <a:prstGeom prst="rect"/>
          <a:noFill/>
          <a:ln>
            <a:noFill/>
          </a:ln>
        </p:spPr>
      </p:pic>
      <p:sp>
        <p:nvSpPr>
          <p:cNvPr id="1049307" name=""/>
          <p:cNvSpPr txBox="1"/>
          <p:nvPr/>
        </p:nvSpPr>
        <p:spPr>
          <a:xfrm rot="0">
            <a:off x="838200" y="2438400"/>
            <a:ext cx="3952875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Or we can see it using logical rules:</a:t>
            </a:r>
          </a:p>
        </p:txBody>
      </p:sp>
      <p:sp>
        <p:nvSpPr>
          <p:cNvPr id="1049308" name=""/>
          <p:cNvSpPr txBox="1"/>
          <p:nvPr/>
        </p:nvSpPr>
        <p:spPr>
          <a:xfrm rot="0">
            <a:off x="836612" y="3956050"/>
            <a:ext cx="6707187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Contrapositive is useful in mathematical proofs, e.g. to prove</a:t>
            </a:r>
          </a:p>
        </p:txBody>
      </p:sp>
      <p:sp>
        <p:nvSpPr>
          <p:cNvPr id="1049309" name=""/>
          <p:cNvSpPr txBox="1"/>
          <p:nvPr/>
        </p:nvSpPr>
        <p:spPr>
          <a:xfrm rot="0">
            <a:off x="909637" y="4460875"/>
            <a:ext cx="6988175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006699"/>
                </a:solidFill>
              </a:rPr>
              <a:t>Statement:</a:t>
            </a:r>
            <a:r>
              <a:rPr altLang="zh-TW" lang="en-US"/>
              <a:t>   If x</a:t>
            </a:r>
            <a:r>
              <a:rPr altLang="zh-TW" baseline="30000" lang="en-US"/>
              <a:t>2</a:t>
            </a:r>
            <a:r>
              <a:rPr altLang="zh-TW" lang="en-US"/>
              <a:t> is an even number, then x is an even number.</a:t>
            </a:r>
          </a:p>
        </p:txBody>
      </p:sp>
      <p:sp>
        <p:nvSpPr>
          <p:cNvPr id="1049310" name=""/>
          <p:cNvSpPr txBox="1"/>
          <p:nvPr/>
        </p:nvSpPr>
        <p:spPr>
          <a:xfrm rot="0">
            <a:off x="914400" y="5562600"/>
            <a:ext cx="7199312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A50021"/>
                </a:solidFill>
              </a:rPr>
              <a:t>Contrapositive:</a:t>
            </a:r>
            <a:r>
              <a:rPr altLang="zh-TW" lang="en-US"/>
              <a:t>   If x is an odd number, then x</a:t>
            </a:r>
            <a:r>
              <a:rPr altLang="zh-TW" baseline="30000" lang="en-US"/>
              <a:t>2</a:t>
            </a:r>
            <a:r>
              <a:rPr altLang="en-US" lang="en-US"/>
              <a:t> is an odd number.</a:t>
            </a:r>
          </a:p>
        </p:txBody>
      </p:sp>
      <p:cxnSp>
        <p:nvCxnSpPr>
          <p:cNvPr id="3145729" name=""/>
          <p:cNvCxnSpPr>
            <a:cxnSpLocks/>
          </p:cNvCxnSpPr>
          <p:nvPr/>
        </p:nvCxnSpPr>
        <p:spPr>
          <a:xfrm rot="0">
            <a:off x="0" y="37338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049311" name=""/>
          <p:cNvSpPr txBox="1"/>
          <p:nvPr/>
        </p:nvSpPr>
        <p:spPr>
          <a:xfrm rot="0">
            <a:off x="838200" y="5105400"/>
            <a:ext cx="2789237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You could instead prove:</a:t>
            </a:r>
          </a:p>
        </p:txBody>
      </p:sp>
      <p:sp>
        <p:nvSpPr>
          <p:cNvPr id="1049312" name=""/>
          <p:cNvSpPr txBox="1"/>
          <p:nvPr/>
        </p:nvSpPr>
        <p:spPr>
          <a:xfrm rot="0">
            <a:off x="914400" y="6019800"/>
            <a:ext cx="4484687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This is equivalent and is easier to prove.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33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41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08" grpId="0" uiExpand="0" build="whole"/>
      <p:bldP spid="1049309" grpId="0" uiExpand="0" build="whole"/>
      <p:bldP spid="1049310" grpId="0" uiExpand="0" build="whole"/>
      <p:bldP spid="1049311" grpId="0" uiExpand="0" build="whole"/>
      <p:bldP spid="1049312" grpId="0" uiExpand="0" build="whol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13" name=""/>
          <p:cNvSpPr txBox="1"/>
          <p:nvPr/>
        </p:nvSpPr>
        <p:spPr>
          <a:xfrm rot="0">
            <a:off x="3581400" y="457200"/>
            <a:ext cx="19335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If, Only-If</a:t>
            </a:r>
          </a:p>
        </p:txBody>
      </p:sp>
      <p:sp>
        <p:nvSpPr>
          <p:cNvPr id="1049314" name=""/>
          <p:cNvSpPr txBox="1"/>
          <p:nvPr/>
        </p:nvSpPr>
        <p:spPr>
          <a:xfrm rot="0">
            <a:off x="2578100" y="1143000"/>
            <a:ext cx="3975100" cy="9239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altLang="zh-TW" lang="en-US"/>
              <a:t>You succeed </a:t>
            </a:r>
            <a:r>
              <a:rPr altLang="zh-TW" lang="en-US">
                <a:solidFill>
                  <a:srgbClr val="A50021"/>
                </a:solidFill>
              </a:rPr>
              <a:t>if</a:t>
            </a:r>
            <a:r>
              <a:rPr altLang="zh-TW" lang="en-US"/>
              <a:t> you work hand.</a:t>
            </a:r>
          </a:p>
          <a:p>
            <a:pPr eaLnBrk="1" hangingPunct="1" latinLnBrk="1" lvl="0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altLang="zh-TW" lang="en-US"/>
              <a:t>You succeed </a:t>
            </a:r>
            <a:r>
              <a:rPr altLang="zh-TW" lang="en-US">
                <a:solidFill>
                  <a:srgbClr val="A50021"/>
                </a:solidFill>
              </a:rPr>
              <a:t>only if</a:t>
            </a:r>
            <a:r>
              <a:rPr altLang="zh-TW" lang="en-US"/>
              <a:t> you work hard.</a:t>
            </a:r>
          </a:p>
        </p:txBody>
      </p:sp>
      <p:sp>
        <p:nvSpPr>
          <p:cNvPr id="1049315" name=""/>
          <p:cNvSpPr txBox="1"/>
          <p:nvPr/>
        </p:nvSpPr>
        <p:spPr>
          <a:xfrm rot="0">
            <a:off x="1476375" y="2351087"/>
            <a:ext cx="6143625" cy="925512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R if S means “</a:t>
            </a:r>
            <a:r>
              <a:rPr altLang="zh-TW" b="1" lang="en-US"/>
              <a:t>if S then R</a:t>
            </a:r>
            <a:r>
              <a:rPr altLang="zh-TW" lang="en-US"/>
              <a:t>” or equivalently “</a:t>
            </a:r>
            <a:r>
              <a:rPr altLang="zh-TW" b="1" lang="en-US"/>
              <a:t>S implies R</a:t>
            </a:r>
            <a:r>
              <a:rPr altLang="zh-TW" lang="en-US"/>
              <a:t>”</a:t>
            </a:r>
          </a:p>
          <a:p>
            <a:pPr eaLnBrk="1" hangingPunct="1" latinLnBrk="1" lvl="0"/>
            <a:endParaRPr altLang="zh-TW" lang="en-US"/>
          </a:p>
          <a:p>
            <a:pPr eaLnBrk="1" hangingPunct="1" latinLnBrk="1" lvl="0"/>
            <a:r>
              <a:rPr altLang="zh-TW" lang="en-US"/>
              <a:t>We also say S is a </a:t>
            </a:r>
            <a:r>
              <a:rPr altLang="zh-TW" lang="en-US">
                <a:solidFill>
                  <a:schemeClr val="accent2"/>
                </a:solidFill>
              </a:rPr>
              <a:t>sufficient condition</a:t>
            </a:r>
            <a:r>
              <a:rPr altLang="zh-TW" lang="en-US"/>
              <a:t> for R.</a:t>
            </a:r>
          </a:p>
        </p:txBody>
      </p:sp>
      <p:sp>
        <p:nvSpPr>
          <p:cNvPr id="1049316" name=""/>
          <p:cNvSpPr txBox="1"/>
          <p:nvPr/>
        </p:nvSpPr>
        <p:spPr>
          <a:xfrm rot="0">
            <a:off x="2097087" y="5105400"/>
            <a:ext cx="49498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You will succeed </a:t>
            </a:r>
            <a:r>
              <a:rPr altLang="zh-TW" lang="en-US">
                <a:solidFill>
                  <a:srgbClr val="A50021"/>
                </a:solidFill>
              </a:rPr>
              <a:t>if and only if</a:t>
            </a:r>
            <a:r>
              <a:rPr altLang="zh-TW" lang="en-US"/>
              <a:t> you work hard.</a:t>
            </a:r>
          </a:p>
        </p:txBody>
      </p:sp>
      <p:sp>
        <p:nvSpPr>
          <p:cNvPr id="1049317" name=""/>
          <p:cNvSpPr txBox="1"/>
          <p:nvPr/>
        </p:nvSpPr>
        <p:spPr>
          <a:xfrm rot="0">
            <a:off x="1314450" y="5638800"/>
            <a:ext cx="6680200" cy="376237"/>
          </a:xfrm>
          <a:prstGeom prst="rect"/>
          <a:solidFill>
            <a:srgbClr val="CC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P if and only if (iff) Q means P and Q are logically equivalent.</a:t>
            </a:r>
          </a:p>
        </p:txBody>
      </p:sp>
      <p:sp>
        <p:nvSpPr>
          <p:cNvPr id="1049318" name=""/>
          <p:cNvSpPr txBox="1"/>
          <p:nvPr/>
        </p:nvSpPr>
        <p:spPr>
          <a:xfrm rot="0">
            <a:off x="1447800" y="3733800"/>
            <a:ext cx="6632575" cy="925512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R only if S means “</a:t>
            </a:r>
            <a:r>
              <a:rPr altLang="zh-TW" b="1" lang="en-US"/>
              <a:t>if R then S</a:t>
            </a:r>
            <a:r>
              <a:rPr altLang="zh-TW" lang="en-US"/>
              <a:t>” or equivalently “</a:t>
            </a:r>
            <a:r>
              <a:rPr altLang="zh-TW" b="1" lang="en-US"/>
              <a:t>R implies S</a:t>
            </a:r>
            <a:r>
              <a:rPr altLang="zh-TW" lang="en-US"/>
              <a:t>”</a:t>
            </a:r>
          </a:p>
          <a:p>
            <a:pPr eaLnBrk="1" hangingPunct="1" latinLnBrk="1" lvl="0"/>
            <a:endParaRPr altLang="zh-TW" lang="en-US"/>
          </a:p>
          <a:p>
            <a:pPr eaLnBrk="1" hangingPunct="1" latinLnBrk="1" lvl="0"/>
            <a:r>
              <a:rPr altLang="zh-TW" lang="en-US"/>
              <a:t>We also say S is a </a:t>
            </a:r>
            <a:r>
              <a:rPr altLang="zh-TW" lang="en-US">
                <a:solidFill>
                  <a:schemeClr val="accent2"/>
                </a:solidFill>
              </a:rPr>
              <a:t>necessary condition</a:t>
            </a:r>
            <a:r>
              <a:rPr altLang="zh-TW" lang="en-US"/>
              <a:t> for R.</a:t>
            </a:r>
          </a:p>
        </p:txBody>
      </p:sp>
      <p:sp>
        <p:nvSpPr>
          <p:cNvPr id="1049319" name=""/>
          <p:cNvSpPr txBox="1"/>
          <p:nvPr/>
        </p:nvSpPr>
        <p:spPr>
          <a:xfrm rot="0">
            <a:off x="1295400" y="6172200"/>
            <a:ext cx="39989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That is, P implies Q and Q implies P.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15" grpId="0" uiExpand="0" build="whole" animBg="1"/>
      <p:bldP spid="1049316" grpId="0" uiExpand="0" build="whole"/>
      <p:bldP spid="1049317" grpId="0" uiExpand="0" build="whole" animBg="1"/>
      <p:bldP spid="1049318" grpId="0" uiExpand="0" build="whole" animBg="1"/>
      <p:bldP spid="1049319" grpId="0" uiExpand="0" build="whol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"/>
          <p:cNvSpPr txBox="1"/>
          <p:nvPr/>
        </p:nvSpPr>
        <p:spPr>
          <a:xfrm rot="0">
            <a:off x="1535112" y="2409825"/>
            <a:ext cx="462280" cy="5105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48598" name=""/>
          <p:cNvSpPr txBox="1"/>
          <p:nvPr/>
        </p:nvSpPr>
        <p:spPr>
          <a:xfrm rot="0">
            <a:off x="457200" y="2438400"/>
            <a:ext cx="387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48599" name=""/>
          <p:cNvSpPr txBox="1"/>
          <p:nvPr/>
        </p:nvSpPr>
        <p:spPr>
          <a:xfrm rot="0">
            <a:off x="1238250" y="3568700"/>
            <a:ext cx="4622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48600" name=""/>
          <p:cNvSpPr/>
          <p:nvPr/>
        </p:nvSpPr>
        <p:spPr>
          <a:xfrm rot="0">
            <a:off x="914400" y="1600200"/>
            <a:ext cx="1096962" cy="2057400"/>
          </a:xfrm>
          <a:prstGeom prst="rtTriangle"/>
          <a:solidFill>
            <a:srgbClr val="009999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grpSp>
        <p:nvGrpSpPr>
          <p:cNvPr id="82" name=""/>
          <p:cNvGrpSpPr/>
          <p:nvPr/>
        </p:nvGrpSpPr>
        <p:grpSpPr>
          <a:xfrm rot="0">
            <a:off x="906462" y="3460750"/>
            <a:ext cx="193675" cy="190500"/>
            <a:chOff x="576" y="2170"/>
            <a:chExt cx="122" cy="120"/>
          </a:xfrm>
        </p:grpSpPr>
        <p:sp>
          <p:nvSpPr>
            <p:cNvPr id="1048601" name=""/>
            <p:cNvSpPr/>
            <p:nvPr/>
          </p:nvSpPr>
          <p:spPr>
            <a:xfrm rot="0" flipV="1">
              <a:off x="576" y="2170"/>
              <a:ext cx="122" cy="0"/>
            </a:xfrm>
            <a:prstGeom prst="line"/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02" name=""/>
            <p:cNvSpPr/>
            <p:nvPr/>
          </p:nvSpPr>
          <p:spPr>
            <a:xfrm rot="0">
              <a:off x="695" y="2175"/>
              <a:ext cx="0" cy="115"/>
            </a:xfrm>
            <a:prstGeom prst="line"/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</p:grpSp>
      <p:sp>
        <p:nvSpPr>
          <p:cNvPr id="1048603" name=""/>
          <p:cNvSpPr/>
          <p:nvPr/>
        </p:nvSpPr>
        <p:spPr>
          <a:xfrm rot="0">
            <a:off x="5181600" y="1600200"/>
            <a:ext cx="1096962" cy="2057400"/>
          </a:xfrm>
          <a:prstGeom prst="rtTriangle"/>
          <a:solidFill>
            <a:srgbClr val="80808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04" name=""/>
          <p:cNvSpPr/>
          <p:nvPr/>
        </p:nvSpPr>
        <p:spPr>
          <a:xfrm rot="0">
            <a:off x="2286000" y="1600200"/>
            <a:ext cx="1096962" cy="2057400"/>
          </a:xfrm>
          <a:prstGeom prst="rtTriangle"/>
          <a:solidFill>
            <a:srgbClr val="CC00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en-US" sz="3200" lang="en-US">
              <a:latin typeface="Times New Roman" pitchFamily="18" charset="0"/>
            </a:endParaRPr>
          </a:p>
        </p:txBody>
      </p:sp>
      <p:sp>
        <p:nvSpPr>
          <p:cNvPr id="1048605" name=""/>
          <p:cNvSpPr/>
          <p:nvPr/>
        </p:nvSpPr>
        <p:spPr>
          <a:xfrm rot="0">
            <a:off x="3717925" y="1600200"/>
            <a:ext cx="1096962" cy="2057400"/>
          </a:xfrm>
          <a:prstGeom prst="rtTriangle"/>
          <a:solidFill>
            <a:srgbClr val="DDDDDD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grpSp>
        <p:nvGrpSpPr>
          <p:cNvPr id="83" name=""/>
          <p:cNvGrpSpPr/>
          <p:nvPr/>
        </p:nvGrpSpPr>
        <p:grpSpPr>
          <a:xfrm rot="0">
            <a:off x="6705600" y="2667000"/>
            <a:ext cx="960437" cy="960437"/>
            <a:chOff x="4224" y="1680"/>
            <a:chExt cx="605" cy="605"/>
          </a:xfrm>
        </p:grpSpPr>
        <p:sp>
          <p:nvSpPr>
            <p:cNvPr id="1048606" name=""/>
            <p:cNvSpPr/>
            <p:nvPr/>
          </p:nvSpPr>
          <p:spPr>
            <a:xfrm rot="0">
              <a:off x="4224" y="1680"/>
              <a:ext cx="605" cy="605"/>
            </a:xfrm>
            <a:prstGeom prst="rect"/>
            <a:solidFill>
              <a:srgbClr val="FFFF00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/>
              <a:endParaRPr altLang="en-US" lang="en-US"/>
            </a:p>
          </p:txBody>
        </p:sp>
        <p:grpSp>
          <p:nvGrpSpPr>
            <p:cNvPr id="84" name=""/>
            <p:cNvGrpSpPr/>
            <p:nvPr/>
          </p:nvGrpSpPr>
          <p:grpSpPr>
            <a:xfrm rot="0"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1048607" name=""/>
              <p:cNvSpPr/>
              <p:nvPr/>
            </p:nvSpPr>
            <p:spPr>
              <a:xfrm rot="0" flipV="1">
                <a:off x="576" y="2170"/>
                <a:ext cx="122" cy="0"/>
              </a:xfrm>
              <a:prstGeom prst="line"/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608" name=""/>
              <p:cNvSpPr/>
              <p:nvPr/>
            </p:nvSpPr>
            <p:spPr>
              <a:xfrm rot="0">
                <a:off x="695" y="2175"/>
                <a:ext cx="0" cy="115"/>
              </a:xfrm>
              <a:prstGeom prst="line"/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</p:sp>
        </p:grpSp>
      </p:grpSp>
      <p:sp>
        <p:nvSpPr>
          <p:cNvPr id="1048609" name=""/>
          <p:cNvSpPr txBox="1"/>
          <p:nvPr/>
        </p:nvSpPr>
        <p:spPr>
          <a:xfrm rot="0">
            <a:off x="2928937" y="4953000"/>
            <a:ext cx="3284537" cy="7794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>
                <a:solidFill>
                  <a:srgbClr val="000000"/>
                </a:solidFill>
              </a:rPr>
              <a:t>(i)   a c</a:t>
            </a:r>
            <a:r>
              <a:rPr altLang="zh-TW" lang="en-US">
                <a:solidFill>
                  <a:srgbClr val="000000"/>
                </a:solidFill>
                <a:sym typeface="Symbol" pitchFamily="18" charset="2"/>
              </a:rPr>
              <a:t>c </a:t>
            </a:r>
            <a:r>
              <a:rPr altLang="zh-TW" lang="en-US">
                <a:solidFill>
                  <a:srgbClr val="000000"/>
                </a:solidFill>
              </a:rPr>
              <a:t>square, and then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>
                <a:solidFill>
                  <a:srgbClr val="000000"/>
                </a:solidFill>
              </a:rPr>
              <a:t>(ii)  an a</a:t>
            </a:r>
            <a:r>
              <a:rPr altLang="zh-TW" lang="en-US">
                <a:solidFill>
                  <a:srgbClr val="000000"/>
                </a:solidFill>
                <a:sym typeface="Symbol" pitchFamily="18" charset="2"/>
              </a:rPr>
              <a:t>a</a:t>
            </a:r>
            <a:r>
              <a:rPr altLang="zh-TW" lang="en-US">
                <a:solidFill>
                  <a:srgbClr val="000000"/>
                </a:solidFill>
              </a:rPr>
              <a:t> &amp; a b</a:t>
            </a:r>
            <a:r>
              <a:rPr altLang="zh-TW" lang="en-US">
                <a:solidFill>
                  <a:srgbClr val="000000"/>
                </a:solidFill>
                <a:sym typeface="Symbol" pitchFamily="18" charset="2"/>
              </a:rPr>
              <a:t>b</a:t>
            </a:r>
            <a:r>
              <a:rPr altLang="zh-TW" lang="en-US">
                <a:solidFill>
                  <a:srgbClr val="000000"/>
                </a:solidFill>
              </a:rPr>
              <a:t> square</a:t>
            </a:r>
          </a:p>
        </p:txBody>
      </p:sp>
      <p:sp>
        <p:nvSpPr>
          <p:cNvPr id="1048610" name=""/>
          <p:cNvSpPr txBox="1"/>
          <p:nvPr/>
        </p:nvSpPr>
        <p:spPr>
          <a:xfrm rot="0">
            <a:off x="3678237" y="457200"/>
            <a:ext cx="17449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Good Proof</a:t>
            </a:r>
          </a:p>
        </p:txBody>
      </p:sp>
      <p:sp>
        <p:nvSpPr>
          <p:cNvPr id="1048611" name=""/>
          <p:cNvSpPr txBox="1"/>
          <p:nvPr/>
        </p:nvSpPr>
        <p:spPr>
          <a:xfrm rot="0">
            <a:off x="6858000" y="3581400"/>
            <a:ext cx="7670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b-a</a:t>
            </a:r>
          </a:p>
        </p:txBody>
      </p:sp>
      <p:sp>
        <p:nvSpPr>
          <p:cNvPr id="1048612" name=""/>
          <p:cNvSpPr txBox="1"/>
          <p:nvPr/>
        </p:nvSpPr>
        <p:spPr>
          <a:xfrm rot="0">
            <a:off x="1295400" y="4343400"/>
            <a:ext cx="6075681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We will show that these five pieces can be rearranged into:</a:t>
            </a:r>
          </a:p>
        </p:txBody>
      </p:sp>
      <p:sp>
        <p:nvSpPr>
          <p:cNvPr id="1048613" name=""/>
          <p:cNvSpPr txBox="1"/>
          <p:nvPr/>
        </p:nvSpPr>
        <p:spPr>
          <a:xfrm rot="0">
            <a:off x="7696200" y="2895600"/>
            <a:ext cx="7670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b-a</a:t>
            </a:r>
          </a:p>
        </p:txBody>
      </p:sp>
      <p:sp>
        <p:nvSpPr>
          <p:cNvPr id="1048614" name=""/>
          <p:cNvSpPr txBox="1"/>
          <p:nvPr/>
        </p:nvSpPr>
        <p:spPr>
          <a:xfrm rot="0">
            <a:off x="1371600" y="6096000"/>
            <a:ext cx="3294381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And then we can conclude that </a:t>
            </a:r>
          </a:p>
        </p:txBody>
      </p:sp>
      <p:pic>
        <p:nvPicPr>
          <p:cNvPr id="2097154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876800" y="6019800"/>
            <a:ext cx="2133600" cy="40798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9" grpId="0" uiExpand="0" build="whole"/>
      <p:bldP spid="1048611" grpId="0" uiExpand="0" build="whole"/>
      <p:bldP spid="1048612" grpId="0" uiExpand="0" build="whole"/>
      <p:bldP spid="1048613" grpId="0" uiExpand="0" build="whole"/>
      <p:bldP spid="1048614" grpId="0" uiExpand="0" build="whol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20" name=""/>
          <p:cNvSpPr txBox="1"/>
          <p:nvPr/>
        </p:nvSpPr>
        <p:spPr>
          <a:xfrm rot="0">
            <a:off x="1752600" y="457200"/>
            <a:ext cx="56007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Necessary AND Sufficient Condition</a:t>
            </a:r>
          </a:p>
        </p:txBody>
      </p:sp>
      <p:pic>
        <p:nvPicPr>
          <p:cNvPr id="20972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494087" y="1192212"/>
            <a:ext cx="2133600" cy="631825"/>
          </a:xfrm>
          <a:prstGeom prst="rect"/>
          <a:noFill/>
          <a:ln>
            <a:noFill/>
          </a:ln>
        </p:spPr>
      </p:pic>
      <p:grpSp>
        <p:nvGrpSpPr>
          <p:cNvPr id="170" name=""/>
          <p:cNvGrpSpPr/>
          <p:nvPr/>
        </p:nvGrpSpPr>
        <p:grpSpPr>
          <a:xfrm rot="0">
            <a:off x="4578350" y="1989137"/>
            <a:ext cx="2051050" cy="2659062"/>
            <a:chOff x="1707" y="1902"/>
            <a:chExt cx="1292" cy="1675"/>
          </a:xfrm>
        </p:grpSpPr>
        <p:sp>
          <p:nvSpPr>
            <p:cNvPr id="1049321" name=""/>
            <p:cNvSpPr/>
            <p:nvPr/>
          </p:nvSpPr>
          <p:spPr>
            <a:xfrm rot="0">
              <a:off x="2236" y="3251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322" name=""/>
            <p:cNvSpPr/>
            <p:nvPr/>
          </p:nvSpPr>
          <p:spPr>
            <a:xfrm rot="0">
              <a:off x="2236" y="2925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323" name=""/>
            <p:cNvSpPr/>
            <p:nvPr/>
          </p:nvSpPr>
          <p:spPr>
            <a:xfrm rot="0">
              <a:off x="2236" y="2599"/>
              <a:ext cx="763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324" name=""/>
            <p:cNvSpPr/>
            <p:nvPr/>
          </p:nvSpPr>
          <p:spPr>
            <a:xfrm rot="0">
              <a:off x="2236" y="2266"/>
              <a:ext cx="763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325" name=""/>
            <p:cNvSpPr/>
            <p:nvPr/>
          </p:nvSpPr>
          <p:spPr>
            <a:xfrm rot="0">
              <a:off x="1707" y="1902"/>
              <a:ext cx="1292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P  </a:t>
              </a:r>
              <a:r>
                <a:rPr altLang="en-US" sz="3200" lang="en-US">
                  <a:latin typeface="Arial" pitchFamily="0" charset="0"/>
                  <a:sym typeface="Symbol" pitchFamily="18" charset="2"/>
                </a:rPr>
                <a:t>   </a:t>
              </a:r>
              <a:r>
                <a:rPr altLang="en-US" sz="3200" i="1" lang="en-US">
                  <a:latin typeface="Arial" pitchFamily="0" charset="0"/>
                  <a:sym typeface="Symbol" pitchFamily="18" charset="2"/>
                </a:rPr>
                <a:t>Q</a:t>
              </a:r>
            </a:p>
          </p:txBody>
        </p:sp>
      </p:grpSp>
      <p:grpSp>
        <p:nvGrpSpPr>
          <p:cNvPr id="171" name=""/>
          <p:cNvGrpSpPr/>
          <p:nvPr/>
        </p:nvGrpSpPr>
        <p:grpSpPr>
          <a:xfrm rot="0">
            <a:off x="2808287" y="1989137"/>
            <a:ext cx="1770062" cy="2659062"/>
            <a:chOff x="592" y="1902"/>
            <a:chExt cx="1115" cy="1675"/>
          </a:xfrm>
        </p:grpSpPr>
        <p:sp>
          <p:nvSpPr>
            <p:cNvPr id="1049326" name=""/>
            <p:cNvSpPr/>
            <p:nvPr/>
          </p:nvSpPr>
          <p:spPr>
            <a:xfrm rot="0">
              <a:off x="1120" y="3251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327" name=""/>
            <p:cNvSpPr/>
            <p:nvPr/>
          </p:nvSpPr>
          <p:spPr>
            <a:xfrm rot="0">
              <a:off x="592" y="3251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328" name=""/>
            <p:cNvSpPr/>
            <p:nvPr/>
          </p:nvSpPr>
          <p:spPr>
            <a:xfrm rot="0">
              <a:off x="1120" y="2925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329" name=""/>
            <p:cNvSpPr/>
            <p:nvPr/>
          </p:nvSpPr>
          <p:spPr>
            <a:xfrm rot="0">
              <a:off x="592" y="2925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330" name=""/>
            <p:cNvSpPr/>
            <p:nvPr/>
          </p:nvSpPr>
          <p:spPr>
            <a:xfrm rot="0">
              <a:off x="1120" y="2599"/>
              <a:ext cx="587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F</a:t>
              </a:r>
            </a:p>
          </p:txBody>
        </p:sp>
        <p:sp>
          <p:nvSpPr>
            <p:cNvPr id="1049331" name=""/>
            <p:cNvSpPr/>
            <p:nvPr/>
          </p:nvSpPr>
          <p:spPr>
            <a:xfrm rot="0">
              <a:off x="592" y="2599"/>
              <a:ext cx="528" cy="3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332" name=""/>
            <p:cNvSpPr/>
            <p:nvPr/>
          </p:nvSpPr>
          <p:spPr>
            <a:xfrm rot="0">
              <a:off x="1120" y="2266"/>
              <a:ext cx="587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333" name=""/>
            <p:cNvSpPr/>
            <p:nvPr/>
          </p:nvSpPr>
          <p:spPr>
            <a:xfrm rot="0">
              <a:off x="592" y="2266"/>
              <a:ext cx="528" cy="33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2800" lang="en-US">
                  <a:latin typeface="Arial" pitchFamily="0" charset="0"/>
                </a:rPr>
                <a:t>T</a:t>
              </a:r>
            </a:p>
          </p:txBody>
        </p:sp>
        <p:sp>
          <p:nvSpPr>
            <p:cNvPr id="1049334" name=""/>
            <p:cNvSpPr/>
            <p:nvPr/>
          </p:nvSpPr>
          <p:spPr>
            <a:xfrm rot="0">
              <a:off x="1120" y="1902"/>
              <a:ext cx="587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Q</a:t>
              </a:r>
            </a:p>
          </p:txBody>
        </p:sp>
        <p:sp>
          <p:nvSpPr>
            <p:cNvPr id="1049335" name=""/>
            <p:cNvSpPr/>
            <p:nvPr/>
          </p:nvSpPr>
          <p:spPr>
            <a:xfrm rot="0">
              <a:off x="592" y="1902"/>
              <a:ext cx="528" cy="36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>
                <a:spcBef>
                  <a:spcPct val="20000"/>
                </a:spcBef>
              </a:pPr>
              <a:r>
                <a:rPr altLang="en-US" sz="3200" i="1" lang="en-US">
                  <a:latin typeface="Arial" pitchFamily="0" charset="0"/>
                </a:rPr>
                <a:t>P</a:t>
              </a:r>
            </a:p>
          </p:txBody>
        </p:sp>
      </p:grpSp>
      <p:grpSp>
        <p:nvGrpSpPr>
          <p:cNvPr id="172" name=""/>
          <p:cNvGrpSpPr/>
          <p:nvPr/>
        </p:nvGrpSpPr>
        <p:grpSpPr>
          <a:xfrm rot="0">
            <a:off x="3646487" y="1989137"/>
            <a:ext cx="931862" cy="2659062"/>
            <a:chOff x="1120" y="1902"/>
            <a:chExt cx="587" cy="1675"/>
          </a:xfrm>
        </p:grpSpPr>
        <p:sp>
          <p:nvSpPr>
            <p:cNvPr id="1049336" name=""/>
            <p:cNvSpPr/>
            <p:nvPr/>
          </p:nvSpPr>
          <p:spPr>
            <a:xfrm rot="0">
              <a:off x="1120" y="1902"/>
              <a:ext cx="0" cy="1675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37" name=""/>
            <p:cNvSpPr/>
            <p:nvPr/>
          </p:nvSpPr>
          <p:spPr>
            <a:xfrm rot="0">
              <a:off x="1707" y="1902"/>
              <a:ext cx="0" cy="1675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73" name=""/>
          <p:cNvGrpSpPr/>
          <p:nvPr/>
        </p:nvGrpSpPr>
        <p:grpSpPr>
          <a:xfrm rot="0">
            <a:off x="2808287" y="1976437"/>
            <a:ext cx="3821112" cy="2659062"/>
            <a:chOff x="592" y="1894"/>
            <a:chExt cx="2407" cy="1675"/>
          </a:xfrm>
        </p:grpSpPr>
        <p:grpSp>
          <p:nvGrpSpPr>
            <p:cNvPr id="174" name=""/>
            <p:cNvGrpSpPr/>
            <p:nvPr/>
          </p:nvGrpSpPr>
          <p:grpSpPr>
            <a:xfrm rot="0"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1049338" name=""/>
              <p:cNvSpPr/>
              <p:nvPr/>
            </p:nvSpPr>
            <p:spPr>
              <a:xfrm rot="0">
                <a:off x="592" y="2266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339" name=""/>
              <p:cNvSpPr/>
              <p:nvPr/>
            </p:nvSpPr>
            <p:spPr>
              <a:xfrm rot="0">
                <a:off x="592" y="2599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340" name=""/>
              <p:cNvSpPr/>
              <p:nvPr/>
            </p:nvSpPr>
            <p:spPr>
              <a:xfrm rot="0">
                <a:off x="592" y="2925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341" name=""/>
              <p:cNvSpPr/>
              <p:nvPr/>
            </p:nvSpPr>
            <p:spPr>
              <a:xfrm rot="0">
                <a:off x="592" y="3251"/>
                <a:ext cx="2407" cy="0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  <p:grpSp>
          <p:nvGrpSpPr>
            <p:cNvPr id="175" name=""/>
            <p:cNvGrpSpPr/>
            <p:nvPr/>
          </p:nvGrpSpPr>
          <p:grpSpPr>
            <a:xfrm rot="0"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176" name=""/>
              <p:cNvGrpSpPr/>
              <p:nvPr/>
            </p:nvGrpSpPr>
            <p:grpSpPr>
              <a:xfrm rot="0"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1049342" name=""/>
                <p:cNvSpPr/>
                <p:nvPr/>
              </p:nvSpPr>
              <p:spPr>
                <a:xfrm rot="0">
                  <a:off x="592" y="1902"/>
                  <a:ext cx="2407" cy="0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9343" name=""/>
                <p:cNvSpPr/>
                <p:nvPr/>
              </p:nvSpPr>
              <p:spPr>
                <a:xfrm rot="0">
                  <a:off x="592" y="3577"/>
                  <a:ext cx="2407" cy="0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9344" name=""/>
                <p:cNvSpPr/>
                <p:nvPr/>
              </p:nvSpPr>
              <p:spPr>
                <a:xfrm rot="0">
                  <a:off x="592" y="1902"/>
                  <a:ext cx="0" cy="1675"/>
                </a:xfrm>
                <a:prstGeom prst="line"/>
                <a:noFill/>
                <a:ln w="28575" cap="sq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</p:grpSp>
          <p:sp>
            <p:nvSpPr>
              <p:cNvPr id="1049345" name=""/>
              <p:cNvSpPr/>
              <p:nvPr/>
            </p:nvSpPr>
            <p:spPr>
              <a:xfrm rot="0">
                <a:off x="2999" y="1806"/>
                <a:ext cx="0" cy="1675"/>
              </a:xfrm>
              <a:prstGeom prst="line"/>
              <a:noFill/>
              <a:ln w="28575" cap="sq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</p:grpSp>
      <p:pic>
        <p:nvPicPr>
          <p:cNvPr id="209725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383337" y="2309812"/>
            <a:ext cx="114300" cy="177800"/>
          </a:xfrm>
          <a:prstGeom prst="rect"/>
          <a:noFill/>
          <a:ln>
            <a:noFill/>
          </a:ln>
        </p:spPr>
      </p:pic>
      <p:pic>
        <p:nvPicPr>
          <p:cNvPr id="2097255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335587" y="2187575"/>
            <a:ext cx="468312" cy="187325"/>
          </a:xfrm>
          <a:prstGeom prst="rect"/>
          <a:noFill/>
          <a:ln>
            <a:noFill/>
          </a:ln>
        </p:spPr>
      </p:pic>
      <p:grpSp>
        <p:nvGrpSpPr>
          <p:cNvPr id="177" name=""/>
          <p:cNvGrpSpPr/>
          <p:nvPr/>
        </p:nvGrpSpPr>
        <p:grpSpPr>
          <a:xfrm rot="0">
            <a:off x="1600200" y="4891087"/>
            <a:ext cx="5945187" cy="366712"/>
            <a:chOff x="758" y="3770"/>
            <a:chExt cx="3745" cy="231"/>
          </a:xfrm>
        </p:grpSpPr>
        <p:sp>
          <p:nvSpPr>
            <p:cNvPr id="1049346" name=""/>
            <p:cNvSpPr txBox="1"/>
            <p:nvPr/>
          </p:nvSpPr>
          <p:spPr>
            <a:xfrm rot="0">
              <a:off x="758" y="3770"/>
              <a:ext cx="3745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solidFill>
                    <a:schemeClr val="accent2"/>
                  </a:solidFill>
                </a:rPr>
                <a:t>Note:</a:t>
              </a:r>
              <a:r>
                <a:rPr altLang="en-US" lang="en-US"/>
                <a:t>  P        Q is equivalent to (P       Q)     (Q        P) </a:t>
              </a:r>
            </a:p>
          </p:txBody>
        </p:sp>
        <p:pic>
          <p:nvPicPr>
            <p:cNvPr id="2097256" name="" descr="txp_fig"/>
            <p:cNvPicPr>
              <a:picLocks/>
            </p:cNvPicPr>
            <p:nvPr/>
          </p:nvPicPr>
          <p:blipFill>
            <a:blip xmlns:r="http://schemas.openxmlformats.org/officeDocument/2006/relationships" r:embed="rId3"/>
            <a:srcRect l="0" t="0" r="0" b="0"/>
            <a:stretch>
              <a:fillRect/>
            </a:stretch>
          </p:blipFill>
          <p:spPr>
            <a:xfrm rot="0">
              <a:off x="1392" y="3840"/>
              <a:ext cx="240" cy="96"/>
            </a:xfrm>
            <a:prstGeom prst="rect"/>
            <a:noFill/>
            <a:ln>
              <a:noFill/>
            </a:ln>
          </p:spPr>
        </p:pic>
        <p:pic>
          <p:nvPicPr>
            <p:cNvPr id="2097257" name="" descr="txp_fig"/>
            <p:cNvPicPr>
              <a:picLocks/>
            </p:cNvPicPr>
            <p:nvPr/>
          </p:nvPicPr>
          <p:blipFill>
            <a:blip xmlns:r="http://schemas.openxmlformats.org/officeDocument/2006/relationships" r:embed="rId4"/>
            <a:srcRect l="0" t="0" r="0" b="0"/>
            <a:stretch>
              <a:fillRect/>
            </a:stretch>
          </p:blipFill>
          <p:spPr>
            <a:xfrm rot="0">
              <a:off x="3072" y="3840"/>
              <a:ext cx="240" cy="96"/>
            </a:xfrm>
            <a:prstGeom prst="rect"/>
            <a:noFill/>
            <a:ln>
              <a:noFill/>
            </a:ln>
          </p:spPr>
        </p:pic>
        <p:pic>
          <p:nvPicPr>
            <p:cNvPr id="2097258" name="" descr="txp_fig"/>
            <p:cNvPicPr>
              <a:picLocks/>
            </p:cNvPicPr>
            <p:nvPr/>
          </p:nvPicPr>
          <p:blipFill>
            <a:blip xmlns:r="http://schemas.openxmlformats.org/officeDocument/2006/relationships" r:embed="rId5"/>
            <a:srcRect l="0" t="0" r="0" b="0"/>
            <a:stretch>
              <a:fillRect/>
            </a:stretch>
          </p:blipFill>
          <p:spPr>
            <a:xfrm rot="0">
              <a:off x="3600" y="3840"/>
              <a:ext cx="89" cy="96"/>
            </a:xfrm>
            <a:prstGeom prst="rect"/>
            <a:noFill/>
            <a:ln>
              <a:noFill/>
            </a:ln>
          </p:spPr>
        </p:pic>
        <p:pic>
          <p:nvPicPr>
            <p:cNvPr id="2097259" name="" descr="txp_fig"/>
            <p:cNvPicPr>
              <a:picLocks/>
            </p:cNvPicPr>
            <p:nvPr/>
          </p:nvPicPr>
          <p:blipFill>
            <a:blip xmlns:r="http://schemas.openxmlformats.org/officeDocument/2006/relationships" r:embed="rId4"/>
            <a:srcRect l="0" t="0" r="0" b="0"/>
            <a:stretch>
              <a:fillRect/>
            </a:stretch>
          </p:blipFill>
          <p:spPr>
            <a:xfrm rot="0">
              <a:off x="3984" y="3840"/>
              <a:ext cx="240" cy="96"/>
            </a:xfrm>
            <a:prstGeom prst="rect"/>
            <a:noFill/>
            <a:ln>
              <a:noFill/>
            </a:ln>
          </p:spPr>
        </p:pic>
      </p:grpSp>
      <p:sp>
        <p:nvSpPr>
          <p:cNvPr id="1049347" name=""/>
          <p:cNvSpPr txBox="1"/>
          <p:nvPr/>
        </p:nvSpPr>
        <p:spPr>
          <a:xfrm rot="0">
            <a:off x="1601787" y="5348287"/>
            <a:ext cx="6423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chemeClr val="accent2"/>
                </a:solidFill>
              </a:rPr>
              <a:t>Note:</a:t>
            </a:r>
            <a:r>
              <a:rPr altLang="en-US" lang="en-US"/>
              <a:t>  P        Q is equivalent to (P       Q)     (    P           Q) </a:t>
            </a:r>
          </a:p>
        </p:txBody>
      </p:sp>
      <p:pic>
        <p:nvPicPr>
          <p:cNvPr id="2097260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608262" y="5459412"/>
            <a:ext cx="381000" cy="152400"/>
          </a:xfrm>
          <a:prstGeom prst="rect"/>
          <a:noFill/>
          <a:ln>
            <a:noFill/>
          </a:ln>
        </p:spPr>
      </p:pic>
      <p:pic>
        <p:nvPicPr>
          <p:cNvPr id="2097261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5275262" y="5459412"/>
            <a:ext cx="381000" cy="152400"/>
          </a:xfrm>
          <a:prstGeom prst="rect"/>
          <a:noFill/>
          <a:ln>
            <a:noFill/>
          </a:ln>
        </p:spPr>
      </p:pic>
      <p:pic>
        <p:nvPicPr>
          <p:cNvPr id="2097262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6113462" y="5459412"/>
            <a:ext cx="141287" cy="152400"/>
          </a:xfrm>
          <a:prstGeom prst="rect"/>
          <a:noFill/>
          <a:ln>
            <a:noFill/>
          </a:ln>
        </p:spPr>
      </p:pic>
      <p:pic>
        <p:nvPicPr>
          <p:cNvPr id="2097263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6859587" y="5459412"/>
            <a:ext cx="381000" cy="152400"/>
          </a:xfrm>
          <a:prstGeom prst="rect"/>
          <a:noFill/>
          <a:ln>
            <a:noFill/>
          </a:ln>
        </p:spPr>
      </p:pic>
      <p:pic>
        <p:nvPicPr>
          <p:cNvPr id="2097264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7305675" y="5486400"/>
            <a:ext cx="163512" cy="95250"/>
          </a:xfrm>
          <a:prstGeom prst="rect"/>
          <a:noFill/>
          <a:ln>
            <a:noFill/>
          </a:ln>
        </p:spPr>
      </p:pic>
      <p:pic>
        <p:nvPicPr>
          <p:cNvPr id="2097265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6467475" y="5486400"/>
            <a:ext cx="163512" cy="95250"/>
          </a:xfrm>
          <a:prstGeom prst="rect"/>
          <a:noFill/>
          <a:ln>
            <a:noFill/>
          </a:ln>
        </p:spPr>
      </p:pic>
      <p:sp>
        <p:nvSpPr>
          <p:cNvPr id="1049348" name=""/>
          <p:cNvSpPr txBox="1"/>
          <p:nvPr/>
        </p:nvSpPr>
        <p:spPr>
          <a:xfrm rot="0">
            <a:off x="227012" y="6096000"/>
            <a:ext cx="8688388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Is the statement “x is an even number if and only if x</a:t>
            </a:r>
            <a:r>
              <a:rPr altLang="zh-TW" baseline="30000" lang="en-US"/>
              <a:t>2</a:t>
            </a:r>
            <a:r>
              <a:rPr altLang="zh-TW" lang="en-US"/>
              <a:t> is an even number” true?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id="5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9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11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13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15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17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19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21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47" grpId="0" uiExpand="0" build="whole"/>
      <p:bldP spid="1049348" grpId="0" uiExpand="0" build="whol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49" name=""/>
          <p:cNvSpPr txBox="1"/>
          <p:nvPr/>
        </p:nvSpPr>
        <p:spPr>
          <a:xfrm rot="0">
            <a:off x="3282950" y="457200"/>
            <a:ext cx="25082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Math vs English</a:t>
            </a:r>
          </a:p>
        </p:txBody>
      </p:sp>
      <p:sp>
        <p:nvSpPr>
          <p:cNvPr id="1049350" name=""/>
          <p:cNvSpPr txBox="1"/>
          <p:nvPr/>
        </p:nvSpPr>
        <p:spPr>
          <a:xfrm rot="0">
            <a:off x="1011237" y="1371600"/>
            <a:ext cx="706596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006600"/>
                </a:solidFill>
              </a:rPr>
              <a:t>Parent:</a:t>
            </a:r>
            <a:r>
              <a:rPr altLang="en-US" lang="en-US"/>
              <a:t> if you don’t clean your room, then you can’t watch a DVD.</a:t>
            </a:r>
          </a:p>
        </p:txBody>
      </p:sp>
      <p:sp>
        <p:nvSpPr>
          <p:cNvPr id="1049351" name=""/>
          <p:cNvSpPr/>
          <p:nvPr/>
        </p:nvSpPr>
        <p:spPr>
          <a:xfrm rot="5400000">
            <a:off x="3924300" y="1104900"/>
            <a:ext cx="304800" cy="1600200"/>
          </a:xfrm>
          <a:prstGeom prst="rightBrac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352" name=""/>
          <p:cNvSpPr txBox="1"/>
          <p:nvPr/>
        </p:nvSpPr>
        <p:spPr>
          <a:xfrm rot="0">
            <a:off x="3886200" y="2133600"/>
            <a:ext cx="32226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C</a:t>
            </a:r>
          </a:p>
        </p:txBody>
      </p:sp>
      <p:sp>
        <p:nvSpPr>
          <p:cNvPr id="1049353" name=""/>
          <p:cNvSpPr/>
          <p:nvPr/>
        </p:nvSpPr>
        <p:spPr>
          <a:xfrm rot="5400000">
            <a:off x="7048500" y="1104900"/>
            <a:ext cx="304800" cy="1600200"/>
          </a:xfrm>
          <a:prstGeom prst="rightBrac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354" name=""/>
          <p:cNvSpPr txBox="1"/>
          <p:nvPr/>
        </p:nvSpPr>
        <p:spPr>
          <a:xfrm rot="0">
            <a:off x="7010400" y="2133600"/>
            <a:ext cx="3492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D</a:t>
            </a:r>
          </a:p>
        </p:txBody>
      </p:sp>
      <p:sp>
        <p:nvSpPr>
          <p:cNvPr id="1049355" name=""/>
          <p:cNvSpPr txBox="1"/>
          <p:nvPr/>
        </p:nvSpPr>
        <p:spPr>
          <a:xfrm rot="0">
            <a:off x="1616075" y="2757487"/>
            <a:ext cx="21923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This sentence says</a:t>
            </a:r>
          </a:p>
        </p:txBody>
      </p:sp>
      <p:pic>
        <p:nvPicPr>
          <p:cNvPr id="2097266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994150" y="2843212"/>
            <a:ext cx="1279525" cy="204787"/>
          </a:xfrm>
          <a:prstGeom prst="rect"/>
          <a:noFill/>
          <a:ln>
            <a:noFill/>
          </a:ln>
        </p:spPr>
      </p:pic>
      <p:sp>
        <p:nvSpPr>
          <p:cNvPr id="1049356" name=""/>
          <p:cNvSpPr txBox="1"/>
          <p:nvPr/>
        </p:nvSpPr>
        <p:spPr>
          <a:xfrm rot="0">
            <a:off x="1631950" y="3352800"/>
            <a:ext cx="278447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In real life it also means</a:t>
            </a:r>
          </a:p>
        </p:txBody>
      </p:sp>
      <p:sp>
        <p:nvSpPr>
          <p:cNvPr id="1049357" name=""/>
          <p:cNvSpPr txBox="1"/>
          <p:nvPr/>
        </p:nvSpPr>
        <p:spPr>
          <a:xfrm rot="0">
            <a:off x="6089650" y="3048000"/>
            <a:ext cx="4635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So</a:t>
            </a:r>
          </a:p>
        </p:txBody>
      </p:sp>
      <p:sp>
        <p:nvSpPr>
          <p:cNvPr id="1049358" name=""/>
          <p:cNvSpPr txBox="1"/>
          <p:nvPr/>
        </p:nvSpPr>
        <p:spPr>
          <a:xfrm rot="0">
            <a:off x="457200" y="4205287"/>
            <a:ext cx="7288212" cy="7794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A50021"/>
                </a:solidFill>
              </a:rPr>
              <a:t>Mathematician: </a:t>
            </a:r>
            <a:r>
              <a:rPr altLang="en-US" lang="en-US"/>
              <a:t>if a number x greater than 2 is not an odd number,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en-US" lang="en-US"/>
              <a:t>                         then x is not a prime number.</a:t>
            </a:r>
          </a:p>
        </p:txBody>
      </p:sp>
      <p:pic>
        <p:nvPicPr>
          <p:cNvPr id="2097267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430712" y="3429000"/>
            <a:ext cx="898525" cy="204787"/>
          </a:xfrm>
          <a:prstGeom prst="rect"/>
          <a:noFill/>
          <a:ln>
            <a:noFill/>
          </a:ln>
        </p:spPr>
      </p:pic>
      <p:sp>
        <p:nvSpPr>
          <p:cNvPr id="1049359" name=""/>
          <p:cNvSpPr txBox="1"/>
          <p:nvPr/>
        </p:nvSpPr>
        <p:spPr>
          <a:xfrm rot="0">
            <a:off x="1676400" y="5272087"/>
            <a:ext cx="21923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This sentence says</a:t>
            </a:r>
          </a:p>
        </p:txBody>
      </p:sp>
      <p:sp>
        <p:nvSpPr>
          <p:cNvPr id="1049360" name=""/>
          <p:cNvSpPr txBox="1"/>
          <p:nvPr/>
        </p:nvSpPr>
        <p:spPr>
          <a:xfrm rot="0">
            <a:off x="1712912" y="5805487"/>
            <a:ext cx="33083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But of course it doesn’t mean</a:t>
            </a:r>
          </a:p>
        </p:txBody>
      </p:sp>
      <p:pic>
        <p:nvPicPr>
          <p:cNvPr id="2097268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6624637" y="3124200"/>
            <a:ext cx="898525" cy="204787"/>
          </a:xfrm>
          <a:prstGeom prst="rect"/>
          <a:noFill/>
          <a:ln>
            <a:noFill/>
          </a:ln>
        </p:spPr>
      </p:pic>
      <p:pic>
        <p:nvPicPr>
          <p:cNvPr id="2097269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4057650" y="5357812"/>
            <a:ext cx="1265237" cy="204787"/>
          </a:xfrm>
          <a:prstGeom prst="rect"/>
          <a:noFill/>
          <a:ln>
            <a:noFill/>
          </a:ln>
        </p:spPr>
      </p:pic>
      <p:pic>
        <p:nvPicPr>
          <p:cNvPr id="2097270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5124450" y="5881687"/>
            <a:ext cx="884237" cy="20478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5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grpId="0" id="7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11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grpId="0" id="13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17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19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23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25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id="29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grpId="0" id="31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35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39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41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45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47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51" grpId="0" uiExpand="0" build="whole" animBg="1"/>
      <p:bldP spid="1049352" grpId="0" uiExpand="0" build="whole"/>
      <p:bldP spid="1049353" grpId="0" uiExpand="0" build="whole" animBg="1"/>
      <p:bldP spid="1049354" grpId="0" uiExpand="0" build="whole"/>
      <p:bldP spid="1049355" grpId="0" uiExpand="0" build="whole"/>
      <p:bldP spid="1049356" grpId="0" uiExpand="0" build="whole"/>
      <p:bldP spid="1049357" grpId="0" uiExpand="0" build="whole"/>
      <p:bldP spid="1049358" grpId="0" uiExpand="0" build="whole"/>
      <p:bldP spid="1049359" grpId="0" uiExpand="0" build="whole"/>
      <p:bldP spid="1049360" grpId="0" uiExpand="0" build="whol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61" name=""/>
          <p:cNvSpPr txBox="1"/>
          <p:nvPr/>
        </p:nvSpPr>
        <p:spPr>
          <a:xfrm rot="0">
            <a:off x="2100262" y="457200"/>
            <a:ext cx="49101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Necessary, Sufficient Condition</a:t>
            </a:r>
          </a:p>
        </p:txBody>
      </p:sp>
      <p:sp>
        <p:nvSpPr>
          <p:cNvPr id="1049362" name=""/>
          <p:cNvSpPr txBox="1"/>
          <p:nvPr/>
        </p:nvSpPr>
        <p:spPr>
          <a:xfrm rot="0">
            <a:off x="914400" y="1309687"/>
            <a:ext cx="7288212" cy="7794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A50021"/>
                </a:solidFill>
              </a:rPr>
              <a:t>Mathematician: </a:t>
            </a:r>
            <a:r>
              <a:rPr altLang="en-US" lang="en-US"/>
              <a:t>if a number x greater than 2 is not an odd number,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en-US" lang="en-US"/>
              <a:t>                         then x is not a prime number.</a:t>
            </a:r>
          </a:p>
        </p:txBody>
      </p:sp>
      <p:sp>
        <p:nvSpPr>
          <p:cNvPr id="1049363" name=""/>
          <p:cNvSpPr txBox="1"/>
          <p:nvPr/>
        </p:nvSpPr>
        <p:spPr>
          <a:xfrm rot="0">
            <a:off x="2133600" y="2376487"/>
            <a:ext cx="21923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This sentence says</a:t>
            </a:r>
          </a:p>
        </p:txBody>
      </p:sp>
      <p:sp>
        <p:nvSpPr>
          <p:cNvPr id="1049364" name=""/>
          <p:cNvSpPr txBox="1"/>
          <p:nvPr/>
        </p:nvSpPr>
        <p:spPr>
          <a:xfrm rot="0">
            <a:off x="2170112" y="2909887"/>
            <a:ext cx="33083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But of course it doesn’t mean</a:t>
            </a:r>
          </a:p>
        </p:txBody>
      </p:sp>
      <p:pic>
        <p:nvPicPr>
          <p:cNvPr id="2097271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14850" y="2462212"/>
            <a:ext cx="1265237" cy="204787"/>
          </a:xfrm>
          <a:prstGeom prst="rect"/>
          <a:noFill/>
          <a:ln>
            <a:noFill/>
          </a:ln>
        </p:spPr>
      </p:pic>
      <p:pic>
        <p:nvPicPr>
          <p:cNvPr id="2097272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581650" y="2986087"/>
            <a:ext cx="884237" cy="204787"/>
          </a:xfrm>
          <a:prstGeom prst="rect"/>
          <a:noFill/>
          <a:ln>
            <a:noFill/>
          </a:ln>
        </p:spPr>
      </p:pic>
      <p:sp>
        <p:nvSpPr>
          <p:cNvPr id="1049365" name=""/>
          <p:cNvSpPr txBox="1"/>
          <p:nvPr/>
        </p:nvSpPr>
        <p:spPr>
          <a:xfrm rot="0">
            <a:off x="377825" y="3657600"/>
            <a:ext cx="8435975" cy="925512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Being an odd number &gt; 2 is a </a:t>
            </a:r>
            <a:r>
              <a:rPr altLang="zh-TW" lang="en-US">
                <a:solidFill>
                  <a:schemeClr val="accent2"/>
                </a:solidFill>
              </a:rPr>
              <a:t>necessary condition</a:t>
            </a:r>
            <a:r>
              <a:rPr altLang="zh-TW" lang="en-US"/>
              <a:t> for this number to be prime.</a:t>
            </a:r>
          </a:p>
          <a:p>
            <a:pPr eaLnBrk="1" hangingPunct="1" latinLnBrk="1" lvl="0"/>
            <a:endParaRPr altLang="zh-TW" lang="en-US"/>
          </a:p>
          <a:p>
            <a:pPr eaLnBrk="1" hangingPunct="1" latinLnBrk="1" lvl="0"/>
            <a:r>
              <a:rPr altLang="zh-TW" lang="en-US"/>
              <a:t>Being a prime number &gt; 2 is a </a:t>
            </a:r>
            <a:r>
              <a:rPr altLang="zh-TW" lang="en-US">
                <a:solidFill>
                  <a:schemeClr val="accent2"/>
                </a:solidFill>
              </a:rPr>
              <a:t>sufficient condition</a:t>
            </a:r>
            <a:r>
              <a:rPr altLang="zh-TW" lang="en-US"/>
              <a:t> for this number to be odd.</a:t>
            </a:r>
          </a:p>
        </p:txBody>
      </p:sp>
    </p:spTree>
  </p:cSld>
  <p:clrMapOvr>
    <a:masterClrMapping/>
  </p:clrMapOvr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66" name=""/>
          <p:cNvSpPr txBox="1"/>
          <p:nvPr/>
        </p:nvSpPr>
        <p:spPr>
          <a:xfrm rot="0">
            <a:off x="3657600" y="457200"/>
            <a:ext cx="1770062" cy="4619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Checkpoint</a:t>
            </a:r>
          </a:p>
        </p:txBody>
      </p:sp>
      <p:sp>
        <p:nvSpPr>
          <p:cNvPr id="1049367" name=""/>
          <p:cNvSpPr txBox="1"/>
          <p:nvPr/>
        </p:nvSpPr>
        <p:spPr>
          <a:xfrm rot="0">
            <a:off x="1700212" y="1600200"/>
            <a:ext cx="5811837" cy="2678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>
              <a:buClr>
                <a:srgbClr val="A50021"/>
              </a:buClr>
              <a:buFont typeface="Wingdings" pitchFamily="2" charset="2"/>
              <a:buChar char="n"/>
            </a:pPr>
            <a:r>
              <a:rPr altLang="zh-TW" lang="en-US"/>
              <a:t> </a:t>
            </a:r>
            <a:r>
              <a:rPr altLang="zh-TW" sz="2400" lang="en-US"/>
              <a:t>Conditional Statements</a:t>
            </a:r>
          </a:p>
          <a:p>
            <a:pPr eaLnBrk="1" hangingPunct="1" latinLnBrk="1" lvl="0">
              <a:buClr>
                <a:srgbClr val="A50021"/>
              </a:buClr>
              <a:buFont typeface="Wingdings" pitchFamily="2" charset="2"/>
              <a:buChar char="n"/>
            </a:pPr>
            <a:endParaRPr altLang="zh-TW" sz="2400" lang="en-US"/>
          </a:p>
          <a:p>
            <a:pPr eaLnBrk="1" hangingPunct="1" latinLnBrk="1" lvl="1">
              <a:buClr>
                <a:srgbClr val="A50021"/>
              </a:buClr>
              <a:buFontTx/>
              <a:buChar char="•"/>
            </a:pPr>
            <a:r>
              <a:rPr altLang="zh-TW" sz="2000" lang="en-US"/>
              <a:t>	The meaning of IF and its logical forms</a:t>
            </a:r>
          </a:p>
          <a:p>
            <a:pPr eaLnBrk="1" hangingPunct="1" latinLnBrk="1" lvl="1">
              <a:buClr>
                <a:srgbClr val="A50021"/>
              </a:buClr>
              <a:buFontTx/>
              <a:buChar char="•"/>
            </a:pPr>
            <a:endParaRPr altLang="zh-TW" sz="2000" lang="en-US"/>
          </a:p>
          <a:p>
            <a:pPr eaLnBrk="1" hangingPunct="1" latinLnBrk="1" lvl="1">
              <a:buClr>
                <a:srgbClr val="A50021"/>
              </a:buClr>
              <a:buFontTx/>
              <a:buChar char="•"/>
            </a:pPr>
            <a:r>
              <a:rPr altLang="zh-TW" sz="2000" lang="en-US"/>
              <a:t>	Contrapositive </a:t>
            </a:r>
          </a:p>
          <a:p>
            <a:pPr eaLnBrk="1" hangingPunct="1" latinLnBrk="1" lvl="1">
              <a:buClr>
                <a:srgbClr val="A50021"/>
              </a:buClr>
              <a:buFontTx/>
              <a:buChar char="•"/>
            </a:pPr>
            <a:endParaRPr altLang="zh-TW" sz="2000" lang="en-US"/>
          </a:p>
          <a:p>
            <a:pPr eaLnBrk="1" hangingPunct="1" latinLnBrk="1" lvl="1">
              <a:buClr>
                <a:srgbClr val="A50021"/>
              </a:buClr>
              <a:buFontTx/>
              <a:buChar char="•"/>
            </a:pPr>
            <a:r>
              <a:rPr altLang="zh-TW" sz="2000" lang="en-US"/>
              <a:t>	If, only if, if and only if</a:t>
            </a:r>
          </a:p>
          <a:p>
            <a:pPr eaLnBrk="1" hangingPunct="1" latinLnBrk="1" lvl="0">
              <a:buClr>
                <a:srgbClr val="A50021"/>
              </a:buClr>
              <a:buFontTx/>
              <a:buNone/>
            </a:pPr>
            <a:endParaRPr altLang="zh-TW" sz="2000" lang="en-US"/>
          </a:p>
        </p:txBody>
      </p:sp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68" name=""/>
          <p:cNvSpPr txBox="1"/>
          <p:nvPr/>
        </p:nvSpPr>
        <p:spPr>
          <a:xfrm rot="0">
            <a:off x="3886200" y="457200"/>
            <a:ext cx="1320800" cy="4619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Content</a:t>
            </a:r>
          </a:p>
        </p:txBody>
      </p:sp>
      <p:sp>
        <p:nvSpPr>
          <p:cNvPr id="1049369" name=""/>
          <p:cNvSpPr txBox="1"/>
          <p:nvPr/>
        </p:nvSpPr>
        <p:spPr>
          <a:xfrm rot="0">
            <a:off x="1676400" y="1600200"/>
            <a:ext cx="5829300" cy="34163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Mathematical proof (what and why)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Logic, basic operators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/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Using simple operators to construct any operator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Logical equivalence, DeMorgan’s law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>
                <a:solidFill>
                  <a:schemeClr val="dk2"/>
                </a:solidFill>
              </a:rPr>
              <a:t>Conditional statement (if, if and only if)</a:t>
            </a: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endParaRPr altLang="en-US" lang="en-US">
              <a:solidFill>
                <a:schemeClr val="dk2"/>
              </a:solidFill>
            </a:endParaRPr>
          </a:p>
          <a:p>
            <a:pPr eaLnBrk="1" hangingPunct="1" indent="-342900" latinLnBrk="1" lvl="0" marL="342900">
              <a:buClr>
                <a:srgbClr val="A50021"/>
              </a:buClr>
              <a:buAutoNum type="arabicPeriod" startAt="1"/>
            </a:pPr>
            <a:r>
              <a:rPr altLang="en-US" lang="en-US"/>
              <a:t>Arguments</a:t>
            </a:r>
          </a:p>
          <a:p>
            <a:pPr eaLnBrk="1" hangingPunct="1" indent="-342900" latinLnBrk="1" lvl="0" marL="342900"/>
            <a:endParaRPr altLang="en-US" lang="en-US">
              <a:solidFill>
                <a:schemeClr val="dk2"/>
              </a:solidFill>
            </a:endParaRPr>
          </a:p>
        </p:txBody>
      </p:sp>
    </p:spTree>
  </p:cSld>
  <p:clrMapOvr>
    <a:masterClrMapping/>
  </p:clrMapOvr>
  <p:timing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70" name=""/>
          <p:cNvSpPr txBox="1"/>
          <p:nvPr/>
        </p:nvSpPr>
        <p:spPr>
          <a:xfrm rot="0">
            <a:off x="3751262" y="457200"/>
            <a:ext cx="15827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Argument</a:t>
            </a:r>
          </a:p>
        </p:txBody>
      </p:sp>
      <p:sp>
        <p:nvSpPr>
          <p:cNvPr id="1049371" name=""/>
          <p:cNvSpPr txBox="1"/>
          <p:nvPr/>
        </p:nvSpPr>
        <p:spPr>
          <a:xfrm rot="0">
            <a:off x="760412" y="1295400"/>
            <a:ext cx="7623175" cy="17430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An argument is a sequence of statements.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All statements but the final one are called </a:t>
            </a:r>
            <a:r>
              <a:rPr altLang="zh-TW" lang="en-US">
                <a:solidFill>
                  <a:srgbClr val="A50021"/>
                </a:solidFill>
              </a:rPr>
              <a:t>assumptions </a:t>
            </a:r>
            <a:r>
              <a:rPr altLang="zh-TW" lang="en-US"/>
              <a:t>or </a:t>
            </a:r>
            <a:r>
              <a:rPr altLang="zh-TW" lang="en-US">
                <a:solidFill>
                  <a:srgbClr val="A50021"/>
                </a:solidFill>
              </a:rPr>
              <a:t>hypothesis</a:t>
            </a:r>
            <a:r>
              <a:rPr altLang="zh-TW" lang="en-US"/>
              <a:t>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The final statement is called the </a:t>
            </a:r>
            <a:r>
              <a:rPr altLang="zh-TW" lang="en-US">
                <a:solidFill>
                  <a:srgbClr val="006600"/>
                </a:solidFill>
              </a:rPr>
              <a:t>conclusion</a:t>
            </a:r>
            <a:r>
              <a:rPr altLang="zh-TW" lang="en-US"/>
              <a:t>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An argument is </a:t>
            </a:r>
            <a:r>
              <a:rPr altLang="zh-TW" lang="en-US">
                <a:solidFill>
                  <a:schemeClr val="accent2"/>
                </a:solidFill>
              </a:rPr>
              <a:t>valid </a:t>
            </a:r>
            <a:r>
              <a:rPr altLang="zh-TW" lang="en-US">
                <a:solidFill>
                  <a:schemeClr val="lt2"/>
                </a:solidFill>
              </a:rPr>
              <a:t>if:</a:t>
            </a:r>
            <a:r>
              <a:rPr altLang="zh-TW" lang="en-US"/>
              <a:t> </a:t>
            </a:r>
          </a:p>
        </p:txBody>
      </p:sp>
      <p:sp>
        <p:nvSpPr>
          <p:cNvPr id="1049372" name=""/>
          <p:cNvSpPr/>
          <p:nvPr/>
        </p:nvSpPr>
        <p:spPr>
          <a:xfrm rot="0">
            <a:off x="914400" y="3205162"/>
            <a:ext cx="7259637" cy="376237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whenever all the assumptions are true, then the conclusion is true.</a:t>
            </a:r>
          </a:p>
        </p:txBody>
      </p:sp>
      <p:sp>
        <p:nvSpPr>
          <p:cNvPr id="1049373" name=""/>
          <p:cNvSpPr txBox="1"/>
          <p:nvPr/>
        </p:nvSpPr>
        <p:spPr>
          <a:xfrm rot="0">
            <a:off x="1754187" y="4038600"/>
            <a:ext cx="5635625" cy="14652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If today is Wednesday, then yesterday is Tuesday.</a:t>
            </a:r>
          </a:p>
          <a:p>
            <a:pPr eaLnBrk="1" hangingPunct="1" latinLnBrk="1" lvl="0"/>
            <a:endParaRPr altLang="zh-TW" lang="en-US"/>
          </a:p>
          <a:p>
            <a:pPr eaLnBrk="1" hangingPunct="1" latinLnBrk="1" lvl="0"/>
            <a:r>
              <a:rPr altLang="zh-TW" lang="en-US"/>
              <a:t>Today is Wednesday.</a:t>
            </a:r>
          </a:p>
          <a:p>
            <a:pPr eaLnBrk="1" hangingPunct="1" latinLnBrk="1" lvl="0"/>
            <a:endParaRPr altLang="zh-TW" lang="en-US"/>
          </a:p>
          <a:p>
            <a:pPr eaLnBrk="1" hangingPunct="1" latinLnBrk="1" lvl="0"/>
            <a:r>
              <a:rPr altLang="zh-TW" lang="en-US"/>
              <a:t>Yesterday is Tuesday.</a:t>
            </a:r>
          </a:p>
        </p:txBody>
      </p:sp>
      <p:pic>
        <p:nvPicPr>
          <p:cNvPr id="209727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47800" y="5214937"/>
            <a:ext cx="228600" cy="195262"/>
          </a:xfrm>
          <a:prstGeom prst="rect"/>
          <a:noFill/>
          <a:ln>
            <a:noFill/>
          </a:ln>
        </p:spPr>
      </p:pic>
      <p:sp>
        <p:nvSpPr>
          <p:cNvPr id="1049374" name=""/>
          <p:cNvSpPr txBox="1"/>
          <p:nvPr/>
        </p:nvSpPr>
        <p:spPr>
          <a:xfrm rot="0">
            <a:off x="274637" y="5878512"/>
            <a:ext cx="8640762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Informally, an argument is valid if the conclusion follows from the assumptions.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72" grpId="0" uiExpand="0" build="whole" animBg="1"/>
      <p:bldP spid="1049373" grpId="0" uiExpand="0" build="whole"/>
      <p:bldP spid="1049374" grpId="0" uiExpand="0" build="whol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75" name=""/>
          <p:cNvSpPr txBox="1"/>
          <p:nvPr/>
        </p:nvSpPr>
        <p:spPr>
          <a:xfrm rot="0">
            <a:off x="3751262" y="457200"/>
            <a:ext cx="15827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Argument</a:t>
            </a:r>
          </a:p>
        </p:txBody>
      </p:sp>
      <p:sp>
        <p:nvSpPr>
          <p:cNvPr id="1049376" name=""/>
          <p:cNvSpPr txBox="1"/>
          <p:nvPr/>
        </p:nvSpPr>
        <p:spPr>
          <a:xfrm rot="0">
            <a:off x="760412" y="1295400"/>
            <a:ext cx="7623175" cy="17430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An argument is a sequence of statements.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All statements but the final one are called </a:t>
            </a:r>
            <a:r>
              <a:rPr altLang="zh-TW" lang="en-US">
                <a:solidFill>
                  <a:srgbClr val="A50021"/>
                </a:solidFill>
              </a:rPr>
              <a:t>assumptions </a:t>
            </a:r>
            <a:r>
              <a:rPr altLang="zh-TW" lang="en-US"/>
              <a:t>or </a:t>
            </a:r>
            <a:r>
              <a:rPr altLang="zh-TW" lang="en-US">
                <a:solidFill>
                  <a:srgbClr val="A50021"/>
                </a:solidFill>
              </a:rPr>
              <a:t>hypothesis</a:t>
            </a:r>
            <a:r>
              <a:rPr altLang="zh-TW" lang="en-US"/>
              <a:t>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The final statement is called the </a:t>
            </a:r>
            <a:r>
              <a:rPr altLang="zh-TW" lang="en-US">
                <a:solidFill>
                  <a:srgbClr val="006600"/>
                </a:solidFill>
              </a:rPr>
              <a:t>conclusion</a:t>
            </a:r>
            <a:r>
              <a:rPr altLang="zh-TW" lang="en-US"/>
              <a:t>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An argument is </a:t>
            </a:r>
            <a:r>
              <a:rPr altLang="zh-TW" lang="en-US">
                <a:solidFill>
                  <a:schemeClr val="accent2"/>
                </a:solidFill>
              </a:rPr>
              <a:t>valid </a:t>
            </a:r>
            <a:r>
              <a:rPr altLang="zh-TW" lang="en-US">
                <a:solidFill>
                  <a:schemeClr val="lt2"/>
                </a:solidFill>
              </a:rPr>
              <a:t>if:</a:t>
            </a:r>
            <a:r>
              <a:rPr altLang="zh-TW" lang="en-US"/>
              <a:t> </a:t>
            </a:r>
          </a:p>
        </p:txBody>
      </p:sp>
      <p:sp>
        <p:nvSpPr>
          <p:cNvPr id="1049377" name=""/>
          <p:cNvSpPr/>
          <p:nvPr/>
        </p:nvSpPr>
        <p:spPr>
          <a:xfrm rot="0">
            <a:off x="914400" y="3205162"/>
            <a:ext cx="7259637" cy="376237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whenever all the assumptions are true, then the conclusion is true.</a:t>
            </a:r>
          </a:p>
        </p:txBody>
      </p:sp>
      <p:sp>
        <p:nvSpPr>
          <p:cNvPr id="1049378" name=""/>
          <p:cNvSpPr txBox="1"/>
          <p:nvPr/>
        </p:nvSpPr>
        <p:spPr>
          <a:xfrm rot="0">
            <a:off x="304800" y="3962400"/>
            <a:ext cx="8583612" cy="10160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lvl="0">
              <a:buFontTx/>
              <a:buAutoNum type="arabicPeriod" startAt="1"/>
            </a:pPr>
            <a:r>
              <a:rPr altLang="zh-TW" sz="1000" lang="en-US">
                <a:solidFill>
                  <a:srgbClr val="000000"/>
                </a:solidFill>
                <a:latin typeface="Arial" pitchFamily="0" charset="0"/>
              </a:rPr>
              <a:t>It is possible to draw a </a:t>
            </a:r>
            <a:r>
              <a:rPr altLang="zh-TW" sz="1000" lang="en-US">
                <a:solidFill>
                  <a:srgbClr val="000000"/>
                </a:solidFill>
                <a:latin typeface="Arial" pitchFamily="0" charset="0"/>
                <a:hlinkClick r:id="rId1"/>
              </a:rPr>
              <a:t>straight line</a:t>
            </a:r>
            <a:r>
              <a:rPr altLang="zh-TW" sz="1000" lang="en-US">
                <a:solidFill>
                  <a:srgbClr val="000000"/>
                </a:solidFill>
                <a:latin typeface="Arial" pitchFamily="0" charset="0"/>
              </a:rPr>
              <a:t> from any point to any other point. </a:t>
            </a:r>
          </a:p>
          <a:p>
            <a:pPr lvl="0">
              <a:buFontTx/>
              <a:buAutoNum type="arabicPeriod" startAt="2"/>
            </a:pPr>
            <a:r>
              <a:rPr altLang="zh-TW" sz="1000" lang="en-US">
                <a:solidFill>
                  <a:srgbClr val="000000"/>
                </a:solidFill>
                <a:latin typeface="Arial" pitchFamily="0" charset="0"/>
                <a:hlinkClick r:id="rId2"/>
              </a:rPr>
              <a:t>It is possible to produce a finite</a:t>
            </a:r>
            <a:r>
              <a:rPr altLang="zh-TW" sz="1000" lang="en-US">
                <a:solidFill>
                  <a:srgbClr val="000000"/>
                </a:solidFill>
                <a:latin typeface="Arial" pitchFamily="0" charset="0"/>
              </a:rPr>
              <a:t> straight line continuously in a straight line. </a:t>
            </a:r>
          </a:p>
          <a:p>
            <a:pPr lvl="0">
              <a:buFontTx/>
              <a:buAutoNum type="arabicPeriod" startAt="3"/>
            </a:pPr>
            <a:r>
              <a:rPr altLang="zh-TW" sz="1000" lang="en-US">
                <a:solidFill>
                  <a:srgbClr val="000000"/>
                </a:solidFill>
                <a:latin typeface="Arial" pitchFamily="0" charset="0"/>
                <a:hlinkClick r:id="rId3"/>
              </a:rPr>
              <a:t>It is possible to describe a circle</a:t>
            </a:r>
            <a:r>
              <a:rPr altLang="zh-TW" sz="1000" lang="en-US">
                <a:solidFill>
                  <a:srgbClr val="000000"/>
                </a:solidFill>
                <a:latin typeface="Arial" pitchFamily="0" charset="0"/>
              </a:rPr>
              <a:t> with any center and any radius. </a:t>
            </a:r>
          </a:p>
          <a:p>
            <a:pPr lvl="0">
              <a:buFontTx/>
              <a:buAutoNum type="arabicPeriod" startAt="4"/>
            </a:pPr>
            <a:r>
              <a:rPr altLang="zh-TW" sz="1000" lang="en-US">
                <a:solidFill>
                  <a:srgbClr val="000000"/>
                </a:solidFill>
                <a:latin typeface="Arial" pitchFamily="0" charset="0"/>
                <a:hlinkClick r:id="rId4"/>
              </a:rPr>
              <a:t>It is true that all right angles</a:t>
            </a:r>
            <a:r>
              <a:rPr altLang="zh-TW" sz="1000" lang="en-US">
                <a:solidFill>
                  <a:srgbClr val="000000"/>
                </a:solidFill>
                <a:latin typeface="Arial" pitchFamily="0" charset="0"/>
              </a:rPr>
              <a:t> are equal to one another. </a:t>
            </a:r>
          </a:p>
          <a:p>
            <a:pPr lvl="0">
              <a:buFontTx/>
              <a:buAutoNum type="arabicPeriod" startAt="5"/>
            </a:pPr>
            <a:r>
              <a:rPr altLang="zh-TW" sz="1000" lang="en-US">
                <a:solidFill>
                  <a:srgbClr val="000000"/>
                </a:solidFill>
                <a:latin typeface="Arial" pitchFamily="0" charset="0"/>
                <a:hlinkClick r:id="rId5"/>
              </a:rPr>
              <a:t>("Parallel postulate</a:t>
            </a:r>
            <a:r>
              <a:rPr altLang="zh-TW" sz="1000" lang="en-US">
                <a:solidFill>
                  <a:srgbClr val="000000"/>
                </a:solidFill>
                <a:latin typeface="Arial" pitchFamily="0" charset="0"/>
              </a:rPr>
              <a:t>") It is true that, if a straight line falling on two straight lines make the </a:t>
            </a:r>
            <a:r>
              <a:rPr altLang="zh-TW" sz="1000" lang="en-US">
                <a:solidFill>
                  <a:srgbClr val="000000"/>
                </a:solidFill>
                <a:latin typeface="Arial" pitchFamily="0" charset="0"/>
                <a:hlinkClick r:id="rId6"/>
              </a:rPr>
              <a:t>interior angles</a:t>
            </a:r>
            <a:r>
              <a:rPr altLang="zh-TW" sz="1000" lang="en-US">
                <a:solidFill>
                  <a:srgbClr val="000000"/>
                </a:solidFill>
                <a:latin typeface="Arial" pitchFamily="0" charset="0"/>
              </a:rPr>
              <a:t> on the same side less than two right angles, </a:t>
            </a:r>
          </a:p>
          <a:p>
            <a:pPr lvl="0"/>
            <a:r>
              <a:rPr altLang="zh-TW" sz="1000" lang="en-US">
                <a:solidFill>
                  <a:srgbClr val="000000"/>
                </a:solidFill>
                <a:latin typeface="Arial" pitchFamily="0" charset="0"/>
                <a:hlinkClick r:id="rId7"/>
              </a:rPr>
              <a:t>   the two straight lines, if produced indefinitely, intersect</a:t>
            </a:r>
            <a:r>
              <a:rPr altLang="zh-TW" sz="1000" lang="en-US">
                <a:solidFill>
                  <a:srgbClr val="000000"/>
                </a:solidFill>
                <a:latin typeface="Arial" pitchFamily="0" charset="0"/>
              </a:rPr>
              <a:t> on that side on which are the </a:t>
            </a:r>
            <a:r>
              <a:rPr altLang="zh-TW" sz="1000" lang="en-US">
                <a:solidFill>
                  <a:srgbClr val="000000"/>
                </a:solidFill>
                <a:latin typeface="Arial" pitchFamily="0" charset="0"/>
                <a:hlinkClick r:id="rId8"/>
              </a:rPr>
              <a:t>angles</a:t>
            </a:r>
            <a:r>
              <a:rPr altLang="zh-TW" sz="1000" lang="en-US">
                <a:solidFill>
                  <a:srgbClr val="000000"/>
                </a:solidFill>
                <a:latin typeface="Arial" pitchFamily="0" charset="0"/>
              </a:rPr>
              <a:t> less than the two right angles. </a:t>
            </a:r>
          </a:p>
        </p:txBody>
      </p:sp>
      <p:pic>
        <p:nvPicPr>
          <p:cNvPr id="2097274" name="" descr="txp_fig"/>
          <p:cNvPicPr>
            <a:picLocks/>
          </p:cNvPicPr>
          <p:nvPr/>
        </p:nvPicPr>
        <p:blipFill>
          <a:blip xmlns:r="http://schemas.openxmlformats.org/officeDocument/2006/relationships" r:embed="rId9"/>
          <a:srcRect l="0" t="0" r="0" b="0"/>
          <a:stretch>
            <a:fillRect/>
          </a:stretch>
        </p:blipFill>
        <p:spPr>
          <a:xfrm rot="0">
            <a:off x="152400" y="5192712"/>
            <a:ext cx="228600" cy="195262"/>
          </a:xfrm>
          <a:prstGeom prst="rect"/>
          <a:noFill/>
          <a:ln>
            <a:noFill/>
          </a:ln>
        </p:spPr>
      </p:pic>
      <p:sp>
        <p:nvSpPr>
          <p:cNvPr id="1049379" name=""/>
          <p:cNvSpPr txBox="1"/>
          <p:nvPr/>
        </p:nvSpPr>
        <p:spPr>
          <a:xfrm rot="0">
            <a:off x="914400" y="5943600"/>
            <a:ext cx="6088062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This is the formal way to prove theorems from axioms.</a:t>
            </a:r>
          </a:p>
        </p:txBody>
      </p:sp>
      <p:sp>
        <p:nvSpPr>
          <p:cNvPr id="1049380" name=""/>
          <p:cNvSpPr txBox="1"/>
          <p:nvPr/>
        </p:nvSpPr>
        <p:spPr>
          <a:xfrm rot="0">
            <a:off x="457200" y="5116512"/>
            <a:ext cx="2635250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Pythagorean’s theorem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77" grpId="0" uiExpand="0" build="whole" animBg="1"/>
      <p:bldP spid="1049378" grpId="0" uiExpand="0" build="whole"/>
      <p:bldP spid="1049379" grpId="0" uiExpand="0" build="whole"/>
      <p:bldP spid="1049380" grpId="0" uiExpand="0" build="whol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81" name=""/>
          <p:cNvSpPr txBox="1"/>
          <p:nvPr/>
        </p:nvSpPr>
        <p:spPr>
          <a:xfrm rot="0">
            <a:off x="3446462" y="457200"/>
            <a:ext cx="21923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Modus Ponens</a:t>
            </a:r>
          </a:p>
        </p:txBody>
      </p:sp>
      <p:sp>
        <p:nvSpPr>
          <p:cNvPr id="1049382" name=""/>
          <p:cNvSpPr txBox="1"/>
          <p:nvPr/>
        </p:nvSpPr>
        <p:spPr>
          <a:xfrm rot="0">
            <a:off x="1711325" y="1184275"/>
            <a:ext cx="1412875" cy="9159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If p then q.</a:t>
            </a:r>
          </a:p>
          <a:p>
            <a:pPr eaLnBrk="1" hangingPunct="1" latinLnBrk="1" lvl="0"/>
            <a:r>
              <a:rPr altLang="zh-TW" lang="en-US"/>
              <a:t>p</a:t>
            </a:r>
          </a:p>
          <a:p>
            <a:pPr eaLnBrk="1" hangingPunct="1" latinLnBrk="1" lvl="0"/>
            <a:r>
              <a:rPr altLang="zh-TW" lang="en-US"/>
              <a:t>q</a:t>
            </a:r>
          </a:p>
        </p:txBody>
      </p:sp>
      <p:graphicFrame>
        <p:nvGraphicFramePr>
          <p:cNvPr id="4194314" name=""/>
          <p:cNvGraphicFramePr>
            <a:graphicFrameLocks/>
          </p:cNvGraphicFramePr>
          <p:nvPr/>
        </p:nvGraphicFramePr>
        <p:xfrm rot="0">
          <a:off x="1981200" y="29718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2"/>
                <a:gridCol w="1022350"/>
                <a:gridCol w="1019175"/>
                <a:gridCol w="1022350"/>
                <a:gridCol w="1020762"/>
              </a:tblGrid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  <a:ea typeface="Arial" pitchFamily="0" charset="0"/>
                        </a:rPr>
                        <a:t>→q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9420" name=""/>
          <p:cNvSpPr txBox="1"/>
          <p:nvPr/>
        </p:nvSpPr>
        <p:spPr>
          <a:xfrm rot="0">
            <a:off x="1624012" y="6100762"/>
            <a:ext cx="5903912" cy="376237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Modus ponens is Latin meaning “method of affirming”.</a:t>
            </a:r>
          </a:p>
        </p:txBody>
      </p:sp>
      <p:pic>
        <p:nvPicPr>
          <p:cNvPr id="2097275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47800" y="1828800"/>
            <a:ext cx="228600" cy="195262"/>
          </a:xfrm>
          <a:prstGeom prst="rect"/>
          <a:noFill/>
          <a:ln>
            <a:noFill/>
          </a:ln>
        </p:spPr>
      </p:pic>
      <p:sp>
        <p:nvSpPr>
          <p:cNvPr id="1049421" name=""/>
          <p:cNvSpPr/>
          <p:nvPr/>
        </p:nvSpPr>
        <p:spPr>
          <a:xfrm rot="0">
            <a:off x="4267200" y="3581400"/>
            <a:ext cx="2667000" cy="381000"/>
          </a:xfrm>
          <a:prstGeom prst="rect"/>
          <a:noFill/>
          <a:ln w="9525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422" name=""/>
          <p:cNvSpPr/>
          <p:nvPr/>
        </p:nvSpPr>
        <p:spPr>
          <a:xfrm rot="16200000">
            <a:off x="4914900" y="1866900"/>
            <a:ext cx="304800" cy="1752600"/>
          </a:xfrm>
          <a:prstGeom prst="rightBrac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423" name=""/>
          <p:cNvSpPr txBox="1"/>
          <p:nvPr/>
        </p:nvSpPr>
        <p:spPr>
          <a:xfrm rot="0">
            <a:off x="4343400" y="2251075"/>
            <a:ext cx="146526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assumptions</a:t>
            </a:r>
          </a:p>
        </p:txBody>
      </p:sp>
      <p:sp>
        <p:nvSpPr>
          <p:cNvPr id="1049424" name=""/>
          <p:cNvSpPr txBox="1"/>
          <p:nvPr/>
        </p:nvSpPr>
        <p:spPr>
          <a:xfrm rot="0">
            <a:off x="6096000" y="2286000"/>
            <a:ext cx="12541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conclusion</a:t>
            </a:r>
          </a:p>
        </p:txBody>
      </p:sp>
      <p:sp>
        <p:nvSpPr>
          <p:cNvPr id="1049425" name=""/>
          <p:cNvSpPr/>
          <p:nvPr/>
        </p:nvSpPr>
        <p:spPr>
          <a:xfrm rot="0">
            <a:off x="1371600" y="1143000"/>
            <a:ext cx="1828800" cy="990600"/>
          </a:xfrm>
          <a:prstGeom prst="rect"/>
          <a:noFill/>
          <a:ln w="9525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pic>
        <p:nvPicPr>
          <p:cNvPr id="2097276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657600" y="1828800"/>
            <a:ext cx="228600" cy="195262"/>
          </a:xfrm>
          <a:prstGeom prst="rect"/>
          <a:noFill/>
          <a:ln>
            <a:noFill/>
          </a:ln>
        </p:spPr>
      </p:pic>
      <p:sp>
        <p:nvSpPr>
          <p:cNvPr id="1049426" name=""/>
          <p:cNvSpPr/>
          <p:nvPr/>
        </p:nvSpPr>
        <p:spPr>
          <a:xfrm rot="0">
            <a:off x="3429000" y="1143000"/>
            <a:ext cx="4267200" cy="99060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427" name=""/>
          <p:cNvSpPr txBox="1"/>
          <p:nvPr/>
        </p:nvSpPr>
        <p:spPr>
          <a:xfrm rot="0">
            <a:off x="3898900" y="1217612"/>
            <a:ext cx="3644900" cy="9159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If typhoon, then class cancelled.</a:t>
            </a:r>
          </a:p>
          <a:p>
            <a:pPr eaLnBrk="1" hangingPunct="1" latinLnBrk="1" lvl="0"/>
            <a:r>
              <a:rPr altLang="zh-TW" lang="en-US"/>
              <a:t>Typhoon.</a:t>
            </a:r>
          </a:p>
          <a:p>
            <a:pPr eaLnBrk="1" hangingPunct="1" latinLnBrk="1" lvl="0"/>
            <a:r>
              <a:rPr altLang="zh-TW" lang="en-US"/>
              <a:t>Class cancelled.</a:t>
            </a:r>
          </a:p>
        </p:txBody>
      </p:sp>
      <p:sp>
        <p:nvSpPr>
          <p:cNvPr id="1049428" name=""/>
          <p:cNvSpPr txBox="1"/>
          <p:nvPr/>
        </p:nvSpPr>
        <p:spPr>
          <a:xfrm rot="0">
            <a:off x="609600" y="1143000"/>
            <a:ext cx="708025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Rule: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20" grpId="0" uiExpand="0" build="whole" animBg="1"/>
      <p:bldP spid="1049421" grpId="0" uiExpand="0" build="whole" animBg="1"/>
      <p:bldP spid="1049422" grpId="0" uiExpand="0" build="whole" animBg="1"/>
      <p:bldP spid="1049423" grpId="0" uiExpand="0" build="whole"/>
      <p:bldP spid="1049424" grpId="0" uiExpand="0" build="whole"/>
      <p:bldP spid="1049426" grpId="0" uiExpand="0" build="whole" animBg="1"/>
      <p:bldP spid="1049427" grpId="0" uiExpand="0" build="whol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29" name=""/>
          <p:cNvSpPr txBox="1"/>
          <p:nvPr/>
        </p:nvSpPr>
        <p:spPr>
          <a:xfrm rot="0">
            <a:off x="3446462" y="457200"/>
            <a:ext cx="22510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Modus Tollens</a:t>
            </a:r>
          </a:p>
        </p:txBody>
      </p:sp>
      <p:sp>
        <p:nvSpPr>
          <p:cNvPr id="1049430" name=""/>
          <p:cNvSpPr txBox="1"/>
          <p:nvPr/>
        </p:nvSpPr>
        <p:spPr>
          <a:xfrm rot="0">
            <a:off x="1787525" y="1184275"/>
            <a:ext cx="1412875" cy="9159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If p then q.</a:t>
            </a:r>
          </a:p>
          <a:p>
            <a:pPr eaLnBrk="1" hangingPunct="1" latinLnBrk="1" lvl="0"/>
            <a:r>
              <a:rPr altLang="zh-TW" lang="en-US"/>
              <a:t>~q</a:t>
            </a:r>
          </a:p>
          <a:p>
            <a:pPr eaLnBrk="1" hangingPunct="1" latinLnBrk="1" lvl="0"/>
            <a:r>
              <a:rPr altLang="zh-TW" lang="en-US"/>
              <a:t>~p</a:t>
            </a:r>
          </a:p>
        </p:txBody>
      </p:sp>
      <p:graphicFrame>
        <p:nvGraphicFramePr>
          <p:cNvPr id="4194315" name=""/>
          <p:cNvGraphicFramePr>
            <a:graphicFrameLocks/>
          </p:cNvGraphicFramePr>
          <p:nvPr/>
        </p:nvGraphicFramePr>
        <p:xfrm rot="0">
          <a:off x="1981200" y="31242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2"/>
                <a:gridCol w="1022350"/>
                <a:gridCol w="1019175"/>
                <a:gridCol w="1022350"/>
                <a:gridCol w="1020762"/>
              </a:tblGrid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  <a:ea typeface="Arial" pitchFamily="0" charset="0"/>
                        </a:rPr>
                        <a:t>→q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~q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~p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9468" name=""/>
          <p:cNvSpPr txBox="1"/>
          <p:nvPr/>
        </p:nvSpPr>
        <p:spPr>
          <a:xfrm rot="0">
            <a:off x="1676400" y="6100762"/>
            <a:ext cx="5692775" cy="376237"/>
          </a:xfrm>
          <a:prstGeom prst="rect"/>
          <a:solidFill>
            <a:srgbClr val="CCECFF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Modus tollens is Latin meaning “method of denying”.</a:t>
            </a:r>
          </a:p>
        </p:txBody>
      </p:sp>
      <p:pic>
        <p:nvPicPr>
          <p:cNvPr id="2097277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24000" y="1828800"/>
            <a:ext cx="228600" cy="195262"/>
          </a:xfrm>
          <a:prstGeom prst="rect"/>
          <a:noFill/>
          <a:ln>
            <a:noFill/>
          </a:ln>
        </p:spPr>
      </p:pic>
      <p:sp>
        <p:nvSpPr>
          <p:cNvPr id="1049469" name=""/>
          <p:cNvSpPr/>
          <p:nvPr/>
        </p:nvSpPr>
        <p:spPr>
          <a:xfrm rot="0">
            <a:off x="4191000" y="5257800"/>
            <a:ext cx="2743200" cy="381000"/>
          </a:xfrm>
          <a:prstGeom prst="rect"/>
          <a:noFill/>
          <a:ln w="9525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470" name=""/>
          <p:cNvSpPr/>
          <p:nvPr/>
        </p:nvSpPr>
        <p:spPr>
          <a:xfrm rot="16200000">
            <a:off x="4914900" y="2019300"/>
            <a:ext cx="304800" cy="1752600"/>
          </a:xfrm>
          <a:prstGeom prst="rightBrac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471" name=""/>
          <p:cNvSpPr txBox="1"/>
          <p:nvPr/>
        </p:nvSpPr>
        <p:spPr>
          <a:xfrm rot="0">
            <a:off x="4343400" y="2403475"/>
            <a:ext cx="146526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assumptions</a:t>
            </a:r>
          </a:p>
        </p:txBody>
      </p:sp>
      <p:sp>
        <p:nvSpPr>
          <p:cNvPr id="1049472" name=""/>
          <p:cNvSpPr txBox="1"/>
          <p:nvPr/>
        </p:nvSpPr>
        <p:spPr>
          <a:xfrm rot="0">
            <a:off x="6096000" y="2438400"/>
            <a:ext cx="12541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conclusion</a:t>
            </a:r>
          </a:p>
        </p:txBody>
      </p:sp>
      <p:sp>
        <p:nvSpPr>
          <p:cNvPr id="1049473" name=""/>
          <p:cNvSpPr/>
          <p:nvPr/>
        </p:nvSpPr>
        <p:spPr>
          <a:xfrm rot="0">
            <a:off x="1371600" y="1143000"/>
            <a:ext cx="1828800" cy="990600"/>
          </a:xfrm>
          <a:prstGeom prst="rect"/>
          <a:noFill/>
          <a:ln w="9525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pic>
        <p:nvPicPr>
          <p:cNvPr id="2097278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657600" y="1828800"/>
            <a:ext cx="228600" cy="195262"/>
          </a:xfrm>
          <a:prstGeom prst="rect"/>
          <a:noFill/>
          <a:ln>
            <a:noFill/>
          </a:ln>
        </p:spPr>
      </p:pic>
      <p:sp>
        <p:nvSpPr>
          <p:cNvPr id="1049474" name=""/>
          <p:cNvSpPr/>
          <p:nvPr/>
        </p:nvSpPr>
        <p:spPr>
          <a:xfrm rot="0">
            <a:off x="3429000" y="1143000"/>
            <a:ext cx="4267200" cy="99060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475" name=""/>
          <p:cNvSpPr txBox="1"/>
          <p:nvPr/>
        </p:nvSpPr>
        <p:spPr>
          <a:xfrm rot="0">
            <a:off x="3886200" y="1217612"/>
            <a:ext cx="3644900" cy="9159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If typhoon, then class cancelled.</a:t>
            </a:r>
          </a:p>
          <a:p>
            <a:pPr eaLnBrk="1" hangingPunct="1" latinLnBrk="1" lvl="0"/>
            <a:r>
              <a:rPr altLang="zh-TW" lang="en-US"/>
              <a:t>Class not cancelled.</a:t>
            </a:r>
          </a:p>
          <a:p>
            <a:pPr eaLnBrk="1" hangingPunct="1" latinLnBrk="1" lvl="0"/>
            <a:r>
              <a:rPr altLang="zh-TW" lang="en-US"/>
              <a:t>No typhoon.</a:t>
            </a:r>
          </a:p>
        </p:txBody>
      </p:sp>
      <p:sp>
        <p:nvSpPr>
          <p:cNvPr id="1049476" name=""/>
          <p:cNvSpPr txBox="1"/>
          <p:nvPr/>
        </p:nvSpPr>
        <p:spPr>
          <a:xfrm rot="0">
            <a:off x="609600" y="1143000"/>
            <a:ext cx="708025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Rule: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68" grpId="0" uiExpand="0" build="whole" animBg="1"/>
      <p:bldP spid="1049469" grpId="0" uiExpand="0" build="whole" animBg="1"/>
      <p:bldP spid="1049470" grpId="0" uiExpand="0" build="whole" animBg="1"/>
      <p:bldP spid="1049471" grpId="0" uiExpand="0" build="whole"/>
      <p:bldP spid="1049472" grpId="0" uiExpand="0" build="whole"/>
      <p:bldP spid="1049474" grpId="0" uiExpand="0" build="whole" animBg="1"/>
      <p:bldP spid="1049475" grpId="0" uiExpand="0" build="whol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27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62000" y="5410200"/>
            <a:ext cx="4724400" cy="1052512"/>
          </a:xfrm>
          <a:prstGeom prst="rect"/>
          <a:noFill/>
          <a:ln>
            <a:noFill/>
          </a:ln>
        </p:spPr>
      </p:pic>
      <p:sp>
        <p:nvSpPr>
          <p:cNvPr id="1049477" name=""/>
          <p:cNvSpPr txBox="1"/>
          <p:nvPr/>
        </p:nvSpPr>
        <p:spPr>
          <a:xfrm rot="0">
            <a:off x="3625850" y="457200"/>
            <a:ext cx="18367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Equivalence</a:t>
            </a:r>
          </a:p>
        </p:txBody>
      </p:sp>
      <p:sp>
        <p:nvSpPr>
          <p:cNvPr id="1049478" name=""/>
          <p:cNvSpPr txBox="1"/>
          <p:nvPr/>
        </p:nvSpPr>
        <p:spPr>
          <a:xfrm rot="0">
            <a:off x="685800" y="1392237"/>
            <a:ext cx="7772400" cy="30559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A student is trying to prove that propositions </a:t>
            </a:r>
            <a:r>
              <a:rPr altLang="en-US" i="1" lang="en-US"/>
              <a:t>P</a:t>
            </a:r>
            <a:r>
              <a:rPr altLang="en-US" lang="en-US"/>
              <a:t>, </a:t>
            </a:r>
            <a:r>
              <a:rPr altLang="en-US" i="1" lang="en-US"/>
              <a:t>Q</a:t>
            </a:r>
            <a:r>
              <a:rPr altLang="en-US" lang="en-US"/>
              <a:t>, and </a:t>
            </a:r>
            <a:r>
              <a:rPr altLang="en-US" i="1" lang="en-US"/>
              <a:t>R</a:t>
            </a:r>
            <a:r>
              <a:rPr altLang="en-US" lang="en-US"/>
              <a:t> are all true. </a:t>
            </a:r>
          </a:p>
          <a:p>
            <a:pPr eaLnBrk="1" hangingPunct="1" latinLnBrk="1" lvl="0">
              <a:lnSpc>
                <a:spcPct val="140000"/>
              </a:lnSpc>
            </a:pPr>
            <a:r>
              <a:rPr altLang="en-US" lang="en-US"/>
              <a:t>She proceeds as follows. </a:t>
            </a:r>
          </a:p>
          <a:p>
            <a:pPr eaLnBrk="1" hangingPunct="1" latinLnBrk="1" lvl="0">
              <a:lnSpc>
                <a:spcPct val="140000"/>
              </a:lnSpc>
            </a:pPr>
            <a:r>
              <a:rPr altLang="en-US" lang="en-US"/>
              <a:t>First, she proves three facts:</a:t>
            </a:r>
          </a:p>
          <a:p>
            <a:pPr eaLnBrk="1" hangingPunct="1" latinLnBrk="1" lvl="1">
              <a:lnSpc>
                <a:spcPct val="140000"/>
              </a:lnSpc>
              <a:buFontTx/>
              <a:buChar char="•"/>
            </a:pPr>
            <a:r>
              <a:rPr altLang="en-US" lang="en-US"/>
              <a:t> </a:t>
            </a:r>
            <a:r>
              <a:rPr altLang="en-US" i="1" lang="en-US"/>
              <a:t>P</a:t>
            </a:r>
            <a:r>
              <a:rPr altLang="en-US" lang="en-US"/>
              <a:t> implies </a:t>
            </a:r>
            <a:r>
              <a:rPr altLang="en-US" i="1" lang="en-US"/>
              <a:t>Q</a:t>
            </a:r>
          </a:p>
          <a:p>
            <a:pPr eaLnBrk="1" hangingPunct="1" latinLnBrk="1" lvl="1">
              <a:lnSpc>
                <a:spcPct val="140000"/>
              </a:lnSpc>
              <a:buFontTx/>
              <a:buChar char="•"/>
            </a:pPr>
            <a:r>
              <a:rPr altLang="en-US" lang="en-US"/>
              <a:t> Q implies </a:t>
            </a:r>
            <a:r>
              <a:rPr altLang="en-US" i="1" lang="en-US"/>
              <a:t>R</a:t>
            </a:r>
          </a:p>
          <a:p>
            <a:pPr eaLnBrk="1" hangingPunct="1" latinLnBrk="1" lvl="1">
              <a:lnSpc>
                <a:spcPct val="140000"/>
              </a:lnSpc>
              <a:buFontTx/>
              <a:buChar char="•"/>
            </a:pPr>
            <a:r>
              <a:rPr altLang="en-US" lang="en-US"/>
              <a:t> </a:t>
            </a:r>
            <a:r>
              <a:rPr altLang="en-US" i="1" lang="en-US"/>
              <a:t>R</a:t>
            </a:r>
            <a:r>
              <a:rPr altLang="en-US" lang="en-US"/>
              <a:t> implies </a:t>
            </a:r>
            <a:r>
              <a:rPr altLang="en-US" i="1" lang="en-US"/>
              <a:t>P</a:t>
            </a:r>
            <a:r>
              <a:rPr altLang="en-US" lang="en-US"/>
              <a:t>.</a:t>
            </a:r>
          </a:p>
          <a:p>
            <a:pPr eaLnBrk="1" hangingPunct="1" latinLnBrk="1" lvl="0">
              <a:lnSpc>
                <a:spcPct val="140000"/>
              </a:lnSpc>
            </a:pPr>
            <a:r>
              <a:rPr altLang="en-US" lang="en-US"/>
              <a:t>Then she concludes,</a:t>
            </a:r>
          </a:p>
          <a:p>
            <a:pPr eaLnBrk="1" hangingPunct="1" latinLnBrk="1" lvl="0">
              <a:lnSpc>
                <a:spcPct val="140000"/>
              </a:lnSpc>
            </a:pPr>
            <a:r>
              <a:rPr altLang="en-US" lang="en-US"/>
              <a:t>      ``Thus  </a:t>
            </a:r>
            <a:r>
              <a:rPr altLang="en-US" i="1" lang="en-US"/>
              <a:t>P, Q</a:t>
            </a:r>
            <a:r>
              <a:rPr altLang="en-US" lang="en-US"/>
              <a:t>, and </a:t>
            </a:r>
            <a:r>
              <a:rPr altLang="en-US" i="1" lang="en-US"/>
              <a:t>R</a:t>
            </a:r>
            <a:r>
              <a:rPr altLang="en-US" lang="en-US"/>
              <a:t> are all true.''</a:t>
            </a:r>
          </a:p>
        </p:txBody>
      </p:sp>
      <p:sp>
        <p:nvSpPr>
          <p:cNvPr id="1049479" name=""/>
          <p:cNvSpPr txBox="1"/>
          <p:nvPr/>
        </p:nvSpPr>
        <p:spPr>
          <a:xfrm rot="0">
            <a:off x="746125" y="4805362"/>
            <a:ext cx="2290762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Proposed argument:</a:t>
            </a:r>
          </a:p>
        </p:txBody>
      </p:sp>
      <p:sp>
        <p:nvSpPr>
          <p:cNvPr id="1049480" name=""/>
          <p:cNvSpPr txBox="1"/>
          <p:nvPr/>
        </p:nvSpPr>
        <p:spPr>
          <a:xfrm rot="0">
            <a:off x="6883400" y="5562600"/>
            <a:ext cx="1346200" cy="376237"/>
          </a:xfrm>
          <a:prstGeom prst="rect"/>
          <a:solidFill>
            <a:srgbClr val="CCECFF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Is it valid?</a:t>
            </a:r>
          </a:p>
        </p:txBody>
      </p:sp>
      <p:sp>
        <p:nvSpPr>
          <p:cNvPr id="1049481" name=""/>
          <p:cNvSpPr txBox="1"/>
          <p:nvPr/>
        </p:nvSpPr>
        <p:spPr>
          <a:xfrm rot="0">
            <a:off x="5394325" y="4841875"/>
            <a:ext cx="1363662" cy="376237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assumption</a:t>
            </a:r>
          </a:p>
        </p:txBody>
      </p:sp>
      <p:sp>
        <p:nvSpPr>
          <p:cNvPr id="1049482" name=""/>
          <p:cNvSpPr txBox="1"/>
          <p:nvPr/>
        </p:nvSpPr>
        <p:spPr>
          <a:xfrm rot="0">
            <a:off x="5410200" y="6248400"/>
            <a:ext cx="1263650" cy="376237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conclusion</a:t>
            </a:r>
          </a:p>
        </p:txBody>
      </p:sp>
      <p:sp>
        <p:nvSpPr>
          <p:cNvPr id="1049483" name=""/>
          <p:cNvSpPr/>
          <p:nvPr/>
        </p:nvSpPr>
        <p:spPr>
          <a:xfrm rot="0" flipH="1">
            <a:off x="4953000" y="5029200"/>
            <a:ext cx="38100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484" name=""/>
          <p:cNvSpPr/>
          <p:nvPr/>
        </p:nvSpPr>
        <p:spPr>
          <a:xfrm rot="0" flipH="1" flipV="1">
            <a:off x="4267200" y="6248400"/>
            <a:ext cx="1143000" cy="152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id="5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8">
                                            <p:txEl>
                                              <p:charRg st="10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7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8">
                                            <p:txEl>
                                              <p:charRg st="13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9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8">
                                            <p:txEl>
                                              <p:charRg st="14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11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8">
                                            <p:txEl>
                                              <p:charRg st="157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id="15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8">
                                            <p:txEl>
                                              <p:charRg st="171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0" autoRev="0" decel="0" fill="hold" id="17" nodeType="with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8">
                                            <p:txEl>
                                              <p:charRg st="191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21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id="25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41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79" grpId="0" uiExpand="0" build="whole" animBg="1"/>
      <p:bldP spid="1049480" grpId="0" uiExpand="0" build="whole" animBg="1"/>
      <p:bldP spid="1049481" grpId="0" uiExpand="0" build="whole" animBg="1"/>
      <p:bldP spid="1049482" grpId="0" uiExpand="0" build="whol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/>
        </p:nvSpPr>
        <p:spPr>
          <a:xfrm rot="1768937">
            <a:off x="5143500" y="3441700"/>
            <a:ext cx="1143000" cy="1981200"/>
          </a:xfrm>
          <a:prstGeom prst="rtTriangle"/>
          <a:solidFill>
            <a:srgbClr val="80808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16" name=""/>
          <p:cNvSpPr/>
          <p:nvPr/>
        </p:nvSpPr>
        <p:spPr>
          <a:xfrm rot="7183246">
            <a:off x="4025900" y="4610100"/>
            <a:ext cx="1143000" cy="1981200"/>
          </a:xfrm>
          <a:prstGeom prst="rtTriangle"/>
          <a:solidFill>
            <a:srgbClr val="CC00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rot="10800000" tIns="45720" vert="eaVert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en-US" sz="3200" lang="en-US">
              <a:latin typeface="Times New Roman" pitchFamily="18" charset="0"/>
            </a:endParaRPr>
          </a:p>
        </p:txBody>
      </p:sp>
      <p:sp>
        <p:nvSpPr>
          <p:cNvPr id="1048617" name=""/>
          <p:cNvSpPr/>
          <p:nvPr/>
        </p:nvSpPr>
        <p:spPr>
          <a:xfrm rot="18003112">
            <a:off x="3962400" y="2324100"/>
            <a:ext cx="1143000" cy="1981200"/>
          </a:xfrm>
          <a:prstGeom prst="rtTriangle"/>
          <a:solidFill>
            <a:srgbClr val="009999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eaVert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en-US" sz="3200" lang="en-US">
              <a:latin typeface="Times New Roman" pitchFamily="18" charset="0"/>
            </a:endParaRPr>
          </a:p>
        </p:txBody>
      </p:sp>
      <p:sp>
        <p:nvSpPr>
          <p:cNvPr id="1048618" name=""/>
          <p:cNvSpPr/>
          <p:nvPr/>
        </p:nvSpPr>
        <p:spPr>
          <a:xfrm rot="12577164">
            <a:off x="2844800" y="3492500"/>
            <a:ext cx="1143000" cy="1981200"/>
          </a:xfrm>
          <a:prstGeom prst="rtTriangle"/>
          <a:solidFill>
            <a:srgbClr val="DDDDDD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19" name=""/>
          <p:cNvSpPr txBox="1"/>
          <p:nvPr/>
        </p:nvSpPr>
        <p:spPr>
          <a:xfrm rot="0">
            <a:off x="4152900" y="5257800"/>
            <a:ext cx="373379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000" i="1" lang="en-US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48620" name=""/>
          <p:cNvSpPr txBox="1"/>
          <p:nvPr/>
        </p:nvSpPr>
        <p:spPr>
          <a:xfrm rot="0">
            <a:off x="5448300" y="4267200"/>
            <a:ext cx="373379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000" i="1" lang="en-US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48621" name=""/>
          <p:cNvSpPr txBox="1"/>
          <p:nvPr/>
        </p:nvSpPr>
        <p:spPr>
          <a:xfrm rot="0">
            <a:off x="3390900" y="4191000"/>
            <a:ext cx="373379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000" i="1" lang="en-US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48622" name=""/>
          <p:cNvSpPr txBox="1"/>
          <p:nvPr/>
        </p:nvSpPr>
        <p:spPr>
          <a:xfrm rot="0">
            <a:off x="3765550" y="4876800"/>
            <a:ext cx="386080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000" i="1" lang="en-US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48623" name=""/>
          <p:cNvSpPr txBox="1"/>
          <p:nvPr/>
        </p:nvSpPr>
        <p:spPr>
          <a:xfrm rot="0">
            <a:off x="4533900" y="4953000"/>
            <a:ext cx="3873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000" i="1" lang="en-US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48624" name=""/>
          <p:cNvSpPr txBox="1"/>
          <p:nvPr/>
        </p:nvSpPr>
        <p:spPr>
          <a:xfrm rot="0">
            <a:off x="4422775" y="3200400"/>
            <a:ext cx="373379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000" i="1" lang="en-US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48625" name=""/>
          <p:cNvSpPr/>
          <p:nvPr/>
        </p:nvSpPr>
        <p:spPr>
          <a:xfrm rot="1800000">
            <a:off x="4173537" y="4051300"/>
            <a:ext cx="795337" cy="795337"/>
          </a:xfrm>
          <a:prstGeom prst="rect"/>
          <a:solidFill>
            <a:srgbClr val="FFFF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26" name=""/>
          <p:cNvSpPr txBox="1"/>
          <p:nvPr/>
        </p:nvSpPr>
        <p:spPr>
          <a:xfrm rot="18037746">
            <a:off x="3808412" y="3951287"/>
            <a:ext cx="536575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000" lang="en-US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altLang="zh-TW" b="1" sz="20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-</a:t>
            </a:r>
            <a:r>
              <a:rPr altLang="zh-TW" b="1" sz="2000" lang="en-US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48627" name=""/>
          <p:cNvSpPr txBox="1"/>
          <p:nvPr/>
        </p:nvSpPr>
        <p:spPr>
          <a:xfrm rot="0">
            <a:off x="3678237" y="457200"/>
            <a:ext cx="17449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Good Proof</a:t>
            </a:r>
          </a:p>
        </p:txBody>
      </p:sp>
      <p:sp>
        <p:nvSpPr>
          <p:cNvPr id="1048628" name=""/>
          <p:cNvSpPr/>
          <p:nvPr/>
        </p:nvSpPr>
        <p:spPr>
          <a:xfrm rot="0">
            <a:off x="2362200" y="1371600"/>
            <a:ext cx="4081781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The five pieces can be rearranged into:</a:t>
            </a:r>
          </a:p>
        </p:txBody>
      </p:sp>
      <p:sp>
        <p:nvSpPr>
          <p:cNvPr id="1048629" name=""/>
          <p:cNvSpPr/>
          <p:nvPr/>
        </p:nvSpPr>
        <p:spPr>
          <a:xfrm rot="0">
            <a:off x="3603625" y="1995487"/>
            <a:ext cx="1821180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>
                <a:solidFill>
                  <a:srgbClr val="000000"/>
                </a:solidFill>
              </a:rPr>
              <a:t>(i)   a c</a:t>
            </a:r>
            <a:r>
              <a:rPr altLang="zh-TW" lang="en-US">
                <a:solidFill>
                  <a:srgbClr val="000000"/>
                </a:solidFill>
                <a:sym typeface="Symbol" pitchFamily="18" charset="2"/>
              </a:rPr>
              <a:t>c </a:t>
            </a:r>
            <a:r>
              <a:rPr altLang="zh-TW" lang="en-US">
                <a:solidFill>
                  <a:srgbClr val="000000"/>
                </a:solidFill>
              </a:rPr>
              <a:t>square</a:t>
            </a:r>
          </a:p>
        </p:txBody>
      </p:sp>
    </p:spTree>
  </p:cSld>
  <p:clrMapOvr>
    <a:masterClrMapping/>
  </p:clrMapOvr>
  <p:timing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85" name=""/>
          <p:cNvSpPr txBox="1"/>
          <p:nvPr/>
        </p:nvSpPr>
        <p:spPr>
          <a:xfrm rot="0">
            <a:off x="3254375" y="457200"/>
            <a:ext cx="26130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Valid Argument?</a:t>
            </a:r>
          </a:p>
        </p:txBody>
      </p:sp>
      <p:sp>
        <p:nvSpPr>
          <p:cNvPr id="1049486" name=""/>
          <p:cNvSpPr txBox="1"/>
          <p:nvPr/>
        </p:nvSpPr>
        <p:spPr>
          <a:xfrm rot="0">
            <a:off x="3429000" y="2057400"/>
            <a:ext cx="146526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assumptions</a:t>
            </a:r>
          </a:p>
        </p:txBody>
      </p:sp>
      <p:sp>
        <p:nvSpPr>
          <p:cNvPr id="1049487" name=""/>
          <p:cNvSpPr txBox="1"/>
          <p:nvPr/>
        </p:nvSpPr>
        <p:spPr>
          <a:xfrm rot="0">
            <a:off x="6400800" y="2057400"/>
            <a:ext cx="12541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conclusion</a:t>
            </a:r>
          </a:p>
        </p:txBody>
      </p:sp>
      <p:graphicFrame>
        <p:nvGraphicFramePr>
          <p:cNvPr id="4194316" name=""/>
          <p:cNvGraphicFramePr>
            <a:graphicFrameLocks/>
          </p:cNvGraphicFramePr>
          <p:nvPr/>
        </p:nvGraphicFramePr>
        <p:xfrm rot="0">
          <a:off x="762000" y="2514600"/>
          <a:ext cx="1143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65125"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17" name=""/>
          <p:cNvGraphicFramePr>
            <a:graphicFrameLocks/>
          </p:cNvGraphicFramePr>
          <p:nvPr/>
        </p:nvGraphicFramePr>
        <p:xfrm rot="0">
          <a:off x="2743200" y="2514600"/>
          <a:ext cx="2743200" cy="3292475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651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18" name=""/>
          <p:cNvGraphicFramePr>
            <a:graphicFrameLocks/>
          </p:cNvGraphicFramePr>
          <p:nvPr/>
        </p:nvGraphicFramePr>
        <p:xfrm rot="0">
          <a:off x="6400800" y="2514600"/>
          <a:ext cx="2133600" cy="3292475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</a:tblGrid>
              <a:tr h="3651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OK?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yes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yes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yes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yes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yes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yes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yes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no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9601" name=""/>
          <p:cNvSpPr txBox="1"/>
          <p:nvPr/>
        </p:nvSpPr>
        <p:spPr>
          <a:xfrm rot="0">
            <a:off x="617537" y="6137275"/>
            <a:ext cx="7993062" cy="376237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To prove an argument is not valid, we just need to find a counterexample.</a:t>
            </a:r>
          </a:p>
        </p:txBody>
      </p:sp>
      <p:pic>
        <p:nvPicPr>
          <p:cNvPr id="209728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62000" y="1081087"/>
            <a:ext cx="4724400" cy="1052512"/>
          </a:xfrm>
          <a:prstGeom prst="rect"/>
          <a:noFill/>
          <a:ln>
            <a:noFill/>
          </a:ln>
        </p:spPr>
      </p:pic>
      <p:sp>
        <p:nvSpPr>
          <p:cNvPr id="1049602" name=""/>
          <p:cNvSpPr txBox="1"/>
          <p:nvPr/>
        </p:nvSpPr>
        <p:spPr>
          <a:xfrm rot="0">
            <a:off x="6883400" y="1233487"/>
            <a:ext cx="1346200" cy="376237"/>
          </a:xfrm>
          <a:prstGeom prst="rect"/>
          <a:solidFill>
            <a:srgbClr val="CCECFF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lang="en-US"/>
              <a:t>Is it valid?</a:t>
            </a:r>
          </a:p>
        </p:txBody>
      </p:sp>
      <p:pic>
        <p:nvPicPr>
          <p:cNvPr id="2097281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819400" y="2616200"/>
            <a:ext cx="682625" cy="203200"/>
          </a:xfrm>
          <a:prstGeom prst="rect"/>
          <a:noFill/>
          <a:ln>
            <a:noFill/>
          </a:ln>
        </p:spPr>
      </p:pic>
      <p:pic>
        <p:nvPicPr>
          <p:cNvPr id="2097282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733800" y="2616200"/>
            <a:ext cx="693737" cy="203200"/>
          </a:xfrm>
          <a:prstGeom prst="rect"/>
          <a:noFill/>
          <a:ln>
            <a:noFill/>
          </a:ln>
        </p:spPr>
      </p:pic>
      <p:pic>
        <p:nvPicPr>
          <p:cNvPr id="2097283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4649787" y="2638425"/>
            <a:ext cx="682625" cy="160337"/>
          </a:xfrm>
          <a:prstGeom prst="rect"/>
          <a:noFill/>
          <a:ln>
            <a:noFill/>
          </a:ln>
        </p:spPr>
      </p:pic>
      <p:pic>
        <p:nvPicPr>
          <p:cNvPr id="2097284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6553200" y="2616200"/>
            <a:ext cx="1012825" cy="203200"/>
          </a:xfrm>
          <a:prstGeom prst="rect"/>
          <a:noFill/>
          <a:ln>
            <a:noFill/>
          </a:ln>
        </p:spPr>
      </p:pic>
      <p:sp>
        <p:nvSpPr>
          <p:cNvPr id="1049603" name=""/>
          <p:cNvSpPr/>
          <p:nvPr/>
        </p:nvSpPr>
        <p:spPr>
          <a:xfrm rot="0">
            <a:off x="6172200" y="5486400"/>
            <a:ext cx="2743200" cy="228600"/>
          </a:xfrm>
          <a:prstGeom prst="rect"/>
          <a:noFill/>
          <a:ln w="28575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86" grpId="0" uiExpand="0" build="whole"/>
      <p:bldP spid="1049487" grpId="0" uiExpand="0" build="whole"/>
      <p:bldP spid="1049601" grpId="0" uiExpand="0" build="whole" animBg="1"/>
      <p:bldP spid="1049603" grpId="0" uiExpand="0" build="whole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08" name=""/>
          <p:cNvSpPr txBox="1"/>
          <p:nvPr/>
        </p:nvSpPr>
        <p:spPr>
          <a:xfrm rot="0">
            <a:off x="3200400" y="457200"/>
            <a:ext cx="27606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Valid Arguments?</a:t>
            </a:r>
          </a:p>
        </p:txBody>
      </p:sp>
      <p:sp>
        <p:nvSpPr>
          <p:cNvPr id="1049609" name=""/>
          <p:cNvSpPr txBox="1"/>
          <p:nvPr/>
        </p:nvSpPr>
        <p:spPr>
          <a:xfrm rot="0">
            <a:off x="949325" y="2741612"/>
            <a:ext cx="1412875" cy="9159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If p then q.</a:t>
            </a:r>
          </a:p>
          <a:p>
            <a:pPr eaLnBrk="1" hangingPunct="1" latinLnBrk="1" lvl="0"/>
            <a:r>
              <a:rPr altLang="zh-TW" lang="en-US"/>
              <a:t>q</a:t>
            </a:r>
          </a:p>
          <a:p>
            <a:pPr eaLnBrk="1" hangingPunct="1" latinLnBrk="1" lvl="0"/>
            <a:r>
              <a:rPr altLang="zh-TW" lang="en-US"/>
              <a:t>p</a:t>
            </a:r>
          </a:p>
        </p:txBody>
      </p:sp>
      <p:pic>
        <p:nvPicPr>
          <p:cNvPr id="2097285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" y="3386137"/>
            <a:ext cx="228600" cy="195262"/>
          </a:xfrm>
          <a:prstGeom prst="rect"/>
          <a:noFill/>
          <a:ln>
            <a:noFill/>
          </a:ln>
        </p:spPr>
      </p:pic>
      <p:sp>
        <p:nvSpPr>
          <p:cNvPr id="1049610" name=""/>
          <p:cNvSpPr txBox="1"/>
          <p:nvPr/>
        </p:nvSpPr>
        <p:spPr>
          <a:xfrm rot="0">
            <a:off x="2362200" y="5484812"/>
            <a:ext cx="4354512" cy="11922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If you are a fish, then you drink water.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You drink water.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You are a fish.</a:t>
            </a:r>
          </a:p>
        </p:txBody>
      </p:sp>
      <p:graphicFrame>
        <p:nvGraphicFramePr>
          <p:cNvPr id="4194319" name=""/>
          <p:cNvGraphicFramePr>
            <a:graphicFrameLocks/>
          </p:cNvGraphicFramePr>
          <p:nvPr/>
        </p:nvGraphicFramePr>
        <p:xfrm rot="0"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2"/>
                <a:gridCol w="1022350"/>
                <a:gridCol w="1019175"/>
                <a:gridCol w="1022350"/>
                <a:gridCol w="1020762"/>
              </a:tblGrid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  <a:ea typeface="Arial" pitchFamily="0" charset="0"/>
                        </a:rPr>
                        <a:t>→q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9648" name=""/>
          <p:cNvSpPr/>
          <p:nvPr/>
        </p:nvSpPr>
        <p:spPr>
          <a:xfrm rot="0">
            <a:off x="4953000" y="3505200"/>
            <a:ext cx="2743200" cy="381000"/>
          </a:xfrm>
          <a:prstGeom prst="rect"/>
          <a:noFill/>
          <a:ln w="9525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649" name=""/>
          <p:cNvSpPr/>
          <p:nvPr/>
        </p:nvSpPr>
        <p:spPr>
          <a:xfrm rot="16200000">
            <a:off x="5676900" y="758825"/>
            <a:ext cx="304800" cy="1752600"/>
          </a:xfrm>
          <a:prstGeom prst="rightBrac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650" name=""/>
          <p:cNvSpPr txBox="1"/>
          <p:nvPr/>
        </p:nvSpPr>
        <p:spPr>
          <a:xfrm rot="0">
            <a:off x="5105400" y="1143000"/>
            <a:ext cx="146526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assumptions</a:t>
            </a:r>
          </a:p>
        </p:txBody>
      </p:sp>
      <p:sp>
        <p:nvSpPr>
          <p:cNvPr id="1049651" name=""/>
          <p:cNvSpPr txBox="1"/>
          <p:nvPr/>
        </p:nvSpPr>
        <p:spPr>
          <a:xfrm rot="0">
            <a:off x="6858000" y="1177925"/>
            <a:ext cx="12541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conclusion</a:t>
            </a:r>
          </a:p>
        </p:txBody>
      </p:sp>
      <p:sp>
        <p:nvSpPr>
          <p:cNvPr id="1049652" name=""/>
          <p:cNvSpPr txBox="1"/>
          <p:nvPr/>
        </p:nvSpPr>
        <p:spPr>
          <a:xfrm rot="0">
            <a:off x="3505200" y="4800600"/>
            <a:ext cx="5013325" cy="376237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Assumptions are true, but not the conclusion.</a:t>
            </a:r>
          </a:p>
        </p:txBody>
      </p:sp>
      <p:sp>
        <p:nvSpPr>
          <p:cNvPr id="1049653" name=""/>
          <p:cNvSpPr/>
          <p:nvPr/>
        </p:nvSpPr>
        <p:spPr>
          <a:xfrm rot="0" flipV="1">
            <a:off x="6477000" y="3886200"/>
            <a:ext cx="152400" cy="914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9" grpId="0" uiExpand="0" build="whole"/>
      <p:bldP spid="1049610" grpId="0" uiExpand="0" build="whole"/>
      <p:bldP spid="1049648" grpId="0" uiExpand="0" build="whole" animBg="1"/>
      <p:bldP spid="1049649" grpId="0" uiExpand="0" build="whole" animBg="1"/>
      <p:bldP spid="1049650" grpId="0" uiExpand="0" build="whole"/>
      <p:bldP spid="1049651" grpId="0" uiExpand="0" build="whole"/>
      <p:bldP spid="1049652" grpId="0" uiExpand="0" build="whole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54" name=""/>
          <p:cNvSpPr txBox="1"/>
          <p:nvPr/>
        </p:nvSpPr>
        <p:spPr>
          <a:xfrm rot="0">
            <a:off x="3200400" y="457200"/>
            <a:ext cx="27606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Valid Arguments?</a:t>
            </a:r>
          </a:p>
        </p:txBody>
      </p:sp>
      <p:sp>
        <p:nvSpPr>
          <p:cNvPr id="1049655" name=""/>
          <p:cNvSpPr txBox="1"/>
          <p:nvPr/>
        </p:nvSpPr>
        <p:spPr>
          <a:xfrm rot="0">
            <a:off x="949325" y="2743200"/>
            <a:ext cx="1412875" cy="9159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If p then q.</a:t>
            </a:r>
          </a:p>
          <a:p>
            <a:pPr eaLnBrk="1" hangingPunct="1" latinLnBrk="1" lvl="0"/>
            <a:r>
              <a:rPr altLang="zh-TW" lang="en-US"/>
              <a:t>~p</a:t>
            </a:r>
          </a:p>
          <a:p>
            <a:pPr eaLnBrk="1" hangingPunct="1" latinLnBrk="1" lvl="0"/>
            <a:r>
              <a:rPr altLang="zh-TW" lang="en-US"/>
              <a:t>~q</a:t>
            </a:r>
          </a:p>
        </p:txBody>
      </p:sp>
      <p:pic>
        <p:nvPicPr>
          <p:cNvPr id="2097286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" y="3387725"/>
            <a:ext cx="228600" cy="195262"/>
          </a:xfrm>
          <a:prstGeom prst="rect"/>
          <a:noFill/>
          <a:ln>
            <a:noFill/>
          </a:ln>
        </p:spPr>
      </p:pic>
      <p:sp>
        <p:nvSpPr>
          <p:cNvPr id="1049656" name=""/>
          <p:cNvSpPr txBox="1"/>
          <p:nvPr/>
        </p:nvSpPr>
        <p:spPr>
          <a:xfrm rot="0">
            <a:off x="2362200" y="5410200"/>
            <a:ext cx="4354512" cy="11922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If you are a fish, then you drink water.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You are not a fish.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You do not drink water.</a:t>
            </a:r>
          </a:p>
        </p:txBody>
      </p:sp>
      <p:graphicFrame>
        <p:nvGraphicFramePr>
          <p:cNvPr id="4194320" name=""/>
          <p:cNvGraphicFramePr>
            <a:graphicFrameLocks/>
          </p:cNvGraphicFramePr>
          <p:nvPr/>
        </p:nvGraphicFramePr>
        <p:xfrm rot="0"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2"/>
                <a:gridCol w="1022350"/>
                <a:gridCol w="1019175"/>
                <a:gridCol w="1022350"/>
                <a:gridCol w="1020762"/>
              </a:tblGrid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</a:t>
                      </a: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  <a:ea typeface="Arial" pitchFamily="0" charset="0"/>
                        </a:rPr>
                        <a:t>→q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~p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~q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zh-TW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9694" name=""/>
          <p:cNvSpPr/>
          <p:nvPr/>
        </p:nvSpPr>
        <p:spPr>
          <a:xfrm rot="0">
            <a:off x="4953000" y="3505200"/>
            <a:ext cx="2743200" cy="381000"/>
          </a:xfrm>
          <a:prstGeom prst="rect"/>
          <a:noFill/>
          <a:ln w="9525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695" name=""/>
          <p:cNvSpPr/>
          <p:nvPr/>
        </p:nvSpPr>
        <p:spPr>
          <a:xfrm rot="16200000">
            <a:off x="5676900" y="758825"/>
            <a:ext cx="304800" cy="1752600"/>
          </a:xfrm>
          <a:prstGeom prst="rightBrac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696" name=""/>
          <p:cNvSpPr txBox="1"/>
          <p:nvPr/>
        </p:nvSpPr>
        <p:spPr>
          <a:xfrm rot="0">
            <a:off x="5105400" y="1143000"/>
            <a:ext cx="146526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assumptions</a:t>
            </a:r>
          </a:p>
        </p:txBody>
      </p:sp>
      <p:sp>
        <p:nvSpPr>
          <p:cNvPr id="1049697" name=""/>
          <p:cNvSpPr txBox="1"/>
          <p:nvPr/>
        </p:nvSpPr>
        <p:spPr>
          <a:xfrm rot="0">
            <a:off x="6858000" y="1177925"/>
            <a:ext cx="12541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conclusion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55" grpId="0" uiExpand="0" build="whole"/>
      <p:bldP spid="1049656" grpId="0" uiExpand="0" build="whole"/>
      <p:bldP spid="1049694" grpId="0" uiExpand="0" build="whole" animBg="1"/>
      <p:bldP spid="1049695" grpId="0" uiExpand="0" build="whole" animBg="1"/>
      <p:bldP spid="1049696" grpId="0" uiExpand="0" build="whole"/>
      <p:bldP spid="1049697" grpId="0" uiExpand="0" build="whole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98" name=""/>
          <p:cNvSpPr txBox="1"/>
          <p:nvPr/>
        </p:nvSpPr>
        <p:spPr>
          <a:xfrm rot="0">
            <a:off x="3756025" y="457200"/>
            <a:ext cx="15779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Exercises</a:t>
            </a:r>
          </a:p>
        </p:txBody>
      </p:sp>
      <p:pic>
        <p:nvPicPr>
          <p:cNvPr id="2097287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95400" y="1897062"/>
            <a:ext cx="304800" cy="261937"/>
          </a:xfrm>
          <a:prstGeom prst="rect"/>
          <a:noFill/>
          <a:ln>
            <a:noFill/>
          </a:ln>
        </p:spPr>
      </p:pic>
      <p:pic>
        <p:nvPicPr>
          <p:cNvPr id="2097288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905000" y="1244600"/>
            <a:ext cx="304800" cy="355600"/>
          </a:xfrm>
          <a:prstGeom prst="rect"/>
          <a:noFill/>
          <a:ln>
            <a:noFill/>
          </a:ln>
        </p:spPr>
      </p:pic>
      <p:pic>
        <p:nvPicPr>
          <p:cNvPr id="2097289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828800" y="1778000"/>
            <a:ext cx="1143000" cy="431800"/>
          </a:xfrm>
          <a:prstGeom prst="rect"/>
          <a:noFill/>
          <a:ln>
            <a:noFill/>
          </a:ln>
        </p:spPr>
      </p:pic>
      <p:pic>
        <p:nvPicPr>
          <p:cNvPr id="2097290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334000" y="1922462"/>
            <a:ext cx="304800" cy="261937"/>
          </a:xfrm>
          <a:prstGeom prst="rect"/>
          <a:noFill/>
          <a:ln>
            <a:noFill/>
          </a:ln>
        </p:spPr>
      </p:pic>
      <p:pic>
        <p:nvPicPr>
          <p:cNvPr id="2097291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943600" y="1270000"/>
            <a:ext cx="304800" cy="355600"/>
          </a:xfrm>
          <a:prstGeom prst="rect"/>
          <a:noFill/>
          <a:ln>
            <a:noFill/>
          </a:ln>
        </p:spPr>
      </p:pic>
      <p:pic>
        <p:nvPicPr>
          <p:cNvPr id="2097292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5867400" y="1803400"/>
            <a:ext cx="1143000" cy="431800"/>
          </a:xfrm>
          <a:prstGeom prst="rect"/>
          <a:noFill/>
          <a:ln>
            <a:noFill/>
          </a:ln>
        </p:spPr>
      </p:pic>
      <p:pic>
        <p:nvPicPr>
          <p:cNvPr id="209729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19200" y="3548062"/>
            <a:ext cx="304800" cy="261937"/>
          </a:xfrm>
          <a:prstGeom prst="rect"/>
          <a:noFill/>
          <a:ln>
            <a:noFill/>
          </a:ln>
        </p:spPr>
      </p:pic>
      <p:pic>
        <p:nvPicPr>
          <p:cNvPr id="2097294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1752600" y="2870200"/>
            <a:ext cx="1143000" cy="431800"/>
          </a:xfrm>
          <a:prstGeom prst="rect"/>
          <a:noFill/>
          <a:ln>
            <a:noFill/>
          </a:ln>
        </p:spPr>
      </p:pic>
      <p:pic>
        <p:nvPicPr>
          <p:cNvPr id="2097295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752600" y="3479800"/>
            <a:ext cx="304800" cy="355600"/>
          </a:xfrm>
          <a:prstGeom prst="rect"/>
          <a:noFill/>
          <a:ln>
            <a:noFill/>
          </a:ln>
        </p:spPr>
      </p:pic>
      <p:pic>
        <p:nvPicPr>
          <p:cNvPr id="2097296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334000" y="3497262"/>
            <a:ext cx="304800" cy="261937"/>
          </a:xfrm>
          <a:prstGeom prst="rect"/>
          <a:noFill/>
          <a:ln>
            <a:noFill/>
          </a:ln>
        </p:spPr>
      </p:pic>
      <p:pic>
        <p:nvPicPr>
          <p:cNvPr id="2097297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867400" y="3429000"/>
            <a:ext cx="304800" cy="355600"/>
          </a:xfrm>
          <a:prstGeom prst="rect"/>
          <a:noFill/>
          <a:ln>
            <a:noFill/>
          </a:ln>
        </p:spPr>
      </p:pic>
      <p:pic>
        <p:nvPicPr>
          <p:cNvPr id="2097298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867400" y="2819400"/>
            <a:ext cx="1143000" cy="431800"/>
          </a:xfrm>
          <a:prstGeom prst="rect"/>
          <a:noFill/>
          <a:ln>
            <a:noFill/>
          </a:ln>
        </p:spPr>
      </p:pic>
      <p:pic>
        <p:nvPicPr>
          <p:cNvPr id="2097299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19200" y="5656262"/>
            <a:ext cx="304800" cy="261937"/>
          </a:xfrm>
          <a:prstGeom prst="rect"/>
          <a:noFill/>
          <a:ln>
            <a:noFill/>
          </a:ln>
        </p:spPr>
      </p:pic>
      <p:pic>
        <p:nvPicPr>
          <p:cNvPr id="2097300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752600" y="5588000"/>
            <a:ext cx="304800" cy="355600"/>
          </a:xfrm>
          <a:prstGeom prst="rect"/>
          <a:noFill/>
          <a:ln>
            <a:noFill/>
          </a:ln>
        </p:spPr>
      </p:pic>
      <p:pic>
        <p:nvPicPr>
          <p:cNvPr id="2097301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752600" y="4368800"/>
            <a:ext cx="1143000" cy="431800"/>
          </a:xfrm>
          <a:prstGeom prst="rect"/>
          <a:noFill/>
          <a:ln>
            <a:noFill/>
          </a:ln>
        </p:spPr>
      </p:pic>
      <p:pic>
        <p:nvPicPr>
          <p:cNvPr id="2097302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1752600" y="5054600"/>
            <a:ext cx="584200" cy="355600"/>
          </a:xfrm>
          <a:prstGeom prst="rect"/>
          <a:noFill/>
          <a:ln>
            <a:noFill/>
          </a:ln>
        </p:spPr>
      </p:pic>
      <p:pic>
        <p:nvPicPr>
          <p:cNvPr id="209730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410200" y="5605462"/>
            <a:ext cx="304800" cy="261937"/>
          </a:xfrm>
          <a:prstGeom prst="rect"/>
          <a:noFill/>
          <a:ln>
            <a:noFill/>
          </a:ln>
        </p:spPr>
      </p:pic>
      <p:pic>
        <p:nvPicPr>
          <p:cNvPr id="2097304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5816600" y="4356100"/>
            <a:ext cx="1397000" cy="355600"/>
          </a:xfrm>
          <a:prstGeom prst="rect"/>
          <a:noFill/>
          <a:ln>
            <a:noFill/>
          </a:ln>
        </p:spPr>
      </p:pic>
      <p:pic>
        <p:nvPicPr>
          <p:cNvPr id="2097305" name="" descr="txp_fig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5867400" y="4927600"/>
            <a:ext cx="1320800" cy="355600"/>
          </a:xfrm>
          <a:prstGeom prst="rect"/>
          <a:noFill/>
          <a:ln>
            <a:noFill/>
          </a:ln>
        </p:spPr>
      </p:pic>
      <p:pic>
        <p:nvPicPr>
          <p:cNvPr id="2097306" name="" descr="txp_fig"/>
          <p:cNvPicPr>
            <a:picLocks/>
          </p:cNvPicPr>
          <p:nvPr/>
        </p:nvPicPr>
        <p:blipFill>
          <a:blip xmlns:r="http://schemas.openxmlformats.org/officeDocument/2006/relationships" r:embed="rId8"/>
          <a:srcRect l="0" t="0" r="0" b="0"/>
          <a:stretch>
            <a:fillRect/>
          </a:stretch>
        </p:blipFill>
        <p:spPr>
          <a:xfrm rot="0">
            <a:off x="5867400" y="5537200"/>
            <a:ext cx="1371600" cy="3556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99" name=""/>
          <p:cNvSpPr txBox="1"/>
          <p:nvPr/>
        </p:nvSpPr>
        <p:spPr>
          <a:xfrm rot="0">
            <a:off x="3352800" y="457200"/>
            <a:ext cx="24558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More Exercises</a:t>
            </a:r>
          </a:p>
        </p:txBody>
      </p:sp>
      <p:pic>
        <p:nvPicPr>
          <p:cNvPr id="2097307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371600" y="2608262"/>
            <a:ext cx="304800" cy="261937"/>
          </a:xfrm>
          <a:prstGeom prst="rect"/>
          <a:noFill/>
          <a:ln>
            <a:noFill/>
          </a:ln>
        </p:spPr>
      </p:pic>
      <p:pic>
        <p:nvPicPr>
          <p:cNvPr id="2097308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905000" y="2540000"/>
            <a:ext cx="304800" cy="355600"/>
          </a:xfrm>
          <a:prstGeom prst="rect"/>
          <a:noFill/>
          <a:ln>
            <a:noFill/>
          </a:ln>
        </p:spPr>
      </p:pic>
      <p:pic>
        <p:nvPicPr>
          <p:cNvPr id="2097309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600200" y="2006600"/>
            <a:ext cx="584200" cy="355600"/>
          </a:xfrm>
          <a:prstGeom prst="rect"/>
          <a:noFill/>
          <a:ln>
            <a:noFill/>
          </a:ln>
        </p:spPr>
      </p:pic>
      <p:pic>
        <p:nvPicPr>
          <p:cNvPr id="2097310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1625600" y="1358900"/>
            <a:ext cx="1701800" cy="355600"/>
          </a:xfrm>
          <a:prstGeom prst="rect"/>
          <a:noFill/>
          <a:ln>
            <a:noFill/>
          </a:ln>
        </p:spPr>
      </p:pic>
      <p:pic>
        <p:nvPicPr>
          <p:cNvPr id="2097311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876800" y="2159000"/>
            <a:ext cx="304800" cy="261937"/>
          </a:xfrm>
          <a:prstGeom prst="rect"/>
          <a:noFill/>
          <a:ln>
            <a:noFill/>
          </a:ln>
        </p:spPr>
      </p:pic>
      <p:pic>
        <p:nvPicPr>
          <p:cNvPr id="2097312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5410200" y="1511300"/>
            <a:ext cx="2057400" cy="355600"/>
          </a:xfrm>
          <a:prstGeom prst="rect"/>
          <a:noFill/>
          <a:ln>
            <a:noFill/>
          </a:ln>
        </p:spPr>
      </p:pic>
      <p:pic>
        <p:nvPicPr>
          <p:cNvPr id="2097313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5410200" y="2082800"/>
            <a:ext cx="1397000" cy="355600"/>
          </a:xfrm>
          <a:prstGeom prst="rect"/>
          <a:noFill/>
          <a:ln>
            <a:noFill/>
          </a:ln>
        </p:spPr>
      </p:pic>
      <p:pic>
        <p:nvPicPr>
          <p:cNvPr id="2097314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66800" y="4597400"/>
            <a:ext cx="304800" cy="261937"/>
          </a:xfrm>
          <a:prstGeom prst="rect"/>
          <a:noFill/>
          <a:ln>
            <a:noFill/>
          </a:ln>
        </p:spPr>
      </p:pic>
      <p:pic>
        <p:nvPicPr>
          <p:cNvPr id="2097315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1600200" y="3949700"/>
            <a:ext cx="2057400" cy="355600"/>
          </a:xfrm>
          <a:prstGeom prst="rect"/>
          <a:noFill/>
          <a:ln>
            <a:noFill/>
          </a:ln>
        </p:spPr>
      </p:pic>
      <p:pic>
        <p:nvPicPr>
          <p:cNvPr id="2097316" name="" descr="txp_fig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1625600" y="4521200"/>
            <a:ext cx="1346200" cy="355600"/>
          </a:xfrm>
          <a:prstGeom prst="rect"/>
          <a:noFill/>
          <a:ln>
            <a:noFill/>
          </a:ln>
        </p:spPr>
      </p:pic>
      <p:pic>
        <p:nvPicPr>
          <p:cNvPr id="2097317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876800" y="4533900"/>
            <a:ext cx="304800" cy="261937"/>
          </a:xfrm>
          <a:prstGeom prst="rect"/>
          <a:noFill/>
          <a:ln>
            <a:noFill/>
          </a:ln>
        </p:spPr>
      </p:pic>
      <p:pic>
        <p:nvPicPr>
          <p:cNvPr id="2097318" name="" descr="txp_fig"/>
          <p:cNvPicPr>
            <a:picLocks/>
          </p:cNvPicPr>
          <p:nvPr/>
        </p:nvPicPr>
        <p:blipFill>
          <a:blip xmlns:r="http://schemas.openxmlformats.org/officeDocument/2006/relationships" r:embed="rId8"/>
          <a:srcRect l="0" t="0" r="0" b="0"/>
          <a:stretch>
            <a:fillRect/>
          </a:stretch>
        </p:blipFill>
        <p:spPr>
          <a:xfrm rot="0">
            <a:off x="5562600" y="3873500"/>
            <a:ext cx="1752600" cy="381000"/>
          </a:xfrm>
          <a:prstGeom prst="rect"/>
          <a:noFill/>
          <a:ln>
            <a:noFill/>
          </a:ln>
        </p:spPr>
      </p:pic>
      <p:pic>
        <p:nvPicPr>
          <p:cNvPr id="2097319" name="" descr="txp_fig"/>
          <p:cNvPicPr>
            <a:picLocks/>
          </p:cNvPicPr>
          <p:nvPr/>
        </p:nvPicPr>
        <p:blipFill>
          <a:blip xmlns:r="http://schemas.openxmlformats.org/officeDocument/2006/relationships" r:embed="rId9"/>
          <a:srcRect l="0" t="0" r="0" b="0"/>
          <a:stretch>
            <a:fillRect/>
          </a:stretch>
        </p:blipFill>
        <p:spPr>
          <a:xfrm rot="0">
            <a:off x="5410200" y="4495800"/>
            <a:ext cx="3187700" cy="301625"/>
          </a:xfrm>
          <a:prstGeom prst="rect"/>
          <a:noFill/>
          <a:ln>
            <a:noFill/>
          </a:ln>
        </p:spPr>
      </p:pic>
      <p:sp>
        <p:nvSpPr>
          <p:cNvPr id="1049700" name=""/>
          <p:cNvSpPr txBox="1"/>
          <p:nvPr/>
        </p:nvSpPr>
        <p:spPr>
          <a:xfrm rot="0">
            <a:off x="2676525" y="5638800"/>
            <a:ext cx="3911600" cy="376237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Valid argument       True conclusion</a:t>
            </a:r>
          </a:p>
        </p:txBody>
      </p:sp>
      <p:sp>
        <p:nvSpPr>
          <p:cNvPr id="1049701" name=""/>
          <p:cNvSpPr/>
          <p:nvPr/>
        </p:nvSpPr>
        <p:spPr>
          <a:xfrm rot="0">
            <a:off x="4495800" y="5791200"/>
            <a:ext cx="304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702" name=""/>
          <p:cNvSpPr/>
          <p:nvPr/>
        </p:nvSpPr>
        <p:spPr>
          <a:xfrm rot="0" flipH="1">
            <a:off x="4495800" y="5638800"/>
            <a:ext cx="15240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703" name=""/>
          <p:cNvSpPr/>
          <p:nvPr/>
        </p:nvSpPr>
        <p:spPr>
          <a:xfrm rot="0" flipH="1" flipV="1">
            <a:off x="4419600" y="5638800"/>
            <a:ext cx="30480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704" name=""/>
          <p:cNvSpPr txBox="1"/>
          <p:nvPr/>
        </p:nvSpPr>
        <p:spPr>
          <a:xfrm rot="0">
            <a:off x="2667000" y="6172200"/>
            <a:ext cx="3911600" cy="376237"/>
          </a:xfrm>
          <a:prstGeom prst="rect"/>
          <a:solidFill>
            <a:srgbClr val="CC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True conclusion       Valid argument</a:t>
            </a:r>
          </a:p>
        </p:txBody>
      </p:sp>
      <p:sp>
        <p:nvSpPr>
          <p:cNvPr id="1049705" name=""/>
          <p:cNvSpPr/>
          <p:nvPr/>
        </p:nvSpPr>
        <p:spPr>
          <a:xfrm rot="0">
            <a:off x="4486275" y="6324600"/>
            <a:ext cx="304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706" name=""/>
          <p:cNvSpPr/>
          <p:nvPr/>
        </p:nvSpPr>
        <p:spPr>
          <a:xfrm rot="0" flipH="1">
            <a:off x="4486275" y="6172200"/>
            <a:ext cx="15240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707" name=""/>
          <p:cNvSpPr/>
          <p:nvPr/>
        </p:nvSpPr>
        <p:spPr>
          <a:xfrm rot="0" flipH="1" flipV="1">
            <a:off x="4410075" y="6172200"/>
            <a:ext cx="30480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00" grpId="0" uiExpand="0" build="whole" animBg="1"/>
      <p:bldP spid="1049704" grpId="0" uiExpand="0" build="whole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708" name=""/>
          <p:cNvSpPr txBox="1"/>
          <p:nvPr/>
        </p:nvSpPr>
        <p:spPr>
          <a:xfrm rot="0">
            <a:off x="3514725" y="457200"/>
            <a:ext cx="21240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Contradiction</a:t>
            </a:r>
          </a:p>
        </p:txBody>
      </p:sp>
      <p:pic>
        <p:nvPicPr>
          <p:cNvPr id="2097320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429000" y="2049462"/>
            <a:ext cx="304800" cy="261937"/>
          </a:xfrm>
          <a:prstGeom prst="rect"/>
          <a:noFill/>
          <a:ln>
            <a:noFill/>
          </a:ln>
        </p:spPr>
      </p:pic>
      <p:pic>
        <p:nvPicPr>
          <p:cNvPr id="2097321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962400" y="1981200"/>
            <a:ext cx="304800" cy="355600"/>
          </a:xfrm>
          <a:prstGeom prst="rect"/>
          <a:noFill/>
          <a:ln>
            <a:noFill/>
          </a:ln>
        </p:spPr>
      </p:pic>
      <p:pic>
        <p:nvPicPr>
          <p:cNvPr id="2097322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797300" y="1409700"/>
            <a:ext cx="1701800" cy="355600"/>
          </a:xfrm>
          <a:prstGeom prst="rect"/>
          <a:noFill/>
          <a:ln>
            <a:noFill/>
          </a:ln>
        </p:spPr>
      </p:pic>
      <p:sp>
        <p:nvSpPr>
          <p:cNvPr id="1049709" name=""/>
          <p:cNvSpPr txBox="1"/>
          <p:nvPr/>
        </p:nvSpPr>
        <p:spPr>
          <a:xfrm rot="0">
            <a:off x="1447800" y="2895600"/>
            <a:ext cx="6213475" cy="12017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If you can show that the assumption that the statement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p is false leads logically to a contradiction,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then you can conclude that p is true.</a:t>
            </a:r>
          </a:p>
        </p:txBody>
      </p:sp>
      <p:sp>
        <p:nvSpPr>
          <p:cNvPr id="1049710" name=""/>
          <p:cNvSpPr txBox="1"/>
          <p:nvPr/>
        </p:nvSpPr>
        <p:spPr>
          <a:xfrm rot="0">
            <a:off x="1524000" y="4841875"/>
            <a:ext cx="611028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This is similar to the method of denying (modus tollens)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09" grpId="0" uiExpand="0" build="whole" animBg="1"/>
      <p:bldP spid="1049710" grpId="0" uiExpand="0" build="whol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711" name=""/>
          <p:cNvSpPr txBox="1"/>
          <p:nvPr/>
        </p:nvSpPr>
        <p:spPr>
          <a:xfrm rot="0">
            <a:off x="2743200" y="457200"/>
            <a:ext cx="3676650" cy="4619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Truth-tellers and Liers</a:t>
            </a:r>
          </a:p>
        </p:txBody>
      </p:sp>
      <p:sp>
        <p:nvSpPr>
          <p:cNvPr id="1049712" name=""/>
          <p:cNvSpPr txBox="1"/>
          <p:nvPr/>
        </p:nvSpPr>
        <p:spPr>
          <a:xfrm rot="0">
            <a:off x="2266950" y="1295400"/>
            <a:ext cx="3956050" cy="7842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Truth-tellers always tell the truth.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Liers always lie.</a:t>
            </a:r>
          </a:p>
        </p:txBody>
      </p:sp>
      <p:sp>
        <p:nvSpPr>
          <p:cNvPr id="1049713" name=""/>
          <p:cNvSpPr txBox="1"/>
          <p:nvPr/>
        </p:nvSpPr>
        <p:spPr>
          <a:xfrm rot="0">
            <a:off x="1873250" y="2286000"/>
            <a:ext cx="4089400" cy="78898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 says: B is a truth-teller.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B says: A and I are of opposite type.</a:t>
            </a:r>
          </a:p>
        </p:txBody>
      </p:sp>
      <p:sp>
        <p:nvSpPr>
          <p:cNvPr id="1049714" name=""/>
          <p:cNvSpPr txBox="1"/>
          <p:nvPr/>
        </p:nvSpPr>
        <p:spPr>
          <a:xfrm rot="0">
            <a:off x="1855787" y="3429000"/>
            <a:ext cx="6008687" cy="3278187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Suppose A is a truth-teller.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Then B is a truth-teller (because what A says is true).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Then A is a lier (because what B says is true)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A contradiction.</a:t>
            </a:r>
          </a:p>
          <a:p>
            <a:pPr eaLnBrk="1" hangingPunct="1" latinLnBrk="1" lvl="0">
              <a:lnSpc>
                <a:spcPct val="150000"/>
              </a:lnSpc>
            </a:pPr>
            <a:endParaRPr altLang="zh-TW" lang="en-US"/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So A must be a lier.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So B must be a lier (because what A says is false). 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No contradiction.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4">
                                            <p:txEl>
                                              <p:charRg st="2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4">
                                            <p:txEl>
                                              <p:charRg st="85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4">
                                            <p:txEl>
                                              <p:charRg st="13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4">
                                            <p:txEl>
                                              <p:charRg st="15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4">
                                            <p:txEl>
                                              <p:charRg st="171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4">
                                            <p:txEl>
                                              <p:charRg st="224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715" name=""/>
          <p:cNvSpPr txBox="1"/>
          <p:nvPr/>
        </p:nvSpPr>
        <p:spPr>
          <a:xfrm rot="0">
            <a:off x="3352800" y="457200"/>
            <a:ext cx="24765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1049716" name=""/>
          <p:cNvSpPr txBox="1"/>
          <p:nvPr/>
        </p:nvSpPr>
        <p:spPr>
          <a:xfrm rot="0">
            <a:off x="1433512" y="1866900"/>
            <a:ext cx="6337300" cy="13335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>
              <a:buClr>
                <a:srgbClr val="A50021"/>
              </a:buClr>
              <a:buFont typeface="Wingdings" pitchFamily="2" charset="2"/>
              <a:buChar char="n"/>
            </a:pPr>
            <a:r>
              <a:rPr altLang="zh-TW" sz="2400" lang="en-US"/>
              <a:t>Arguments</a:t>
            </a:r>
          </a:p>
          <a:p>
            <a:pPr eaLnBrk="1" hangingPunct="1" latinLnBrk="1"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altLang="zh-TW" sz="2000" lang="en-US"/>
              <a:t>	definition of a valid argument</a:t>
            </a:r>
          </a:p>
          <a:p>
            <a:pPr eaLnBrk="1" hangingPunct="1" latinLnBrk="1"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altLang="zh-TW" sz="2000" lang="en-US"/>
              <a:t>	method of affirming, denying, contradiction</a:t>
            </a:r>
          </a:p>
        </p:txBody>
      </p:sp>
      <p:sp>
        <p:nvSpPr>
          <p:cNvPr id="1049717" name=""/>
          <p:cNvSpPr txBox="1"/>
          <p:nvPr/>
        </p:nvSpPr>
        <p:spPr>
          <a:xfrm rot="0">
            <a:off x="622300" y="4038600"/>
            <a:ext cx="7908925" cy="1474787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342900" latinLnBrk="1" lvl="0" marL="342900"/>
            <a:r>
              <a:rPr altLang="zh-TW" lang="en-US"/>
              <a:t>Key points:</a:t>
            </a:r>
          </a:p>
          <a:p>
            <a:pPr eaLnBrk="1" hangingPunct="1" indent="-342900" latinLnBrk="1" lvl="0" marL="342900"/>
            <a:endParaRPr altLang="zh-TW" lang="en-US"/>
          </a:p>
          <a:p>
            <a:pPr eaLnBrk="1" hangingPunct="1" indent="-342900" latinLnBrk="1" lvl="0" marL="342900">
              <a:buFontTx/>
              <a:buAutoNum type="arabicParenBoth" startAt="1"/>
            </a:pPr>
            <a:r>
              <a:rPr altLang="zh-TW" lang="en-US"/>
              <a:t>Make sure you understand conditional statements and contrapositive.</a:t>
            </a:r>
          </a:p>
          <a:p>
            <a:pPr eaLnBrk="1" hangingPunct="1" indent="-342900" latinLnBrk="1" lvl="0" marL="342900">
              <a:buFontTx/>
              <a:buAutoNum type="arabicParenBoth" startAt="1"/>
            </a:pPr>
            <a:endParaRPr altLang="zh-TW" lang="en-US"/>
          </a:p>
          <a:p>
            <a:pPr eaLnBrk="1" hangingPunct="1" indent="-342900" latinLnBrk="1" lvl="0" marL="342900">
              <a:buFontTx/>
              <a:buAutoNum type="arabicParenBoth" startAt="1"/>
            </a:pPr>
            <a:r>
              <a:rPr altLang="zh-TW" lang="en-US"/>
              <a:t>Make sure you can check whether an argument is valid.</a:t>
            </a:r>
          </a:p>
        </p:txBody>
      </p:sp>
    </p:spTree>
  </p:cSld>
  <p:clrMapOvr>
    <a:masterClrMapping/>
  </p:clrMapOvr>
  <p:timing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718" name=""/>
          <p:cNvSpPr txBox="1"/>
          <p:nvPr/>
        </p:nvSpPr>
        <p:spPr>
          <a:xfrm rot="0">
            <a:off x="1951037" y="3808412"/>
            <a:ext cx="5135562" cy="13731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en-US" sz="2800" lang="en-US"/>
              <a:t>“The sentence below is </a:t>
            </a:r>
            <a:r>
              <a:rPr altLang="en-US" sz="2800" lang="en-US">
                <a:solidFill>
                  <a:srgbClr val="A50021"/>
                </a:solidFill>
              </a:rPr>
              <a:t>false</a:t>
            </a:r>
            <a:r>
              <a:rPr altLang="en-US" sz="2800" lang="en-US"/>
              <a:t>.”</a:t>
            </a:r>
          </a:p>
          <a:p>
            <a:pPr eaLnBrk="1" hangingPunct="1" latinLnBrk="1" lvl="0"/>
            <a:endParaRPr altLang="en-US" sz="2800" lang="en-US"/>
          </a:p>
          <a:p>
            <a:pPr eaLnBrk="1" hangingPunct="1" latinLnBrk="1" lvl="0"/>
            <a:r>
              <a:rPr altLang="en-US" sz="2800" lang="en-US"/>
              <a:t>“The sentence above is </a:t>
            </a:r>
            <a:r>
              <a:rPr altLang="en-US" sz="2800" lang="en-US">
                <a:solidFill>
                  <a:srgbClr val="008000"/>
                </a:solidFill>
              </a:rPr>
              <a:t>true</a:t>
            </a:r>
            <a:r>
              <a:rPr altLang="en-US" sz="2800" lang="en-US"/>
              <a:t>.”</a:t>
            </a:r>
          </a:p>
        </p:txBody>
      </p:sp>
      <p:sp>
        <p:nvSpPr>
          <p:cNvPr id="1049719" name=""/>
          <p:cNvSpPr/>
          <p:nvPr/>
        </p:nvSpPr>
        <p:spPr>
          <a:xfrm rot="0">
            <a:off x="5410200" y="990600"/>
            <a:ext cx="3276600" cy="2057400"/>
          </a:xfrm>
          <a:prstGeom prst="cloudCallout">
            <a:avLst>
              <a:gd name="adj1" fmla="val -48255"/>
              <a:gd name="adj2" fmla="val 55940"/>
            </a:avLst>
          </a:prstGeom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en-US" lang="en-US"/>
          </a:p>
          <a:p>
            <a:pPr algn="ctr" eaLnBrk="1" hangingPunct="1" latinLnBrk="1" lvl="0"/>
            <a:r>
              <a:rPr altLang="en-US" lang="en-US"/>
              <a:t>Which is true?</a:t>
            </a:r>
          </a:p>
          <a:p>
            <a:pPr algn="ctr" eaLnBrk="1" hangingPunct="1" latinLnBrk="1" lvl="0"/>
            <a:endParaRPr altLang="en-US" lang="en-US"/>
          </a:p>
          <a:p>
            <a:pPr algn="ctr" eaLnBrk="1" hangingPunct="1" latinLnBrk="1" lvl="0"/>
            <a:r>
              <a:rPr altLang="en-US" lang="en-US"/>
              <a:t>Which is false?</a:t>
            </a:r>
          </a:p>
        </p:txBody>
      </p:sp>
      <p:pic>
        <p:nvPicPr>
          <p:cNvPr id="209732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43050" y="857250"/>
            <a:ext cx="2571750" cy="25717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0" name=""/>
          <p:cNvSpPr txBox="1"/>
          <p:nvPr/>
        </p:nvSpPr>
        <p:spPr>
          <a:xfrm rot="0">
            <a:off x="1535112" y="3686175"/>
            <a:ext cx="4622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48631" name=""/>
          <p:cNvSpPr txBox="1"/>
          <p:nvPr/>
        </p:nvSpPr>
        <p:spPr>
          <a:xfrm rot="0">
            <a:off x="457200" y="3714750"/>
            <a:ext cx="387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48632" name=""/>
          <p:cNvSpPr txBox="1"/>
          <p:nvPr/>
        </p:nvSpPr>
        <p:spPr>
          <a:xfrm rot="0">
            <a:off x="1238250" y="4845050"/>
            <a:ext cx="4622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48633" name=""/>
          <p:cNvSpPr/>
          <p:nvPr/>
        </p:nvSpPr>
        <p:spPr>
          <a:xfrm rot="0">
            <a:off x="914400" y="2876550"/>
            <a:ext cx="1096962" cy="2057400"/>
          </a:xfrm>
          <a:prstGeom prst="rtTriangle"/>
          <a:solidFill>
            <a:srgbClr val="009999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grpSp>
        <p:nvGrpSpPr>
          <p:cNvPr id="87" name=""/>
          <p:cNvGrpSpPr/>
          <p:nvPr/>
        </p:nvGrpSpPr>
        <p:grpSpPr>
          <a:xfrm rot="0">
            <a:off x="906462" y="4737100"/>
            <a:ext cx="193675" cy="190500"/>
            <a:chOff x="576" y="2170"/>
            <a:chExt cx="122" cy="120"/>
          </a:xfrm>
        </p:grpSpPr>
        <p:sp>
          <p:nvSpPr>
            <p:cNvPr id="1048634" name=""/>
            <p:cNvSpPr/>
            <p:nvPr/>
          </p:nvSpPr>
          <p:spPr>
            <a:xfrm rot="0" flipV="1">
              <a:off x="576" y="2170"/>
              <a:ext cx="122" cy="0"/>
            </a:xfrm>
            <a:prstGeom prst="line"/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35" name=""/>
            <p:cNvSpPr/>
            <p:nvPr/>
          </p:nvSpPr>
          <p:spPr>
            <a:xfrm rot="0">
              <a:off x="695" y="2175"/>
              <a:ext cx="0" cy="115"/>
            </a:xfrm>
            <a:prstGeom prst="line"/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</p:grpSp>
      <p:sp>
        <p:nvSpPr>
          <p:cNvPr id="1048636" name=""/>
          <p:cNvSpPr/>
          <p:nvPr/>
        </p:nvSpPr>
        <p:spPr>
          <a:xfrm rot="0">
            <a:off x="5181600" y="2876550"/>
            <a:ext cx="1096962" cy="2057400"/>
          </a:xfrm>
          <a:prstGeom prst="rtTriangle"/>
          <a:solidFill>
            <a:srgbClr val="80808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37" name=""/>
          <p:cNvSpPr/>
          <p:nvPr/>
        </p:nvSpPr>
        <p:spPr>
          <a:xfrm rot="0">
            <a:off x="2286000" y="2876550"/>
            <a:ext cx="1096962" cy="2057400"/>
          </a:xfrm>
          <a:prstGeom prst="rtTriangle"/>
          <a:solidFill>
            <a:srgbClr val="CC00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en-US" sz="3200" lang="en-US">
              <a:latin typeface="Times New Roman" pitchFamily="18" charset="0"/>
            </a:endParaRPr>
          </a:p>
        </p:txBody>
      </p:sp>
      <p:sp>
        <p:nvSpPr>
          <p:cNvPr id="1048638" name=""/>
          <p:cNvSpPr/>
          <p:nvPr/>
        </p:nvSpPr>
        <p:spPr>
          <a:xfrm rot="0">
            <a:off x="3717925" y="2876550"/>
            <a:ext cx="1096962" cy="2057400"/>
          </a:xfrm>
          <a:prstGeom prst="rtTriangle"/>
          <a:solidFill>
            <a:srgbClr val="DDDDDD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grpSp>
        <p:nvGrpSpPr>
          <p:cNvPr id="88" name=""/>
          <p:cNvGrpSpPr/>
          <p:nvPr/>
        </p:nvGrpSpPr>
        <p:grpSpPr>
          <a:xfrm rot="0">
            <a:off x="6791325" y="4132262"/>
            <a:ext cx="1774824" cy="1273174"/>
            <a:chOff x="4278" y="1799"/>
            <a:chExt cx="1118" cy="802"/>
          </a:xfrm>
        </p:grpSpPr>
        <p:sp>
          <p:nvSpPr>
            <p:cNvPr id="1048639" name=""/>
            <p:cNvSpPr txBox="1"/>
            <p:nvPr/>
          </p:nvSpPr>
          <p:spPr>
            <a:xfrm rot="0">
              <a:off x="4278" y="2239"/>
              <a:ext cx="532" cy="36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/>
              <a:r>
                <a:rPr altLang="zh-TW" b="1" sz="3200" i="1" lang="en-US">
                  <a:solidFill>
                    <a:srgbClr val="000000"/>
                  </a:solidFill>
                  <a:latin typeface="Times New Roman" pitchFamily="18" charset="0"/>
                </a:rPr>
                <a:t>b-a</a:t>
              </a:r>
            </a:p>
          </p:txBody>
        </p:sp>
        <p:sp>
          <p:nvSpPr>
            <p:cNvPr id="1048640" name=""/>
            <p:cNvSpPr txBox="1"/>
            <p:nvPr/>
          </p:nvSpPr>
          <p:spPr>
            <a:xfrm rot="0">
              <a:off x="4864" y="1799"/>
              <a:ext cx="532" cy="36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algn="ctr" eaLnBrk="1" hangingPunct="1" latinLnBrk="1" lvl="0"/>
              <a:r>
                <a:rPr altLang="zh-TW" b="1" sz="3200" i="1" lang="en-US">
                  <a:solidFill>
                    <a:srgbClr val="000000"/>
                  </a:solidFill>
                  <a:latin typeface="Times New Roman" pitchFamily="18" charset="0"/>
                </a:rPr>
                <a:t>b-a</a:t>
              </a:r>
            </a:p>
          </p:txBody>
        </p:sp>
      </p:grpSp>
      <p:grpSp>
        <p:nvGrpSpPr>
          <p:cNvPr id="89" name=""/>
          <p:cNvGrpSpPr/>
          <p:nvPr/>
        </p:nvGrpSpPr>
        <p:grpSpPr>
          <a:xfrm rot="0">
            <a:off x="6705600" y="3943350"/>
            <a:ext cx="960437" cy="960437"/>
            <a:chOff x="4224" y="1680"/>
            <a:chExt cx="605" cy="605"/>
          </a:xfrm>
        </p:grpSpPr>
        <p:sp>
          <p:nvSpPr>
            <p:cNvPr id="1048641" name=""/>
            <p:cNvSpPr/>
            <p:nvPr/>
          </p:nvSpPr>
          <p:spPr>
            <a:xfrm rot="0">
              <a:off x="4224" y="1680"/>
              <a:ext cx="605" cy="605"/>
            </a:xfrm>
            <a:prstGeom prst="rect"/>
            <a:solidFill>
              <a:srgbClr val="FFFF00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omic Sans MS" pitchFamily="66" charset="0"/>
                  <a:ea typeface="新細明體" pitchFamily="18" charset="-120"/>
                  <a:sym typeface="Comic Sans MS" pitchFamily="66" charset="0"/>
                </a:defRPr>
              </a:lvl5pPr>
            </a:lstStyle>
            <a:p>
              <a:pPr eaLnBrk="1" hangingPunct="1" latinLnBrk="1" lvl="0"/>
              <a:endParaRPr altLang="en-US" lang="en-US"/>
            </a:p>
          </p:txBody>
        </p:sp>
        <p:grpSp>
          <p:nvGrpSpPr>
            <p:cNvPr id="90" name=""/>
            <p:cNvGrpSpPr/>
            <p:nvPr/>
          </p:nvGrpSpPr>
          <p:grpSpPr>
            <a:xfrm rot="0"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1048642" name=""/>
              <p:cNvSpPr/>
              <p:nvPr/>
            </p:nvSpPr>
            <p:spPr>
              <a:xfrm rot="0" flipV="1">
                <a:off x="576" y="2170"/>
                <a:ext cx="122" cy="0"/>
              </a:xfrm>
              <a:prstGeom prst="line"/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643" name=""/>
              <p:cNvSpPr/>
              <p:nvPr/>
            </p:nvSpPr>
            <p:spPr>
              <a:xfrm rot="0">
                <a:off x="695" y="2175"/>
                <a:ext cx="0" cy="115"/>
              </a:xfrm>
              <a:prstGeom prst="line"/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</p:sp>
        </p:grpSp>
      </p:grpSp>
      <p:sp>
        <p:nvSpPr>
          <p:cNvPr id="1048644" name=""/>
          <p:cNvSpPr txBox="1"/>
          <p:nvPr/>
        </p:nvSpPr>
        <p:spPr>
          <a:xfrm rot="0">
            <a:off x="3678237" y="457200"/>
            <a:ext cx="17449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Good Proof</a:t>
            </a:r>
          </a:p>
        </p:txBody>
      </p:sp>
      <p:sp>
        <p:nvSpPr>
          <p:cNvPr id="1048645" name=""/>
          <p:cNvSpPr txBox="1"/>
          <p:nvPr/>
        </p:nvSpPr>
        <p:spPr>
          <a:xfrm rot="0">
            <a:off x="1219200" y="1524000"/>
            <a:ext cx="6329681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How to rearrange them into an axa square and a bxb square?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6" name=""/>
          <p:cNvSpPr/>
          <p:nvPr/>
        </p:nvSpPr>
        <p:spPr>
          <a:xfrm rot="0">
            <a:off x="4800600" y="2514600"/>
            <a:ext cx="1143000" cy="1981200"/>
          </a:xfrm>
          <a:prstGeom prst="rtTriangle"/>
          <a:solidFill>
            <a:srgbClr val="80808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47" name=""/>
          <p:cNvSpPr/>
          <p:nvPr/>
        </p:nvSpPr>
        <p:spPr>
          <a:xfrm rot="10800000">
            <a:off x="4800600" y="2514600"/>
            <a:ext cx="1143000" cy="1981200"/>
          </a:xfrm>
          <a:prstGeom prst="rtTriangle"/>
          <a:solidFill>
            <a:srgbClr val="CC00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48" name=""/>
          <p:cNvSpPr/>
          <p:nvPr/>
        </p:nvSpPr>
        <p:spPr>
          <a:xfrm rot="16200000">
            <a:off x="3238500" y="2095500"/>
            <a:ext cx="1143000" cy="1981200"/>
          </a:xfrm>
          <a:prstGeom prst="rtTriangle"/>
          <a:solidFill>
            <a:srgbClr val="009999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49" name=""/>
          <p:cNvSpPr/>
          <p:nvPr/>
        </p:nvSpPr>
        <p:spPr>
          <a:xfrm rot="5400000">
            <a:off x="3238500" y="2095500"/>
            <a:ext cx="1143000" cy="1981200"/>
          </a:xfrm>
          <a:prstGeom prst="rtTriangle"/>
          <a:solidFill>
            <a:srgbClr val="DDDDDD">
              <a:alpha val="89803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50" name=""/>
          <p:cNvSpPr/>
          <p:nvPr/>
        </p:nvSpPr>
        <p:spPr>
          <a:xfrm rot="0">
            <a:off x="5105400" y="5867400"/>
            <a:ext cx="0" cy="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651" name=""/>
          <p:cNvSpPr/>
          <p:nvPr/>
        </p:nvSpPr>
        <p:spPr>
          <a:xfrm rot="0">
            <a:off x="5105400" y="5867400"/>
            <a:ext cx="0" cy="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652" name=""/>
          <p:cNvSpPr/>
          <p:nvPr/>
        </p:nvSpPr>
        <p:spPr>
          <a:xfrm rot="0" flipV="1">
            <a:off x="4038600" y="4495800"/>
            <a:ext cx="762000" cy="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653" name=""/>
          <p:cNvSpPr/>
          <p:nvPr/>
        </p:nvSpPr>
        <p:spPr>
          <a:xfrm rot="0" flipV="1">
            <a:off x="4038600" y="3657600"/>
            <a:ext cx="0" cy="83820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654" name=""/>
          <p:cNvSpPr txBox="1"/>
          <p:nvPr/>
        </p:nvSpPr>
        <p:spPr>
          <a:xfrm rot="0">
            <a:off x="5943600" y="3276600"/>
            <a:ext cx="387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48655" name=""/>
          <p:cNvSpPr txBox="1"/>
          <p:nvPr/>
        </p:nvSpPr>
        <p:spPr>
          <a:xfrm rot="0">
            <a:off x="2482850" y="2795587"/>
            <a:ext cx="462280" cy="5105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48656" name=""/>
          <p:cNvSpPr txBox="1"/>
          <p:nvPr/>
        </p:nvSpPr>
        <p:spPr>
          <a:xfrm rot="0">
            <a:off x="3124200" y="3886200"/>
            <a:ext cx="4622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48657" name=""/>
          <p:cNvSpPr/>
          <p:nvPr/>
        </p:nvSpPr>
        <p:spPr>
          <a:xfrm rot="0" flipV="1">
            <a:off x="3962400" y="2514600"/>
            <a:ext cx="0" cy="1143000"/>
          </a:xfrm>
          <a:prstGeom prst="line"/>
          <a:noFill/>
          <a:ln w="38100" cap="flat" cmpd="sng">
            <a:solidFill>
              <a:srgbClr val="000000">
                <a:alpha val="100000"/>
              </a:srgbClr>
            </a:solidFill>
            <a:prstDash val="sysDot"/>
            <a:round/>
          </a:ln>
        </p:spPr>
      </p:sp>
      <p:sp>
        <p:nvSpPr>
          <p:cNvPr id="1048658" name=""/>
          <p:cNvSpPr/>
          <p:nvPr/>
        </p:nvSpPr>
        <p:spPr>
          <a:xfrm rot="0">
            <a:off x="3963987" y="3670300"/>
            <a:ext cx="822325" cy="822325"/>
          </a:xfrm>
          <a:prstGeom prst="rect"/>
          <a:solidFill>
            <a:srgbClr val="FFFF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59" name=""/>
          <p:cNvSpPr/>
          <p:nvPr/>
        </p:nvSpPr>
        <p:spPr>
          <a:xfrm rot="0">
            <a:off x="3543300" y="4275137"/>
            <a:ext cx="1970087" cy="1046162"/>
          </a:xfrm>
          <a:prstGeom prst="rect"/>
          <a:noFill/>
          <a:ln>
            <a:noFill/>
          </a:ln>
        </p:spPr>
      </p:sp>
      <p:sp>
        <p:nvSpPr>
          <p:cNvPr id="1048660" name=""/>
          <p:cNvSpPr txBox="1"/>
          <p:nvPr/>
        </p:nvSpPr>
        <p:spPr>
          <a:xfrm rot="0">
            <a:off x="5099050" y="4027487"/>
            <a:ext cx="462280" cy="5105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48661" name=""/>
          <p:cNvSpPr txBox="1"/>
          <p:nvPr/>
        </p:nvSpPr>
        <p:spPr>
          <a:xfrm rot="0">
            <a:off x="4062412" y="4040187"/>
            <a:ext cx="767080" cy="5105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-</a:t>
            </a:r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48662" name=""/>
          <p:cNvSpPr/>
          <p:nvPr/>
        </p:nvSpPr>
        <p:spPr>
          <a:xfrm rot="0">
            <a:off x="914400" y="5881687"/>
            <a:ext cx="6723381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74 proofs in http://www.cut-the-knot.org/pythagoras/index.shtml</a:t>
            </a:r>
          </a:p>
        </p:txBody>
      </p:sp>
      <p:sp>
        <p:nvSpPr>
          <p:cNvPr id="1048663" name=""/>
          <p:cNvSpPr txBox="1"/>
          <p:nvPr/>
        </p:nvSpPr>
        <p:spPr>
          <a:xfrm rot="0">
            <a:off x="4724400" y="4891087"/>
            <a:ext cx="387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48664" name=""/>
          <p:cNvSpPr/>
          <p:nvPr/>
        </p:nvSpPr>
        <p:spPr>
          <a:xfrm rot="5400000">
            <a:off x="4800600" y="3810000"/>
            <a:ext cx="304800" cy="1981200"/>
          </a:xfrm>
          <a:prstGeom prst="rightBrace">
            <a:avLst>
              <a:gd name="adj1" fmla="val 91593"/>
              <a:gd name="adj2" fmla="val 50694"/>
            </a:avLst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65" name=""/>
          <p:cNvSpPr txBox="1"/>
          <p:nvPr/>
        </p:nvSpPr>
        <p:spPr>
          <a:xfrm rot="0">
            <a:off x="3678237" y="457200"/>
            <a:ext cx="17449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Good Proof</a:t>
            </a:r>
          </a:p>
        </p:txBody>
      </p:sp>
      <p:sp>
        <p:nvSpPr>
          <p:cNvPr id="1048666" name=""/>
          <p:cNvSpPr/>
          <p:nvPr/>
        </p:nvSpPr>
        <p:spPr>
          <a:xfrm rot="5400000">
            <a:off x="3200400" y="3352800"/>
            <a:ext cx="304800" cy="1066800"/>
          </a:xfrm>
          <a:prstGeom prst="rightBrace">
            <a:avLst>
              <a:gd name="adj1" fmla="val 91593"/>
              <a:gd name="adj2" fmla="val 50694"/>
            </a:avLst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67" name=""/>
          <p:cNvSpPr txBox="1"/>
          <p:nvPr/>
        </p:nvSpPr>
        <p:spPr>
          <a:xfrm rot="0">
            <a:off x="3956050" y="3214687"/>
            <a:ext cx="387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r>
              <a:rPr altLang="zh-TW" b="1" sz="2800" i="1" lang="en-US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id="11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3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6" grpId="0" uiExpand="0" build="whole"/>
      <p:bldP spid="1048662" grpId="0" uiExpand="0" build="whole"/>
      <p:bldP spid="1048663" grpId="0" uiExpand="0" build="whole"/>
      <p:bldP spid="1048664" grpId="0" uiExpand="0" build="whole" animBg="1"/>
      <p:bldP spid="1048666" grpId="0" uiExpand="0" build="whol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5" name="" descr="geometric-paradox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143125" y="2209800"/>
            <a:ext cx="4867275" cy="4495800"/>
          </a:xfrm>
          <a:prstGeom prst="rect"/>
          <a:noFill/>
          <a:ln>
            <a:noFill/>
          </a:ln>
        </p:spPr>
      </p:pic>
      <p:sp>
        <p:nvSpPr>
          <p:cNvPr id="1048668" name=""/>
          <p:cNvSpPr txBox="1"/>
          <p:nvPr/>
        </p:nvSpPr>
        <p:spPr>
          <a:xfrm rot="0">
            <a:off x="3733800" y="457200"/>
            <a:ext cx="15417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Bad Proof</a:t>
            </a:r>
          </a:p>
        </p:txBody>
      </p:sp>
      <p:sp>
        <p:nvSpPr>
          <p:cNvPr id="1048669" name=""/>
          <p:cNvSpPr txBox="1"/>
          <p:nvPr/>
        </p:nvSpPr>
        <p:spPr>
          <a:xfrm rot="0">
            <a:off x="1539875" y="1066800"/>
            <a:ext cx="5694681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A similar rearrangement technique shows that 65=64…</a:t>
            </a:r>
          </a:p>
        </p:txBody>
      </p:sp>
      <p:sp>
        <p:nvSpPr>
          <p:cNvPr id="1048670" name=""/>
          <p:cNvSpPr txBox="1"/>
          <p:nvPr/>
        </p:nvSpPr>
        <p:spPr>
          <a:xfrm rot="0">
            <a:off x="2889250" y="1600200"/>
            <a:ext cx="3116580" cy="358141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What’s wrong with the proof?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1" name=""/>
          <p:cNvSpPr txBox="1"/>
          <p:nvPr/>
        </p:nvSpPr>
        <p:spPr>
          <a:xfrm rot="0">
            <a:off x="3021012" y="457200"/>
            <a:ext cx="28879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b="1" sz="2400" lang="en-US">
                <a:solidFill>
                  <a:srgbClr val="003366"/>
                </a:solidFill>
              </a:rPr>
              <a:t>Mathematical Proof</a:t>
            </a:r>
          </a:p>
        </p:txBody>
      </p:sp>
      <p:sp>
        <p:nvSpPr>
          <p:cNvPr id="1048672" name=""/>
          <p:cNvSpPr txBox="1"/>
          <p:nvPr/>
        </p:nvSpPr>
        <p:spPr>
          <a:xfrm rot="0">
            <a:off x="914400" y="1219200"/>
            <a:ext cx="7015481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To prove mathematical theorems, we need a more rigorous system.</a:t>
            </a:r>
          </a:p>
        </p:txBody>
      </p:sp>
      <p:sp>
        <p:nvSpPr>
          <p:cNvPr id="1048673" name=""/>
          <p:cNvSpPr/>
          <p:nvPr/>
        </p:nvSpPr>
        <p:spPr>
          <a:xfrm rot="0">
            <a:off x="4953000" y="5530850"/>
            <a:ext cx="3649981" cy="269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sz="1200" lang="en-US"/>
              <a:t>http://en.wikipedia.org/wiki/Pythagorean_theorem</a:t>
            </a:r>
          </a:p>
        </p:txBody>
      </p:sp>
      <p:sp>
        <p:nvSpPr>
          <p:cNvPr id="1048674" name=""/>
          <p:cNvSpPr txBox="1"/>
          <p:nvPr/>
        </p:nvSpPr>
        <p:spPr>
          <a:xfrm rot="0">
            <a:off x="457200" y="5500687"/>
            <a:ext cx="4170681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Euclid’s proof of Pythagorean’s theorem</a:t>
            </a:r>
          </a:p>
        </p:txBody>
      </p:sp>
      <p:sp>
        <p:nvSpPr>
          <p:cNvPr id="1048675" name=""/>
          <p:cNvSpPr txBox="1"/>
          <p:nvPr/>
        </p:nvSpPr>
        <p:spPr>
          <a:xfrm rot="0">
            <a:off x="457200" y="1828800"/>
            <a:ext cx="7663181" cy="11582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The standard procedure for proving mathematical theorems is invented by 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Euclid in 300BC.  First he started with five </a:t>
            </a:r>
            <a:r>
              <a:rPr altLang="zh-TW" b="1" lang="en-US">
                <a:solidFill>
                  <a:srgbClr val="003366"/>
                </a:solidFill>
              </a:rPr>
              <a:t>axioms </a:t>
            </a:r>
            <a:r>
              <a:rPr altLang="zh-TW" lang="en-US"/>
              <a:t>(the truth of these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statements are taken for granted).  Then he uses </a:t>
            </a:r>
            <a:r>
              <a:rPr altLang="zh-TW" b="1" lang="en-US">
                <a:solidFill>
                  <a:srgbClr val="003366"/>
                </a:solidFill>
              </a:rPr>
              <a:t>logic</a:t>
            </a:r>
            <a:r>
              <a:rPr altLang="zh-TW" lang="en-US"/>
              <a:t> to deduce the truth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TW" lang="en-US"/>
              <a:t>of other statements.</a:t>
            </a:r>
          </a:p>
        </p:txBody>
      </p:sp>
      <p:sp>
        <p:nvSpPr>
          <p:cNvPr id="1048676" name=""/>
          <p:cNvSpPr/>
          <p:nvPr/>
        </p:nvSpPr>
        <p:spPr>
          <a:xfrm rot="0">
            <a:off x="457200" y="3937317"/>
            <a:ext cx="8082281" cy="12090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000" lang="en-US">
              <a:latin typeface="Arial" pitchFamily="0" charset="0"/>
            </a:endParaRPr>
          </a:p>
          <a:p>
            <a:pPr lvl="0">
              <a:buFontTx/>
              <a:buAutoNum type="arabicPeriod" startAt="1"/>
            </a:pPr>
            <a:r>
              <a:rPr altLang="zh-TW" sz="1000" lang="en-US">
                <a:latin typeface="Arial" pitchFamily="0" charset="0"/>
                <a:hlinkClick r:id="rId1"/>
              </a:rPr>
              <a:t>It is possible to draw a straight line</a:t>
            </a:r>
            <a:r>
              <a:rPr altLang="zh-TW" sz="1000" lang="en-US">
                <a:latin typeface="Arial" pitchFamily="0" charset="0"/>
              </a:rPr>
              <a:t> from any point to any other point. </a:t>
            </a:r>
          </a:p>
          <a:p>
            <a:pPr lvl="0">
              <a:buFontTx/>
              <a:buAutoNum type="arabicPeriod" startAt="2"/>
            </a:pPr>
            <a:r>
              <a:rPr altLang="zh-TW" sz="1000" lang="en-US">
                <a:latin typeface="Arial" pitchFamily="0" charset="0"/>
                <a:hlinkClick r:id="rId2"/>
              </a:rPr>
              <a:t>It is possible to produce a finite</a:t>
            </a:r>
            <a:r>
              <a:rPr altLang="zh-TW" sz="1000" lang="en-US">
                <a:latin typeface="Arial" pitchFamily="0" charset="0"/>
              </a:rPr>
              <a:t> straight line continuously in a straight line. </a:t>
            </a:r>
          </a:p>
          <a:p>
            <a:pPr lvl="0">
              <a:buFontTx/>
              <a:buAutoNum type="arabicPeriod" startAt="3"/>
            </a:pPr>
            <a:r>
              <a:rPr altLang="zh-TW" sz="1000" lang="en-US">
                <a:latin typeface="Arial" pitchFamily="0" charset="0"/>
                <a:hlinkClick r:id="rId3"/>
              </a:rPr>
              <a:t>It is possible to describe a circle</a:t>
            </a:r>
            <a:r>
              <a:rPr altLang="zh-TW" sz="1000" lang="en-US">
                <a:latin typeface="Arial" pitchFamily="0" charset="0"/>
              </a:rPr>
              <a:t> with any center and any radius. </a:t>
            </a:r>
          </a:p>
          <a:p>
            <a:pPr lvl="0">
              <a:buFontTx/>
              <a:buAutoNum type="arabicPeriod" startAt="4"/>
            </a:pPr>
            <a:r>
              <a:rPr altLang="zh-TW" sz="1000" lang="en-US">
                <a:latin typeface="Arial" pitchFamily="0" charset="0"/>
                <a:hlinkClick r:id="rId4"/>
              </a:rPr>
              <a:t>It is true that all right angles</a:t>
            </a:r>
            <a:r>
              <a:rPr altLang="zh-TW" sz="1000" lang="en-US">
                <a:latin typeface="Arial" pitchFamily="0" charset="0"/>
              </a:rPr>
              <a:t> are equal to one another. </a:t>
            </a:r>
          </a:p>
          <a:p>
            <a:pPr lvl="0">
              <a:buFontTx/>
              <a:buAutoNum type="arabicPeriod" startAt="5"/>
            </a:pPr>
            <a:r>
              <a:rPr altLang="zh-TW" sz="1000" lang="en-US">
                <a:latin typeface="Arial" pitchFamily="0" charset="0"/>
                <a:hlinkClick r:id="rId5"/>
              </a:rPr>
              <a:t>("Parallel postulate</a:t>
            </a:r>
            <a:r>
              <a:rPr altLang="zh-TW" sz="1000" lang="en-US">
                <a:latin typeface="Arial" pitchFamily="0" charset="0"/>
              </a:rPr>
              <a:t>") It is true that, if a straight line falling on two straight lines make the </a:t>
            </a:r>
            <a:r>
              <a:rPr altLang="zh-TW" sz="1000" lang="en-US">
                <a:latin typeface="Arial" pitchFamily="0" charset="0"/>
                <a:hlinkClick r:id="rId6"/>
              </a:rPr>
              <a:t>interior angles</a:t>
            </a:r>
            <a:r>
              <a:rPr altLang="zh-TW" sz="1000" lang="en-US">
                <a:latin typeface="Arial" pitchFamily="0" charset="0"/>
              </a:rPr>
              <a:t> on the same side less than two right angles, </a:t>
            </a:r>
          </a:p>
          <a:p>
            <a:pPr lvl="0"/>
            <a:r>
              <a:rPr altLang="zh-TW" sz="1000" lang="en-US">
                <a:latin typeface="Arial" pitchFamily="0" charset="0"/>
                <a:hlinkClick r:id="rId7"/>
              </a:rPr>
              <a:t>   the two straight lines, if produced indefinitely, intersect</a:t>
            </a:r>
            <a:r>
              <a:rPr altLang="zh-TW" sz="1000" lang="en-US">
                <a:latin typeface="Arial" pitchFamily="0" charset="0"/>
              </a:rPr>
              <a:t> on that side on which are the </a:t>
            </a:r>
            <a:r>
              <a:rPr altLang="zh-TW" sz="1000" lang="en-US">
                <a:latin typeface="Arial" pitchFamily="0" charset="0"/>
                <a:hlinkClick r:id="rId8"/>
              </a:rPr>
              <a:t>angles</a:t>
            </a:r>
            <a:r>
              <a:rPr altLang="zh-TW" sz="1000" lang="en-US">
                <a:latin typeface="Arial" pitchFamily="0" charset="0"/>
              </a:rPr>
              <a:t> less than the two right angles. </a:t>
            </a:r>
          </a:p>
          <a:p>
            <a:pPr lvl="0"/>
            <a:endParaRPr altLang="zh-TW" sz="1000" lang="en-US">
              <a:latin typeface="Arial" pitchFamily="0" charset="0"/>
            </a:endParaRPr>
          </a:p>
        </p:txBody>
      </p:sp>
      <p:sp>
        <p:nvSpPr>
          <p:cNvPr id="1048677" name=""/>
          <p:cNvSpPr/>
          <p:nvPr/>
        </p:nvSpPr>
        <p:spPr>
          <a:xfrm rot="0" flipH="1">
            <a:off x="4724400" y="2514600"/>
            <a:ext cx="762000" cy="1371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78" name=""/>
          <p:cNvSpPr txBox="1"/>
          <p:nvPr/>
        </p:nvSpPr>
        <p:spPr>
          <a:xfrm rot="0">
            <a:off x="457200" y="6096000"/>
            <a:ext cx="7485381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mic Sans MS" pitchFamily="66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r>
              <a:rPr altLang="zh-TW" lang="en-US"/>
              <a:t>(Optional) See page 18 of the notes for the ZFC axioms that we now use.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3" grpId="0" uiExpand="0" build="whole"/>
      <p:bldP spid="1048674" grpId="0" uiExpand="0" build="whole"/>
      <p:bldP spid="1048675" grpId="0" uiExpand="0" build="whole" animBg="1"/>
      <p:bldP spid="1048676" grpId="0" uiExpand="0" build="whole" animBg="1"/>
      <p:bldP spid="1048678" grpId="0" uiExpand="0" build="whole"/>
    </p:bld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Introduction to Discrete Mathematics</dc:title>
  <dc:creator>CSE</dc:creator>
  <cp:lastModifiedBy>Prof. Dr. M.M.A. Hashem</cp:lastModifiedBy>
  <dcterms:created xsi:type="dcterms:W3CDTF">2007-08-28T22:27:34Z</dcterms:created>
  <dcterms:modified xsi:type="dcterms:W3CDTF">2020-02-21T16:03:36Z</dcterms:modified>
</cp:coreProperties>
</file>