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847" r:id="rId1"/>
  </p:sldMasterIdLst>
  <p:notesMasterIdLst>
    <p:notesMasterId r:id="rId2"/>
  </p:notesMasterIdLst>
  <p:sldIdLst>
    <p:sldId id="639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5" r:id="rId19"/>
    <p:sldId id="656" r:id="rId20"/>
    <p:sldId id="657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omic Sans MS" pitchFamily="66" charset="0"/>
        <a:ea typeface="新細明體" pitchFamily="18" charset="-120"/>
        <a:sym typeface="Comic Sans MS" pitchFamily="66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8" d="100"/>
          <a:sy n="68" d="100"/>
        </p:scale>
        <p:origin x="1446" y="7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tableStyles" Target="tableStyles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21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8922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8923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924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8925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endParaRPr altLang="zh-TW" sz="1200" lang="en-US">
              <a:latin typeface="Arial" pitchFamily="0" charset="0"/>
            </a:endParaRPr>
          </a:p>
        </p:txBody>
      </p:sp>
      <p:sp>
        <p:nvSpPr>
          <p:cNvPr id="1048926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zh-TW" sz="1200" lang="en-US">
                <a:latin typeface="Arial" pitchFamily="0" charset="0"/>
              </a:rPr>
              <a:pPr algn="r" eaLnBrk="1" hangingPunct="1" latinLnBrk="1" lvl="0"/>
            </a:fld>
            <a:endParaRPr altLang="zh-TW" sz="1200" lang="en-US">
              <a:latin typeface="Arial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Arial" pitchFamily="0" charset="0"/>
        <a:ea typeface="新細明體" pitchFamily="18" charset="-120"/>
        <a:sym typeface="Comic Sans MS" pitchFamily="66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7" name=""/>
          <p:cNvSpPr txBox="1"/>
          <p:nvPr/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>
              <a:spcBef>
                <a:spcPct val="0"/>
              </a:spcBef>
            </a:pPr>
            <a:fld id="{566ABCEB-ACFC-4714-9973-3DA970169C29}" type="slidenum">
              <a:rPr altLang="zh-TW" lang="en-US"/>
              <a:pPr algn="r" eaLnBrk="1" hangingPunct="1" latinLnBrk="1" lvl="0">
                <a:spcBef>
                  <a:spcPct val="0"/>
                </a:spcBef>
              </a:pPr>
            </a:fld>
            <a:endParaRPr altLang="zh-TW" lang="en-US"/>
          </a:p>
        </p:txBody>
      </p:sp>
      <p:sp>
        <p:nvSpPr>
          <p:cNvPr id="1048898" name=""/>
          <p:cNvSpPr/>
          <p:nvPr>
            <p:ph type="sldImg" sz="full" idx="0"/>
          </p:nvPr>
        </p:nvSpPr>
        <p:spPr>
          <a:xfrm rot="0">
            <a:off x="1144587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89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9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8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0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0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0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90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0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0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90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1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9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0" kumimoji="1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9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zh-TW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zh-TW" lang="en-US"/>
              <a:t>Click to edit Master text styles</a:t>
            </a:r>
          </a:p>
          <a:p>
            <a:pPr lvl="1"/>
            <a:r>
              <a:rPr altLang="zh-TW" lang="en-US"/>
              <a:t>Second level</a:t>
            </a:r>
          </a:p>
          <a:p>
            <a:pPr lvl="2"/>
            <a:r>
              <a:rPr altLang="zh-TW" lang="en-US"/>
              <a:t>Third level</a:t>
            </a:r>
          </a:p>
          <a:p>
            <a:pPr lvl="3"/>
            <a:r>
              <a:rPr altLang="zh-TW" lang="en-US"/>
              <a:t>Fourth level</a:t>
            </a:r>
          </a:p>
          <a:p>
            <a:pPr lvl="4"/>
            <a:r>
              <a:rPr altLang="zh-TW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ctr" eaLnBrk="1" hangingPunct="1" latinLnBrk="1" lvl="0"/>
            <a:endParaRPr altLang="zh-TW" sz="1400" lang="en-US">
              <a:latin typeface="Arial" pitchFamily="0" charset="0"/>
            </a:endParaRPr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zh-TW" sz="1400" lang="en-US">
                <a:latin typeface="Arial" pitchFamily="0" charset="0"/>
              </a:rPr>
              <a:pPr algn="r" eaLnBrk="1" hangingPunct="1" latinLnBrk="1" lvl="0"/>
            </a:fld>
            <a:endParaRPr altLang="zh-TW" sz="1400" lang="en-US">
              <a:latin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5pPr>
      <a:lvl6pPr algn="ctr" fontAlgn="base" marL="4572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6pPr>
      <a:lvl7pPr algn="ctr" fontAlgn="base" marL="9144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7pPr>
      <a:lvl8pPr algn="ctr" fontAlgn="base" marL="13716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8pPr>
      <a:lvl9pPr algn="ctr" fontAlgn="base" marL="1828800" rtl="0">
        <a:spcBef>
          <a:spcPct val="0"/>
        </a:spcBef>
        <a:spcAft>
          <a:spcPct val="0"/>
        </a:spcAft>
        <a:defRPr sz="4400" kumimoj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umimoji="1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umimoji="1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umimoji="1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umimoji="1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5pPr>
      <a:lvl6pPr algn="l" fontAlgn="base" indent="-228600" marL="25146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6pPr>
      <a:lvl7pPr algn="l" fontAlgn="base" indent="-228600" marL="29718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7pPr>
      <a:lvl8pPr algn="l" fontAlgn="base" indent="-228600" marL="34290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8pPr>
      <a:lvl9pPr algn="l" fontAlgn="base" indent="-228600" marL="3886200" rtl="0">
        <a:spcBef>
          <a:spcPct val="20000"/>
        </a:spcBef>
        <a:spcAft>
          <a:spcPct val="0"/>
        </a:spcAft>
        <a:buChar char="»"/>
        <a:defRPr sz="2000"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7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7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slideLayout" Target="../slideLayouts/slideLayout7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7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wmf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/>
          <p:nvPr>
            <p:ph type="ctrTitle" sz="full" idx="0"/>
          </p:nvPr>
        </p:nvSpPr>
        <p:spPr>
          <a:xfrm rot="0">
            <a:off x="685800" y="304800"/>
            <a:ext cx="7772400" cy="1470025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>
              <a:defRPr sz="4400"/>
            </a:lvl1pPr>
          </a:lstStyle>
          <a:p>
            <a:pPr eaLnBrk="1" hangingPunct="1" latinLnBrk="1" lvl="0"/>
            <a:r>
              <a:rPr altLang="zh-TW" sz="3200" lang="en-US">
                <a:latin typeface="Comic Sans MS" pitchFamily="66" charset="0"/>
              </a:rPr>
              <a:t>First Order Logic</a:t>
            </a:r>
          </a:p>
        </p:txBody>
      </p:sp>
      <p:pic>
        <p:nvPicPr>
          <p:cNvPr id="2097152" name="" descr="Kurt_G%C3%B6del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656012" y="2047875"/>
            <a:ext cx="1830387" cy="2762250"/>
          </a:xfrm>
          <a:prstGeom prst="rect"/>
          <a:noFill/>
          <a:ln>
            <a:noFill/>
          </a:ln>
        </p:spPr>
      </p:pic>
      <p:sp>
        <p:nvSpPr>
          <p:cNvPr id="1048582" name=""/>
          <p:cNvSpPr/>
          <p:nvPr>
            <p:ph type="subTitle" sz="full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FontTx/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FontTx/>
              <a:buNone/>
            </a:lvl2pPr>
            <a:lvl3pPr algn="ctr" marL="914400">
              <a:buFontTx/>
              <a:buNone/>
            </a:lvl3pPr>
            <a:lvl4pPr algn="ctr" marL="1371600">
              <a:buFontTx/>
              <a:buNone/>
            </a:lvl4pPr>
            <a:lvl5pPr algn="ctr" marL="1828800">
              <a:buFontTx/>
              <a:buNone/>
            </a:lvl5pPr>
          </a:lstStyle>
          <a:p>
            <a:endParaRPr altLang="en-US" lang="en-US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"/>
          <p:cNvSpPr txBox="1"/>
          <p:nvPr/>
        </p:nvSpPr>
        <p:spPr>
          <a:xfrm rot="0">
            <a:off x="1981200" y="1855787"/>
            <a:ext cx="4360862" cy="20320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Negation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Multiple 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 Arguments of quantified statements</a:t>
            </a: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 rot="0">
            <a:off x="1752600" y="457200"/>
            <a:ext cx="56102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Negations of Quantified Statements</a:t>
            </a:r>
          </a:p>
        </p:txBody>
      </p:sp>
      <p:sp>
        <p:nvSpPr>
          <p:cNvPr id="1048655" name=""/>
          <p:cNvSpPr txBox="1"/>
          <p:nvPr/>
        </p:nvSpPr>
        <p:spPr>
          <a:xfrm rot="0">
            <a:off x="457200" y="1219200"/>
            <a:ext cx="2687637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Everyone likes football.</a:t>
            </a:r>
          </a:p>
        </p:txBody>
      </p:sp>
      <p:sp>
        <p:nvSpPr>
          <p:cNvPr id="1048656" name=""/>
          <p:cNvSpPr txBox="1"/>
          <p:nvPr/>
        </p:nvSpPr>
        <p:spPr>
          <a:xfrm rot="0">
            <a:off x="457200" y="1905000"/>
            <a:ext cx="4502150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What is the negation of this statement?</a:t>
            </a:r>
          </a:p>
        </p:txBody>
      </p:sp>
      <p:sp>
        <p:nvSpPr>
          <p:cNvPr id="1048657" name=""/>
          <p:cNvSpPr/>
          <p:nvPr/>
        </p:nvSpPr>
        <p:spPr>
          <a:xfrm rot="0">
            <a:off x="396875" y="4191000"/>
            <a:ext cx="33464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</a:rPr>
              <a:t>(generalized) DeMorgan’s Law</a:t>
            </a:r>
          </a:p>
        </p:txBody>
      </p:sp>
      <p:sp>
        <p:nvSpPr>
          <p:cNvPr id="1048658" name=""/>
          <p:cNvSpPr txBox="1"/>
          <p:nvPr/>
        </p:nvSpPr>
        <p:spPr>
          <a:xfrm rot="0">
            <a:off x="457200" y="2590800"/>
            <a:ext cx="8399462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Not everyone likes football = There exists someone who doesn’t like football.</a:t>
            </a:r>
          </a:p>
        </p:txBody>
      </p:sp>
      <p:pic>
        <p:nvPicPr>
          <p:cNvPr id="2097168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66725" y="3376612"/>
            <a:ext cx="3114675" cy="420687"/>
          </a:xfrm>
          <a:prstGeom prst="rect"/>
          <a:noFill/>
          <a:ln>
            <a:noFill/>
          </a:ln>
        </p:spPr>
      </p:pic>
      <p:pic>
        <p:nvPicPr>
          <p:cNvPr id="2097169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895600" y="3389312"/>
            <a:ext cx="1746250" cy="420687"/>
          </a:xfrm>
          <a:prstGeom prst="rect"/>
          <a:noFill/>
          <a:ln>
            <a:noFill/>
          </a:ln>
        </p:spPr>
      </p:pic>
      <p:sp>
        <p:nvSpPr>
          <p:cNvPr id="1048659" name=""/>
          <p:cNvSpPr txBox="1"/>
          <p:nvPr/>
        </p:nvSpPr>
        <p:spPr>
          <a:xfrm rot="0">
            <a:off x="4038600" y="4195762"/>
            <a:ext cx="418147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Say the domain has only three values.</a:t>
            </a:r>
          </a:p>
        </p:txBody>
      </p:sp>
      <p:pic>
        <p:nvPicPr>
          <p:cNvPr id="2097170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524000" y="5791200"/>
            <a:ext cx="3352800" cy="265112"/>
          </a:xfrm>
          <a:prstGeom prst="rect"/>
          <a:noFill/>
          <a:ln>
            <a:noFill/>
          </a:ln>
        </p:spPr>
      </p:pic>
      <p:pic>
        <p:nvPicPr>
          <p:cNvPr id="2097171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5105400" y="5791200"/>
            <a:ext cx="1600200" cy="306387"/>
          </a:xfrm>
          <a:prstGeom prst="rect"/>
          <a:noFill/>
          <a:ln>
            <a:noFill/>
          </a:ln>
        </p:spPr>
      </p:pic>
      <p:pic>
        <p:nvPicPr>
          <p:cNvPr id="2097172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524000" y="4800600"/>
            <a:ext cx="3200400" cy="261937"/>
          </a:xfrm>
          <a:prstGeom prst="rect"/>
          <a:noFill/>
          <a:ln>
            <a:noFill/>
          </a:ln>
        </p:spPr>
      </p:pic>
      <p:pic>
        <p:nvPicPr>
          <p:cNvPr id="2097173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304800" y="4800600"/>
            <a:ext cx="1143000" cy="274637"/>
          </a:xfrm>
          <a:prstGeom prst="rect"/>
          <a:noFill/>
          <a:ln>
            <a:noFill/>
          </a:ln>
        </p:spPr>
      </p:pic>
      <p:pic>
        <p:nvPicPr>
          <p:cNvPr id="2097174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1524000" y="5300662"/>
            <a:ext cx="3502025" cy="261937"/>
          </a:xfrm>
          <a:prstGeom prst="rect"/>
          <a:noFill/>
          <a:ln>
            <a:noFill/>
          </a:ln>
        </p:spPr>
      </p:pic>
      <p:sp>
        <p:nvSpPr>
          <p:cNvPr id="1048660" name=""/>
          <p:cNvSpPr txBox="1"/>
          <p:nvPr/>
        </p:nvSpPr>
        <p:spPr>
          <a:xfrm rot="0">
            <a:off x="379412" y="6389687"/>
            <a:ext cx="6554787" cy="3381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600" lang="en-US">
                <a:latin typeface="Comic Sans MS" pitchFamily="66" charset="0"/>
              </a:rPr>
              <a:t>The same idea can be used to prove it for any number of variables.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9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 nodeType="clickPar">
                      <p:stCondLst>
                        <p:cond delay="indefinite"/>
                      </p:stCondLst>
                      <p:childTnLst>
                        <p:par>
                          <p:cTn fill="hold" id="4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4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7" grpId="0" uiExpand="0" build="whole"/>
      <p:bldP spid="1048658" grpId="0" uiExpand="0" build="whole" animBg="1"/>
      <p:bldP spid="1048659" grpId="0" uiExpand="0" build="whole" animBg="1"/>
      <p:bldP spid="1048660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"/>
          <p:cNvSpPr txBox="1"/>
          <p:nvPr/>
        </p:nvSpPr>
        <p:spPr>
          <a:xfrm rot="0">
            <a:off x="1752600" y="457200"/>
            <a:ext cx="56102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Negations of Quantified Statements</a:t>
            </a:r>
          </a:p>
        </p:txBody>
      </p:sp>
      <p:sp>
        <p:nvSpPr>
          <p:cNvPr id="1048662" name=""/>
          <p:cNvSpPr txBox="1"/>
          <p:nvPr/>
        </p:nvSpPr>
        <p:spPr>
          <a:xfrm rot="0">
            <a:off x="488950" y="1295400"/>
            <a:ext cx="324485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There is a plant that can fly.</a:t>
            </a:r>
          </a:p>
        </p:txBody>
      </p:sp>
      <p:sp>
        <p:nvSpPr>
          <p:cNvPr id="1048663" name=""/>
          <p:cNvSpPr txBox="1"/>
          <p:nvPr/>
        </p:nvSpPr>
        <p:spPr>
          <a:xfrm rot="0">
            <a:off x="457200" y="1905000"/>
            <a:ext cx="4502150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What is the negation of this statement?</a:t>
            </a:r>
          </a:p>
        </p:txBody>
      </p:sp>
      <p:sp>
        <p:nvSpPr>
          <p:cNvPr id="1048664" name=""/>
          <p:cNvSpPr txBox="1"/>
          <p:nvPr/>
        </p:nvSpPr>
        <p:spPr>
          <a:xfrm rot="0">
            <a:off x="457200" y="2590800"/>
            <a:ext cx="6062662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Not exists a plant that can fly = every plant cannot fly.</a:t>
            </a:r>
          </a:p>
        </p:txBody>
      </p:sp>
      <p:pic>
        <p:nvPicPr>
          <p:cNvPr id="209717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57200" y="3389312"/>
            <a:ext cx="3114675" cy="420687"/>
          </a:xfrm>
          <a:prstGeom prst="rect"/>
          <a:noFill/>
          <a:ln>
            <a:noFill/>
          </a:ln>
        </p:spPr>
      </p:pic>
      <p:sp>
        <p:nvSpPr>
          <p:cNvPr id="1048665" name=""/>
          <p:cNvSpPr/>
          <p:nvPr/>
        </p:nvSpPr>
        <p:spPr>
          <a:xfrm rot="0">
            <a:off x="396875" y="4191000"/>
            <a:ext cx="33464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</a:rPr>
              <a:t>(generalized) DeMorgan’s Law</a:t>
            </a:r>
          </a:p>
        </p:txBody>
      </p:sp>
      <p:pic>
        <p:nvPicPr>
          <p:cNvPr id="2097176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957512" y="3389312"/>
            <a:ext cx="1766887" cy="420687"/>
          </a:xfrm>
          <a:prstGeom prst="rect"/>
          <a:noFill/>
          <a:ln>
            <a:noFill/>
          </a:ln>
        </p:spPr>
      </p:pic>
      <p:sp>
        <p:nvSpPr>
          <p:cNvPr id="1048666" name=""/>
          <p:cNvSpPr txBox="1"/>
          <p:nvPr/>
        </p:nvSpPr>
        <p:spPr>
          <a:xfrm rot="0">
            <a:off x="4038600" y="4195762"/>
            <a:ext cx="418147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Say the domain has only three values.</a:t>
            </a:r>
          </a:p>
        </p:txBody>
      </p:sp>
      <p:pic>
        <p:nvPicPr>
          <p:cNvPr id="2097177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533400" y="4800600"/>
            <a:ext cx="4343400" cy="260350"/>
          </a:xfrm>
          <a:prstGeom prst="rect"/>
          <a:noFill/>
          <a:ln>
            <a:noFill/>
          </a:ln>
        </p:spPr>
      </p:pic>
      <p:pic>
        <p:nvPicPr>
          <p:cNvPr id="2097178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752600" y="5603875"/>
            <a:ext cx="3352800" cy="263525"/>
          </a:xfrm>
          <a:prstGeom prst="rect"/>
          <a:noFill/>
          <a:ln>
            <a:noFill/>
          </a:ln>
        </p:spPr>
      </p:pic>
      <p:pic>
        <p:nvPicPr>
          <p:cNvPr id="2097179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1752600" y="6019800"/>
            <a:ext cx="1371600" cy="261937"/>
          </a:xfrm>
          <a:prstGeom prst="rect"/>
          <a:noFill/>
          <a:ln>
            <a:noFill/>
          </a:ln>
        </p:spPr>
      </p:pic>
      <p:sp>
        <p:nvSpPr>
          <p:cNvPr id="1048667" name=""/>
          <p:cNvSpPr txBox="1"/>
          <p:nvPr/>
        </p:nvSpPr>
        <p:spPr>
          <a:xfrm rot="0">
            <a:off x="63500" y="6389687"/>
            <a:ext cx="6554787" cy="3381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600" lang="en-US">
                <a:latin typeface="Comic Sans MS" pitchFamily="66" charset="0"/>
              </a:rPr>
              <a:t>The same idea can be used to prove it for any number of variables.</a:t>
            </a:r>
          </a:p>
        </p:txBody>
      </p:sp>
      <p:pic>
        <p:nvPicPr>
          <p:cNvPr id="2097180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1757362" y="5178425"/>
            <a:ext cx="3502025" cy="2619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35"/>
                                        <p:tgtEl>
                                          <p:spTgt spid="104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6" nodeType="clickPar">
                      <p:stCondLst>
                        <p:cond delay="indefinite"/>
                      </p:stCondLst>
                      <p:childTnLst>
                        <p:par>
                          <p:cTn fill="hold" id="3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40"/>
                                        <p:tgtEl>
                                          <p:spTgt spid="209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4" grpId="0" uiExpand="0" build="whole" animBg="1"/>
      <p:bldP spid="1048665" grpId="0" uiExpand="0" build="whole"/>
      <p:bldP spid="1048666" grpId="0" uiExpand="0" build="whole" animBg="1"/>
      <p:bldP spid="1048667" grpId="0" uiExpand="0" build="whol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 rot="0">
            <a:off x="1981200" y="1855787"/>
            <a:ext cx="4360862" cy="23082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Negation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lt2"/>
                </a:solidFill>
                <a:latin typeface="Comic Sans MS" pitchFamily="66" charset="0"/>
              </a:rPr>
              <a:t>Multiple 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lt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 Arguments of quantified statements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9" name=""/>
          <p:cNvSpPr txBox="1"/>
          <p:nvPr/>
        </p:nvSpPr>
        <p:spPr>
          <a:xfrm rot="0">
            <a:off x="2911475" y="457200"/>
            <a:ext cx="33369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Order of Quantifiers</a:t>
            </a:r>
          </a:p>
        </p:txBody>
      </p:sp>
      <p:sp>
        <p:nvSpPr>
          <p:cNvPr id="1048670" name=""/>
          <p:cNvSpPr txBox="1"/>
          <p:nvPr/>
        </p:nvSpPr>
        <p:spPr>
          <a:xfrm rot="0">
            <a:off x="1295400" y="1223962"/>
            <a:ext cx="647065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There is an anti-virus program killing every computer virus.</a:t>
            </a:r>
          </a:p>
        </p:txBody>
      </p:sp>
      <p:sp>
        <p:nvSpPr>
          <p:cNvPr id="1048671" name=""/>
          <p:cNvSpPr txBox="1"/>
          <p:nvPr/>
        </p:nvSpPr>
        <p:spPr>
          <a:xfrm rot="0">
            <a:off x="2743200" y="1919287"/>
            <a:ext cx="3614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How to interpret this sentence?</a:t>
            </a:r>
          </a:p>
        </p:txBody>
      </p:sp>
      <p:sp>
        <p:nvSpPr>
          <p:cNvPr id="1048672" name=""/>
          <p:cNvSpPr txBox="1"/>
          <p:nvPr/>
        </p:nvSpPr>
        <p:spPr>
          <a:xfrm rot="0">
            <a:off x="827087" y="2819400"/>
            <a:ext cx="74945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For every computer virus, there is an anti-virus program that kills it.</a:t>
            </a:r>
          </a:p>
        </p:txBody>
      </p:sp>
      <p:sp>
        <p:nvSpPr>
          <p:cNvPr id="1048673" name=""/>
          <p:cNvSpPr/>
          <p:nvPr/>
        </p:nvSpPr>
        <p:spPr>
          <a:xfrm rot="0">
            <a:off x="1765300" y="3962400"/>
            <a:ext cx="5549900" cy="21748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/>
            <a:r>
              <a:rPr altLang="en-US" sz="1800" lang="en-US">
                <a:latin typeface="Comic Sans MS" pitchFamily="66" charset="0"/>
              </a:rPr>
              <a:t>For every attack, I have a defense:</a:t>
            </a:r>
          </a:p>
          <a:p>
            <a:pPr eaLnBrk="1" hangingPunct="1" indent="-342900" latinLnBrk="1" lvl="0" marL="342900">
              <a:lnSpc>
                <a:spcPct val="150000"/>
              </a:lnSpc>
            </a:pPr>
            <a:r>
              <a:rPr altLang="en-US" sz="1800" lang="en-US">
                <a:latin typeface="Comic Sans MS" pitchFamily="66" charset="0"/>
              </a:rPr>
              <a:t>against </a:t>
            </a:r>
            <a:r>
              <a:rPr altLang="en-US" b="1" sz="1800" lang="en-US">
                <a:solidFill>
                  <a:srgbClr val="CC00CC"/>
                </a:solidFill>
                <a:latin typeface="Comic Sans MS" pitchFamily="66" charset="0"/>
              </a:rPr>
              <a:t>MYDOOM</a:t>
            </a:r>
            <a:r>
              <a:rPr altLang="en-US" sz="1800" lang="en-US">
                <a:latin typeface="Comic Sans MS" pitchFamily="66" charset="0"/>
              </a:rPr>
              <a:t>,   use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Defender</a:t>
            </a:r>
          </a:p>
          <a:p>
            <a:pPr eaLnBrk="1" hangingPunct="1" indent="-342900" latinLnBrk="1" lvl="0" marL="342900">
              <a:lnSpc>
                <a:spcPct val="150000"/>
              </a:lnSpc>
            </a:pPr>
            <a:r>
              <a:rPr altLang="en-US" sz="1800" lang="en-US">
                <a:latin typeface="Comic Sans MS" pitchFamily="66" charset="0"/>
              </a:rPr>
              <a:t>against </a:t>
            </a:r>
            <a:r>
              <a:rPr altLang="en-US" b="1" sz="1800" lang="en-US">
                <a:solidFill>
                  <a:srgbClr val="CC00CC"/>
                </a:solidFill>
                <a:latin typeface="Comic Sans MS" pitchFamily="66" charset="0"/>
              </a:rPr>
              <a:t>ILOVEYOU</a:t>
            </a:r>
            <a:r>
              <a:rPr altLang="en-US" sz="1800" lang="en-US">
                <a:latin typeface="Comic Sans MS" pitchFamily="66" charset="0"/>
              </a:rPr>
              <a:t>, use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Norton</a:t>
            </a:r>
          </a:p>
          <a:p>
            <a:pPr eaLnBrk="1" hangingPunct="1" indent="-342900" latinLnBrk="1" lvl="0" marL="342900">
              <a:lnSpc>
                <a:spcPct val="150000"/>
              </a:lnSpc>
            </a:pPr>
            <a:r>
              <a:rPr altLang="en-US" sz="1800" lang="en-US">
                <a:latin typeface="Comic Sans MS" pitchFamily="66" charset="0"/>
              </a:rPr>
              <a:t>against </a:t>
            </a:r>
            <a:r>
              <a:rPr altLang="en-US" b="1" sz="1800" lang="en-US">
                <a:solidFill>
                  <a:srgbClr val="CC00CC"/>
                </a:solidFill>
                <a:latin typeface="Comic Sans MS" pitchFamily="66" charset="0"/>
              </a:rPr>
              <a:t>BABLAS</a:t>
            </a:r>
            <a:r>
              <a:rPr altLang="en-US" sz="1800" lang="en-US">
                <a:latin typeface="Comic Sans MS" pitchFamily="66" charset="0"/>
              </a:rPr>
              <a:t>,      use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Zonealarm </a:t>
            </a:r>
            <a:r>
              <a:rPr altLang="en-US" sz="1800" lang="en-US">
                <a:latin typeface="Comic Sans MS" pitchFamily="66" charset="0"/>
              </a:rPr>
              <a:t>…</a:t>
            </a:r>
          </a:p>
          <a:p>
            <a:pPr algn="ctr" eaLnBrk="1" hangingPunct="1" indent="-342900" latinLnBrk="1" lvl="0" marL="342900">
              <a:lnSpc>
                <a:spcPct val="150000"/>
              </a:lnSpc>
              <a:buFontTx/>
              <a:buNone/>
            </a:pPr>
            <a:r>
              <a:rPr altLang="en-US" b="1" sz="1800" lang="en-US">
                <a:solidFill>
                  <a:srgbClr val="E80616"/>
                </a:solidFill>
                <a:latin typeface="Comic Sans MS" pitchFamily="66" charset="0"/>
                <a:sym typeface="Euclid Symbol" pitchFamily="18" charset="2"/>
              </a:rPr>
              <a:t></a:t>
            </a:r>
            <a:r>
              <a:rPr altLang="en-US" sz="1800" lang="en-US">
                <a:solidFill>
                  <a:srgbClr val="E80616"/>
                </a:solidFill>
                <a:latin typeface="Comic Sans MS" pitchFamily="66" charset="0"/>
                <a:sym typeface="Euclid Symbol" pitchFamily="18" charset="2"/>
              </a:rPr>
              <a:t>  is e</a:t>
            </a:r>
            <a:r>
              <a:rPr altLang="en-US" sz="1800" lang="en-US">
                <a:solidFill>
                  <a:srgbClr val="E80616"/>
                </a:solidFill>
                <a:latin typeface="Comic Sans MS" pitchFamily="66" charset="0"/>
              </a:rPr>
              <a:t>xpensive!</a:t>
            </a:r>
          </a:p>
        </p:txBody>
      </p:sp>
      <p:pic>
        <p:nvPicPr>
          <p:cNvPr id="2097181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71787" y="3232150"/>
            <a:ext cx="3309937" cy="4191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3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6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9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3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3">
                                            <p:txEl>
                                              <p:charRg st="13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5"/>
                                        <p:tgtEl>
                                          <p:spTgt spid="1048673">
                                            <p:txEl>
                                              <p:charRg st="133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2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4" name=""/>
          <p:cNvSpPr txBox="1"/>
          <p:nvPr/>
        </p:nvSpPr>
        <p:spPr>
          <a:xfrm rot="0">
            <a:off x="2911475" y="457200"/>
            <a:ext cx="33369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Order of Quantifiers</a:t>
            </a:r>
          </a:p>
        </p:txBody>
      </p:sp>
      <p:sp>
        <p:nvSpPr>
          <p:cNvPr id="1048675" name=""/>
          <p:cNvSpPr txBox="1"/>
          <p:nvPr/>
        </p:nvSpPr>
        <p:spPr>
          <a:xfrm rot="0">
            <a:off x="1295400" y="1223962"/>
            <a:ext cx="647065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There is an anti-virus program killing every computer virus.</a:t>
            </a:r>
          </a:p>
        </p:txBody>
      </p:sp>
      <p:sp>
        <p:nvSpPr>
          <p:cNvPr id="1048676" name=""/>
          <p:cNvSpPr txBox="1"/>
          <p:nvPr/>
        </p:nvSpPr>
        <p:spPr>
          <a:xfrm rot="0">
            <a:off x="827087" y="2667000"/>
            <a:ext cx="74882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There is one single anti-virus program that kills all computer viruses.</a:t>
            </a:r>
          </a:p>
        </p:txBody>
      </p:sp>
      <p:pic>
        <p:nvPicPr>
          <p:cNvPr id="2097182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27350" y="3117850"/>
            <a:ext cx="3287712" cy="419100"/>
          </a:xfrm>
          <a:prstGeom prst="rect"/>
          <a:noFill/>
          <a:ln>
            <a:noFill/>
          </a:ln>
        </p:spPr>
      </p:pic>
      <p:sp>
        <p:nvSpPr>
          <p:cNvPr id="1048677" name=""/>
          <p:cNvSpPr txBox="1"/>
          <p:nvPr/>
        </p:nvSpPr>
        <p:spPr>
          <a:xfrm rot="0">
            <a:off x="2743200" y="1919287"/>
            <a:ext cx="36147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How to interpret this sentence?</a:t>
            </a:r>
          </a:p>
        </p:txBody>
      </p:sp>
      <p:sp>
        <p:nvSpPr>
          <p:cNvPr id="1048678" name=""/>
          <p:cNvSpPr/>
          <p:nvPr/>
        </p:nvSpPr>
        <p:spPr>
          <a:xfrm rot="0">
            <a:off x="1981200" y="3886200"/>
            <a:ext cx="5251450" cy="381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buFontTx/>
              <a:buNone/>
            </a:pPr>
            <a:r>
              <a:rPr altLang="en-US" sz="1800" lang="en-US">
                <a:latin typeface="Comic Sans MS" pitchFamily="66" charset="0"/>
              </a:rPr>
              <a:t>I have </a:t>
            </a:r>
            <a:r>
              <a:rPr altLang="en-US" sz="1800" i="1" lang="en-US">
                <a:latin typeface="Comic Sans MS" pitchFamily="66" charset="0"/>
              </a:rPr>
              <a:t>one</a:t>
            </a:r>
            <a:r>
              <a:rPr altLang="en-US" sz="1800" lang="en-US">
                <a:latin typeface="Comic Sans MS" pitchFamily="66" charset="0"/>
              </a:rPr>
              <a:t> defense good against every attack.</a:t>
            </a:r>
          </a:p>
          <a:p>
            <a:pPr eaLnBrk="1" hangingPunct="1" indent="-342900" latinLnBrk="1" lvl="0" marL="342900"/>
            <a:endParaRPr altLang="en-US" sz="1800" lang="en-US">
              <a:latin typeface="Comic Sans MS" pitchFamily="66" charset="0"/>
            </a:endParaRPr>
          </a:p>
        </p:txBody>
      </p:sp>
      <p:sp>
        <p:nvSpPr>
          <p:cNvPr id="1048679" name=""/>
          <p:cNvSpPr txBox="1"/>
          <p:nvPr/>
        </p:nvSpPr>
        <p:spPr>
          <a:xfrm rot="0">
            <a:off x="3048000" y="4495800"/>
            <a:ext cx="3236912" cy="7239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Example: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P</a:t>
            </a:r>
            <a:r>
              <a:rPr altLang="en-US" sz="1800" lang="en-US">
                <a:latin typeface="Comic Sans MS" pitchFamily="66" charset="0"/>
              </a:rPr>
              <a:t> is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CSE-antivirus,</a:t>
            </a:r>
          </a:p>
          <a:p>
            <a:pPr eaLnBrk="1" hangingPunct="1" indent="0" latinLnBrk="1" lvl="0" marL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protects against </a:t>
            </a:r>
            <a:r>
              <a:rPr altLang="en-US" sz="1800" i="1" lang="en-US">
                <a:latin typeface="Comic Sans MS" pitchFamily="66" charset="0"/>
              </a:rPr>
              <a:t>ALL 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</a:rPr>
              <a:t>viruses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3384550" y="5486400"/>
            <a:ext cx="22971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</a:rPr>
              <a:t>That’s much better!</a:t>
            </a:r>
          </a:p>
        </p:txBody>
      </p:sp>
      <p:sp>
        <p:nvSpPr>
          <p:cNvPr id="1048681" name=""/>
          <p:cNvSpPr txBox="1"/>
          <p:nvPr/>
        </p:nvSpPr>
        <p:spPr>
          <a:xfrm rot="0">
            <a:off x="1563687" y="6019800"/>
            <a:ext cx="5980112" cy="466725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2400" lang="en-US">
                <a:latin typeface="Comic Sans MS" pitchFamily="66" charset="0"/>
              </a:rPr>
              <a:t>Order of quantifiers is very important!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6" grpId="0" uiExpand="0" build="whole"/>
      <p:bldP spid="1048678" grpId="0" uiExpand="0" build="whole"/>
      <p:bldP spid="1048679" grpId="0" uiExpand="0" build="whole"/>
      <p:bldP spid="1048680" grpId="0" uiExpand="0" build="whole"/>
      <p:bldP spid="1048681" grpId="0" uiExpand="0" build="whol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"/>
          <p:cNvSpPr txBox="1"/>
          <p:nvPr/>
        </p:nvSpPr>
        <p:spPr>
          <a:xfrm rot="0">
            <a:off x="2911475" y="457200"/>
            <a:ext cx="33369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Order of Quantifiers</a:t>
            </a:r>
          </a:p>
        </p:txBody>
      </p:sp>
      <p:sp>
        <p:nvSpPr>
          <p:cNvPr id="1048683" name=""/>
          <p:cNvSpPr txBox="1"/>
          <p:nvPr/>
        </p:nvSpPr>
        <p:spPr>
          <a:xfrm rot="0">
            <a:off x="2325687" y="1260475"/>
            <a:ext cx="45323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Let’s say we have an array A of size 6x6.</a:t>
            </a:r>
          </a:p>
        </p:txBody>
      </p:sp>
      <p:graphicFrame>
        <p:nvGraphicFramePr>
          <p:cNvPr id="4194304" name=""/>
          <p:cNvGraphicFramePr>
            <a:graphicFrameLocks/>
          </p:cNvGraphicFramePr>
          <p:nvPr/>
        </p:nvGraphicFramePr>
        <p:xfrm rot="0">
          <a:off x="2819400" y="2514600"/>
          <a:ext cx="3429000" cy="310832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9718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01800" y="1905000"/>
            <a:ext cx="5765800" cy="363537"/>
          </a:xfrm>
          <a:prstGeom prst="rect"/>
          <a:noFill/>
          <a:ln>
            <a:noFill/>
          </a:ln>
        </p:spPr>
      </p:pic>
      <p:sp>
        <p:nvSpPr>
          <p:cNvPr id="1048734" name=""/>
          <p:cNvSpPr txBox="1"/>
          <p:nvPr/>
        </p:nvSpPr>
        <p:spPr>
          <a:xfrm rot="0">
            <a:off x="2312987" y="5957887"/>
            <a:ext cx="44688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Then this table satisfies the statement.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4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5" name=""/>
          <p:cNvSpPr txBox="1"/>
          <p:nvPr/>
        </p:nvSpPr>
        <p:spPr>
          <a:xfrm rot="0">
            <a:off x="2911475" y="457200"/>
            <a:ext cx="33369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Order of Quantifiers</a:t>
            </a:r>
          </a:p>
        </p:txBody>
      </p:sp>
      <p:sp>
        <p:nvSpPr>
          <p:cNvPr id="1048736" name=""/>
          <p:cNvSpPr txBox="1"/>
          <p:nvPr/>
        </p:nvSpPr>
        <p:spPr>
          <a:xfrm rot="0">
            <a:off x="2325687" y="1260475"/>
            <a:ext cx="45323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Let’s say we have an array A of size 6x6.</a:t>
            </a:r>
          </a:p>
        </p:txBody>
      </p:sp>
      <p:graphicFrame>
        <p:nvGraphicFramePr>
          <p:cNvPr id="4194305" name=""/>
          <p:cNvGraphicFramePr>
            <a:graphicFrameLocks/>
          </p:cNvGraphicFramePr>
          <p:nvPr/>
        </p:nvGraphicFramePr>
        <p:xfrm rot="0">
          <a:off x="2819400" y="2514600"/>
          <a:ext cx="3429000" cy="310832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787" name=""/>
          <p:cNvSpPr txBox="1"/>
          <p:nvPr/>
        </p:nvSpPr>
        <p:spPr>
          <a:xfrm rot="0">
            <a:off x="1600200" y="5867400"/>
            <a:ext cx="5924550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But if the order of the quantifiers are changes,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then this table no longer satisfies the new statement.</a:t>
            </a:r>
          </a:p>
        </p:txBody>
      </p:sp>
      <p:pic>
        <p:nvPicPr>
          <p:cNvPr id="209718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11325" y="1901825"/>
            <a:ext cx="5748337" cy="3619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>
                                            <p:txEl>
                                              <p:charRg st="4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88" name=""/>
          <p:cNvSpPr txBox="1"/>
          <p:nvPr/>
        </p:nvSpPr>
        <p:spPr>
          <a:xfrm rot="0">
            <a:off x="2911475" y="457200"/>
            <a:ext cx="33369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Order of Quantifiers</a:t>
            </a:r>
          </a:p>
        </p:txBody>
      </p:sp>
      <p:sp>
        <p:nvSpPr>
          <p:cNvPr id="1048789" name=""/>
          <p:cNvSpPr txBox="1"/>
          <p:nvPr/>
        </p:nvSpPr>
        <p:spPr>
          <a:xfrm rot="0">
            <a:off x="2325687" y="1260475"/>
            <a:ext cx="45323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Let’s say we have an array A of size 6x6.</a:t>
            </a:r>
          </a:p>
        </p:txBody>
      </p:sp>
      <p:graphicFrame>
        <p:nvGraphicFramePr>
          <p:cNvPr id="4194306" name=""/>
          <p:cNvGraphicFramePr>
            <a:graphicFrameLocks/>
          </p:cNvGraphicFramePr>
          <p:nvPr/>
        </p:nvGraphicFramePr>
        <p:xfrm rot="0">
          <a:off x="2819400" y="2514600"/>
          <a:ext cx="3429000" cy="3108325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r>
                        <a:rPr altLang="en-US" b="0" sz="2800" lang="en-US">
                          <a:solidFill>
                            <a:schemeClr val="dk1"/>
                          </a:solidFill>
                          <a:latin typeface="Arial" pitchFamily="0" charset="0"/>
                        </a:rPr>
                        <a:t>1</a:t>
                      </a: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9112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17525"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p>
                      <a:pPr algn="l" eaLnBrk="1" hangingPunct="1" latinLnBrk="1" lvl="0">
                        <a:spcBef>
                          <a:spcPct val="20000"/>
                        </a:spcBef>
                      </a:pPr>
                      <a:endParaRPr altLang="en-US" sz="2800" lang="en-US">
                        <a:latin typeface="Arial" pitchFamily="0" charset="0"/>
                      </a:endParaRPr>
                    </a:p>
                  </a:txBody>
                  <a:tcPr marL="91440" marR="91440" marT="45720" marB="45720" anchor="t" vert="horz">
                    <a:lnL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L>
                    <a:lnR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T>
                    <a:lnB w="28575" cap="flat" cmpd="sng">
                      <a:solidFill>
                        <a:schemeClr val="dk1">
                          <a:alpha val="10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840" name=""/>
          <p:cNvSpPr txBox="1"/>
          <p:nvPr/>
        </p:nvSpPr>
        <p:spPr>
          <a:xfrm rot="0">
            <a:off x="1004887" y="6019800"/>
            <a:ext cx="70723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To satisfy the new statement, there must be a row with all ones.</a:t>
            </a:r>
          </a:p>
        </p:txBody>
      </p:sp>
      <p:pic>
        <p:nvPicPr>
          <p:cNvPr id="209718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711325" y="1901825"/>
            <a:ext cx="5748337" cy="3619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0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1" name=""/>
          <p:cNvSpPr txBox="1"/>
          <p:nvPr/>
        </p:nvSpPr>
        <p:spPr>
          <a:xfrm rot="0">
            <a:off x="3810000" y="457200"/>
            <a:ext cx="162401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Questions</a:t>
            </a:r>
          </a:p>
        </p:txBody>
      </p:sp>
      <p:sp>
        <p:nvSpPr>
          <p:cNvPr id="1048842" name=""/>
          <p:cNvSpPr txBox="1"/>
          <p:nvPr/>
        </p:nvSpPr>
        <p:spPr>
          <a:xfrm rot="0">
            <a:off x="2667000" y="1260475"/>
            <a:ext cx="37925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Are these statements equivalent?</a:t>
            </a:r>
          </a:p>
        </p:txBody>
      </p:sp>
      <p:pic>
        <p:nvPicPr>
          <p:cNvPr id="209718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698625" y="1898650"/>
            <a:ext cx="5765800" cy="361950"/>
          </a:xfrm>
          <a:prstGeom prst="rect"/>
          <a:noFill/>
          <a:ln>
            <a:noFill/>
          </a:ln>
        </p:spPr>
      </p:pic>
      <p:pic>
        <p:nvPicPr>
          <p:cNvPr id="209718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01800" y="2457450"/>
            <a:ext cx="5765800" cy="361950"/>
          </a:xfrm>
          <a:prstGeom prst="rect"/>
          <a:noFill/>
          <a:ln>
            <a:noFill/>
          </a:ln>
        </p:spPr>
      </p:pic>
      <p:sp>
        <p:nvSpPr>
          <p:cNvPr id="1048843" name=""/>
          <p:cNvSpPr txBox="1"/>
          <p:nvPr/>
        </p:nvSpPr>
        <p:spPr>
          <a:xfrm rot="0">
            <a:off x="2644775" y="3505200"/>
            <a:ext cx="37925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Are these statements equivalent?</a:t>
            </a:r>
          </a:p>
        </p:txBody>
      </p:sp>
      <p:pic>
        <p:nvPicPr>
          <p:cNvPr id="2097188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1685925" y="4140200"/>
            <a:ext cx="5748337" cy="361950"/>
          </a:xfrm>
          <a:prstGeom prst="rect"/>
          <a:noFill/>
          <a:ln>
            <a:noFill/>
          </a:ln>
        </p:spPr>
      </p:pic>
      <p:pic>
        <p:nvPicPr>
          <p:cNvPr id="2097189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1689100" y="4699000"/>
            <a:ext cx="5748337" cy="361950"/>
          </a:xfrm>
          <a:prstGeom prst="rect"/>
          <a:noFill/>
          <a:ln>
            <a:noFill/>
          </a:ln>
        </p:spPr>
      </p:pic>
      <p:sp>
        <p:nvSpPr>
          <p:cNvPr id="1048844" name=""/>
          <p:cNvSpPr txBox="1"/>
          <p:nvPr/>
        </p:nvSpPr>
        <p:spPr>
          <a:xfrm rot="0">
            <a:off x="1447800" y="5562600"/>
            <a:ext cx="6311900" cy="7794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Yes, in general, you can change the order of two “foralls”,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and you can change the order of two “exists”.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4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 rot="0">
            <a:off x="3505200" y="457200"/>
            <a:ext cx="1859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This Lecture</a:t>
            </a:r>
          </a:p>
        </p:txBody>
      </p:sp>
      <p:sp>
        <p:nvSpPr>
          <p:cNvPr id="1048586" name=""/>
          <p:cNvSpPr txBox="1"/>
          <p:nvPr/>
        </p:nvSpPr>
        <p:spPr>
          <a:xfrm rot="0">
            <a:off x="304800" y="1295400"/>
            <a:ext cx="7866380" cy="19583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Last time we talked about propositional logic, a logic on simple statements.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This time we will talk about first order logic, a logic on quantified statements.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First order logic is much more expressive than propositional logic.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 topics on first order logic are:</a:t>
            </a:r>
          </a:p>
        </p:txBody>
      </p:sp>
      <p:sp>
        <p:nvSpPr>
          <p:cNvPr id="1048587" name=""/>
          <p:cNvSpPr txBox="1"/>
          <p:nvPr/>
        </p:nvSpPr>
        <p:spPr>
          <a:xfrm rot="0">
            <a:off x="1981200" y="3700462"/>
            <a:ext cx="3903981" cy="19583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Negation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Multiple 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Arguments of quantified statements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5" name=""/>
          <p:cNvSpPr txBox="1"/>
          <p:nvPr/>
        </p:nvSpPr>
        <p:spPr>
          <a:xfrm rot="0">
            <a:off x="3282950" y="457200"/>
            <a:ext cx="25082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More Negations</a:t>
            </a:r>
          </a:p>
        </p:txBody>
      </p:sp>
      <p:sp>
        <p:nvSpPr>
          <p:cNvPr id="1048846" name=""/>
          <p:cNvSpPr txBox="1"/>
          <p:nvPr/>
        </p:nvSpPr>
        <p:spPr>
          <a:xfrm rot="0">
            <a:off x="1295400" y="1219200"/>
            <a:ext cx="647065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There is an anti-virus program killing every computer virus.</a:t>
            </a:r>
          </a:p>
        </p:txBody>
      </p:sp>
      <p:pic>
        <p:nvPicPr>
          <p:cNvPr id="209719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927350" y="1752600"/>
            <a:ext cx="3287712" cy="419100"/>
          </a:xfrm>
          <a:prstGeom prst="rect"/>
          <a:noFill/>
          <a:ln>
            <a:noFill/>
          </a:ln>
        </p:spPr>
      </p:pic>
      <p:sp>
        <p:nvSpPr>
          <p:cNvPr id="1048847" name=""/>
          <p:cNvSpPr txBox="1"/>
          <p:nvPr/>
        </p:nvSpPr>
        <p:spPr>
          <a:xfrm rot="0">
            <a:off x="2057400" y="2514600"/>
            <a:ext cx="50196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What is the negation of the above sentence?</a:t>
            </a:r>
          </a:p>
        </p:txBody>
      </p:sp>
      <p:pic>
        <p:nvPicPr>
          <p:cNvPr id="209719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592387" y="3200400"/>
            <a:ext cx="3957637" cy="419100"/>
          </a:xfrm>
          <a:prstGeom prst="rect"/>
          <a:noFill/>
          <a:ln>
            <a:noFill/>
          </a:ln>
        </p:spPr>
      </p:pic>
      <p:sp>
        <p:nvSpPr>
          <p:cNvPr id="1048848" name=""/>
          <p:cNvSpPr txBox="1"/>
          <p:nvPr/>
        </p:nvSpPr>
        <p:spPr>
          <a:xfrm rot="0">
            <a:off x="1355725" y="5638800"/>
            <a:ext cx="6375400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For every program, there is some virus that it can not kill.</a:t>
            </a:r>
          </a:p>
        </p:txBody>
      </p:sp>
      <p:pic>
        <p:nvPicPr>
          <p:cNvPr id="209719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209800" y="3924300"/>
            <a:ext cx="4419600" cy="419100"/>
          </a:xfrm>
          <a:prstGeom prst="rect"/>
          <a:noFill/>
          <a:ln>
            <a:noFill/>
          </a:ln>
        </p:spPr>
      </p:pic>
      <p:pic>
        <p:nvPicPr>
          <p:cNvPr id="2097193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209800" y="4679950"/>
            <a:ext cx="3749675" cy="4191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47" grpId="0" uiExpand="0" build="whole"/>
      <p:bldP spid="1048848" grpId="0" uiExpand="0" build="whol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49" name=""/>
          <p:cNvSpPr txBox="1"/>
          <p:nvPr/>
        </p:nvSpPr>
        <p:spPr>
          <a:xfrm rot="0">
            <a:off x="3756025" y="457200"/>
            <a:ext cx="15779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Exercises</a:t>
            </a:r>
          </a:p>
        </p:txBody>
      </p:sp>
      <p:sp>
        <p:nvSpPr>
          <p:cNvPr id="1048850" name=""/>
          <p:cNvSpPr txBox="1"/>
          <p:nvPr/>
        </p:nvSpPr>
        <p:spPr>
          <a:xfrm rot="0">
            <a:off x="1524000" y="1612900"/>
            <a:ext cx="5003800" cy="34163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r>
              <a:rPr altLang="zh-TW" sz="1800" lang="en-US">
                <a:latin typeface="Comic Sans MS" pitchFamily="66" charset="0"/>
              </a:rPr>
              <a:t>There is a smallest positive integer.</a:t>
            </a: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r>
              <a:rPr altLang="zh-TW" sz="1800" lang="en-US">
                <a:latin typeface="Comic Sans MS" pitchFamily="66" charset="0"/>
              </a:rPr>
              <a:t>There is no smallest positive real number.</a:t>
            </a: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1"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None/>
            </a:pPr>
            <a:endParaRPr altLang="zh-TW" sz="1800" lang="en-US">
              <a:latin typeface="Comic Sans MS" pitchFamily="66" charset="0"/>
            </a:endParaRPr>
          </a:p>
        </p:txBody>
      </p:sp>
      <p:pic>
        <p:nvPicPr>
          <p:cNvPr id="209719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81200" y="2222500"/>
            <a:ext cx="4732337" cy="503237"/>
          </a:xfrm>
          <a:prstGeom prst="rect"/>
          <a:noFill/>
          <a:ln>
            <a:noFill/>
          </a:ln>
        </p:spPr>
      </p:pic>
      <p:pic>
        <p:nvPicPr>
          <p:cNvPr id="2097195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962150" y="3819525"/>
            <a:ext cx="4794250" cy="460375"/>
          </a:xfrm>
          <a:prstGeom prst="rect"/>
          <a:noFill/>
          <a:ln>
            <a:noFill/>
          </a:ln>
        </p:spPr>
      </p:pic>
      <p:sp>
        <p:nvSpPr>
          <p:cNvPr id="1048851" name=""/>
          <p:cNvSpPr txBox="1"/>
          <p:nvPr/>
        </p:nvSpPr>
        <p:spPr>
          <a:xfrm rot="0">
            <a:off x="1955800" y="4648200"/>
            <a:ext cx="610076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In words, there is always a larger positive real number.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0">
                                            <p:txEl>
                                              <p:charRg st="4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1" grpId="0" uiExpand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2" name=""/>
          <p:cNvSpPr txBox="1"/>
          <p:nvPr/>
        </p:nvSpPr>
        <p:spPr>
          <a:xfrm rot="0">
            <a:off x="3756025" y="457200"/>
            <a:ext cx="15779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Exercises</a:t>
            </a:r>
          </a:p>
        </p:txBody>
      </p:sp>
      <p:sp>
        <p:nvSpPr>
          <p:cNvPr id="1048853" name=""/>
          <p:cNvSpPr txBox="1"/>
          <p:nvPr/>
        </p:nvSpPr>
        <p:spPr>
          <a:xfrm rot="0">
            <a:off x="838200" y="1371600"/>
            <a:ext cx="4959350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342900" latinLnBrk="1" lvl="0" marL="342900">
              <a:spcBef>
                <a:spcPct val="0"/>
              </a:spcBef>
              <a:buClr>
                <a:srgbClr val="A50021"/>
              </a:buClr>
              <a:buFontTx/>
              <a:buAutoNum type="arabicPeriod" startAt="3"/>
            </a:pPr>
            <a:r>
              <a:rPr altLang="zh-TW" sz="1800" lang="en-US">
                <a:latin typeface="Comic Sans MS" pitchFamily="66" charset="0"/>
              </a:rPr>
              <a:t>There are infinitely many prime numbers.</a:t>
            </a:r>
          </a:p>
        </p:txBody>
      </p:sp>
      <p:pic>
        <p:nvPicPr>
          <p:cNvPr id="2097196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100" y="2819400"/>
            <a:ext cx="9047162" cy="398462"/>
          </a:xfrm>
          <a:prstGeom prst="rect"/>
          <a:noFill/>
          <a:ln>
            <a:noFill/>
          </a:ln>
        </p:spPr>
      </p:pic>
      <p:pic>
        <p:nvPicPr>
          <p:cNvPr id="2097197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76200" y="2133600"/>
            <a:ext cx="3400425" cy="398462"/>
          </a:xfrm>
          <a:prstGeom prst="rect"/>
          <a:noFill/>
          <a:ln>
            <a:noFill/>
          </a:ln>
        </p:spPr>
      </p:pic>
      <p:sp>
        <p:nvSpPr>
          <p:cNvPr id="1048854" name=""/>
          <p:cNvSpPr txBox="1"/>
          <p:nvPr/>
        </p:nvSpPr>
        <p:spPr>
          <a:xfrm rot="0">
            <a:off x="304800" y="3876675"/>
            <a:ext cx="8569325" cy="9239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In words, there exists a prime (first part)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   and there is no largest prime (second part, similar to the previous question).</a:t>
            </a:r>
          </a:p>
        </p:txBody>
      </p:sp>
      <p:sp>
        <p:nvSpPr>
          <p:cNvPr id="1048855" name=""/>
          <p:cNvSpPr txBox="1"/>
          <p:nvPr/>
        </p:nvSpPr>
        <p:spPr>
          <a:xfrm rot="0">
            <a:off x="381000" y="5257800"/>
            <a:ext cx="8310562" cy="73818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Formulating sentences using first order logic is useful in logic programming 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and database queries.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4">
                                            <p:txEl>
                                              <p:charRg st="4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 nodeType="clickPar">
                      <p:stCondLst>
                        <p:cond delay="indefinite"/>
                      </p:stCondLst>
                      <p:childTnLst>
                        <p:par>
                          <p:cTn fill="hold" id="1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5" grpId="0" uiExpand="0" build="whol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6" name=""/>
          <p:cNvSpPr txBox="1"/>
          <p:nvPr/>
        </p:nvSpPr>
        <p:spPr>
          <a:xfrm rot="0">
            <a:off x="1981200" y="1855787"/>
            <a:ext cx="4360862" cy="20320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Negation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dk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latin typeface="Comic Sans MS" pitchFamily="66" charset="0"/>
              </a:rPr>
              <a:t> </a:t>
            </a: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Multiple quantifiers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endParaRPr altLang="zh-TW" sz="1800" lang="en-US">
              <a:solidFill>
                <a:schemeClr val="lt2"/>
              </a:solidFill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 typeface="Wingdings" pitchFamily="2" charset="2"/>
              <a:buChar char="l"/>
            </a:pPr>
            <a:r>
              <a:rPr altLang="zh-TW" sz="1800" lang="en-US">
                <a:solidFill>
                  <a:schemeClr val="dk2"/>
                </a:solidFill>
                <a:latin typeface="Comic Sans MS" pitchFamily="66" charset="0"/>
              </a:rPr>
              <a:t> </a:t>
            </a:r>
            <a:r>
              <a:rPr altLang="zh-TW" sz="1800" lang="en-US">
                <a:latin typeface="Comic Sans MS" pitchFamily="66" charset="0"/>
              </a:rPr>
              <a:t>Arguments of quantified statements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7" name=""/>
          <p:cNvSpPr txBox="1"/>
          <p:nvPr/>
        </p:nvSpPr>
        <p:spPr>
          <a:xfrm rot="0">
            <a:off x="3109912" y="4860925"/>
            <a:ext cx="2986087" cy="11922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457200" latinLnBrk="1" lvl="0" marL="45720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altLang="en-US" sz="1800" lang="en-US">
                <a:latin typeface="Comic Sans MS" pitchFamily="66" charset="0"/>
              </a:rPr>
              <a:t> </a:t>
            </a:r>
            <a:r>
              <a:rPr altLang="en-US" b="1" sz="1800" i="1" lang="en-US">
                <a:latin typeface="Comic Sans MS" pitchFamily="66" charset="0"/>
              </a:rPr>
              <a:t>no matter what</a:t>
            </a:r>
          </a:p>
          <a:p>
            <a:pPr eaLnBrk="1" hangingPunct="1" indent="-457200" latinLnBrk="1" lvl="0" marL="457200">
              <a:lnSpc>
                <a:spcPct val="150000"/>
              </a:lnSpc>
              <a:spcBef>
                <a:spcPct val="0"/>
              </a:spcBef>
            </a:pPr>
            <a:r>
              <a:rPr altLang="en-US" sz="1800" lang="en-US">
                <a:latin typeface="Comic Sans MS" pitchFamily="66" charset="0"/>
              </a:rPr>
              <a:t>the Domain is,</a:t>
            </a:r>
          </a:p>
          <a:p>
            <a:pPr eaLnBrk="1" hangingPunct="1" indent="-457200" latinLnBrk="1" lvl="0" marL="457200">
              <a:lnSpc>
                <a:spcPct val="150000"/>
              </a:lnSpc>
              <a:spcBef>
                <a:spcPct val="0"/>
              </a:spcBef>
            </a:pPr>
            <a:r>
              <a:rPr altLang="en-US" sz="1800" lang="en-US">
                <a:latin typeface="Comic Sans MS" pitchFamily="66" charset="0"/>
              </a:rPr>
              <a:t>or the predicates are.</a:t>
            </a:r>
          </a:p>
        </p:txBody>
      </p:sp>
      <p:sp>
        <p:nvSpPr>
          <p:cNvPr id="1048858" name=""/>
          <p:cNvSpPr txBox="1"/>
          <p:nvPr/>
        </p:nvSpPr>
        <p:spPr>
          <a:xfrm rot="0">
            <a:off x="1633537" y="4100512"/>
            <a:ext cx="565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[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(z)] </a:t>
            </a:r>
            <a:r>
              <a:rPr altLang="en-US" sz="2400" lang="en-US">
                <a:latin typeface="Comic Sans MS" pitchFamily="66" charset="0"/>
                <a:ea typeface="Times New Roman" pitchFamily="18" charset="0"/>
                <a:sym typeface="Symbol" pitchFamily="18" charset="2"/>
              </a:rPr>
              <a:t>→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[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pic>
        <p:nvPicPr>
          <p:cNvPr id="209719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06737" y="2987675"/>
            <a:ext cx="914400" cy="198437"/>
          </a:xfrm>
          <a:prstGeom prst="rect"/>
          <a:noFill/>
          <a:ln>
            <a:noFill/>
          </a:ln>
        </p:spPr>
      </p:pic>
      <p:sp>
        <p:nvSpPr>
          <p:cNvPr id="1048859" name=""/>
          <p:cNvSpPr txBox="1"/>
          <p:nvPr/>
        </p:nvSpPr>
        <p:spPr>
          <a:xfrm rot="0">
            <a:off x="2514600" y="457200"/>
            <a:ext cx="41021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Predicate Calculus Validity</a:t>
            </a:r>
          </a:p>
        </p:txBody>
      </p:sp>
      <p:sp>
        <p:nvSpPr>
          <p:cNvPr id="1048860" name=""/>
          <p:cNvSpPr txBox="1"/>
          <p:nvPr/>
        </p:nvSpPr>
        <p:spPr>
          <a:xfrm rot="0">
            <a:off x="1600200" y="2743200"/>
            <a:ext cx="59166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-457200" latinLnBrk="1" lvl="0" marL="45720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6600"/>
                </a:solidFill>
                <a:latin typeface="Comic Sans MS" pitchFamily="66" charset="0"/>
              </a:rPr>
              <a:t>True</a:t>
            </a:r>
            <a:r>
              <a:rPr altLang="en-US" sz="1800" lang="en-US">
                <a:latin typeface="Comic Sans MS" pitchFamily="66" charset="0"/>
              </a:rPr>
              <a:t> </a:t>
            </a:r>
            <a:r>
              <a:rPr altLang="en-US" b="1" sz="1800" i="1" lang="en-US">
                <a:latin typeface="Comic Sans MS" pitchFamily="66" charset="0"/>
              </a:rPr>
              <a:t>no matter what </a:t>
            </a:r>
            <a:r>
              <a:rPr altLang="en-US" sz="1800" lang="en-US">
                <a:latin typeface="Comic Sans MS" pitchFamily="66" charset="0"/>
              </a:rPr>
              <a:t>the truth values of </a:t>
            </a:r>
            <a:r>
              <a:rPr altLang="en-US" sz="1800" i="1" lang="en-US">
                <a:latin typeface="Comic Sans MS" pitchFamily="66" charset="0"/>
              </a:rPr>
              <a:t>A</a:t>
            </a:r>
            <a:r>
              <a:rPr altLang="en-US" sz="1800" lang="en-US">
                <a:latin typeface="Comic Sans MS" pitchFamily="66" charset="0"/>
              </a:rPr>
              <a:t> and </a:t>
            </a:r>
            <a:r>
              <a:rPr altLang="en-US" sz="1800" i="1" lang="en-US">
                <a:latin typeface="Comic Sans MS" pitchFamily="66" charset="0"/>
              </a:rPr>
              <a:t>B</a:t>
            </a:r>
            <a:r>
              <a:rPr altLang="en-US" sz="1800" lang="en-US">
                <a:latin typeface="Comic Sans MS" pitchFamily="66" charset="0"/>
              </a:rPr>
              <a:t> are</a:t>
            </a:r>
          </a:p>
        </p:txBody>
      </p:sp>
      <p:pic>
        <p:nvPicPr>
          <p:cNvPr id="209719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971800" y="1828800"/>
            <a:ext cx="3200400" cy="647700"/>
          </a:xfrm>
          <a:prstGeom prst="rect"/>
          <a:noFill/>
          <a:ln>
            <a:noFill/>
          </a:ln>
        </p:spPr>
      </p:pic>
      <p:sp>
        <p:nvSpPr>
          <p:cNvPr id="1048861" name=""/>
          <p:cNvSpPr txBox="1"/>
          <p:nvPr/>
        </p:nvSpPr>
        <p:spPr>
          <a:xfrm rot="0">
            <a:off x="1497012" y="1295400"/>
            <a:ext cx="23891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</a:rPr>
              <a:t>Propositional validity</a:t>
            </a:r>
          </a:p>
        </p:txBody>
      </p:sp>
      <p:sp>
        <p:nvSpPr>
          <p:cNvPr id="1048862" name=""/>
          <p:cNvSpPr txBox="1"/>
          <p:nvPr/>
        </p:nvSpPr>
        <p:spPr>
          <a:xfrm rot="0">
            <a:off x="1524000" y="3505200"/>
            <a:ext cx="29464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</a:rPr>
              <a:t>Predicate calculus validity</a:t>
            </a:r>
          </a:p>
        </p:txBody>
      </p:sp>
      <p:sp>
        <p:nvSpPr>
          <p:cNvPr id="1048863" name=""/>
          <p:cNvSpPr txBox="1"/>
          <p:nvPr/>
        </p:nvSpPr>
        <p:spPr>
          <a:xfrm rot="0">
            <a:off x="1143000" y="6262687"/>
            <a:ext cx="6816725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That is, logically correct, independent of the specific content.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10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57" grpId="0" uiExpand="0" build="whole"/>
      <p:bldP spid="1048858" grpId="0" uiExpand="0" build="whole"/>
      <p:bldP spid="1048862" grpId="0" uiExpand="0" build="whole"/>
      <p:bldP spid="1048863" grpId="0" uiExpand="0" build="whol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4" name=""/>
          <p:cNvSpPr txBox="1"/>
          <p:nvPr/>
        </p:nvSpPr>
        <p:spPr>
          <a:xfrm rot="0">
            <a:off x="1568450" y="457200"/>
            <a:ext cx="60071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Arguments with Quantified Statements</a:t>
            </a:r>
          </a:p>
        </p:txBody>
      </p:sp>
      <p:sp>
        <p:nvSpPr>
          <p:cNvPr id="1048865" name=""/>
          <p:cNvSpPr txBox="1"/>
          <p:nvPr/>
        </p:nvSpPr>
        <p:spPr>
          <a:xfrm rot="0">
            <a:off x="990600" y="1295400"/>
            <a:ext cx="27384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1800" lang="en-US">
                <a:latin typeface="Comic Sans MS" pitchFamily="66" charset="0"/>
              </a:rPr>
              <a:t>Universal instantiation:</a:t>
            </a:r>
          </a:p>
        </p:txBody>
      </p:sp>
      <p:sp>
        <p:nvSpPr>
          <p:cNvPr id="1048866" name=""/>
          <p:cNvSpPr txBox="1"/>
          <p:nvPr/>
        </p:nvSpPr>
        <p:spPr>
          <a:xfrm rot="0">
            <a:off x="990600" y="2667000"/>
            <a:ext cx="28638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1800" lang="en-US">
                <a:latin typeface="Comic Sans MS" pitchFamily="66" charset="0"/>
              </a:rPr>
              <a:t>Universal modus ponens:</a:t>
            </a:r>
          </a:p>
        </p:txBody>
      </p:sp>
      <p:pic>
        <p:nvPicPr>
          <p:cNvPr id="209720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67087" y="3178175"/>
            <a:ext cx="2359025" cy="295275"/>
          </a:xfrm>
          <a:prstGeom prst="rect"/>
          <a:noFill/>
          <a:ln>
            <a:noFill/>
          </a:ln>
        </p:spPr>
      </p:pic>
      <p:pic>
        <p:nvPicPr>
          <p:cNvPr id="2097201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429000" y="3643312"/>
            <a:ext cx="663575" cy="295275"/>
          </a:xfrm>
          <a:prstGeom prst="rect"/>
          <a:noFill/>
          <a:ln>
            <a:noFill/>
          </a:ln>
        </p:spPr>
      </p:pic>
      <p:pic>
        <p:nvPicPr>
          <p:cNvPr id="209720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427412" y="4048125"/>
            <a:ext cx="663575" cy="295275"/>
          </a:xfrm>
          <a:prstGeom prst="rect"/>
          <a:noFill/>
          <a:ln>
            <a:noFill/>
          </a:ln>
        </p:spPr>
      </p:pic>
      <p:sp>
        <p:nvSpPr>
          <p:cNvPr id="1048867" name=""/>
          <p:cNvSpPr txBox="1"/>
          <p:nvPr/>
        </p:nvSpPr>
        <p:spPr>
          <a:xfrm rot="0">
            <a:off x="1022350" y="4662487"/>
            <a:ext cx="28543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1800" lang="en-US">
                <a:latin typeface="Comic Sans MS" pitchFamily="66" charset="0"/>
              </a:rPr>
              <a:t>Universal modus tollens:</a:t>
            </a:r>
          </a:p>
        </p:txBody>
      </p:sp>
      <p:pic>
        <p:nvPicPr>
          <p:cNvPr id="209720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52800" y="5257800"/>
            <a:ext cx="2359025" cy="295275"/>
          </a:xfrm>
          <a:prstGeom prst="rect"/>
          <a:noFill/>
          <a:ln>
            <a:noFill/>
          </a:ln>
        </p:spPr>
      </p:pic>
      <p:pic>
        <p:nvPicPr>
          <p:cNvPr id="2097204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3306762" y="6105525"/>
            <a:ext cx="869950" cy="295275"/>
          </a:xfrm>
          <a:prstGeom prst="rect"/>
          <a:noFill/>
          <a:ln>
            <a:noFill/>
          </a:ln>
        </p:spPr>
      </p:pic>
      <p:pic>
        <p:nvPicPr>
          <p:cNvPr id="2097205" name="" descr="txp_fig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3308350" y="5707062"/>
            <a:ext cx="869950" cy="295275"/>
          </a:xfrm>
          <a:prstGeom prst="rect"/>
          <a:noFill/>
          <a:ln>
            <a:noFill/>
          </a:ln>
        </p:spPr>
      </p:pic>
      <p:pic>
        <p:nvPicPr>
          <p:cNvPr id="2097206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971800" y="4038600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07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895600" y="6096000"/>
            <a:ext cx="304800" cy="261937"/>
          </a:xfrm>
          <a:prstGeom prst="rect"/>
          <a:noFill/>
          <a:ln>
            <a:noFill/>
          </a:ln>
        </p:spPr>
      </p:pic>
      <p:pic>
        <p:nvPicPr>
          <p:cNvPr id="2097208" name="" descr="txp_fig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3392487" y="1752600"/>
            <a:ext cx="1179512" cy="295275"/>
          </a:xfrm>
          <a:prstGeom prst="rect"/>
          <a:noFill/>
          <a:ln>
            <a:noFill/>
          </a:ln>
        </p:spPr>
      </p:pic>
      <p:pic>
        <p:nvPicPr>
          <p:cNvPr id="2097209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429000" y="2133600"/>
            <a:ext cx="663575" cy="295275"/>
          </a:xfrm>
          <a:prstGeom prst="rect"/>
          <a:noFill/>
          <a:ln>
            <a:noFill/>
          </a:ln>
        </p:spPr>
      </p:pic>
      <p:pic>
        <p:nvPicPr>
          <p:cNvPr id="2097210" name="" descr="txp_fig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2971800" y="2133600"/>
            <a:ext cx="304800" cy="26193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6" grpId="0" uiExpand="0" build="whole"/>
      <p:bldP spid="1048867" grpId="0" uiExpand="0" build="whol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68" name=""/>
          <p:cNvSpPr txBox="1"/>
          <p:nvPr/>
        </p:nvSpPr>
        <p:spPr>
          <a:xfrm rot="0">
            <a:off x="2682875" y="457200"/>
            <a:ext cx="37274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Universal Generalization</a:t>
            </a:r>
          </a:p>
        </p:txBody>
      </p:sp>
      <p:pic>
        <p:nvPicPr>
          <p:cNvPr id="209721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330575" y="1219200"/>
            <a:ext cx="2438400" cy="1165225"/>
          </a:xfrm>
          <a:prstGeom prst="rect"/>
          <a:noFill/>
          <a:ln>
            <a:noFill/>
          </a:ln>
        </p:spPr>
      </p:pic>
      <p:sp>
        <p:nvSpPr>
          <p:cNvPr id="1048869" name=""/>
          <p:cNvSpPr txBox="1"/>
          <p:nvPr/>
        </p:nvSpPr>
        <p:spPr>
          <a:xfrm rot="0">
            <a:off x="1752600" y="1614487"/>
            <a:ext cx="11572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</a:rPr>
              <a:t>valid rule</a:t>
            </a:r>
          </a:p>
        </p:txBody>
      </p:sp>
      <p:sp>
        <p:nvSpPr>
          <p:cNvPr id="1048870" name=""/>
          <p:cNvSpPr txBox="1"/>
          <p:nvPr/>
        </p:nvSpPr>
        <p:spPr>
          <a:xfrm rot="0">
            <a:off x="2622550" y="2590800"/>
            <a:ext cx="36195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50000"/>
              </a:spcBef>
              <a:buFontTx/>
              <a:buNone/>
            </a:pP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</a:rPr>
              <a:t>providing </a:t>
            </a:r>
            <a:r>
              <a:rPr altLang="en-US" sz="1800" i="1" lang="en-US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 </a:t>
            </a: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is independent of</a:t>
            </a:r>
            <a:r>
              <a:rPr altLang="en-US" sz="1800" i="1" lang="en-US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 A</a:t>
            </a:r>
          </a:p>
        </p:txBody>
      </p:sp>
      <p:sp>
        <p:nvSpPr>
          <p:cNvPr id="1048871" name=""/>
          <p:cNvSpPr txBox="1"/>
          <p:nvPr/>
        </p:nvSpPr>
        <p:spPr>
          <a:xfrm rot="0">
            <a:off x="2076450" y="4418012"/>
            <a:ext cx="4956175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e.g. given any number c, 2c is an even number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=&gt;   for all x, 2x is an even number.</a:t>
            </a:r>
          </a:p>
        </p:txBody>
      </p:sp>
      <p:sp>
        <p:nvSpPr>
          <p:cNvPr id="1048872" name=""/>
          <p:cNvSpPr txBox="1"/>
          <p:nvPr/>
        </p:nvSpPr>
        <p:spPr>
          <a:xfrm rot="0">
            <a:off x="682625" y="3352800"/>
            <a:ext cx="7788275" cy="78898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Informally, if we could prove that R(c) is true for an arbitrary c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(in a sense, c is a “variable”), then we could prove the for all statement.</a:t>
            </a:r>
          </a:p>
        </p:txBody>
      </p:sp>
      <p:sp>
        <p:nvSpPr>
          <p:cNvPr id="1048873" name=""/>
          <p:cNvSpPr txBox="1"/>
          <p:nvPr/>
        </p:nvSpPr>
        <p:spPr>
          <a:xfrm rot="0">
            <a:off x="381000" y="5638800"/>
            <a:ext cx="8337550" cy="78898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1800" lang="en-US">
                <a:latin typeface="Comic Sans MS" pitchFamily="66" charset="0"/>
              </a:rPr>
              <a:t>Remark:</a:t>
            </a:r>
            <a:r>
              <a:rPr altLang="zh-TW" sz="1800" lang="en-US">
                <a:latin typeface="Comic Sans MS" pitchFamily="66" charset="0"/>
              </a:rPr>
              <a:t> Universal generalization is often difficult to prove, we will 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introduce mathematical induction to prove the validity of for all statements.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1" grpId="0" uiExpand="0" build="whole"/>
      <p:bldP spid="1048872" grpId="0" uiExpand="0" build="whole" animBg="1"/>
      <p:bldP spid="1048873" grpId="0" uiExpand="0" build="whol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4" name=""/>
          <p:cNvSpPr txBox="1"/>
          <p:nvPr/>
        </p:nvSpPr>
        <p:spPr>
          <a:xfrm rot="0">
            <a:off x="0" y="1900237"/>
            <a:ext cx="8143875" cy="28432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altLang="en-US" sz="1800" lang="en-US">
                <a:latin typeface="Comic Sans MS" pitchFamily="66" charset="0"/>
              </a:rPr>
              <a:t>:  Give </a:t>
            </a:r>
            <a:r>
              <a:rPr altLang="en-US" b="1" sz="1800" i="1" lang="en-US">
                <a:solidFill>
                  <a:schemeClr val="accent2"/>
                </a:solidFill>
                <a:latin typeface="Comic Sans MS" pitchFamily="66" charset="0"/>
              </a:rPr>
              <a:t>countermodel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, where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            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[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b="1" sz="18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(z)]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 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is 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true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  <a:sym typeface="Symbol" pitchFamily="18" charset="2"/>
              </a:rPr>
              <a:t>       	but 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b="1" sz="18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1800" lang="en-US">
                <a:solidFill>
                  <a:srgbClr val="CC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</a:t>
            </a:r>
            <a:r>
              <a:rPr altLang="en-US" b="1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is</a:t>
            </a:r>
            <a:r>
              <a:rPr altLang="en-US" sz="1800" lang="en-US">
                <a:solidFill>
                  <a:srgbClr val="F80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lang="en-US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false</a:t>
            </a:r>
            <a:r>
              <a:rPr altLang="en-US" sz="1800" lang="en-US">
                <a:solidFill>
                  <a:srgbClr val="F80000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altLang="en-US" sz="1800" lang="en-US">
              <a:solidFill>
                <a:srgbClr val="F80000"/>
              </a:solidFill>
              <a:latin typeface="Comic Sans MS" pitchFamily="66" charset="0"/>
              <a:sym typeface="Symbol" pitchFamily="18" charset="2"/>
            </a:endParaRP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  <a:sym typeface="Symbol" pitchFamily="18" charset="2"/>
              </a:rPr>
              <a:t>	In this example, let domain be integers,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                         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be true if z is an even number, i.e. Q(z)=even(z)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                         P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be true if z is an odd number, i.e. P(z)=odd(z)</a:t>
            </a:r>
          </a:p>
        </p:txBody>
      </p:sp>
      <p:sp>
        <p:nvSpPr>
          <p:cNvPr id="1048875" name=""/>
          <p:cNvSpPr txBox="1"/>
          <p:nvPr/>
        </p:nvSpPr>
        <p:spPr>
          <a:xfrm rot="0">
            <a:off x="1676400" y="1066800"/>
            <a:ext cx="565943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[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(z)] </a:t>
            </a:r>
            <a:r>
              <a:rPr altLang="en-US" sz="2400" lang="en-US">
                <a:latin typeface="Comic Sans MS" pitchFamily="66" charset="0"/>
                <a:ea typeface="Times New Roman" pitchFamily="18" charset="0"/>
                <a:sym typeface="Symbol" pitchFamily="18" charset="2"/>
              </a:rPr>
              <a:t>→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[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1048876" name=""/>
          <p:cNvSpPr txBox="1"/>
          <p:nvPr/>
        </p:nvSpPr>
        <p:spPr>
          <a:xfrm rot="0">
            <a:off x="3657600" y="457200"/>
            <a:ext cx="18224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Valid Rule?</a:t>
            </a:r>
          </a:p>
        </p:txBody>
      </p:sp>
      <p:sp>
        <p:nvSpPr>
          <p:cNvPr id="1048877" name=""/>
          <p:cNvSpPr txBox="1"/>
          <p:nvPr/>
        </p:nvSpPr>
        <p:spPr>
          <a:xfrm rot="0">
            <a:off x="5259387" y="2243137"/>
            <a:ext cx="1900237" cy="733425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Find a domain,</a:t>
            </a:r>
          </a:p>
          <a:p>
            <a:pPr eaLnBrk="1" hangingPunct="1" indent="0" latinLnBrk="1" lvl="0" marL="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and a predicate.</a:t>
            </a:r>
          </a:p>
        </p:txBody>
      </p:sp>
      <p:sp>
        <p:nvSpPr>
          <p:cNvPr id="1048878" name=""/>
          <p:cNvSpPr txBox="1"/>
          <p:nvPr/>
        </p:nvSpPr>
        <p:spPr>
          <a:xfrm rot="0">
            <a:off x="914400" y="5043487"/>
            <a:ext cx="80914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Then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[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18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P</a:t>
            </a:r>
            <a:r>
              <a:rPr altLang="zh-TW" sz="1800" lang="en-US">
                <a:latin typeface="Comic Sans MS" pitchFamily="66" charset="0"/>
                <a:sym typeface="Symbol" pitchFamily="18" charset="2"/>
              </a:rPr>
              <a:t>(z)] is true, because every number is either even or odd.</a:t>
            </a:r>
          </a:p>
        </p:txBody>
      </p:sp>
      <p:sp>
        <p:nvSpPr>
          <p:cNvPr id="1048879" name=""/>
          <p:cNvSpPr txBox="1"/>
          <p:nvPr/>
        </p:nvSpPr>
        <p:spPr>
          <a:xfrm rot="0">
            <a:off x="914400" y="5486400"/>
            <a:ext cx="72771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But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zh-TW" sz="1800" lang="en-US">
                <a:latin typeface="Comic Sans MS" pitchFamily="66" charset="0"/>
                <a:sym typeface="Symbol" pitchFamily="18" charset="2"/>
              </a:rPr>
              <a:t>) is not true, since not every number is an even number.</a:t>
            </a:r>
          </a:p>
        </p:txBody>
      </p:sp>
      <p:sp>
        <p:nvSpPr>
          <p:cNvPr id="1048880" name=""/>
          <p:cNvSpPr txBox="1"/>
          <p:nvPr/>
        </p:nvSpPr>
        <p:spPr>
          <a:xfrm rot="0">
            <a:off x="914400" y="5957887"/>
            <a:ext cx="71183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Similarly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is not true, and so 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1800" lang="en-US">
                <a:solidFill>
                  <a:srgbClr val="D00614"/>
                </a:solidFill>
                <a:latin typeface="Comic Sans MS" pitchFamily="66" charset="0"/>
                <a:sym typeface="Euclid Symbol" pitchFamily="18" charset="2"/>
              </a:rPr>
              <a:t>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zh-TW" sz="1800" lang="en-US">
                <a:latin typeface="Comic Sans MS" pitchFamily="66" charset="0"/>
                <a:sym typeface="Symbol" pitchFamily="18" charset="2"/>
              </a:rPr>
              <a:t>) is not true.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3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7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 nodeType="clickPar">
                      <p:stCondLst>
                        <p:cond delay="indefinite"/>
                      </p:stCondLst>
                      <p:childTnLst>
                        <p:par>
                          <p:cTn fill="hold" id="1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114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2" nodeType="clickPar">
                      <p:stCondLst>
                        <p:cond delay="indefinite"/>
                      </p:stCondLst>
                      <p:childTnLst>
                        <p:par>
                          <p:cTn fill="hold" id="2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15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 nodeType="clickPar">
                      <p:stCondLst>
                        <p:cond delay="indefinite"/>
                      </p:stCondLst>
                      <p:childTnLst>
                        <p:par>
                          <p:cTn fill="hold" id="2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>
                                            <p:txEl>
                                              <p:charRg st="236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 nodeType="clickPar">
                      <p:stCondLst>
                        <p:cond delay="indefinite"/>
                      </p:stCondLst>
                      <p:childTnLst>
                        <p:par>
                          <p:cTn fill="hold" id="3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 nodeType="clickPar">
                      <p:stCondLst>
                        <p:cond delay="indefinite"/>
                      </p:stCondLst>
                      <p:childTnLst>
                        <p:par>
                          <p:cTn fill="hold" id="3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 nodeType="clickPar">
                      <p:stCondLst>
                        <p:cond delay="indefinite"/>
                      </p:stCondLst>
                      <p:childTnLst>
                        <p:par>
                          <p:cTn fill="hold" id="3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7" grpId="0" uiExpand="0" build="whole" animBg="1"/>
      <p:bldP spid="1048878" grpId="0" uiExpand="0" build="whole"/>
      <p:bldP spid="1048879" grpId="0" uiExpand="0" build="whole"/>
      <p:bldP spid="1048880" grpId="0" uiExpand="0" build="whol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1" name=""/>
          <p:cNvSpPr txBox="1"/>
          <p:nvPr/>
        </p:nvSpPr>
        <p:spPr>
          <a:xfrm rot="0">
            <a:off x="685800" y="2438400"/>
            <a:ext cx="7975600" cy="3255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altLang="en-US" sz="1800" lang="en-US">
                <a:latin typeface="Comic Sans MS" pitchFamily="66" charset="0"/>
              </a:rPr>
              <a:t>:  Assume 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 [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(z)]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  <a:sym typeface="Symbol" pitchFamily="18" charset="2"/>
              </a:rPr>
              <a:t>So 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(z)</a:t>
            </a:r>
            <a:r>
              <a:rPr altLang="en-US" b="1" sz="1800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holds for all </a:t>
            </a:r>
            <a:r>
              <a:rPr altLang="en-US" sz="1800" i="1" lang="en-US">
                <a:solidFill>
                  <a:srgbClr val="9900CC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in the domain D.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  <a:sym typeface="Symbol" pitchFamily="18" charset="2"/>
              </a:rPr>
              <a:t>Now let </a:t>
            </a: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  be some element in the domain D. 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So </a:t>
            </a:r>
            <a:r>
              <a:rPr altLang="en-US" sz="1800" i="1" lang="en-US">
                <a:solidFill>
                  <a:srgbClr val="000066"/>
                </a:solidFill>
                <a:latin typeface="Comic Sans MS" pitchFamily="66" charset="0"/>
              </a:rPr>
              <a:t>Q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</a:rPr>
              <a:t>(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</a:rPr>
              <a:t>)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1800" i="1" lang="en-US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altLang="en-US" sz="1800" lang="en-US">
                <a:latin typeface="Comic Sans MS" pitchFamily="66" charset="0"/>
              </a:rPr>
              <a:t> holds (by instantiation), and therefore </a:t>
            </a:r>
            <a:r>
              <a:rPr altLang="en-US" sz="1800" i="1" lang="en-US">
                <a:solidFill>
                  <a:srgbClr val="000066"/>
                </a:solidFill>
                <a:latin typeface="Comic Sans MS" pitchFamily="66" charset="0"/>
              </a:rPr>
              <a:t>Q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</a:rPr>
              <a:t>(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</a:rPr>
              <a:t>)</a:t>
            </a:r>
            <a:r>
              <a:rPr altLang="en-US" b="1" sz="1800" lang="en-US">
                <a:solidFill>
                  <a:srgbClr val="000066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latin typeface="Comic Sans MS" pitchFamily="66" charset="0"/>
              </a:rPr>
              <a:t>by itself holds.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But 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c</a:t>
            </a:r>
            <a:r>
              <a:rPr altLang="en-US" sz="1800" lang="en-US">
                <a:latin typeface="Comic Sans MS" pitchFamily="66" charset="0"/>
              </a:rPr>
              <a:t> could have been any element of the domain D.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So</a:t>
            </a:r>
            <a:r>
              <a:rPr altLang="en-US" b="1" sz="1800" i="1" lang="en-US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latin typeface="Comic Sans MS" pitchFamily="66" charset="0"/>
              </a:rPr>
              <a:t>we conclude 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).  </a:t>
            </a:r>
            <a:r>
              <a:rPr altLang="en-US" sz="1800" lang="en-US">
                <a:latin typeface="Comic Sans MS" pitchFamily="66" charset="0"/>
                <a:sym typeface="Symbol" pitchFamily="18" charset="2"/>
              </a:rPr>
              <a:t>(by generalization)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We conclude 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altLang="en-US" b="1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1800" lang="en-US">
                <a:latin typeface="Comic Sans MS" pitchFamily="66" charset="0"/>
              </a:rPr>
              <a:t>similarly (by generalization). Therefore,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b="1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                    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x.Q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sz="1800" lang="en-US">
                <a:solidFill>
                  <a:srgbClr val="006600"/>
                </a:solidFill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 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y.P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1800" i="1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1800" lang="en-US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)                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altLang="en-US" sz="1800" lang="en-US">
                <a:solidFill>
                  <a:srgbClr val="000066"/>
                </a:solidFill>
                <a:latin typeface="Comic Sans MS" pitchFamily="66" charset="0"/>
              </a:rPr>
              <a:t>QED.</a:t>
            </a:r>
          </a:p>
        </p:txBody>
      </p:sp>
      <p:sp>
        <p:nvSpPr>
          <p:cNvPr id="1048882" name=""/>
          <p:cNvSpPr txBox="1"/>
          <p:nvPr/>
        </p:nvSpPr>
        <p:spPr>
          <a:xfrm rot="0">
            <a:off x="914400" y="1447800"/>
            <a:ext cx="73453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2400" lang="en-US"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  D   [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z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(z)] </a:t>
            </a:r>
            <a:r>
              <a:rPr altLang="en-US" sz="2400" lang="en-US">
                <a:latin typeface="Comic Sans MS" pitchFamily="66" charset="0"/>
                <a:ea typeface="Times New Roman" pitchFamily="18" charset="0"/>
                <a:sym typeface="Symbol" pitchFamily="18" charset="2"/>
              </a:rPr>
              <a:t>→ 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[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   D Q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x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 </a:t>
            </a:r>
            <a:r>
              <a:rPr altLang="en-US" b="1" sz="2400" lang="en-US">
                <a:latin typeface="Comic Sans MS" pitchFamily="66" charset="0"/>
                <a:sym typeface="Euclid Symbol" pitchFamily="18" charset="2"/>
              </a:rPr>
              <a:t>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 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   D P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(</a:t>
            </a:r>
            <a:r>
              <a:rPr altLang="en-US" sz="2400" i="1" lang="en-US">
                <a:latin typeface="Comic Sans MS" pitchFamily="66" charset="0"/>
                <a:sym typeface="Symbol" pitchFamily="18" charset="2"/>
              </a:rPr>
              <a:t>y</a:t>
            </a:r>
            <a:r>
              <a:rPr altLang="en-US" sz="2400" lang="en-US"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1048883" name=""/>
          <p:cNvSpPr txBox="1"/>
          <p:nvPr/>
        </p:nvSpPr>
        <p:spPr>
          <a:xfrm rot="0">
            <a:off x="3657600" y="457200"/>
            <a:ext cx="182245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Valid Rule?</a:t>
            </a:r>
          </a:p>
        </p:txBody>
      </p:sp>
      <p:pic>
        <p:nvPicPr>
          <p:cNvPr id="2097212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1600200"/>
            <a:ext cx="152400" cy="165100"/>
          </a:xfrm>
          <a:prstGeom prst="rect"/>
          <a:noFill/>
          <a:ln>
            <a:noFill/>
          </a:ln>
        </p:spPr>
      </p:pic>
      <p:pic>
        <p:nvPicPr>
          <p:cNvPr id="209721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029200" y="1600200"/>
            <a:ext cx="152400" cy="165100"/>
          </a:xfrm>
          <a:prstGeom prst="rect"/>
          <a:noFill/>
          <a:ln>
            <a:noFill/>
          </a:ln>
        </p:spPr>
      </p:pic>
      <p:pic>
        <p:nvPicPr>
          <p:cNvPr id="209721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010400" y="1600200"/>
            <a:ext cx="152400" cy="1651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3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77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122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19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24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293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1">
                                            <p:txEl>
                                              <p:charRg st="355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84" name=""/>
          <p:cNvSpPr txBox="1"/>
          <p:nvPr/>
        </p:nvSpPr>
        <p:spPr>
          <a:xfrm rot="0">
            <a:off x="1279525" y="3429000"/>
            <a:ext cx="6500812" cy="14652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</a:pPr>
            <a:r>
              <a:rPr altLang="zh-TW" sz="1800" lang="en-US">
                <a:latin typeface="Comic Sans MS" pitchFamily="66" charset="0"/>
              </a:rPr>
              <a:t> Express (quantified) statements using logic formula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</a:pPr>
            <a:r>
              <a:rPr altLang="zh-TW" sz="1800" lang="en-US">
                <a:latin typeface="Comic Sans MS" pitchFamily="66" charset="0"/>
              </a:rPr>
              <a:t> Use simple logic rules (e.g. DeMorgan, contrapositive, etc)</a:t>
            </a: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Clr>
                <a:srgbClr val="A50021"/>
              </a:buClr>
              <a:buFontTx/>
            </a:pPr>
            <a:r>
              <a:rPr altLang="zh-TW" sz="1800" lang="en-US">
                <a:latin typeface="Comic Sans MS" pitchFamily="66" charset="0"/>
              </a:rPr>
              <a:t> Fluent with arguments and logical equivalence</a:t>
            </a:r>
          </a:p>
        </p:txBody>
      </p:sp>
      <p:sp>
        <p:nvSpPr>
          <p:cNvPr id="1048885" name=""/>
          <p:cNvSpPr txBox="1"/>
          <p:nvPr/>
        </p:nvSpPr>
        <p:spPr>
          <a:xfrm rot="0">
            <a:off x="3810000" y="457200"/>
            <a:ext cx="15113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Summary</a:t>
            </a:r>
          </a:p>
        </p:txBody>
      </p:sp>
      <p:sp>
        <p:nvSpPr>
          <p:cNvPr id="1048886" name=""/>
          <p:cNvSpPr txBox="1"/>
          <p:nvPr/>
        </p:nvSpPr>
        <p:spPr>
          <a:xfrm rot="0">
            <a:off x="1203325" y="1489075"/>
            <a:ext cx="6699250" cy="14652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This finishes the introduction to logic, half of the first part.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In the other half we will use logic to do mathematical proofs.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At this point, you should be able to: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 rot="0">
            <a:off x="1954212" y="1447800"/>
            <a:ext cx="49453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800" lang="en-US">
                <a:latin typeface="Comic Sans MS" pitchFamily="66" charset="0"/>
              </a:rPr>
              <a:t>Propositional logic – </a:t>
            </a:r>
            <a:r>
              <a:rPr altLang="en-US" sz="1800" lang="en-US">
                <a:latin typeface="Comic Sans MS" pitchFamily="66" charset="0"/>
              </a:rPr>
              <a:t>logic of simple statements</a:t>
            </a:r>
          </a:p>
        </p:txBody>
      </p:sp>
      <p:sp>
        <p:nvSpPr>
          <p:cNvPr id="1048589" name=""/>
          <p:cNvSpPr txBox="1"/>
          <p:nvPr/>
        </p:nvSpPr>
        <p:spPr>
          <a:xfrm rot="0">
            <a:off x="2114550" y="457200"/>
            <a:ext cx="4615181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Limitation of Propositional Logic</a:t>
            </a:r>
          </a:p>
        </p:txBody>
      </p:sp>
      <p:sp>
        <p:nvSpPr>
          <p:cNvPr id="1048590" name=""/>
          <p:cNvSpPr txBox="1"/>
          <p:nvPr/>
        </p:nvSpPr>
        <p:spPr>
          <a:xfrm rot="0">
            <a:off x="942975" y="3244850"/>
            <a:ext cx="69646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How to formulate Pythagoreans’ theorem using propositional logic?</a:t>
            </a:r>
          </a:p>
        </p:txBody>
      </p:sp>
      <p:pic>
        <p:nvPicPr>
          <p:cNvPr id="209715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048000" y="2286000"/>
            <a:ext cx="3048000" cy="431800"/>
          </a:xfrm>
          <a:prstGeom prst="rect"/>
          <a:noFill/>
          <a:ln>
            <a:noFill/>
          </a:ln>
        </p:spPr>
      </p:pic>
      <p:grpSp>
        <p:nvGrpSpPr>
          <p:cNvPr id="49" name=""/>
          <p:cNvGrpSpPr/>
          <p:nvPr/>
        </p:nvGrpSpPr>
        <p:grpSpPr>
          <a:xfrm rot="0">
            <a:off x="3962400" y="3924300"/>
            <a:ext cx="1228489" cy="1860495"/>
            <a:chOff x="2086" y="960"/>
            <a:chExt cx="1247" cy="1743"/>
          </a:xfrm>
        </p:grpSpPr>
        <p:grpSp>
          <p:nvGrpSpPr>
            <p:cNvPr id="50" name=""/>
            <p:cNvGrpSpPr/>
            <p:nvPr/>
          </p:nvGrpSpPr>
          <p:grpSpPr>
            <a:xfrm rot="0">
              <a:off x="2086" y="960"/>
              <a:ext cx="1247" cy="1743"/>
              <a:chOff x="3267" y="1104"/>
              <a:chExt cx="1058" cy="1666"/>
            </a:xfrm>
          </p:grpSpPr>
          <p:grpSp>
            <p:nvGrpSpPr>
              <p:cNvPr id="51" name=""/>
              <p:cNvGrpSpPr/>
              <p:nvPr/>
            </p:nvGrpSpPr>
            <p:grpSpPr>
              <a:xfrm rot="0">
                <a:off x="3267" y="1104"/>
                <a:ext cx="1058" cy="1248"/>
                <a:chOff x="2259" y="1152"/>
                <a:chExt cx="1058" cy="1248"/>
              </a:xfrm>
            </p:grpSpPr>
            <p:sp>
              <p:nvSpPr>
                <p:cNvPr id="1048591" name=""/>
                <p:cNvSpPr txBox="1"/>
                <p:nvPr/>
              </p:nvSpPr>
              <p:spPr>
                <a:xfrm rot="0">
                  <a:off x="2886" y="1535"/>
                  <a:ext cx="431" cy="514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zh-TW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48592" name=""/>
                <p:cNvSpPr txBox="1"/>
                <p:nvPr/>
              </p:nvSpPr>
              <p:spPr>
                <a:xfrm rot="0">
                  <a:off x="2259" y="1632"/>
                  <a:ext cx="442" cy="514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zh-TW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48593" name=""/>
                <p:cNvSpPr/>
                <p:nvPr/>
              </p:nvSpPr>
              <p:spPr>
                <a:xfrm rot="0">
                  <a:off x="2520" y="1152"/>
                  <a:ext cx="720" cy="1248"/>
                </a:xfrm>
                <a:prstGeom prst="rtTriangle"/>
                <a:solidFill>
                  <a:srgbClr val="009999"/>
                </a:solidFill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endParaRPr altLang="en-US" sz="1800"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048594" name=""/>
              <p:cNvSpPr txBox="1"/>
              <p:nvPr/>
            </p:nvSpPr>
            <p:spPr>
              <a:xfrm rot="0">
                <a:off x="3693" y="2256"/>
                <a:ext cx="431" cy="514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5pPr>
              </a:lstStyle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zh-TW" i="1" lang="en-US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2" name=""/>
            <p:cNvGrpSpPr/>
            <p:nvPr/>
          </p:nvGrpSpPr>
          <p:grpSpPr>
            <a:xfrm rot="0"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1048595" name=""/>
              <p:cNvSpPr/>
              <p:nvPr/>
            </p:nvSpPr>
            <p:spPr>
              <a:xfrm rot="0">
                <a:off x="2544" y="2304"/>
                <a:ext cx="96" cy="0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596" name=""/>
              <p:cNvSpPr/>
              <p:nvPr/>
            </p:nvSpPr>
            <p:spPr>
              <a:xfrm rot="0">
                <a:off x="2640" y="2304"/>
                <a:ext cx="0" cy="96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597" name=""/>
          <p:cNvSpPr txBox="1"/>
          <p:nvPr/>
        </p:nvSpPr>
        <p:spPr>
          <a:xfrm rot="0">
            <a:off x="666750" y="6019800"/>
            <a:ext cx="72440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How to formulate the statement that there are infinitely many primes?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0" grpId="0" uiExpand="0" build="whole"/>
      <p:bldP spid="1048597" grpId="0" uiExpand="0" build="whol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15" name="" descr="41V5ZTF24CL__BO2,204,203,200_PIsitb-dp-500-arrow,TopRight,45,-64_OU01_AA240_SH20_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4419600"/>
            <a:ext cx="2286000" cy="2286000"/>
          </a:xfrm>
          <a:prstGeom prst="rect"/>
          <a:noFill/>
          <a:ln>
            <a:noFill/>
          </a:ln>
        </p:spPr>
      </p:pic>
      <p:sp>
        <p:nvSpPr>
          <p:cNvPr id="1048887" name=""/>
          <p:cNvSpPr txBox="1"/>
          <p:nvPr/>
        </p:nvSpPr>
        <p:spPr>
          <a:xfrm rot="0">
            <a:off x="2362200" y="457200"/>
            <a:ext cx="439737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(Optional) More About Logic</a:t>
            </a:r>
          </a:p>
        </p:txBody>
      </p:sp>
      <p:sp>
        <p:nvSpPr>
          <p:cNvPr id="1048888" name=""/>
          <p:cNvSpPr txBox="1"/>
          <p:nvPr/>
        </p:nvSpPr>
        <p:spPr>
          <a:xfrm rot="0">
            <a:off x="228600" y="1295400"/>
            <a:ext cx="8689975" cy="7842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Ideally, we can come up with a “perfect” logical system, which is consistent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(not having contradictions) and is powerful (can derive everything that is true).</a:t>
            </a:r>
          </a:p>
        </p:txBody>
      </p:sp>
      <p:pic>
        <p:nvPicPr>
          <p:cNvPr id="2097216" name="" descr="Kurt_G%C3%B6del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04800" y="2209800"/>
            <a:ext cx="1463675" cy="2209800"/>
          </a:xfrm>
          <a:prstGeom prst="rect"/>
          <a:noFill/>
          <a:ln>
            <a:noFill/>
          </a:ln>
        </p:spPr>
      </p:pic>
      <p:sp>
        <p:nvSpPr>
          <p:cNvPr id="1048889" name=""/>
          <p:cNvSpPr txBox="1"/>
          <p:nvPr/>
        </p:nvSpPr>
        <p:spPr>
          <a:xfrm rot="0">
            <a:off x="2133600" y="2457450"/>
            <a:ext cx="6329362" cy="12001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But </a:t>
            </a:r>
            <a:r>
              <a:rPr altLang="en-US" sz="1800" lang="en-US">
                <a:solidFill>
                  <a:schemeClr val="lt2"/>
                </a:solidFill>
                <a:latin typeface="Comic Sans MS" pitchFamily="66" charset="0"/>
              </a:rPr>
              <a:t>Gödel</a:t>
            </a:r>
            <a:r>
              <a:rPr altLang="en-US" sz="1800" lang="en-US">
                <a:latin typeface="Comic Sans MS" pitchFamily="66" charset="0"/>
              </a:rPr>
              <a:t> proved that there is no perfect logical system.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This is called the </a:t>
            </a:r>
            <a:r>
              <a:rPr altLang="en-US" sz="1800" lang="en-US">
                <a:solidFill>
                  <a:schemeClr val="lt2"/>
                </a:solidFill>
                <a:latin typeface="Comic Sans MS" pitchFamily="66" charset="0"/>
              </a:rPr>
              <a:t>Gödel</a:t>
            </a:r>
            <a:r>
              <a:rPr altLang="en-US" sz="1800" lang="en-US">
                <a:latin typeface="Comic Sans MS" pitchFamily="66" charset="0"/>
              </a:rPr>
              <a:t>’s incompleteness theorem.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It is an important and surprising result in mathematics.</a:t>
            </a:r>
          </a:p>
        </p:txBody>
      </p:sp>
      <p:sp>
        <p:nvSpPr>
          <p:cNvPr id="1048890" name=""/>
          <p:cNvSpPr/>
          <p:nvPr/>
        </p:nvSpPr>
        <p:spPr>
          <a:xfrm rot="0">
            <a:off x="2057400" y="4002087"/>
            <a:ext cx="6781800" cy="21701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 ideas in his proof are also influential in computer science,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to prove that certain problem is not computable,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e.g. it is impossible to write a program to check whether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       another program will loop forever on a particular input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       (i.e. a perfect debugger doesn’t exist).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89" grpId="0" uiExpand="0" build="whole"/>
      <p:bldP spid="1048890" grpId="0" uiExpand="0" build="whol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1" name=""/>
          <p:cNvSpPr txBox="1"/>
          <p:nvPr/>
        </p:nvSpPr>
        <p:spPr>
          <a:xfrm rot="0">
            <a:off x="2133600" y="457200"/>
            <a:ext cx="480377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Applications of Logic (Optional)</a:t>
            </a:r>
          </a:p>
        </p:txBody>
      </p:sp>
      <p:sp>
        <p:nvSpPr>
          <p:cNvPr id="1048892" name=""/>
          <p:cNvSpPr txBox="1"/>
          <p:nvPr/>
        </p:nvSpPr>
        <p:spPr>
          <a:xfrm rot="0">
            <a:off x="914400" y="1600200"/>
            <a:ext cx="2159000" cy="36623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Logic programming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Database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Digital circuit</a:t>
            </a:r>
          </a:p>
        </p:txBody>
      </p:sp>
      <p:pic>
        <p:nvPicPr>
          <p:cNvPr id="209721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267200" y="1295400"/>
            <a:ext cx="1828800" cy="1817687"/>
          </a:xfrm>
          <a:prstGeom prst="rect"/>
          <a:noFill/>
          <a:ln>
            <a:noFill/>
          </a:ln>
        </p:spPr>
      </p:pic>
      <p:pic>
        <p:nvPicPr>
          <p:cNvPr id="209721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400800" y="1295400"/>
            <a:ext cx="1828800" cy="1828800"/>
          </a:xfrm>
          <a:prstGeom prst="rect"/>
          <a:noFill/>
          <a:ln>
            <a:noFill/>
          </a:ln>
        </p:spPr>
      </p:pic>
      <p:sp>
        <p:nvSpPr>
          <p:cNvPr id="1048893" name=""/>
          <p:cNvSpPr txBox="1"/>
          <p:nvPr/>
        </p:nvSpPr>
        <p:spPr>
          <a:xfrm rot="0">
            <a:off x="1371600" y="2209800"/>
            <a:ext cx="26209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solve problems by logic</a:t>
            </a:r>
          </a:p>
        </p:txBody>
      </p:sp>
      <p:pic>
        <p:nvPicPr>
          <p:cNvPr id="2097219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667000" y="4648200"/>
            <a:ext cx="6248400" cy="1885950"/>
          </a:xfrm>
          <a:prstGeom prst="rect"/>
          <a:noFill/>
          <a:ln>
            <a:noFill/>
          </a:ln>
        </p:spPr>
      </p:pic>
      <p:sp>
        <p:nvSpPr>
          <p:cNvPr id="1048894" name=""/>
          <p:cNvSpPr txBox="1"/>
          <p:nvPr/>
        </p:nvSpPr>
        <p:spPr>
          <a:xfrm rot="0">
            <a:off x="1431925" y="4003675"/>
            <a:ext cx="308927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making queries, data mining</a:t>
            </a: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8" name=""/>
          <p:cNvSpPr txBox="1"/>
          <p:nvPr/>
        </p:nvSpPr>
        <p:spPr>
          <a:xfrm rot="0">
            <a:off x="1295400" y="1219200"/>
            <a:ext cx="6113781" cy="358140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800" lang="en-US">
                <a:latin typeface="Comic Sans MS" pitchFamily="66" charset="0"/>
              </a:rPr>
              <a:t>Predicates </a:t>
            </a:r>
            <a:r>
              <a:rPr altLang="en-US" sz="1800" lang="en-US">
                <a:latin typeface="Comic Sans MS" pitchFamily="66" charset="0"/>
              </a:rPr>
              <a:t>are propositions (i.e. statements) with variables</a:t>
            </a:r>
          </a:p>
        </p:txBody>
      </p:sp>
      <p:sp>
        <p:nvSpPr>
          <p:cNvPr id="1048599" name=""/>
          <p:cNvSpPr txBox="1"/>
          <p:nvPr/>
        </p:nvSpPr>
        <p:spPr>
          <a:xfrm rot="0">
            <a:off x="4876800" y="2038350"/>
            <a:ext cx="1109979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x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 + 2 = 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y</a:t>
            </a:r>
          </a:p>
        </p:txBody>
      </p:sp>
      <p:sp>
        <p:nvSpPr>
          <p:cNvPr id="1048600" name=""/>
          <p:cNvSpPr txBox="1"/>
          <p:nvPr/>
        </p:nvSpPr>
        <p:spPr>
          <a:xfrm rot="0">
            <a:off x="1905000" y="2038350"/>
            <a:ext cx="11099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800" lang="en-US">
                <a:latin typeface="Comic Sans MS" pitchFamily="66" charset="0"/>
              </a:rPr>
              <a:t>Example:</a:t>
            </a:r>
          </a:p>
        </p:txBody>
      </p:sp>
      <p:sp>
        <p:nvSpPr>
          <p:cNvPr id="1048601" name=""/>
          <p:cNvSpPr txBox="1"/>
          <p:nvPr/>
        </p:nvSpPr>
        <p:spPr>
          <a:xfrm rot="0">
            <a:off x="3638550" y="2038350"/>
            <a:ext cx="12461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P 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(</a:t>
            </a:r>
            <a:r>
              <a:rPr altLang="en-US" sz="1800" i="1" lang="en-US">
                <a:solidFill>
                  <a:schemeClr val="accent2"/>
                </a:solidFill>
                <a:latin typeface="Comic Sans MS" pitchFamily="66" charset="0"/>
              </a:rPr>
              <a:t>x,y</a:t>
            </a: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)</a:t>
            </a:r>
            <a:r>
              <a:rPr altLang="en-US" sz="1800" lang="en-US">
                <a:latin typeface="Comic Sans MS" pitchFamily="66" charset="0"/>
              </a:rPr>
              <a:t>  ::=</a:t>
            </a:r>
          </a:p>
        </p:txBody>
      </p:sp>
      <p:sp>
        <p:nvSpPr>
          <p:cNvPr id="1048602" name=""/>
          <p:cNvSpPr txBox="1"/>
          <p:nvPr/>
        </p:nvSpPr>
        <p:spPr>
          <a:xfrm rot="0">
            <a:off x="3695700" y="457200"/>
            <a:ext cx="1643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Predicates</a:t>
            </a:r>
          </a:p>
        </p:txBody>
      </p:sp>
      <p:sp>
        <p:nvSpPr>
          <p:cNvPr id="1048603" name=""/>
          <p:cNvSpPr txBox="1"/>
          <p:nvPr/>
        </p:nvSpPr>
        <p:spPr>
          <a:xfrm rot="0">
            <a:off x="3598862" y="2557462"/>
            <a:ext cx="3294380" cy="11582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latin typeface="Comic Sans MS" pitchFamily="66" charset="0"/>
              </a:rPr>
              <a:t>x</a:t>
            </a:r>
            <a:r>
              <a:rPr altLang="en-US" sz="1800" lang="en-US">
                <a:latin typeface="Comic Sans MS" pitchFamily="66" charset="0"/>
              </a:rPr>
              <a:t> = 1 and </a:t>
            </a:r>
            <a:r>
              <a:rPr altLang="en-US" sz="1800" i="1" lang="en-US">
                <a:latin typeface="Comic Sans MS" pitchFamily="66" charset="0"/>
              </a:rPr>
              <a:t>y</a:t>
            </a:r>
            <a:r>
              <a:rPr altLang="en-US" sz="1800" lang="en-US">
                <a:latin typeface="Comic Sans MS" pitchFamily="66" charset="0"/>
              </a:rPr>
              <a:t> = 3:  </a:t>
            </a:r>
            <a:r>
              <a:rPr altLang="en-US" sz="1800" i="1" lang="en-US">
                <a:solidFill>
                  <a:srgbClr val="009900"/>
                </a:solidFill>
                <a:latin typeface="Comic Sans MS" pitchFamily="66" charset="0"/>
              </a:rPr>
              <a:t>P</a:t>
            </a: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</a:rPr>
              <a:t>(1,3) is true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latin typeface="Comic Sans MS" pitchFamily="66" charset="0"/>
              </a:rPr>
              <a:t>x</a:t>
            </a:r>
            <a:r>
              <a:rPr altLang="en-US" sz="1800" lang="en-US">
                <a:latin typeface="Comic Sans MS" pitchFamily="66" charset="0"/>
              </a:rPr>
              <a:t> = 1 and </a:t>
            </a:r>
            <a:r>
              <a:rPr altLang="en-US" sz="1800" i="1" lang="en-US">
                <a:latin typeface="Comic Sans MS" pitchFamily="66" charset="0"/>
              </a:rPr>
              <a:t>y</a:t>
            </a:r>
            <a:r>
              <a:rPr altLang="en-US" sz="1800" lang="en-US">
                <a:latin typeface="Comic Sans MS" pitchFamily="66" charset="0"/>
              </a:rPr>
              <a:t> = 4:  </a:t>
            </a:r>
            <a:r>
              <a:rPr altLang="en-US" sz="1800" i="1" lang="en-US">
                <a:solidFill>
                  <a:srgbClr val="CC0000"/>
                </a:solidFill>
                <a:latin typeface="Comic Sans MS" pitchFamily="66" charset="0"/>
              </a:rPr>
              <a:t>P</a:t>
            </a:r>
            <a:r>
              <a:rPr altLang="en-US" sz="1800" lang="en-US">
                <a:solidFill>
                  <a:srgbClr val="CC0000"/>
                </a:solidFill>
                <a:latin typeface="Comic Sans MS" pitchFamily="66" charset="0"/>
              </a:rPr>
              <a:t>(1,4) is false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                       </a:t>
            </a: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</a:t>
            </a:r>
            <a:r>
              <a:rPr altLang="en-US" sz="1800" i="1" lang="en-US">
                <a:solidFill>
                  <a:srgbClr val="009900"/>
                </a:solidFill>
                <a:latin typeface="Comic Sans MS" pitchFamily="66" charset="0"/>
              </a:rPr>
              <a:t>P</a:t>
            </a: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</a:rPr>
              <a:t>(1,4) is true</a:t>
            </a:r>
          </a:p>
        </p:txBody>
      </p:sp>
      <p:sp>
        <p:nvSpPr>
          <p:cNvPr id="1048604" name=""/>
          <p:cNvSpPr txBox="1"/>
          <p:nvPr/>
        </p:nvSpPr>
        <p:spPr>
          <a:xfrm rot="0">
            <a:off x="1901825" y="5014912"/>
            <a:ext cx="4958081" cy="624841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 </a:t>
            </a:r>
            <a:r>
              <a:rPr altLang="en-US" b="1" sz="1800" lang="en-US">
                <a:latin typeface="Comic Sans MS" pitchFamily="66" charset="0"/>
              </a:rPr>
              <a:t>domain</a:t>
            </a:r>
            <a:r>
              <a:rPr altLang="en-US" sz="1800" lang="en-US">
                <a:latin typeface="Comic Sans MS" pitchFamily="66" charset="0"/>
              </a:rPr>
              <a:t> of a variable is the set of all values </a:t>
            </a:r>
          </a:p>
          <a:p>
            <a:pPr eaLnBrk="1" hangingPunct="1" indent="0" latinLnBrk="1" lvl="0" marL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that may be substituted in place of the variable.</a:t>
            </a:r>
          </a:p>
        </p:txBody>
      </p:sp>
      <p:sp>
        <p:nvSpPr>
          <p:cNvPr id="1048605" name=""/>
          <p:cNvSpPr txBox="1"/>
          <p:nvPr/>
        </p:nvSpPr>
        <p:spPr>
          <a:xfrm rot="0">
            <a:off x="576262" y="4419600"/>
            <a:ext cx="7421881" cy="3581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When there is a variable, we need to specify what to put in the variables.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13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6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uiExpand="0" build="whole"/>
      <p:bldP spid="1048600" grpId="0" uiExpand="0" build="whole"/>
      <p:bldP spid="1048601" grpId="0" uiExpand="0" build="whole"/>
      <p:bldP spid="1048604" grpId="0" uiExpand="0" build="whole" animBg="1"/>
      <p:bldP spid="1048605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6" name=""/>
          <p:cNvSpPr txBox="1"/>
          <p:nvPr/>
        </p:nvSpPr>
        <p:spPr>
          <a:xfrm rot="0">
            <a:off x="4162425" y="457200"/>
            <a:ext cx="714375" cy="46196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Set</a:t>
            </a:r>
          </a:p>
        </p:txBody>
      </p:sp>
      <p:sp>
        <p:nvSpPr>
          <p:cNvPr id="1048607" name=""/>
          <p:cNvSpPr txBox="1"/>
          <p:nvPr/>
        </p:nvSpPr>
        <p:spPr>
          <a:xfrm rot="0">
            <a:off x="390525" y="1666875"/>
            <a:ext cx="8505825" cy="923925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We have not defined formally what is a set, and will do so later in the course.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zh-TW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For now, it is enough for our discussion to recall some well-known examples.</a:t>
            </a:r>
          </a:p>
        </p:txBody>
      </p:sp>
      <p:sp>
        <p:nvSpPr>
          <p:cNvPr id="1048608" name=""/>
          <p:cNvSpPr txBox="1"/>
          <p:nvPr/>
        </p:nvSpPr>
        <p:spPr>
          <a:xfrm rot="0">
            <a:off x="2667000" y="3094037"/>
            <a:ext cx="3913187" cy="258603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Z: the set of all integers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Z</a:t>
            </a:r>
            <a:r>
              <a:rPr altLang="en-US" baseline="30000" sz="1800" lang="en-US">
                <a:latin typeface="Comic Sans MS" pitchFamily="66" charset="0"/>
              </a:rPr>
              <a:t>+</a:t>
            </a:r>
            <a:r>
              <a:rPr altLang="en-US" sz="1800" lang="en-US">
                <a:latin typeface="Comic Sans MS" pitchFamily="66" charset="0"/>
              </a:rPr>
              <a:t>: the set of all positive integers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Z</a:t>
            </a:r>
            <a:r>
              <a:rPr altLang="en-US" baseline="30000" sz="1800" lang="en-US">
                <a:latin typeface="Comic Sans MS" pitchFamily="66" charset="0"/>
              </a:rPr>
              <a:t>-</a:t>
            </a:r>
            <a:r>
              <a:rPr altLang="en-US" sz="1800" lang="en-US">
                <a:latin typeface="Comic Sans MS" pitchFamily="66" charset="0"/>
              </a:rPr>
              <a:t>: the set of all negative integers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R: the set of all real numbers</a:t>
            </a: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Q: the set of all rational numbers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 txBox="1"/>
          <p:nvPr/>
        </p:nvSpPr>
        <p:spPr>
          <a:xfrm rot="0">
            <a:off x="5387975" y="1385887"/>
            <a:ext cx="12192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for </a:t>
            </a: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altLang="en-US" sz="1800" lang="en-US">
                <a:latin typeface="Comic Sans MS" pitchFamily="66" charset="0"/>
              </a:rPr>
              <a:t> </a:t>
            </a:r>
            <a:r>
              <a:rPr altLang="en-US" sz="1800" i="1" lang="en-US">
                <a:latin typeface="Comic Sans MS" pitchFamily="66" charset="0"/>
              </a:rPr>
              <a:t>x</a:t>
            </a:r>
          </a:p>
        </p:txBody>
      </p:sp>
      <p:sp>
        <p:nvSpPr>
          <p:cNvPr id="1048610" name=""/>
          <p:cNvSpPr txBox="1"/>
          <p:nvPr/>
        </p:nvSpPr>
        <p:spPr>
          <a:xfrm rot="0">
            <a:off x="4699000" y="1385887"/>
            <a:ext cx="4826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x</a:t>
            </a:r>
          </a:p>
        </p:txBody>
      </p:sp>
      <p:sp>
        <p:nvSpPr>
          <p:cNvPr id="1048611" name=""/>
          <p:cNvSpPr txBox="1"/>
          <p:nvPr/>
        </p:nvSpPr>
        <p:spPr>
          <a:xfrm rot="0">
            <a:off x="2590800" y="457200"/>
            <a:ext cx="3883025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The Universal Quantifier</a:t>
            </a:r>
          </a:p>
        </p:txBody>
      </p:sp>
      <p:grpSp>
        <p:nvGrpSpPr>
          <p:cNvPr id="56" name=""/>
          <p:cNvGrpSpPr/>
          <p:nvPr/>
        </p:nvGrpSpPr>
        <p:grpSpPr>
          <a:xfrm rot="0">
            <a:off x="685800" y="2992437"/>
            <a:ext cx="1139825" cy="1866900"/>
            <a:chOff x="2086" y="960"/>
            <a:chExt cx="1157" cy="1749"/>
          </a:xfrm>
        </p:grpSpPr>
        <p:grpSp>
          <p:nvGrpSpPr>
            <p:cNvPr id="57" name=""/>
            <p:cNvGrpSpPr/>
            <p:nvPr/>
          </p:nvGrpSpPr>
          <p:grpSpPr>
            <a:xfrm rot="0">
              <a:off x="2086" y="960"/>
              <a:ext cx="1157" cy="1749"/>
              <a:chOff x="3267" y="1104"/>
              <a:chExt cx="981" cy="1670"/>
            </a:xfrm>
          </p:grpSpPr>
          <p:grpSp>
            <p:nvGrpSpPr>
              <p:cNvPr id="58" name=""/>
              <p:cNvGrpSpPr/>
              <p:nvPr/>
            </p:nvGrpSpPr>
            <p:grpSpPr>
              <a:xfrm rot="0">
                <a:off x="3267" y="1104"/>
                <a:ext cx="981" cy="1248"/>
                <a:chOff x="2259" y="1152"/>
                <a:chExt cx="981" cy="1248"/>
              </a:xfrm>
            </p:grpSpPr>
            <p:sp>
              <p:nvSpPr>
                <p:cNvPr id="1048612" name=""/>
                <p:cNvSpPr txBox="1"/>
                <p:nvPr/>
              </p:nvSpPr>
              <p:spPr>
                <a:xfrm rot="0">
                  <a:off x="2886" y="1535"/>
                  <a:ext cx="314" cy="519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zh-TW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1048613" name=""/>
                <p:cNvSpPr txBox="1"/>
                <p:nvPr/>
              </p:nvSpPr>
              <p:spPr>
                <a:xfrm rot="0">
                  <a:off x="2259" y="1632"/>
                  <a:ext cx="333" cy="518"/>
                </a:xfrm>
                <a:prstGeom prst="rect"/>
                <a:noFill/>
                <a:ln>
                  <a:noFill/>
                </a:ln>
              </p:spPr>
              <p:txBody>
                <a:bodyPr anchor="t" bIns="45720" lIns="91440" rIns="91440" tIns="45720" vert="horz" wrap="none">
                  <a:spAutoFit/>
                </a:bodyPr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algn="ctr"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r>
                    <a:rPr altLang="zh-TW" i="1" lang="en-US">
                      <a:solidFill>
                        <a:srgbClr val="000000"/>
                      </a:solidFill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1048614" name=""/>
                <p:cNvSpPr/>
                <p:nvPr/>
              </p:nvSpPr>
              <p:spPr>
                <a:xfrm rot="0">
                  <a:off x="2520" y="1152"/>
                  <a:ext cx="720" cy="1248"/>
                </a:xfrm>
                <a:prstGeom prst="rtTriangle"/>
                <a:solidFill>
                  <a:srgbClr val="009999"/>
                </a:solidFill>
                <a:ln w="952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anchor="ctr" bIns="45720" lIns="91440" rIns="91440" tIns="45720" vert="horz" wrap="none"/>
                <a:lstStyle>
                  <a:lvl1pPr algn="l" fontAlgn="base" indent="-342900" latinLnBrk="1" marL="3429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32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1pPr>
                  <a:lvl2pPr algn="l" fontAlgn="base" indent="-285750" latinLnBrk="1" marL="74295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8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2pPr>
                  <a:lvl3pPr algn="l" fontAlgn="base" indent="-228600" latinLnBrk="1" marL="11430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•"/>
                    <a:defRPr baseline="0" b="0" sz="24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3pPr>
                  <a:lvl4pPr algn="l" fontAlgn="base" indent="-228600" latinLnBrk="1" marL="16002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–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4pPr>
                  <a:lvl5pPr algn="l" fontAlgn="base" indent="-228600" latinLnBrk="1" marL="2057400" rtl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Tx/>
                    <a:buChar char="»"/>
                    <a:defRPr baseline="0" b="0" sz="2000" i="0" u="none">
                      <a:solidFill>
                        <a:schemeClr val="dk1"/>
                      </a:solidFill>
                      <a:latin typeface="Arial" pitchFamily="0" charset="0"/>
                      <a:ea typeface="新細明體" pitchFamily="18" charset="-120"/>
                      <a:sym typeface="Comic Sans MS" pitchFamily="66" charset="0"/>
                    </a:defRPr>
                  </a:lvl5pPr>
                </a:lstStyle>
                <a:p>
                  <a:pPr eaLnBrk="1" hangingPunct="1" indent="0" latinLnBrk="1" lvl="0" marL="0">
                    <a:spcBef>
                      <a:spcPct val="0"/>
                    </a:spcBef>
                    <a:buFontTx/>
                    <a:buNone/>
                  </a:pPr>
                  <a:endParaRPr altLang="en-US" sz="1800" lang="en-US">
                    <a:latin typeface="Comic Sans MS" pitchFamily="66" charset="0"/>
                  </a:endParaRPr>
                </a:p>
              </p:txBody>
            </p:sp>
          </p:grpSp>
          <p:sp>
            <p:nvSpPr>
              <p:cNvPr id="1048615" name=""/>
              <p:cNvSpPr txBox="1"/>
              <p:nvPr/>
            </p:nvSpPr>
            <p:spPr>
              <a:xfrm rot="0">
                <a:off x="3693" y="2256"/>
                <a:ext cx="334" cy="518"/>
              </a:xfrm>
              <a:prstGeom prst="rect"/>
              <a:noFill/>
              <a:ln>
                <a:noFill/>
              </a:ln>
            </p:spPr>
            <p:txBody>
              <a:bodyPr anchor="t" bIns="45720" lIns="91440" rIns="91440" tIns="45720" vert="horz" wrap="none">
                <a:spAutoFit/>
              </a:bodyPr>
              <a:lstStyle>
                <a:lvl1pPr algn="l" fontAlgn="base" indent="-342900" latinLnBrk="1" marL="3429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32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1pPr>
                <a:lvl2pPr algn="l" fontAlgn="base" indent="-285750" latinLnBrk="1" marL="74295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8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2pPr>
                <a:lvl3pPr algn="l" fontAlgn="base" indent="-228600" latinLnBrk="1" marL="11430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•"/>
                  <a:defRPr baseline="0" b="0" sz="24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3pPr>
                <a:lvl4pPr algn="l" fontAlgn="base" indent="-228600" latinLnBrk="1" marL="16002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–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4pPr>
                <a:lvl5pPr algn="l" fontAlgn="base" indent="-228600" latinLnBrk="1" marL="2057400" rtl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FontTx/>
                  <a:buChar char="»"/>
                  <a:defRPr baseline="0" b="0" sz="2000" i="0" u="none">
                    <a:solidFill>
                      <a:schemeClr val="dk1"/>
                    </a:solidFill>
                    <a:latin typeface="Arial" pitchFamily="0" charset="0"/>
                    <a:ea typeface="新細明體" pitchFamily="18" charset="-120"/>
                    <a:sym typeface="Comic Sans MS" pitchFamily="66" charset="0"/>
                  </a:defRPr>
                </a:lvl5pPr>
              </a:lstStyle>
              <a:p>
                <a:pPr algn="ctr" eaLnBrk="1" hangingPunct="1" indent="0" latinLnBrk="1" lvl="0" marL="0">
                  <a:spcBef>
                    <a:spcPct val="0"/>
                  </a:spcBef>
                  <a:buFontTx/>
                  <a:buNone/>
                </a:pPr>
                <a:r>
                  <a:rPr altLang="zh-TW" i="1" lang="en-US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59" name=""/>
            <p:cNvGrpSpPr/>
            <p:nvPr/>
          </p:nvGrpSpPr>
          <p:grpSpPr>
            <a:xfrm rot="0">
              <a:off x="2397" y="2167"/>
              <a:ext cx="113" cy="100"/>
              <a:chOff x="2544" y="2304"/>
              <a:chExt cx="96" cy="96"/>
            </a:xfrm>
          </p:grpSpPr>
          <p:sp>
            <p:nvSpPr>
              <p:cNvPr id="1048616" name=""/>
              <p:cNvSpPr/>
              <p:nvPr/>
            </p:nvSpPr>
            <p:spPr>
              <a:xfrm rot="0">
                <a:off x="2544" y="2304"/>
                <a:ext cx="96" cy="0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  <p:sp>
            <p:nvSpPr>
              <p:cNvPr id="1048617" name=""/>
              <p:cNvSpPr/>
              <p:nvPr/>
            </p:nvSpPr>
            <p:spPr>
              <a:xfrm rot="0">
                <a:off x="2640" y="2304"/>
                <a:ext cx="0" cy="96"/>
              </a:xfrm>
              <a:prstGeom prst="line"/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</p:sp>
        </p:grpSp>
      </p:grpSp>
      <p:sp>
        <p:nvSpPr>
          <p:cNvPr id="1048618" name=""/>
          <p:cNvSpPr txBox="1"/>
          <p:nvPr/>
        </p:nvSpPr>
        <p:spPr>
          <a:xfrm rot="0">
            <a:off x="3336925" y="2452687"/>
            <a:ext cx="359727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zh-TW" sz="1800" lang="en-US">
                <a:latin typeface="Comic Sans MS" pitchFamily="66" charset="0"/>
              </a:rPr>
              <a:t> x     Z  </a:t>
            </a: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zh-TW" sz="1800" lang="en-US">
                <a:latin typeface="Comic Sans MS" pitchFamily="66" charset="0"/>
              </a:rPr>
              <a:t> y     Z,  x + y = y + x.</a:t>
            </a:r>
          </a:p>
        </p:txBody>
      </p:sp>
      <p:pic>
        <p:nvPicPr>
          <p:cNvPr id="209715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86200" y="2563812"/>
            <a:ext cx="152400" cy="165100"/>
          </a:xfrm>
          <a:prstGeom prst="rect"/>
          <a:noFill/>
          <a:ln>
            <a:noFill/>
          </a:ln>
        </p:spPr>
      </p:pic>
      <p:pic>
        <p:nvPicPr>
          <p:cNvPr id="2097155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4876800" y="2563812"/>
            <a:ext cx="152400" cy="165100"/>
          </a:xfrm>
          <a:prstGeom prst="rect"/>
          <a:noFill/>
          <a:ln>
            <a:noFill/>
          </a:ln>
        </p:spPr>
      </p:pic>
      <p:pic>
        <p:nvPicPr>
          <p:cNvPr id="2097156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2667000" y="3906837"/>
            <a:ext cx="3048000" cy="225425"/>
          </a:xfrm>
          <a:prstGeom prst="rect"/>
          <a:noFill/>
          <a:ln>
            <a:noFill/>
          </a:ln>
        </p:spPr>
      </p:pic>
      <p:pic>
        <p:nvPicPr>
          <p:cNvPr id="2097157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6019800" y="3830637"/>
            <a:ext cx="1585912" cy="304800"/>
          </a:xfrm>
          <a:prstGeom prst="rect"/>
          <a:noFill/>
          <a:ln>
            <a:noFill/>
          </a:ln>
        </p:spPr>
      </p:pic>
      <p:sp>
        <p:nvSpPr>
          <p:cNvPr id="1048619" name=""/>
          <p:cNvSpPr txBox="1"/>
          <p:nvPr/>
        </p:nvSpPr>
        <p:spPr>
          <a:xfrm rot="0">
            <a:off x="1736725" y="1371600"/>
            <a:ext cx="27320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 universal quantifier</a:t>
            </a:r>
          </a:p>
        </p:txBody>
      </p:sp>
      <p:sp>
        <p:nvSpPr>
          <p:cNvPr id="1048620" name=""/>
          <p:cNvSpPr txBox="1"/>
          <p:nvPr/>
        </p:nvSpPr>
        <p:spPr>
          <a:xfrm rot="0">
            <a:off x="2590800" y="3297237"/>
            <a:ext cx="261143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Pythagorean’s theorem</a:t>
            </a:r>
          </a:p>
        </p:txBody>
      </p:sp>
      <p:sp>
        <p:nvSpPr>
          <p:cNvPr id="1048621" name=""/>
          <p:cNvSpPr txBox="1"/>
          <p:nvPr/>
        </p:nvSpPr>
        <p:spPr>
          <a:xfrm rot="0">
            <a:off x="1828800" y="2452687"/>
            <a:ext cx="11350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Example:</a:t>
            </a:r>
          </a:p>
        </p:txBody>
      </p:sp>
      <p:sp>
        <p:nvSpPr>
          <p:cNvPr id="1048622" name=""/>
          <p:cNvSpPr txBox="1"/>
          <p:nvPr/>
        </p:nvSpPr>
        <p:spPr>
          <a:xfrm rot="0">
            <a:off x="990600" y="5126037"/>
            <a:ext cx="11350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Example:</a:t>
            </a:r>
          </a:p>
        </p:txBody>
      </p:sp>
      <p:pic>
        <p:nvPicPr>
          <p:cNvPr id="2097158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2667000" y="5049837"/>
            <a:ext cx="1765300" cy="411162"/>
          </a:xfrm>
          <a:prstGeom prst="rect"/>
          <a:noFill/>
          <a:ln>
            <a:noFill/>
          </a:ln>
        </p:spPr>
      </p:pic>
      <p:sp>
        <p:nvSpPr>
          <p:cNvPr id="1048623" name=""/>
          <p:cNvSpPr txBox="1"/>
          <p:nvPr/>
        </p:nvSpPr>
        <p:spPr>
          <a:xfrm rot="0">
            <a:off x="1054100" y="5683250"/>
            <a:ext cx="7099300" cy="33655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600" lang="en-US">
                <a:latin typeface="Comic Sans MS" pitchFamily="66" charset="0"/>
              </a:rPr>
              <a:t>This statement is true if the domain is Z, but not true if the domain is R.</a:t>
            </a:r>
          </a:p>
        </p:txBody>
      </p:sp>
      <p:sp>
        <p:nvSpPr>
          <p:cNvPr id="1048624" name=""/>
          <p:cNvSpPr txBox="1"/>
          <p:nvPr/>
        </p:nvSpPr>
        <p:spPr>
          <a:xfrm rot="0">
            <a:off x="1863725" y="6253162"/>
            <a:ext cx="5375275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 truth of a predicate depends on the domain.</a:t>
            </a:r>
          </a:p>
        </p:txBody>
      </p:sp>
      <p:sp>
        <p:nvSpPr>
          <p:cNvPr id="1048625" name=""/>
          <p:cNvSpPr txBox="1"/>
          <p:nvPr/>
        </p:nvSpPr>
        <p:spPr>
          <a:xfrm rot="0">
            <a:off x="3336925" y="1919287"/>
            <a:ext cx="54260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9900"/>
                </a:solidFill>
                <a:latin typeface="Comic Sans MS" pitchFamily="66" charset="0"/>
                <a:sym typeface="Symbol" pitchFamily="18" charset="2"/>
              </a:rPr>
              <a:t></a:t>
            </a:r>
            <a:r>
              <a:rPr altLang="zh-TW" sz="1800" lang="en-US">
                <a:latin typeface="Comic Sans MS" pitchFamily="66" charset="0"/>
              </a:rPr>
              <a:t> x     Z</a:t>
            </a:r>
            <a:r>
              <a:rPr altLang="zh-TW" baseline="30000" sz="1800" lang="en-US">
                <a:latin typeface="Comic Sans MS" pitchFamily="66" charset="0"/>
              </a:rPr>
              <a:t>+</a:t>
            </a:r>
            <a:r>
              <a:rPr altLang="zh-TW" sz="1800" lang="en-US">
                <a:latin typeface="Comic Sans MS" pitchFamily="66" charset="0"/>
              </a:rPr>
              <a:t>  P(x)  means P(1) </a:t>
            </a:r>
            <a:r>
              <a:rPr altLang="en-US" sz="1800" lang="en-US">
                <a:latin typeface="Comic Sans MS" pitchFamily="66" charset="0"/>
                <a:sym typeface="Euclid Symbol" pitchFamily="18" charset="2"/>
              </a:rPr>
              <a:t> P(2)  P(3)  …</a:t>
            </a:r>
            <a:r>
              <a:rPr altLang="en-US" b="1" sz="1800" lang="en-US">
                <a:latin typeface="Comic Sans MS" pitchFamily="66" charset="0"/>
                <a:sym typeface="Euclid Symbol" pitchFamily="18" charset="2"/>
              </a:rPr>
              <a:t> </a:t>
            </a:r>
            <a:r>
              <a:rPr altLang="zh-TW" sz="1800" lang="en-US">
                <a:latin typeface="Comic Sans MS" pitchFamily="66" charset="0"/>
              </a:rPr>
              <a:t> </a:t>
            </a:r>
          </a:p>
        </p:txBody>
      </p:sp>
      <p:pic>
        <p:nvPicPr>
          <p:cNvPr id="2097159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886200" y="2030412"/>
            <a:ext cx="152400" cy="165100"/>
          </a:xfrm>
          <a:prstGeom prst="rect"/>
          <a:noFill/>
          <a:ln>
            <a:noFill/>
          </a:ln>
        </p:spPr>
      </p:pic>
      <p:sp>
        <p:nvSpPr>
          <p:cNvPr id="1048626" name=""/>
          <p:cNvSpPr txBox="1"/>
          <p:nvPr/>
        </p:nvSpPr>
        <p:spPr>
          <a:xfrm rot="0">
            <a:off x="1828800" y="1919287"/>
            <a:ext cx="1144587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Example: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3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 nodeType="clickPar">
                      <p:stCondLst>
                        <p:cond delay="indefinite"/>
                      </p:stCondLst>
                      <p:childTnLst>
                        <p:par>
                          <p:cTn fill="hold" id="4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5" nodeType="clickPar">
                      <p:stCondLst>
                        <p:cond delay="indefinite"/>
                      </p:stCondLst>
                      <p:childTnLst>
                        <p:par>
                          <p:cTn fill="hold" id="4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 uiExpand="0" build="whole"/>
      <p:bldP spid="1048620" grpId="0" uiExpand="0" build="whole"/>
      <p:bldP spid="1048621" grpId="0" uiExpand="0" build="whole"/>
      <p:bldP spid="1048622" grpId="0" uiExpand="0" build="whole"/>
      <p:bldP spid="1048623" grpId="0" uiExpand="0" build="whole"/>
      <p:bldP spid="1048624" grpId="0" uiExpand="0" build="whole" animBg="1"/>
      <p:bldP spid="1048625" grpId="0" uiExpand="0" build="whole"/>
      <p:bldP spid="1048626" grpId="0" uiExpand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 rot="0">
            <a:off x="2514600" y="457200"/>
            <a:ext cx="4106862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The Existential Quantifier</a:t>
            </a:r>
          </a:p>
        </p:txBody>
      </p:sp>
      <p:sp>
        <p:nvSpPr>
          <p:cNvPr id="1048628" name=""/>
          <p:cNvSpPr txBox="1"/>
          <p:nvPr/>
        </p:nvSpPr>
        <p:spPr>
          <a:xfrm rot="0">
            <a:off x="1905000" y="1371600"/>
            <a:ext cx="4286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</a:t>
            </a:r>
            <a:r>
              <a:rPr altLang="en-US" sz="1800" i="1" lang="en-US">
                <a:latin typeface="Comic Sans MS" pitchFamily="66" charset="0"/>
                <a:sym typeface="Symbol" pitchFamily="18" charset="2"/>
              </a:rPr>
              <a:t>y</a:t>
            </a:r>
          </a:p>
        </p:txBody>
      </p:sp>
      <p:sp>
        <p:nvSpPr>
          <p:cNvPr id="1048629" name=""/>
          <p:cNvSpPr/>
          <p:nvPr/>
        </p:nvSpPr>
        <p:spPr>
          <a:xfrm rot="0">
            <a:off x="2438400" y="1371600"/>
            <a:ext cx="2597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There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EXISTS</a:t>
            </a:r>
            <a:r>
              <a:rPr altLang="en-US" sz="1800" lang="en-US">
                <a:latin typeface="Comic Sans MS" pitchFamily="66" charset="0"/>
              </a:rPr>
              <a:t> some </a:t>
            </a:r>
            <a:r>
              <a:rPr altLang="en-US" sz="1800" i="1" lang="en-US">
                <a:latin typeface="Comic Sans MS" pitchFamily="66" charset="0"/>
              </a:rPr>
              <a:t>y</a:t>
            </a:r>
          </a:p>
        </p:txBody>
      </p:sp>
      <p:pic>
        <p:nvPicPr>
          <p:cNvPr id="2097160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863850" y="2438400"/>
            <a:ext cx="1708150" cy="431800"/>
          </a:xfrm>
          <a:prstGeom prst="rect"/>
          <a:noFill/>
          <a:ln>
            <a:noFill/>
          </a:ln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3733800" y="3863975"/>
            <a:ext cx="2057400" cy="479425"/>
          </a:xfrm>
          <a:prstGeom prst="rect"/>
          <a:noFill/>
          <a:ln>
            <a:noFill/>
          </a:ln>
        </p:spPr>
      </p:pic>
      <p:sp>
        <p:nvSpPr>
          <p:cNvPr id="1048630" name=""/>
          <p:cNvSpPr txBox="1"/>
          <p:nvPr/>
        </p:nvSpPr>
        <p:spPr>
          <a:xfrm rot="0">
            <a:off x="2832100" y="4357687"/>
            <a:ext cx="11049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 u="sng">
                <a:latin typeface="Comic Sans MS" pitchFamily="66" charset="0"/>
              </a:rPr>
              <a:t>Domain  </a:t>
            </a:r>
            <a:r>
              <a:rPr altLang="en-US" sz="1800" lang="en-US" u="sng">
                <a:latin typeface="Comic Sans MS" pitchFamily="66" charset="0"/>
              </a:rPr>
              <a:t>      </a:t>
            </a:r>
            <a:r>
              <a:rPr altLang="en-US" sz="1800" lang="en-US">
                <a:latin typeface="Comic Sans MS" pitchFamily="66" charset="0"/>
              </a:rPr>
              <a:t>                                                   </a:t>
            </a:r>
          </a:p>
        </p:txBody>
      </p:sp>
      <p:sp>
        <p:nvSpPr>
          <p:cNvPr id="1048631" name=""/>
          <p:cNvSpPr txBox="1"/>
          <p:nvPr/>
        </p:nvSpPr>
        <p:spPr>
          <a:xfrm rot="0">
            <a:off x="5270500" y="4357687"/>
            <a:ext cx="15113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 </a:t>
            </a:r>
            <a:r>
              <a:rPr altLang="en-US" sz="1800" i="1" lang="en-US" u="sng">
                <a:latin typeface="Comic Sans MS" pitchFamily="66" charset="0"/>
              </a:rPr>
              <a:t>Truth value</a:t>
            </a:r>
          </a:p>
        </p:txBody>
      </p:sp>
      <p:sp>
        <p:nvSpPr>
          <p:cNvPr id="1048632" name=""/>
          <p:cNvSpPr txBox="1"/>
          <p:nvPr/>
        </p:nvSpPr>
        <p:spPr>
          <a:xfrm rot="0">
            <a:off x="2254250" y="5272087"/>
            <a:ext cx="22415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</a:rPr>
              <a:t>positive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 integers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altLang="en-US" baseline="30000" sz="1800" lang="en-US">
                <a:solidFill>
                  <a:srgbClr val="003399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1048633" name=""/>
          <p:cNvSpPr txBox="1"/>
          <p:nvPr/>
        </p:nvSpPr>
        <p:spPr>
          <a:xfrm rot="0">
            <a:off x="3290887" y="5354637"/>
            <a:ext cx="18415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</p:txBody>
      </p:sp>
      <p:sp>
        <p:nvSpPr>
          <p:cNvPr id="1048634" name=""/>
          <p:cNvSpPr txBox="1"/>
          <p:nvPr/>
        </p:nvSpPr>
        <p:spPr>
          <a:xfrm rot="0">
            <a:off x="2738437" y="4814887"/>
            <a:ext cx="12747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integers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</a:p>
        </p:txBody>
      </p:sp>
      <p:sp>
        <p:nvSpPr>
          <p:cNvPr id="1048635" name=""/>
          <p:cNvSpPr/>
          <p:nvPr/>
        </p:nvSpPr>
        <p:spPr>
          <a:xfrm rot="0">
            <a:off x="2198687" y="5653087"/>
            <a:ext cx="22971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</a:rPr>
              <a:t>negative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 integers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altLang="en-US" baseline="30000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</a:p>
        </p:txBody>
      </p:sp>
      <p:sp>
        <p:nvSpPr>
          <p:cNvPr id="1048636" name=""/>
          <p:cNvSpPr/>
          <p:nvPr/>
        </p:nvSpPr>
        <p:spPr>
          <a:xfrm rot="0">
            <a:off x="2390775" y="6110287"/>
            <a:ext cx="1960562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i="1" lang="en-US">
                <a:solidFill>
                  <a:srgbClr val="003399"/>
                </a:solidFill>
                <a:latin typeface="Comic Sans MS" pitchFamily="66" charset="0"/>
              </a:rPr>
              <a:t>negative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</a:rPr>
              <a:t> reals </a:t>
            </a:r>
            <a:r>
              <a:rPr altLang="en-US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R</a:t>
            </a:r>
            <a:r>
              <a:rPr altLang="en-US" baseline="30000" sz="1800" lang="en-US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</a:p>
        </p:txBody>
      </p:sp>
      <p:sp>
        <p:nvSpPr>
          <p:cNvPr id="1048637" name=""/>
          <p:cNvSpPr txBox="1"/>
          <p:nvPr/>
        </p:nvSpPr>
        <p:spPr>
          <a:xfrm rot="0">
            <a:off x="5880100" y="4876800"/>
            <a:ext cx="3397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</a:t>
            </a:r>
          </a:p>
        </p:txBody>
      </p:sp>
      <p:sp>
        <p:nvSpPr>
          <p:cNvPr id="1048638" name=""/>
          <p:cNvSpPr txBox="1"/>
          <p:nvPr/>
        </p:nvSpPr>
        <p:spPr>
          <a:xfrm rot="0">
            <a:off x="2101850" y="2454275"/>
            <a:ext cx="5445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e.g.</a:t>
            </a:r>
          </a:p>
        </p:txBody>
      </p:sp>
      <p:sp>
        <p:nvSpPr>
          <p:cNvPr id="1048639" name=""/>
          <p:cNvSpPr/>
          <p:nvPr/>
        </p:nvSpPr>
        <p:spPr>
          <a:xfrm rot="0">
            <a:off x="1828800" y="3733800"/>
            <a:ext cx="5486400" cy="2895600"/>
          </a:xfrm>
          <a:prstGeom prst="rect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</a:ln>
        </p:spPr>
        <p:txBody>
          <a:bodyPr anchor="ctr" bIns="45720" lIns="91440" rIns="91440" tIns="45720" vert="horz" wrap="none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endParaRPr altLang="en-US" sz="1800" lang="en-US">
              <a:latin typeface="Comic Sans MS" pitchFamily="66" charset="0"/>
            </a:endParaRPr>
          </a:p>
        </p:txBody>
      </p:sp>
      <p:sp>
        <p:nvSpPr>
          <p:cNvPr id="1048640" name=""/>
          <p:cNvSpPr txBox="1"/>
          <p:nvPr/>
        </p:nvSpPr>
        <p:spPr>
          <a:xfrm rot="0">
            <a:off x="1905000" y="3128962"/>
            <a:ext cx="5375275" cy="376237"/>
          </a:xfrm>
          <a:prstGeom prst="rect"/>
          <a:solidFill>
            <a:srgbClr val="FFFFCC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The truth of a predicate depends on the domain.</a:t>
            </a:r>
          </a:p>
        </p:txBody>
      </p:sp>
      <p:sp>
        <p:nvSpPr>
          <p:cNvPr id="1048641" name=""/>
          <p:cNvSpPr txBox="1"/>
          <p:nvPr/>
        </p:nvSpPr>
        <p:spPr>
          <a:xfrm rot="0">
            <a:off x="5880100" y="5272087"/>
            <a:ext cx="3397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</a:t>
            </a:r>
          </a:p>
        </p:txBody>
      </p:sp>
      <p:sp>
        <p:nvSpPr>
          <p:cNvPr id="1048642" name=""/>
          <p:cNvSpPr txBox="1"/>
          <p:nvPr/>
        </p:nvSpPr>
        <p:spPr>
          <a:xfrm rot="0">
            <a:off x="5880100" y="5715000"/>
            <a:ext cx="32226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F</a:t>
            </a:r>
          </a:p>
        </p:txBody>
      </p:sp>
      <p:sp>
        <p:nvSpPr>
          <p:cNvPr id="1048643" name=""/>
          <p:cNvSpPr txBox="1"/>
          <p:nvPr/>
        </p:nvSpPr>
        <p:spPr>
          <a:xfrm rot="0">
            <a:off x="5880100" y="6110287"/>
            <a:ext cx="339725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sz="1800" lang="en-US">
                <a:latin typeface="Comic Sans MS" pitchFamily="66" charset="0"/>
              </a:rPr>
              <a:t>T</a:t>
            </a:r>
          </a:p>
        </p:txBody>
      </p:sp>
      <p:sp>
        <p:nvSpPr>
          <p:cNvPr id="1048644" name=""/>
          <p:cNvSpPr txBox="1"/>
          <p:nvPr/>
        </p:nvSpPr>
        <p:spPr>
          <a:xfrm rot="0">
            <a:off x="1889125" y="1905000"/>
            <a:ext cx="5426075" cy="3698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</a:t>
            </a:r>
            <a:r>
              <a:rPr altLang="zh-TW" sz="1800" lang="en-US">
                <a:latin typeface="Comic Sans MS" pitchFamily="66" charset="0"/>
              </a:rPr>
              <a:t> y     Z</a:t>
            </a:r>
            <a:r>
              <a:rPr altLang="zh-TW" baseline="30000" sz="1800" lang="en-US">
                <a:latin typeface="Comic Sans MS" pitchFamily="66" charset="0"/>
              </a:rPr>
              <a:t>+</a:t>
            </a:r>
            <a:r>
              <a:rPr altLang="zh-TW" sz="1800" lang="en-US">
                <a:latin typeface="Comic Sans MS" pitchFamily="66" charset="0"/>
              </a:rPr>
              <a:t>  P(y)  means P(1) </a:t>
            </a:r>
            <a:r>
              <a:rPr altLang="en-US" sz="1800" lang="en-US">
                <a:latin typeface="Comic Sans MS" pitchFamily="66" charset="0"/>
                <a:sym typeface="Euclid Symbol" pitchFamily="18" charset="2"/>
              </a:rPr>
              <a:t> P(2)  P(3)  …</a:t>
            </a:r>
            <a:r>
              <a:rPr altLang="en-US" b="1" sz="1800" lang="en-US">
                <a:latin typeface="Comic Sans MS" pitchFamily="66" charset="0"/>
                <a:sym typeface="Euclid Symbol" pitchFamily="18" charset="2"/>
              </a:rPr>
              <a:t> </a:t>
            </a:r>
            <a:r>
              <a:rPr altLang="zh-TW" sz="1800" lang="en-US">
                <a:latin typeface="Comic Sans MS" pitchFamily="66" charset="0"/>
              </a:rPr>
              <a:t> </a:t>
            </a:r>
          </a:p>
        </p:txBody>
      </p:sp>
      <p:pic>
        <p:nvPicPr>
          <p:cNvPr id="2097162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2362200" y="2030412"/>
            <a:ext cx="152400" cy="1651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id="21" nodeType="clickEffect" presetClass="entr" presetID="1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2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3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0" grpId="0" uiExpand="0" build="whole"/>
      <p:bldP spid="1048631" grpId="0" uiExpand="0" build="whole"/>
      <p:bldP spid="1048632" grpId="0" uiExpand="0" build="whole"/>
      <p:bldP spid="1048634" grpId="0" uiExpand="0" build="whole"/>
      <p:bldP spid="1048635" grpId="0" uiExpand="0" build="whole"/>
      <p:bldP spid="1048636" grpId="0" uiExpand="0" build="whole"/>
      <p:bldP spid="1048637" grpId="0" uiExpand="0" build="whole"/>
      <p:bldP spid="1048638" grpId="0" uiExpand="0" build="whole"/>
      <p:bldP spid="1048639" grpId="0" uiExpand="0" build="whole" animBg="1"/>
      <p:bldP spid="1048640" grpId="0" uiExpand="0" build="whole" animBg="1"/>
      <p:bldP spid="1048641" grpId="0" uiExpand="0" build="whole"/>
      <p:bldP spid="1048642" grpId="0" uiExpand="0" build="whole"/>
      <p:bldP spid="1048643" grpId="0" uiExpand="0" build="whole"/>
      <p:bldP spid="1048644" grpId="0" uiExpand="0" build="whol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 txBox="1"/>
          <p:nvPr/>
        </p:nvSpPr>
        <p:spPr>
          <a:xfrm rot="0">
            <a:off x="1903412" y="457200"/>
            <a:ext cx="53355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Translating Mathematical Theorem</a:t>
            </a:r>
          </a:p>
        </p:txBody>
      </p:sp>
      <p:sp>
        <p:nvSpPr>
          <p:cNvPr id="1048646" name=""/>
          <p:cNvSpPr/>
          <p:nvPr/>
        </p:nvSpPr>
        <p:spPr>
          <a:xfrm rot="0">
            <a:off x="381000" y="1371600"/>
            <a:ext cx="8458200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</a:rPr>
              <a:t>Fermat (1637):</a:t>
            </a:r>
            <a:r>
              <a:rPr altLang="en-US" sz="1800" lang="en-US">
                <a:latin typeface="Comic Sans MS" pitchFamily="66" charset="0"/>
              </a:rPr>
              <a:t> If an integer n is greater than 2, </a:t>
            </a:r>
          </a:p>
          <a:p>
            <a:pPr eaLnBrk="1" hangingPunct="1" indent="0" latinLnBrk="1" lvl="0" marL="0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then the equation a</a:t>
            </a:r>
            <a:r>
              <a:rPr altLang="en-US" baseline="30000" sz="2400" lang="en-US">
                <a:latin typeface="Comic Sans MS" pitchFamily="66" charset="0"/>
              </a:rPr>
              <a:t>n</a:t>
            </a:r>
            <a:r>
              <a:rPr altLang="en-US" sz="1800" lang="en-US">
                <a:latin typeface="Comic Sans MS" pitchFamily="66" charset="0"/>
              </a:rPr>
              <a:t> + b</a:t>
            </a:r>
            <a:r>
              <a:rPr altLang="en-US" baseline="30000" sz="2400" lang="en-US">
                <a:latin typeface="Comic Sans MS" pitchFamily="66" charset="0"/>
              </a:rPr>
              <a:t>n</a:t>
            </a:r>
            <a:r>
              <a:rPr altLang="en-US" sz="1800" lang="en-US">
                <a:latin typeface="Comic Sans MS" pitchFamily="66" charset="0"/>
              </a:rPr>
              <a:t> = c</a:t>
            </a:r>
            <a:r>
              <a:rPr altLang="en-US" baseline="30000" sz="2400" lang="en-US">
                <a:latin typeface="Comic Sans MS" pitchFamily="66" charset="0"/>
              </a:rPr>
              <a:t>n</a:t>
            </a:r>
            <a:r>
              <a:rPr altLang="en-US" sz="1800" lang="en-US">
                <a:latin typeface="Comic Sans MS" pitchFamily="66" charset="0"/>
              </a:rPr>
              <a:t> has no solutions in non-zero integers a, b, and c.</a:t>
            </a:r>
          </a:p>
        </p:txBody>
      </p:sp>
      <p:sp>
        <p:nvSpPr>
          <p:cNvPr id="1048647" name=""/>
          <p:cNvSpPr txBox="1"/>
          <p:nvPr/>
        </p:nvSpPr>
        <p:spPr>
          <a:xfrm rot="0">
            <a:off x="431800" y="3838575"/>
            <a:ext cx="24241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chemeClr val="accent2"/>
                </a:solidFill>
                <a:latin typeface="Comic Sans MS" pitchFamily="66" charset="0"/>
              </a:rPr>
              <a:t>Andrew Wiles (1994)</a:t>
            </a:r>
          </a:p>
        </p:txBody>
      </p:sp>
      <p:sp>
        <p:nvSpPr>
          <p:cNvPr id="1048648" name=""/>
          <p:cNvSpPr/>
          <p:nvPr/>
        </p:nvSpPr>
        <p:spPr>
          <a:xfrm rot="0">
            <a:off x="2895600" y="3810000"/>
            <a:ext cx="5840412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http://en.wikipedia.org/wiki/Fermat's_last_theorem</a:t>
            </a:r>
          </a:p>
        </p:txBody>
      </p:sp>
      <p:pic>
        <p:nvPicPr>
          <p:cNvPr id="2097163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2647950"/>
            <a:ext cx="7467600" cy="40005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1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4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 uiExpand="0" build="whole"/>
      <p:bldP spid="1048648" grpId="0" uiExpand="0" build="whol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9" name=""/>
          <p:cNvSpPr txBox="1"/>
          <p:nvPr/>
        </p:nvSpPr>
        <p:spPr>
          <a:xfrm rot="0">
            <a:off x="430212" y="1447800"/>
            <a:ext cx="8281987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solidFill>
                  <a:srgbClr val="A50021"/>
                </a:solidFill>
                <a:latin typeface="Comic Sans MS" pitchFamily="66" charset="0"/>
              </a:rPr>
              <a:t>Goldbach’s conjecture</a:t>
            </a:r>
            <a:r>
              <a:rPr altLang="en-US" sz="1800" lang="en-US">
                <a:latin typeface="Comic Sans MS" pitchFamily="66" charset="0"/>
              </a:rPr>
              <a:t>: Every even number is the sum of two prime numbers.</a:t>
            </a:r>
          </a:p>
        </p:txBody>
      </p:sp>
      <p:sp>
        <p:nvSpPr>
          <p:cNvPr id="1048650" name=""/>
          <p:cNvSpPr txBox="1"/>
          <p:nvPr/>
        </p:nvSpPr>
        <p:spPr>
          <a:xfrm rot="0">
            <a:off x="533400" y="4348162"/>
            <a:ext cx="2652712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How to write prime(p)?</a:t>
            </a:r>
          </a:p>
        </p:txBody>
      </p:sp>
      <p:sp>
        <p:nvSpPr>
          <p:cNvPr id="1048651" name=""/>
          <p:cNvSpPr txBox="1"/>
          <p:nvPr/>
        </p:nvSpPr>
        <p:spPr>
          <a:xfrm rot="0">
            <a:off x="1903412" y="457200"/>
            <a:ext cx="5335587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zh-TW" b="1" sz="2400" lang="en-US">
                <a:solidFill>
                  <a:srgbClr val="003366"/>
                </a:solidFill>
                <a:latin typeface="Comic Sans MS" pitchFamily="66" charset="0"/>
              </a:rPr>
              <a:t>Translating Mathematical Theorem</a:t>
            </a:r>
          </a:p>
        </p:txBody>
      </p:sp>
      <p:sp>
        <p:nvSpPr>
          <p:cNvPr id="1048652" name=""/>
          <p:cNvSpPr txBox="1"/>
          <p:nvPr/>
        </p:nvSpPr>
        <p:spPr>
          <a:xfrm rot="0">
            <a:off x="533400" y="1981200"/>
            <a:ext cx="8137525" cy="376237"/>
          </a:xfrm>
          <a:prstGeom prst="rect"/>
          <a:noFill/>
          <a:ln w="9525" cap="flat" cmpd="sng">
            <a:solidFill>
              <a:schemeClr val="dk2">
                <a:alpha val="100000"/>
              </a:schemeClr>
            </a:solidFill>
            <a:prstDash val="dash"/>
            <a:round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0" charset="0"/>
                <a:ea typeface="新細明體" pitchFamily="18" charset="-120"/>
                <a:sym typeface="Comic Sans MS" pitchFamily="66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>
                <a:latin typeface="Comic Sans MS" pitchFamily="66" charset="0"/>
              </a:rPr>
              <a:t>Suppose we have a predicate prime(x) to determine if x is a prime number.</a:t>
            </a:r>
          </a:p>
        </p:txBody>
      </p:sp>
      <p:pic>
        <p:nvPicPr>
          <p:cNvPr id="2097164" name="" descr="txp_fig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85800" y="5043487"/>
            <a:ext cx="1981200" cy="319087"/>
          </a:xfrm>
          <a:prstGeom prst="rect"/>
          <a:noFill/>
          <a:ln>
            <a:noFill/>
          </a:ln>
        </p:spPr>
      </p:pic>
      <p:pic>
        <p:nvPicPr>
          <p:cNvPr id="2097165" name="" descr="txp_fig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685800" y="2743200"/>
            <a:ext cx="2862262" cy="319087"/>
          </a:xfrm>
          <a:prstGeom prst="rect"/>
          <a:noFill/>
          <a:ln>
            <a:noFill/>
          </a:ln>
        </p:spPr>
      </p:pic>
      <p:pic>
        <p:nvPicPr>
          <p:cNvPr id="2097166" name="" descr="txp_fig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69937" y="3333750"/>
            <a:ext cx="7375525" cy="317500"/>
          </a:xfrm>
          <a:prstGeom prst="rect"/>
          <a:noFill/>
          <a:ln>
            <a:noFill/>
          </a:ln>
        </p:spPr>
      </p:pic>
      <p:pic>
        <p:nvPicPr>
          <p:cNvPr id="2097167" name="" descr="txp_fig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85800" y="5548312"/>
            <a:ext cx="8362950" cy="319087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 nodeType="clickPar">
                      <p:stCondLst>
                        <p:cond delay="indefinite"/>
                      </p:stCondLst>
                      <p:childTnLst>
                        <p:par>
                          <p:cTn fill="hold" id="13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 nodeType="clickPar">
                      <p:stCondLst>
                        <p:cond delay="indefinite"/>
                      </p:stCondLst>
                      <p:childTnLst>
                        <p:par>
                          <p:cTn fill="hold" id="17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 nodeType="clickPar">
                      <p:stCondLst>
                        <p:cond delay="indefinite"/>
                      </p:stCondLst>
                      <p:childTnLst>
                        <p:par>
                          <p:cTn fill="hold" id="2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0" grpId="0" uiExpand="0" build="whole" animBg="1"/>
      <p:bldP spid="1048652" grpId="0" uiExpand="0" build="whole" animBg="1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Introduction to Discrete Mathematics</dc:title>
  <dc:creator>CSE</dc:creator>
  <cp:lastModifiedBy>Prof. Dr. M.M.A. Hashem</cp:lastModifiedBy>
  <dcterms:created xsi:type="dcterms:W3CDTF">2007-08-28T22:27:34Z</dcterms:created>
  <dcterms:modified xsi:type="dcterms:W3CDTF">2020-02-21T16:03:52Z</dcterms:modified>
</cp:coreProperties>
</file>