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66" r:id="rId2"/>
    <p:sldId id="736" r:id="rId3"/>
    <p:sldId id="737" r:id="rId4"/>
    <p:sldId id="738" r:id="rId5"/>
    <p:sldId id="739" r:id="rId6"/>
    <p:sldId id="740" r:id="rId7"/>
    <p:sldId id="741" r:id="rId8"/>
    <p:sldId id="742" r:id="rId9"/>
    <p:sldId id="743" r:id="rId10"/>
    <p:sldId id="744" r:id="rId11"/>
    <p:sldId id="745" r:id="rId12"/>
    <p:sldId id="746" r:id="rId13"/>
    <p:sldId id="747" r:id="rId14"/>
    <p:sldId id="748" r:id="rId15"/>
    <p:sldId id="749" r:id="rId16"/>
    <p:sldId id="750" r:id="rId17"/>
    <p:sldId id="752" r:id="rId18"/>
    <p:sldId id="753" r:id="rId19"/>
    <p:sldId id="754" r:id="rId20"/>
    <p:sldId id="755" r:id="rId21"/>
    <p:sldId id="756" r:id="rId22"/>
    <p:sldId id="757" r:id="rId23"/>
    <p:sldId id="758" r:id="rId24"/>
    <p:sldId id="759" r:id="rId25"/>
    <p:sldId id="760" r:id="rId26"/>
    <p:sldId id="761" r:id="rId27"/>
    <p:sldId id="762" r:id="rId28"/>
    <p:sldId id="763" r:id="rId29"/>
    <p:sldId id="764" r:id="rId30"/>
    <p:sldId id="765" r:id="rId31"/>
  </p:sldIdLst>
  <p:sldSz cx="9144000" cy="6858000" type="screen4x3"/>
  <p:notesSz cx="7315200" cy="9601200"/>
  <p:custShowLst>
    <p:custShow name="Custom Show 1" id="0">
      <p:sldLst/>
    </p:custShow>
  </p:custShowLst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CC00"/>
    <a:srgbClr val="FF3300"/>
    <a:srgbClr val="66FF33"/>
    <a:srgbClr val="00FFFF"/>
    <a:srgbClr val="00CCFF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82" autoAdjust="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6225278C-18D0-4652-8789-542ED5EDD634}" type="datetimeFigureOut">
              <a:rPr lang="en-US"/>
              <a:pPr>
                <a:defRPr/>
              </a:pPr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EE4BA08F-CAB3-42AB-B158-6339B4C97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3990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3431782A-BD45-415D-84FD-7832732D15E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903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26, 2013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14: More Graphs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B87CD-F44F-45AD-8A06-BB8FDF6CE3A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8911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26, 2013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14: More Graphs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9DE37-91E0-4B56-ADCE-AA065A591E5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9388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26, 2013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14: More Graphs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2E84C-EE88-4F88-B158-143259A4457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4623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26, 2013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14: More Graphs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6F3C3-0EF7-42ED-8001-2E518BBB6A5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1315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26, 2013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14: More Graphs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63EDA-5AAD-4D95-85B8-1BD8DD78C40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6547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26, 2013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14: More Graphs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BF6D3-8891-453A-B0E2-7DBB0B11C1A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0550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26, 2013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14: More Graphs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5448E-5BD0-497E-A296-B6D60151DE0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0861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26, 2013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14: More Graphs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120B4-9663-4E6D-B5C5-02EFC041557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9811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26, 2013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14: More Graphs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568F5-4000-4C67-B156-AC37842866F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8104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26, 2013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14: More Graphs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AE6B5-F7BE-4CEF-8750-DC45B4DAEF7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38441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26, 2013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14: More Graphs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49897-EC78-414A-9B12-D54C278518E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14958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shade val="5451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- First level</a:t>
            </a:r>
            <a:endParaRPr lang="en-CA" smtClean="0"/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November 26, 2013</a:t>
            </a: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14: More Graphs</a:t>
            </a: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83E0681-B688-4727-9152-753A24E3330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6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…..More on Graph Theory…..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6F3C3-0EF7-42ED-8001-2E518BBB6A5C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5E37FE4D-0B1E-4D57-9804-2D67860D6E31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10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Representing Graphs</a:t>
            </a:r>
            <a:endParaRPr lang="en-CA" sz="3600" smtClean="0"/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572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For the representation of graphs with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multiple edges</a:t>
            </a:r>
            <a:r>
              <a:rPr lang="en-US" sz="2800" smtClean="0">
                <a:sym typeface="Symbol" pitchFamily="18" charset="2"/>
              </a:rPr>
              <a:t>, we can no longer use zero-one matrices.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800" smtClean="0">
              <a:sym typeface="Symbol" pitchFamily="18" charset="2"/>
            </a:endParaRP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Instead, we use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matrices of natural numbers</a:t>
            </a:r>
            <a:r>
              <a:rPr lang="en-US" sz="280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800" smtClean="0">
              <a:sym typeface="Symbol" pitchFamily="18" charset="2"/>
            </a:endParaRP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The (i, j)th entry of such a matrix equals the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number of edges</a:t>
            </a:r>
            <a:r>
              <a:rPr lang="en-US" sz="2800" smtClean="0">
                <a:sym typeface="Symbol" pitchFamily="18" charset="2"/>
              </a:rPr>
              <a:t> that are associated with {v</a:t>
            </a:r>
            <a:r>
              <a:rPr lang="en-US" sz="2800" baseline="-25000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, v</a:t>
            </a:r>
            <a:r>
              <a:rPr lang="en-US" sz="2800" baseline="-25000" smtClean="0">
                <a:sym typeface="Symbol" pitchFamily="18" charset="2"/>
              </a:rPr>
              <a:t>j</a:t>
            </a:r>
            <a:r>
              <a:rPr lang="en-US" sz="2800" smtClean="0">
                <a:sym typeface="Symbol" pitchFamily="18" charset="2"/>
              </a:rPr>
              <a:t>}.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280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438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360EDB0A-6488-470C-94D6-04704D3B3BCE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11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Representing Graphs</a:t>
            </a:r>
            <a:endParaRPr lang="en-CA" sz="3600" smtClean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5638800" cy="2438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 smtClean="0">
                <a:sym typeface="Symbol" pitchFamily="18" charset="2"/>
              </a:rPr>
              <a:t> What is the adjacency matrix A</a:t>
            </a:r>
            <a:r>
              <a:rPr lang="en-US" sz="2800" baseline="-25000" smtClean="0">
                <a:sym typeface="Symbol" pitchFamily="18" charset="2"/>
              </a:rPr>
              <a:t>G</a:t>
            </a:r>
            <a:r>
              <a:rPr lang="en-US" sz="2800" smtClean="0">
                <a:sym typeface="Symbol" pitchFamily="18" charset="2"/>
              </a:rPr>
              <a:t> for the following graph G based on the order of vertices a, b, c, d ?</a:t>
            </a:r>
            <a:endParaRPr lang="en-US" sz="2800" smtClean="0">
              <a:solidFill>
                <a:srgbClr val="66FF33"/>
              </a:solidFill>
              <a:sym typeface="Symbol" pitchFamily="18" charset="2"/>
            </a:endParaRPr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228600" y="3733800"/>
            <a:ext cx="624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</a:t>
            </a: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44101" name="Object 5"/>
          <p:cNvGraphicFramePr>
            <a:graphicFrameLocks noChangeAspect="1"/>
          </p:cNvGraphicFramePr>
          <p:nvPr/>
        </p:nvGraphicFramePr>
        <p:xfrm>
          <a:off x="2133600" y="3124200"/>
          <a:ext cx="2590800" cy="1922463"/>
        </p:xfrm>
        <a:graphic>
          <a:graphicData uri="http://schemas.openxmlformats.org/presentationml/2006/ole">
            <p:oleObj spid="_x0000_s2052" name="Equation" r:id="rId3" imgW="1612080" imgH="1181160" progId="Equation.3">
              <p:embed/>
            </p:oleObj>
          </a:graphicData>
        </a:graphic>
      </p:graphicFrame>
      <p:sp>
        <p:nvSpPr>
          <p:cNvPr id="644102" name="Rectangle 6"/>
          <p:cNvSpPr>
            <a:spLocks noChangeArrowheads="1"/>
          </p:cNvSpPr>
          <p:nvPr/>
        </p:nvSpPr>
        <p:spPr bwMode="auto">
          <a:xfrm>
            <a:off x="228600" y="52578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For undirected graphs, adjacency matrices are symmetric.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24600" y="1066800"/>
            <a:ext cx="2438400" cy="2043113"/>
            <a:chOff x="3984" y="672"/>
            <a:chExt cx="1536" cy="1287"/>
          </a:xfrm>
        </p:grpSpPr>
        <p:sp>
          <p:nvSpPr>
            <p:cNvPr id="644104" name="Text Box 8"/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4105" name="AutoShape 9"/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4106" name="AutoShape 10"/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4107" name="AutoShape 11"/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4108" name="AutoShape 12"/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2544" name="AutoShape 13"/>
            <p:cNvCxnSpPr>
              <a:cxnSpLocks noChangeShapeType="1"/>
              <a:stCxn id="644107" idx="1"/>
              <a:endCxn id="644108" idx="5"/>
            </p:cNvCxnSpPr>
            <p:nvPr/>
          </p:nvCxnSpPr>
          <p:spPr bwMode="auto">
            <a:xfrm flipH="1" flipV="1">
              <a:off x="4594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545" name="AutoShape 14"/>
            <p:cNvCxnSpPr>
              <a:cxnSpLocks noChangeShapeType="1"/>
              <a:stCxn id="644106" idx="7"/>
              <a:endCxn id="644108" idx="3"/>
            </p:cNvCxnSpPr>
            <p:nvPr/>
          </p:nvCxnSpPr>
          <p:spPr bwMode="auto">
            <a:xfrm flipV="1">
              <a:off x="4306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546" name="AutoShape 15"/>
            <p:cNvCxnSpPr>
              <a:cxnSpLocks noChangeShapeType="1"/>
              <a:stCxn id="644108" idx="4"/>
              <a:endCxn id="644105" idx="1"/>
            </p:cNvCxnSpPr>
            <p:nvPr/>
          </p:nvCxnSpPr>
          <p:spPr bwMode="auto">
            <a:xfrm>
              <a:off x="4560" y="960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547" name="AutoShape 16"/>
            <p:cNvCxnSpPr>
              <a:cxnSpLocks noChangeShapeType="1"/>
              <a:stCxn id="644106" idx="6"/>
              <a:endCxn id="644107" idx="2"/>
            </p:cNvCxnSpPr>
            <p:nvPr/>
          </p:nvCxnSpPr>
          <p:spPr bwMode="auto">
            <a:xfrm flipV="1">
              <a:off x="4320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548" name="AutoShape 17"/>
            <p:cNvCxnSpPr>
              <a:cxnSpLocks noChangeShapeType="1"/>
              <a:stCxn id="644106" idx="5"/>
              <a:endCxn id="644105" idx="1"/>
            </p:cNvCxnSpPr>
            <p:nvPr/>
          </p:nvCxnSpPr>
          <p:spPr bwMode="auto">
            <a:xfrm>
              <a:off x="4306" y="1426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44114" name="Text Box 18"/>
            <p:cNvSpPr txBox="1">
              <a:spLocks noChangeArrowheads="1"/>
            </p:cNvSpPr>
            <p:nvPr/>
          </p:nvSpPr>
          <p:spPr bwMode="auto">
            <a:xfrm>
              <a:off x="5136" y="115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4115" name="Text Box 19"/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4116" name="Text Box 20"/>
            <p:cNvSpPr txBox="1">
              <a:spLocks noChangeArrowheads="1"/>
            </p:cNvSpPr>
            <p:nvPr/>
          </p:nvSpPr>
          <p:spPr bwMode="auto">
            <a:xfrm>
              <a:off x="3984" y="124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22552" name="AutoShape 21"/>
            <p:cNvCxnSpPr>
              <a:cxnSpLocks noChangeShapeType="1"/>
              <a:stCxn id="644106" idx="0"/>
              <a:endCxn id="644108" idx="2"/>
            </p:cNvCxnSpPr>
            <p:nvPr/>
          </p:nvCxnSpPr>
          <p:spPr bwMode="auto">
            <a:xfrm rot="-5400000">
              <a:off x="4176" y="1008"/>
              <a:ext cx="432" cy="240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553" name="AutoShape 22"/>
            <p:cNvCxnSpPr>
              <a:cxnSpLocks noChangeShapeType="1"/>
              <a:stCxn id="644106" idx="4"/>
              <a:endCxn id="644105" idx="2"/>
            </p:cNvCxnSpPr>
            <p:nvPr/>
          </p:nvCxnSpPr>
          <p:spPr bwMode="auto">
            <a:xfrm rot="16200000" flipH="1">
              <a:off x="4440" y="1272"/>
              <a:ext cx="336" cy="672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554" name="AutoShape 23"/>
            <p:cNvCxnSpPr>
              <a:cxnSpLocks noChangeShapeType="1"/>
              <a:stCxn id="644106" idx="6"/>
              <a:endCxn id="644105" idx="1"/>
            </p:cNvCxnSpPr>
            <p:nvPr/>
          </p:nvCxnSpPr>
          <p:spPr bwMode="auto">
            <a:xfrm>
              <a:off x="4320" y="1392"/>
              <a:ext cx="638" cy="350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555" name="AutoShape 24"/>
            <p:cNvCxnSpPr>
              <a:cxnSpLocks noChangeShapeType="1"/>
              <a:stCxn id="644107" idx="6"/>
              <a:endCxn id="644107" idx="1"/>
            </p:cNvCxnSpPr>
            <p:nvPr/>
          </p:nvCxnSpPr>
          <p:spPr bwMode="auto">
            <a:xfrm flipH="1" flipV="1">
              <a:off x="4958" y="1166"/>
              <a:ext cx="82" cy="34"/>
            </a:xfrm>
            <a:prstGeom prst="curvedConnector4">
              <a:avLst>
                <a:gd name="adj1" fmla="val -175611"/>
                <a:gd name="adj2" fmla="val 564704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311903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 autoUpdateAnimBg="0"/>
      <p:bldP spid="644100" grpId="0" autoUpdateAnimBg="0"/>
      <p:bldP spid="64410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54FBD5F-782C-4E07-B3FE-EA276CECB258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12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Representing Graphs</a:t>
            </a:r>
            <a:endParaRPr lang="en-CA" sz="3600" smtClean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Let G = (V, E) be 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directed graph</a:t>
            </a:r>
            <a:r>
              <a:rPr lang="en-US" sz="2800" smtClean="0">
                <a:sym typeface="Symbol" pitchFamily="18" charset="2"/>
              </a:rPr>
              <a:t> with |V| = n. Suppose that the vertices of G are listed in arbitrary order as v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v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, …, v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The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adjacency matrix</a:t>
            </a:r>
            <a:r>
              <a:rPr lang="en-US" sz="2800" smtClean="0">
                <a:sym typeface="Symbol" pitchFamily="18" charset="2"/>
              </a:rPr>
              <a:t> A (or A</a:t>
            </a:r>
            <a:r>
              <a:rPr lang="en-US" sz="2800" baseline="-25000" smtClean="0">
                <a:sym typeface="Symbol" pitchFamily="18" charset="2"/>
              </a:rPr>
              <a:t>G</a:t>
            </a:r>
            <a:r>
              <a:rPr lang="en-US" sz="2800" smtClean="0">
                <a:sym typeface="Symbol" pitchFamily="18" charset="2"/>
              </a:rPr>
              <a:t>) of G, with respect to this listing of the vertices, is the nn zero-one matrix with 1 as its (i, j)th entry when there is an edge from v</a:t>
            </a:r>
            <a:r>
              <a:rPr lang="en-US" sz="2800" baseline="-25000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 to v</a:t>
            </a:r>
            <a:r>
              <a:rPr lang="en-US" sz="2800" baseline="-25000" smtClean="0">
                <a:sym typeface="Symbol" pitchFamily="18" charset="2"/>
              </a:rPr>
              <a:t>j</a:t>
            </a:r>
            <a:r>
              <a:rPr lang="en-US" sz="2800" smtClean="0">
                <a:sym typeface="Symbol" pitchFamily="18" charset="2"/>
              </a:rPr>
              <a:t>, and 0 otherwise.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In other words, for an adjacency matrix A = [a</a:t>
            </a:r>
            <a:r>
              <a:rPr lang="en-US" sz="2800" baseline="-25000" smtClean="0">
                <a:sym typeface="Symbol" pitchFamily="18" charset="2"/>
              </a:rPr>
              <a:t>ij</a:t>
            </a:r>
            <a:r>
              <a:rPr lang="en-US" sz="2800" smtClean="0">
                <a:sym typeface="Symbol" pitchFamily="18" charset="2"/>
              </a:rPr>
              <a:t>],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a</a:t>
            </a:r>
            <a:r>
              <a:rPr lang="en-US" sz="2800" baseline="-25000" smtClean="0">
                <a:sym typeface="Symbol" pitchFamily="18" charset="2"/>
              </a:rPr>
              <a:t>ij</a:t>
            </a:r>
            <a:r>
              <a:rPr lang="en-US" sz="2800" smtClean="0">
                <a:sym typeface="Symbol" pitchFamily="18" charset="2"/>
              </a:rPr>
              <a:t> = 1 	if (v</a:t>
            </a:r>
            <a:r>
              <a:rPr lang="en-US" sz="2800" baseline="-25000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, v</a:t>
            </a:r>
            <a:r>
              <a:rPr lang="en-US" sz="2800" baseline="-25000" smtClean="0">
                <a:sym typeface="Symbol" pitchFamily="18" charset="2"/>
              </a:rPr>
              <a:t>j</a:t>
            </a:r>
            <a:r>
              <a:rPr lang="en-US" sz="2800" smtClean="0">
                <a:sym typeface="Symbol" pitchFamily="18" charset="2"/>
              </a:rPr>
              <a:t>) is an edge of G,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a</a:t>
            </a:r>
            <a:r>
              <a:rPr lang="en-US" sz="2800" baseline="-25000" smtClean="0">
                <a:sym typeface="Symbol" pitchFamily="18" charset="2"/>
              </a:rPr>
              <a:t>ij</a:t>
            </a:r>
            <a:r>
              <a:rPr lang="en-US" sz="2800" smtClean="0">
                <a:sym typeface="Symbol" pitchFamily="18" charset="2"/>
              </a:rPr>
              <a:t> = 0	         otherwise.</a:t>
            </a:r>
            <a:endParaRPr lang="en-US" sz="2800" b="1" smtClean="0">
              <a:solidFill>
                <a:srgbClr val="00FFFF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57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77B82CC2-7EE3-4D19-8DFD-C3E57FFCB8E7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13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Representing Graphs</a:t>
            </a:r>
            <a:endParaRPr lang="en-CA" sz="36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324600" y="1066800"/>
            <a:ext cx="2362200" cy="2043113"/>
            <a:chOff x="3984" y="672"/>
            <a:chExt cx="1488" cy="1287"/>
          </a:xfrm>
        </p:grpSpPr>
        <p:sp>
          <p:nvSpPr>
            <p:cNvPr id="678916" name="Text Box 4"/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78917" name="AutoShape 5"/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8918" name="AutoShape 6"/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8919" name="AutoShape 7"/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8920" name="AutoShape 8"/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4591" name="AutoShape 9"/>
            <p:cNvCxnSpPr>
              <a:cxnSpLocks noChangeShapeType="1"/>
              <a:stCxn id="678919" idx="1"/>
              <a:endCxn id="678920" idx="5"/>
            </p:cNvCxnSpPr>
            <p:nvPr/>
          </p:nvCxnSpPr>
          <p:spPr bwMode="auto">
            <a:xfrm flipH="1" flipV="1">
              <a:off x="4594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592" name="AutoShape 10"/>
            <p:cNvCxnSpPr>
              <a:cxnSpLocks noChangeShapeType="1"/>
              <a:stCxn id="678918" idx="7"/>
              <a:endCxn id="678920" idx="3"/>
            </p:cNvCxnSpPr>
            <p:nvPr/>
          </p:nvCxnSpPr>
          <p:spPr bwMode="auto">
            <a:xfrm flipV="1">
              <a:off x="4306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593" name="AutoShape 11"/>
            <p:cNvCxnSpPr>
              <a:cxnSpLocks noChangeShapeType="1"/>
              <a:stCxn id="678920" idx="4"/>
              <a:endCxn id="678917" idx="1"/>
            </p:cNvCxnSpPr>
            <p:nvPr/>
          </p:nvCxnSpPr>
          <p:spPr bwMode="auto">
            <a:xfrm>
              <a:off x="4560" y="960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594" name="AutoShape 12"/>
            <p:cNvCxnSpPr>
              <a:cxnSpLocks noChangeShapeType="1"/>
              <a:stCxn id="678918" idx="6"/>
              <a:endCxn id="678919" idx="2"/>
            </p:cNvCxnSpPr>
            <p:nvPr/>
          </p:nvCxnSpPr>
          <p:spPr bwMode="auto">
            <a:xfrm flipV="1">
              <a:off x="4320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595" name="AutoShape 13"/>
            <p:cNvCxnSpPr>
              <a:cxnSpLocks noChangeShapeType="1"/>
              <a:stCxn id="678918" idx="5"/>
              <a:endCxn id="678917" idx="1"/>
            </p:cNvCxnSpPr>
            <p:nvPr/>
          </p:nvCxnSpPr>
          <p:spPr bwMode="auto">
            <a:xfrm>
              <a:off x="4306" y="1426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78926" name="Text Box 14"/>
            <p:cNvSpPr txBox="1">
              <a:spLocks noChangeArrowheads="1"/>
            </p:cNvSpPr>
            <p:nvPr/>
          </p:nvSpPr>
          <p:spPr bwMode="auto">
            <a:xfrm>
              <a:off x="5088" y="100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78927" name="Text Box 15"/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78928" name="Text Box 16"/>
            <p:cNvSpPr txBox="1">
              <a:spLocks noChangeArrowheads="1"/>
            </p:cNvSpPr>
            <p:nvPr/>
          </p:nvSpPr>
          <p:spPr bwMode="auto">
            <a:xfrm>
              <a:off x="3984" y="124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67892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5638800" cy="2438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 smtClean="0">
                <a:sym typeface="Symbol" pitchFamily="18" charset="2"/>
              </a:rPr>
              <a:t> What is the adjacency matrix A</a:t>
            </a:r>
            <a:r>
              <a:rPr lang="en-US" sz="2800" baseline="-25000" smtClean="0">
                <a:sym typeface="Symbol" pitchFamily="18" charset="2"/>
              </a:rPr>
              <a:t>G</a:t>
            </a:r>
            <a:r>
              <a:rPr lang="en-US" sz="2800" smtClean="0">
                <a:sym typeface="Symbol" pitchFamily="18" charset="2"/>
              </a:rPr>
              <a:t> for the following graph G based on the order of vertices a, b, c, d ?</a:t>
            </a:r>
            <a:endParaRPr lang="en-US" sz="2800" smtClean="0">
              <a:solidFill>
                <a:srgbClr val="66FF33"/>
              </a:solidFill>
              <a:sym typeface="Symbol" pitchFamily="18" charset="2"/>
            </a:endParaRPr>
          </a:p>
        </p:txBody>
      </p:sp>
      <p:sp>
        <p:nvSpPr>
          <p:cNvPr id="678930" name="Rectangle 18"/>
          <p:cNvSpPr>
            <a:spLocks noChangeArrowheads="1"/>
          </p:cNvSpPr>
          <p:nvPr/>
        </p:nvSpPr>
        <p:spPr bwMode="auto">
          <a:xfrm>
            <a:off x="228600" y="3733800"/>
            <a:ext cx="624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</a:t>
            </a: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78931" name="Object 19"/>
          <p:cNvGraphicFramePr>
            <a:graphicFrameLocks noChangeAspect="1"/>
          </p:cNvGraphicFramePr>
          <p:nvPr/>
        </p:nvGraphicFramePr>
        <p:xfrm>
          <a:off x="2133600" y="3124200"/>
          <a:ext cx="2590800" cy="1922463"/>
        </p:xfrm>
        <a:graphic>
          <a:graphicData uri="http://schemas.openxmlformats.org/presentationml/2006/ole">
            <p:oleObj spid="_x0000_s3076" name="Equation" r:id="rId3" imgW="1612080" imgH="11811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2397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8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8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8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8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9" grpId="0" build="p" autoUpdateAnimBg="0"/>
      <p:bldP spid="67893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AF02CDD2-22A3-41A5-8B7D-5078DD3AFBF5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14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Representing Graphs</a:t>
            </a:r>
            <a:endParaRPr lang="en-CA" sz="3600" smtClean="0"/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dirty="0" smtClean="0">
                <a:sym typeface="Symbol" pitchFamily="18" charset="2"/>
              </a:rPr>
              <a:t> Let G = (V, E) be an undirected graph with |V| = n and |E| = m. Suppose that the vertices and edges of G are listed in arbitrary order as v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, v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, …, </a:t>
            </a:r>
            <a:r>
              <a:rPr lang="en-US" sz="2800" dirty="0" err="1" smtClean="0">
                <a:sym typeface="Symbol" pitchFamily="18" charset="2"/>
              </a:rPr>
              <a:t>v</a:t>
            </a:r>
            <a:r>
              <a:rPr lang="en-US" sz="2800" baseline="-25000" dirty="0" err="1" smtClean="0">
                <a:sym typeface="Symbol" pitchFamily="18" charset="2"/>
              </a:rPr>
              <a:t>n</a:t>
            </a:r>
            <a:r>
              <a:rPr lang="en-US" sz="2800" baseline="-250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and e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, e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, …, </a:t>
            </a:r>
            <a:r>
              <a:rPr lang="en-US" sz="2800" dirty="0" err="1" smtClean="0">
                <a:sym typeface="Symbol" pitchFamily="18" charset="2"/>
              </a:rPr>
              <a:t>e</a:t>
            </a:r>
            <a:r>
              <a:rPr lang="en-US" sz="2800" baseline="-25000" dirty="0" err="1" smtClean="0">
                <a:sym typeface="Symbol" pitchFamily="18" charset="2"/>
              </a:rPr>
              <a:t>m</a:t>
            </a:r>
            <a:r>
              <a:rPr lang="en-US" sz="2800" dirty="0" smtClean="0">
                <a:sym typeface="Symbol" pitchFamily="18" charset="2"/>
              </a:rPr>
              <a:t>, respectively. 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incidence matrix</a:t>
            </a:r>
            <a:r>
              <a:rPr lang="en-US" sz="2800" dirty="0" smtClean="0">
                <a:sym typeface="Symbol" pitchFamily="18" charset="2"/>
              </a:rPr>
              <a:t> of G with respect to this listing of the vertices and edges is the </a:t>
            </a:r>
            <a:r>
              <a:rPr lang="en-US" sz="2800" dirty="0" err="1" smtClean="0">
                <a:sym typeface="Symbol" pitchFamily="18" charset="2"/>
              </a:rPr>
              <a:t>nm</a:t>
            </a:r>
            <a:r>
              <a:rPr lang="en-US" sz="2800" dirty="0" smtClean="0">
                <a:sym typeface="Symbol" pitchFamily="18" charset="2"/>
              </a:rPr>
              <a:t> zero-one matrix with 1 as its (</a:t>
            </a:r>
            <a:r>
              <a:rPr lang="en-US" sz="2800" dirty="0" err="1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, j)</a:t>
            </a:r>
            <a:r>
              <a:rPr lang="en-US" sz="2800" dirty="0" err="1" smtClean="0">
                <a:sym typeface="Symbol" pitchFamily="18" charset="2"/>
              </a:rPr>
              <a:t>th</a:t>
            </a:r>
            <a:r>
              <a:rPr lang="en-US" sz="2800" dirty="0" smtClean="0">
                <a:sym typeface="Symbol" pitchFamily="18" charset="2"/>
              </a:rPr>
              <a:t> entry when edge </a:t>
            </a:r>
            <a:r>
              <a:rPr lang="en-US" sz="2800" dirty="0" err="1" smtClean="0">
                <a:sym typeface="Symbol" pitchFamily="18" charset="2"/>
              </a:rPr>
              <a:t>e</a:t>
            </a:r>
            <a:r>
              <a:rPr lang="en-US" sz="2800" baseline="-25000" dirty="0" err="1" smtClean="0">
                <a:sym typeface="Symbol" pitchFamily="18" charset="2"/>
              </a:rPr>
              <a:t>j</a:t>
            </a:r>
            <a:r>
              <a:rPr lang="en-US" sz="2800" dirty="0" smtClean="0">
                <a:sym typeface="Symbol" pitchFamily="18" charset="2"/>
              </a:rPr>
              <a:t> is incident with v</a:t>
            </a:r>
            <a:r>
              <a:rPr lang="en-US" sz="2800" baseline="-25000" dirty="0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, and 0 otherwise.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In other words, for an incidence matrix M = [</a:t>
            </a:r>
            <a:r>
              <a:rPr lang="en-US" sz="2800" dirty="0" err="1" smtClean="0">
                <a:sym typeface="Symbol" pitchFamily="18" charset="2"/>
              </a:rPr>
              <a:t>m</a:t>
            </a:r>
            <a:r>
              <a:rPr lang="en-US" sz="2800" baseline="-25000" dirty="0" err="1" smtClean="0">
                <a:sym typeface="Symbol" pitchFamily="18" charset="2"/>
              </a:rPr>
              <a:t>ij</a:t>
            </a:r>
            <a:r>
              <a:rPr lang="en-US" sz="2800" dirty="0" smtClean="0">
                <a:sym typeface="Symbol" pitchFamily="18" charset="2"/>
              </a:rPr>
              <a:t>], 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dirty="0" err="1" smtClean="0">
                <a:sym typeface="Symbol" pitchFamily="18" charset="2"/>
              </a:rPr>
              <a:t>m</a:t>
            </a:r>
            <a:r>
              <a:rPr lang="en-US" sz="2800" baseline="-25000" dirty="0" err="1" smtClean="0">
                <a:sym typeface="Symbol" pitchFamily="18" charset="2"/>
              </a:rPr>
              <a:t>ij</a:t>
            </a:r>
            <a:r>
              <a:rPr lang="en-US" sz="2800" dirty="0" smtClean="0">
                <a:sym typeface="Symbol" pitchFamily="18" charset="2"/>
              </a:rPr>
              <a:t> = 1 	if edge </a:t>
            </a:r>
            <a:r>
              <a:rPr lang="en-US" sz="2800" dirty="0" err="1" smtClean="0">
                <a:sym typeface="Symbol" pitchFamily="18" charset="2"/>
              </a:rPr>
              <a:t>e</a:t>
            </a:r>
            <a:r>
              <a:rPr lang="en-US" sz="2800" baseline="-25000" dirty="0" err="1" smtClean="0">
                <a:sym typeface="Symbol" pitchFamily="18" charset="2"/>
              </a:rPr>
              <a:t>j</a:t>
            </a:r>
            <a:r>
              <a:rPr lang="en-US" sz="2800" dirty="0" smtClean="0">
                <a:sym typeface="Symbol" pitchFamily="18" charset="2"/>
              </a:rPr>
              <a:t> is incident with v</a:t>
            </a:r>
            <a:r>
              <a:rPr lang="en-US" sz="2800" baseline="-25000" dirty="0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err="1" smtClean="0">
                <a:sym typeface="Symbol" pitchFamily="18" charset="2"/>
              </a:rPr>
              <a:t>m</a:t>
            </a:r>
            <a:r>
              <a:rPr lang="en-US" sz="2800" baseline="-25000" dirty="0" err="1" smtClean="0">
                <a:sym typeface="Symbol" pitchFamily="18" charset="2"/>
              </a:rPr>
              <a:t>ij</a:t>
            </a:r>
            <a:r>
              <a:rPr lang="en-US" sz="2800" dirty="0" smtClean="0">
                <a:sym typeface="Symbol" pitchFamily="18" charset="2"/>
              </a:rPr>
              <a:t> = 0	otherwise.</a:t>
            </a:r>
          </a:p>
        </p:txBody>
      </p:sp>
    </p:spTree>
    <p:extLst>
      <p:ext uri="{BB962C8B-B14F-4D97-AF65-F5344CB8AC3E}">
        <p14:creationId xmlns:p14="http://schemas.microsoft.com/office/powerpoint/2010/main" xmlns="" val="296824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F11A84ED-C101-4C5A-9A12-AC8BD13D00EF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15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Representing Graphs</a:t>
            </a:r>
            <a:endParaRPr lang="en-CA" sz="3600" smtClean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5638800" cy="2438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 smtClean="0">
                <a:sym typeface="Symbol" pitchFamily="18" charset="2"/>
              </a:rPr>
              <a:t> What is the incidence matrix M for the following graph G based on the order of vertices a, b, c, d and edges 1, 2, 3, 4, 5, 6?</a:t>
            </a:r>
            <a:endParaRPr lang="en-US" sz="2800" smtClean="0">
              <a:solidFill>
                <a:srgbClr val="66FF33"/>
              </a:solidFill>
              <a:sym typeface="Symbol" pitchFamily="18" charset="2"/>
            </a:endParaRPr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228600" y="3429000"/>
            <a:ext cx="624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</a:t>
            </a: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80965" name="Object 5"/>
          <p:cNvGraphicFramePr>
            <a:graphicFrameLocks noChangeAspect="1"/>
          </p:cNvGraphicFramePr>
          <p:nvPr/>
        </p:nvGraphicFramePr>
        <p:xfrm>
          <a:off x="2133600" y="2819400"/>
          <a:ext cx="3448050" cy="1922463"/>
        </p:xfrm>
        <a:graphic>
          <a:graphicData uri="http://schemas.openxmlformats.org/presentationml/2006/ole">
            <p:oleObj spid="_x0000_s4100" name="Equation" r:id="rId3" imgW="2145240" imgH="1181160" progId="Equation.3">
              <p:embed/>
            </p:oleObj>
          </a:graphicData>
        </a:graphic>
      </p:graphicFrame>
      <p:sp>
        <p:nvSpPr>
          <p:cNvPr id="680966" name="Rectangle 6"/>
          <p:cNvSpPr>
            <a:spLocks noChangeArrowheads="1"/>
          </p:cNvSpPr>
          <p:nvPr/>
        </p:nvSpPr>
        <p:spPr bwMode="auto">
          <a:xfrm>
            <a:off x="228600" y="48006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Incidence matrices of directed graphs contain two 1s per column for edges connecting two vertices and one 1 per column for loops.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248400" y="1066800"/>
            <a:ext cx="2514600" cy="2652713"/>
            <a:chOff x="3936" y="672"/>
            <a:chExt cx="1584" cy="1671"/>
          </a:xfrm>
        </p:grpSpPr>
        <p:sp>
          <p:nvSpPr>
            <p:cNvPr id="680968" name="Text Box 8"/>
            <p:cNvSpPr txBox="1">
              <a:spLocks noChangeArrowheads="1"/>
            </p:cNvSpPr>
            <p:nvPr/>
          </p:nvSpPr>
          <p:spPr bwMode="auto">
            <a:xfrm>
              <a:off x="4224" y="6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0969" name="AutoShape 9"/>
            <p:cNvSpPr>
              <a:spLocks noChangeArrowheads="1"/>
            </p:cNvSpPr>
            <p:nvPr/>
          </p:nvSpPr>
          <p:spPr bwMode="auto">
            <a:xfrm>
              <a:off x="5088" y="18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0970" name="AutoShape 10"/>
            <p:cNvSpPr>
              <a:spLocks noChangeArrowheads="1"/>
            </p:cNvSpPr>
            <p:nvPr/>
          </p:nvSpPr>
          <p:spPr bwMode="auto">
            <a:xfrm>
              <a:off x="4176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0971" name="AutoShape 11"/>
            <p:cNvSpPr>
              <a:spLocks noChangeArrowheads="1"/>
            </p:cNvSpPr>
            <p:nvPr/>
          </p:nvSpPr>
          <p:spPr bwMode="auto">
            <a:xfrm>
              <a:off x="4896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0972" name="AutoShape 12"/>
            <p:cNvSpPr>
              <a:spLocks noChangeArrowheads="1"/>
            </p:cNvSpPr>
            <p:nvPr/>
          </p:nvSpPr>
          <p:spPr bwMode="auto">
            <a:xfrm>
              <a:off x="4464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6640" name="AutoShape 13"/>
            <p:cNvCxnSpPr>
              <a:cxnSpLocks noChangeShapeType="1"/>
              <a:stCxn id="680971" idx="1"/>
              <a:endCxn id="680972" idx="5"/>
            </p:cNvCxnSpPr>
            <p:nvPr/>
          </p:nvCxnSpPr>
          <p:spPr bwMode="auto">
            <a:xfrm flipH="1" flipV="1">
              <a:off x="4546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1" name="AutoShape 14"/>
            <p:cNvCxnSpPr>
              <a:cxnSpLocks noChangeShapeType="1"/>
              <a:stCxn id="680970" idx="7"/>
              <a:endCxn id="680972" idx="3"/>
            </p:cNvCxnSpPr>
            <p:nvPr/>
          </p:nvCxnSpPr>
          <p:spPr bwMode="auto">
            <a:xfrm flipV="1">
              <a:off x="4258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2" name="AutoShape 15"/>
            <p:cNvCxnSpPr>
              <a:cxnSpLocks noChangeShapeType="1"/>
              <a:stCxn id="680972" idx="4"/>
              <a:endCxn id="680969" idx="1"/>
            </p:cNvCxnSpPr>
            <p:nvPr/>
          </p:nvCxnSpPr>
          <p:spPr bwMode="auto">
            <a:xfrm>
              <a:off x="4512" y="960"/>
              <a:ext cx="590" cy="92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3" name="AutoShape 16"/>
            <p:cNvCxnSpPr>
              <a:cxnSpLocks noChangeShapeType="1"/>
              <a:stCxn id="680970" idx="6"/>
              <a:endCxn id="680971" idx="2"/>
            </p:cNvCxnSpPr>
            <p:nvPr/>
          </p:nvCxnSpPr>
          <p:spPr bwMode="auto">
            <a:xfrm flipV="1">
              <a:off x="4272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4" name="AutoShape 17"/>
            <p:cNvCxnSpPr>
              <a:cxnSpLocks noChangeShapeType="1"/>
              <a:stCxn id="680970" idx="5"/>
              <a:endCxn id="680969" idx="1"/>
            </p:cNvCxnSpPr>
            <p:nvPr/>
          </p:nvCxnSpPr>
          <p:spPr bwMode="auto">
            <a:xfrm>
              <a:off x="4258" y="1426"/>
              <a:ext cx="844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80978" name="Text Box 18"/>
            <p:cNvSpPr txBox="1">
              <a:spLocks noChangeArrowheads="1"/>
            </p:cNvSpPr>
            <p:nvPr/>
          </p:nvSpPr>
          <p:spPr bwMode="auto">
            <a:xfrm>
              <a:off x="5040" y="100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0979" name="Text Box 19"/>
            <p:cNvSpPr txBox="1">
              <a:spLocks noChangeArrowheads="1"/>
            </p:cNvSpPr>
            <p:nvPr/>
          </p:nvSpPr>
          <p:spPr bwMode="auto">
            <a:xfrm>
              <a:off x="5136" y="163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0980" name="Text Box 20"/>
            <p:cNvSpPr txBox="1">
              <a:spLocks noChangeArrowheads="1"/>
            </p:cNvSpPr>
            <p:nvPr/>
          </p:nvSpPr>
          <p:spPr bwMode="auto">
            <a:xfrm>
              <a:off x="3936" y="124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0981" name="Text Box 21"/>
            <p:cNvSpPr txBox="1">
              <a:spLocks noChangeArrowheads="1"/>
            </p:cNvSpPr>
            <p:nvPr/>
          </p:nvSpPr>
          <p:spPr bwMode="auto">
            <a:xfrm>
              <a:off x="4704" y="72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680982" name="Text Box 22"/>
            <p:cNvSpPr txBox="1">
              <a:spLocks noChangeArrowheads="1"/>
            </p:cNvSpPr>
            <p:nvPr/>
          </p:nvSpPr>
          <p:spPr bwMode="auto">
            <a:xfrm>
              <a:off x="4128" y="9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680983" name="Text Box 23"/>
            <p:cNvSpPr txBox="1">
              <a:spLocks noChangeArrowheads="1"/>
            </p:cNvSpPr>
            <p:nvPr/>
          </p:nvSpPr>
          <p:spPr bwMode="auto">
            <a:xfrm>
              <a:off x="4416" y="1584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680984" name="Text Box 24"/>
            <p:cNvSpPr txBox="1">
              <a:spLocks noChangeArrowheads="1"/>
            </p:cNvSpPr>
            <p:nvPr/>
          </p:nvSpPr>
          <p:spPr bwMode="auto">
            <a:xfrm>
              <a:off x="4896" y="1344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680985" name="Text Box 25"/>
            <p:cNvSpPr txBox="1">
              <a:spLocks noChangeArrowheads="1"/>
            </p:cNvSpPr>
            <p:nvPr/>
          </p:nvSpPr>
          <p:spPr bwMode="auto">
            <a:xfrm>
              <a:off x="4464" y="124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cxnSp>
          <p:nvCxnSpPr>
            <p:cNvPr id="26653" name="AutoShape 26"/>
            <p:cNvCxnSpPr>
              <a:cxnSpLocks noChangeShapeType="1"/>
              <a:stCxn id="680969" idx="2"/>
              <a:endCxn id="680969" idx="4"/>
            </p:cNvCxnSpPr>
            <p:nvPr/>
          </p:nvCxnSpPr>
          <p:spPr bwMode="auto">
            <a:xfrm rot="10800000" flipH="1" flipV="1">
              <a:off x="5088" y="1920"/>
              <a:ext cx="48" cy="48"/>
            </a:xfrm>
            <a:prstGeom prst="curvedConnector4">
              <a:avLst>
                <a:gd name="adj1" fmla="val -300000"/>
                <a:gd name="adj2" fmla="val 400000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80987" name="Text Box 27"/>
            <p:cNvSpPr txBox="1">
              <a:spLocks noChangeArrowheads="1"/>
            </p:cNvSpPr>
            <p:nvPr/>
          </p:nvSpPr>
          <p:spPr bwMode="auto">
            <a:xfrm>
              <a:off x="4752" y="201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0140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build="p" autoUpdateAnimBg="0"/>
      <p:bldP spid="680964" grpId="0" autoUpdateAnimBg="0"/>
      <p:bldP spid="68096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7C1EED61-6B4C-4965-A618-4E165397182F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16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Isomorphism of Graphs</a:t>
            </a:r>
            <a:endParaRPr lang="en-CA" sz="3600" smtClean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The simple graphs G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= (V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E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) and G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= (V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, E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) are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isomorphic</a:t>
            </a:r>
            <a:r>
              <a:rPr lang="en-US" sz="2800" smtClean="0">
                <a:sym typeface="Symbol" pitchFamily="18" charset="2"/>
              </a:rPr>
              <a:t> if there is a bijection (an one-to-one and onto function) f from V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to V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with the property that a and b are adjacent in G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if and only if f(a) and f(b) are adjacent in G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, for all a and b in V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Such a function f is called an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isomorphism</a:t>
            </a:r>
            <a:r>
              <a:rPr lang="en-US" sz="280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In other words, G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and G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are isomorphic if their vertices can be ordered in such a way that the adjacency matrices M</a:t>
            </a:r>
            <a:r>
              <a:rPr lang="en-US" sz="2800" baseline="-25000" smtClean="0">
                <a:sym typeface="Symbol" pitchFamily="18" charset="2"/>
              </a:rPr>
              <a:t>G</a:t>
            </a:r>
            <a:r>
              <a:rPr lang="en-US" sz="2800" baseline="-46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and M</a:t>
            </a:r>
            <a:r>
              <a:rPr lang="en-US" sz="2800" baseline="-25000" smtClean="0">
                <a:sym typeface="Symbol" pitchFamily="18" charset="2"/>
              </a:rPr>
              <a:t>G</a:t>
            </a:r>
            <a:r>
              <a:rPr lang="en-US" sz="2800" baseline="-46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are identical.</a:t>
            </a:r>
            <a:endParaRPr lang="en-US" sz="320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687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319BA0EE-219A-4382-963A-B561C0603647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17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Isomorphism of Graphs</a:t>
            </a:r>
            <a:endParaRPr lang="en-CA" sz="3600" smtClean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From a visual standpoint, G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and G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are isomorphic if they can be arranged in such a way that their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displays are identical</a:t>
            </a:r>
            <a:r>
              <a:rPr lang="en-US" sz="2800" smtClean="0">
                <a:sym typeface="Symbol" pitchFamily="18" charset="2"/>
              </a:rPr>
              <a:t> (of course without changing adjacency).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Unfortunately, for two simple graphs, each with n vertices, there are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n! possible isomorphisms</a:t>
            </a:r>
            <a:r>
              <a:rPr lang="en-US" sz="2800" smtClean="0">
                <a:sym typeface="Symbol" pitchFamily="18" charset="2"/>
              </a:rPr>
              <a:t> that we have to check in order to show that these graphs are isomorphic.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However, showing that two graphs are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not</a:t>
            </a:r>
            <a:r>
              <a:rPr lang="en-US" sz="2800" smtClean="0">
                <a:sym typeface="Symbol" pitchFamily="18" charset="2"/>
              </a:rPr>
              <a:t> isomorphic can be easy.</a:t>
            </a:r>
            <a:endParaRPr lang="en-US" sz="320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424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3CF6EF99-0881-4550-86D9-1FE1FD5111AC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18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Isomorphism of Graphs</a:t>
            </a:r>
            <a:endParaRPr lang="en-CA" sz="3600" smtClean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257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For this purpose we can check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invariants</a:t>
            </a:r>
            <a:r>
              <a:rPr lang="en-US" sz="2800" smtClean="0">
                <a:sym typeface="Symbol" pitchFamily="18" charset="2"/>
              </a:rPr>
              <a:t>, that is, properties that two isomorphic simple graphs must both have.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For example, they must have</a:t>
            </a:r>
          </a:p>
          <a:p>
            <a:pPr marL="0" indent="0" eaLnBrk="1" hangingPunct="1">
              <a:spcAft>
                <a:spcPct val="20000"/>
              </a:spcAft>
              <a:buFontTx/>
              <a:buChar char="•"/>
              <a:defRPr/>
            </a:pP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  the same number of vertices,</a:t>
            </a:r>
          </a:p>
          <a:p>
            <a:pPr marL="0" indent="0" eaLnBrk="1" hangingPunct="1">
              <a:spcAft>
                <a:spcPct val="20000"/>
              </a:spcAft>
              <a:buFontTx/>
              <a:buChar char="•"/>
              <a:defRPr/>
            </a:pP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  the same number of edges, and</a:t>
            </a:r>
          </a:p>
          <a:p>
            <a:pPr marL="0" indent="0" eaLnBrk="1" hangingPunct="1">
              <a:spcAft>
                <a:spcPct val="20000"/>
              </a:spcAft>
              <a:buFontTx/>
              <a:buChar char="•"/>
              <a:defRPr/>
            </a:pP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  the same degrees of vertices.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Note that two graphs that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differ</a:t>
            </a:r>
            <a:r>
              <a:rPr lang="en-US" sz="2800" smtClean="0">
                <a:sym typeface="Symbol" pitchFamily="18" charset="2"/>
              </a:rPr>
              <a:t> in any of these invariants are not isomorphic, but two graphs that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match</a:t>
            </a:r>
            <a:r>
              <a:rPr lang="en-US" sz="2800" smtClean="0">
                <a:sym typeface="Symbol" pitchFamily="18" charset="2"/>
              </a:rPr>
              <a:t> in all of them are not necessarily isomorphic.</a:t>
            </a:r>
          </a:p>
        </p:txBody>
      </p:sp>
    </p:spTree>
    <p:extLst>
      <p:ext uri="{BB962C8B-B14F-4D97-AF65-F5344CB8AC3E}">
        <p14:creationId xmlns:p14="http://schemas.microsoft.com/office/powerpoint/2010/main" xmlns="" val="377657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4EC13FFF-A64D-40BA-A9DF-004F7C63E289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19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Isomorphism of Graphs</a:t>
            </a:r>
            <a:endParaRPr lang="en-CA" sz="3600" smtClean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9067800" cy="533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 I:</a:t>
            </a:r>
            <a:r>
              <a:rPr lang="en-US" sz="2800" smtClean="0">
                <a:sym typeface="Symbol" pitchFamily="18" charset="2"/>
              </a:rPr>
              <a:t> Are the following two graphs isomorphic?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143000"/>
            <a:ext cx="2514600" cy="2271713"/>
            <a:chOff x="528" y="672"/>
            <a:chExt cx="1584" cy="1431"/>
          </a:xfrm>
        </p:grpSpPr>
        <p:sp>
          <p:nvSpPr>
            <p:cNvPr id="685061" name="AutoShape 5"/>
            <p:cNvSpPr>
              <a:spLocks noChangeArrowheads="1"/>
            </p:cNvSpPr>
            <p:nvPr/>
          </p:nvSpPr>
          <p:spPr bwMode="auto">
            <a:xfrm>
              <a:off x="1488" y="18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62" name="Text Box 6"/>
            <p:cNvSpPr txBox="1">
              <a:spLocks noChangeArrowheads="1"/>
            </p:cNvSpPr>
            <p:nvPr/>
          </p:nvSpPr>
          <p:spPr bwMode="auto">
            <a:xfrm>
              <a:off x="1728" y="177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5063" name="AutoShape 7"/>
            <p:cNvSpPr>
              <a:spLocks noChangeArrowheads="1"/>
            </p:cNvSpPr>
            <p:nvPr/>
          </p:nvSpPr>
          <p:spPr bwMode="auto">
            <a:xfrm>
              <a:off x="720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64" name="AutoShape 8"/>
            <p:cNvSpPr>
              <a:spLocks noChangeArrowheads="1"/>
            </p:cNvSpPr>
            <p:nvPr/>
          </p:nvSpPr>
          <p:spPr bwMode="auto">
            <a:xfrm>
              <a:off x="1200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65" name="AutoShape 9"/>
            <p:cNvSpPr>
              <a:spLocks noChangeArrowheads="1"/>
            </p:cNvSpPr>
            <p:nvPr/>
          </p:nvSpPr>
          <p:spPr bwMode="auto">
            <a:xfrm>
              <a:off x="1728" y="14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66" name="AutoShape 10"/>
            <p:cNvSpPr>
              <a:spLocks noChangeArrowheads="1"/>
            </p:cNvSpPr>
            <p:nvPr/>
          </p:nvSpPr>
          <p:spPr bwMode="auto">
            <a:xfrm>
              <a:off x="1248" y="100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67" name="Text Box 11"/>
            <p:cNvSpPr txBox="1">
              <a:spLocks noChangeArrowheads="1"/>
            </p:cNvSpPr>
            <p:nvPr/>
          </p:nvSpPr>
          <p:spPr bwMode="auto">
            <a:xfrm>
              <a:off x="1152" y="6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5068" name="Text Box 12"/>
            <p:cNvSpPr txBox="1">
              <a:spLocks noChangeArrowheads="1"/>
            </p:cNvSpPr>
            <p:nvPr/>
          </p:nvSpPr>
          <p:spPr bwMode="auto">
            <a:xfrm>
              <a:off x="960" y="1200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5069" name="Text Box 13"/>
            <p:cNvSpPr txBox="1">
              <a:spLocks noChangeArrowheads="1"/>
            </p:cNvSpPr>
            <p:nvPr/>
          </p:nvSpPr>
          <p:spPr bwMode="auto">
            <a:xfrm>
              <a:off x="528" y="177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5070" name="Text Box 14"/>
            <p:cNvSpPr txBox="1">
              <a:spLocks noChangeArrowheads="1"/>
            </p:cNvSpPr>
            <p:nvPr/>
          </p:nvSpPr>
          <p:spPr bwMode="auto">
            <a:xfrm>
              <a:off x="1728" y="120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4132" name="AutoShape 15"/>
            <p:cNvCxnSpPr>
              <a:cxnSpLocks noChangeShapeType="1"/>
              <a:stCxn id="685061" idx="0"/>
              <a:endCxn id="685065" idx="4"/>
            </p:cNvCxnSpPr>
            <p:nvPr/>
          </p:nvCxnSpPr>
          <p:spPr bwMode="auto">
            <a:xfrm flipV="1">
              <a:off x="1536" y="1584"/>
              <a:ext cx="24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33" name="AutoShape 16"/>
            <p:cNvCxnSpPr>
              <a:cxnSpLocks noChangeShapeType="1"/>
              <a:stCxn id="685061" idx="2"/>
              <a:endCxn id="685063" idx="6"/>
            </p:cNvCxnSpPr>
            <p:nvPr/>
          </p:nvCxnSpPr>
          <p:spPr bwMode="auto">
            <a:xfrm flipH="1" flipV="1">
              <a:off x="816" y="1776"/>
              <a:ext cx="672" cy="14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34" name="AutoShape 17"/>
            <p:cNvCxnSpPr>
              <a:cxnSpLocks noChangeShapeType="1"/>
              <a:stCxn id="685063" idx="0"/>
              <a:endCxn id="685064" idx="4"/>
            </p:cNvCxnSpPr>
            <p:nvPr/>
          </p:nvCxnSpPr>
          <p:spPr bwMode="auto">
            <a:xfrm flipV="1">
              <a:off x="768" y="1536"/>
              <a:ext cx="480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35" name="AutoShape 18"/>
            <p:cNvCxnSpPr>
              <a:cxnSpLocks noChangeShapeType="1"/>
              <a:stCxn id="685064" idx="7"/>
              <a:endCxn id="685066" idx="3"/>
            </p:cNvCxnSpPr>
            <p:nvPr/>
          </p:nvCxnSpPr>
          <p:spPr bwMode="auto">
            <a:xfrm flipH="1" flipV="1">
              <a:off x="1262" y="1090"/>
              <a:ext cx="20" cy="36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36" name="AutoShape 19"/>
            <p:cNvCxnSpPr>
              <a:cxnSpLocks noChangeShapeType="1"/>
              <a:stCxn id="685066" idx="5"/>
              <a:endCxn id="685065" idx="1"/>
            </p:cNvCxnSpPr>
            <p:nvPr/>
          </p:nvCxnSpPr>
          <p:spPr bwMode="auto">
            <a:xfrm>
              <a:off x="1330" y="1090"/>
              <a:ext cx="412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37" name="AutoShape 20"/>
            <p:cNvCxnSpPr>
              <a:cxnSpLocks noChangeShapeType="1"/>
              <a:stCxn id="685064" idx="5"/>
              <a:endCxn id="685061" idx="1"/>
            </p:cNvCxnSpPr>
            <p:nvPr/>
          </p:nvCxnSpPr>
          <p:spPr bwMode="auto">
            <a:xfrm>
              <a:off x="1282" y="1522"/>
              <a:ext cx="220" cy="36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800600" y="1295400"/>
            <a:ext cx="2667000" cy="2043113"/>
            <a:chOff x="3024" y="720"/>
            <a:chExt cx="1680" cy="1287"/>
          </a:xfrm>
        </p:grpSpPr>
        <p:sp>
          <p:nvSpPr>
            <p:cNvPr id="685078" name="AutoShape 22"/>
            <p:cNvSpPr>
              <a:spLocks noChangeArrowheads="1"/>
            </p:cNvSpPr>
            <p:nvPr/>
          </p:nvSpPr>
          <p:spPr bwMode="auto">
            <a:xfrm>
              <a:off x="3312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79" name="Text Box 23"/>
            <p:cNvSpPr txBox="1">
              <a:spLocks noChangeArrowheads="1"/>
            </p:cNvSpPr>
            <p:nvPr/>
          </p:nvSpPr>
          <p:spPr bwMode="auto">
            <a:xfrm>
              <a:off x="4320" y="16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5080" name="AutoShape 24"/>
            <p:cNvSpPr>
              <a:spLocks noChangeArrowheads="1"/>
            </p:cNvSpPr>
            <p:nvPr/>
          </p:nvSpPr>
          <p:spPr bwMode="auto">
            <a:xfrm>
              <a:off x="3888" y="15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81" name="AutoShape 25"/>
            <p:cNvSpPr>
              <a:spLocks noChangeArrowheads="1"/>
            </p:cNvSpPr>
            <p:nvPr/>
          </p:nvSpPr>
          <p:spPr bwMode="auto">
            <a:xfrm>
              <a:off x="3744" y="10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82" name="AutoShape 26"/>
            <p:cNvSpPr>
              <a:spLocks noChangeArrowheads="1"/>
            </p:cNvSpPr>
            <p:nvPr/>
          </p:nvSpPr>
          <p:spPr bwMode="auto">
            <a:xfrm>
              <a:off x="4224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83" name="AutoShape 27"/>
            <p:cNvSpPr>
              <a:spLocks noChangeArrowheads="1"/>
            </p:cNvSpPr>
            <p:nvPr/>
          </p:nvSpPr>
          <p:spPr bwMode="auto">
            <a:xfrm>
              <a:off x="4128" y="12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84" name="Text Box 28"/>
            <p:cNvSpPr txBox="1">
              <a:spLocks noChangeArrowheads="1"/>
            </p:cNvSpPr>
            <p:nvPr/>
          </p:nvSpPr>
          <p:spPr bwMode="auto">
            <a:xfrm>
              <a:off x="3648" y="72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5085" name="Text Box 29"/>
            <p:cNvSpPr txBox="1">
              <a:spLocks noChangeArrowheads="1"/>
            </p:cNvSpPr>
            <p:nvPr/>
          </p:nvSpPr>
          <p:spPr bwMode="auto">
            <a:xfrm>
              <a:off x="3696" y="1392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5086" name="Text Box 30"/>
            <p:cNvSpPr txBox="1">
              <a:spLocks noChangeArrowheads="1"/>
            </p:cNvSpPr>
            <p:nvPr/>
          </p:nvSpPr>
          <p:spPr bwMode="auto">
            <a:xfrm>
              <a:off x="3024" y="163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4224" y="115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4116" name="AutoShape 32"/>
            <p:cNvCxnSpPr>
              <a:cxnSpLocks noChangeShapeType="1"/>
              <a:stCxn id="685078" idx="6"/>
              <a:endCxn id="685082" idx="2"/>
            </p:cNvCxnSpPr>
            <p:nvPr/>
          </p:nvCxnSpPr>
          <p:spPr bwMode="auto">
            <a:xfrm>
              <a:off x="3408" y="182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7" name="AutoShape 33"/>
            <p:cNvCxnSpPr>
              <a:cxnSpLocks noChangeShapeType="1"/>
              <a:stCxn id="685078" idx="7"/>
              <a:endCxn id="685080" idx="3"/>
            </p:cNvCxnSpPr>
            <p:nvPr/>
          </p:nvCxnSpPr>
          <p:spPr bwMode="auto">
            <a:xfrm flipV="1">
              <a:off x="3394" y="1666"/>
              <a:ext cx="508" cy="12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8" name="AutoShape 34"/>
            <p:cNvCxnSpPr>
              <a:cxnSpLocks noChangeShapeType="1"/>
              <a:stCxn id="685080" idx="0"/>
              <a:endCxn id="685081" idx="4"/>
            </p:cNvCxnSpPr>
            <p:nvPr/>
          </p:nvCxnSpPr>
          <p:spPr bwMode="auto">
            <a:xfrm flipH="1" flipV="1">
              <a:off x="3792" y="1152"/>
              <a:ext cx="144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9" name="AutoShape 35"/>
            <p:cNvCxnSpPr>
              <a:cxnSpLocks noChangeShapeType="1"/>
              <a:stCxn id="685081" idx="5"/>
              <a:endCxn id="685083" idx="2"/>
            </p:cNvCxnSpPr>
            <p:nvPr/>
          </p:nvCxnSpPr>
          <p:spPr bwMode="auto">
            <a:xfrm>
              <a:off x="3826" y="113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20" name="AutoShape 36"/>
            <p:cNvCxnSpPr>
              <a:cxnSpLocks noChangeShapeType="1"/>
              <a:stCxn id="685083" idx="5"/>
              <a:endCxn id="685082" idx="1"/>
            </p:cNvCxnSpPr>
            <p:nvPr/>
          </p:nvCxnSpPr>
          <p:spPr bwMode="auto">
            <a:xfrm>
              <a:off x="4210" y="1378"/>
              <a:ext cx="28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21" name="AutoShape 37"/>
            <p:cNvCxnSpPr>
              <a:cxnSpLocks noChangeShapeType="1"/>
              <a:stCxn id="685081" idx="3"/>
              <a:endCxn id="685078" idx="1"/>
            </p:cNvCxnSpPr>
            <p:nvPr/>
          </p:nvCxnSpPr>
          <p:spPr bwMode="auto">
            <a:xfrm flipH="1">
              <a:off x="3326" y="1138"/>
              <a:ext cx="432" cy="6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85094" name="Rectangle 38"/>
          <p:cNvSpPr>
            <a:spLocks noChangeArrowheads="1"/>
          </p:cNvSpPr>
          <p:nvPr/>
        </p:nvSpPr>
        <p:spPr bwMode="auto">
          <a:xfrm>
            <a:off x="228600" y="3505200"/>
            <a:ext cx="8763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, they are isomorphic, because they can be arranged to look identical. You can see this if in the right graph you move vertex b to the left of the edge {a, c}. Then the isomorphism f from the left to the right graph is: f(a) = e, f(b) = a, 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f(c) = b, f(d) = c, f(e) = d. </a:t>
            </a:r>
          </a:p>
        </p:txBody>
      </p:sp>
    </p:spTree>
    <p:extLst>
      <p:ext uri="{BB962C8B-B14F-4D97-AF65-F5344CB8AC3E}">
        <p14:creationId xmlns:p14="http://schemas.microsoft.com/office/powerpoint/2010/main" xmlns="" val="304547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5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build="p" autoUpdateAnimBg="0"/>
      <p:bldP spid="68509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F7CFDA12-C489-413B-A878-C328D3BD6A03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Special Graphs</a:t>
            </a:r>
            <a:endParaRPr lang="en-CA" sz="3600" smtClean="0"/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763000" cy="5638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dirty="0" smtClean="0">
                <a:sym typeface="Symbol" pitchFamily="18" charset="2"/>
              </a:rPr>
              <a:t> A simple graph is called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bipartite</a:t>
            </a:r>
            <a:r>
              <a:rPr lang="en-US" sz="2800" dirty="0" smtClean="0">
                <a:sym typeface="Symbol" pitchFamily="18" charset="2"/>
              </a:rPr>
              <a:t> if its vertex set V can be partitioned into two disjoint nonempty sets V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and V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such that every edge in the graph connects a vertex in V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with a vertex in V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(so that no edge in G connects either two vertices in V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or two vertices in V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).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For example, consider a graph that represents each person in a mixed-doubles tennis tournament (i.e., teams consist of one female and one male player). 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Players of the same team are connected by edges.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This graph is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bipartite</a:t>
            </a:r>
            <a:r>
              <a:rPr lang="en-US" sz="2800" dirty="0" smtClean="0">
                <a:sym typeface="Symbol" pitchFamily="18" charset="2"/>
              </a:rPr>
              <a:t>, because each edge connects a vertex in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subset of males</a:t>
            </a:r>
            <a:r>
              <a:rPr lang="en-US" sz="2800" dirty="0" smtClean="0">
                <a:sym typeface="Symbol" pitchFamily="18" charset="2"/>
              </a:rPr>
              <a:t> with a vertex in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subset of females</a:t>
            </a:r>
            <a:r>
              <a:rPr lang="en-US" sz="2800" dirty="0" smtClean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2166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B823F1D9-4BC8-43D0-B94A-03FCF6F8B41E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20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Isomorphism of Graphs</a:t>
            </a:r>
            <a:endParaRPr lang="en-CA" sz="3600" smtClean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33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 II:</a:t>
            </a:r>
            <a:r>
              <a:rPr lang="en-US" sz="2800" smtClean="0">
                <a:sym typeface="Symbol" pitchFamily="18" charset="2"/>
              </a:rPr>
              <a:t> How about these two graphs?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447800"/>
            <a:ext cx="2667000" cy="2576513"/>
            <a:chOff x="480" y="912"/>
            <a:chExt cx="1680" cy="1623"/>
          </a:xfrm>
        </p:grpSpPr>
        <p:sp>
          <p:nvSpPr>
            <p:cNvPr id="686085" name="AutoShape 5"/>
            <p:cNvSpPr>
              <a:spLocks noChangeArrowheads="1"/>
            </p:cNvSpPr>
            <p:nvPr/>
          </p:nvSpPr>
          <p:spPr bwMode="auto">
            <a:xfrm>
              <a:off x="1632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086" name="Text Box 6"/>
            <p:cNvSpPr txBox="1">
              <a:spLocks noChangeArrowheads="1"/>
            </p:cNvSpPr>
            <p:nvPr/>
          </p:nvSpPr>
          <p:spPr bwMode="auto">
            <a:xfrm>
              <a:off x="1776" y="220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6087" name="AutoShape 7"/>
            <p:cNvSpPr>
              <a:spLocks noChangeArrowheads="1"/>
            </p:cNvSpPr>
            <p:nvPr/>
          </p:nvSpPr>
          <p:spPr bwMode="auto">
            <a:xfrm>
              <a:off x="720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088" name="AutoShape 8"/>
            <p:cNvSpPr>
              <a:spLocks noChangeArrowheads="1"/>
            </p:cNvSpPr>
            <p:nvPr/>
          </p:nvSpPr>
          <p:spPr bwMode="auto">
            <a:xfrm>
              <a:off x="768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089" name="AutoShape 9"/>
            <p:cNvSpPr>
              <a:spLocks noChangeArrowheads="1"/>
            </p:cNvSpPr>
            <p:nvPr/>
          </p:nvSpPr>
          <p:spPr bwMode="auto">
            <a:xfrm>
              <a:off x="1728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090" name="AutoShape 10"/>
            <p:cNvSpPr>
              <a:spLocks noChangeArrowheads="1"/>
            </p:cNvSpPr>
            <p:nvPr/>
          </p:nvSpPr>
          <p:spPr bwMode="auto">
            <a:xfrm>
              <a:off x="1248" y="124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091" name="Text Box 11"/>
            <p:cNvSpPr txBox="1">
              <a:spLocks noChangeArrowheads="1"/>
            </p:cNvSpPr>
            <p:nvPr/>
          </p:nvSpPr>
          <p:spPr bwMode="auto">
            <a:xfrm>
              <a:off x="1152" y="91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6092" name="Text Box 12"/>
            <p:cNvSpPr txBox="1">
              <a:spLocks noChangeArrowheads="1"/>
            </p:cNvSpPr>
            <p:nvPr/>
          </p:nvSpPr>
          <p:spPr bwMode="auto">
            <a:xfrm>
              <a:off x="480" y="1152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6093" name="Text Box 13"/>
            <p:cNvSpPr txBox="1">
              <a:spLocks noChangeArrowheads="1"/>
            </p:cNvSpPr>
            <p:nvPr/>
          </p:nvSpPr>
          <p:spPr bwMode="auto">
            <a:xfrm>
              <a:off x="528" y="20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6094" name="Text Box 14"/>
            <p:cNvSpPr txBox="1">
              <a:spLocks noChangeArrowheads="1"/>
            </p:cNvSpPr>
            <p:nvPr/>
          </p:nvSpPr>
          <p:spPr bwMode="auto">
            <a:xfrm>
              <a:off x="1728" y="14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5156" name="AutoShape 15"/>
            <p:cNvCxnSpPr>
              <a:cxnSpLocks noChangeShapeType="1"/>
              <a:stCxn id="686085" idx="0"/>
              <a:endCxn id="686089" idx="4"/>
            </p:cNvCxnSpPr>
            <p:nvPr/>
          </p:nvCxnSpPr>
          <p:spPr bwMode="auto">
            <a:xfrm flipV="1">
              <a:off x="1680" y="1824"/>
              <a:ext cx="96" cy="52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57" name="AutoShape 16"/>
            <p:cNvCxnSpPr>
              <a:cxnSpLocks noChangeShapeType="1"/>
              <a:stCxn id="686085" idx="2"/>
              <a:endCxn id="686087" idx="6"/>
            </p:cNvCxnSpPr>
            <p:nvPr/>
          </p:nvCxnSpPr>
          <p:spPr bwMode="auto">
            <a:xfrm flipH="1" flipV="1">
              <a:off x="816" y="2016"/>
              <a:ext cx="816" cy="38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58" name="AutoShape 17"/>
            <p:cNvCxnSpPr>
              <a:cxnSpLocks noChangeShapeType="1"/>
              <a:stCxn id="686087" idx="0"/>
              <a:endCxn id="686088" idx="4"/>
            </p:cNvCxnSpPr>
            <p:nvPr/>
          </p:nvCxnSpPr>
          <p:spPr bwMode="auto">
            <a:xfrm flipV="1">
              <a:off x="768" y="1440"/>
              <a:ext cx="48" cy="52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59" name="AutoShape 18"/>
            <p:cNvCxnSpPr>
              <a:cxnSpLocks noChangeShapeType="1"/>
              <a:stCxn id="686088" idx="7"/>
              <a:endCxn id="686090" idx="3"/>
            </p:cNvCxnSpPr>
            <p:nvPr/>
          </p:nvCxnSpPr>
          <p:spPr bwMode="auto">
            <a:xfrm flipV="1">
              <a:off x="850" y="1330"/>
              <a:ext cx="412" cy="2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60" name="AutoShape 19"/>
            <p:cNvCxnSpPr>
              <a:cxnSpLocks noChangeShapeType="1"/>
              <a:stCxn id="686090" idx="5"/>
              <a:endCxn id="686089" idx="1"/>
            </p:cNvCxnSpPr>
            <p:nvPr/>
          </p:nvCxnSpPr>
          <p:spPr bwMode="auto">
            <a:xfrm>
              <a:off x="1330" y="1330"/>
              <a:ext cx="412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61" name="AutoShape 20"/>
            <p:cNvCxnSpPr>
              <a:cxnSpLocks noChangeShapeType="1"/>
              <a:stCxn id="686088" idx="5"/>
              <a:endCxn id="686085" idx="1"/>
            </p:cNvCxnSpPr>
            <p:nvPr/>
          </p:nvCxnSpPr>
          <p:spPr bwMode="auto">
            <a:xfrm>
              <a:off x="850" y="1426"/>
              <a:ext cx="796" cy="94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800600" y="1600200"/>
            <a:ext cx="2667000" cy="2347913"/>
            <a:chOff x="3024" y="1008"/>
            <a:chExt cx="1680" cy="1479"/>
          </a:xfrm>
        </p:grpSpPr>
        <p:sp>
          <p:nvSpPr>
            <p:cNvPr id="686102" name="AutoShape 22"/>
            <p:cNvSpPr>
              <a:spLocks noChangeArrowheads="1"/>
            </p:cNvSpPr>
            <p:nvPr/>
          </p:nvSpPr>
          <p:spPr bwMode="auto">
            <a:xfrm>
              <a:off x="3312" y="220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103" name="Text Box 23"/>
            <p:cNvSpPr txBox="1">
              <a:spLocks noChangeArrowheads="1"/>
            </p:cNvSpPr>
            <p:nvPr/>
          </p:nvSpPr>
          <p:spPr bwMode="auto">
            <a:xfrm>
              <a:off x="4272" y="216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6104" name="AutoShape 24"/>
            <p:cNvSpPr>
              <a:spLocks noChangeArrowheads="1"/>
            </p:cNvSpPr>
            <p:nvPr/>
          </p:nvSpPr>
          <p:spPr bwMode="auto">
            <a:xfrm>
              <a:off x="3888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105" name="AutoShape 25"/>
            <p:cNvSpPr>
              <a:spLocks noChangeArrowheads="1"/>
            </p:cNvSpPr>
            <p:nvPr/>
          </p:nvSpPr>
          <p:spPr bwMode="auto">
            <a:xfrm>
              <a:off x="3312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106" name="AutoShape 26"/>
            <p:cNvSpPr>
              <a:spLocks noChangeArrowheads="1"/>
            </p:cNvSpPr>
            <p:nvPr/>
          </p:nvSpPr>
          <p:spPr bwMode="auto">
            <a:xfrm>
              <a:off x="4176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107" name="AutoShape 27"/>
            <p:cNvSpPr>
              <a:spLocks noChangeArrowheads="1"/>
            </p:cNvSpPr>
            <p:nvPr/>
          </p:nvSpPr>
          <p:spPr bwMode="auto">
            <a:xfrm>
              <a:off x="4128" y="14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108" name="Text Box 28"/>
            <p:cNvSpPr txBox="1">
              <a:spLocks noChangeArrowheads="1"/>
            </p:cNvSpPr>
            <p:nvPr/>
          </p:nvSpPr>
          <p:spPr bwMode="auto">
            <a:xfrm>
              <a:off x="3072" y="100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6109" name="Text Box 29"/>
            <p:cNvSpPr txBox="1">
              <a:spLocks noChangeArrowheads="1"/>
            </p:cNvSpPr>
            <p:nvPr/>
          </p:nvSpPr>
          <p:spPr bwMode="auto">
            <a:xfrm>
              <a:off x="4032" y="1680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6110" name="Text Box 30"/>
            <p:cNvSpPr txBox="1">
              <a:spLocks noChangeArrowheads="1"/>
            </p:cNvSpPr>
            <p:nvPr/>
          </p:nvSpPr>
          <p:spPr bwMode="auto">
            <a:xfrm>
              <a:off x="3024" y="20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6111" name="Text Box 31"/>
            <p:cNvSpPr txBox="1">
              <a:spLocks noChangeArrowheads="1"/>
            </p:cNvSpPr>
            <p:nvPr/>
          </p:nvSpPr>
          <p:spPr bwMode="auto">
            <a:xfrm>
              <a:off x="4320" y="14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5140" name="AutoShape 32"/>
            <p:cNvCxnSpPr>
              <a:cxnSpLocks noChangeShapeType="1"/>
              <a:stCxn id="686102" idx="6"/>
              <a:endCxn id="686106" idx="2"/>
            </p:cNvCxnSpPr>
            <p:nvPr/>
          </p:nvCxnSpPr>
          <p:spPr bwMode="auto">
            <a:xfrm flipV="1">
              <a:off x="3408" y="2208"/>
              <a:ext cx="768" cy="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1" name="AutoShape 33"/>
            <p:cNvCxnSpPr>
              <a:cxnSpLocks noChangeShapeType="1"/>
              <a:stCxn id="686102" idx="7"/>
              <a:endCxn id="686104" idx="3"/>
            </p:cNvCxnSpPr>
            <p:nvPr/>
          </p:nvCxnSpPr>
          <p:spPr bwMode="auto">
            <a:xfrm flipV="1">
              <a:off x="3394" y="1858"/>
              <a:ext cx="508" cy="36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2" name="AutoShape 34"/>
            <p:cNvCxnSpPr>
              <a:cxnSpLocks noChangeShapeType="1"/>
              <a:stCxn id="686104" idx="0"/>
              <a:endCxn id="686105" idx="4"/>
            </p:cNvCxnSpPr>
            <p:nvPr/>
          </p:nvCxnSpPr>
          <p:spPr bwMode="auto">
            <a:xfrm flipH="1" flipV="1">
              <a:off x="3360" y="1248"/>
              <a:ext cx="576" cy="52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3" name="AutoShape 35"/>
            <p:cNvCxnSpPr>
              <a:cxnSpLocks noChangeShapeType="1"/>
              <a:stCxn id="686105" idx="5"/>
              <a:endCxn id="686107" idx="2"/>
            </p:cNvCxnSpPr>
            <p:nvPr/>
          </p:nvCxnSpPr>
          <p:spPr bwMode="auto">
            <a:xfrm>
              <a:off x="3394" y="1234"/>
              <a:ext cx="734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4" name="AutoShape 36"/>
            <p:cNvCxnSpPr>
              <a:cxnSpLocks noChangeShapeType="1"/>
              <a:stCxn id="686107" idx="3"/>
              <a:endCxn id="686104" idx="7"/>
            </p:cNvCxnSpPr>
            <p:nvPr/>
          </p:nvCxnSpPr>
          <p:spPr bwMode="auto">
            <a:xfrm flipH="1">
              <a:off x="3970" y="1570"/>
              <a:ext cx="172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5" name="AutoShape 37"/>
            <p:cNvCxnSpPr>
              <a:cxnSpLocks noChangeShapeType="1"/>
              <a:stCxn id="686105" idx="3"/>
              <a:endCxn id="686102" idx="1"/>
            </p:cNvCxnSpPr>
            <p:nvPr/>
          </p:nvCxnSpPr>
          <p:spPr bwMode="auto">
            <a:xfrm>
              <a:off x="3326" y="1234"/>
              <a:ext cx="0" cy="9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86118" name="Rectangle 38"/>
          <p:cNvSpPr>
            <a:spLocks noChangeArrowheads="1"/>
          </p:cNvSpPr>
          <p:nvPr/>
        </p:nvSpPr>
        <p:spPr bwMode="auto">
          <a:xfrm>
            <a:off x="228600" y="4114800"/>
            <a:ext cx="8763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, they are not isomorphic, because they differ in the degrees of their vertices.</a:t>
            </a:r>
          </a:p>
          <a:p>
            <a:pPr>
              <a:spcAft>
                <a:spcPct val="2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Vertex d in right graph is of degree one, but there is no such vertex in the left graph.</a:t>
            </a:r>
          </a:p>
        </p:txBody>
      </p:sp>
    </p:spTree>
    <p:extLst>
      <p:ext uri="{BB962C8B-B14F-4D97-AF65-F5344CB8AC3E}">
        <p14:creationId xmlns:p14="http://schemas.microsoft.com/office/powerpoint/2010/main" xmlns="" val="303208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3" grpId="0" build="p" autoUpdateAnimBg="0"/>
      <p:bldP spid="68611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6FA10DED-C75A-4A2A-B776-96EC18E7420D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21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Connectivity</a:t>
            </a:r>
            <a:endParaRPr lang="en-CA" sz="3600" smtClean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path</a:t>
            </a:r>
            <a:r>
              <a:rPr lang="en-US" sz="2800" smtClean="0">
                <a:sym typeface="Symbol" pitchFamily="18" charset="2"/>
              </a:rPr>
              <a:t> of length n from u to v, where n is a positive integer, in an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undirected graph</a:t>
            </a:r>
            <a:r>
              <a:rPr lang="en-US" sz="2800" smtClean="0">
                <a:sym typeface="Symbol" pitchFamily="18" charset="2"/>
              </a:rPr>
              <a:t> is a sequence of edges e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e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, …, e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 of the graph such that f(e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) = {x</a:t>
            </a:r>
            <a:r>
              <a:rPr lang="en-US" sz="2800" baseline="-25000" smtClean="0">
                <a:sym typeface="Symbol" pitchFamily="18" charset="2"/>
              </a:rPr>
              <a:t>0</a:t>
            </a:r>
            <a:r>
              <a:rPr lang="en-US" sz="2800" smtClean="0">
                <a:sym typeface="Symbol" pitchFamily="18" charset="2"/>
              </a:rPr>
              <a:t>, x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}, f(e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) = {x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x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}, …, f(e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) = 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{x</a:t>
            </a:r>
            <a:r>
              <a:rPr lang="en-US" sz="2800" baseline="-25000" smtClean="0">
                <a:sym typeface="Symbol" pitchFamily="18" charset="2"/>
              </a:rPr>
              <a:t>n-1</a:t>
            </a:r>
            <a:r>
              <a:rPr lang="en-US" sz="2800" smtClean="0">
                <a:sym typeface="Symbol" pitchFamily="18" charset="2"/>
              </a:rPr>
              <a:t>, x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}, where x</a:t>
            </a:r>
            <a:r>
              <a:rPr lang="en-US" sz="2800" baseline="-25000" smtClean="0">
                <a:sym typeface="Symbol" pitchFamily="18" charset="2"/>
              </a:rPr>
              <a:t>0</a:t>
            </a:r>
            <a:r>
              <a:rPr lang="en-US" sz="2800" smtClean="0">
                <a:sym typeface="Symbol" pitchFamily="18" charset="2"/>
              </a:rPr>
              <a:t> = u and x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 = v.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When the graph is simple, we denote this path by its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vertex sequence</a:t>
            </a:r>
            <a:r>
              <a:rPr lang="en-US" sz="2800" smtClean="0">
                <a:sym typeface="Symbol" pitchFamily="18" charset="2"/>
              </a:rPr>
              <a:t> x</a:t>
            </a:r>
            <a:r>
              <a:rPr lang="en-US" sz="2800" baseline="-25000" smtClean="0">
                <a:sym typeface="Symbol" pitchFamily="18" charset="2"/>
              </a:rPr>
              <a:t>0</a:t>
            </a:r>
            <a:r>
              <a:rPr lang="en-US" sz="2800" smtClean="0">
                <a:sym typeface="Symbol" pitchFamily="18" charset="2"/>
              </a:rPr>
              <a:t>, x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…, x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, since it uniquely determines the path.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The path is 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circuit</a:t>
            </a:r>
            <a:r>
              <a:rPr lang="en-US" sz="2800" smtClean="0">
                <a:sym typeface="Symbol" pitchFamily="18" charset="2"/>
              </a:rPr>
              <a:t> if it begins and ends at the same vertex, that is, if u = v. </a:t>
            </a:r>
            <a:endParaRPr lang="en-US" sz="320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567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ACFEAA5F-CB95-46D5-A9B4-A5556186F8F6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22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Connectivity</a:t>
            </a:r>
            <a:endParaRPr lang="en-CA" sz="3600" smtClean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8006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Definition (continued):</a:t>
            </a:r>
            <a:r>
              <a:rPr lang="en-US" sz="2800" dirty="0" smtClean="0">
                <a:sym typeface="Symbol" pitchFamily="18" charset="2"/>
              </a:rPr>
              <a:t> The path or circuit is said to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pass through</a:t>
            </a:r>
            <a:r>
              <a:rPr lang="en-US" sz="2800" dirty="0" smtClean="0">
                <a:sym typeface="Symbol" pitchFamily="18" charset="2"/>
              </a:rPr>
              <a:t> or traverse x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, x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, …, x</a:t>
            </a:r>
            <a:r>
              <a:rPr lang="en-US" sz="2800" baseline="-25000" dirty="0" smtClean="0">
                <a:sym typeface="Symbol" pitchFamily="18" charset="2"/>
              </a:rPr>
              <a:t>n-1</a:t>
            </a:r>
            <a:r>
              <a:rPr lang="en-US" sz="2800" dirty="0" smtClean="0">
                <a:sym typeface="Symbol" pitchFamily="18" charset="2"/>
              </a:rPr>
              <a:t>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A path or circuit is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simple</a:t>
            </a:r>
            <a:r>
              <a:rPr lang="en-US" sz="2800" dirty="0" smtClean="0">
                <a:sym typeface="Symbol" pitchFamily="18" charset="2"/>
              </a:rPr>
              <a:t> if it does not contain the same edge more than once.</a:t>
            </a:r>
            <a:endParaRPr lang="en-US" sz="32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410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0F3D93A2-D6A9-4C94-B248-C8B80024976F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23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Connectivity</a:t>
            </a:r>
            <a:endParaRPr lang="en-CA" sz="3600" smtClean="0"/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path</a:t>
            </a:r>
            <a:r>
              <a:rPr lang="en-US" sz="2800" smtClean="0">
                <a:sym typeface="Symbol" pitchFamily="18" charset="2"/>
              </a:rPr>
              <a:t> of length n from u to v, where n is a positive integer, in 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directed multigraph</a:t>
            </a:r>
            <a:r>
              <a:rPr lang="en-US" sz="2800" smtClean="0">
                <a:sym typeface="Symbol" pitchFamily="18" charset="2"/>
              </a:rPr>
              <a:t> is a sequence of edges e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e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, …, e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 of the graph such that f(e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) = (x</a:t>
            </a:r>
            <a:r>
              <a:rPr lang="en-US" sz="2800" baseline="-25000" smtClean="0">
                <a:sym typeface="Symbol" pitchFamily="18" charset="2"/>
              </a:rPr>
              <a:t>0</a:t>
            </a:r>
            <a:r>
              <a:rPr lang="en-US" sz="2800" smtClean="0">
                <a:sym typeface="Symbol" pitchFamily="18" charset="2"/>
              </a:rPr>
              <a:t>, x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), f(e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) = (x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x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), …, f(e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) = 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(x</a:t>
            </a:r>
            <a:r>
              <a:rPr lang="en-US" sz="2800" baseline="-25000" smtClean="0">
                <a:sym typeface="Symbol" pitchFamily="18" charset="2"/>
              </a:rPr>
              <a:t>n-1</a:t>
            </a:r>
            <a:r>
              <a:rPr lang="en-US" sz="2800" smtClean="0">
                <a:sym typeface="Symbol" pitchFamily="18" charset="2"/>
              </a:rPr>
              <a:t>, x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), where x</a:t>
            </a:r>
            <a:r>
              <a:rPr lang="en-US" sz="2800" baseline="-25000" smtClean="0">
                <a:sym typeface="Symbol" pitchFamily="18" charset="2"/>
              </a:rPr>
              <a:t>0</a:t>
            </a:r>
            <a:r>
              <a:rPr lang="en-US" sz="2800" smtClean="0">
                <a:sym typeface="Symbol" pitchFamily="18" charset="2"/>
              </a:rPr>
              <a:t> = u and x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 = v.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When there are no multiple edges in the path, we denote this path by its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vertex sequence</a:t>
            </a:r>
            <a:r>
              <a:rPr lang="en-US" sz="2800" smtClean="0">
                <a:sym typeface="Symbol" pitchFamily="18" charset="2"/>
              </a:rPr>
              <a:t> x</a:t>
            </a:r>
            <a:r>
              <a:rPr lang="en-US" sz="2800" baseline="-25000" smtClean="0">
                <a:sym typeface="Symbol" pitchFamily="18" charset="2"/>
              </a:rPr>
              <a:t>0</a:t>
            </a:r>
            <a:r>
              <a:rPr lang="en-US" sz="2800" smtClean="0">
                <a:sym typeface="Symbol" pitchFamily="18" charset="2"/>
              </a:rPr>
              <a:t>, x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…, x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, since it uniquely determines the path.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The path is 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circuit</a:t>
            </a:r>
            <a:r>
              <a:rPr lang="en-US" sz="2800" smtClean="0">
                <a:sym typeface="Symbol" pitchFamily="18" charset="2"/>
              </a:rPr>
              <a:t> if it begins and ends at the same vertex, that is, if u = v. 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A path or circuit is called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simple</a:t>
            </a:r>
            <a:r>
              <a:rPr lang="en-US" sz="2800" smtClean="0">
                <a:sym typeface="Symbol" pitchFamily="18" charset="2"/>
              </a:rPr>
              <a:t> if it does not contain the same edge more than once.</a:t>
            </a:r>
            <a:endParaRPr lang="en-US" sz="320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864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1DF71885-152B-42AE-B388-A627B50E8DFC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24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Connectivity</a:t>
            </a:r>
            <a:endParaRPr lang="en-CA" sz="3600" smtClean="0"/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1816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Let us now look at something new: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An undirected graph is called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connected</a:t>
            </a:r>
            <a:r>
              <a:rPr lang="en-US" sz="2800" smtClean="0">
                <a:sym typeface="Symbol" pitchFamily="18" charset="2"/>
              </a:rPr>
              <a:t> if there is a path between every pair of distinct vertices in the graph.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For example, any two computers in a network can communicate if and only if the graph of this network is connected.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FF3300"/>
                </a:solidFill>
                <a:sym typeface="Symbol" pitchFamily="18" charset="2"/>
              </a:rPr>
              <a:t>Note:</a:t>
            </a:r>
            <a:r>
              <a:rPr lang="en-US" sz="2800" smtClean="0">
                <a:sym typeface="Symbol" pitchFamily="18" charset="2"/>
              </a:rPr>
              <a:t> A graph consisting of only one vertex is always connected, because it does not contain any pair of distinct vertices.</a:t>
            </a:r>
            <a:endParaRPr lang="en-US" sz="320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53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C83E4E4D-9B94-4B60-B9F3-6349A8CE6FF8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25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Connectivity</a:t>
            </a:r>
            <a:endParaRPr lang="en-CA" sz="3600" smtClean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33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3200" b="1" smtClean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3200" smtClean="0">
                <a:sym typeface="Symbol" pitchFamily="18" charset="2"/>
              </a:rPr>
              <a:t> Are the following graphs connected?</a:t>
            </a:r>
            <a:endParaRPr lang="en-US" smtClean="0"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1219200"/>
            <a:ext cx="2514600" cy="2271713"/>
            <a:chOff x="432" y="912"/>
            <a:chExt cx="1584" cy="1431"/>
          </a:xfrm>
        </p:grpSpPr>
        <p:sp>
          <p:nvSpPr>
            <p:cNvPr id="691205" name="AutoShape 5"/>
            <p:cNvSpPr>
              <a:spLocks noChangeArrowheads="1"/>
            </p:cNvSpPr>
            <p:nvPr/>
          </p:nvSpPr>
          <p:spPr bwMode="auto">
            <a:xfrm>
              <a:off x="120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06" name="Text Box 6"/>
            <p:cNvSpPr txBox="1">
              <a:spLocks noChangeArrowheads="1"/>
            </p:cNvSpPr>
            <p:nvPr/>
          </p:nvSpPr>
          <p:spPr bwMode="auto">
            <a:xfrm>
              <a:off x="1200" y="18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07" name="AutoShape 7"/>
            <p:cNvSpPr>
              <a:spLocks noChangeArrowheads="1"/>
            </p:cNvSpPr>
            <p:nvPr/>
          </p:nvSpPr>
          <p:spPr bwMode="auto">
            <a:xfrm>
              <a:off x="624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08" name="AutoShape 8"/>
            <p:cNvSpPr>
              <a:spLocks noChangeArrowheads="1"/>
            </p:cNvSpPr>
            <p:nvPr/>
          </p:nvSpPr>
          <p:spPr bwMode="auto">
            <a:xfrm>
              <a:off x="672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09" name="AutoShape 9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10" name="AutoShape 10"/>
            <p:cNvSpPr>
              <a:spLocks noChangeArrowheads="1"/>
            </p:cNvSpPr>
            <p:nvPr/>
          </p:nvSpPr>
          <p:spPr bwMode="auto">
            <a:xfrm>
              <a:off x="1152" y="124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11" name="Text Box 11"/>
            <p:cNvSpPr txBox="1">
              <a:spLocks noChangeArrowheads="1"/>
            </p:cNvSpPr>
            <p:nvPr/>
          </p:nvSpPr>
          <p:spPr bwMode="auto">
            <a:xfrm>
              <a:off x="1056" y="91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12" name="Text Box 12"/>
            <p:cNvSpPr txBox="1">
              <a:spLocks noChangeArrowheads="1"/>
            </p:cNvSpPr>
            <p:nvPr/>
          </p:nvSpPr>
          <p:spPr bwMode="auto">
            <a:xfrm>
              <a:off x="480" y="1152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13" name="Text Box 13"/>
            <p:cNvSpPr txBox="1">
              <a:spLocks noChangeArrowheads="1"/>
            </p:cNvSpPr>
            <p:nvPr/>
          </p:nvSpPr>
          <p:spPr bwMode="auto">
            <a:xfrm>
              <a:off x="432" y="20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14" name="Text Box 14"/>
            <p:cNvSpPr txBox="1">
              <a:spLocks noChangeArrowheads="1"/>
            </p:cNvSpPr>
            <p:nvPr/>
          </p:nvSpPr>
          <p:spPr bwMode="auto">
            <a:xfrm>
              <a:off x="1632" y="14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10312" name="AutoShape 15"/>
            <p:cNvCxnSpPr>
              <a:cxnSpLocks noChangeShapeType="1"/>
              <a:stCxn id="691205" idx="6"/>
              <a:endCxn id="691209" idx="4"/>
            </p:cNvCxnSpPr>
            <p:nvPr/>
          </p:nvCxnSpPr>
          <p:spPr bwMode="auto">
            <a:xfrm>
              <a:off x="1296" y="1824"/>
              <a:ext cx="38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13" name="AutoShape 16"/>
            <p:cNvCxnSpPr>
              <a:cxnSpLocks noChangeShapeType="1"/>
              <a:stCxn id="691205" idx="2"/>
              <a:endCxn id="691207" idx="6"/>
            </p:cNvCxnSpPr>
            <p:nvPr/>
          </p:nvCxnSpPr>
          <p:spPr bwMode="auto">
            <a:xfrm flipH="1">
              <a:off x="720" y="1824"/>
              <a:ext cx="480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14" name="AutoShape 17"/>
            <p:cNvCxnSpPr>
              <a:cxnSpLocks noChangeShapeType="1"/>
              <a:stCxn id="691207" idx="0"/>
              <a:endCxn id="691208" idx="4"/>
            </p:cNvCxnSpPr>
            <p:nvPr/>
          </p:nvCxnSpPr>
          <p:spPr bwMode="auto">
            <a:xfrm flipV="1">
              <a:off x="672" y="1536"/>
              <a:ext cx="48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15" name="AutoShape 18"/>
            <p:cNvCxnSpPr>
              <a:cxnSpLocks noChangeShapeType="1"/>
              <a:stCxn id="691208" idx="7"/>
              <a:endCxn id="691210" idx="3"/>
            </p:cNvCxnSpPr>
            <p:nvPr/>
          </p:nvCxnSpPr>
          <p:spPr bwMode="auto">
            <a:xfrm flipV="1">
              <a:off x="754" y="1330"/>
              <a:ext cx="412" cy="12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16" name="AutoShape 19"/>
            <p:cNvCxnSpPr>
              <a:cxnSpLocks noChangeShapeType="1"/>
              <a:stCxn id="691210" idx="5"/>
              <a:endCxn id="691209" idx="1"/>
            </p:cNvCxnSpPr>
            <p:nvPr/>
          </p:nvCxnSpPr>
          <p:spPr bwMode="auto">
            <a:xfrm>
              <a:off x="1234" y="1330"/>
              <a:ext cx="412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17" name="AutoShape 20"/>
            <p:cNvCxnSpPr>
              <a:cxnSpLocks noChangeShapeType="1"/>
              <a:stCxn id="691208" idx="5"/>
              <a:endCxn id="691205" idx="1"/>
            </p:cNvCxnSpPr>
            <p:nvPr/>
          </p:nvCxnSpPr>
          <p:spPr bwMode="auto">
            <a:xfrm>
              <a:off x="754" y="1522"/>
              <a:ext cx="460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91221" name="Rectangle 21"/>
          <p:cNvSpPr>
            <a:spLocks noChangeArrowheads="1"/>
          </p:cNvSpPr>
          <p:nvPr/>
        </p:nvSpPr>
        <p:spPr bwMode="auto">
          <a:xfrm>
            <a:off x="1905000" y="32004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Yes.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24400" y="1371600"/>
            <a:ext cx="3048000" cy="1890713"/>
            <a:chOff x="2976" y="864"/>
            <a:chExt cx="1920" cy="1191"/>
          </a:xfrm>
        </p:grpSpPr>
        <p:sp>
          <p:nvSpPr>
            <p:cNvPr id="691223" name="AutoShape 23"/>
            <p:cNvSpPr>
              <a:spLocks noChangeArrowheads="1"/>
            </p:cNvSpPr>
            <p:nvPr/>
          </p:nvSpPr>
          <p:spPr bwMode="auto">
            <a:xfrm>
              <a:off x="3744" y="14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24" name="Text Box 24"/>
            <p:cNvSpPr txBox="1">
              <a:spLocks noChangeArrowheads="1"/>
            </p:cNvSpPr>
            <p:nvPr/>
          </p:nvSpPr>
          <p:spPr bwMode="auto">
            <a:xfrm>
              <a:off x="3744" y="1584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25" name="AutoShape 25"/>
            <p:cNvSpPr>
              <a:spLocks noChangeArrowheads="1"/>
            </p:cNvSpPr>
            <p:nvPr/>
          </p:nvSpPr>
          <p:spPr bwMode="auto">
            <a:xfrm>
              <a:off x="3168" y="168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26" name="AutoShape 26"/>
            <p:cNvSpPr>
              <a:spLocks noChangeArrowheads="1"/>
            </p:cNvSpPr>
            <p:nvPr/>
          </p:nvSpPr>
          <p:spPr bwMode="auto">
            <a:xfrm>
              <a:off x="3216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27" name="AutoShape 27"/>
            <p:cNvSpPr>
              <a:spLocks noChangeArrowheads="1"/>
            </p:cNvSpPr>
            <p:nvPr/>
          </p:nvSpPr>
          <p:spPr bwMode="auto">
            <a:xfrm>
              <a:off x="4512" y="168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28" name="AutoShape 28"/>
            <p:cNvSpPr>
              <a:spLocks noChangeArrowheads="1"/>
            </p:cNvSpPr>
            <p:nvPr/>
          </p:nvSpPr>
          <p:spPr bwMode="auto">
            <a:xfrm>
              <a:off x="4032" y="12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29" name="Text Box 29"/>
            <p:cNvSpPr txBox="1">
              <a:spLocks noChangeArrowheads="1"/>
            </p:cNvSpPr>
            <p:nvPr/>
          </p:nvSpPr>
          <p:spPr bwMode="auto">
            <a:xfrm>
              <a:off x="3936" y="864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30" name="Text Box 30"/>
            <p:cNvSpPr txBox="1">
              <a:spLocks noChangeArrowheads="1"/>
            </p:cNvSpPr>
            <p:nvPr/>
          </p:nvSpPr>
          <p:spPr bwMode="auto">
            <a:xfrm>
              <a:off x="3024" y="864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31" name="Text Box 31"/>
            <p:cNvSpPr txBox="1">
              <a:spLocks noChangeArrowheads="1"/>
            </p:cNvSpPr>
            <p:nvPr/>
          </p:nvSpPr>
          <p:spPr bwMode="auto">
            <a:xfrm>
              <a:off x="2976" y="172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32" name="Text Box 32"/>
            <p:cNvSpPr txBox="1">
              <a:spLocks noChangeArrowheads="1"/>
            </p:cNvSpPr>
            <p:nvPr/>
          </p:nvSpPr>
          <p:spPr bwMode="auto">
            <a:xfrm>
              <a:off x="4512" y="139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10298" name="AutoShape 33"/>
            <p:cNvCxnSpPr>
              <a:cxnSpLocks noChangeShapeType="1"/>
              <a:stCxn id="691223" idx="2"/>
              <a:endCxn id="691225" idx="6"/>
            </p:cNvCxnSpPr>
            <p:nvPr/>
          </p:nvCxnSpPr>
          <p:spPr bwMode="auto">
            <a:xfrm flipH="1">
              <a:off x="3264" y="1536"/>
              <a:ext cx="480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99" name="AutoShape 34"/>
            <p:cNvCxnSpPr>
              <a:cxnSpLocks noChangeShapeType="1"/>
              <a:stCxn id="691225" idx="0"/>
              <a:endCxn id="691226" idx="4"/>
            </p:cNvCxnSpPr>
            <p:nvPr/>
          </p:nvCxnSpPr>
          <p:spPr bwMode="auto">
            <a:xfrm flipV="1">
              <a:off x="3216" y="1248"/>
              <a:ext cx="48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00" name="AutoShape 35"/>
            <p:cNvCxnSpPr>
              <a:cxnSpLocks noChangeShapeType="1"/>
              <a:stCxn id="691228" idx="5"/>
              <a:endCxn id="691227" idx="1"/>
            </p:cNvCxnSpPr>
            <p:nvPr/>
          </p:nvCxnSpPr>
          <p:spPr bwMode="auto">
            <a:xfrm>
              <a:off x="4114" y="1282"/>
              <a:ext cx="412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01" name="AutoShape 36"/>
            <p:cNvCxnSpPr>
              <a:cxnSpLocks noChangeShapeType="1"/>
              <a:stCxn id="691226" idx="5"/>
              <a:endCxn id="691223" idx="1"/>
            </p:cNvCxnSpPr>
            <p:nvPr/>
          </p:nvCxnSpPr>
          <p:spPr bwMode="auto">
            <a:xfrm>
              <a:off x="3298" y="1234"/>
              <a:ext cx="460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91237" name="Rectangle 37"/>
          <p:cNvSpPr>
            <a:spLocks noChangeArrowheads="1"/>
          </p:cNvSpPr>
          <p:nvPr/>
        </p:nvSpPr>
        <p:spPr bwMode="auto">
          <a:xfrm>
            <a:off x="5638800" y="32004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No.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914400" y="3810000"/>
            <a:ext cx="2514600" cy="2271713"/>
            <a:chOff x="576" y="2400"/>
            <a:chExt cx="1584" cy="1431"/>
          </a:xfrm>
        </p:grpSpPr>
        <p:sp>
          <p:nvSpPr>
            <p:cNvPr id="691239" name="AutoShape 39"/>
            <p:cNvSpPr>
              <a:spLocks noChangeArrowheads="1"/>
            </p:cNvSpPr>
            <p:nvPr/>
          </p:nvSpPr>
          <p:spPr bwMode="auto">
            <a:xfrm>
              <a:off x="1344" y="32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40" name="Text Box 40"/>
            <p:cNvSpPr txBox="1">
              <a:spLocks noChangeArrowheads="1"/>
            </p:cNvSpPr>
            <p:nvPr/>
          </p:nvSpPr>
          <p:spPr bwMode="auto">
            <a:xfrm>
              <a:off x="1344" y="336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41" name="AutoShape 41"/>
            <p:cNvSpPr>
              <a:spLocks noChangeArrowheads="1"/>
            </p:cNvSpPr>
            <p:nvPr/>
          </p:nvSpPr>
          <p:spPr bwMode="auto">
            <a:xfrm>
              <a:off x="768" y="34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42" name="AutoShape 42"/>
            <p:cNvSpPr>
              <a:spLocks noChangeArrowheads="1"/>
            </p:cNvSpPr>
            <p:nvPr/>
          </p:nvSpPr>
          <p:spPr bwMode="auto">
            <a:xfrm>
              <a:off x="81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43" name="AutoShape 43"/>
            <p:cNvSpPr>
              <a:spLocks noChangeArrowheads="1"/>
            </p:cNvSpPr>
            <p:nvPr/>
          </p:nvSpPr>
          <p:spPr bwMode="auto">
            <a:xfrm>
              <a:off x="1776" y="321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44" name="AutoShape 44"/>
            <p:cNvSpPr>
              <a:spLocks noChangeArrowheads="1"/>
            </p:cNvSpPr>
            <p:nvPr/>
          </p:nvSpPr>
          <p:spPr bwMode="auto">
            <a:xfrm>
              <a:off x="1296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45" name="Text Box 45"/>
            <p:cNvSpPr txBox="1">
              <a:spLocks noChangeArrowheads="1"/>
            </p:cNvSpPr>
            <p:nvPr/>
          </p:nvSpPr>
          <p:spPr bwMode="auto">
            <a:xfrm>
              <a:off x="1200" y="240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46" name="Text Box 46"/>
            <p:cNvSpPr txBox="1">
              <a:spLocks noChangeArrowheads="1"/>
            </p:cNvSpPr>
            <p:nvPr/>
          </p:nvSpPr>
          <p:spPr bwMode="auto">
            <a:xfrm>
              <a:off x="624" y="2640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47" name="Text Box 47"/>
            <p:cNvSpPr txBox="1">
              <a:spLocks noChangeArrowheads="1"/>
            </p:cNvSpPr>
            <p:nvPr/>
          </p:nvSpPr>
          <p:spPr bwMode="auto">
            <a:xfrm>
              <a:off x="576" y="35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48" name="Text Box 48"/>
            <p:cNvSpPr txBox="1">
              <a:spLocks noChangeArrowheads="1"/>
            </p:cNvSpPr>
            <p:nvPr/>
          </p:nvSpPr>
          <p:spPr bwMode="auto">
            <a:xfrm>
              <a:off x="1776" y="292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10283" name="AutoShape 49"/>
            <p:cNvCxnSpPr>
              <a:cxnSpLocks noChangeShapeType="1"/>
              <a:stCxn id="691239" idx="2"/>
              <a:endCxn id="691241" idx="6"/>
            </p:cNvCxnSpPr>
            <p:nvPr/>
          </p:nvCxnSpPr>
          <p:spPr bwMode="auto">
            <a:xfrm flipH="1">
              <a:off x="864" y="3312"/>
              <a:ext cx="480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84" name="AutoShape 50"/>
            <p:cNvCxnSpPr>
              <a:cxnSpLocks noChangeShapeType="1"/>
              <a:stCxn id="691241" idx="0"/>
              <a:endCxn id="691242" idx="4"/>
            </p:cNvCxnSpPr>
            <p:nvPr/>
          </p:nvCxnSpPr>
          <p:spPr bwMode="auto">
            <a:xfrm flipV="1">
              <a:off x="816" y="3024"/>
              <a:ext cx="48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85" name="AutoShape 51"/>
            <p:cNvCxnSpPr>
              <a:cxnSpLocks noChangeShapeType="1"/>
              <a:stCxn id="691244" idx="5"/>
              <a:endCxn id="691243" idx="1"/>
            </p:cNvCxnSpPr>
            <p:nvPr/>
          </p:nvCxnSpPr>
          <p:spPr bwMode="auto">
            <a:xfrm>
              <a:off x="1378" y="2818"/>
              <a:ext cx="412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86" name="AutoShape 52"/>
            <p:cNvCxnSpPr>
              <a:cxnSpLocks noChangeShapeType="1"/>
              <a:stCxn id="691242" idx="5"/>
              <a:endCxn id="691239" idx="1"/>
            </p:cNvCxnSpPr>
            <p:nvPr/>
          </p:nvCxnSpPr>
          <p:spPr bwMode="auto">
            <a:xfrm>
              <a:off x="898" y="3010"/>
              <a:ext cx="460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87" name="AutoShape 53"/>
            <p:cNvCxnSpPr>
              <a:cxnSpLocks noChangeShapeType="1"/>
              <a:stCxn id="691239" idx="0"/>
              <a:endCxn id="691244" idx="4"/>
            </p:cNvCxnSpPr>
            <p:nvPr/>
          </p:nvCxnSpPr>
          <p:spPr bwMode="auto">
            <a:xfrm flipH="1" flipV="1">
              <a:off x="1344" y="2832"/>
              <a:ext cx="48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91254" name="Rectangle 54"/>
          <p:cNvSpPr>
            <a:spLocks noChangeArrowheads="1"/>
          </p:cNvSpPr>
          <p:nvPr/>
        </p:nvSpPr>
        <p:spPr bwMode="auto">
          <a:xfrm>
            <a:off x="1905000" y="57912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Yes.</a:t>
            </a: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4876800" y="3733800"/>
            <a:ext cx="3048000" cy="2119313"/>
            <a:chOff x="3072" y="2352"/>
            <a:chExt cx="1920" cy="1335"/>
          </a:xfrm>
        </p:grpSpPr>
        <p:sp>
          <p:nvSpPr>
            <p:cNvPr id="691256" name="AutoShape 56"/>
            <p:cNvSpPr>
              <a:spLocks noChangeArrowheads="1"/>
            </p:cNvSpPr>
            <p:nvPr/>
          </p:nvSpPr>
          <p:spPr bwMode="auto">
            <a:xfrm>
              <a:off x="4080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57" name="Text Box 57"/>
            <p:cNvSpPr txBox="1">
              <a:spLocks noChangeArrowheads="1"/>
            </p:cNvSpPr>
            <p:nvPr/>
          </p:nvSpPr>
          <p:spPr bwMode="auto">
            <a:xfrm>
              <a:off x="4176" y="297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58" name="AutoShape 58"/>
            <p:cNvSpPr>
              <a:spLocks noChangeArrowheads="1"/>
            </p:cNvSpPr>
            <p:nvPr/>
          </p:nvSpPr>
          <p:spPr bwMode="auto">
            <a:xfrm>
              <a:off x="3264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59" name="AutoShape 59"/>
            <p:cNvSpPr>
              <a:spLocks noChangeArrowheads="1"/>
            </p:cNvSpPr>
            <p:nvPr/>
          </p:nvSpPr>
          <p:spPr bwMode="auto">
            <a:xfrm>
              <a:off x="3312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60" name="AutoShape 60"/>
            <p:cNvSpPr>
              <a:spLocks noChangeArrowheads="1"/>
            </p:cNvSpPr>
            <p:nvPr/>
          </p:nvSpPr>
          <p:spPr bwMode="auto">
            <a:xfrm>
              <a:off x="4608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61" name="AutoShape 61"/>
            <p:cNvSpPr>
              <a:spLocks noChangeArrowheads="1"/>
            </p:cNvSpPr>
            <p:nvPr/>
          </p:nvSpPr>
          <p:spPr bwMode="auto">
            <a:xfrm>
              <a:off x="384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62" name="Text Box 62"/>
            <p:cNvSpPr txBox="1">
              <a:spLocks noChangeArrowheads="1"/>
            </p:cNvSpPr>
            <p:nvPr/>
          </p:nvSpPr>
          <p:spPr bwMode="auto">
            <a:xfrm>
              <a:off x="4032" y="235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63" name="Text Box 63"/>
            <p:cNvSpPr txBox="1">
              <a:spLocks noChangeArrowheads="1"/>
            </p:cNvSpPr>
            <p:nvPr/>
          </p:nvSpPr>
          <p:spPr bwMode="auto">
            <a:xfrm>
              <a:off x="3120" y="2352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64" name="Text Box 64"/>
            <p:cNvSpPr txBox="1">
              <a:spLocks noChangeArrowheads="1"/>
            </p:cNvSpPr>
            <p:nvPr/>
          </p:nvSpPr>
          <p:spPr bwMode="auto">
            <a:xfrm>
              <a:off x="3072" y="32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65" name="Text Box 65"/>
            <p:cNvSpPr txBox="1">
              <a:spLocks noChangeArrowheads="1"/>
            </p:cNvSpPr>
            <p:nvPr/>
          </p:nvSpPr>
          <p:spPr bwMode="auto">
            <a:xfrm>
              <a:off x="4608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10265" name="AutoShape 66"/>
            <p:cNvCxnSpPr>
              <a:cxnSpLocks noChangeShapeType="1"/>
              <a:stCxn id="691256" idx="2"/>
              <a:endCxn id="691258" idx="6"/>
            </p:cNvCxnSpPr>
            <p:nvPr/>
          </p:nvCxnSpPr>
          <p:spPr bwMode="auto">
            <a:xfrm flipH="1">
              <a:off x="3360" y="3072"/>
              <a:ext cx="720" cy="14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6" name="AutoShape 67"/>
            <p:cNvCxnSpPr>
              <a:cxnSpLocks noChangeShapeType="1"/>
              <a:stCxn id="691258" idx="0"/>
              <a:endCxn id="691259" idx="4"/>
            </p:cNvCxnSpPr>
            <p:nvPr/>
          </p:nvCxnSpPr>
          <p:spPr bwMode="auto">
            <a:xfrm flipV="1">
              <a:off x="3312" y="2736"/>
              <a:ext cx="48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7" name="AutoShape 68"/>
            <p:cNvCxnSpPr>
              <a:cxnSpLocks noChangeShapeType="1"/>
              <a:stCxn id="691261" idx="5"/>
              <a:endCxn id="691260" idx="1"/>
            </p:cNvCxnSpPr>
            <p:nvPr/>
          </p:nvCxnSpPr>
          <p:spPr bwMode="auto">
            <a:xfrm>
              <a:off x="3922" y="2626"/>
              <a:ext cx="700" cy="5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8" name="AutoShape 69"/>
            <p:cNvCxnSpPr>
              <a:cxnSpLocks noChangeShapeType="1"/>
              <a:stCxn id="691259" idx="5"/>
              <a:endCxn id="691256" idx="1"/>
            </p:cNvCxnSpPr>
            <p:nvPr/>
          </p:nvCxnSpPr>
          <p:spPr bwMode="auto">
            <a:xfrm>
              <a:off x="3394" y="2722"/>
              <a:ext cx="700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91270" name="AutoShape 70"/>
            <p:cNvSpPr>
              <a:spLocks noChangeArrowheads="1"/>
            </p:cNvSpPr>
            <p:nvPr/>
          </p:nvSpPr>
          <p:spPr bwMode="auto">
            <a:xfrm>
              <a:off x="3696" y="33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270" name="AutoShape 71"/>
            <p:cNvCxnSpPr>
              <a:cxnSpLocks noChangeShapeType="1"/>
              <a:stCxn id="691270" idx="0"/>
              <a:endCxn id="691261" idx="4"/>
            </p:cNvCxnSpPr>
            <p:nvPr/>
          </p:nvCxnSpPr>
          <p:spPr bwMode="auto">
            <a:xfrm flipV="1">
              <a:off x="3744" y="2640"/>
              <a:ext cx="144" cy="7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71" name="AutoShape 72"/>
            <p:cNvCxnSpPr>
              <a:cxnSpLocks noChangeShapeType="1"/>
              <a:stCxn id="691270" idx="6"/>
              <a:endCxn id="691260" idx="2"/>
            </p:cNvCxnSpPr>
            <p:nvPr/>
          </p:nvCxnSpPr>
          <p:spPr bwMode="auto">
            <a:xfrm flipV="1">
              <a:off x="3792" y="3216"/>
              <a:ext cx="816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91273" name="Text Box 73"/>
            <p:cNvSpPr txBox="1">
              <a:spLocks noChangeArrowheads="1"/>
            </p:cNvSpPr>
            <p:nvPr/>
          </p:nvSpPr>
          <p:spPr bwMode="auto">
            <a:xfrm>
              <a:off x="3504" y="336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f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691274" name="Rectangle 74"/>
          <p:cNvSpPr>
            <a:spLocks noChangeArrowheads="1"/>
          </p:cNvSpPr>
          <p:nvPr/>
        </p:nvSpPr>
        <p:spPr bwMode="auto">
          <a:xfrm>
            <a:off x="6019800" y="57150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xmlns="" val="32228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 autoUpdateAnimBg="0"/>
      <p:bldP spid="691221" grpId="0" autoUpdateAnimBg="0"/>
      <p:bldP spid="691237" grpId="0" autoUpdateAnimBg="0"/>
      <p:bldP spid="691254" grpId="0" autoUpdateAnimBg="0"/>
      <p:bldP spid="69127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DBA942F1-8044-4151-9275-869B6FE53788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26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Connectivity</a:t>
            </a:r>
            <a:endParaRPr lang="en-CA" sz="3600" smtClean="0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Theorem:</a:t>
            </a:r>
            <a:r>
              <a:rPr lang="en-US" sz="2800" dirty="0" smtClean="0">
                <a:sym typeface="Symbol" pitchFamily="18" charset="2"/>
              </a:rPr>
              <a:t> There is a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simple</a:t>
            </a:r>
            <a:r>
              <a:rPr lang="en-US" sz="2800" dirty="0" smtClean="0">
                <a:sym typeface="Symbol" pitchFamily="18" charset="2"/>
              </a:rPr>
              <a:t> path between every pair of distinct vertices of a connected undirected graph.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 smtClean="0">
                <a:solidFill>
                  <a:srgbClr val="66FF33"/>
                </a:solidFill>
                <a:sym typeface="Symbol" pitchFamily="18" charset="2"/>
              </a:rPr>
              <a:t>See page 469 (4</a:t>
            </a:r>
            <a:r>
              <a:rPr lang="en-US" sz="2800" b="1" baseline="30000" dirty="0" smtClean="0">
                <a:solidFill>
                  <a:srgbClr val="66FF33"/>
                </a:solidFill>
                <a:sym typeface="Symbol" pitchFamily="18" charset="2"/>
              </a:rPr>
              <a:t>th</a:t>
            </a:r>
            <a:r>
              <a:rPr lang="en-US" sz="2800" b="1" dirty="0" smtClean="0">
                <a:solidFill>
                  <a:srgbClr val="66FF33"/>
                </a:solidFill>
                <a:sym typeface="Symbol" pitchFamily="18" charset="2"/>
              </a:rPr>
              <a:t> Edition), 570 (5</a:t>
            </a:r>
            <a:r>
              <a:rPr lang="en-US" sz="2800" b="1" baseline="30000" dirty="0" smtClean="0">
                <a:solidFill>
                  <a:srgbClr val="66FF33"/>
                </a:solidFill>
                <a:sym typeface="Symbol" pitchFamily="18" charset="2"/>
              </a:rPr>
              <a:t>th</a:t>
            </a:r>
            <a:r>
              <a:rPr lang="en-US" sz="2800" b="1" dirty="0" smtClean="0">
                <a:solidFill>
                  <a:srgbClr val="66FF33"/>
                </a:solidFill>
                <a:sym typeface="Symbol" pitchFamily="18" charset="2"/>
              </a:rPr>
              <a:t> Edition), 625 (6</a:t>
            </a:r>
            <a:r>
              <a:rPr lang="en-US" sz="2800" b="1" baseline="30000" dirty="0" smtClean="0">
                <a:solidFill>
                  <a:srgbClr val="66FF33"/>
                </a:solidFill>
                <a:sym typeface="Symbol" pitchFamily="18" charset="2"/>
              </a:rPr>
              <a:t>th</a:t>
            </a:r>
            <a:r>
              <a:rPr lang="en-US" sz="2800" b="1" dirty="0" smtClean="0">
                <a:solidFill>
                  <a:srgbClr val="66FF33"/>
                </a:solidFill>
                <a:sym typeface="Symbol" pitchFamily="18" charset="2"/>
              </a:rPr>
              <a:t> Edition), or 682 (7</a:t>
            </a:r>
            <a:r>
              <a:rPr lang="en-US" sz="2800" b="1" baseline="30000" dirty="0" smtClean="0">
                <a:solidFill>
                  <a:srgbClr val="66FF33"/>
                </a:solidFill>
                <a:sym typeface="Symbol" pitchFamily="18" charset="2"/>
              </a:rPr>
              <a:t>th</a:t>
            </a:r>
            <a:r>
              <a:rPr lang="en-US" sz="2800" b="1" dirty="0" smtClean="0">
                <a:solidFill>
                  <a:srgbClr val="66FF33"/>
                </a:solidFill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66FF33"/>
                </a:solidFill>
                <a:sym typeface="Symbol" pitchFamily="18" charset="2"/>
              </a:rPr>
              <a:t>Edition)</a:t>
            </a:r>
            <a:r>
              <a:rPr lang="en-US" sz="2800" b="1" dirty="0" smtClean="0">
                <a:solidFill>
                  <a:srgbClr val="66FF33"/>
                </a:solidFill>
                <a:sym typeface="Symbol" pitchFamily="18" charset="2"/>
              </a:rPr>
              <a:t> in the textbook for the proof.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dirty="0" smtClean="0">
                <a:sym typeface="Symbol" pitchFamily="18" charset="2"/>
              </a:rPr>
              <a:t> A graph that is not connected is the union of two or more connected </a:t>
            </a:r>
            <a:r>
              <a:rPr lang="en-US" sz="2800" dirty="0" err="1" smtClean="0">
                <a:sym typeface="Symbol" pitchFamily="18" charset="2"/>
              </a:rPr>
              <a:t>subgraphs</a:t>
            </a:r>
            <a:r>
              <a:rPr lang="en-US" sz="2800" dirty="0" smtClean="0">
                <a:sym typeface="Symbol" pitchFamily="18" charset="2"/>
              </a:rPr>
              <a:t>, each pair of which has no vertex in common. These disjoint connected </a:t>
            </a:r>
            <a:r>
              <a:rPr lang="en-US" sz="2800" dirty="0" err="1" smtClean="0">
                <a:sym typeface="Symbol" pitchFamily="18" charset="2"/>
              </a:rPr>
              <a:t>subgraphs</a:t>
            </a:r>
            <a:r>
              <a:rPr lang="en-US" sz="2800" dirty="0" smtClean="0">
                <a:sym typeface="Symbol" pitchFamily="18" charset="2"/>
              </a:rPr>
              <a:t> are called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connected components</a:t>
            </a:r>
            <a:r>
              <a:rPr lang="en-US" sz="2800" dirty="0" smtClean="0">
                <a:sym typeface="Symbol" pitchFamily="18" charset="2"/>
              </a:rPr>
              <a:t> of the graph.</a:t>
            </a:r>
          </a:p>
        </p:txBody>
      </p:sp>
    </p:spTree>
    <p:extLst>
      <p:ext uri="{BB962C8B-B14F-4D97-AF65-F5344CB8AC3E}">
        <p14:creationId xmlns:p14="http://schemas.microsoft.com/office/powerpoint/2010/main" xmlns="" val="26096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86DC34CA-AA97-4A89-AA47-CCB9A36245D2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27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Connectivity</a:t>
            </a:r>
            <a:endParaRPr lang="en-CA" sz="3600" smtClean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9906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 smtClean="0">
                <a:sym typeface="Symbol" pitchFamily="18" charset="2"/>
              </a:rPr>
              <a:t> What are the connected components in the following graph?</a:t>
            </a:r>
            <a:endParaRPr lang="en-US" sz="3200" smtClean="0"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286000"/>
            <a:ext cx="6248400" cy="2232025"/>
            <a:chOff x="528" y="1440"/>
            <a:chExt cx="3936" cy="1406"/>
          </a:xfrm>
        </p:grpSpPr>
        <p:sp>
          <p:nvSpPr>
            <p:cNvPr id="660485" name="AutoShape 5"/>
            <p:cNvSpPr>
              <a:spLocks noChangeArrowheads="1"/>
            </p:cNvSpPr>
            <p:nvPr/>
          </p:nvSpPr>
          <p:spPr bwMode="auto">
            <a:xfrm>
              <a:off x="310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0486" name="AutoShape 6"/>
            <p:cNvSpPr>
              <a:spLocks noChangeArrowheads="1"/>
            </p:cNvSpPr>
            <p:nvPr/>
          </p:nvSpPr>
          <p:spPr bwMode="auto">
            <a:xfrm>
              <a:off x="4258" y="18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0487" name="AutoShape 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0488" name="AutoShape 8"/>
            <p:cNvSpPr>
              <a:spLocks noChangeArrowheads="1"/>
            </p:cNvSpPr>
            <p:nvPr/>
          </p:nvSpPr>
          <p:spPr bwMode="auto">
            <a:xfrm>
              <a:off x="1166" y="217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0489" name="AutoShape 9"/>
            <p:cNvSpPr>
              <a:spLocks noChangeArrowheads="1"/>
            </p:cNvSpPr>
            <p:nvPr/>
          </p:nvSpPr>
          <p:spPr bwMode="auto">
            <a:xfrm>
              <a:off x="349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0490" name="AutoShape 10"/>
            <p:cNvSpPr>
              <a:spLocks noChangeArrowheads="1"/>
            </p:cNvSpPr>
            <p:nvPr/>
          </p:nvSpPr>
          <p:spPr bwMode="auto">
            <a:xfrm>
              <a:off x="734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2303" name="AutoShape 11"/>
            <p:cNvCxnSpPr>
              <a:cxnSpLocks noChangeShapeType="1"/>
              <a:stCxn id="660489" idx="4"/>
              <a:endCxn id="660485" idx="1"/>
            </p:cNvCxnSpPr>
            <p:nvPr/>
          </p:nvCxnSpPr>
          <p:spPr bwMode="auto">
            <a:xfrm flipH="1">
              <a:off x="3120" y="1872"/>
              <a:ext cx="418" cy="49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4" name="AutoShape 12"/>
            <p:cNvCxnSpPr>
              <a:cxnSpLocks noChangeShapeType="1"/>
              <a:stCxn id="660485" idx="7"/>
              <a:endCxn id="660486" idx="3"/>
            </p:cNvCxnSpPr>
            <p:nvPr/>
          </p:nvCxnSpPr>
          <p:spPr bwMode="auto">
            <a:xfrm flipV="1">
              <a:off x="3188" y="1906"/>
              <a:ext cx="1084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5" name="AutoShape 13"/>
            <p:cNvCxnSpPr>
              <a:cxnSpLocks noChangeShapeType="1"/>
              <a:stCxn id="660485" idx="4"/>
              <a:endCxn id="660487" idx="2"/>
            </p:cNvCxnSpPr>
            <p:nvPr/>
          </p:nvCxnSpPr>
          <p:spPr bwMode="auto">
            <a:xfrm>
              <a:off x="3154" y="2448"/>
              <a:ext cx="398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6" name="AutoShape 14"/>
            <p:cNvCxnSpPr>
              <a:cxnSpLocks noChangeShapeType="1"/>
              <a:stCxn id="660490" idx="7"/>
              <a:endCxn id="660488" idx="3"/>
            </p:cNvCxnSpPr>
            <p:nvPr/>
          </p:nvCxnSpPr>
          <p:spPr bwMode="auto">
            <a:xfrm flipV="1">
              <a:off x="816" y="2256"/>
              <a:ext cx="364" cy="50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7" name="AutoShape 15"/>
            <p:cNvCxnSpPr>
              <a:cxnSpLocks noChangeShapeType="1"/>
              <a:stCxn id="660485" idx="1"/>
              <a:endCxn id="660485" idx="3"/>
            </p:cNvCxnSpPr>
            <p:nvPr/>
          </p:nvCxnSpPr>
          <p:spPr bwMode="auto">
            <a:xfrm rot="5400000" flipV="1">
              <a:off x="3087" y="2399"/>
              <a:ext cx="68" cy="1"/>
            </a:xfrm>
            <a:prstGeom prst="curvedConnector5">
              <a:avLst>
                <a:gd name="adj1" fmla="val -232352"/>
                <a:gd name="adj2" fmla="val -22600009"/>
                <a:gd name="adj3" fmla="val 332352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8" name="AutoShape 16"/>
            <p:cNvCxnSpPr>
              <a:cxnSpLocks noChangeShapeType="1"/>
              <a:stCxn id="660489" idx="6"/>
              <a:endCxn id="660486" idx="2"/>
            </p:cNvCxnSpPr>
            <p:nvPr/>
          </p:nvCxnSpPr>
          <p:spPr bwMode="auto">
            <a:xfrm>
              <a:off x="3586" y="1824"/>
              <a:ext cx="672" cy="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0497" name="AutoShape 17"/>
            <p:cNvSpPr>
              <a:spLocks noChangeArrowheads="1"/>
            </p:cNvSpPr>
            <p:nvPr/>
          </p:nvSpPr>
          <p:spPr bwMode="auto">
            <a:xfrm>
              <a:off x="1934" y="19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0498" name="AutoShape 18"/>
            <p:cNvSpPr>
              <a:spLocks noChangeArrowheads="1"/>
            </p:cNvSpPr>
            <p:nvPr/>
          </p:nvSpPr>
          <p:spPr bwMode="auto">
            <a:xfrm>
              <a:off x="1502" y="255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2311" name="AutoShape 19"/>
            <p:cNvCxnSpPr>
              <a:cxnSpLocks noChangeShapeType="1"/>
              <a:stCxn id="660498" idx="7"/>
              <a:endCxn id="660497" idx="3"/>
            </p:cNvCxnSpPr>
            <p:nvPr/>
          </p:nvCxnSpPr>
          <p:spPr bwMode="auto">
            <a:xfrm flipV="1">
              <a:off x="1584" y="2064"/>
              <a:ext cx="364" cy="50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12" name="AutoShape 20"/>
            <p:cNvCxnSpPr>
              <a:cxnSpLocks noChangeShapeType="1"/>
              <a:stCxn id="660490" idx="6"/>
              <a:endCxn id="660498" idx="2"/>
            </p:cNvCxnSpPr>
            <p:nvPr/>
          </p:nvCxnSpPr>
          <p:spPr bwMode="auto">
            <a:xfrm flipV="1">
              <a:off x="830" y="2606"/>
              <a:ext cx="672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0501" name="AutoShape 21"/>
            <p:cNvSpPr>
              <a:spLocks noChangeArrowheads="1"/>
            </p:cNvSpPr>
            <p:nvPr/>
          </p:nvSpPr>
          <p:spPr bwMode="auto">
            <a:xfrm>
              <a:off x="216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0502" name="AutoShape 22"/>
            <p:cNvSpPr>
              <a:spLocks noChangeArrowheads="1"/>
            </p:cNvSpPr>
            <p:nvPr/>
          </p:nvSpPr>
          <p:spPr bwMode="auto">
            <a:xfrm>
              <a:off x="2544" y="19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2315" name="AutoShape 23"/>
            <p:cNvCxnSpPr>
              <a:cxnSpLocks noChangeShapeType="1"/>
              <a:stCxn id="660502" idx="2"/>
              <a:endCxn id="660502" idx="6"/>
            </p:cNvCxnSpPr>
            <p:nvPr/>
          </p:nvCxnSpPr>
          <p:spPr bwMode="auto">
            <a:xfrm rot="10800000" flipH="1" flipV="1">
              <a:off x="2544" y="1968"/>
              <a:ext cx="96" cy="1"/>
            </a:xfrm>
            <a:prstGeom prst="curvedConnector5">
              <a:avLst>
                <a:gd name="adj1" fmla="val -150000"/>
                <a:gd name="adj2" fmla="val -19200009"/>
                <a:gd name="adj3" fmla="val 250000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0504" name="Text Box 24"/>
            <p:cNvSpPr txBox="1">
              <a:spLocks noChangeArrowheads="1"/>
            </p:cNvSpPr>
            <p:nvPr/>
          </p:nvSpPr>
          <p:spPr bwMode="auto">
            <a:xfrm>
              <a:off x="960" y="187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660505" name="Text Box 25"/>
            <p:cNvSpPr txBox="1">
              <a:spLocks noChangeArrowheads="1"/>
            </p:cNvSpPr>
            <p:nvPr/>
          </p:nvSpPr>
          <p:spPr bwMode="auto">
            <a:xfrm>
              <a:off x="52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sp>
          <p:nvSpPr>
            <p:cNvPr id="660506" name="Text Box 26"/>
            <p:cNvSpPr txBox="1">
              <a:spLocks noChangeArrowheads="1"/>
            </p:cNvSpPr>
            <p:nvPr/>
          </p:nvSpPr>
          <p:spPr bwMode="auto">
            <a:xfrm>
              <a:off x="1584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660507" name="Text Box 27"/>
            <p:cNvSpPr txBox="1">
              <a:spLocks noChangeArrowheads="1"/>
            </p:cNvSpPr>
            <p:nvPr/>
          </p:nvSpPr>
          <p:spPr bwMode="auto">
            <a:xfrm>
              <a:off x="2016" y="168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sp>
          <p:nvSpPr>
            <p:cNvPr id="660508" name="Text Box 28"/>
            <p:cNvSpPr txBox="1">
              <a:spLocks noChangeArrowheads="1"/>
            </p:cNvSpPr>
            <p:nvPr/>
          </p:nvSpPr>
          <p:spPr bwMode="auto">
            <a:xfrm>
              <a:off x="3456" y="144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i</a:t>
              </a:r>
            </a:p>
          </p:txBody>
        </p:sp>
        <p:sp>
          <p:nvSpPr>
            <p:cNvPr id="660509" name="Text Box 29"/>
            <p:cNvSpPr txBox="1">
              <a:spLocks noChangeArrowheads="1"/>
            </p:cNvSpPr>
            <p:nvPr/>
          </p:nvSpPr>
          <p:spPr bwMode="auto">
            <a:xfrm>
              <a:off x="4224" y="148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h</a:t>
              </a:r>
            </a:p>
          </p:txBody>
        </p:sp>
        <p:sp>
          <p:nvSpPr>
            <p:cNvPr id="660510" name="Text Box 30"/>
            <p:cNvSpPr txBox="1">
              <a:spLocks noChangeArrowheads="1"/>
            </p:cNvSpPr>
            <p:nvPr/>
          </p:nvSpPr>
          <p:spPr bwMode="auto">
            <a:xfrm>
              <a:off x="3264" y="220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660511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j</a:t>
              </a:r>
            </a:p>
          </p:txBody>
        </p:sp>
        <p:sp>
          <p:nvSpPr>
            <p:cNvPr id="660512" name="Text Box 32"/>
            <p:cNvSpPr txBox="1">
              <a:spLocks noChangeArrowheads="1"/>
            </p:cNvSpPr>
            <p:nvPr/>
          </p:nvSpPr>
          <p:spPr bwMode="auto">
            <a:xfrm>
              <a:off x="2304" y="244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sp>
          <p:nvSpPr>
            <p:cNvPr id="660513" name="Text Box 33"/>
            <p:cNvSpPr txBox="1">
              <a:spLocks noChangeArrowheads="1"/>
            </p:cNvSpPr>
            <p:nvPr/>
          </p:nvSpPr>
          <p:spPr bwMode="auto">
            <a:xfrm>
              <a:off x="2496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</p:grpSp>
      <p:sp>
        <p:nvSpPr>
          <p:cNvPr id="660514" name="Rectangle 34"/>
          <p:cNvSpPr>
            <a:spLocks noChangeArrowheads="1"/>
          </p:cNvSpPr>
          <p:nvPr/>
        </p:nvSpPr>
        <p:spPr bwMode="auto">
          <a:xfrm>
            <a:off x="228600" y="4800600"/>
            <a:ext cx="876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The connected components are the graphs with vertices {a, b, c, d}, {e}, {f}, {i, g, h, j}.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37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 autoUpdateAnimBg="0"/>
      <p:bldP spid="66051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CE71429-691D-401D-B03A-25834CD6501E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28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Connectivity</a:t>
            </a:r>
            <a:endParaRPr lang="en-CA" sz="3600" smtClean="0"/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953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A directed graph is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strongly connected</a:t>
            </a:r>
            <a:r>
              <a:rPr lang="en-US" sz="2800" smtClean="0">
                <a:sym typeface="Symbol" pitchFamily="18" charset="2"/>
              </a:rPr>
              <a:t> if there is a path from a to b and from b to a whenever a and b are vertices in the graph.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2800" b="1" smtClean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A directed graph is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weakly connected</a:t>
            </a:r>
            <a:r>
              <a:rPr lang="en-US" sz="2800" smtClean="0">
                <a:sym typeface="Symbol" pitchFamily="18" charset="2"/>
              </a:rPr>
              <a:t> if there is a path between any two vertices in the underlying undirected graph. </a:t>
            </a:r>
          </a:p>
        </p:txBody>
      </p:sp>
    </p:spTree>
    <p:extLst>
      <p:ext uri="{BB962C8B-B14F-4D97-AF65-F5344CB8AC3E}">
        <p14:creationId xmlns:p14="http://schemas.microsoft.com/office/powerpoint/2010/main" xmlns="" val="15884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0FCC75C0-0FB4-44A4-99AB-FADFB700EDF4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29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Connectivity</a:t>
            </a:r>
            <a:endParaRPr lang="en-CA" sz="3600" smtClean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9906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 smtClean="0">
                <a:sym typeface="Symbol" pitchFamily="18" charset="2"/>
              </a:rPr>
              <a:t> Are the following directed graphs strongly or weakly connected?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2209800"/>
            <a:ext cx="2362200" cy="2043113"/>
            <a:chOff x="3984" y="672"/>
            <a:chExt cx="1488" cy="1287"/>
          </a:xfrm>
        </p:grpSpPr>
        <p:sp>
          <p:nvSpPr>
            <p:cNvPr id="662533" name="Text Box 5"/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2534" name="AutoShape 6"/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2535" name="AutoShape 7"/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2536" name="AutoShape 8"/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2537" name="AutoShape 9"/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4365" name="AutoShape 10"/>
            <p:cNvCxnSpPr>
              <a:cxnSpLocks noChangeShapeType="1"/>
              <a:stCxn id="662536" idx="1"/>
              <a:endCxn id="662537" idx="5"/>
            </p:cNvCxnSpPr>
            <p:nvPr/>
          </p:nvCxnSpPr>
          <p:spPr bwMode="auto">
            <a:xfrm flipH="1" flipV="1">
              <a:off x="4594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6" name="AutoShape 11"/>
            <p:cNvCxnSpPr>
              <a:cxnSpLocks noChangeShapeType="1"/>
              <a:stCxn id="662535" idx="7"/>
              <a:endCxn id="662537" idx="3"/>
            </p:cNvCxnSpPr>
            <p:nvPr/>
          </p:nvCxnSpPr>
          <p:spPr bwMode="auto">
            <a:xfrm flipV="1">
              <a:off x="4306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7" name="AutoShape 12"/>
            <p:cNvCxnSpPr>
              <a:cxnSpLocks noChangeShapeType="1"/>
              <a:stCxn id="662537" idx="4"/>
              <a:endCxn id="662534" idx="1"/>
            </p:cNvCxnSpPr>
            <p:nvPr/>
          </p:nvCxnSpPr>
          <p:spPr bwMode="auto">
            <a:xfrm>
              <a:off x="4560" y="960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8" name="AutoShape 13"/>
            <p:cNvCxnSpPr>
              <a:cxnSpLocks noChangeShapeType="1"/>
              <a:stCxn id="662535" idx="6"/>
              <a:endCxn id="662536" idx="2"/>
            </p:cNvCxnSpPr>
            <p:nvPr/>
          </p:nvCxnSpPr>
          <p:spPr bwMode="auto">
            <a:xfrm flipV="1">
              <a:off x="4320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9" name="AutoShape 14"/>
            <p:cNvCxnSpPr>
              <a:cxnSpLocks noChangeShapeType="1"/>
              <a:stCxn id="662535" idx="5"/>
              <a:endCxn id="662534" idx="1"/>
            </p:cNvCxnSpPr>
            <p:nvPr/>
          </p:nvCxnSpPr>
          <p:spPr bwMode="auto">
            <a:xfrm>
              <a:off x="4306" y="1426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2543" name="Text Box 15"/>
            <p:cNvSpPr txBox="1">
              <a:spLocks noChangeArrowheads="1"/>
            </p:cNvSpPr>
            <p:nvPr/>
          </p:nvSpPr>
          <p:spPr bwMode="auto">
            <a:xfrm>
              <a:off x="5088" y="100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2544" name="Text Box 16"/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2545" name="Text Box 17"/>
            <p:cNvSpPr txBox="1">
              <a:spLocks noChangeArrowheads="1"/>
            </p:cNvSpPr>
            <p:nvPr/>
          </p:nvSpPr>
          <p:spPr bwMode="auto">
            <a:xfrm>
              <a:off x="3984" y="124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662546" name="Rectangle 18"/>
          <p:cNvSpPr>
            <a:spLocks noChangeArrowheads="1"/>
          </p:cNvSpPr>
          <p:nvPr/>
        </p:nvSpPr>
        <p:spPr bwMode="auto">
          <a:xfrm>
            <a:off x="3429000" y="2438400"/>
            <a:ext cx="5486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Weakly connected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, because, for example, there is no path from b to d.</a:t>
            </a: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09600" y="4191000"/>
            <a:ext cx="2362200" cy="2043113"/>
            <a:chOff x="384" y="2640"/>
            <a:chExt cx="1488" cy="1287"/>
          </a:xfrm>
        </p:grpSpPr>
        <p:sp>
          <p:nvSpPr>
            <p:cNvPr id="662548" name="Text Box 20"/>
            <p:cNvSpPr txBox="1">
              <a:spLocks noChangeArrowheads="1"/>
            </p:cNvSpPr>
            <p:nvPr/>
          </p:nvSpPr>
          <p:spPr bwMode="auto">
            <a:xfrm>
              <a:off x="672" y="26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2549" name="AutoShape 21"/>
            <p:cNvSpPr>
              <a:spLocks noChangeArrowheads="1"/>
            </p:cNvSpPr>
            <p:nvPr/>
          </p:nvSpPr>
          <p:spPr bwMode="auto">
            <a:xfrm>
              <a:off x="1344" y="36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2550" name="AutoShape 22"/>
            <p:cNvSpPr>
              <a:spLocks noChangeArrowheads="1"/>
            </p:cNvSpPr>
            <p:nvPr/>
          </p:nvSpPr>
          <p:spPr bwMode="auto">
            <a:xfrm>
              <a:off x="624" y="33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2551" name="AutoShape 23"/>
            <p:cNvSpPr>
              <a:spLocks noChangeArrowheads="1"/>
            </p:cNvSpPr>
            <p:nvPr/>
          </p:nvSpPr>
          <p:spPr bwMode="auto">
            <a:xfrm>
              <a:off x="1344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2552" name="AutoShape 24"/>
            <p:cNvSpPr>
              <a:spLocks noChangeArrowheads="1"/>
            </p:cNvSpPr>
            <p:nvPr/>
          </p:nvSpPr>
          <p:spPr bwMode="auto">
            <a:xfrm>
              <a:off x="912" y="28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4352" name="AutoShape 25"/>
            <p:cNvCxnSpPr>
              <a:cxnSpLocks noChangeShapeType="1"/>
              <a:stCxn id="662551" idx="1"/>
              <a:endCxn id="662552" idx="5"/>
            </p:cNvCxnSpPr>
            <p:nvPr/>
          </p:nvCxnSpPr>
          <p:spPr bwMode="auto">
            <a:xfrm flipH="1" flipV="1">
              <a:off x="994" y="2914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53" name="AutoShape 26"/>
            <p:cNvCxnSpPr>
              <a:cxnSpLocks noChangeShapeType="1"/>
              <a:stCxn id="662552" idx="3"/>
              <a:endCxn id="662550" idx="7"/>
            </p:cNvCxnSpPr>
            <p:nvPr/>
          </p:nvCxnSpPr>
          <p:spPr bwMode="auto">
            <a:xfrm flipH="1">
              <a:off x="706" y="2914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54" name="AutoShape 27"/>
            <p:cNvCxnSpPr>
              <a:cxnSpLocks noChangeShapeType="1"/>
              <a:stCxn id="662549" idx="7"/>
              <a:endCxn id="662551" idx="4"/>
            </p:cNvCxnSpPr>
            <p:nvPr/>
          </p:nvCxnSpPr>
          <p:spPr bwMode="auto">
            <a:xfrm flipH="1" flipV="1">
              <a:off x="1392" y="3216"/>
              <a:ext cx="34" cy="49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55" name="AutoShape 28"/>
            <p:cNvCxnSpPr>
              <a:cxnSpLocks noChangeShapeType="1"/>
              <a:stCxn id="662550" idx="6"/>
              <a:endCxn id="662551" idx="2"/>
            </p:cNvCxnSpPr>
            <p:nvPr/>
          </p:nvCxnSpPr>
          <p:spPr bwMode="auto">
            <a:xfrm flipV="1">
              <a:off x="720" y="3168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56" name="AutoShape 29"/>
            <p:cNvCxnSpPr>
              <a:cxnSpLocks noChangeShapeType="1"/>
              <a:stCxn id="662550" idx="5"/>
              <a:endCxn id="662549" idx="1"/>
            </p:cNvCxnSpPr>
            <p:nvPr/>
          </p:nvCxnSpPr>
          <p:spPr bwMode="auto">
            <a:xfrm>
              <a:off x="706" y="3394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2558" name="Text Box 30"/>
            <p:cNvSpPr txBox="1">
              <a:spLocks noChangeArrowheads="1"/>
            </p:cNvSpPr>
            <p:nvPr/>
          </p:nvSpPr>
          <p:spPr bwMode="auto">
            <a:xfrm>
              <a:off x="1488" y="297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2559" name="Text Box 31"/>
            <p:cNvSpPr txBox="1">
              <a:spLocks noChangeArrowheads="1"/>
            </p:cNvSpPr>
            <p:nvPr/>
          </p:nvSpPr>
          <p:spPr bwMode="auto">
            <a:xfrm>
              <a:off x="1488" y="360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2560" name="Text Box 32"/>
            <p:cNvSpPr txBox="1">
              <a:spLocks noChangeArrowheads="1"/>
            </p:cNvSpPr>
            <p:nvPr/>
          </p:nvSpPr>
          <p:spPr bwMode="auto">
            <a:xfrm>
              <a:off x="384" y="32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3429000" y="4419600"/>
            <a:ext cx="5486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Strongly connected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, because there are paths between all possible pairs of vertices.</a:t>
            </a:r>
            <a:endParaRPr lang="en-US" b="1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2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uild="p" autoUpdateAnimBg="0"/>
      <p:bldP spid="662546" grpId="0" autoUpdateAnimBg="0"/>
      <p:bldP spid="66256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5091C060-7C04-4FE5-A744-0BACDC178DD6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Special Graphs</a:t>
            </a:r>
            <a:endParaRPr lang="en-CA" sz="3600" smtClean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4953000" cy="6096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 I:</a:t>
            </a:r>
            <a:r>
              <a:rPr lang="en-US" sz="2800" smtClean="0">
                <a:sym typeface="Symbol" pitchFamily="18" charset="2"/>
              </a:rPr>
              <a:t> Is C</a:t>
            </a:r>
            <a:r>
              <a:rPr lang="en-US" sz="2800" baseline="-25000" smtClean="0">
                <a:sym typeface="Symbol" pitchFamily="18" charset="2"/>
              </a:rPr>
              <a:t>3</a:t>
            </a:r>
            <a:r>
              <a:rPr lang="en-US" sz="2800" smtClean="0">
                <a:sym typeface="Symbol" pitchFamily="18" charset="2"/>
              </a:rPr>
              <a:t> bipartite?</a:t>
            </a:r>
            <a:endParaRPr lang="en-US" sz="2800" smtClean="0">
              <a:solidFill>
                <a:srgbClr val="66FF33"/>
              </a:solidFill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" y="1752600"/>
            <a:ext cx="2514600" cy="1433513"/>
            <a:chOff x="96" y="960"/>
            <a:chExt cx="1584" cy="903"/>
          </a:xfrm>
        </p:grpSpPr>
        <p:grpSp>
          <p:nvGrpSpPr>
            <p:cNvPr id="14389" name="Group 5"/>
            <p:cNvGrpSpPr>
              <a:grpSpLocks/>
            </p:cNvGrpSpPr>
            <p:nvPr/>
          </p:nvGrpSpPr>
          <p:grpSpPr bwMode="auto">
            <a:xfrm>
              <a:off x="384" y="1056"/>
              <a:ext cx="864" cy="768"/>
              <a:chOff x="302" y="2366"/>
              <a:chExt cx="864" cy="768"/>
            </a:xfrm>
          </p:grpSpPr>
          <p:sp>
            <p:nvSpPr>
              <p:cNvPr id="668678" name="AutoShape 6"/>
              <p:cNvSpPr>
                <a:spLocks noChangeArrowheads="1"/>
              </p:cNvSpPr>
              <p:nvPr/>
            </p:nvSpPr>
            <p:spPr bwMode="auto">
              <a:xfrm>
                <a:off x="302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8679" name="AutoShape 7"/>
              <p:cNvSpPr>
                <a:spLocks noChangeArrowheads="1"/>
              </p:cNvSpPr>
              <p:nvPr/>
            </p:nvSpPr>
            <p:spPr bwMode="auto">
              <a:xfrm>
                <a:off x="1070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8680" name="AutoShape 8"/>
              <p:cNvSpPr>
                <a:spLocks noChangeArrowheads="1"/>
              </p:cNvSpPr>
              <p:nvPr/>
            </p:nvSpPr>
            <p:spPr bwMode="auto">
              <a:xfrm>
                <a:off x="68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14396" name="AutoShape 9"/>
              <p:cNvCxnSpPr>
                <a:cxnSpLocks noChangeShapeType="1"/>
                <a:stCxn id="668678" idx="7"/>
                <a:endCxn id="668680" idx="3"/>
              </p:cNvCxnSpPr>
              <p:nvPr/>
            </p:nvCxnSpPr>
            <p:spPr bwMode="auto">
              <a:xfrm flipV="1">
                <a:off x="384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397" name="AutoShape 10"/>
              <p:cNvCxnSpPr>
                <a:cxnSpLocks noChangeShapeType="1"/>
                <a:stCxn id="668678" idx="6"/>
                <a:endCxn id="668679" idx="2"/>
              </p:cNvCxnSpPr>
              <p:nvPr/>
            </p:nvCxnSpPr>
            <p:spPr bwMode="auto">
              <a:xfrm>
                <a:off x="398" y="3086"/>
                <a:ext cx="67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398" name="AutoShape 11"/>
              <p:cNvCxnSpPr>
                <a:cxnSpLocks noChangeShapeType="1"/>
                <a:stCxn id="668679" idx="1"/>
                <a:endCxn id="668680" idx="5"/>
              </p:cNvCxnSpPr>
              <p:nvPr/>
            </p:nvCxnSpPr>
            <p:spPr bwMode="auto">
              <a:xfrm flipH="1" flipV="1">
                <a:off x="768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668684" name="Text Box 12"/>
            <p:cNvSpPr txBox="1">
              <a:spLocks noChangeArrowheads="1"/>
            </p:cNvSpPr>
            <p:nvPr/>
          </p:nvSpPr>
          <p:spPr bwMode="auto">
            <a:xfrm>
              <a:off x="912" y="960"/>
              <a:ext cx="43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68685" name="Text Box 13"/>
            <p:cNvSpPr txBox="1">
              <a:spLocks noChangeArrowheads="1"/>
            </p:cNvSpPr>
            <p:nvPr/>
          </p:nvSpPr>
          <p:spPr bwMode="auto">
            <a:xfrm>
              <a:off x="96" y="1488"/>
              <a:ext cx="43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68686" name="Text Box 14"/>
            <p:cNvSpPr txBox="1">
              <a:spLocks noChangeArrowheads="1"/>
            </p:cNvSpPr>
            <p:nvPr/>
          </p:nvSpPr>
          <p:spPr bwMode="auto">
            <a:xfrm>
              <a:off x="1248" y="1536"/>
              <a:ext cx="43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</p:grpSp>
      <p:sp>
        <p:nvSpPr>
          <p:cNvPr id="668687" name="Rectangle 15"/>
          <p:cNvSpPr>
            <a:spLocks noChangeArrowheads="1"/>
          </p:cNvSpPr>
          <p:nvPr/>
        </p:nvSpPr>
        <p:spPr bwMode="auto">
          <a:xfrm>
            <a:off x="2743200" y="1676400"/>
            <a:ext cx="617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No,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because there is no way to partition the vertices into two sets so that there are no edges with both endpoints in the same set.</a:t>
            </a: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8688" name="Rectangle 16"/>
          <p:cNvSpPr>
            <a:spLocks noChangeArrowheads="1"/>
          </p:cNvSpPr>
          <p:nvPr/>
        </p:nvSpPr>
        <p:spPr bwMode="auto">
          <a:xfrm>
            <a:off x="228600" y="3657600"/>
            <a:ext cx="525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II: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Is C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bipartite?</a:t>
            </a: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52400" y="4038600"/>
            <a:ext cx="2743200" cy="2119313"/>
            <a:chOff x="96" y="2544"/>
            <a:chExt cx="1728" cy="1335"/>
          </a:xfrm>
        </p:grpSpPr>
        <p:sp>
          <p:nvSpPr>
            <p:cNvPr id="668690" name="Text Box 18"/>
            <p:cNvSpPr txBox="1">
              <a:spLocks noChangeArrowheads="1"/>
            </p:cNvSpPr>
            <p:nvPr/>
          </p:nvSpPr>
          <p:spPr bwMode="auto">
            <a:xfrm>
              <a:off x="1392" y="3072"/>
              <a:ext cx="43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grpSp>
          <p:nvGrpSpPr>
            <p:cNvPr id="14370" name="Group 19"/>
            <p:cNvGrpSpPr>
              <a:grpSpLocks/>
            </p:cNvGrpSpPr>
            <p:nvPr/>
          </p:nvGrpSpPr>
          <p:grpSpPr bwMode="auto">
            <a:xfrm>
              <a:off x="96" y="2544"/>
              <a:ext cx="1488" cy="1335"/>
              <a:chOff x="96" y="2544"/>
              <a:chExt cx="1488" cy="1335"/>
            </a:xfrm>
          </p:grpSpPr>
          <p:sp>
            <p:nvSpPr>
              <p:cNvPr id="668692" name="Text Box 20"/>
              <p:cNvSpPr txBox="1">
                <a:spLocks noChangeArrowheads="1"/>
              </p:cNvSpPr>
              <p:nvPr/>
            </p:nvSpPr>
            <p:spPr bwMode="auto">
              <a:xfrm>
                <a:off x="240" y="2544"/>
                <a:ext cx="432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grpSp>
            <p:nvGrpSpPr>
              <p:cNvPr id="14372" name="Group 21"/>
              <p:cNvGrpSpPr>
                <a:grpSpLocks/>
              </p:cNvGrpSpPr>
              <p:nvPr/>
            </p:nvGrpSpPr>
            <p:grpSpPr bwMode="auto">
              <a:xfrm>
                <a:off x="336" y="2736"/>
                <a:ext cx="1008" cy="960"/>
                <a:chOff x="4368" y="2160"/>
                <a:chExt cx="1008" cy="960"/>
              </a:xfrm>
            </p:grpSpPr>
            <p:sp>
              <p:nvSpPr>
                <p:cNvPr id="668694" name="AutoShape 22"/>
                <p:cNvSpPr>
                  <a:spLocks noChangeArrowheads="1"/>
                </p:cNvSpPr>
                <p:nvPr/>
              </p:nvSpPr>
              <p:spPr bwMode="auto">
                <a:xfrm>
                  <a:off x="4608" y="302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8695" name="AutoShape 23"/>
                <p:cNvSpPr>
                  <a:spLocks noChangeArrowheads="1"/>
                </p:cNvSpPr>
                <p:nvPr/>
              </p:nvSpPr>
              <p:spPr bwMode="auto">
                <a:xfrm>
                  <a:off x="5040" y="302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8696" name="AutoShape 24"/>
                <p:cNvSpPr>
                  <a:spLocks noChangeArrowheads="1"/>
                </p:cNvSpPr>
                <p:nvPr/>
              </p:nvSpPr>
              <p:spPr bwMode="auto">
                <a:xfrm>
                  <a:off x="4368" y="2592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8697" name="AutoShape 25"/>
                <p:cNvSpPr>
                  <a:spLocks noChangeArrowheads="1"/>
                </p:cNvSpPr>
                <p:nvPr/>
              </p:nvSpPr>
              <p:spPr bwMode="auto">
                <a:xfrm>
                  <a:off x="5280" y="2592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8698" name="AutoShape 26"/>
                <p:cNvSpPr>
                  <a:spLocks noChangeArrowheads="1"/>
                </p:cNvSpPr>
                <p:nvPr/>
              </p:nvSpPr>
              <p:spPr bwMode="auto">
                <a:xfrm>
                  <a:off x="4608" y="2160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14382" name="AutoShape 27"/>
                <p:cNvCxnSpPr>
                  <a:cxnSpLocks noChangeShapeType="1"/>
                  <a:stCxn id="668696" idx="4"/>
                  <a:endCxn id="668694" idx="1"/>
                </p:cNvCxnSpPr>
                <p:nvPr/>
              </p:nvCxnSpPr>
              <p:spPr bwMode="auto">
                <a:xfrm>
                  <a:off x="4416" y="2688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383" name="AutoShape 28"/>
                <p:cNvCxnSpPr>
                  <a:cxnSpLocks noChangeShapeType="1"/>
                  <a:stCxn id="668694" idx="6"/>
                  <a:endCxn id="668695" idx="2"/>
                </p:cNvCxnSpPr>
                <p:nvPr/>
              </p:nvCxnSpPr>
              <p:spPr bwMode="auto">
                <a:xfrm>
                  <a:off x="4704" y="3072"/>
                  <a:ext cx="336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384" name="AutoShape 29"/>
                <p:cNvCxnSpPr>
                  <a:cxnSpLocks noChangeShapeType="1"/>
                  <a:stCxn id="668695" idx="7"/>
                  <a:endCxn id="668697" idx="4"/>
                </p:cNvCxnSpPr>
                <p:nvPr/>
              </p:nvCxnSpPr>
              <p:spPr bwMode="auto">
                <a:xfrm flipV="1">
                  <a:off x="5122" y="2688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385" name="AutoShape 30"/>
                <p:cNvCxnSpPr>
                  <a:cxnSpLocks noChangeShapeType="1"/>
                  <a:stCxn id="668697" idx="0"/>
                  <a:endCxn id="668704" idx="5"/>
                </p:cNvCxnSpPr>
                <p:nvPr/>
              </p:nvCxnSpPr>
              <p:spPr bwMode="auto">
                <a:xfrm flipH="1" flipV="1">
                  <a:off x="5122" y="2242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386" name="AutoShape 31"/>
                <p:cNvCxnSpPr>
                  <a:cxnSpLocks noChangeShapeType="1"/>
                  <a:stCxn id="668696" idx="0"/>
                  <a:endCxn id="668698" idx="3"/>
                </p:cNvCxnSpPr>
                <p:nvPr/>
              </p:nvCxnSpPr>
              <p:spPr bwMode="auto">
                <a:xfrm flipV="1">
                  <a:off x="4416" y="2242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668704" name="AutoShape 32"/>
                <p:cNvSpPr>
                  <a:spLocks noChangeArrowheads="1"/>
                </p:cNvSpPr>
                <p:nvPr/>
              </p:nvSpPr>
              <p:spPr bwMode="auto">
                <a:xfrm>
                  <a:off x="5040" y="2160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14388" name="AutoShape 33"/>
                <p:cNvCxnSpPr>
                  <a:cxnSpLocks noChangeShapeType="1"/>
                  <a:stCxn id="668698" idx="6"/>
                  <a:endCxn id="668704" idx="2"/>
                </p:cNvCxnSpPr>
                <p:nvPr/>
              </p:nvCxnSpPr>
              <p:spPr bwMode="auto">
                <a:xfrm>
                  <a:off x="4704" y="2208"/>
                  <a:ext cx="336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sp>
            <p:nvSpPr>
              <p:cNvPr id="668706" name="Text Box 34"/>
              <p:cNvSpPr txBox="1">
                <a:spLocks noChangeArrowheads="1"/>
              </p:cNvSpPr>
              <p:nvPr/>
            </p:nvSpPr>
            <p:spPr bwMode="auto">
              <a:xfrm>
                <a:off x="96" y="3024"/>
                <a:ext cx="432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8707" name="Text Box 35"/>
              <p:cNvSpPr txBox="1">
                <a:spLocks noChangeArrowheads="1"/>
              </p:cNvSpPr>
              <p:nvPr/>
            </p:nvSpPr>
            <p:spPr bwMode="auto">
              <a:xfrm>
                <a:off x="288" y="3504"/>
                <a:ext cx="432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68708" name="Text Box 36"/>
              <p:cNvSpPr txBox="1">
                <a:spLocks noChangeArrowheads="1"/>
              </p:cNvSpPr>
              <p:nvPr/>
            </p:nvSpPr>
            <p:spPr bwMode="auto">
              <a:xfrm>
                <a:off x="1104" y="3552"/>
                <a:ext cx="432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68709" name="Text Box 37"/>
              <p:cNvSpPr txBox="1">
                <a:spLocks noChangeArrowheads="1"/>
              </p:cNvSpPr>
              <p:nvPr/>
            </p:nvSpPr>
            <p:spPr bwMode="auto">
              <a:xfrm>
                <a:off x="1152" y="2640"/>
                <a:ext cx="432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</a:t>
                </a:r>
              </a:p>
            </p:txBody>
          </p:sp>
        </p:grp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5791200" y="4114800"/>
            <a:ext cx="3048000" cy="1890713"/>
            <a:chOff x="3648" y="2592"/>
            <a:chExt cx="1920" cy="1191"/>
          </a:xfrm>
        </p:grpSpPr>
        <p:sp>
          <p:nvSpPr>
            <p:cNvPr id="668711" name="AutoShape 39"/>
            <p:cNvSpPr>
              <a:spLocks noChangeArrowheads="1"/>
            </p:cNvSpPr>
            <p:nvPr/>
          </p:nvSpPr>
          <p:spPr bwMode="auto">
            <a:xfrm>
              <a:off x="4032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8712" name="AutoShape 40"/>
            <p:cNvSpPr>
              <a:spLocks noChangeArrowheads="1"/>
            </p:cNvSpPr>
            <p:nvPr/>
          </p:nvSpPr>
          <p:spPr bwMode="auto">
            <a:xfrm>
              <a:off x="4992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8713" name="AutoShape 41"/>
            <p:cNvSpPr>
              <a:spLocks noChangeArrowheads="1"/>
            </p:cNvSpPr>
            <p:nvPr/>
          </p:nvSpPr>
          <p:spPr bwMode="auto">
            <a:xfrm>
              <a:off x="4992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8714" name="AutoShape 42"/>
            <p:cNvSpPr>
              <a:spLocks noChangeArrowheads="1"/>
            </p:cNvSpPr>
            <p:nvPr/>
          </p:nvSpPr>
          <p:spPr bwMode="auto">
            <a:xfrm>
              <a:off x="4032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8715" name="AutoShape 43"/>
            <p:cNvSpPr>
              <a:spLocks noChangeArrowheads="1"/>
            </p:cNvSpPr>
            <p:nvPr/>
          </p:nvSpPr>
          <p:spPr bwMode="auto">
            <a:xfrm>
              <a:off x="4032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4356" name="AutoShape 44"/>
            <p:cNvCxnSpPr>
              <a:cxnSpLocks noChangeShapeType="1"/>
              <a:stCxn id="668713" idx="4"/>
              <a:endCxn id="668711" idx="1"/>
            </p:cNvCxnSpPr>
            <p:nvPr/>
          </p:nvCxnSpPr>
          <p:spPr bwMode="auto">
            <a:xfrm flipH="1">
              <a:off x="4046" y="3216"/>
              <a:ext cx="994" cy="39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57" name="AutoShape 45"/>
            <p:cNvCxnSpPr>
              <a:cxnSpLocks noChangeShapeType="1"/>
              <a:stCxn id="668711" idx="6"/>
              <a:endCxn id="668712" idx="2"/>
            </p:cNvCxnSpPr>
            <p:nvPr/>
          </p:nvCxnSpPr>
          <p:spPr bwMode="auto">
            <a:xfrm>
              <a:off x="4128" y="3648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58" name="AutoShape 46"/>
            <p:cNvCxnSpPr>
              <a:cxnSpLocks noChangeShapeType="1"/>
              <a:stCxn id="668712" idx="7"/>
              <a:endCxn id="668714" idx="4"/>
            </p:cNvCxnSpPr>
            <p:nvPr/>
          </p:nvCxnSpPr>
          <p:spPr bwMode="auto">
            <a:xfrm flipH="1" flipV="1">
              <a:off x="4080" y="3216"/>
              <a:ext cx="994" cy="39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59" name="AutoShape 47"/>
            <p:cNvCxnSpPr>
              <a:cxnSpLocks noChangeShapeType="1"/>
              <a:stCxn id="668714" idx="0"/>
              <a:endCxn id="668721" idx="5"/>
            </p:cNvCxnSpPr>
            <p:nvPr/>
          </p:nvCxnSpPr>
          <p:spPr bwMode="auto">
            <a:xfrm flipV="1">
              <a:off x="4080" y="2818"/>
              <a:ext cx="1042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0" name="AutoShape 48"/>
            <p:cNvCxnSpPr>
              <a:cxnSpLocks noChangeShapeType="1"/>
              <a:stCxn id="668713" idx="0"/>
              <a:endCxn id="668715" idx="3"/>
            </p:cNvCxnSpPr>
            <p:nvPr/>
          </p:nvCxnSpPr>
          <p:spPr bwMode="auto">
            <a:xfrm flipH="1" flipV="1">
              <a:off x="4046" y="2818"/>
              <a:ext cx="994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8721" name="AutoShape 49"/>
            <p:cNvSpPr>
              <a:spLocks noChangeArrowheads="1"/>
            </p:cNvSpPr>
            <p:nvPr/>
          </p:nvSpPr>
          <p:spPr bwMode="auto">
            <a:xfrm>
              <a:off x="5040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4362" name="AutoShape 50"/>
            <p:cNvCxnSpPr>
              <a:cxnSpLocks noChangeShapeType="1"/>
              <a:stCxn id="668715" idx="6"/>
              <a:endCxn id="668721" idx="2"/>
            </p:cNvCxnSpPr>
            <p:nvPr/>
          </p:nvCxnSpPr>
          <p:spPr bwMode="auto">
            <a:xfrm>
              <a:off x="4128" y="2784"/>
              <a:ext cx="91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8723" name="Text Box 51"/>
            <p:cNvSpPr txBox="1">
              <a:spLocks noChangeArrowheads="1"/>
            </p:cNvSpPr>
            <p:nvPr/>
          </p:nvSpPr>
          <p:spPr bwMode="auto">
            <a:xfrm>
              <a:off x="3696" y="2592"/>
              <a:ext cx="43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68724" name="Text Box 52"/>
            <p:cNvSpPr txBox="1">
              <a:spLocks noChangeArrowheads="1"/>
            </p:cNvSpPr>
            <p:nvPr/>
          </p:nvSpPr>
          <p:spPr bwMode="auto">
            <a:xfrm>
              <a:off x="5136" y="2640"/>
              <a:ext cx="43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  <p:sp>
          <p:nvSpPr>
            <p:cNvPr id="668725" name="Text Box 53"/>
            <p:cNvSpPr txBox="1">
              <a:spLocks noChangeArrowheads="1"/>
            </p:cNvSpPr>
            <p:nvPr/>
          </p:nvSpPr>
          <p:spPr bwMode="auto">
            <a:xfrm>
              <a:off x="5136" y="2976"/>
              <a:ext cx="43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68726" name="Text Box 54"/>
            <p:cNvSpPr txBox="1">
              <a:spLocks noChangeArrowheads="1"/>
            </p:cNvSpPr>
            <p:nvPr/>
          </p:nvSpPr>
          <p:spPr bwMode="auto">
            <a:xfrm>
              <a:off x="3648" y="2976"/>
              <a:ext cx="43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668727" name="Text Box 55"/>
            <p:cNvSpPr txBox="1">
              <a:spLocks noChangeArrowheads="1"/>
            </p:cNvSpPr>
            <p:nvPr/>
          </p:nvSpPr>
          <p:spPr bwMode="auto">
            <a:xfrm>
              <a:off x="3696" y="3456"/>
              <a:ext cx="43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668728" name="Text Box 56"/>
            <p:cNvSpPr txBox="1">
              <a:spLocks noChangeArrowheads="1"/>
            </p:cNvSpPr>
            <p:nvPr/>
          </p:nvSpPr>
          <p:spPr bwMode="auto">
            <a:xfrm>
              <a:off x="5136" y="3408"/>
              <a:ext cx="43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</p:grpSp>
      <p:sp>
        <p:nvSpPr>
          <p:cNvPr id="668729" name="Rectangle 57"/>
          <p:cNvSpPr>
            <a:spLocks noChangeArrowheads="1"/>
          </p:cNvSpPr>
          <p:nvPr/>
        </p:nvSpPr>
        <p:spPr bwMode="auto">
          <a:xfrm>
            <a:off x="2895600" y="4419600"/>
            <a:ext cx="259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Yes,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because we can display C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like this:</a:t>
            </a: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8730" name="Oval 58"/>
          <p:cNvSpPr>
            <a:spLocks noChangeArrowheads="1"/>
          </p:cNvSpPr>
          <p:nvPr/>
        </p:nvSpPr>
        <p:spPr bwMode="auto">
          <a:xfrm>
            <a:off x="5715000" y="3962400"/>
            <a:ext cx="1219200" cy="2209800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68731" name="Oval 59"/>
          <p:cNvSpPr>
            <a:spLocks noChangeArrowheads="1"/>
          </p:cNvSpPr>
          <p:nvPr/>
        </p:nvSpPr>
        <p:spPr bwMode="auto">
          <a:xfrm>
            <a:off x="7620000" y="3962400"/>
            <a:ext cx="1219200" cy="2209800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277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5" grpId="0" build="p" autoUpdateAnimBg="0"/>
      <p:bldP spid="668687" grpId="0" autoUpdateAnimBg="0"/>
      <p:bldP spid="668688" grpId="0" build="p" autoUpdateAnimBg="0"/>
      <p:bldP spid="668729" grpId="0" autoUpdateAnimBg="0"/>
      <p:bldP spid="668730" grpId="0" animBg="1"/>
      <p:bldP spid="6687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D6D30145-4B15-460B-8F35-5DD9BFAD8A76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30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Connectivity</a:t>
            </a:r>
            <a:endParaRPr lang="en-CA" sz="3600" smtClean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2057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Idea:</a:t>
            </a:r>
            <a:r>
              <a:rPr lang="en-US" sz="2800" smtClean="0">
                <a:sym typeface="Symbol" pitchFamily="18" charset="2"/>
              </a:rPr>
              <a:t> The number and size of connected components and circuits are further invariants with respect to isomorphism of simple graphs.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 smtClean="0">
                <a:sym typeface="Symbol" pitchFamily="18" charset="2"/>
              </a:rPr>
              <a:t> Are these two graphs isomorphic?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3000" y="3124200"/>
            <a:ext cx="1371600" cy="1524000"/>
            <a:chOff x="3168" y="2112"/>
            <a:chExt cx="864" cy="960"/>
          </a:xfrm>
        </p:grpSpPr>
        <p:sp>
          <p:nvSpPr>
            <p:cNvPr id="663557" name="AutoShape 5"/>
            <p:cNvSpPr>
              <a:spLocks noChangeArrowheads="1"/>
            </p:cNvSpPr>
            <p:nvPr/>
          </p:nvSpPr>
          <p:spPr bwMode="auto">
            <a:xfrm>
              <a:off x="316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58" name="AutoShape 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86" name="AutoShape 7"/>
            <p:cNvCxnSpPr>
              <a:cxnSpLocks noChangeShapeType="1"/>
              <a:stCxn id="663558" idx="0"/>
              <a:endCxn id="663557" idx="4"/>
            </p:cNvCxnSpPr>
            <p:nvPr/>
          </p:nvCxnSpPr>
          <p:spPr bwMode="auto">
            <a:xfrm flipV="1">
              <a:off x="3216" y="2448"/>
              <a:ext cx="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3560" name="AutoShape 8"/>
            <p:cNvSpPr>
              <a:spLocks noChangeArrowheads="1"/>
            </p:cNvSpPr>
            <p:nvPr/>
          </p:nvSpPr>
          <p:spPr bwMode="auto">
            <a:xfrm>
              <a:off x="393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61" name="AutoShape 9"/>
            <p:cNvSpPr>
              <a:spLocks noChangeArrowheads="1"/>
            </p:cNvSpPr>
            <p:nvPr/>
          </p:nvSpPr>
          <p:spPr bwMode="auto">
            <a:xfrm>
              <a:off x="3936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89" name="AutoShape 10"/>
            <p:cNvCxnSpPr>
              <a:cxnSpLocks noChangeShapeType="1"/>
              <a:stCxn id="663561" idx="0"/>
              <a:endCxn id="663560" idx="4"/>
            </p:cNvCxnSpPr>
            <p:nvPr/>
          </p:nvCxnSpPr>
          <p:spPr bwMode="auto">
            <a:xfrm flipV="1">
              <a:off x="3984" y="2448"/>
              <a:ext cx="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90" name="AutoShape 11"/>
            <p:cNvCxnSpPr>
              <a:cxnSpLocks noChangeShapeType="1"/>
              <a:stCxn id="663558" idx="6"/>
              <a:endCxn id="663561" idx="2"/>
            </p:cNvCxnSpPr>
            <p:nvPr/>
          </p:nvCxnSpPr>
          <p:spPr bwMode="auto">
            <a:xfrm>
              <a:off x="3264" y="2784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3564" name="AutoShape 12"/>
            <p:cNvSpPr>
              <a:spLocks noChangeArrowheads="1"/>
            </p:cNvSpPr>
            <p:nvPr/>
          </p:nvSpPr>
          <p:spPr bwMode="auto">
            <a:xfrm>
              <a:off x="3552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92" name="AutoShape 13"/>
            <p:cNvCxnSpPr>
              <a:cxnSpLocks noChangeShapeType="1"/>
              <a:stCxn id="663557" idx="6"/>
              <a:endCxn id="663560" idx="2"/>
            </p:cNvCxnSpPr>
            <p:nvPr/>
          </p:nvCxnSpPr>
          <p:spPr bwMode="auto">
            <a:xfrm>
              <a:off x="3264" y="2400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93" name="AutoShape 14"/>
            <p:cNvCxnSpPr>
              <a:cxnSpLocks noChangeShapeType="1"/>
              <a:stCxn id="663557" idx="7"/>
              <a:endCxn id="663564" idx="3"/>
            </p:cNvCxnSpPr>
            <p:nvPr/>
          </p:nvCxnSpPr>
          <p:spPr bwMode="auto">
            <a:xfrm flipV="1">
              <a:off x="3250" y="2194"/>
              <a:ext cx="316" cy="1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94" name="AutoShape 15"/>
            <p:cNvCxnSpPr>
              <a:cxnSpLocks noChangeShapeType="1"/>
              <a:stCxn id="663560" idx="1"/>
              <a:endCxn id="663564" idx="5"/>
            </p:cNvCxnSpPr>
            <p:nvPr/>
          </p:nvCxnSpPr>
          <p:spPr bwMode="auto">
            <a:xfrm flipH="1" flipV="1">
              <a:off x="3634" y="2194"/>
              <a:ext cx="316" cy="1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3568" name="AutoShape 16"/>
            <p:cNvSpPr>
              <a:spLocks noChangeArrowheads="1"/>
            </p:cNvSpPr>
            <p:nvPr/>
          </p:nvSpPr>
          <p:spPr bwMode="auto">
            <a:xfrm>
              <a:off x="3552" y="29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96" name="AutoShape 17"/>
            <p:cNvCxnSpPr>
              <a:cxnSpLocks noChangeShapeType="1"/>
              <a:stCxn id="663558" idx="5"/>
              <a:endCxn id="663568" idx="2"/>
            </p:cNvCxnSpPr>
            <p:nvPr/>
          </p:nvCxnSpPr>
          <p:spPr bwMode="auto">
            <a:xfrm>
              <a:off x="3250" y="281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97" name="AutoShape 18"/>
            <p:cNvCxnSpPr>
              <a:cxnSpLocks noChangeShapeType="1"/>
              <a:stCxn id="663568" idx="6"/>
              <a:endCxn id="663561" idx="3"/>
            </p:cNvCxnSpPr>
            <p:nvPr/>
          </p:nvCxnSpPr>
          <p:spPr bwMode="auto">
            <a:xfrm flipV="1">
              <a:off x="3648" y="281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981200" y="3124200"/>
            <a:ext cx="1371600" cy="1524000"/>
            <a:chOff x="1248" y="2112"/>
            <a:chExt cx="864" cy="960"/>
          </a:xfrm>
        </p:grpSpPr>
        <p:sp>
          <p:nvSpPr>
            <p:cNvPr id="663572" name="AutoShape 20"/>
            <p:cNvSpPr>
              <a:spLocks noChangeArrowheads="1"/>
            </p:cNvSpPr>
            <p:nvPr/>
          </p:nvSpPr>
          <p:spPr bwMode="auto">
            <a:xfrm>
              <a:off x="124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73" name="AutoShape 21"/>
            <p:cNvSpPr>
              <a:spLocks noChangeArrowheads="1"/>
            </p:cNvSpPr>
            <p:nvPr/>
          </p:nvSpPr>
          <p:spPr bwMode="auto">
            <a:xfrm>
              <a:off x="1248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72" name="AutoShape 22"/>
            <p:cNvCxnSpPr>
              <a:cxnSpLocks noChangeShapeType="1"/>
              <a:stCxn id="663573" idx="0"/>
              <a:endCxn id="663572" idx="4"/>
            </p:cNvCxnSpPr>
            <p:nvPr/>
          </p:nvCxnSpPr>
          <p:spPr bwMode="auto">
            <a:xfrm flipV="1">
              <a:off x="1296" y="2448"/>
              <a:ext cx="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3575" name="AutoShape 23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76" name="AutoShape 24"/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75" name="AutoShape 25"/>
            <p:cNvCxnSpPr>
              <a:cxnSpLocks noChangeShapeType="1"/>
              <a:stCxn id="663576" idx="0"/>
              <a:endCxn id="663575" idx="4"/>
            </p:cNvCxnSpPr>
            <p:nvPr/>
          </p:nvCxnSpPr>
          <p:spPr bwMode="auto">
            <a:xfrm flipV="1">
              <a:off x="2064" y="2448"/>
              <a:ext cx="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6" name="AutoShape 26"/>
            <p:cNvCxnSpPr>
              <a:cxnSpLocks noChangeShapeType="1"/>
              <a:stCxn id="663572" idx="5"/>
              <a:endCxn id="663576" idx="2"/>
            </p:cNvCxnSpPr>
            <p:nvPr/>
          </p:nvCxnSpPr>
          <p:spPr bwMode="auto">
            <a:xfrm>
              <a:off x="1330" y="2434"/>
              <a:ext cx="68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3579" name="AutoShape 27"/>
            <p:cNvSpPr>
              <a:spLocks noChangeArrowheads="1"/>
            </p:cNvSpPr>
            <p:nvPr/>
          </p:nvSpPr>
          <p:spPr bwMode="auto">
            <a:xfrm>
              <a:off x="1632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78" name="AutoShape 28"/>
            <p:cNvCxnSpPr>
              <a:cxnSpLocks noChangeShapeType="1"/>
              <a:stCxn id="663573" idx="6"/>
              <a:endCxn id="663575" idx="2"/>
            </p:cNvCxnSpPr>
            <p:nvPr/>
          </p:nvCxnSpPr>
          <p:spPr bwMode="auto">
            <a:xfrm flipV="1">
              <a:off x="1344" y="2400"/>
              <a:ext cx="672" cy="38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9" name="AutoShape 29"/>
            <p:cNvCxnSpPr>
              <a:cxnSpLocks noChangeShapeType="1"/>
              <a:stCxn id="663572" idx="7"/>
              <a:endCxn id="663579" idx="3"/>
            </p:cNvCxnSpPr>
            <p:nvPr/>
          </p:nvCxnSpPr>
          <p:spPr bwMode="auto">
            <a:xfrm flipV="1">
              <a:off x="1330" y="2194"/>
              <a:ext cx="316" cy="1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0" name="AutoShape 30"/>
            <p:cNvCxnSpPr>
              <a:cxnSpLocks noChangeShapeType="1"/>
              <a:stCxn id="663575" idx="1"/>
              <a:endCxn id="663579" idx="5"/>
            </p:cNvCxnSpPr>
            <p:nvPr/>
          </p:nvCxnSpPr>
          <p:spPr bwMode="auto">
            <a:xfrm flipH="1" flipV="1">
              <a:off x="1714" y="2194"/>
              <a:ext cx="316" cy="1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63583" name="AutoShape 31"/>
            <p:cNvSpPr>
              <a:spLocks noChangeArrowheads="1"/>
            </p:cNvSpPr>
            <p:nvPr/>
          </p:nvSpPr>
          <p:spPr bwMode="auto">
            <a:xfrm>
              <a:off x="1632" y="29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82" name="AutoShape 32"/>
            <p:cNvCxnSpPr>
              <a:cxnSpLocks noChangeShapeType="1"/>
              <a:stCxn id="663573" idx="5"/>
              <a:endCxn id="663583" idx="2"/>
            </p:cNvCxnSpPr>
            <p:nvPr/>
          </p:nvCxnSpPr>
          <p:spPr bwMode="auto">
            <a:xfrm>
              <a:off x="1330" y="281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3" name="AutoShape 33"/>
            <p:cNvCxnSpPr>
              <a:cxnSpLocks noChangeShapeType="1"/>
              <a:stCxn id="663583" idx="6"/>
              <a:endCxn id="663576" idx="3"/>
            </p:cNvCxnSpPr>
            <p:nvPr/>
          </p:nvCxnSpPr>
          <p:spPr bwMode="auto">
            <a:xfrm flipV="1">
              <a:off x="1728" y="281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63586" name="Rectangle 34"/>
          <p:cNvSpPr>
            <a:spLocks noChangeArrowheads="1"/>
          </p:cNvSpPr>
          <p:nvPr/>
        </p:nvSpPr>
        <p:spPr bwMode="auto">
          <a:xfrm>
            <a:off x="228600" y="4876800"/>
            <a:ext cx="891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No, because the right graph contains circuits of length 3, while the left graph does not.</a:t>
            </a:r>
          </a:p>
        </p:txBody>
      </p:sp>
    </p:spTree>
    <p:extLst>
      <p:ext uri="{BB962C8B-B14F-4D97-AF65-F5344CB8AC3E}">
        <p14:creationId xmlns:p14="http://schemas.microsoft.com/office/powerpoint/2010/main" xmlns="" val="62917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5" grpId="0" build="p" autoUpdateAnimBg="0"/>
      <p:bldP spid="66358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14FF777-B49E-4E8D-A8A4-1C6CEBA0DE50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Special Graphs</a:t>
            </a:r>
            <a:endParaRPr lang="en-CA" sz="3600" smtClean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213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The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complete bipartite graph</a:t>
            </a:r>
            <a:r>
              <a:rPr lang="en-US" sz="2800" smtClean="0">
                <a:sym typeface="Symbol" pitchFamily="18" charset="2"/>
              </a:rPr>
              <a:t> K</a:t>
            </a:r>
            <a:r>
              <a:rPr lang="en-US" sz="2800" baseline="-25000" smtClean="0">
                <a:sym typeface="Symbol" pitchFamily="18" charset="2"/>
              </a:rPr>
              <a:t>m,n</a:t>
            </a:r>
            <a:r>
              <a:rPr lang="en-US" sz="2800" smtClean="0">
                <a:sym typeface="Symbol" pitchFamily="18" charset="2"/>
              </a:rPr>
              <a:t> is the graph that has its vertex set partitioned into two subsets of m and n vertices, respectively. Two vertices are connected if and only if they are in different subsets.</a:t>
            </a:r>
            <a:endParaRPr lang="en-US" sz="2800" smtClean="0">
              <a:solidFill>
                <a:srgbClr val="66FF33"/>
              </a:solidFill>
              <a:sym typeface="Symbol" pitchFamily="18" charset="2"/>
            </a:endParaRP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2057400" y="4876800"/>
            <a:ext cx="8604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3,2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1600" y="3375025"/>
            <a:ext cx="2133600" cy="1219200"/>
            <a:chOff x="864" y="2126"/>
            <a:chExt cx="1344" cy="768"/>
          </a:xfrm>
        </p:grpSpPr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1152" y="279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887" name="AutoShape 7"/>
            <p:cNvSpPr>
              <a:spLocks noChangeArrowheads="1"/>
            </p:cNvSpPr>
            <p:nvPr/>
          </p:nvSpPr>
          <p:spPr bwMode="auto">
            <a:xfrm>
              <a:off x="1810" y="27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888" name="AutoShape 8"/>
            <p:cNvSpPr>
              <a:spLocks noChangeArrowheads="1"/>
            </p:cNvSpPr>
            <p:nvPr/>
          </p:nvSpPr>
          <p:spPr bwMode="auto">
            <a:xfrm>
              <a:off x="864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889" name="AutoShape 9"/>
            <p:cNvSpPr>
              <a:spLocks noChangeArrowheads="1"/>
            </p:cNvSpPr>
            <p:nvPr/>
          </p:nvSpPr>
          <p:spPr bwMode="auto">
            <a:xfrm>
              <a:off x="211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890" name="AutoShape 10"/>
            <p:cNvSpPr>
              <a:spLocks noChangeArrowheads="1"/>
            </p:cNvSpPr>
            <p:nvPr/>
          </p:nvSpPr>
          <p:spPr bwMode="auto">
            <a:xfrm>
              <a:off x="1488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95" name="AutoShape 11"/>
            <p:cNvCxnSpPr>
              <a:cxnSpLocks noChangeShapeType="1"/>
              <a:stCxn id="634888" idx="4"/>
              <a:endCxn id="634886" idx="1"/>
            </p:cNvCxnSpPr>
            <p:nvPr/>
          </p:nvCxnSpPr>
          <p:spPr bwMode="auto">
            <a:xfrm>
              <a:off x="912" y="2222"/>
              <a:ext cx="254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96" name="AutoShape 12"/>
            <p:cNvCxnSpPr>
              <a:cxnSpLocks noChangeShapeType="1"/>
              <a:stCxn id="634890" idx="3"/>
              <a:endCxn id="634886" idx="0"/>
            </p:cNvCxnSpPr>
            <p:nvPr/>
          </p:nvCxnSpPr>
          <p:spPr bwMode="auto">
            <a:xfrm flipH="1">
              <a:off x="1200" y="2208"/>
              <a:ext cx="302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97" name="AutoShape 13"/>
            <p:cNvCxnSpPr>
              <a:cxnSpLocks noChangeShapeType="1"/>
              <a:stCxn id="634887" idx="7"/>
              <a:endCxn id="634889" idx="4"/>
            </p:cNvCxnSpPr>
            <p:nvPr/>
          </p:nvCxnSpPr>
          <p:spPr bwMode="auto">
            <a:xfrm flipV="1">
              <a:off x="1892" y="2222"/>
              <a:ext cx="268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98" name="AutoShape 14"/>
            <p:cNvCxnSpPr>
              <a:cxnSpLocks noChangeShapeType="1"/>
              <a:stCxn id="634889" idx="3"/>
              <a:endCxn id="634886" idx="7"/>
            </p:cNvCxnSpPr>
            <p:nvPr/>
          </p:nvCxnSpPr>
          <p:spPr bwMode="auto">
            <a:xfrm flipH="1">
              <a:off x="1234" y="2208"/>
              <a:ext cx="89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99" name="AutoShape 15"/>
            <p:cNvCxnSpPr>
              <a:cxnSpLocks noChangeShapeType="1"/>
              <a:stCxn id="634888" idx="5"/>
              <a:endCxn id="634887" idx="1"/>
            </p:cNvCxnSpPr>
            <p:nvPr/>
          </p:nvCxnSpPr>
          <p:spPr bwMode="auto">
            <a:xfrm>
              <a:off x="946" y="2208"/>
              <a:ext cx="878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400" name="AutoShape 16"/>
            <p:cNvCxnSpPr>
              <a:cxnSpLocks noChangeShapeType="1"/>
              <a:stCxn id="634890" idx="5"/>
              <a:endCxn id="634887" idx="0"/>
            </p:cNvCxnSpPr>
            <p:nvPr/>
          </p:nvCxnSpPr>
          <p:spPr bwMode="auto">
            <a:xfrm>
              <a:off x="1570" y="2208"/>
              <a:ext cx="288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34897" name="Text Box 17"/>
          <p:cNvSpPr txBox="1">
            <a:spLocks noChangeArrowheads="1"/>
          </p:cNvSpPr>
          <p:nvPr/>
        </p:nvSpPr>
        <p:spPr bwMode="auto">
          <a:xfrm>
            <a:off x="6096000" y="4930775"/>
            <a:ext cx="8604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3,4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953000" y="3429000"/>
            <a:ext cx="3124200" cy="1219200"/>
            <a:chOff x="3120" y="2160"/>
            <a:chExt cx="1968" cy="768"/>
          </a:xfrm>
        </p:grpSpPr>
        <p:sp>
          <p:nvSpPr>
            <p:cNvPr id="634899" name="AutoShape 19"/>
            <p:cNvSpPr>
              <a:spLocks noChangeArrowheads="1"/>
            </p:cNvSpPr>
            <p:nvPr/>
          </p:nvSpPr>
          <p:spPr bwMode="auto">
            <a:xfrm>
              <a:off x="3696" y="28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900" name="AutoShape 20"/>
            <p:cNvSpPr>
              <a:spLocks noChangeArrowheads="1"/>
            </p:cNvSpPr>
            <p:nvPr/>
          </p:nvSpPr>
          <p:spPr bwMode="auto">
            <a:xfrm>
              <a:off x="4354" y="281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901" name="AutoShape 21"/>
            <p:cNvSpPr>
              <a:spLocks noChangeArrowheads="1"/>
            </p:cNvSpPr>
            <p:nvPr/>
          </p:nvSpPr>
          <p:spPr bwMode="auto">
            <a:xfrm>
              <a:off x="3408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902" name="AutoShape 22"/>
            <p:cNvSpPr>
              <a:spLocks noChangeArrowheads="1"/>
            </p:cNvSpPr>
            <p:nvPr/>
          </p:nvSpPr>
          <p:spPr bwMode="auto">
            <a:xfrm>
              <a:off x="4656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903" name="AutoShape 23"/>
            <p:cNvSpPr>
              <a:spLocks noChangeArrowheads="1"/>
            </p:cNvSpPr>
            <p:nvPr/>
          </p:nvSpPr>
          <p:spPr bwMode="auto">
            <a:xfrm>
              <a:off x="4032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76" name="AutoShape 24"/>
            <p:cNvCxnSpPr>
              <a:cxnSpLocks noChangeShapeType="1"/>
              <a:stCxn id="634901" idx="4"/>
              <a:endCxn id="634899" idx="1"/>
            </p:cNvCxnSpPr>
            <p:nvPr/>
          </p:nvCxnSpPr>
          <p:spPr bwMode="auto">
            <a:xfrm>
              <a:off x="3456" y="2256"/>
              <a:ext cx="254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7" name="AutoShape 25"/>
            <p:cNvCxnSpPr>
              <a:cxnSpLocks noChangeShapeType="1"/>
              <a:stCxn id="634903" idx="3"/>
              <a:endCxn id="634899" idx="0"/>
            </p:cNvCxnSpPr>
            <p:nvPr/>
          </p:nvCxnSpPr>
          <p:spPr bwMode="auto">
            <a:xfrm flipH="1">
              <a:off x="3744" y="2242"/>
              <a:ext cx="302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8" name="AutoShape 26"/>
            <p:cNvCxnSpPr>
              <a:cxnSpLocks noChangeShapeType="1"/>
              <a:stCxn id="634900" idx="7"/>
              <a:endCxn id="634902" idx="4"/>
            </p:cNvCxnSpPr>
            <p:nvPr/>
          </p:nvCxnSpPr>
          <p:spPr bwMode="auto">
            <a:xfrm flipV="1">
              <a:off x="4436" y="2256"/>
              <a:ext cx="268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9" name="AutoShape 27"/>
            <p:cNvCxnSpPr>
              <a:cxnSpLocks noChangeShapeType="1"/>
              <a:stCxn id="634902" idx="3"/>
              <a:endCxn id="634899" idx="7"/>
            </p:cNvCxnSpPr>
            <p:nvPr/>
          </p:nvCxnSpPr>
          <p:spPr bwMode="auto">
            <a:xfrm flipH="1">
              <a:off x="3778" y="2242"/>
              <a:ext cx="89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0" name="AutoShape 28"/>
            <p:cNvCxnSpPr>
              <a:cxnSpLocks noChangeShapeType="1"/>
              <a:stCxn id="634901" idx="5"/>
              <a:endCxn id="634900" idx="1"/>
            </p:cNvCxnSpPr>
            <p:nvPr/>
          </p:nvCxnSpPr>
          <p:spPr bwMode="auto">
            <a:xfrm>
              <a:off x="3490" y="2242"/>
              <a:ext cx="878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1" name="AutoShape 29"/>
            <p:cNvCxnSpPr>
              <a:cxnSpLocks noChangeShapeType="1"/>
              <a:stCxn id="634903" idx="5"/>
              <a:endCxn id="634900" idx="0"/>
            </p:cNvCxnSpPr>
            <p:nvPr/>
          </p:nvCxnSpPr>
          <p:spPr bwMode="auto">
            <a:xfrm>
              <a:off x="4114" y="2242"/>
              <a:ext cx="288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34910" name="AutoShape 30"/>
            <p:cNvSpPr>
              <a:spLocks noChangeArrowheads="1"/>
            </p:cNvSpPr>
            <p:nvPr/>
          </p:nvSpPr>
          <p:spPr bwMode="auto">
            <a:xfrm>
              <a:off x="3120" y="28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911" name="AutoShape 31"/>
            <p:cNvSpPr>
              <a:spLocks noChangeArrowheads="1"/>
            </p:cNvSpPr>
            <p:nvPr/>
          </p:nvSpPr>
          <p:spPr bwMode="auto">
            <a:xfrm>
              <a:off x="4992" y="28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84" name="AutoShape 32"/>
            <p:cNvCxnSpPr>
              <a:cxnSpLocks noChangeShapeType="1"/>
              <a:stCxn id="634910" idx="7"/>
              <a:endCxn id="634901" idx="3"/>
            </p:cNvCxnSpPr>
            <p:nvPr/>
          </p:nvCxnSpPr>
          <p:spPr bwMode="auto">
            <a:xfrm flipV="1">
              <a:off x="3202" y="2242"/>
              <a:ext cx="220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5" name="AutoShape 33"/>
            <p:cNvCxnSpPr>
              <a:cxnSpLocks noChangeShapeType="1"/>
              <a:stCxn id="634910" idx="7"/>
              <a:endCxn id="634903" idx="3"/>
            </p:cNvCxnSpPr>
            <p:nvPr/>
          </p:nvCxnSpPr>
          <p:spPr bwMode="auto">
            <a:xfrm flipV="1">
              <a:off x="3202" y="2242"/>
              <a:ext cx="844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6" name="AutoShape 34"/>
            <p:cNvCxnSpPr>
              <a:cxnSpLocks noChangeShapeType="1"/>
              <a:stCxn id="634910" idx="6"/>
              <a:endCxn id="634902" idx="2"/>
            </p:cNvCxnSpPr>
            <p:nvPr/>
          </p:nvCxnSpPr>
          <p:spPr bwMode="auto">
            <a:xfrm flipV="1">
              <a:off x="3216" y="2208"/>
              <a:ext cx="1440" cy="6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7" name="AutoShape 35"/>
            <p:cNvCxnSpPr>
              <a:cxnSpLocks noChangeShapeType="1"/>
              <a:stCxn id="634901" idx="6"/>
              <a:endCxn id="634911" idx="2"/>
            </p:cNvCxnSpPr>
            <p:nvPr/>
          </p:nvCxnSpPr>
          <p:spPr bwMode="auto">
            <a:xfrm>
              <a:off x="3504" y="2208"/>
              <a:ext cx="1488" cy="6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8" name="AutoShape 36"/>
            <p:cNvCxnSpPr>
              <a:cxnSpLocks noChangeShapeType="1"/>
              <a:stCxn id="634903" idx="5"/>
              <a:endCxn id="634911" idx="1"/>
            </p:cNvCxnSpPr>
            <p:nvPr/>
          </p:nvCxnSpPr>
          <p:spPr bwMode="auto">
            <a:xfrm>
              <a:off x="4114" y="2242"/>
              <a:ext cx="89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9" name="AutoShape 37"/>
            <p:cNvCxnSpPr>
              <a:cxnSpLocks noChangeShapeType="1"/>
              <a:stCxn id="634911" idx="0"/>
              <a:endCxn id="634902" idx="5"/>
            </p:cNvCxnSpPr>
            <p:nvPr/>
          </p:nvCxnSpPr>
          <p:spPr bwMode="auto">
            <a:xfrm flipH="1" flipV="1">
              <a:off x="4738" y="2242"/>
              <a:ext cx="302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404655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 autoUpdateAnimBg="0"/>
      <p:bldP spid="634884" grpId="0" autoUpdateAnimBg="0"/>
      <p:bldP spid="63489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AB7E417-0EC0-49EE-92AD-C439499A9FB5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5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Operations on Graphs</a:t>
            </a:r>
            <a:endParaRPr lang="en-CA" sz="3600" smtClean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3352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dirty="0" smtClean="0">
                <a:sym typeface="Symbol" pitchFamily="18" charset="2"/>
              </a:rPr>
              <a:t> A </a:t>
            </a:r>
            <a:r>
              <a:rPr lang="en-US" sz="2800" b="1" dirty="0" err="1" smtClean="0">
                <a:solidFill>
                  <a:srgbClr val="00FFFF"/>
                </a:solidFill>
                <a:sym typeface="Symbol" pitchFamily="18" charset="2"/>
              </a:rPr>
              <a:t>subgraph</a:t>
            </a:r>
            <a:r>
              <a:rPr lang="en-US" sz="2800" dirty="0" smtClean="0">
                <a:sym typeface="Symbol" pitchFamily="18" charset="2"/>
              </a:rPr>
              <a:t> of a graph G = (V, E) is a graph H = (W, F) where WV and FE.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 smtClean="0">
                <a:solidFill>
                  <a:srgbClr val="FF3300"/>
                </a:solidFill>
                <a:sym typeface="Symbol" pitchFamily="18" charset="2"/>
              </a:rPr>
              <a:t>Note:</a:t>
            </a:r>
            <a:r>
              <a:rPr lang="en-US" sz="2800" dirty="0" smtClean="0">
                <a:sym typeface="Symbol" pitchFamily="18" charset="2"/>
              </a:rPr>
              <a:t> Of course, H is a valid graph, so we cannot remove any endpoints of remaining edges when creating H.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3429000"/>
            <a:ext cx="1676400" cy="1600200"/>
            <a:chOff x="4224" y="2112"/>
            <a:chExt cx="1056" cy="1008"/>
          </a:xfrm>
        </p:grpSpPr>
        <p:sp>
          <p:nvSpPr>
            <p:cNvPr id="637957" name="AutoShape 5"/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7958" name="AutoShape 6"/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7959" name="AutoShape 7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7960" name="AutoShape 8"/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7961" name="AutoShape 9"/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6409" name="AutoShape 10"/>
            <p:cNvCxnSpPr>
              <a:cxnSpLocks noChangeShapeType="1"/>
              <a:stCxn id="637959" idx="4"/>
              <a:endCxn id="637957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10" name="AutoShape 11"/>
            <p:cNvCxnSpPr>
              <a:cxnSpLocks noChangeShapeType="1"/>
              <a:stCxn id="637957" idx="6"/>
              <a:endCxn id="637958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11" name="AutoShape 12"/>
            <p:cNvCxnSpPr>
              <a:cxnSpLocks noChangeShapeType="1"/>
              <a:stCxn id="637958" idx="7"/>
              <a:endCxn id="637960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12" name="AutoShape 13"/>
            <p:cNvCxnSpPr>
              <a:cxnSpLocks noChangeShapeType="1"/>
              <a:stCxn id="637960" idx="1"/>
              <a:endCxn id="637961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13" name="AutoShape 14"/>
            <p:cNvCxnSpPr>
              <a:cxnSpLocks noChangeShapeType="1"/>
              <a:stCxn id="637959" idx="7"/>
              <a:endCxn id="637961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14" name="AutoShape 15"/>
            <p:cNvCxnSpPr>
              <a:cxnSpLocks noChangeShapeType="1"/>
              <a:stCxn id="637961" idx="4"/>
              <a:endCxn id="637957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15" name="AutoShape 16"/>
            <p:cNvCxnSpPr>
              <a:cxnSpLocks noChangeShapeType="1"/>
              <a:stCxn id="637961" idx="4"/>
              <a:endCxn id="637958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16" name="AutoShape 17"/>
            <p:cNvCxnSpPr>
              <a:cxnSpLocks noChangeShapeType="1"/>
              <a:stCxn id="637959" idx="6"/>
              <a:endCxn id="637960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17" name="AutoShape 18"/>
            <p:cNvCxnSpPr>
              <a:cxnSpLocks noChangeShapeType="1"/>
              <a:stCxn id="637959" idx="5"/>
              <a:endCxn id="637958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18" name="AutoShape 19"/>
            <p:cNvCxnSpPr>
              <a:cxnSpLocks noChangeShapeType="1"/>
              <a:stCxn id="637957" idx="7"/>
              <a:endCxn id="637960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37972" name="Text Box 20"/>
          <p:cNvSpPr txBox="1">
            <a:spLocks noChangeArrowheads="1"/>
          </p:cNvSpPr>
          <p:nvPr/>
        </p:nvSpPr>
        <p:spPr bwMode="auto">
          <a:xfrm>
            <a:off x="3352800" y="5181600"/>
            <a:ext cx="609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715000" y="4038600"/>
            <a:ext cx="1676400" cy="990600"/>
            <a:chOff x="3600" y="2544"/>
            <a:chExt cx="1056" cy="624"/>
          </a:xfrm>
        </p:grpSpPr>
        <p:sp>
          <p:nvSpPr>
            <p:cNvPr id="637974" name="AutoShape 22"/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7975" name="AutoShape 23"/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7976" name="AutoShape 24"/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7977" name="AutoShape 25"/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6399" name="AutoShape 26"/>
            <p:cNvCxnSpPr>
              <a:cxnSpLocks noChangeShapeType="1"/>
              <a:stCxn id="637976" idx="4"/>
              <a:endCxn id="637974" idx="1"/>
            </p:cNvCxnSpPr>
            <p:nvPr/>
          </p:nvCxnSpPr>
          <p:spPr bwMode="auto">
            <a:xfrm>
              <a:off x="3648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0" name="AutoShape 27"/>
            <p:cNvCxnSpPr>
              <a:cxnSpLocks noChangeShapeType="1"/>
              <a:stCxn id="637974" idx="6"/>
              <a:endCxn id="637975" idx="2"/>
            </p:cNvCxnSpPr>
            <p:nvPr/>
          </p:nvCxnSpPr>
          <p:spPr bwMode="auto">
            <a:xfrm>
              <a:off x="3888" y="3120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1" name="AutoShape 28"/>
            <p:cNvCxnSpPr>
              <a:cxnSpLocks noChangeShapeType="1"/>
              <a:stCxn id="637975" idx="7"/>
              <a:endCxn id="637977" idx="4"/>
            </p:cNvCxnSpPr>
            <p:nvPr/>
          </p:nvCxnSpPr>
          <p:spPr bwMode="auto">
            <a:xfrm flipV="1">
              <a:off x="4450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2" name="AutoShape 29"/>
            <p:cNvCxnSpPr>
              <a:cxnSpLocks noChangeShapeType="1"/>
              <a:stCxn id="637976" idx="6"/>
              <a:endCxn id="637977" idx="2"/>
            </p:cNvCxnSpPr>
            <p:nvPr/>
          </p:nvCxnSpPr>
          <p:spPr bwMode="auto">
            <a:xfrm>
              <a:off x="3696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3" name="AutoShape 30"/>
            <p:cNvCxnSpPr>
              <a:cxnSpLocks noChangeShapeType="1"/>
              <a:stCxn id="637974" idx="7"/>
              <a:endCxn id="637977" idx="3"/>
            </p:cNvCxnSpPr>
            <p:nvPr/>
          </p:nvCxnSpPr>
          <p:spPr bwMode="auto">
            <a:xfrm flipV="1">
              <a:off x="3874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37983" name="Text Box 31"/>
          <p:cNvSpPr txBox="1">
            <a:spLocks noChangeArrowheads="1"/>
          </p:cNvSpPr>
          <p:nvPr/>
        </p:nvSpPr>
        <p:spPr bwMode="auto">
          <a:xfrm>
            <a:off x="5334000" y="5181600"/>
            <a:ext cx="2743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subgraph of K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41760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7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7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 autoUpdateAnimBg="0"/>
      <p:bldP spid="637972" grpId="0" autoUpdateAnimBg="0"/>
      <p:bldP spid="63798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1DD90EDB-672D-480E-8600-5BDFBA25D121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6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Operations on Graphs</a:t>
            </a:r>
            <a:endParaRPr lang="en-CA" sz="3600" smtClean="0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3352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The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union</a:t>
            </a:r>
            <a:r>
              <a:rPr lang="en-US" sz="2800" smtClean="0">
                <a:sym typeface="Symbol" pitchFamily="18" charset="2"/>
              </a:rPr>
              <a:t> of two simple graphs G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= 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(V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E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) and G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= (V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, E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) is the simple graph with vertex set V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 V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and edge set E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 E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The union of G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and G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is denoted by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G</a:t>
            </a:r>
            <a:r>
              <a:rPr lang="en-US" sz="2800" b="1" baseline="-25000" smtClean="0">
                <a:solidFill>
                  <a:srgbClr val="00FFFF"/>
                </a:solidFill>
                <a:sym typeface="Symbol" pitchFamily="18" charset="2"/>
              </a:rPr>
              <a:t>1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  G</a:t>
            </a:r>
            <a:r>
              <a:rPr lang="en-US" sz="2800" b="1" baseline="-25000" smtClean="0">
                <a:solidFill>
                  <a:srgbClr val="00FFFF"/>
                </a:solidFill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3429000"/>
            <a:ext cx="1676400" cy="1600200"/>
            <a:chOff x="4224" y="2112"/>
            <a:chExt cx="1056" cy="1008"/>
          </a:xfrm>
        </p:grpSpPr>
        <p:sp>
          <p:nvSpPr>
            <p:cNvPr id="638981" name="AutoShape 5"/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8982" name="AutoShape 6"/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8983" name="AutoShape 7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8984" name="AutoShape 8"/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8985" name="AutoShape 9"/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7447" name="AutoShape 10"/>
            <p:cNvCxnSpPr>
              <a:cxnSpLocks noChangeShapeType="1"/>
              <a:stCxn id="638983" idx="4"/>
              <a:endCxn id="638981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48" name="AutoShape 11"/>
            <p:cNvCxnSpPr>
              <a:cxnSpLocks noChangeShapeType="1"/>
              <a:stCxn id="638981" idx="6"/>
              <a:endCxn id="638982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49" name="AutoShape 12"/>
            <p:cNvCxnSpPr>
              <a:cxnSpLocks noChangeShapeType="1"/>
              <a:stCxn id="638982" idx="7"/>
              <a:endCxn id="638984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50" name="AutoShape 13"/>
            <p:cNvCxnSpPr>
              <a:cxnSpLocks noChangeShapeType="1"/>
              <a:stCxn id="638984" idx="1"/>
              <a:endCxn id="638985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51" name="AutoShape 14"/>
            <p:cNvCxnSpPr>
              <a:cxnSpLocks noChangeShapeType="1"/>
              <a:stCxn id="638983" idx="7"/>
              <a:endCxn id="638985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52" name="AutoShape 15"/>
            <p:cNvCxnSpPr>
              <a:cxnSpLocks noChangeShapeType="1"/>
              <a:stCxn id="638985" idx="4"/>
              <a:endCxn id="638981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53" name="AutoShape 16"/>
            <p:cNvCxnSpPr>
              <a:cxnSpLocks noChangeShapeType="1"/>
              <a:stCxn id="638985" idx="4"/>
              <a:endCxn id="638982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54" name="AutoShape 17"/>
            <p:cNvCxnSpPr>
              <a:cxnSpLocks noChangeShapeType="1"/>
              <a:stCxn id="638983" idx="6"/>
              <a:endCxn id="638984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55" name="AutoShape 18"/>
            <p:cNvCxnSpPr>
              <a:cxnSpLocks noChangeShapeType="1"/>
              <a:stCxn id="638983" idx="5"/>
              <a:endCxn id="638982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56" name="AutoShape 19"/>
            <p:cNvCxnSpPr>
              <a:cxnSpLocks noChangeShapeType="1"/>
              <a:stCxn id="638981" idx="7"/>
              <a:endCxn id="638984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38996" name="Text Box 20"/>
          <p:cNvSpPr txBox="1">
            <a:spLocks noChangeArrowheads="1"/>
          </p:cNvSpPr>
          <p:nvPr/>
        </p:nvSpPr>
        <p:spPr bwMode="auto">
          <a:xfrm>
            <a:off x="1143000" y="5257800"/>
            <a:ext cx="652463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276600" y="4038600"/>
            <a:ext cx="1676400" cy="990600"/>
            <a:chOff x="3600" y="2544"/>
            <a:chExt cx="1056" cy="624"/>
          </a:xfrm>
        </p:grpSpPr>
        <p:sp>
          <p:nvSpPr>
            <p:cNvPr id="638998" name="AutoShape 22"/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8999" name="AutoShape 23"/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9000" name="AutoShape 24"/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9001" name="AutoShape 25"/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7437" name="AutoShape 26"/>
            <p:cNvCxnSpPr>
              <a:cxnSpLocks noChangeShapeType="1"/>
              <a:stCxn id="639000" idx="4"/>
              <a:endCxn id="638998" idx="1"/>
            </p:cNvCxnSpPr>
            <p:nvPr/>
          </p:nvCxnSpPr>
          <p:spPr bwMode="auto">
            <a:xfrm>
              <a:off x="3648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38" name="AutoShape 27"/>
            <p:cNvCxnSpPr>
              <a:cxnSpLocks noChangeShapeType="1"/>
              <a:stCxn id="638998" idx="6"/>
              <a:endCxn id="638999" idx="2"/>
            </p:cNvCxnSpPr>
            <p:nvPr/>
          </p:nvCxnSpPr>
          <p:spPr bwMode="auto">
            <a:xfrm>
              <a:off x="3888" y="3120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39" name="AutoShape 28"/>
            <p:cNvCxnSpPr>
              <a:cxnSpLocks noChangeShapeType="1"/>
              <a:stCxn id="638999" idx="7"/>
              <a:endCxn id="639001" idx="4"/>
            </p:cNvCxnSpPr>
            <p:nvPr/>
          </p:nvCxnSpPr>
          <p:spPr bwMode="auto">
            <a:xfrm flipV="1">
              <a:off x="4450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40" name="AutoShape 29"/>
            <p:cNvCxnSpPr>
              <a:cxnSpLocks noChangeShapeType="1"/>
              <a:stCxn id="639000" idx="6"/>
              <a:endCxn id="639001" idx="2"/>
            </p:cNvCxnSpPr>
            <p:nvPr/>
          </p:nvCxnSpPr>
          <p:spPr bwMode="auto">
            <a:xfrm>
              <a:off x="3696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41" name="AutoShape 30"/>
            <p:cNvCxnSpPr>
              <a:cxnSpLocks noChangeShapeType="1"/>
              <a:stCxn id="638998" idx="7"/>
              <a:endCxn id="639001" idx="3"/>
            </p:cNvCxnSpPr>
            <p:nvPr/>
          </p:nvCxnSpPr>
          <p:spPr bwMode="auto">
            <a:xfrm flipV="1">
              <a:off x="3874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09600" y="3429000"/>
            <a:ext cx="1676400" cy="1600200"/>
            <a:chOff x="384" y="2160"/>
            <a:chExt cx="1056" cy="1008"/>
          </a:xfrm>
        </p:grpSpPr>
        <p:sp>
          <p:nvSpPr>
            <p:cNvPr id="639008" name="AutoShape 32"/>
            <p:cNvSpPr>
              <a:spLocks noChangeArrowheads="1"/>
            </p:cNvSpPr>
            <p:nvPr/>
          </p:nvSpPr>
          <p:spPr bwMode="auto">
            <a:xfrm>
              <a:off x="576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9009" name="AutoShape 33"/>
            <p:cNvSpPr>
              <a:spLocks noChangeArrowheads="1"/>
            </p:cNvSpPr>
            <p:nvPr/>
          </p:nvSpPr>
          <p:spPr bwMode="auto">
            <a:xfrm>
              <a:off x="115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9010" name="AutoShape 34"/>
            <p:cNvSpPr>
              <a:spLocks noChangeArrowheads="1"/>
            </p:cNvSpPr>
            <p:nvPr/>
          </p:nvSpPr>
          <p:spPr bwMode="auto">
            <a:xfrm>
              <a:off x="38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9011" name="AutoShape 35"/>
            <p:cNvSpPr>
              <a:spLocks noChangeArrowheads="1"/>
            </p:cNvSpPr>
            <p:nvPr/>
          </p:nvSpPr>
          <p:spPr bwMode="auto">
            <a:xfrm>
              <a:off x="134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9012" name="AutoShape 36"/>
            <p:cNvSpPr>
              <a:spLocks noChangeArrowheads="1"/>
            </p:cNvSpPr>
            <p:nvPr/>
          </p:nvSpPr>
          <p:spPr bwMode="auto">
            <a:xfrm>
              <a:off x="864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7426" name="AutoShape 37"/>
            <p:cNvCxnSpPr>
              <a:cxnSpLocks noChangeShapeType="1"/>
              <a:stCxn id="639010" idx="4"/>
              <a:endCxn id="639008" idx="1"/>
            </p:cNvCxnSpPr>
            <p:nvPr/>
          </p:nvCxnSpPr>
          <p:spPr bwMode="auto">
            <a:xfrm>
              <a:off x="432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27" name="AutoShape 38"/>
            <p:cNvCxnSpPr>
              <a:cxnSpLocks noChangeShapeType="1"/>
              <a:stCxn id="639011" idx="1"/>
              <a:endCxn id="639012" idx="5"/>
            </p:cNvCxnSpPr>
            <p:nvPr/>
          </p:nvCxnSpPr>
          <p:spPr bwMode="auto">
            <a:xfrm flipH="1" flipV="1">
              <a:off x="94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28" name="AutoShape 39"/>
            <p:cNvCxnSpPr>
              <a:cxnSpLocks noChangeShapeType="1"/>
              <a:stCxn id="639010" idx="7"/>
              <a:endCxn id="639012" idx="3"/>
            </p:cNvCxnSpPr>
            <p:nvPr/>
          </p:nvCxnSpPr>
          <p:spPr bwMode="auto">
            <a:xfrm flipV="1">
              <a:off x="46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29" name="AutoShape 40"/>
            <p:cNvCxnSpPr>
              <a:cxnSpLocks noChangeShapeType="1"/>
              <a:stCxn id="639012" idx="4"/>
              <a:endCxn id="639008" idx="0"/>
            </p:cNvCxnSpPr>
            <p:nvPr/>
          </p:nvCxnSpPr>
          <p:spPr bwMode="auto">
            <a:xfrm flipH="1">
              <a:off x="624" y="2256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30" name="AutoShape 41"/>
            <p:cNvCxnSpPr>
              <a:cxnSpLocks noChangeShapeType="1"/>
              <a:stCxn id="639012" idx="4"/>
              <a:endCxn id="639009" idx="1"/>
            </p:cNvCxnSpPr>
            <p:nvPr/>
          </p:nvCxnSpPr>
          <p:spPr bwMode="auto">
            <a:xfrm>
              <a:off x="912" y="2256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31" name="AutoShape 42"/>
            <p:cNvCxnSpPr>
              <a:cxnSpLocks noChangeShapeType="1"/>
              <a:stCxn id="639010" idx="6"/>
              <a:endCxn id="639011" idx="2"/>
            </p:cNvCxnSpPr>
            <p:nvPr/>
          </p:nvCxnSpPr>
          <p:spPr bwMode="auto">
            <a:xfrm>
              <a:off x="480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432" name="AutoShape 43"/>
            <p:cNvCxnSpPr>
              <a:cxnSpLocks noChangeShapeType="1"/>
              <a:stCxn id="639010" idx="5"/>
              <a:endCxn id="639009" idx="1"/>
            </p:cNvCxnSpPr>
            <p:nvPr/>
          </p:nvCxnSpPr>
          <p:spPr bwMode="auto">
            <a:xfrm>
              <a:off x="466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39020" name="Text Box 44"/>
          <p:cNvSpPr txBox="1">
            <a:spLocks noChangeArrowheads="1"/>
          </p:cNvSpPr>
          <p:nvPr/>
        </p:nvSpPr>
        <p:spPr bwMode="auto">
          <a:xfrm>
            <a:off x="3810000" y="5257800"/>
            <a:ext cx="652463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39021" name="Text Box 45"/>
          <p:cNvSpPr txBox="1">
            <a:spLocks noChangeArrowheads="1"/>
          </p:cNvSpPr>
          <p:nvPr/>
        </p:nvSpPr>
        <p:spPr bwMode="auto">
          <a:xfrm>
            <a:off x="6096000" y="5257800"/>
            <a:ext cx="22860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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= K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9343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8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8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9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9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9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9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9" grpId="0" build="p" autoUpdateAnimBg="0"/>
      <p:bldP spid="638996" grpId="0" autoUpdateAnimBg="0"/>
      <p:bldP spid="639020" grpId="0" autoUpdateAnimBg="0"/>
      <p:bldP spid="6390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A16C1666-B451-4186-9522-59B79DD55848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7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Representing Graphs</a:t>
            </a:r>
            <a:endParaRPr lang="en-CA" sz="36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762000"/>
            <a:ext cx="2362200" cy="2043113"/>
            <a:chOff x="768" y="480"/>
            <a:chExt cx="1488" cy="1287"/>
          </a:xfrm>
        </p:grpSpPr>
        <p:sp>
          <p:nvSpPr>
            <p:cNvPr id="640004" name="Text Box 4"/>
            <p:cNvSpPr txBox="1">
              <a:spLocks noChangeArrowheads="1"/>
            </p:cNvSpPr>
            <p:nvPr/>
          </p:nvSpPr>
          <p:spPr bwMode="auto">
            <a:xfrm>
              <a:off x="1056" y="4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0005" name="AutoShape 5"/>
            <p:cNvSpPr>
              <a:spLocks noChangeArrowheads="1"/>
            </p:cNvSpPr>
            <p:nvPr/>
          </p:nvSpPr>
          <p:spPr bwMode="auto">
            <a:xfrm>
              <a:off x="1728" y="15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0006" name="AutoShape 6"/>
            <p:cNvSpPr>
              <a:spLocks noChangeArrowheads="1"/>
            </p:cNvSpPr>
            <p:nvPr/>
          </p:nvSpPr>
          <p:spPr bwMode="auto">
            <a:xfrm>
              <a:off x="1008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0007" name="AutoShape 7"/>
            <p:cNvSpPr>
              <a:spLocks noChangeArrowheads="1"/>
            </p:cNvSpPr>
            <p:nvPr/>
          </p:nvSpPr>
          <p:spPr bwMode="auto">
            <a:xfrm>
              <a:off x="1728" y="9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0008" name="AutoShape 8"/>
            <p:cNvSpPr>
              <a:spLocks noChangeArrowheads="1"/>
            </p:cNvSpPr>
            <p:nvPr/>
          </p:nvSpPr>
          <p:spPr bwMode="auto">
            <a:xfrm>
              <a:off x="1296" y="6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8498" name="AutoShape 9"/>
            <p:cNvCxnSpPr>
              <a:cxnSpLocks noChangeShapeType="1"/>
              <a:stCxn id="640007" idx="1"/>
              <a:endCxn id="640008" idx="5"/>
            </p:cNvCxnSpPr>
            <p:nvPr/>
          </p:nvCxnSpPr>
          <p:spPr bwMode="auto">
            <a:xfrm flipH="1" flipV="1">
              <a:off x="1378" y="754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99" name="AutoShape 10"/>
            <p:cNvCxnSpPr>
              <a:cxnSpLocks noChangeShapeType="1"/>
              <a:stCxn id="640006" idx="7"/>
              <a:endCxn id="640008" idx="3"/>
            </p:cNvCxnSpPr>
            <p:nvPr/>
          </p:nvCxnSpPr>
          <p:spPr bwMode="auto">
            <a:xfrm flipV="1">
              <a:off x="1090" y="754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500" name="AutoShape 11"/>
            <p:cNvCxnSpPr>
              <a:cxnSpLocks noChangeShapeType="1"/>
              <a:stCxn id="640008" idx="4"/>
              <a:endCxn id="640005" idx="1"/>
            </p:cNvCxnSpPr>
            <p:nvPr/>
          </p:nvCxnSpPr>
          <p:spPr bwMode="auto">
            <a:xfrm>
              <a:off x="1344" y="768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501" name="AutoShape 12"/>
            <p:cNvCxnSpPr>
              <a:cxnSpLocks noChangeShapeType="1"/>
              <a:stCxn id="640006" idx="6"/>
              <a:endCxn id="640007" idx="2"/>
            </p:cNvCxnSpPr>
            <p:nvPr/>
          </p:nvCxnSpPr>
          <p:spPr bwMode="auto">
            <a:xfrm flipV="1">
              <a:off x="1104" y="1008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502" name="AutoShape 13"/>
            <p:cNvCxnSpPr>
              <a:cxnSpLocks noChangeShapeType="1"/>
              <a:stCxn id="640006" idx="5"/>
              <a:endCxn id="640005" idx="1"/>
            </p:cNvCxnSpPr>
            <p:nvPr/>
          </p:nvCxnSpPr>
          <p:spPr bwMode="auto">
            <a:xfrm>
              <a:off x="1090" y="1234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40014" name="Text Box 14"/>
            <p:cNvSpPr txBox="1">
              <a:spLocks noChangeArrowheads="1"/>
            </p:cNvSpPr>
            <p:nvPr/>
          </p:nvSpPr>
          <p:spPr bwMode="auto">
            <a:xfrm>
              <a:off x="1872" y="81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0015" name="Text Box 15"/>
            <p:cNvSpPr txBox="1">
              <a:spLocks noChangeArrowheads="1"/>
            </p:cNvSpPr>
            <p:nvPr/>
          </p:nvSpPr>
          <p:spPr bwMode="auto">
            <a:xfrm>
              <a:off x="1872" y="14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0016" name="Text Box 16"/>
            <p:cNvSpPr txBox="1">
              <a:spLocks noChangeArrowheads="1"/>
            </p:cNvSpPr>
            <p:nvPr/>
          </p:nvSpPr>
          <p:spPr bwMode="auto">
            <a:xfrm>
              <a:off x="768" y="105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257800" y="762000"/>
            <a:ext cx="2895600" cy="2119313"/>
            <a:chOff x="3312" y="480"/>
            <a:chExt cx="1824" cy="1335"/>
          </a:xfrm>
        </p:grpSpPr>
        <p:sp>
          <p:nvSpPr>
            <p:cNvPr id="640018" name="Text Box 18"/>
            <p:cNvSpPr txBox="1">
              <a:spLocks noChangeArrowheads="1"/>
            </p:cNvSpPr>
            <p:nvPr/>
          </p:nvSpPr>
          <p:spPr bwMode="auto">
            <a:xfrm>
              <a:off x="3936" y="4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0019" name="AutoShape 19"/>
            <p:cNvSpPr>
              <a:spLocks noChangeArrowheads="1"/>
            </p:cNvSpPr>
            <p:nvPr/>
          </p:nvSpPr>
          <p:spPr bwMode="auto">
            <a:xfrm>
              <a:off x="3984" y="15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0020" name="AutoShape 20"/>
            <p:cNvSpPr>
              <a:spLocks noChangeArrowheads="1"/>
            </p:cNvSpPr>
            <p:nvPr/>
          </p:nvSpPr>
          <p:spPr bwMode="auto">
            <a:xfrm>
              <a:off x="3552" y="9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0021" name="AutoShape 21"/>
            <p:cNvSpPr>
              <a:spLocks noChangeArrowheads="1"/>
            </p:cNvSpPr>
            <p:nvPr/>
          </p:nvSpPr>
          <p:spPr bwMode="auto">
            <a:xfrm>
              <a:off x="4608" y="9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0022" name="AutoShape 22"/>
            <p:cNvSpPr>
              <a:spLocks noChangeArrowheads="1"/>
            </p:cNvSpPr>
            <p:nvPr/>
          </p:nvSpPr>
          <p:spPr bwMode="auto">
            <a:xfrm>
              <a:off x="4176" y="6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8485" name="AutoShape 23"/>
            <p:cNvCxnSpPr>
              <a:cxnSpLocks noChangeShapeType="1"/>
              <a:stCxn id="640021" idx="1"/>
              <a:endCxn id="640022" idx="5"/>
            </p:cNvCxnSpPr>
            <p:nvPr/>
          </p:nvCxnSpPr>
          <p:spPr bwMode="auto">
            <a:xfrm flipH="1" flipV="1">
              <a:off x="4258" y="754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86" name="AutoShape 24"/>
            <p:cNvCxnSpPr>
              <a:cxnSpLocks noChangeShapeType="1"/>
              <a:stCxn id="640020" idx="7"/>
              <a:endCxn id="640022" idx="3"/>
            </p:cNvCxnSpPr>
            <p:nvPr/>
          </p:nvCxnSpPr>
          <p:spPr bwMode="auto">
            <a:xfrm flipV="1">
              <a:off x="3634" y="754"/>
              <a:ext cx="556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87" name="AutoShape 25"/>
            <p:cNvCxnSpPr>
              <a:cxnSpLocks noChangeShapeType="1"/>
              <a:stCxn id="640022" idx="4"/>
              <a:endCxn id="640019" idx="1"/>
            </p:cNvCxnSpPr>
            <p:nvPr/>
          </p:nvCxnSpPr>
          <p:spPr bwMode="auto">
            <a:xfrm flipH="1">
              <a:off x="3998" y="768"/>
              <a:ext cx="226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88" name="AutoShape 26"/>
            <p:cNvCxnSpPr>
              <a:cxnSpLocks noChangeShapeType="1"/>
              <a:stCxn id="640020" idx="6"/>
              <a:endCxn id="640021" idx="2"/>
            </p:cNvCxnSpPr>
            <p:nvPr/>
          </p:nvCxnSpPr>
          <p:spPr bwMode="auto">
            <a:xfrm>
              <a:off x="3648" y="1008"/>
              <a:ext cx="96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89" name="AutoShape 27"/>
            <p:cNvCxnSpPr>
              <a:cxnSpLocks noChangeShapeType="1"/>
              <a:stCxn id="640020" idx="5"/>
              <a:endCxn id="640019" idx="1"/>
            </p:cNvCxnSpPr>
            <p:nvPr/>
          </p:nvCxnSpPr>
          <p:spPr bwMode="auto">
            <a:xfrm>
              <a:off x="3634" y="1042"/>
              <a:ext cx="364" cy="5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40028" name="Text Box 28"/>
            <p:cNvSpPr txBox="1">
              <a:spLocks noChangeArrowheads="1"/>
            </p:cNvSpPr>
            <p:nvPr/>
          </p:nvSpPr>
          <p:spPr bwMode="auto">
            <a:xfrm>
              <a:off x="4752" y="81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0029" name="Text Box 29"/>
            <p:cNvSpPr txBox="1">
              <a:spLocks noChangeArrowheads="1"/>
            </p:cNvSpPr>
            <p:nvPr/>
          </p:nvSpPr>
          <p:spPr bwMode="auto">
            <a:xfrm>
              <a:off x="4080" y="148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0030" name="Text Box 30"/>
            <p:cNvSpPr txBox="1">
              <a:spLocks noChangeArrowheads="1"/>
            </p:cNvSpPr>
            <p:nvPr/>
          </p:nvSpPr>
          <p:spPr bwMode="auto">
            <a:xfrm>
              <a:off x="3312" y="6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graphicFrame>
        <p:nvGraphicFramePr>
          <p:cNvPr id="640031" name="Group 31"/>
          <p:cNvGraphicFramePr>
            <a:graphicFrameLocks noGrp="1"/>
          </p:cNvGraphicFramePr>
          <p:nvPr/>
        </p:nvGraphicFramePr>
        <p:xfrm>
          <a:off x="762000" y="3048000"/>
          <a:ext cx="3429000" cy="3017839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944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Vertex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Adjacent Vertices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b, c, d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a, d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a, d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a, b, c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0051" name="Group 51"/>
          <p:cNvGraphicFramePr>
            <a:graphicFrameLocks noGrp="1"/>
          </p:cNvGraphicFramePr>
          <p:nvPr/>
        </p:nvGraphicFramePr>
        <p:xfrm>
          <a:off x="4953000" y="3048000"/>
          <a:ext cx="3429000" cy="3017839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944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Initial Vertex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Terminal Vertices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a, b, c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8418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2FE2F1E4-237B-403B-99C6-3D0C71393AA5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8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Representing Graphs</a:t>
            </a:r>
            <a:endParaRPr lang="en-CA" sz="3600" smtClean="0"/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Let G = (V, E) be a simple graph with |V| = n. Suppose that the vertices of G are listed in arbitrary order as v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v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, …, v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The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adjacency matrix</a:t>
            </a:r>
            <a:r>
              <a:rPr lang="en-US" sz="2800" smtClean="0">
                <a:sym typeface="Symbol" pitchFamily="18" charset="2"/>
              </a:rPr>
              <a:t> A (or A</a:t>
            </a:r>
            <a:r>
              <a:rPr lang="en-US" sz="2800" baseline="-25000" smtClean="0">
                <a:sym typeface="Symbol" pitchFamily="18" charset="2"/>
              </a:rPr>
              <a:t>G</a:t>
            </a:r>
            <a:r>
              <a:rPr lang="en-US" sz="2800" smtClean="0">
                <a:sym typeface="Symbol" pitchFamily="18" charset="2"/>
              </a:rPr>
              <a:t>) of G, with respect to this listing of the vertices, is the nn zero-one matrix with 1 as its (i, j)th entry when v</a:t>
            </a:r>
            <a:r>
              <a:rPr lang="en-US" sz="2800" baseline="-25000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 and v</a:t>
            </a:r>
            <a:r>
              <a:rPr lang="en-US" sz="2800" baseline="-25000" smtClean="0">
                <a:sym typeface="Symbol" pitchFamily="18" charset="2"/>
              </a:rPr>
              <a:t>j</a:t>
            </a:r>
            <a:r>
              <a:rPr lang="en-US" sz="2800" smtClean="0">
                <a:sym typeface="Symbol" pitchFamily="18" charset="2"/>
              </a:rPr>
              <a:t> are adjacent, and 0 otherwise.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In other words, for an adjacency matrix A = [a</a:t>
            </a:r>
            <a:r>
              <a:rPr lang="en-US" sz="2800" baseline="-25000" smtClean="0">
                <a:sym typeface="Symbol" pitchFamily="18" charset="2"/>
              </a:rPr>
              <a:t>ij</a:t>
            </a:r>
            <a:r>
              <a:rPr lang="en-US" sz="2800" smtClean="0">
                <a:sym typeface="Symbol" pitchFamily="18" charset="2"/>
              </a:rPr>
              <a:t>],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smtClean="0">
                <a:sym typeface="Symbol" pitchFamily="18" charset="2"/>
              </a:rPr>
              <a:t>a</a:t>
            </a:r>
            <a:r>
              <a:rPr lang="en-US" sz="2800" baseline="-25000" smtClean="0">
                <a:sym typeface="Symbol" pitchFamily="18" charset="2"/>
              </a:rPr>
              <a:t>ij</a:t>
            </a:r>
            <a:r>
              <a:rPr lang="en-US" sz="2800" smtClean="0">
                <a:sym typeface="Symbol" pitchFamily="18" charset="2"/>
              </a:rPr>
              <a:t> = 1 	if {v</a:t>
            </a:r>
            <a:r>
              <a:rPr lang="en-US" sz="2800" baseline="-25000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, v</a:t>
            </a:r>
            <a:r>
              <a:rPr lang="en-US" sz="2800" baseline="-25000" smtClean="0">
                <a:sym typeface="Symbol" pitchFamily="18" charset="2"/>
              </a:rPr>
              <a:t>j</a:t>
            </a:r>
            <a:r>
              <a:rPr lang="en-US" sz="2800" smtClean="0">
                <a:sym typeface="Symbol" pitchFamily="18" charset="2"/>
              </a:rPr>
              <a:t>} is an edge of G,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a</a:t>
            </a:r>
            <a:r>
              <a:rPr lang="en-US" sz="2800" baseline="-25000" smtClean="0">
                <a:sym typeface="Symbol" pitchFamily="18" charset="2"/>
              </a:rPr>
              <a:t>ij</a:t>
            </a:r>
            <a:r>
              <a:rPr lang="en-US" sz="2800" smtClean="0">
                <a:sym typeface="Symbol" pitchFamily="18" charset="2"/>
              </a:rPr>
              <a:t> = 0	         otherwise.</a:t>
            </a:r>
            <a:endParaRPr lang="en-US" sz="2800" b="1" smtClean="0">
              <a:solidFill>
                <a:srgbClr val="00FFFF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545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926D8179-7BBA-4DCE-AA64-AA674429C61B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9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Representing Graphs</a:t>
            </a:r>
            <a:endParaRPr lang="en-CA" sz="36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324600" y="1066800"/>
            <a:ext cx="2362200" cy="2043113"/>
            <a:chOff x="768" y="480"/>
            <a:chExt cx="1488" cy="1287"/>
          </a:xfrm>
        </p:grpSpPr>
        <p:sp>
          <p:nvSpPr>
            <p:cNvPr id="642052" name="Text Box 4"/>
            <p:cNvSpPr txBox="1">
              <a:spLocks noChangeArrowheads="1"/>
            </p:cNvSpPr>
            <p:nvPr/>
          </p:nvSpPr>
          <p:spPr bwMode="auto">
            <a:xfrm>
              <a:off x="1056" y="4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1728" y="15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1008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728" y="9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1296" y="6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0496" name="AutoShape 9"/>
            <p:cNvCxnSpPr>
              <a:cxnSpLocks noChangeShapeType="1"/>
              <a:stCxn id="642055" idx="1"/>
              <a:endCxn id="642056" idx="5"/>
            </p:cNvCxnSpPr>
            <p:nvPr/>
          </p:nvCxnSpPr>
          <p:spPr bwMode="auto">
            <a:xfrm flipH="1" flipV="1">
              <a:off x="1378" y="754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7" name="AutoShape 10"/>
            <p:cNvCxnSpPr>
              <a:cxnSpLocks noChangeShapeType="1"/>
              <a:stCxn id="642054" idx="7"/>
              <a:endCxn id="642056" idx="3"/>
            </p:cNvCxnSpPr>
            <p:nvPr/>
          </p:nvCxnSpPr>
          <p:spPr bwMode="auto">
            <a:xfrm flipV="1">
              <a:off x="1090" y="754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8" name="AutoShape 11"/>
            <p:cNvCxnSpPr>
              <a:cxnSpLocks noChangeShapeType="1"/>
              <a:stCxn id="642056" idx="4"/>
              <a:endCxn id="642053" idx="1"/>
            </p:cNvCxnSpPr>
            <p:nvPr/>
          </p:nvCxnSpPr>
          <p:spPr bwMode="auto">
            <a:xfrm>
              <a:off x="1344" y="768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9" name="AutoShape 12"/>
            <p:cNvCxnSpPr>
              <a:cxnSpLocks noChangeShapeType="1"/>
              <a:stCxn id="642054" idx="6"/>
              <a:endCxn id="642055" idx="2"/>
            </p:cNvCxnSpPr>
            <p:nvPr/>
          </p:nvCxnSpPr>
          <p:spPr bwMode="auto">
            <a:xfrm flipV="1">
              <a:off x="1104" y="1008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0" name="AutoShape 13"/>
            <p:cNvCxnSpPr>
              <a:cxnSpLocks noChangeShapeType="1"/>
              <a:stCxn id="642054" idx="5"/>
              <a:endCxn id="642053" idx="1"/>
            </p:cNvCxnSpPr>
            <p:nvPr/>
          </p:nvCxnSpPr>
          <p:spPr bwMode="auto">
            <a:xfrm>
              <a:off x="1090" y="1234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42062" name="Text Box 14"/>
            <p:cNvSpPr txBox="1">
              <a:spLocks noChangeArrowheads="1"/>
            </p:cNvSpPr>
            <p:nvPr/>
          </p:nvSpPr>
          <p:spPr bwMode="auto">
            <a:xfrm>
              <a:off x="1872" y="81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2063" name="Text Box 15"/>
            <p:cNvSpPr txBox="1">
              <a:spLocks noChangeArrowheads="1"/>
            </p:cNvSpPr>
            <p:nvPr/>
          </p:nvSpPr>
          <p:spPr bwMode="auto">
            <a:xfrm>
              <a:off x="1872" y="14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2064" name="Text Box 16"/>
            <p:cNvSpPr txBox="1">
              <a:spLocks noChangeArrowheads="1"/>
            </p:cNvSpPr>
            <p:nvPr/>
          </p:nvSpPr>
          <p:spPr bwMode="auto">
            <a:xfrm>
              <a:off x="768" y="105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64206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5638800" cy="2438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 smtClean="0">
                <a:sym typeface="Symbol" pitchFamily="18" charset="2"/>
              </a:rPr>
              <a:t> What is the adjacency matrix A</a:t>
            </a:r>
            <a:r>
              <a:rPr lang="en-US" sz="2800" baseline="-25000" smtClean="0">
                <a:sym typeface="Symbol" pitchFamily="18" charset="2"/>
              </a:rPr>
              <a:t>G</a:t>
            </a:r>
            <a:r>
              <a:rPr lang="en-US" sz="2800" smtClean="0">
                <a:sym typeface="Symbol" pitchFamily="18" charset="2"/>
              </a:rPr>
              <a:t> for the following graph G based on the order of vertices a, b, c, d ?</a:t>
            </a:r>
            <a:endParaRPr lang="en-US" sz="2800" smtClean="0">
              <a:solidFill>
                <a:srgbClr val="66FF33"/>
              </a:solidFill>
              <a:sym typeface="Symbol" pitchFamily="18" charset="2"/>
            </a:endParaRPr>
          </a:p>
        </p:txBody>
      </p:sp>
      <p:sp>
        <p:nvSpPr>
          <p:cNvPr id="642066" name="Rectangle 18"/>
          <p:cNvSpPr>
            <a:spLocks noChangeArrowheads="1"/>
          </p:cNvSpPr>
          <p:nvPr/>
        </p:nvSpPr>
        <p:spPr bwMode="auto">
          <a:xfrm>
            <a:off x="228600" y="3733800"/>
            <a:ext cx="624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</a:t>
            </a: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42067" name="Object 19"/>
          <p:cNvGraphicFramePr>
            <a:graphicFrameLocks noChangeAspect="1"/>
          </p:cNvGraphicFramePr>
          <p:nvPr/>
        </p:nvGraphicFramePr>
        <p:xfrm>
          <a:off x="2133600" y="3124200"/>
          <a:ext cx="2590800" cy="1922463"/>
        </p:xfrm>
        <a:graphic>
          <a:graphicData uri="http://schemas.openxmlformats.org/presentationml/2006/ole">
            <p:oleObj spid="_x0000_s1028" name="Equation" r:id="rId3" imgW="1612080" imgH="1181160" progId="Equation.3">
              <p:embed/>
            </p:oleObj>
          </a:graphicData>
        </a:graphic>
      </p:graphicFrame>
      <p:sp>
        <p:nvSpPr>
          <p:cNvPr id="642068" name="Rectangle 20"/>
          <p:cNvSpPr>
            <a:spLocks noChangeArrowheads="1"/>
          </p:cNvSpPr>
          <p:nvPr/>
        </p:nvSpPr>
        <p:spPr bwMode="auto">
          <a:xfrm>
            <a:off x="228600" y="52578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Adjacency matrices of undirected graphs are always symmetric.</a:t>
            </a:r>
          </a:p>
        </p:txBody>
      </p:sp>
    </p:spTree>
    <p:extLst>
      <p:ext uri="{BB962C8B-B14F-4D97-AF65-F5344CB8AC3E}">
        <p14:creationId xmlns:p14="http://schemas.microsoft.com/office/powerpoint/2010/main" xmlns="" val="4026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2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2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65" grpId="0" build="p" autoUpdateAnimBg="0"/>
      <p:bldP spid="642066" grpId="0" autoUpdateAnimBg="0"/>
      <p:bldP spid="642068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sym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6051</TotalTime>
  <Words>2007</Words>
  <Application>Microsoft Office PowerPoint</Application>
  <PresentationFormat>On-screen Show (4:3)</PresentationFormat>
  <Paragraphs>281</Paragraphs>
  <Slides>30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  <vt:variant>
        <vt:lpstr>Custom Shows</vt:lpstr>
      </vt:variant>
      <vt:variant>
        <vt:i4>1</vt:i4>
      </vt:variant>
    </vt:vector>
  </HeadingPairs>
  <TitlesOfParts>
    <vt:vector size="33" baseType="lpstr">
      <vt:lpstr>Default Design</vt:lpstr>
      <vt:lpstr>Equation</vt:lpstr>
      <vt:lpstr>…..More on Graph Theory…..</vt:lpstr>
      <vt:lpstr>Special Graphs</vt:lpstr>
      <vt:lpstr>Special Graphs</vt:lpstr>
      <vt:lpstr>Special Graphs</vt:lpstr>
      <vt:lpstr>Operations on Graphs</vt:lpstr>
      <vt:lpstr>Operations on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Isomorphism of Graphs</vt:lpstr>
      <vt:lpstr>Isomorphism of Graphs</vt:lpstr>
      <vt:lpstr>Isomorphism of Graphs</vt:lpstr>
      <vt:lpstr>Isomorphism of Graphs</vt:lpstr>
      <vt:lpstr>Isomorphism of Graphs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Custom Show 1</vt:lpstr>
    </vt:vector>
  </TitlesOfParts>
  <Company>York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Prof. Dr. M.M.A. Hashem</cp:lastModifiedBy>
  <cp:revision>84</cp:revision>
  <dcterms:created xsi:type="dcterms:W3CDTF">2001-02-24T00:16:35Z</dcterms:created>
  <dcterms:modified xsi:type="dcterms:W3CDTF">2014-03-23T15:03:07Z</dcterms:modified>
</cp:coreProperties>
</file>