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09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729" r:id="rId22"/>
    <p:sldId id="730" r:id="rId23"/>
    <p:sldId id="731" r:id="rId24"/>
    <p:sldId id="732" r:id="rId25"/>
    <p:sldId id="733" r:id="rId26"/>
    <p:sldId id="734" r:id="rId27"/>
    <p:sldId id="735" r:id="rId28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2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6225278C-18D0-4652-8789-542ED5EDD634}" type="datetimeFigureOut">
              <a:rPr lang="en-US"/>
              <a:pPr>
                <a:defRPr/>
              </a:pPr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E4BA08F-CAB3-42AB-B158-6339B4C97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990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431782A-BD45-415D-84FD-7832732D15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903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B87CD-F44F-45AD-8A06-BB8FDF6CE3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891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9DE37-91E0-4B56-ADCE-AA065A591E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938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E84C-EE88-4F88-B158-143259A445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462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6F3C3-0EF7-42ED-8001-2E518BBB6A5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131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3EDA-5AAD-4D95-85B8-1BD8DD78C4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654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BF6D3-8891-453A-B0E2-7DBB0B11C1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055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448E-5BD0-497E-A296-B6D60151DE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0861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20B4-9663-4E6D-B5C5-02EFC041557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9811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68F5-4000-4C67-B156-AC37842866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810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AE6B5-F7BE-4CEF-8750-DC45B4DAEF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844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49897-EC78-414A-9B12-D54C278518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4958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November 21, 2013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13: Graphs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83E0681-B688-4727-9152-753A24E333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0F1EB80-264F-4686-BF81-AB89DFF3063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Let us switch to a new topic:  </a:t>
            </a:r>
            <a:endParaRPr lang="en-CA" sz="3600" smtClean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86800" cy="2971800"/>
          </a:xfrm>
        </p:spPr>
        <p:txBody>
          <a:bodyPr/>
          <a:lstStyle/>
          <a:p>
            <a:pPr marL="0" indent="0" algn="ctr" eaLnBrk="1" hangingPunct="1">
              <a:spcAft>
                <a:spcPct val="20000"/>
              </a:spcAft>
              <a:defRPr/>
            </a:pPr>
            <a:r>
              <a:rPr lang="en-US" sz="6000" b="1" dirty="0" smtClean="0">
                <a:solidFill>
                  <a:srgbClr val="00FFFF"/>
                </a:solidFill>
                <a:sym typeface="Symbol" pitchFamily="18" charset="2"/>
              </a:rPr>
              <a:t>Graphs</a:t>
            </a:r>
            <a:r>
              <a:rPr lang="en-US" sz="6000" b="1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 marL="0" indent="0" algn="ctr" eaLnBrk="1" hangingPunct="1">
              <a:spcAft>
                <a:spcPct val="20000"/>
              </a:spcAft>
              <a:defRPr/>
            </a:pPr>
            <a:r>
              <a:rPr lang="en-US" sz="6000" b="1" dirty="0" smtClean="0">
                <a:solidFill>
                  <a:srgbClr val="00FFFF"/>
                </a:solidFill>
                <a:sym typeface="Symbol" pitchFamily="18" charset="2"/>
              </a:rPr>
              <a:t> Graph Theory</a:t>
            </a:r>
            <a:endParaRPr lang="en-US" sz="6000" dirty="0" smtClean="0">
              <a:solidFill>
                <a:srgbClr val="66FF33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98224E3-20C4-492B-A4FD-FBF90D3EBC4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Models</a:t>
            </a:r>
            <a:endParaRPr lang="en-CA" sz="3600" smtClean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2895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II: </a:t>
            </a:r>
            <a:r>
              <a:rPr lang="en-US" sz="2800" smtClean="0">
                <a:sym typeface="Symbol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We should use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directed graph</a:t>
            </a:r>
            <a:r>
              <a:rPr lang="en-US" sz="2800" smtClean="0">
                <a:sym typeface="Symbol" pitchFamily="18" charset="2"/>
              </a:rPr>
              <a:t> with an edge (a, b) indicating that team a beats team b.</a:t>
            </a:r>
            <a:endParaRPr lang="en-US" sz="320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5562600"/>
            <a:ext cx="1828800" cy="519113"/>
            <a:chOff x="960" y="3504"/>
            <a:chExt cx="1152" cy="327"/>
          </a:xfrm>
        </p:grpSpPr>
        <p:sp>
          <p:nvSpPr>
            <p:cNvPr id="649221" name="AutoShape 5"/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9222" name="Text Box 6"/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Penguins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86400" y="3733800"/>
            <a:ext cx="1828800" cy="609600"/>
            <a:chOff x="3456" y="2352"/>
            <a:chExt cx="1152" cy="384"/>
          </a:xfrm>
        </p:grpSpPr>
        <p:sp>
          <p:nvSpPr>
            <p:cNvPr id="649224" name="AutoShape 8"/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9225" name="Text Box 9"/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Bruins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486400" y="5562600"/>
            <a:ext cx="3048000" cy="519113"/>
            <a:chOff x="3456" y="3504"/>
            <a:chExt cx="1920" cy="327"/>
          </a:xfrm>
        </p:grpSpPr>
        <p:sp>
          <p:nvSpPr>
            <p:cNvPr id="649227" name="AutoShape 11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9228" name="Text Box 12"/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de-DE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ü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beck Giants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14400" y="3810000"/>
            <a:ext cx="2438400" cy="533400"/>
            <a:chOff x="576" y="2400"/>
            <a:chExt cx="1536" cy="336"/>
          </a:xfrm>
        </p:grpSpPr>
        <p:sp>
          <p:nvSpPr>
            <p:cNvPr id="649230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Maple Leafs</a:t>
              </a:r>
            </a:p>
          </p:txBody>
        </p:sp>
        <p:sp>
          <p:nvSpPr>
            <p:cNvPr id="649231" name="AutoShape 15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649232" name="AutoShape 16"/>
          <p:cNvCxnSpPr>
            <a:cxnSpLocks noChangeShapeType="1"/>
            <a:stCxn id="649231" idx="4"/>
            <a:endCxn id="649221" idx="0"/>
          </p:cNvCxnSpPr>
          <p:nvPr/>
        </p:nvCxnSpPr>
        <p:spPr bwMode="auto">
          <a:xfrm>
            <a:off x="3276600" y="4343400"/>
            <a:ext cx="0" cy="13716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9233" name="AutoShape 17"/>
          <p:cNvCxnSpPr>
            <a:cxnSpLocks noChangeShapeType="1"/>
            <a:stCxn id="649224" idx="2"/>
            <a:endCxn id="649231" idx="6"/>
          </p:cNvCxnSpPr>
          <p:nvPr/>
        </p:nvCxnSpPr>
        <p:spPr bwMode="auto">
          <a:xfrm flipH="1">
            <a:off x="3352800" y="4267200"/>
            <a:ext cx="2133600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9234" name="AutoShape 18"/>
          <p:cNvCxnSpPr>
            <a:cxnSpLocks noChangeShapeType="1"/>
            <a:stCxn id="649224" idx="3"/>
            <a:endCxn id="649221" idx="7"/>
          </p:cNvCxnSpPr>
          <p:nvPr/>
        </p:nvCxnSpPr>
        <p:spPr bwMode="auto">
          <a:xfrm flipH="1">
            <a:off x="3330575" y="4321175"/>
            <a:ext cx="2178050" cy="14160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9235" name="AutoShape 19"/>
          <p:cNvCxnSpPr>
            <a:cxnSpLocks noChangeShapeType="1"/>
            <a:stCxn id="649227" idx="2"/>
            <a:endCxn id="649221" idx="6"/>
          </p:cNvCxnSpPr>
          <p:nvPr/>
        </p:nvCxnSpPr>
        <p:spPr bwMode="auto">
          <a:xfrm flipH="1">
            <a:off x="3352800" y="5791200"/>
            <a:ext cx="2133600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9236" name="AutoShape 20"/>
          <p:cNvCxnSpPr>
            <a:cxnSpLocks noChangeShapeType="1"/>
            <a:stCxn id="649227" idx="1"/>
            <a:endCxn id="649231" idx="5"/>
          </p:cNvCxnSpPr>
          <p:nvPr/>
        </p:nvCxnSpPr>
        <p:spPr bwMode="auto">
          <a:xfrm flipH="1" flipV="1">
            <a:off x="3330575" y="4321175"/>
            <a:ext cx="2178050" cy="14160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9237" name="AutoShape 21"/>
          <p:cNvCxnSpPr>
            <a:cxnSpLocks noChangeShapeType="1"/>
            <a:stCxn id="649227" idx="0"/>
            <a:endCxn id="649224" idx="4"/>
          </p:cNvCxnSpPr>
          <p:nvPr/>
        </p:nvCxnSpPr>
        <p:spPr bwMode="auto">
          <a:xfrm flipV="1">
            <a:off x="5562600" y="4343400"/>
            <a:ext cx="0" cy="13716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EC67670-D844-4E32-9C90-5CAC2F422E3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495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Two vertices u and v in an undirected graph G are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adjacent</a:t>
            </a:r>
            <a:r>
              <a:rPr lang="en-US" sz="2800" smtClean="0">
                <a:sym typeface="Symbol" pitchFamily="18" charset="2"/>
              </a:rPr>
              <a:t> (or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neighbors</a:t>
            </a:r>
            <a:r>
              <a:rPr lang="en-US" sz="2800" smtClean="0">
                <a:sym typeface="Symbol" pitchFamily="18" charset="2"/>
              </a:rPr>
              <a:t>) in G if {u, v} is an edge in G.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If e = {u, v}, the edge e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incident with</a:t>
            </a:r>
            <a:r>
              <a:rPr lang="en-US" sz="2800" smtClean="0">
                <a:sym typeface="Symbol" pitchFamily="18" charset="2"/>
              </a:rPr>
              <a:t> the vertices u and v. The edge e is also said to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connect</a:t>
            </a:r>
            <a:r>
              <a:rPr lang="en-US" sz="2800" smtClean="0">
                <a:sym typeface="Symbol" pitchFamily="18" charset="2"/>
              </a:rPr>
              <a:t> u and v.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vertices u and v are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endpoints</a:t>
            </a:r>
            <a:r>
              <a:rPr lang="en-US" sz="2800" smtClean="0">
                <a:sym typeface="Symbol" pitchFamily="18" charset="2"/>
              </a:rPr>
              <a:t> of the edge {u, v}.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2AA8323-A013-4612-B239-DABB7EF533B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495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degree</a:t>
            </a:r>
            <a:r>
              <a:rPr lang="en-US" sz="2800" smtClean="0">
                <a:sym typeface="Symbol" pitchFamily="18" charset="2"/>
              </a:rPr>
              <a:t> of a vertex in an undirected graph is the number of edges incident with it, except that a loop at a vertex contributes twice to the degree of that vertex.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 other words, you can determine the degree of a vertex in a displayed graph by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counting the lines</a:t>
            </a:r>
            <a:r>
              <a:rPr lang="en-US" sz="2800" smtClean="0">
                <a:sym typeface="Symbol" pitchFamily="18" charset="2"/>
              </a:rPr>
              <a:t> that touch it.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degree of the vertex v is denoted by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deg(v).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EF598AA-A5D2-43D1-863C-20548093030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343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 vertex of degree 0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isolated</a:t>
            </a:r>
            <a:r>
              <a:rPr lang="en-US" sz="2800" smtClean="0">
                <a:sym typeface="Symbol" pitchFamily="18" charset="2"/>
              </a:rPr>
              <a:t>, since it is not adjacent to any vertex.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2800" smtClean="0">
                <a:sym typeface="Symbol" pitchFamily="18" charset="2"/>
              </a:rPr>
              <a:t> A vertex with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loop</a:t>
            </a:r>
            <a:r>
              <a:rPr lang="en-US" sz="2800" smtClean="0">
                <a:sym typeface="Symbol" pitchFamily="18" charset="2"/>
              </a:rPr>
              <a:t> at it has at least degree 2 and, by definition, is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not isolated</a:t>
            </a:r>
            <a:r>
              <a:rPr lang="en-US" sz="2800" smtClean="0">
                <a:sym typeface="Symbol" pitchFamily="18" charset="2"/>
              </a:rPr>
              <a:t>, even if it is not adjacent to any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other</a:t>
            </a:r>
            <a:r>
              <a:rPr lang="en-US" sz="2800" smtClean="0">
                <a:sym typeface="Symbol" pitchFamily="18" charset="2"/>
              </a:rPr>
              <a:t> vertex.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 vertex of degree 1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pendant</a:t>
            </a:r>
            <a:r>
              <a:rPr lang="en-US" sz="2800" smtClean="0">
                <a:sym typeface="Symbol" pitchFamily="18" charset="2"/>
              </a:rPr>
              <a:t>. It is adjacent to exactly one other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2543423-6216-4F96-9981-DC95EC37577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1447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 </a:t>
            </a:r>
            <a:r>
              <a:rPr lang="en-US" sz="2800" smtClean="0">
                <a:sym typeface="Symbol" pitchFamily="18" charset="2"/>
              </a:rPr>
              <a:t>Which vertices in the following graph are isolated, which are pendant, and what is the maximum degree? What type of graph is it?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3317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18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19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20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21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22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7663" name="AutoShape 11"/>
            <p:cNvCxnSpPr>
              <a:cxnSpLocks noChangeShapeType="1"/>
              <a:stCxn id="653321" idx="4"/>
              <a:endCxn id="653317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4" name="AutoShape 12"/>
            <p:cNvCxnSpPr>
              <a:cxnSpLocks noChangeShapeType="1"/>
              <a:stCxn id="653317" idx="7"/>
              <a:endCxn id="653318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AutoShape 13"/>
            <p:cNvCxnSpPr>
              <a:cxnSpLocks noChangeShapeType="1"/>
              <a:stCxn id="653317" idx="4"/>
              <a:endCxn id="653319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6" name="AutoShape 14"/>
            <p:cNvCxnSpPr>
              <a:cxnSpLocks noChangeShapeType="1"/>
              <a:stCxn id="653322" idx="7"/>
              <a:endCxn id="653320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7" name="AutoShape 15"/>
            <p:cNvCxnSpPr>
              <a:cxnSpLocks noChangeShapeType="1"/>
              <a:stCxn id="653317" idx="1"/>
              <a:endCxn id="653317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8" name="AutoShape 16"/>
            <p:cNvCxnSpPr>
              <a:cxnSpLocks noChangeShapeType="1"/>
              <a:stCxn id="653321" idx="6"/>
              <a:endCxn id="653318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3329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30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7671" name="AutoShape 19"/>
            <p:cNvCxnSpPr>
              <a:cxnSpLocks noChangeShapeType="1"/>
              <a:stCxn id="653330" idx="7"/>
              <a:endCxn id="653329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72" name="AutoShape 20"/>
            <p:cNvCxnSpPr>
              <a:cxnSpLocks noChangeShapeType="1"/>
              <a:stCxn id="653322" idx="6"/>
              <a:endCxn id="653330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3333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3334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7675" name="AutoShape 23"/>
            <p:cNvCxnSpPr>
              <a:cxnSpLocks noChangeShapeType="1"/>
              <a:stCxn id="653334" idx="2"/>
              <a:endCxn id="653334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3336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53338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653339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653340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</a:p>
          </p:txBody>
        </p:sp>
        <p:sp>
          <p:nvSpPr>
            <p:cNvPr id="653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  <p:sp>
          <p:nvSpPr>
            <p:cNvPr id="653344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653345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</p:grpSp>
      <p:sp>
        <p:nvSpPr>
          <p:cNvPr id="653346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Vertex f is isolated, and vertices a, d and j are pendant. The maximum degree is deg(g) = 5.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This graph is a pseudograph (undirected, loops).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 autoUpdateAnimBg="0"/>
      <p:bldP spid="6533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AD39F8B-7CCF-48EF-85BA-4583CBD8920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1447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Let us look at the same graph again and determine the number of its edges and the sum of the degrees of all its vertices: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4341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42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43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44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45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46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687" name="AutoShape 11"/>
            <p:cNvCxnSpPr>
              <a:cxnSpLocks noChangeShapeType="1"/>
              <a:stCxn id="654345" idx="4"/>
              <a:endCxn id="654341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88" name="AutoShape 12"/>
            <p:cNvCxnSpPr>
              <a:cxnSpLocks noChangeShapeType="1"/>
              <a:stCxn id="654341" idx="7"/>
              <a:endCxn id="654342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89" name="AutoShape 13"/>
            <p:cNvCxnSpPr>
              <a:cxnSpLocks noChangeShapeType="1"/>
              <a:stCxn id="654341" idx="4"/>
              <a:endCxn id="654343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90" name="AutoShape 14"/>
            <p:cNvCxnSpPr>
              <a:cxnSpLocks noChangeShapeType="1"/>
              <a:stCxn id="654346" idx="7"/>
              <a:endCxn id="654344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91" name="AutoShape 15"/>
            <p:cNvCxnSpPr>
              <a:cxnSpLocks noChangeShapeType="1"/>
              <a:stCxn id="654341" idx="1"/>
              <a:endCxn id="654341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92" name="AutoShape 16"/>
            <p:cNvCxnSpPr>
              <a:cxnSpLocks noChangeShapeType="1"/>
              <a:stCxn id="654345" idx="6"/>
              <a:endCxn id="654342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4353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54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695" name="AutoShape 19"/>
            <p:cNvCxnSpPr>
              <a:cxnSpLocks noChangeShapeType="1"/>
              <a:stCxn id="654354" idx="7"/>
              <a:endCxn id="654353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96" name="AutoShape 20"/>
            <p:cNvCxnSpPr>
              <a:cxnSpLocks noChangeShapeType="1"/>
              <a:stCxn id="654346" idx="6"/>
              <a:endCxn id="654354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4357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4358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699" name="AutoShape 23"/>
            <p:cNvCxnSpPr>
              <a:cxnSpLocks noChangeShapeType="1"/>
              <a:stCxn id="654358" idx="2"/>
              <a:endCxn id="654358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4360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54361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54362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654363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654364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</a:p>
          </p:txBody>
        </p:sp>
        <p:sp>
          <p:nvSpPr>
            <p:cNvPr id="654365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654366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</a:p>
          </p:txBody>
        </p:sp>
        <p:sp>
          <p:nvSpPr>
            <p:cNvPr id="654367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  <p:sp>
          <p:nvSpPr>
            <p:cNvPr id="654368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654369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</p:grpSp>
      <p:sp>
        <p:nvSpPr>
          <p:cNvPr id="654370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Result: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There are 9 edges, and the sum of all degrees is 18. This is easy to explain: Each new edge increases the sum of degrees by exactly two.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  <p:bldP spid="6543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1909D53-F140-4D36-BCAC-A6781ECE812B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638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 Handshaking Theorem:</a:t>
            </a:r>
            <a:r>
              <a:rPr lang="en-US" sz="2800" smtClean="0">
                <a:sym typeface="Symbol" pitchFamily="18" charset="2"/>
              </a:rPr>
              <a:t> Let G = (V, E) be an undirected graph with e edges. Then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2e = </a:t>
            </a:r>
            <a:r>
              <a:rPr lang="en-US" sz="2800" baseline="-25000" smtClean="0">
                <a:sym typeface="Symbol" pitchFamily="18" charset="2"/>
              </a:rPr>
              <a:t>vV</a:t>
            </a:r>
            <a:r>
              <a:rPr lang="en-US" sz="2800" smtClean="0">
                <a:sym typeface="Symbol" pitchFamily="18" charset="2"/>
              </a:rPr>
              <a:t> deg(v)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2800" smtClean="0">
                <a:sym typeface="Symbol" pitchFamily="18" charset="2"/>
              </a:rPr>
              <a:t> This theorem holds even if multiple edges and/or loops are present.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How many edges are there in a graph with 10 vertices, each of degree 6?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Solution:</a:t>
            </a:r>
            <a:r>
              <a:rPr lang="en-US" sz="2800" smtClean="0">
                <a:sym typeface="Symbol" pitchFamily="18" charset="2"/>
              </a:rPr>
              <a:t> The sum of the degrees of the vertices is 610 = 60. According to the Handshaking Theorem, it follows that 2e = 60, so there are 30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283F5E9-CB08-4748-9922-172CF4F23E3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2895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2800" smtClean="0">
                <a:sym typeface="Symbol" pitchFamily="18" charset="2"/>
              </a:rPr>
              <a:t> An undirected graph has an even number of vertices of odd degree.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Idea:</a:t>
            </a:r>
            <a:r>
              <a:rPr lang="en-US" sz="2800" smtClean="0">
                <a:sym typeface="Symbol" pitchFamily="18" charset="2"/>
              </a:rPr>
              <a:t> There are three possibilities for adding an edge to connect two vertices in the graph: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Before:			          After: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228600" y="33528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Both vertices have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even degree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28600" y="43434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Both vertices have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odd degree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228600" y="53340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One vertex has odd degree, the other even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62400" y="3352800"/>
            <a:ext cx="5181600" cy="990600"/>
            <a:chOff x="2496" y="2112"/>
            <a:chExt cx="3264" cy="624"/>
          </a:xfrm>
        </p:grpSpPr>
        <p:sp>
          <p:nvSpPr>
            <p:cNvPr id="656392" name="Rectangle 8"/>
            <p:cNvSpPr>
              <a:spLocks noChangeArrowheads="1"/>
            </p:cNvSpPr>
            <p:nvPr/>
          </p:nvSpPr>
          <p:spPr bwMode="auto">
            <a:xfrm>
              <a:off x="3072" y="211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Aft>
                  <a:spcPct val="2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Both vertices have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odd degree</a:t>
              </a:r>
            </a:p>
          </p:txBody>
        </p:sp>
        <p:sp>
          <p:nvSpPr>
            <p:cNvPr id="656393" name="AutoShape 9"/>
            <p:cNvSpPr>
              <a:spLocks noChangeArrowheads="1"/>
            </p:cNvSpPr>
            <p:nvPr/>
          </p:nvSpPr>
          <p:spPr bwMode="auto">
            <a:xfrm>
              <a:off x="2496" y="23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62400" y="4343400"/>
            <a:ext cx="5181600" cy="990600"/>
            <a:chOff x="2496" y="2736"/>
            <a:chExt cx="3264" cy="624"/>
          </a:xfrm>
        </p:grpSpPr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Aft>
                  <a:spcPct val="2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Both vertices have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even degree</a:t>
              </a:r>
            </a:p>
          </p:txBody>
        </p:sp>
        <p:sp>
          <p:nvSpPr>
            <p:cNvPr id="656396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62400" y="5334000"/>
            <a:ext cx="5181600" cy="990600"/>
            <a:chOff x="2496" y="3360"/>
            <a:chExt cx="3264" cy="624"/>
          </a:xfrm>
        </p:grpSpPr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3072" y="3360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Aft>
                  <a:spcPct val="2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One vertex has even degree, the other odd</a:t>
              </a: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>
              <a:off x="2496" y="35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857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 autoUpdateAnimBg="0"/>
      <p:bldP spid="656388" grpId="0" build="p" autoUpdateAnimBg="0"/>
      <p:bldP spid="656389" grpId="0" build="p" autoUpdateAnimBg="0"/>
      <p:bldP spid="65639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F78C805-DA3B-4A5D-A5C0-9F4C8216A5D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600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There are two possibilities for adding a loop to a vertex in the graph: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Before:			          After:</a:t>
            </a: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5908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vertex has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even degree</a:t>
            </a: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" y="35814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vertex has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odd degree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2590800"/>
            <a:ext cx="5181600" cy="990600"/>
            <a:chOff x="2496" y="1632"/>
            <a:chExt cx="3264" cy="624"/>
          </a:xfrm>
        </p:grpSpPr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3072" y="163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Aft>
                  <a:spcPct val="2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 vertex has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even degree</a:t>
              </a:r>
            </a:p>
          </p:txBody>
        </p:sp>
        <p:sp>
          <p:nvSpPr>
            <p:cNvPr id="657416" name="AutoShape 8"/>
            <p:cNvSpPr>
              <a:spLocks noChangeArrowheads="1"/>
            </p:cNvSpPr>
            <p:nvPr/>
          </p:nvSpPr>
          <p:spPr bwMode="auto">
            <a:xfrm>
              <a:off x="2496" y="182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62400" y="3581400"/>
            <a:ext cx="5181600" cy="990600"/>
            <a:chOff x="2496" y="2256"/>
            <a:chExt cx="3264" cy="624"/>
          </a:xfrm>
        </p:grpSpPr>
        <p:sp>
          <p:nvSpPr>
            <p:cNvPr id="657418" name="Rectangle 10"/>
            <p:cNvSpPr>
              <a:spLocks noChangeArrowheads="1"/>
            </p:cNvSpPr>
            <p:nvPr/>
          </p:nvSpPr>
          <p:spPr bwMode="auto">
            <a:xfrm>
              <a:off x="3072" y="225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Aft>
                  <a:spcPct val="2000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The vertex has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odd degree</a:t>
              </a:r>
            </a:p>
          </p:txBody>
        </p:sp>
        <p:sp>
          <p:nvSpPr>
            <p:cNvPr id="657419" name="AutoShape 11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378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 autoUpdateAnimBg="0"/>
      <p:bldP spid="657412" grpId="0" build="p" autoUpdateAnimBg="0"/>
      <p:bldP spid="6574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7288D6D-C7F6-4D87-B61A-D8CFD159267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dirty="0" smtClean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So if there is an even number of vertices of odd degree in the graph, it will still be even after adding an edge.</a:t>
            </a: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Therefore, since an undirected graph with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no edges</a:t>
            </a:r>
            <a:r>
              <a:rPr lang="en-US" sz="2800" dirty="0" smtClean="0">
                <a:sym typeface="Symbol" pitchFamily="18" charset="2"/>
              </a:rPr>
              <a:t> has an even number of vertices with odd degree (zero), the same must be true for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any</a:t>
            </a:r>
            <a:r>
              <a:rPr lang="en-US" sz="2800" dirty="0" smtClean="0">
                <a:sym typeface="Symbol" pitchFamily="18" charset="2"/>
              </a:rPr>
              <a:t> undirected graph.</a:t>
            </a:r>
            <a:endParaRPr lang="en-US" sz="16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Please also study the proof on </a:t>
            </a: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4</a:t>
            </a:r>
            <a:r>
              <a:rPr lang="en-US" sz="2800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 Edition: page 446</a:t>
            </a: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5</a:t>
            </a:r>
            <a:r>
              <a:rPr lang="en-US" sz="2800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 Edition: page 547</a:t>
            </a: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6</a:t>
            </a:r>
            <a:r>
              <a:rPr lang="en-US" sz="2800" baseline="30000" dirty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 edition: page 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599</a:t>
            </a: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7</a:t>
            </a:r>
            <a:r>
              <a:rPr lang="en-US" sz="2800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edition: page </a:t>
            </a:r>
            <a:r>
              <a:rPr lang="en-US" sz="2800" dirty="0" smtClean="0">
                <a:solidFill>
                  <a:srgbClr val="66FF33"/>
                </a:solidFill>
                <a:sym typeface="Symbol" pitchFamily="18" charset="2"/>
              </a:rPr>
              <a:t>653</a:t>
            </a:r>
            <a:endParaRPr lang="en-US" sz="2800" dirty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  <a:defRPr/>
            </a:pPr>
            <a:endParaRPr lang="en-US" sz="2800" dirty="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6CC1C82-505B-4A28-85D1-409AD2B13F3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simple graph</a:t>
            </a:r>
            <a:r>
              <a:rPr lang="en-US" sz="2800" smtClean="0">
                <a:sym typeface="Symbol" pitchFamily="18" charset="2"/>
              </a:rPr>
              <a:t> G = (V, E) consists of V, a nonempty set of vertices, and E, a set of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unordered pairs</a:t>
            </a:r>
            <a:r>
              <a:rPr lang="en-US" sz="2800" smtClean="0">
                <a:sym typeface="Symbol" pitchFamily="18" charset="2"/>
              </a:rPr>
              <a:t> of distinct elements of V called edges.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 simple graph is just like a directed graph, but with no specified direction of its edges.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9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Sometimes we want to model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multiple connections</a:t>
            </a:r>
            <a:r>
              <a:rPr lang="en-US" sz="2800" smtClean="0">
                <a:sym typeface="Symbol" pitchFamily="18" charset="2"/>
              </a:rPr>
              <a:t> between vertices, which is impossible using simple graphs.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 these cases, we have to use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multigraphs</a:t>
            </a:r>
            <a:r>
              <a:rPr lang="en-US" sz="280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16FC14E-E27C-4971-9732-779DC978F00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When (u, v) is an edge of the graph G with directed edges, u is said to be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adjacent to</a:t>
            </a:r>
            <a:r>
              <a:rPr lang="en-US" sz="2800" smtClean="0">
                <a:sym typeface="Symbol" pitchFamily="18" charset="2"/>
              </a:rPr>
              <a:t> v, and v is said to be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adjacent from</a:t>
            </a:r>
            <a:r>
              <a:rPr lang="en-US" sz="2800" smtClean="0">
                <a:sym typeface="Symbol" pitchFamily="18" charset="2"/>
              </a:rPr>
              <a:t> u.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vertex u is called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initial vertex</a:t>
            </a:r>
            <a:r>
              <a:rPr lang="en-US" sz="2800" smtClean="0">
                <a:sym typeface="Symbol" pitchFamily="18" charset="2"/>
              </a:rPr>
              <a:t> of (u, v), and v is called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terminal vertex</a:t>
            </a:r>
            <a:r>
              <a:rPr lang="en-US" sz="2800" smtClean="0">
                <a:sym typeface="Symbol" pitchFamily="18" charset="2"/>
              </a:rPr>
              <a:t> of (u, v).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initial vertex and terminal vertex of a loop are the same.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0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BA7A61B-8653-4275-A97B-FDF83E1285C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257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In a graph with directed edges,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in-degree</a:t>
            </a:r>
            <a:r>
              <a:rPr lang="en-US" sz="2800" smtClean="0">
                <a:sym typeface="Symbol" pitchFamily="18" charset="2"/>
              </a:rPr>
              <a:t> of a vertex v, denoted by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deg</a:t>
            </a:r>
            <a:r>
              <a:rPr lang="en-US" sz="2800" b="1" baseline="30000" smtClean="0">
                <a:solidFill>
                  <a:srgbClr val="00FFFF"/>
                </a:solidFill>
                <a:sym typeface="Symbol" pitchFamily="18" charset="2"/>
              </a:rPr>
              <a:t>-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(v)</a:t>
            </a:r>
            <a:r>
              <a:rPr lang="en-US" sz="2800" smtClean="0">
                <a:sym typeface="Symbol" pitchFamily="18" charset="2"/>
              </a:rPr>
              <a:t>, is the number of edges with v as their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terminal vertex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out-degree</a:t>
            </a:r>
            <a:r>
              <a:rPr lang="en-US" sz="2800" smtClean="0">
                <a:sym typeface="Symbol" pitchFamily="18" charset="2"/>
              </a:rPr>
              <a:t> of v, denoted by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deg</a:t>
            </a:r>
            <a:r>
              <a:rPr lang="en-US" sz="2800" b="1" baseline="30000" smtClean="0">
                <a:solidFill>
                  <a:srgbClr val="00FFFF"/>
                </a:solidFill>
                <a:sym typeface="Symbol" pitchFamily="18" charset="2"/>
              </a:rPr>
              <a:t>+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(v)</a:t>
            </a:r>
            <a:r>
              <a:rPr lang="en-US" sz="2800" smtClean="0">
                <a:sym typeface="Symbol" pitchFamily="18" charset="2"/>
              </a:rPr>
              <a:t>, is the number of edges with v as their initial vertex.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9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Question:</a:t>
            </a:r>
            <a:r>
              <a:rPr lang="en-US" sz="2800" smtClean="0">
                <a:sym typeface="Symbol" pitchFamily="18" charset="2"/>
              </a:rPr>
              <a:t> How does adding a loop to a vertex change the in-degree and out-degree of that vertex?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Answer:</a:t>
            </a:r>
            <a:r>
              <a:rPr lang="en-US" sz="2800" smtClean="0">
                <a:sym typeface="Symbol" pitchFamily="18" charset="2"/>
              </a:rPr>
              <a:t> It increases both the in-degree and the out-degree by one.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1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181FDEC-F5C3-46E6-9A64-68ABF17D18F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3200" smtClean="0">
                <a:sym typeface="Symbol" pitchFamily="18" charset="2"/>
              </a:rPr>
              <a:t> What are the in-degrees and out-degrees of the vertices a, b, c, d in this graph:</a:t>
            </a:r>
            <a:endParaRPr lang="en-US" sz="3200" smtClean="0">
              <a:solidFill>
                <a:srgbClr val="66FF33"/>
              </a:solidFill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2667000"/>
            <a:ext cx="3352800" cy="2652713"/>
            <a:chOff x="1680" y="1680"/>
            <a:chExt cx="2112" cy="1671"/>
          </a:xfrm>
        </p:grpSpPr>
        <p:cxnSp>
          <p:nvCxnSpPr>
            <p:cNvPr id="7180" name="AutoShape 5"/>
            <p:cNvCxnSpPr>
              <a:cxnSpLocks noChangeShapeType="1"/>
              <a:stCxn id="661516" idx="6"/>
              <a:endCxn id="661520" idx="2"/>
            </p:cNvCxnSpPr>
            <p:nvPr/>
          </p:nvCxnSpPr>
          <p:spPr bwMode="auto">
            <a:xfrm>
              <a:off x="2016" y="1872"/>
              <a:ext cx="1440" cy="0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1" name="AutoShape 6"/>
            <p:cNvCxnSpPr>
              <a:cxnSpLocks noChangeShapeType="1"/>
              <a:stCxn id="661516" idx="4"/>
              <a:endCxn id="661526" idx="0"/>
            </p:cNvCxnSpPr>
            <p:nvPr/>
          </p:nvCxnSpPr>
          <p:spPr bwMode="auto">
            <a:xfrm>
              <a:off x="1968" y="1920"/>
              <a:ext cx="0" cy="1248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2" name="AutoShape 7"/>
            <p:cNvCxnSpPr>
              <a:cxnSpLocks noChangeShapeType="1"/>
              <a:stCxn id="661520" idx="3"/>
              <a:endCxn id="661526" idx="6"/>
            </p:cNvCxnSpPr>
            <p:nvPr/>
          </p:nvCxnSpPr>
          <p:spPr bwMode="auto">
            <a:xfrm rot="5400000">
              <a:off x="2088" y="1834"/>
              <a:ext cx="1310" cy="1454"/>
            </a:xfrm>
            <a:prstGeom prst="curvedConnector2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3" name="AutoShape 8"/>
            <p:cNvCxnSpPr>
              <a:cxnSpLocks noChangeShapeType="1"/>
              <a:stCxn id="661523" idx="1"/>
              <a:endCxn id="661516" idx="5"/>
            </p:cNvCxnSpPr>
            <p:nvPr/>
          </p:nvCxnSpPr>
          <p:spPr bwMode="auto">
            <a:xfrm flipH="1" flipV="1">
              <a:off x="2002" y="1906"/>
              <a:ext cx="1468" cy="1276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4" name="AutoShape 9"/>
            <p:cNvCxnSpPr>
              <a:cxnSpLocks noChangeShapeType="1"/>
              <a:stCxn id="661523" idx="0"/>
              <a:endCxn id="661520" idx="4"/>
            </p:cNvCxnSpPr>
            <p:nvPr/>
          </p:nvCxnSpPr>
          <p:spPr bwMode="auto">
            <a:xfrm flipV="1">
              <a:off x="3504" y="1920"/>
              <a:ext cx="0" cy="1248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85" name="AutoShape 10"/>
            <p:cNvCxnSpPr>
              <a:cxnSpLocks noChangeShapeType="1"/>
              <a:stCxn id="661526" idx="7"/>
              <a:endCxn id="661520" idx="2"/>
            </p:cNvCxnSpPr>
            <p:nvPr/>
          </p:nvCxnSpPr>
          <p:spPr bwMode="auto">
            <a:xfrm rot="-5400000">
              <a:off x="2074" y="1800"/>
              <a:ext cx="1310" cy="1454"/>
            </a:xfrm>
            <a:prstGeom prst="curvedConnector2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186" name="Group 11"/>
            <p:cNvGrpSpPr>
              <a:grpSpLocks/>
            </p:cNvGrpSpPr>
            <p:nvPr/>
          </p:nvGrpSpPr>
          <p:grpSpPr bwMode="auto">
            <a:xfrm>
              <a:off x="1680" y="1680"/>
              <a:ext cx="336" cy="327"/>
              <a:chOff x="1632" y="1392"/>
              <a:chExt cx="336" cy="327"/>
            </a:xfrm>
          </p:grpSpPr>
          <p:sp>
            <p:nvSpPr>
              <p:cNvPr id="661516" name="AutoShape 12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1517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4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</p:grpSp>
        <p:cxnSp>
          <p:nvCxnSpPr>
            <p:cNvPr id="7187" name="AutoShape 14"/>
            <p:cNvCxnSpPr>
              <a:cxnSpLocks noChangeShapeType="1"/>
            </p:cNvCxnSpPr>
            <p:nvPr/>
          </p:nvCxnSpPr>
          <p:spPr bwMode="auto">
            <a:xfrm flipH="1" flipV="1">
              <a:off x="3504" y="1824"/>
              <a:ext cx="48" cy="48"/>
            </a:xfrm>
            <a:prstGeom prst="curvedConnector4">
              <a:avLst>
                <a:gd name="adj1" fmla="val -339583"/>
                <a:gd name="adj2" fmla="val 500000"/>
              </a:avLst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188" name="Group 15"/>
            <p:cNvGrpSpPr>
              <a:grpSpLocks/>
            </p:cNvGrpSpPr>
            <p:nvPr/>
          </p:nvGrpSpPr>
          <p:grpSpPr bwMode="auto">
            <a:xfrm>
              <a:off x="3456" y="1824"/>
              <a:ext cx="336" cy="327"/>
              <a:chOff x="3408" y="1536"/>
              <a:chExt cx="336" cy="327"/>
            </a:xfrm>
          </p:grpSpPr>
          <p:sp>
            <p:nvSpPr>
              <p:cNvPr id="661520" name="AutoShape 16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1521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24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7189" name="Group 18"/>
            <p:cNvGrpSpPr>
              <a:grpSpLocks/>
            </p:cNvGrpSpPr>
            <p:nvPr/>
          </p:nvGrpSpPr>
          <p:grpSpPr bwMode="auto">
            <a:xfrm>
              <a:off x="3456" y="3024"/>
              <a:ext cx="336" cy="327"/>
              <a:chOff x="3408" y="2736"/>
              <a:chExt cx="336" cy="327"/>
            </a:xfrm>
          </p:grpSpPr>
          <p:sp>
            <p:nvSpPr>
              <p:cNvPr id="661523" name="AutoShape 1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1524" name="Text Box 20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7190" name="Group 21"/>
            <p:cNvGrpSpPr>
              <a:grpSpLocks/>
            </p:cNvGrpSpPr>
            <p:nvPr/>
          </p:nvGrpSpPr>
          <p:grpSpPr bwMode="auto">
            <a:xfrm>
              <a:off x="1680" y="3024"/>
              <a:ext cx="336" cy="327"/>
              <a:chOff x="1632" y="2736"/>
              <a:chExt cx="336" cy="327"/>
            </a:xfrm>
          </p:grpSpPr>
          <p:sp>
            <p:nvSpPr>
              <p:cNvPr id="661526" name="AutoShape 22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1527" name="Text Box 23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24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</p:grpSp>
      </p:grpSp>
      <p:sp>
        <p:nvSpPr>
          <p:cNvPr id="661528" name="Rectangle 24"/>
          <p:cNvSpPr>
            <a:spLocks noChangeArrowheads="1"/>
          </p:cNvSpPr>
          <p:nvPr/>
        </p:nvSpPr>
        <p:spPr bwMode="auto">
          <a:xfrm>
            <a:off x="381000" y="24384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(a) = 1</a:t>
            </a:r>
          </a:p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(a) = 2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1529" name="Rectangle 25"/>
          <p:cNvSpPr>
            <a:spLocks noChangeArrowheads="1"/>
          </p:cNvSpPr>
          <p:nvPr/>
        </p:nvSpPr>
        <p:spPr bwMode="auto">
          <a:xfrm>
            <a:off x="6324600" y="24384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(b) = 4</a:t>
            </a:r>
          </a:p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(b) = 2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1530" name="Rectangle 26"/>
          <p:cNvSpPr>
            <a:spLocks noChangeArrowheads="1"/>
          </p:cNvSpPr>
          <p:nvPr/>
        </p:nvSpPr>
        <p:spPr bwMode="auto">
          <a:xfrm>
            <a:off x="381000" y="45720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(d) = 2</a:t>
            </a:r>
          </a:p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(d) = 1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1531" name="Rectangle 27"/>
          <p:cNvSpPr>
            <a:spLocks noChangeArrowheads="1"/>
          </p:cNvSpPr>
          <p:nvPr/>
        </p:nvSpPr>
        <p:spPr bwMode="auto">
          <a:xfrm>
            <a:off x="6324600" y="45720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(c) = 0</a:t>
            </a:r>
          </a:p>
          <a:p>
            <a:pPr>
              <a:spcBef>
                <a:spcPct val="0"/>
              </a:spcBef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deg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(c) = 2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7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1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1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 autoUpdateAnimBg="0"/>
      <p:bldP spid="661528" grpId="0" build="p" autoUpdateAnimBg="0"/>
      <p:bldP spid="661529" grpId="0" build="p" autoUpdateAnimBg="0"/>
      <p:bldP spid="661530" grpId="0" build="p" autoUpdateAnimBg="0"/>
      <p:bldP spid="6615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39E1442-580D-40E4-8D2A-4A2DA50768C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Terminology</a:t>
            </a:r>
            <a:endParaRPr lang="en-CA" sz="3600" smtClean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2800" smtClean="0">
                <a:sym typeface="Symbol" pitchFamily="18" charset="2"/>
              </a:rPr>
              <a:t> Let G = (V, E) be a graph with directed edges. Then: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</a:t>
            </a:r>
            <a:r>
              <a:rPr lang="en-US" sz="2800" baseline="-25000" smtClean="0">
                <a:sym typeface="Symbol" pitchFamily="18" charset="2"/>
              </a:rPr>
              <a:t>vV</a:t>
            </a:r>
            <a:r>
              <a:rPr lang="en-US" sz="2800" smtClean="0">
                <a:sym typeface="Symbol" pitchFamily="18" charset="2"/>
              </a:rPr>
              <a:t> deg</a:t>
            </a:r>
            <a:r>
              <a:rPr lang="en-US" sz="2800" baseline="30000" smtClean="0">
                <a:sym typeface="Symbol" pitchFamily="18" charset="2"/>
              </a:rPr>
              <a:t>-</a:t>
            </a:r>
            <a:r>
              <a:rPr lang="en-US" sz="2800" smtClean="0">
                <a:sym typeface="Symbol" pitchFamily="18" charset="2"/>
              </a:rPr>
              <a:t>(v) = </a:t>
            </a:r>
            <a:r>
              <a:rPr lang="en-US" sz="2800" baseline="-25000" smtClean="0">
                <a:sym typeface="Symbol" pitchFamily="18" charset="2"/>
              </a:rPr>
              <a:t>vV</a:t>
            </a:r>
            <a:r>
              <a:rPr lang="en-US" sz="2800" smtClean="0">
                <a:sym typeface="Symbol" pitchFamily="18" charset="2"/>
              </a:rPr>
              <a:t> deg</a:t>
            </a:r>
            <a:r>
              <a:rPr lang="en-US" sz="2800" baseline="30000" smtClean="0">
                <a:sym typeface="Symbol" pitchFamily="18" charset="2"/>
              </a:rPr>
              <a:t>+</a:t>
            </a:r>
            <a:r>
              <a:rPr lang="en-US" sz="2800" smtClean="0">
                <a:sym typeface="Symbol" pitchFamily="18" charset="2"/>
              </a:rPr>
              <a:t>(v) = |E|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This is easy to see, because every new edge  increases both the sum of in-degrees and the sum of out-degrees by one.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13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FD45FDA-806C-4E79-8E4A-382CA3C5FC9B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905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complete graph</a:t>
            </a:r>
            <a:r>
              <a:rPr lang="en-US" sz="2800" smtClean="0">
                <a:sym typeface="Symbol" pitchFamily="18" charset="2"/>
              </a:rPr>
              <a:t> on n vertices, denoted by K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is the simple graph that contains exactly one edge between each pair of distinct vertices.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63556" name="AutoShape 4"/>
          <p:cNvSpPr>
            <a:spLocks noChangeArrowheads="1"/>
          </p:cNvSpPr>
          <p:nvPr/>
        </p:nvSpPr>
        <p:spPr bwMode="auto">
          <a:xfrm>
            <a:off x="762000" y="48006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733800"/>
            <a:ext cx="152400" cy="1219200"/>
            <a:chOff x="1056" y="2352"/>
            <a:chExt cx="96" cy="768"/>
          </a:xfrm>
        </p:grpSpPr>
        <p:sp>
          <p:nvSpPr>
            <p:cNvPr id="663558" name="AutoShape 6"/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59" name="AutoShape 7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266" name="AutoShape 8"/>
            <p:cNvCxnSpPr>
              <a:cxnSpLocks noChangeShapeType="1"/>
              <a:stCxn id="663558" idx="0"/>
              <a:endCxn id="663559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3733800"/>
            <a:ext cx="1371600" cy="1219200"/>
            <a:chOff x="1584" y="2352"/>
            <a:chExt cx="864" cy="768"/>
          </a:xfrm>
        </p:grpSpPr>
        <p:sp>
          <p:nvSpPr>
            <p:cNvPr id="663562" name="AutoShape 10"/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63" name="AutoShape 11"/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64" name="AutoShape 12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261" name="AutoShape 13"/>
            <p:cNvCxnSpPr>
              <a:cxnSpLocks noChangeShapeType="1"/>
              <a:stCxn id="663562" idx="7"/>
              <a:endCxn id="663564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62" name="AutoShape 14"/>
            <p:cNvCxnSpPr>
              <a:cxnSpLocks noChangeShapeType="1"/>
              <a:stCxn id="663562" idx="6"/>
              <a:endCxn id="663563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63" name="AutoShape 15"/>
            <p:cNvCxnSpPr>
              <a:cxnSpLocks noChangeShapeType="1"/>
              <a:stCxn id="663563" idx="1"/>
              <a:endCxn id="663564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48200" y="3733800"/>
            <a:ext cx="1295400" cy="1219200"/>
            <a:chOff x="2928" y="2352"/>
            <a:chExt cx="816" cy="768"/>
          </a:xfrm>
        </p:grpSpPr>
        <p:sp>
          <p:nvSpPr>
            <p:cNvPr id="663569" name="AutoShape 17"/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0" name="AutoShape 18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1" name="AutoShape 19"/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2" name="AutoShape 20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252" name="AutoShape 21"/>
            <p:cNvCxnSpPr>
              <a:cxnSpLocks noChangeShapeType="1"/>
              <a:stCxn id="663569" idx="0"/>
              <a:endCxn id="663571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53" name="AutoShape 22"/>
            <p:cNvCxnSpPr>
              <a:cxnSpLocks noChangeShapeType="1"/>
              <a:stCxn id="663571" idx="6"/>
              <a:endCxn id="663572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54" name="AutoShape 23"/>
            <p:cNvCxnSpPr>
              <a:cxnSpLocks noChangeShapeType="1"/>
              <a:stCxn id="663572" idx="4"/>
              <a:endCxn id="663570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55" name="AutoShape 24"/>
            <p:cNvCxnSpPr>
              <a:cxnSpLocks noChangeShapeType="1"/>
              <a:stCxn id="663569" idx="6"/>
              <a:endCxn id="663570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56" name="AutoShape 25"/>
            <p:cNvCxnSpPr>
              <a:cxnSpLocks noChangeShapeType="1"/>
              <a:stCxn id="663569" idx="7"/>
              <a:endCxn id="663572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57" name="AutoShape 26"/>
            <p:cNvCxnSpPr>
              <a:cxnSpLocks noChangeShapeType="1"/>
              <a:stCxn id="663571" idx="5"/>
              <a:endCxn id="663570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3352800"/>
            <a:ext cx="1676400" cy="1600200"/>
            <a:chOff x="4224" y="2112"/>
            <a:chExt cx="1056" cy="1008"/>
          </a:xfrm>
        </p:grpSpPr>
        <p:sp>
          <p:nvSpPr>
            <p:cNvPr id="663580" name="AutoShape 28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81" name="AutoShape 29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82" name="AutoShape 30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83" name="AutoShape 31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84" name="AutoShape 32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238" name="AutoShape 33"/>
            <p:cNvCxnSpPr>
              <a:cxnSpLocks noChangeShapeType="1"/>
              <a:stCxn id="663582" idx="4"/>
              <a:endCxn id="663580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9" name="AutoShape 34"/>
            <p:cNvCxnSpPr>
              <a:cxnSpLocks noChangeShapeType="1"/>
              <a:stCxn id="663580" idx="6"/>
              <a:endCxn id="663581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0" name="AutoShape 35"/>
            <p:cNvCxnSpPr>
              <a:cxnSpLocks noChangeShapeType="1"/>
              <a:stCxn id="663581" idx="7"/>
              <a:endCxn id="663583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1" name="AutoShape 36"/>
            <p:cNvCxnSpPr>
              <a:cxnSpLocks noChangeShapeType="1"/>
              <a:stCxn id="663583" idx="1"/>
              <a:endCxn id="663584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2" name="AutoShape 37"/>
            <p:cNvCxnSpPr>
              <a:cxnSpLocks noChangeShapeType="1"/>
              <a:stCxn id="663582" idx="7"/>
              <a:endCxn id="663584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3" name="AutoShape 38"/>
            <p:cNvCxnSpPr>
              <a:cxnSpLocks noChangeShapeType="1"/>
              <a:stCxn id="663584" idx="4"/>
              <a:endCxn id="663580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4" name="AutoShape 39"/>
            <p:cNvCxnSpPr>
              <a:cxnSpLocks noChangeShapeType="1"/>
              <a:stCxn id="663584" idx="4"/>
              <a:endCxn id="663581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5" name="AutoShape 40"/>
            <p:cNvCxnSpPr>
              <a:cxnSpLocks noChangeShapeType="1"/>
              <a:stCxn id="663582" idx="6"/>
              <a:endCxn id="663583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  <a:stCxn id="663582" idx="5"/>
              <a:endCxn id="663581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7" name="AutoShape 42"/>
            <p:cNvCxnSpPr>
              <a:cxnSpLocks noChangeShapeType="1"/>
              <a:stCxn id="663580" idx="7"/>
              <a:endCxn id="663583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63595" name="Text Box 43"/>
          <p:cNvSpPr txBox="1">
            <a:spLocks noChangeArrowheads="1"/>
          </p:cNvSpPr>
          <p:nvPr/>
        </p:nvSpPr>
        <p:spPr bwMode="auto">
          <a:xfrm>
            <a:off x="609600" y="51054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63596" name="Text Box 44"/>
          <p:cNvSpPr txBox="1">
            <a:spLocks noChangeArrowheads="1"/>
          </p:cNvSpPr>
          <p:nvPr/>
        </p:nvSpPr>
        <p:spPr bwMode="auto">
          <a:xfrm>
            <a:off x="1447800" y="51054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63597" name="Text Box 45"/>
          <p:cNvSpPr txBox="1">
            <a:spLocks noChangeArrowheads="1"/>
          </p:cNvSpPr>
          <p:nvPr/>
        </p:nvSpPr>
        <p:spPr bwMode="auto">
          <a:xfrm>
            <a:off x="2895600" y="51054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63598" name="Text Box 46"/>
          <p:cNvSpPr txBox="1">
            <a:spLocks noChangeArrowheads="1"/>
          </p:cNvSpPr>
          <p:nvPr/>
        </p:nvSpPr>
        <p:spPr bwMode="auto">
          <a:xfrm>
            <a:off x="5029200" y="51054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63599" name="Text Box 47"/>
          <p:cNvSpPr txBox="1">
            <a:spLocks noChangeArrowheads="1"/>
          </p:cNvSpPr>
          <p:nvPr/>
        </p:nvSpPr>
        <p:spPr bwMode="auto">
          <a:xfrm>
            <a:off x="7239000" y="51054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1338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 autoUpdateAnimBg="0"/>
      <p:bldP spid="663556" grpId="0" animBg="1"/>
      <p:bldP spid="663595" grpId="0" autoUpdateAnimBg="0"/>
      <p:bldP spid="663596" grpId="0" autoUpdateAnimBg="0"/>
      <p:bldP spid="663597" grpId="0" autoUpdateAnimBg="0"/>
      <p:bldP spid="663598" grpId="0" autoUpdateAnimBg="0"/>
      <p:bldP spid="6635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AE3C107-B9B6-48E9-9C08-74271B3D85E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905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cycle</a:t>
            </a:r>
            <a:r>
              <a:rPr lang="en-US" sz="2800" smtClean="0">
                <a:sym typeface="Symbol" pitchFamily="18" charset="2"/>
              </a:rPr>
              <a:t> C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n  3, consists of n vertices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v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and edges {v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}, {v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}, …, {v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}, {v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}.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581400"/>
            <a:ext cx="1371600" cy="1219200"/>
            <a:chOff x="302" y="2366"/>
            <a:chExt cx="864" cy="768"/>
          </a:xfrm>
        </p:grpSpPr>
        <p:sp>
          <p:nvSpPr>
            <p:cNvPr id="664581" name="AutoShape 5"/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82" name="AutoShape 6"/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83" name="AutoShape 7"/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88" name="AutoShape 8"/>
            <p:cNvCxnSpPr>
              <a:cxnSpLocks noChangeShapeType="1"/>
              <a:stCxn id="664581" idx="7"/>
              <a:endCxn id="66458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9" name="AutoShape 9"/>
            <p:cNvCxnSpPr>
              <a:cxnSpLocks noChangeShapeType="1"/>
              <a:stCxn id="664581" idx="6"/>
              <a:endCxn id="66458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0" name="AutoShape 10"/>
            <p:cNvCxnSpPr>
              <a:cxnSpLocks noChangeShapeType="1"/>
              <a:stCxn id="664582" idx="1"/>
              <a:endCxn id="66458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3581400"/>
            <a:ext cx="1295400" cy="1219200"/>
            <a:chOff x="1646" y="2366"/>
            <a:chExt cx="816" cy="768"/>
          </a:xfrm>
        </p:grpSpPr>
        <p:sp>
          <p:nvSpPr>
            <p:cNvPr id="664588" name="AutoShape 12"/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89" name="AutoShape 13"/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90" name="AutoShape 14"/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91" name="AutoShape 15"/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81" name="AutoShape 16"/>
            <p:cNvCxnSpPr>
              <a:cxnSpLocks noChangeShapeType="1"/>
              <a:stCxn id="664588" idx="0"/>
              <a:endCxn id="664590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2" name="AutoShape 17"/>
            <p:cNvCxnSpPr>
              <a:cxnSpLocks noChangeShapeType="1"/>
              <a:stCxn id="664590" idx="6"/>
              <a:endCxn id="664591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3" name="AutoShape 18"/>
            <p:cNvCxnSpPr>
              <a:cxnSpLocks noChangeShapeType="1"/>
              <a:stCxn id="664591" idx="4"/>
              <a:endCxn id="664589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4" name="AutoShape 19"/>
            <p:cNvCxnSpPr>
              <a:cxnSpLocks noChangeShapeType="1"/>
              <a:stCxn id="664588" idx="6"/>
              <a:endCxn id="664589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702175" y="3200400"/>
            <a:ext cx="1600200" cy="1577975"/>
            <a:chOff x="2976" y="2126"/>
            <a:chExt cx="1008" cy="994"/>
          </a:xfrm>
        </p:grpSpPr>
        <p:sp>
          <p:nvSpPr>
            <p:cNvPr id="664597" name="AutoShape 21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98" name="AutoShape 22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599" name="AutoShape 23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00" name="AutoShape 24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01" name="AutoShape 25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72" name="AutoShape 26"/>
            <p:cNvCxnSpPr>
              <a:cxnSpLocks noChangeShapeType="1"/>
              <a:stCxn id="664599" idx="4"/>
              <a:endCxn id="664597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73" name="AutoShape 27"/>
            <p:cNvCxnSpPr>
              <a:cxnSpLocks noChangeShapeType="1"/>
              <a:stCxn id="664597" idx="6"/>
              <a:endCxn id="664598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74" name="AutoShape 28"/>
            <p:cNvCxnSpPr>
              <a:cxnSpLocks noChangeShapeType="1"/>
              <a:stCxn id="664598" idx="7"/>
              <a:endCxn id="664600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75" name="AutoShape 29"/>
            <p:cNvCxnSpPr>
              <a:cxnSpLocks noChangeShapeType="1"/>
              <a:stCxn id="664600" idx="1"/>
              <a:endCxn id="664601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76" name="AutoShape 30"/>
            <p:cNvCxnSpPr>
              <a:cxnSpLocks noChangeShapeType="1"/>
              <a:stCxn id="664599" idx="7"/>
              <a:endCxn id="664601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911975" y="3254375"/>
            <a:ext cx="1600200" cy="1524000"/>
            <a:chOff x="4368" y="2160"/>
            <a:chExt cx="1008" cy="960"/>
          </a:xfrm>
        </p:grpSpPr>
        <p:sp>
          <p:nvSpPr>
            <p:cNvPr id="664608" name="AutoShape 32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09" name="AutoShape 33"/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10" name="AutoShape 34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11" name="AutoShape 35"/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4612" name="AutoShape 36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60" name="AutoShape 37"/>
            <p:cNvCxnSpPr>
              <a:cxnSpLocks noChangeShapeType="1"/>
              <a:stCxn id="664610" idx="4"/>
              <a:endCxn id="664608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38"/>
            <p:cNvCxnSpPr>
              <a:cxnSpLocks noChangeShapeType="1"/>
              <a:stCxn id="664608" idx="6"/>
              <a:endCxn id="664609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39"/>
            <p:cNvCxnSpPr>
              <a:cxnSpLocks noChangeShapeType="1"/>
              <a:stCxn id="664609" idx="7"/>
              <a:endCxn id="664611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40"/>
            <p:cNvCxnSpPr>
              <a:cxnSpLocks noChangeShapeType="1"/>
              <a:stCxn id="664611" idx="0"/>
              <a:endCxn id="664618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41"/>
            <p:cNvCxnSpPr>
              <a:cxnSpLocks noChangeShapeType="1"/>
              <a:stCxn id="664610" idx="0"/>
              <a:endCxn id="664612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4618" name="AutoShape 42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66" name="AutoShape 43"/>
            <p:cNvCxnSpPr>
              <a:cxnSpLocks noChangeShapeType="1"/>
              <a:stCxn id="664612" idx="6"/>
              <a:endCxn id="664618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64620" name="Text Box 44"/>
          <p:cNvSpPr txBox="1">
            <a:spLocks noChangeArrowheads="1"/>
          </p:cNvSpPr>
          <p:nvPr/>
        </p:nvSpPr>
        <p:spPr bwMode="auto">
          <a:xfrm>
            <a:off x="892175" y="5083175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2949575" y="5083175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64622" name="Text Box 46"/>
          <p:cNvSpPr txBox="1">
            <a:spLocks noChangeArrowheads="1"/>
          </p:cNvSpPr>
          <p:nvPr/>
        </p:nvSpPr>
        <p:spPr bwMode="auto">
          <a:xfrm>
            <a:off x="5235575" y="5083175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64623" name="Text Box 47"/>
          <p:cNvSpPr txBox="1">
            <a:spLocks noChangeArrowheads="1"/>
          </p:cNvSpPr>
          <p:nvPr/>
        </p:nvSpPr>
        <p:spPr bwMode="auto">
          <a:xfrm>
            <a:off x="7445375" y="5083175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78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  <p:bldP spid="664620" grpId="0" autoUpdateAnimBg="0"/>
      <p:bldP spid="664621" grpId="0" autoUpdateAnimBg="0"/>
      <p:bldP spid="664622" grpId="0" autoUpdateAnimBg="0"/>
      <p:bldP spid="6646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CEAED7E-61DB-4E26-81CE-1886044AA97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905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We obtain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wheel</a:t>
            </a:r>
            <a:r>
              <a:rPr lang="en-US" sz="2800" smtClean="0">
                <a:sym typeface="Symbol" pitchFamily="18" charset="2"/>
              </a:rPr>
              <a:t> W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when we add an additional vertex to the cycle C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for n  3, and connect this new vertex to each of the n vertices in C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by adding new edges.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892175" y="5083175"/>
            <a:ext cx="860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2949575" y="5083175"/>
            <a:ext cx="7842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5235575" y="5083175"/>
            <a:ext cx="7842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7445375" y="5083175"/>
            <a:ext cx="7842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3581400"/>
            <a:ext cx="1371600" cy="1219200"/>
            <a:chOff x="288" y="2256"/>
            <a:chExt cx="864" cy="768"/>
          </a:xfrm>
        </p:grpSpPr>
        <p:sp>
          <p:nvSpPr>
            <p:cNvPr id="665609" name="AutoShape 9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10" name="AutoShape 10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11" name="AutoShape 11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30" name="AutoShape 12"/>
            <p:cNvCxnSpPr>
              <a:cxnSpLocks noChangeShapeType="1"/>
              <a:stCxn id="665609" idx="7"/>
              <a:endCxn id="665611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1" name="AutoShape 13"/>
            <p:cNvCxnSpPr>
              <a:cxnSpLocks noChangeShapeType="1"/>
              <a:stCxn id="665609" idx="6"/>
              <a:endCxn id="665610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2" name="AutoShape 14"/>
            <p:cNvCxnSpPr>
              <a:cxnSpLocks noChangeShapeType="1"/>
              <a:stCxn id="665610" idx="1"/>
              <a:endCxn id="665611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5615" name="AutoShape 15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34" name="AutoShape 16"/>
            <p:cNvCxnSpPr>
              <a:cxnSpLocks noChangeShapeType="1"/>
              <a:stCxn id="665609" idx="6"/>
              <a:endCxn id="665615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5" name="AutoShape 17"/>
            <p:cNvCxnSpPr>
              <a:cxnSpLocks noChangeShapeType="1"/>
              <a:stCxn id="665610" idx="2"/>
              <a:endCxn id="665615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6" name="AutoShape 18"/>
            <p:cNvCxnSpPr>
              <a:cxnSpLocks noChangeShapeType="1"/>
              <a:stCxn id="665615" idx="0"/>
              <a:endCxn id="665611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90800" y="3581400"/>
            <a:ext cx="1295400" cy="1219200"/>
            <a:chOff x="1632" y="2256"/>
            <a:chExt cx="816" cy="768"/>
          </a:xfrm>
        </p:grpSpPr>
        <p:sp>
          <p:nvSpPr>
            <p:cNvPr id="665620" name="AutoShape 20"/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21" name="AutoShape 21"/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22" name="AutoShape 22"/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23" name="AutoShape 23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18" name="AutoShape 24"/>
            <p:cNvCxnSpPr>
              <a:cxnSpLocks noChangeShapeType="1"/>
              <a:stCxn id="665620" idx="0"/>
              <a:endCxn id="66562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9" name="AutoShape 25"/>
            <p:cNvCxnSpPr>
              <a:cxnSpLocks noChangeShapeType="1"/>
              <a:stCxn id="665622" idx="6"/>
              <a:endCxn id="66562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0" name="AutoShape 26"/>
            <p:cNvCxnSpPr>
              <a:cxnSpLocks noChangeShapeType="1"/>
              <a:stCxn id="665623" idx="4"/>
              <a:endCxn id="66562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1" name="AutoShape 27"/>
            <p:cNvCxnSpPr>
              <a:cxnSpLocks noChangeShapeType="1"/>
              <a:stCxn id="665620" idx="6"/>
              <a:endCxn id="66562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5628" name="AutoShape 28"/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23" name="AutoShape 29"/>
            <p:cNvCxnSpPr>
              <a:cxnSpLocks noChangeShapeType="1"/>
              <a:stCxn id="665620" idx="7"/>
              <a:endCxn id="66562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4" name="AutoShape 30"/>
            <p:cNvCxnSpPr>
              <a:cxnSpLocks noChangeShapeType="1"/>
              <a:stCxn id="665628" idx="1"/>
              <a:endCxn id="66562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5" name="AutoShape 31"/>
            <p:cNvCxnSpPr>
              <a:cxnSpLocks noChangeShapeType="1"/>
              <a:stCxn id="665628" idx="7"/>
              <a:endCxn id="66562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6" name="AutoShape 32"/>
            <p:cNvCxnSpPr>
              <a:cxnSpLocks noChangeShapeType="1"/>
              <a:stCxn id="665628" idx="5"/>
              <a:endCxn id="66562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702175" y="3200400"/>
            <a:ext cx="1600200" cy="1577975"/>
            <a:chOff x="2962" y="2016"/>
            <a:chExt cx="1008" cy="994"/>
          </a:xfrm>
        </p:grpSpPr>
        <p:sp>
          <p:nvSpPr>
            <p:cNvPr id="665634" name="AutoShape 34"/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35" name="AutoShape 35"/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36" name="AutoShape 36"/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37" name="AutoShape 37"/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38" name="AutoShape 38"/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03" name="AutoShape 39"/>
            <p:cNvCxnSpPr>
              <a:cxnSpLocks noChangeShapeType="1"/>
              <a:stCxn id="665636" idx="4"/>
              <a:endCxn id="66563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4" name="AutoShape 40"/>
            <p:cNvCxnSpPr>
              <a:cxnSpLocks noChangeShapeType="1"/>
              <a:stCxn id="665634" idx="6"/>
              <a:endCxn id="66563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5" name="AutoShape 41"/>
            <p:cNvCxnSpPr>
              <a:cxnSpLocks noChangeShapeType="1"/>
              <a:stCxn id="665635" idx="7"/>
              <a:endCxn id="66563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6" name="AutoShape 42"/>
            <p:cNvCxnSpPr>
              <a:cxnSpLocks noChangeShapeType="1"/>
              <a:stCxn id="665637" idx="1"/>
              <a:endCxn id="66563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7" name="AutoShape 43"/>
            <p:cNvCxnSpPr>
              <a:cxnSpLocks noChangeShapeType="1"/>
              <a:stCxn id="665636" idx="7"/>
              <a:endCxn id="66563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5644" name="AutoShape 44"/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309" name="AutoShape 45"/>
            <p:cNvCxnSpPr>
              <a:cxnSpLocks noChangeShapeType="1"/>
              <a:stCxn id="665634" idx="7"/>
              <a:endCxn id="66564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0" name="AutoShape 46"/>
            <p:cNvCxnSpPr>
              <a:cxnSpLocks noChangeShapeType="1"/>
              <a:stCxn id="665635" idx="1"/>
              <a:endCxn id="66564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1" name="AutoShape 47"/>
            <p:cNvCxnSpPr>
              <a:cxnSpLocks noChangeShapeType="1"/>
              <a:stCxn id="665636" idx="5"/>
              <a:endCxn id="66564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2" name="AutoShape 48"/>
            <p:cNvCxnSpPr>
              <a:cxnSpLocks noChangeShapeType="1"/>
              <a:stCxn id="665644" idx="6"/>
              <a:endCxn id="66563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3" name="AutoShape 49"/>
            <p:cNvCxnSpPr>
              <a:cxnSpLocks noChangeShapeType="1"/>
              <a:stCxn id="665644" idx="0"/>
              <a:endCxn id="66563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911975" y="3254375"/>
            <a:ext cx="1600200" cy="1524000"/>
            <a:chOff x="4354" y="2050"/>
            <a:chExt cx="1008" cy="960"/>
          </a:xfrm>
        </p:grpSpPr>
        <p:sp>
          <p:nvSpPr>
            <p:cNvPr id="665651" name="AutoShape 51"/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52" name="AutoShape 52"/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53" name="AutoShape 53"/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54" name="AutoShape 54"/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655" name="AutoShape 55"/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284" name="AutoShape 56"/>
            <p:cNvCxnSpPr>
              <a:cxnSpLocks noChangeShapeType="1"/>
              <a:stCxn id="665653" idx="4"/>
              <a:endCxn id="665651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85" name="AutoShape 57"/>
            <p:cNvCxnSpPr>
              <a:cxnSpLocks noChangeShapeType="1"/>
              <a:stCxn id="665651" idx="6"/>
              <a:endCxn id="665652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86" name="AutoShape 58"/>
            <p:cNvCxnSpPr>
              <a:cxnSpLocks noChangeShapeType="1"/>
              <a:stCxn id="665652" idx="7"/>
              <a:endCxn id="665654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87" name="AutoShape 59"/>
            <p:cNvCxnSpPr>
              <a:cxnSpLocks noChangeShapeType="1"/>
              <a:stCxn id="665654" idx="0"/>
              <a:endCxn id="665661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88" name="AutoShape 60"/>
            <p:cNvCxnSpPr>
              <a:cxnSpLocks noChangeShapeType="1"/>
              <a:stCxn id="665653" idx="0"/>
              <a:endCxn id="665655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5661" name="AutoShape 61"/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290" name="AutoShape 62"/>
            <p:cNvCxnSpPr>
              <a:cxnSpLocks noChangeShapeType="1"/>
              <a:stCxn id="665655" idx="6"/>
              <a:endCxn id="665661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5663" name="AutoShape 63"/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292" name="AutoShape 64"/>
            <p:cNvCxnSpPr>
              <a:cxnSpLocks noChangeShapeType="1"/>
              <a:stCxn id="665651" idx="7"/>
              <a:endCxn id="665663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3" name="AutoShape 65"/>
            <p:cNvCxnSpPr>
              <a:cxnSpLocks noChangeShapeType="1"/>
              <a:stCxn id="665652" idx="1"/>
              <a:endCxn id="665663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4" name="AutoShape 66"/>
            <p:cNvCxnSpPr>
              <a:cxnSpLocks noChangeShapeType="1"/>
              <a:stCxn id="665653" idx="6"/>
              <a:endCxn id="665663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5" name="AutoShape 67"/>
            <p:cNvCxnSpPr>
              <a:cxnSpLocks noChangeShapeType="1"/>
              <a:stCxn id="665663" idx="6"/>
              <a:endCxn id="665654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6" name="AutoShape 68"/>
            <p:cNvCxnSpPr>
              <a:cxnSpLocks noChangeShapeType="1"/>
              <a:stCxn id="665663" idx="0"/>
              <a:endCxn id="665655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7" name="AutoShape 69"/>
            <p:cNvCxnSpPr>
              <a:cxnSpLocks noChangeShapeType="1"/>
              <a:stCxn id="665663" idx="0"/>
              <a:endCxn id="665661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40255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autoUpdateAnimBg="0"/>
      <p:bldP spid="665604" grpId="0" autoUpdateAnimBg="0"/>
      <p:bldP spid="665605" grpId="0" autoUpdateAnimBg="0"/>
      <p:bldP spid="665606" grpId="0" autoUpdateAnimBg="0"/>
      <p:bldP spid="6656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0689ABE-6713-4D2D-84A9-1FE5D6D2B2B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n-cube, </a:t>
            </a:r>
            <a:r>
              <a:rPr lang="en-US" sz="2800" smtClean="0">
                <a:sym typeface="Symbol" pitchFamily="18" charset="2"/>
              </a:rPr>
              <a:t>denoted by Q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is the graph that has vertices representing the 2</a:t>
            </a:r>
            <a:r>
              <a:rPr lang="en-US" sz="2800" baseline="30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bit strings of length n. Two vertices are adjacent if and only if the bit strings that they represent differ in exactly one bit position.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92175" y="5083175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3352800" y="5105400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685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191000"/>
            <a:ext cx="1905000" cy="609600"/>
            <a:chOff x="240" y="2640"/>
            <a:chExt cx="1200" cy="384"/>
          </a:xfrm>
        </p:grpSpPr>
        <p:sp>
          <p:nvSpPr>
            <p:cNvPr id="666632" name="AutoShape 8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633" name="AutoShape 9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46" name="AutoShape 10"/>
            <p:cNvCxnSpPr>
              <a:cxnSpLocks noChangeShapeType="1"/>
              <a:stCxn id="666632" idx="6"/>
              <a:endCxn id="666633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6635" name="Text Box 11"/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</a:t>
              </a:r>
              <a:endPara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36" name="Text Box 12"/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</a:t>
              </a:r>
              <a:endPara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38400" y="3429000"/>
            <a:ext cx="2590800" cy="1463675"/>
            <a:chOff x="1536" y="2160"/>
            <a:chExt cx="1632" cy="922"/>
          </a:xfrm>
        </p:grpSpPr>
        <p:grpSp>
          <p:nvGrpSpPr>
            <p:cNvPr id="12331" name="Group 14"/>
            <p:cNvGrpSpPr>
              <a:grpSpLocks/>
            </p:cNvGrpSpPr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666639" name="AutoShape 15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40" name="AutoShape 16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41" name="AutoShape 17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42" name="AutoShape 18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2340" name="AutoShape 19"/>
              <p:cNvCxnSpPr>
                <a:cxnSpLocks noChangeShapeType="1"/>
                <a:stCxn id="666639" idx="0"/>
                <a:endCxn id="666641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41" name="AutoShape 20"/>
              <p:cNvCxnSpPr>
                <a:cxnSpLocks noChangeShapeType="1"/>
                <a:stCxn id="666641" idx="6"/>
                <a:endCxn id="666642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42" name="AutoShape 21"/>
              <p:cNvCxnSpPr>
                <a:cxnSpLocks noChangeShapeType="1"/>
                <a:stCxn id="666642" idx="4"/>
                <a:endCxn id="666640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43" name="AutoShape 22"/>
              <p:cNvCxnSpPr>
                <a:cxnSpLocks noChangeShapeType="1"/>
                <a:stCxn id="666639" idx="6"/>
                <a:endCxn id="666640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666647" name="Text Box 23"/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00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48" name="Text Box 24"/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10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49" name="Text Box 25"/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11</a:t>
              </a:r>
              <a:endPara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50" name="Text Box 26"/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01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105400" y="2971800"/>
            <a:ext cx="3352800" cy="1920875"/>
            <a:chOff x="3216" y="1872"/>
            <a:chExt cx="2112" cy="1210"/>
          </a:xfrm>
        </p:grpSpPr>
        <p:grpSp>
          <p:nvGrpSpPr>
            <p:cNvPr id="12301" name="Group 28"/>
            <p:cNvGrpSpPr>
              <a:grpSpLocks/>
            </p:cNvGrpSpPr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666653" name="AutoShape 29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54" name="AutoShape 30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55" name="AutoShape 31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56" name="AutoShape 32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2327" name="AutoShape 33"/>
              <p:cNvCxnSpPr>
                <a:cxnSpLocks noChangeShapeType="1"/>
                <a:stCxn id="666653" idx="0"/>
                <a:endCxn id="666655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28" name="AutoShape 34"/>
              <p:cNvCxnSpPr>
                <a:cxnSpLocks noChangeShapeType="1"/>
                <a:stCxn id="666655" idx="6"/>
                <a:endCxn id="666656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29" name="AutoShape 35"/>
              <p:cNvCxnSpPr>
                <a:cxnSpLocks noChangeShapeType="1"/>
                <a:stCxn id="666656" idx="4"/>
                <a:endCxn id="666654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30" name="AutoShape 36"/>
              <p:cNvCxnSpPr>
                <a:cxnSpLocks noChangeShapeType="1"/>
                <a:stCxn id="666653" idx="6"/>
                <a:endCxn id="666654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666661" name="Text Box 37"/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000</a:t>
              </a:r>
              <a:endPara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62" name="Text Box 38"/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100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63" name="Text Box 39"/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110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64" name="Text Box 40"/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010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12306" name="Group 41"/>
            <p:cNvGrpSpPr>
              <a:grpSpLocks/>
            </p:cNvGrpSpPr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666666" name="AutoShape 42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67" name="AutoShape 43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68" name="AutoShape 44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6669" name="AutoShape 45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2319" name="AutoShape 46"/>
              <p:cNvCxnSpPr>
                <a:cxnSpLocks noChangeShapeType="1"/>
                <a:stCxn id="666666" idx="0"/>
                <a:endCxn id="666668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20" name="AutoShape 47"/>
              <p:cNvCxnSpPr>
                <a:cxnSpLocks noChangeShapeType="1"/>
                <a:stCxn id="666668" idx="6"/>
                <a:endCxn id="666669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21" name="AutoShape 48"/>
              <p:cNvCxnSpPr>
                <a:cxnSpLocks noChangeShapeType="1"/>
                <a:stCxn id="666669" idx="4"/>
                <a:endCxn id="666667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322" name="AutoShape 49"/>
              <p:cNvCxnSpPr>
                <a:cxnSpLocks noChangeShapeType="1"/>
                <a:stCxn id="666666" idx="6"/>
                <a:endCxn id="666667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666674" name="Text Box 50"/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001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75" name="Text Box 51"/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101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76" name="Text Box 52"/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111</a:t>
              </a:r>
              <a:endPara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6677" name="Text Box 53"/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011</a:t>
              </a:r>
              <a:endPara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2311" name="AutoShape 54"/>
            <p:cNvCxnSpPr>
              <a:cxnSpLocks noChangeShapeType="1"/>
              <a:stCxn id="666655" idx="7"/>
              <a:endCxn id="666668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2" name="AutoShape 55"/>
            <p:cNvCxnSpPr>
              <a:cxnSpLocks noChangeShapeType="1"/>
              <a:stCxn id="666656" idx="7"/>
              <a:endCxn id="666669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3" name="AutoShape 56"/>
            <p:cNvCxnSpPr>
              <a:cxnSpLocks noChangeShapeType="1"/>
              <a:stCxn id="666654" idx="7"/>
              <a:endCxn id="666667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57"/>
            <p:cNvCxnSpPr>
              <a:cxnSpLocks noChangeShapeType="1"/>
              <a:stCxn id="666653" idx="7"/>
              <a:endCxn id="666666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0188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 autoUpdateAnimBg="0"/>
      <p:bldP spid="666628" grpId="0" autoUpdateAnimBg="0"/>
      <p:bldP spid="666629" grpId="0" autoUpdateAnimBg="0"/>
      <p:bldP spid="6666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31EBC75-187B-4D7E-89D4-516689E60BF3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multigraph </a:t>
            </a:r>
            <a:r>
              <a:rPr lang="en-US" sz="2800" smtClean="0">
                <a:sym typeface="Symbol" pitchFamily="18" charset="2"/>
              </a:rPr>
              <a:t>G = (V, E) consists of a set V of vertices, a set E of edges, and a function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 from E to {{u, v} | u, v  V, u  v}.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edges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are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multiple or parallel edges</a:t>
            </a:r>
            <a:r>
              <a:rPr lang="en-US" sz="2800" smtClean="0">
                <a:sym typeface="Symbol" pitchFamily="18" charset="2"/>
              </a:rPr>
              <a:t> if f(e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= f(e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Note: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smtClean="0">
                <a:sym typeface="Symbol" pitchFamily="18" charset="2"/>
              </a:rPr>
              <a:t>  Edges in multigraphs are not necessarily defined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   as pairs, but can be of any type.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smtClean="0">
                <a:sym typeface="Symbol" pitchFamily="18" charset="2"/>
              </a:rPr>
              <a:t>  No loops are allowed in multigraphs (u  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2338DC1-5418-42EB-9B5B-05B5E855905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209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 </a:t>
            </a:r>
            <a:r>
              <a:rPr lang="en-US" sz="2800" smtClean="0">
                <a:sym typeface="Symbol" pitchFamily="18" charset="2"/>
              </a:rPr>
              <a:t>A multigraph G with vertices V =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{a, b, c, d}, edges {1, 2, 3, 4, 5} and function f with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f(1) = {a, b}, f(2) = {a, b}, f(3) = {b, c}, f(4) = {c, d} and f(5) = {c, d}: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0549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550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551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552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20" name="AutoShape 9"/>
            <p:cNvCxnSpPr>
              <a:cxnSpLocks noChangeShapeType="1"/>
              <a:stCxn id="620549" idx="7"/>
              <a:endCxn id="620550" idx="1"/>
            </p:cNvCxnSpPr>
            <p:nvPr/>
          </p:nvCxnSpPr>
          <p:spPr bwMode="auto">
            <a:xfrm rot="5400000" flipV="1">
              <a:off x="1247" y="1873"/>
              <a:ext cx="1" cy="1468"/>
            </a:xfrm>
            <a:prstGeom prst="curvedConnector3">
              <a:avLst>
                <a:gd name="adj1" fmla="val -32600009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1" name="AutoShape 10"/>
            <p:cNvCxnSpPr>
              <a:cxnSpLocks noChangeShapeType="1"/>
              <a:stCxn id="620549" idx="5"/>
              <a:endCxn id="620550" idx="3"/>
            </p:cNvCxnSpPr>
            <p:nvPr/>
          </p:nvCxnSpPr>
          <p:spPr bwMode="auto">
            <a:xfrm rot="16200000" flipH="1">
              <a:off x="1247" y="1941"/>
              <a:ext cx="1" cy="1468"/>
            </a:xfrm>
            <a:prstGeom prst="curvedConnector3">
              <a:avLst>
                <a:gd name="adj1" fmla="val 29399991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2" name="AutoShape 11"/>
            <p:cNvCxnSpPr>
              <a:cxnSpLocks noChangeShapeType="1"/>
              <a:stCxn id="620550" idx="6"/>
              <a:endCxn id="620551" idx="2"/>
            </p:cNvCxnSpPr>
            <p:nvPr/>
          </p:nvCxnSpPr>
          <p:spPr bwMode="auto">
            <a:xfrm>
              <a:off x="2064" y="2640"/>
              <a:ext cx="148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3" name="AutoShape 12"/>
            <p:cNvCxnSpPr>
              <a:cxnSpLocks noChangeShapeType="1"/>
              <a:stCxn id="620551" idx="7"/>
              <a:endCxn id="620552" idx="1"/>
            </p:cNvCxnSpPr>
            <p:nvPr/>
          </p:nvCxnSpPr>
          <p:spPr bwMode="auto">
            <a:xfrm rot="5400000" flipV="1">
              <a:off x="4367" y="1873"/>
              <a:ext cx="1" cy="1468"/>
            </a:xfrm>
            <a:prstGeom prst="curvedConnector3">
              <a:avLst>
                <a:gd name="adj1" fmla="val -3380001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4" name="AutoShape 13"/>
            <p:cNvCxnSpPr>
              <a:cxnSpLocks noChangeShapeType="1"/>
              <a:stCxn id="620551" idx="5"/>
              <a:endCxn id="620552" idx="3"/>
            </p:cNvCxnSpPr>
            <p:nvPr/>
          </p:nvCxnSpPr>
          <p:spPr bwMode="auto">
            <a:xfrm rot="16200000" flipH="1">
              <a:off x="4367" y="1941"/>
              <a:ext cx="1" cy="1468"/>
            </a:xfrm>
            <a:prstGeom prst="curvedConnector3">
              <a:avLst>
                <a:gd name="adj1" fmla="val 32499991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20558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0559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0560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620561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0563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0564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20565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20566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71F4EB6-D407-4707-B874-A5D5C4A74F5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810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If we want to define loops, we need the following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type of graph: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pseudograph </a:t>
            </a:r>
            <a:r>
              <a:rPr lang="en-US" sz="2800" smtClean="0">
                <a:sym typeface="Symbol" pitchFamily="18" charset="2"/>
              </a:rPr>
              <a:t>G = (V, E) consists of a set V of vertices, a set E of edges, and a function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 from E to {{u, v} | u, v  V}.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An edge e is a loop if f(e) = {u, u} for some uV.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282AD4E-738D-49E4-BB59-DD342EBCC19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Here is a type of graph that we already know: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 </a:t>
            </a:r>
            <a:r>
              <a:rPr lang="en-US" sz="2800" smtClean="0">
                <a:sym typeface="Symbol" pitchFamily="18" charset="2"/>
              </a:rPr>
              <a:t>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directed graph </a:t>
            </a:r>
            <a:r>
              <a:rPr lang="en-US" sz="2800" smtClean="0">
                <a:sym typeface="Symbol" pitchFamily="18" charset="2"/>
              </a:rPr>
              <a:t>G = (V, E) consists of a set V of vertices and a set E of edges that are ordered pairs of elements in V.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… leading to a new type of graph: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directed multigraph </a:t>
            </a:r>
            <a:r>
              <a:rPr lang="en-US" sz="2800" smtClean="0">
                <a:sym typeface="Symbol" pitchFamily="18" charset="2"/>
              </a:rPr>
              <a:t>G = (V, E) consists of a set V of vertices, a set E of edges, and a function f from E to {(u, v) | u, v  V}.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edges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are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multiple edges</a:t>
            </a:r>
            <a:r>
              <a:rPr lang="en-US" sz="2800" smtClean="0">
                <a:sym typeface="Symbol" pitchFamily="18" charset="2"/>
              </a:rPr>
              <a:t> if f(e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= f(e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EB293F8-7796-462C-B079-5C9652A21A4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209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 </a:t>
            </a:r>
            <a:r>
              <a:rPr lang="en-US" sz="2800" smtClean="0">
                <a:sym typeface="Symbol" pitchFamily="18" charset="2"/>
              </a:rPr>
              <a:t>A directed multigraph G with vertices V = {a, b, c, d}, edges {1, 2, 3, 4, 5} and function f with f(1) = (a, b), f(2) = (b, a), f(3) = (c, b),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f(4) = (c, d) and f(5) = (c, d):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3621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22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23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3624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0492" name="AutoShape 9"/>
            <p:cNvCxnSpPr>
              <a:cxnSpLocks noChangeShapeType="1"/>
              <a:stCxn id="623621" idx="7"/>
              <a:endCxn id="623622" idx="1"/>
            </p:cNvCxnSpPr>
            <p:nvPr/>
          </p:nvCxnSpPr>
          <p:spPr bwMode="auto">
            <a:xfrm rot="5400000" flipV="1">
              <a:off x="1247" y="1873"/>
              <a:ext cx="1" cy="1468"/>
            </a:xfrm>
            <a:prstGeom prst="curvedConnector3">
              <a:avLst>
                <a:gd name="adj1" fmla="val -32600009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3" name="AutoShape 10"/>
            <p:cNvCxnSpPr>
              <a:cxnSpLocks noChangeShapeType="1"/>
              <a:stCxn id="623622" idx="3"/>
              <a:endCxn id="623621" idx="5"/>
            </p:cNvCxnSpPr>
            <p:nvPr/>
          </p:nvCxnSpPr>
          <p:spPr bwMode="auto">
            <a:xfrm rot="5400000">
              <a:off x="1247" y="1941"/>
              <a:ext cx="1" cy="1468"/>
            </a:xfrm>
            <a:prstGeom prst="curvedConnector3">
              <a:avLst>
                <a:gd name="adj1" fmla="val 31299991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4" name="AutoShape 11"/>
            <p:cNvCxnSpPr>
              <a:cxnSpLocks noChangeShapeType="1"/>
              <a:stCxn id="623623" idx="2"/>
              <a:endCxn id="623622" idx="6"/>
            </p:cNvCxnSpPr>
            <p:nvPr/>
          </p:nvCxnSpPr>
          <p:spPr bwMode="auto">
            <a:xfrm flipH="1">
              <a:off x="2064" y="2640"/>
              <a:ext cx="148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5" name="AutoShape 12"/>
            <p:cNvCxnSpPr>
              <a:cxnSpLocks noChangeShapeType="1"/>
              <a:stCxn id="623623" idx="7"/>
              <a:endCxn id="623624" idx="1"/>
            </p:cNvCxnSpPr>
            <p:nvPr/>
          </p:nvCxnSpPr>
          <p:spPr bwMode="auto">
            <a:xfrm rot="5400000" flipV="1">
              <a:off x="4367" y="1873"/>
              <a:ext cx="1" cy="1468"/>
            </a:xfrm>
            <a:prstGeom prst="curvedConnector3">
              <a:avLst>
                <a:gd name="adj1" fmla="val -3380001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6" name="AutoShape 13"/>
            <p:cNvCxnSpPr>
              <a:cxnSpLocks noChangeShapeType="1"/>
              <a:stCxn id="623623" idx="5"/>
              <a:endCxn id="623624" idx="3"/>
            </p:cNvCxnSpPr>
            <p:nvPr/>
          </p:nvCxnSpPr>
          <p:spPr bwMode="auto">
            <a:xfrm rot="16200000" flipH="1">
              <a:off x="4367" y="1941"/>
              <a:ext cx="1" cy="1468"/>
            </a:xfrm>
            <a:prstGeom prst="curvedConnector3">
              <a:avLst>
                <a:gd name="adj1" fmla="val 32499991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23630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3631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623633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623634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3635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3636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23637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23638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B5A045E-856C-4E66-9EA0-231D3E37318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Introduction to Graphs</a:t>
            </a:r>
            <a:endParaRPr lang="en-CA" sz="3600" smtClean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609600"/>
          </a:xfrm>
        </p:spPr>
        <p:txBody>
          <a:bodyPr/>
          <a:lstStyle/>
          <a:p>
            <a:pPr marL="0" indent="0" algn="ctr" eaLnBrk="1" hangingPunct="1">
              <a:spcAft>
                <a:spcPct val="20000"/>
              </a:spcAft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Types of Graphs and Their Properties</a:t>
            </a:r>
            <a:endParaRPr lang="en-US" sz="2800" smtClean="0">
              <a:sym typeface="Symbol" pitchFamily="18" charset="2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52400" y="17526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8194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Edges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876800" y="17526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Multiple Edges?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76962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Loops?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152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graph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2819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undirected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49530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77724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152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multigraph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2819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undirected</a:t>
            </a:r>
          </a:p>
        </p:txBody>
      </p:sp>
      <p:sp>
        <p:nvSpPr>
          <p:cNvPr id="624654" name="Rectangle 14"/>
          <p:cNvSpPr>
            <a:spLocks noChangeArrowheads="1"/>
          </p:cNvSpPr>
          <p:nvPr/>
        </p:nvSpPr>
        <p:spPr bwMode="auto">
          <a:xfrm>
            <a:off x="49530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77724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152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pseudograph</a:t>
            </a:r>
          </a:p>
        </p:txBody>
      </p:sp>
      <p:sp>
        <p:nvSpPr>
          <p:cNvPr id="624657" name="Rectangle 17"/>
          <p:cNvSpPr>
            <a:spLocks noChangeArrowheads="1"/>
          </p:cNvSpPr>
          <p:nvPr/>
        </p:nvSpPr>
        <p:spPr bwMode="auto">
          <a:xfrm>
            <a:off x="2819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undirected</a:t>
            </a:r>
          </a:p>
        </p:txBody>
      </p:sp>
      <p:sp>
        <p:nvSpPr>
          <p:cNvPr id="624658" name="Rectangle 18"/>
          <p:cNvSpPr>
            <a:spLocks noChangeArrowheads="1"/>
          </p:cNvSpPr>
          <p:nvPr/>
        </p:nvSpPr>
        <p:spPr bwMode="auto">
          <a:xfrm>
            <a:off x="49530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24659" name="Rectangle 19"/>
          <p:cNvSpPr>
            <a:spLocks noChangeArrowheads="1"/>
          </p:cNvSpPr>
          <p:nvPr/>
        </p:nvSpPr>
        <p:spPr bwMode="auto">
          <a:xfrm>
            <a:off x="77724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24660" name="Rectangle 20"/>
          <p:cNvSpPr>
            <a:spLocks noChangeArrowheads="1"/>
          </p:cNvSpPr>
          <p:nvPr/>
        </p:nvSpPr>
        <p:spPr bwMode="auto">
          <a:xfrm>
            <a:off x="152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directed graph</a:t>
            </a:r>
          </a:p>
        </p:txBody>
      </p:sp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2819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directed </a:t>
            </a:r>
          </a:p>
        </p:txBody>
      </p:sp>
      <p:sp>
        <p:nvSpPr>
          <p:cNvPr id="624662" name="Rectangle 22"/>
          <p:cNvSpPr>
            <a:spLocks noChangeArrowheads="1"/>
          </p:cNvSpPr>
          <p:nvPr/>
        </p:nvSpPr>
        <p:spPr bwMode="auto">
          <a:xfrm>
            <a:off x="49530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 </a:t>
            </a:r>
          </a:p>
        </p:txBody>
      </p:sp>
      <p:sp>
        <p:nvSpPr>
          <p:cNvPr id="624663" name="Rectangle 23"/>
          <p:cNvSpPr>
            <a:spLocks noChangeArrowheads="1"/>
          </p:cNvSpPr>
          <p:nvPr/>
        </p:nvSpPr>
        <p:spPr bwMode="auto">
          <a:xfrm>
            <a:off x="77724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 </a:t>
            </a:r>
          </a:p>
        </p:txBody>
      </p:sp>
      <p:sp>
        <p:nvSpPr>
          <p:cNvPr id="624664" name="Rectangle 24"/>
          <p:cNvSpPr>
            <a:spLocks noChangeArrowheads="1"/>
          </p:cNvSpPr>
          <p:nvPr/>
        </p:nvSpPr>
        <p:spPr bwMode="auto">
          <a:xfrm>
            <a:off x="152400" y="52578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dir. multigraph</a:t>
            </a:r>
          </a:p>
        </p:txBody>
      </p:sp>
      <p:sp>
        <p:nvSpPr>
          <p:cNvPr id="624665" name="Rectangle 25"/>
          <p:cNvSpPr>
            <a:spLocks noChangeArrowheads="1"/>
          </p:cNvSpPr>
          <p:nvPr/>
        </p:nvSpPr>
        <p:spPr bwMode="auto">
          <a:xfrm>
            <a:off x="2819400" y="52578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directed</a:t>
            </a:r>
          </a:p>
        </p:txBody>
      </p:sp>
      <p:sp>
        <p:nvSpPr>
          <p:cNvPr id="624666" name="Rectangle 26"/>
          <p:cNvSpPr>
            <a:spLocks noChangeArrowheads="1"/>
          </p:cNvSpPr>
          <p:nvPr/>
        </p:nvSpPr>
        <p:spPr bwMode="auto">
          <a:xfrm>
            <a:off x="49530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24667" name="Rectangle 27"/>
          <p:cNvSpPr>
            <a:spLocks noChangeArrowheads="1"/>
          </p:cNvSpPr>
          <p:nvPr/>
        </p:nvSpPr>
        <p:spPr bwMode="auto">
          <a:xfrm>
            <a:off x="77724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 autoUpdateAnimBg="0"/>
      <p:bldP spid="624644" grpId="0" autoUpdateAnimBg="0"/>
      <p:bldP spid="624645" grpId="0" autoUpdateAnimBg="0"/>
      <p:bldP spid="624646" grpId="0" autoUpdateAnimBg="0"/>
      <p:bldP spid="624647" grpId="0" autoUpdateAnimBg="0"/>
      <p:bldP spid="624648" grpId="0" autoUpdateAnimBg="0"/>
      <p:bldP spid="624649" grpId="0" autoUpdateAnimBg="0"/>
      <p:bldP spid="624650" grpId="0" autoUpdateAnimBg="0"/>
      <p:bldP spid="624651" grpId="0" autoUpdateAnimBg="0"/>
      <p:bldP spid="624652" grpId="0" autoUpdateAnimBg="0"/>
      <p:bldP spid="624653" grpId="0" autoUpdateAnimBg="0"/>
      <p:bldP spid="624654" grpId="0" autoUpdateAnimBg="0"/>
      <p:bldP spid="624655" grpId="0" autoUpdateAnimBg="0"/>
      <p:bldP spid="624656" grpId="0" autoUpdateAnimBg="0"/>
      <p:bldP spid="624657" grpId="0" autoUpdateAnimBg="0"/>
      <p:bldP spid="624658" grpId="0" autoUpdateAnimBg="0"/>
      <p:bldP spid="624659" grpId="0" autoUpdateAnimBg="0"/>
      <p:bldP spid="624660" grpId="0" autoUpdateAnimBg="0"/>
      <p:bldP spid="624661" grpId="0" autoUpdateAnimBg="0"/>
      <p:bldP spid="624662" grpId="0" autoUpdateAnimBg="0"/>
      <p:bldP spid="624663" grpId="0" autoUpdateAnimBg="0"/>
      <p:bldP spid="624664" grpId="0" autoUpdateAnimBg="0"/>
      <p:bldP spid="624665" grpId="0" autoUpdateAnimBg="0"/>
      <p:bldP spid="624666" grpId="0" autoUpdateAnimBg="0"/>
      <p:bldP spid="6246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D515CB2-C94C-4C9A-96EF-8EDF66D39EE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Graph Models</a:t>
            </a:r>
            <a:endParaRPr lang="en-CA" sz="3600" smtClean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I: </a:t>
            </a:r>
            <a:r>
              <a:rPr lang="en-US" sz="2800" smtClean="0">
                <a:sym typeface="Symbol" pitchFamily="18" charset="2"/>
              </a:rPr>
              <a:t>How can we represent a network of (bi-directional) railways connecting a set of cities?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We should use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simple graph</a:t>
            </a:r>
            <a:r>
              <a:rPr lang="en-US" sz="2800" smtClean="0">
                <a:sym typeface="Symbol" pitchFamily="18" charset="2"/>
              </a:rPr>
              <a:t> with an edge {a, b} indicating a direct train connection between cities a and b.</a:t>
            </a:r>
            <a:endParaRPr lang="en-US" sz="320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048000"/>
            <a:ext cx="8458200" cy="3033713"/>
            <a:chOff x="432" y="1920"/>
            <a:chExt cx="5328" cy="1911"/>
          </a:xfrm>
        </p:grpSpPr>
        <p:sp>
          <p:nvSpPr>
            <p:cNvPr id="648197" name="AutoShape 5"/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198" name="AutoShape 6"/>
            <p:cNvSpPr>
              <a:spLocks noChangeArrowheads="1"/>
            </p:cNvSpPr>
            <p:nvPr/>
          </p:nvSpPr>
          <p:spPr bwMode="auto">
            <a:xfrm>
              <a:off x="249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199" name="AutoShape 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200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201" name="Text Box 9"/>
            <p:cNvSpPr txBox="1">
              <a:spLocks noChangeArrowheads="1"/>
            </p:cNvSpPr>
            <p:nvPr/>
          </p:nvSpPr>
          <p:spPr bwMode="auto">
            <a:xfrm>
              <a:off x="2112" y="2880"/>
              <a:ext cx="120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New York</a:t>
              </a:r>
            </a:p>
          </p:txBody>
        </p:sp>
        <p:sp>
          <p:nvSpPr>
            <p:cNvPr id="648202" name="Text Box 10"/>
            <p:cNvSpPr txBox="1">
              <a:spLocks noChangeArrowheads="1"/>
            </p:cNvSpPr>
            <p:nvPr/>
          </p:nvSpPr>
          <p:spPr bwMode="auto">
            <a:xfrm>
              <a:off x="2544" y="1920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Boston</a:t>
              </a:r>
            </a:p>
          </p:txBody>
        </p:sp>
        <p:sp>
          <p:nvSpPr>
            <p:cNvPr id="648203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182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Washington</a:t>
              </a:r>
            </a:p>
          </p:txBody>
        </p:sp>
        <p:sp>
          <p:nvSpPr>
            <p:cNvPr id="648204" name="Text Box 12"/>
            <p:cNvSpPr txBox="1">
              <a:spLocks noChangeArrowheads="1"/>
            </p:cNvSpPr>
            <p:nvPr/>
          </p:nvSpPr>
          <p:spPr bwMode="auto">
            <a:xfrm>
              <a:off x="4512" y="2208"/>
              <a:ext cx="124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de-DE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ü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beck</a:t>
              </a:r>
            </a:p>
          </p:txBody>
        </p:sp>
        <p:sp>
          <p:nvSpPr>
            <p:cNvPr id="648205" name="Text Box 13"/>
            <p:cNvSpPr txBox="1">
              <a:spLocks noChangeArrowheads="1"/>
            </p:cNvSpPr>
            <p:nvPr/>
          </p:nvSpPr>
          <p:spPr bwMode="auto">
            <a:xfrm>
              <a:off x="576" y="1968"/>
              <a:ext cx="129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Toronto</a:t>
              </a:r>
            </a:p>
          </p:txBody>
        </p:sp>
        <p:sp>
          <p:nvSpPr>
            <p:cNvPr id="648206" name="Text Box 14"/>
            <p:cNvSpPr txBox="1">
              <a:spLocks noChangeArrowheads="1"/>
            </p:cNvSpPr>
            <p:nvPr/>
          </p:nvSpPr>
          <p:spPr bwMode="auto">
            <a:xfrm>
              <a:off x="3744" y="3216"/>
              <a:ext cx="11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Hamburg</a:t>
              </a:r>
            </a:p>
          </p:txBody>
        </p:sp>
        <p:sp>
          <p:nvSpPr>
            <p:cNvPr id="648207" name="AutoShape 15"/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8208" name="AutoShape 16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648209" name="AutoShape 17"/>
          <p:cNvCxnSpPr>
            <a:cxnSpLocks noChangeShapeType="1"/>
            <a:stCxn id="648207" idx="5"/>
            <a:endCxn id="648197" idx="1"/>
          </p:cNvCxnSpPr>
          <p:nvPr/>
        </p:nvCxnSpPr>
        <p:spPr bwMode="auto">
          <a:xfrm>
            <a:off x="2568575" y="3254375"/>
            <a:ext cx="654050" cy="1263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8210" name="AutoShape 18"/>
          <p:cNvCxnSpPr>
            <a:cxnSpLocks noChangeShapeType="1"/>
            <a:stCxn id="648197" idx="7"/>
            <a:endCxn id="648198" idx="3"/>
          </p:cNvCxnSpPr>
          <p:nvPr/>
        </p:nvCxnSpPr>
        <p:spPr bwMode="auto">
          <a:xfrm flipV="1">
            <a:off x="3330575" y="3711575"/>
            <a:ext cx="654050" cy="8064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8211" name="AutoShape 19"/>
          <p:cNvCxnSpPr>
            <a:cxnSpLocks noChangeShapeType="1"/>
            <a:stCxn id="648197" idx="4"/>
            <a:endCxn id="648199" idx="7"/>
          </p:cNvCxnSpPr>
          <p:nvPr/>
        </p:nvCxnSpPr>
        <p:spPr bwMode="auto">
          <a:xfrm flipH="1">
            <a:off x="2949575" y="4648200"/>
            <a:ext cx="327025" cy="8604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8212" name="AutoShape 20"/>
          <p:cNvCxnSpPr>
            <a:cxnSpLocks noChangeShapeType="1"/>
            <a:stCxn id="648208" idx="7"/>
            <a:endCxn id="648200" idx="3"/>
          </p:cNvCxnSpPr>
          <p:nvPr/>
        </p:nvCxnSpPr>
        <p:spPr bwMode="auto">
          <a:xfrm flipV="1">
            <a:off x="7521575" y="4244975"/>
            <a:ext cx="577850" cy="8064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1704</Words>
  <Application>Microsoft Office PowerPoint</Application>
  <PresentationFormat>On-screen Show (4:3)</PresentationFormat>
  <Paragraphs>253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Default Design</vt:lpstr>
      <vt:lpstr>Let us switch to a new topic:  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Graph Models</vt:lpstr>
      <vt:lpstr>Graph Models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Special Graphs</vt:lpstr>
      <vt:lpstr>Special Graphs</vt:lpstr>
      <vt:lpstr>Special Graphs</vt:lpstr>
      <vt:lpstr>Special Graphs</vt:lpstr>
      <vt:lpstr>Custom Show 1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Prof. Dr. M.M.A. Hashem</cp:lastModifiedBy>
  <cp:revision>83</cp:revision>
  <dcterms:created xsi:type="dcterms:W3CDTF">2001-02-24T00:16:35Z</dcterms:created>
  <dcterms:modified xsi:type="dcterms:W3CDTF">2015-02-05T02:45:20Z</dcterms:modified>
</cp:coreProperties>
</file>