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418670-B6B4-464C-B7A7-CCBE21BEDAC3}">
  <a:tblStyle styleId="{35418670-B6B4-464C-B7A7-CCBE21BEDA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daaa8874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daaa8874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da4cc195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da4cc195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6b450826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6b450826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da4cc195f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da4cc195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daaa8874d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daaa8874d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cdb560d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8cdb560d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aaa8874d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daaa8874d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6c8fc47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6c8fc47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6c2d0686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6c2d0686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69ed02d31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69ed02d31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69ed02d31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69ed02d31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6b450826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6b45082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6b45082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6b45082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6b450826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6b45082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b450826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b450826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6b450826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6b450826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b450826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b450826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nicapotato/womens-ecommerce-clothing-reviews/version/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47125"/>
            <a:ext cx="8520600" cy="117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000000"/>
                </a:solidFill>
              </a:rPr>
              <a:t>Online Women’s Clothing Review</a:t>
            </a:r>
            <a:endParaRPr sz="4800">
              <a:solidFill>
                <a:srgbClr val="000000"/>
              </a:solidFill>
            </a:endParaRPr>
          </a:p>
        </p:txBody>
      </p:sp>
      <p:sp>
        <p:nvSpPr>
          <p:cNvPr id="55" name="Google Shape;55;p13"/>
          <p:cNvSpPr txBox="1">
            <a:spLocks noGrp="1"/>
          </p:cNvSpPr>
          <p:nvPr>
            <p:ph type="subTitle" idx="1"/>
          </p:nvPr>
        </p:nvSpPr>
        <p:spPr>
          <a:xfrm>
            <a:off x="311700" y="17228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Kue Ho</a:t>
            </a:r>
            <a:endParaRPr/>
          </a:p>
          <a:p>
            <a:pPr marL="0" lvl="0" indent="0" algn="ctr" rtl="0">
              <a:spcBef>
                <a:spcPts val="0"/>
              </a:spcBef>
              <a:spcAft>
                <a:spcPts val="0"/>
              </a:spcAft>
              <a:buNone/>
            </a:pPr>
            <a:r>
              <a:rPr lang="en"/>
              <a:t>Springboard Data Science Career Track</a:t>
            </a:r>
            <a:endParaRPr/>
          </a:p>
        </p:txBody>
      </p:sp>
      <p:pic>
        <p:nvPicPr>
          <p:cNvPr id="56" name="Google Shape;56;p13"/>
          <p:cNvPicPr preferRelativeResize="0"/>
          <p:nvPr/>
        </p:nvPicPr>
        <p:blipFill>
          <a:blip r:embed="rId3">
            <a:alphaModFix/>
          </a:blip>
          <a:stretch>
            <a:fillRect/>
          </a:stretch>
        </p:blipFill>
        <p:spPr>
          <a:xfrm>
            <a:off x="1827475" y="2663825"/>
            <a:ext cx="5489050" cy="2366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 - cont.</a:t>
            </a:r>
            <a:endParaRPr/>
          </a:p>
        </p:txBody>
      </p:sp>
      <p:sp>
        <p:nvSpPr>
          <p:cNvPr id="116" name="Google Shape;116;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What’s in a review?</a:t>
            </a:r>
            <a:endParaRPr>
              <a:solidFill>
                <a:srgbClr val="000000"/>
              </a:solidFill>
            </a:endParaRPr>
          </a:p>
          <a:p>
            <a:pPr marL="0" lvl="0" indent="0" algn="l" rtl="0">
              <a:spcBef>
                <a:spcPts val="1600"/>
              </a:spcBef>
              <a:spcAft>
                <a:spcPts val="0"/>
              </a:spcAft>
              <a:buClr>
                <a:schemeClr val="dk1"/>
              </a:buClr>
              <a:buSzPts val="1100"/>
              <a:buFont typeface="Arial"/>
              <a:buNone/>
            </a:pPr>
            <a:r>
              <a:rPr lang="en">
                <a:solidFill>
                  <a:schemeClr val="dk1"/>
                </a:solidFill>
              </a:rPr>
              <a:t>Exploring the review text, we see that the length of review share mainly a unimodal curve except for the hard spike at 500. This indicates that there is a max length of characters allowed for each review and that is 500 characters total.</a:t>
            </a:r>
            <a:endParaRPr>
              <a:solidFill>
                <a:srgbClr val="000000"/>
              </a:solidFill>
            </a:endParaRPr>
          </a:p>
        </p:txBody>
      </p:sp>
      <p:pic>
        <p:nvPicPr>
          <p:cNvPr id="117" name="Google Shape;117;p22"/>
          <p:cNvPicPr preferRelativeResize="0"/>
          <p:nvPr/>
        </p:nvPicPr>
        <p:blipFill>
          <a:blip r:embed="rId3">
            <a:alphaModFix/>
          </a:blip>
          <a:stretch>
            <a:fillRect/>
          </a:stretch>
        </p:blipFill>
        <p:spPr>
          <a:xfrm>
            <a:off x="4260300" y="1336675"/>
            <a:ext cx="457200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Text Preprocessing Steps</a:t>
            </a:r>
            <a:endParaRPr/>
          </a:p>
          <a:p>
            <a:pPr marL="0" lvl="0" indent="0" algn="l" rtl="0">
              <a:spcBef>
                <a:spcPts val="1600"/>
              </a:spcBef>
              <a:spcAft>
                <a:spcPts val="1600"/>
              </a:spcAft>
              <a:buNone/>
            </a:pPr>
            <a:endParaRPr/>
          </a:p>
        </p:txBody>
      </p:sp>
      <p:grpSp>
        <p:nvGrpSpPr>
          <p:cNvPr id="124" name="Google Shape;124;p23"/>
          <p:cNvGrpSpPr/>
          <p:nvPr/>
        </p:nvGrpSpPr>
        <p:grpSpPr>
          <a:xfrm>
            <a:off x="8875" y="1615314"/>
            <a:ext cx="2214600" cy="3217636"/>
            <a:chOff x="0" y="1189989"/>
            <a:chExt cx="2214600" cy="3217636"/>
          </a:xfrm>
        </p:grpSpPr>
        <p:sp>
          <p:nvSpPr>
            <p:cNvPr id="125" name="Google Shape;125;p23"/>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Tag POS</a:t>
              </a:r>
              <a:endParaRPr>
                <a:solidFill>
                  <a:srgbClr val="FFFFFF"/>
                </a:solidFill>
                <a:latin typeface="Roboto"/>
                <a:ea typeface="Roboto"/>
                <a:cs typeface="Roboto"/>
                <a:sym typeface="Roboto"/>
              </a:endParaRPr>
            </a:p>
          </p:txBody>
        </p:sp>
        <p:sp>
          <p:nvSpPr>
            <p:cNvPr id="126" name="Google Shape;126;p23"/>
            <p:cNvSpPr txBox="1"/>
            <p:nvPr/>
          </p:nvSpPr>
          <p:spPr>
            <a:xfrm>
              <a:off x="2950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Apply parts of speech tag associated with each word in order to find root word.</a:t>
              </a:r>
              <a:endParaRPr sz="1100">
                <a:latin typeface="Roboto"/>
                <a:ea typeface="Roboto"/>
                <a:cs typeface="Roboto"/>
                <a:sym typeface="Roboto"/>
              </a:endParaRPr>
            </a:p>
          </p:txBody>
        </p:sp>
      </p:grpSp>
      <p:grpSp>
        <p:nvGrpSpPr>
          <p:cNvPr id="127" name="Google Shape;127;p23"/>
          <p:cNvGrpSpPr/>
          <p:nvPr/>
        </p:nvGrpSpPr>
        <p:grpSpPr>
          <a:xfrm>
            <a:off x="1838325" y="1615213"/>
            <a:ext cx="2064000" cy="3019500"/>
            <a:chOff x="1838325" y="1189775"/>
            <a:chExt cx="2064000" cy="3019500"/>
          </a:xfrm>
        </p:grpSpPr>
        <p:sp>
          <p:nvSpPr>
            <p:cNvPr id="128" name="Google Shape;128;p23"/>
            <p:cNvSpPr/>
            <p:nvPr/>
          </p:nvSpPr>
          <p:spPr>
            <a:xfrm>
              <a:off x="1838325" y="1189775"/>
              <a:ext cx="20640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Lemmatize</a:t>
              </a:r>
              <a:endParaRPr>
                <a:solidFill>
                  <a:srgbClr val="FFFFFF"/>
                </a:solidFill>
                <a:latin typeface="Roboto"/>
                <a:ea typeface="Roboto"/>
                <a:cs typeface="Roboto"/>
                <a:sym typeface="Roboto"/>
              </a:endParaRPr>
            </a:p>
          </p:txBody>
        </p:sp>
        <p:sp>
          <p:nvSpPr>
            <p:cNvPr id="129" name="Google Shape;129;p23"/>
            <p:cNvSpPr txBox="1"/>
            <p:nvPr/>
          </p:nvSpPr>
          <p:spPr>
            <a:xfrm>
              <a:off x="2058075" y="185877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dk1"/>
                  </a:solidFill>
                  <a:highlight>
                    <a:srgbClr val="FFFFFF"/>
                  </a:highlight>
                </a:rPr>
                <a:t>Lemmatization is a process that reduces tokens to their base word. It is an organized and step by step procedure of obtaining the root form of the word. This technique takes into account context similarity according to part-of-speech anatomy.</a:t>
              </a:r>
              <a:endParaRPr sz="1100">
                <a:latin typeface="Roboto"/>
                <a:ea typeface="Roboto"/>
                <a:cs typeface="Roboto"/>
                <a:sym typeface="Roboto"/>
              </a:endParaRPr>
            </a:p>
          </p:txBody>
        </p:sp>
      </p:grpSp>
      <p:grpSp>
        <p:nvGrpSpPr>
          <p:cNvPr id="130" name="Google Shape;130;p23"/>
          <p:cNvGrpSpPr/>
          <p:nvPr/>
        </p:nvGrpSpPr>
        <p:grpSpPr>
          <a:xfrm>
            <a:off x="3516750" y="1615325"/>
            <a:ext cx="2064000" cy="3217625"/>
            <a:chOff x="3516750" y="1615325"/>
            <a:chExt cx="2064000" cy="3217625"/>
          </a:xfrm>
        </p:grpSpPr>
        <p:sp>
          <p:nvSpPr>
            <p:cNvPr id="131" name="Google Shape;131;p23"/>
            <p:cNvSpPr/>
            <p:nvPr/>
          </p:nvSpPr>
          <p:spPr>
            <a:xfrm>
              <a:off x="3516750" y="161532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Normalize Text</a:t>
              </a:r>
              <a:endParaRPr>
                <a:solidFill>
                  <a:srgbClr val="FFFFFF"/>
                </a:solidFill>
                <a:latin typeface="Roboto"/>
                <a:ea typeface="Roboto"/>
                <a:cs typeface="Roboto"/>
                <a:sym typeface="Roboto"/>
              </a:endParaRPr>
            </a:p>
          </p:txBody>
        </p:sp>
        <p:sp>
          <p:nvSpPr>
            <p:cNvPr id="132" name="Google Shape;132;p23"/>
            <p:cNvSpPr txBox="1"/>
            <p:nvPr/>
          </p:nvSpPr>
          <p:spPr>
            <a:xfrm>
              <a:off x="3736500" y="2482450"/>
              <a:ext cx="1624500" cy="2350500"/>
            </a:xfrm>
            <a:prstGeom prst="rect">
              <a:avLst/>
            </a:prstGeom>
            <a:noFill/>
            <a:ln>
              <a:noFill/>
            </a:ln>
          </p:spPr>
          <p:txBody>
            <a:bodyPr spcFirstLastPara="1" wrap="square" lIns="91425" tIns="91425" rIns="91425" bIns="91425" anchor="t" anchorCtr="0">
              <a:noAutofit/>
            </a:bodyPr>
            <a:lstStyle/>
            <a:p>
              <a:pPr marL="342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Lower case all text</a:t>
              </a:r>
              <a:endParaRPr sz="1100">
                <a:latin typeface="Roboto"/>
                <a:ea typeface="Roboto"/>
                <a:cs typeface="Roboto"/>
                <a:sym typeface="Roboto"/>
              </a:endParaRPr>
            </a:p>
            <a:p>
              <a:pPr marL="342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Remove stopwords</a:t>
              </a:r>
              <a:endParaRPr sz="1100">
                <a:latin typeface="Roboto"/>
                <a:ea typeface="Roboto"/>
                <a:cs typeface="Roboto"/>
                <a:sym typeface="Roboto"/>
              </a:endParaRPr>
            </a:p>
            <a:p>
              <a:pPr marL="342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Find and remove common and rare words</a:t>
              </a:r>
              <a:endParaRPr sz="1100">
                <a:latin typeface="Roboto"/>
                <a:ea typeface="Roboto"/>
                <a:cs typeface="Roboto"/>
                <a:sym typeface="Roboto"/>
              </a:endParaRPr>
            </a:p>
          </p:txBody>
        </p:sp>
      </p:grpSp>
      <p:grpSp>
        <p:nvGrpSpPr>
          <p:cNvPr id="133" name="Google Shape;133;p23"/>
          <p:cNvGrpSpPr/>
          <p:nvPr/>
        </p:nvGrpSpPr>
        <p:grpSpPr>
          <a:xfrm>
            <a:off x="6874025" y="1615213"/>
            <a:ext cx="2064000" cy="3217850"/>
            <a:chOff x="6874025" y="1189775"/>
            <a:chExt cx="2064000" cy="3217850"/>
          </a:xfrm>
        </p:grpSpPr>
        <p:sp>
          <p:nvSpPr>
            <p:cNvPr id="134" name="Google Shape;134;p23"/>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Apply Model</a:t>
              </a:r>
              <a:endParaRPr>
                <a:solidFill>
                  <a:srgbClr val="FFFFFF"/>
                </a:solidFill>
                <a:latin typeface="Roboto"/>
                <a:ea typeface="Roboto"/>
                <a:cs typeface="Roboto"/>
                <a:sym typeface="Roboto"/>
              </a:endParaRPr>
            </a:p>
          </p:txBody>
        </p:sp>
        <p:sp>
          <p:nvSpPr>
            <p:cNvPr id="135" name="Google Shape;135;p23"/>
            <p:cNvSpPr txBox="1"/>
            <p:nvPr/>
          </p:nvSpPr>
          <p:spPr>
            <a:xfrm>
              <a:off x="71838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Run text through</a:t>
              </a:r>
              <a:endParaRPr sz="1100">
                <a:latin typeface="Roboto"/>
                <a:ea typeface="Roboto"/>
                <a:cs typeface="Roboto"/>
                <a:sym typeface="Roboto"/>
              </a:endParaRPr>
            </a:p>
            <a:p>
              <a:pPr marL="28575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Textblob</a:t>
              </a:r>
              <a:endParaRPr sz="1100">
                <a:latin typeface="Roboto"/>
                <a:ea typeface="Roboto"/>
                <a:cs typeface="Roboto"/>
                <a:sym typeface="Roboto"/>
              </a:endParaRPr>
            </a:p>
            <a:p>
              <a:pPr marL="28575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Afinn</a:t>
              </a:r>
              <a:endParaRPr sz="1100">
                <a:latin typeface="Roboto"/>
                <a:ea typeface="Roboto"/>
                <a:cs typeface="Roboto"/>
                <a:sym typeface="Roboto"/>
              </a:endParaRPr>
            </a:p>
          </p:txBody>
        </p:sp>
      </p:grpSp>
      <p:grpSp>
        <p:nvGrpSpPr>
          <p:cNvPr id="136" name="Google Shape;136;p23"/>
          <p:cNvGrpSpPr/>
          <p:nvPr/>
        </p:nvGrpSpPr>
        <p:grpSpPr>
          <a:xfrm>
            <a:off x="5168775" y="1615225"/>
            <a:ext cx="2064000" cy="3217850"/>
            <a:chOff x="5195350" y="1189775"/>
            <a:chExt cx="2064000" cy="3217850"/>
          </a:xfrm>
        </p:grpSpPr>
        <p:sp>
          <p:nvSpPr>
            <p:cNvPr id="137" name="Google Shape;137;p23"/>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Tokenization</a:t>
              </a:r>
              <a:endParaRPr>
                <a:solidFill>
                  <a:srgbClr val="FFFFFF"/>
                </a:solidFill>
                <a:latin typeface="Roboto"/>
                <a:ea typeface="Roboto"/>
                <a:cs typeface="Roboto"/>
                <a:sym typeface="Roboto"/>
              </a:endParaRPr>
            </a:p>
          </p:txBody>
        </p:sp>
        <p:sp>
          <p:nvSpPr>
            <p:cNvPr id="138" name="Google Shape;138;p23"/>
            <p:cNvSpPr txBox="1"/>
            <p:nvPr/>
          </p:nvSpPr>
          <p:spPr>
            <a:xfrm>
              <a:off x="54616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dk1"/>
                  </a:solidFill>
                  <a:highlight>
                    <a:srgbClr val="FFFFFF"/>
                  </a:highlight>
                </a:rPr>
                <a:t>The preprocessed entries are broken down into individual words or token and extracted to make up our corpora.</a:t>
              </a:r>
              <a:endParaRPr sz="1100">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Sentiment Analysis - cont.</a:t>
            </a:r>
            <a:endParaRPr>
              <a:solidFill>
                <a:srgbClr val="000000"/>
              </a:solidFill>
            </a:endParaRPr>
          </a:p>
        </p:txBody>
      </p:sp>
      <p:sp>
        <p:nvSpPr>
          <p:cNvPr id="144" name="Google Shape;144;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Textblob</a:t>
            </a:r>
            <a:endParaRPr sz="1800"/>
          </a:p>
          <a:p>
            <a:pPr marL="0" lvl="0" indent="0" algn="l" rtl="0">
              <a:spcBef>
                <a:spcPts val="1600"/>
              </a:spcBef>
              <a:spcAft>
                <a:spcPts val="0"/>
              </a:spcAft>
              <a:buNone/>
            </a:pPr>
            <a:r>
              <a:rPr lang="en" b="1">
                <a:solidFill>
                  <a:schemeClr val="dk1"/>
                </a:solidFill>
                <a:highlight>
                  <a:srgbClr val="FFFFFF"/>
                </a:highlight>
              </a:rPr>
              <a:t>Most Negative Dress Review:</a:t>
            </a:r>
            <a:r>
              <a:rPr lang="en">
                <a:solidFill>
                  <a:schemeClr val="dk1"/>
                </a:solidFill>
                <a:highlight>
                  <a:srgbClr val="FFFFFF"/>
                </a:highlight>
              </a:rPr>
              <a:t> I love this jacket! i was hesitant to order, but i'm so glad i did. it's such a cute, unique blazer to add to my wardrobe. fit is very true to size for a blazer.</a:t>
            </a:r>
            <a:endParaRPr>
              <a:solidFill>
                <a:schemeClr val="dk1"/>
              </a:solidFill>
              <a:highlight>
                <a:srgbClr val="FFFFFF"/>
              </a:highlight>
            </a:endParaRPr>
          </a:p>
          <a:p>
            <a:pPr marL="0" lvl="0" indent="0" algn="l" rtl="0">
              <a:spcBef>
                <a:spcPts val="1600"/>
              </a:spcBef>
              <a:spcAft>
                <a:spcPts val="0"/>
              </a:spcAft>
              <a:buNone/>
            </a:pPr>
            <a:endParaRPr>
              <a:solidFill>
                <a:schemeClr val="dk1"/>
              </a:solidFill>
              <a:highlight>
                <a:srgbClr val="FFFFFF"/>
              </a:highlight>
            </a:endParaRPr>
          </a:p>
          <a:p>
            <a:pPr marL="0" lvl="0" indent="0" algn="l" rtl="0">
              <a:spcBef>
                <a:spcPts val="1600"/>
              </a:spcBef>
              <a:spcAft>
                <a:spcPts val="0"/>
              </a:spcAft>
              <a:buClr>
                <a:schemeClr val="dk1"/>
              </a:buClr>
              <a:buSzPts val="1100"/>
              <a:buFont typeface="Arial"/>
              <a:buNone/>
            </a:pPr>
            <a:r>
              <a:rPr lang="en" b="1">
                <a:solidFill>
                  <a:schemeClr val="dk1"/>
                </a:solidFill>
                <a:highlight>
                  <a:srgbClr val="FFFFFF"/>
                </a:highlight>
              </a:rPr>
              <a:t>Most Positive Dress Review:</a:t>
            </a:r>
            <a:r>
              <a:rPr lang="en">
                <a:solidFill>
                  <a:schemeClr val="dk1"/>
                </a:solidFill>
                <a:highlight>
                  <a:srgbClr val="FFFFFF"/>
                </a:highlight>
              </a:rPr>
              <a:t> Like the extra details on the neck and back - and it's versatile to wear everywhere</a:t>
            </a:r>
            <a:endParaRPr>
              <a:solidFill>
                <a:schemeClr val="dk1"/>
              </a:solidFill>
              <a:highlight>
                <a:srgbClr val="FFFFFF"/>
              </a:highlight>
            </a:endParaRPr>
          </a:p>
          <a:p>
            <a:pPr marL="0" lvl="0" indent="0" algn="l" rtl="0">
              <a:spcBef>
                <a:spcPts val="0"/>
              </a:spcBef>
              <a:spcAft>
                <a:spcPts val="1600"/>
              </a:spcAft>
              <a:buNone/>
            </a:pPr>
            <a:endParaRPr/>
          </a:p>
        </p:txBody>
      </p:sp>
      <p:pic>
        <p:nvPicPr>
          <p:cNvPr id="145" name="Google Shape;145;p24"/>
          <p:cNvPicPr preferRelativeResize="0"/>
          <p:nvPr/>
        </p:nvPicPr>
        <p:blipFill>
          <a:blip r:embed="rId3">
            <a:alphaModFix/>
          </a:blip>
          <a:stretch>
            <a:fillRect/>
          </a:stretch>
        </p:blipFill>
        <p:spPr>
          <a:xfrm>
            <a:off x="4464000" y="1170125"/>
            <a:ext cx="4527600" cy="325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 - cont.</a:t>
            </a:r>
            <a:endParaRPr/>
          </a:p>
        </p:txBody>
      </p:sp>
      <p:sp>
        <p:nvSpPr>
          <p:cNvPr id="151" name="Google Shape;151;p25"/>
          <p:cNvSpPr txBox="1">
            <a:spLocks noGrp="1"/>
          </p:cNvSpPr>
          <p:nvPr>
            <p:ph type="body" idx="1"/>
          </p:nvPr>
        </p:nvSpPr>
        <p:spPr>
          <a:xfrm>
            <a:off x="311700" y="101772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Afinn</a:t>
            </a:r>
            <a:endParaRPr sz="1000"/>
          </a:p>
          <a:p>
            <a:pPr marL="0" lvl="0" indent="0" algn="l" rtl="0">
              <a:spcBef>
                <a:spcPts val="0"/>
              </a:spcBef>
              <a:spcAft>
                <a:spcPts val="0"/>
              </a:spcAft>
              <a:buNone/>
            </a:pPr>
            <a:r>
              <a:rPr lang="en" sz="1300" b="1">
                <a:solidFill>
                  <a:schemeClr val="dk1"/>
                </a:solidFill>
                <a:highlight>
                  <a:srgbClr val="FFFFFF"/>
                </a:highlight>
              </a:rPr>
              <a:t>Most Negative Dress Review:</a:t>
            </a:r>
            <a:r>
              <a:rPr lang="en" sz="1300">
                <a:solidFill>
                  <a:schemeClr val="dk1"/>
                </a:solidFill>
                <a:highlight>
                  <a:srgbClr val="FFFFFF"/>
                </a:highlight>
              </a:rPr>
              <a:t> Loved the dress on-line. ordered a petite small. fits perfectly. i am barely 5'5" and carry my weight in hips and thighs. this fits perfectly without being too snug on the butt!! so, if you are a pear shape, get this dress!!</a:t>
            </a:r>
            <a:endParaRPr sz="1300">
              <a:solidFill>
                <a:schemeClr val="dk1"/>
              </a:solidFill>
              <a:highlight>
                <a:srgbClr val="FFFFFF"/>
              </a:highlight>
            </a:endParaRPr>
          </a:p>
          <a:p>
            <a:pPr marL="0" lvl="0" indent="0" algn="l" rtl="0">
              <a:spcBef>
                <a:spcPts val="1600"/>
              </a:spcBef>
              <a:spcAft>
                <a:spcPts val="0"/>
              </a:spcAft>
              <a:buClr>
                <a:schemeClr val="dk1"/>
              </a:buClr>
              <a:buSzPts val="1100"/>
              <a:buFont typeface="Arial"/>
              <a:buNone/>
            </a:pPr>
            <a:r>
              <a:rPr lang="en" sz="1300" b="1">
                <a:solidFill>
                  <a:schemeClr val="dk1"/>
                </a:solidFill>
                <a:highlight>
                  <a:srgbClr val="FFFFFF"/>
                </a:highlight>
              </a:rPr>
              <a:t>Most Positive Dress Review: </a:t>
            </a:r>
            <a:r>
              <a:rPr lang="en" sz="1300">
                <a:solidFill>
                  <a:schemeClr val="dk1"/>
                </a:solidFill>
                <a:highlight>
                  <a:srgbClr val="FFFFFF"/>
                </a:highlight>
              </a:rPr>
              <a:t>Great skirt! i bought the red and paired it with a casual white button down. i feel like the top definitely needs to be short or tucked in for the look to work. i am typically a 2 in bottoms, and went with the small in this. the xs probably fits more like it's intended to, but it is very curve-hugging, and i was more comfortable with the looser fit of the small (especially since i am tucking in a blouse). there is stretch in the skirt, and the fabric has a nice feel.</a:t>
            </a:r>
            <a:endParaRPr sz="1300">
              <a:solidFill>
                <a:schemeClr val="dk1"/>
              </a:solidFill>
              <a:highlight>
                <a:srgbClr val="FFFFFF"/>
              </a:highlight>
            </a:endParaRPr>
          </a:p>
          <a:p>
            <a:pPr marL="0" lvl="0" indent="0" algn="l" rtl="0">
              <a:spcBef>
                <a:spcPts val="0"/>
              </a:spcBef>
              <a:spcAft>
                <a:spcPts val="1600"/>
              </a:spcAft>
              <a:buNone/>
            </a:pPr>
            <a:endParaRPr sz="1300"/>
          </a:p>
        </p:txBody>
      </p:sp>
      <p:pic>
        <p:nvPicPr>
          <p:cNvPr id="152" name="Google Shape;152;p25"/>
          <p:cNvPicPr preferRelativeResize="0"/>
          <p:nvPr/>
        </p:nvPicPr>
        <p:blipFill>
          <a:blip r:embed="rId3">
            <a:alphaModFix/>
          </a:blip>
          <a:stretch>
            <a:fillRect/>
          </a:stretch>
        </p:blipFill>
        <p:spPr>
          <a:xfrm>
            <a:off x="4572001" y="1326600"/>
            <a:ext cx="4271725" cy="306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 - cont.</a:t>
            </a:r>
            <a:endParaRPr/>
          </a:p>
        </p:txBody>
      </p:sp>
      <p:sp>
        <p:nvSpPr>
          <p:cNvPr id="158" name="Google Shape;158;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Overall, Afinn is a better sentiment analysis compared to Textblob when using ratings as the ground truth. Although Textblob has a slightly better accuracy score, Afinn is more precise and has a better recall score.</a:t>
            </a:r>
            <a:endParaRPr>
              <a:solidFill>
                <a:srgbClr val="000000"/>
              </a:solidFill>
            </a:endParaRPr>
          </a:p>
        </p:txBody>
      </p:sp>
      <p:graphicFrame>
        <p:nvGraphicFramePr>
          <p:cNvPr id="159" name="Google Shape;159;p26"/>
          <p:cNvGraphicFramePr/>
          <p:nvPr/>
        </p:nvGraphicFramePr>
        <p:xfrm>
          <a:off x="713275" y="1712300"/>
          <a:ext cx="3619500" cy="1981050"/>
        </p:xfrm>
        <a:graphic>
          <a:graphicData uri="http://schemas.openxmlformats.org/drawingml/2006/table">
            <a:tbl>
              <a:tblPr>
                <a:noFill/>
                <a:tableStyleId>{35418670-B6B4-464C-B7A7-CCBE21BEDAC3}</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Metric</a:t>
                      </a:r>
                      <a:endParaRPr b="1"/>
                    </a:p>
                  </a:txBody>
                  <a:tcPr marL="91425" marR="91425" marT="91425" marB="91425"/>
                </a:tc>
                <a:tc>
                  <a:txBody>
                    <a:bodyPr/>
                    <a:lstStyle/>
                    <a:p>
                      <a:pPr marL="0" lvl="0" indent="0" algn="ctr" rtl="0">
                        <a:spcBef>
                          <a:spcPts val="0"/>
                        </a:spcBef>
                        <a:spcAft>
                          <a:spcPts val="0"/>
                        </a:spcAft>
                        <a:buNone/>
                      </a:pPr>
                      <a:r>
                        <a:rPr lang="en" b="1"/>
                        <a:t>Textblob</a:t>
                      </a:r>
                      <a:endParaRPr b="1"/>
                    </a:p>
                  </a:txBody>
                  <a:tcPr marL="91425" marR="91425" marT="91425" marB="91425"/>
                </a:tc>
                <a:tc>
                  <a:txBody>
                    <a:bodyPr/>
                    <a:lstStyle/>
                    <a:p>
                      <a:pPr marL="0" lvl="0" indent="0" algn="ctr" rtl="0">
                        <a:spcBef>
                          <a:spcPts val="0"/>
                        </a:spcBef>
                        <a:spcAft>
                          <a:spcPts val="0"/>
                        </a:spcAft>
                        <a:buNone/>
                      </a:pPr>
                      <a:r>
                        <a:rPr lang="en" b="1"/>
                        <a:t>Afinn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71.7</a:t>
                      </a:r>
                      <a:endParaRPr/>
                    </a:p>
                  </a:txBody>
                  <a:tcPr marL="91425" marR="91425" marT="91425" marB="91425"/>
                </a:tc>
                <a:tc>
                  <a:txBody>
                    <a:bodyPr/>
                    <a:lstStyle/>
                    <a:p>
                      <a:pPr marL="0" lvl="0" indent="0" algn="l" rtl="0">
                        <a:spcBef>
                          <a:spcPts val="0"/>
                        </a:spcBef>
                        <a:spcAft>
                          <a:spcPts val="0"/>
                        </a:spcAft>
                        <a:buNone/>
                      </a:pPr>
                      <a:r>
                        <a:rPr lang="en"/>
                        <a:t>71.4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Precision</a:t>
                      </a:r>
                      <a:endParaRPr/>
                    </a:p>
                  </a:txBody>
                  <a:tcPr marL="91425" marR="91425" marT="91425" marB="91425"/>
                </a:tc>
                <a:tc>
                  <a:txBody>
                    <a:bodyPr/>
                    <a:lstStyle/>
                    <a:p>
                      <a:pPr marL="0" lvl="0" indent="0" algn="l" rtl="0">
                        <a:spcBef>
                          <a:spcPts val="0"/>
                        </a:spcBef>
                        <a:spcAft>
                          <a:spcPts val="0"/>
                        </a:spcAft>
                        <a:buNone/>
                      </a:pPr>
                      <a:r>
                        <a:rPr lang="en"/>
                        <a:t>66.8</a:t>
                      </a:r>
                      <a:endParaRPr/>
                    </a:p>
                  </a:txBody>
                  <a:tcPr marL="91425" marR="91425" marT="91425" marB="91425"/>
                </a:tc>
                <a:tc>
                  <a:txBody>
                    <a:bodyPr/>
                    <a:lstStyle/>
                    <a:p>
                      <a:pPr marL="0" lvl="0" indent="0" algn="l" rtl="0">
                        <a:spcBef>
                          <a:spcPts val="0"/>
                        </a:spcBef>
                        <a:spcAft>
                          <a:spcPts val="0"/>
                        </a:spcAft>
                        <a:buNone/>
                      </a:pPr>
                      <a:r>
                        <a:rPr lang="en"/>
                        <a:t>68.3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Recall</a:t>
                      </a:r>
                      <a:endParaRPr/>
                    </a:p>
                  </a:txBody>
                  <a:tcPr marL="91425" marR="91425" marT="91425" marB="91425"/>
                </a:tc>
                <a:tc>
                  <a:txBody>
                    <a:bodyPr/>
                    <a:lstStyle/>
                    <a:p>
                      <a:pPr marL="0" lvl="0" indent="0" algn="l" rtl="0">
                        <a:spcBef>
                          <a:spcPts val="0"/>
                        </a:spcBef>
                        <a:spcAft>
                          <a:spcPts val="0"/>
                        </a:spcAft>
                        <a:buNone/>
                      </a:pPr>
                      <a:r>
                        <a:rPr lang="en"/>
                        <a:t>71.1</a:t>
                      </a:r>
                      <a:endParaRPr/>
                    </a:p>
                  </a:txBody>
                  <a:tcPr marL="91425" marR="91425" marT="91425" marB="91425"/>
                </a:tc>
                <a:tc>
                  <a:txBody>
                    <a:bodyPr/>
                    <a:lstStyle/>
                    <a:p>
                      <a:pPr marL="0" lvl="0" indent="0" algn="l" rtl="0">
                        <a:spcBef>
                          <a:spcPts val="0"/>
                        </a:spcBef>
                        <a:spcAft>
                          <a:spcPts val="0"/>
                        </a:spcAft>
                        <a:buNone/>
                      </a:pPr>
                      <a:r>
                        <a:rPr lang="en"/>
                        <a:t>71.4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F1 Score</a:t>
                      </a:r>
                      <a:endParaRPr/>
                    </a:p>
                  </a:txBody>
                  <a:tcPr marL="91425" marR="91425" marT="91425" marB="91425"/>
                </a:tc>
                <a:tc>
                  <a:txBody>
                    <a:bodyPr/>
                    <a:lstStyle/>
                    <a:p>
                      <a:pPr marL="0" lvl="0" indent="0" algn="l" rtl="0">
                        <a:spcBef>
                          <a:spcPts val="0"/>
                        </a:spcBef>
                        <a:spcAft>
                          <a:spcPts val="0"/>
                        </a:spcAft>
                        <a:buNone/>
                      </a:pPr>
                      <a:r>
                        <a:rPr lang="en"/>
                        <a:t>68.6</a:t>
                      </a:r>
                      <a:endParaRPr/>
                    </a:p>
                  </a:txBody>
                  <a:tcPr marL="91425" marR="91425" marT="91425" marB="91425"/>
                </a:tc>
                <a:tc>
                  <a:txBody>
                    <a:bodyPr/>
                    <a:lstStyle/>
                    <a:p>
                      <a:pPr marL="0" lvl="0" indent="0" algn="l" rtl="0">
                        <a:spcBef>
                          <a:spcPts val="0"/>
                        </a:spcBef>
                        <a:spcAft>
                          <a:spcPts val="0"/>
                        </a:spcAft>
                        <a:buNone/>
                      </a:pPr>
                      <a:r>
                        <a:rPr lang="en"/>
                        <a:t>69.7</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Classification</a:t>
            </a:r>
            <a:endParaRPr>
              <a:solidFill>
                <a:srgbClr val="000000"/>
              </a:solidFill>
            </a:endParaRPr>
          </a:p>
        </p:txBody>
      </p:sp>
      <p:sp>
        <p:nvSpPr>
          <p:cNvPr id="165" name="Google Shape;165;p2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Predict whether an item will get recommended</a:t>
            </a:r>
            <a:endParaRPr b="1">
              <a:solidFill>
                <a:srgbClr val="000000"/>
              </a:solidFill>
            </a:endParaRPr>
          </a:p>
          <a:p>
            <a:pPr marL="0" lvl="0" indent="0" algn="l" rtl="0">
              <a:spcBef>
                <a:spcPts val="1600"/>
              </a:spcBef>
              <a:spcAft>
                <a:spcPts val="0"/>
              </a:spcAft>
              <a:buNone/>
            </a:pPr>
            <a:endParaRPr/>
          </a:p>
          <a:p>
            <a:pPr marL="0" lvl="0" indent="0" algn="l" rtl="0">
              <a:spcBef>
                <a:spcPts val="1000"/>
              </a:spcBef>
              <a:spcAft>
                <a:spcPts val="1600"/>
              </a:spcAft>
              <a:buNone/>
            </a:pPr>
            <a:endParaRPr/>
          </a:p>
        </p:txBody>
      </p:sp>
      <p:sp>
        <p:nvSpPr>
          <p:cNvPr id="166" name="Google Shape;166;p27"/>
          <p:cNvSpPr txBox="1"/>
          <p:nvPr/>
        </p:nvSpPr>
        <p:spPr>
          <a:xfrm>
            <a:off x="311700" y="1456375"/>
            <a:ext cx="1515000" cy="5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Review Text</a:t>
            </a:r>
            <a:endParaRPr/>
          </a:p>
          <a:p>
            <a:pPr marL="0" lvl="0" indent="0" algn="l" rtl="0">
              <a:spcBef>
                <a:spcPts val="0"/>
              </a:spcBef>
              <a:spcAft>
                <a:spcPts val="0"/>
              </a:spcAft>
              <a:buNone/>
            </a:pPr>
            <a:r>
              <a:rPr lang="en"/>
              <a:t>Train Test Split</a:t>
            </a:r>
            <a:endParaRPr/>
          </a:p>
        </p:txBody>
      </p:sp>
      <p:sp>
        <p:nvSpPr>
          <p:cNvPr id="167" name="Google Shape;167;p27"/>
          <p:cNvSpPr/>
          <p:nvPr/>
        </p:nvSpPr>
        <p:spPr>
          <a:xfrm>
            <a:off x="1860700" y="1722175"/>
            <a:ext cx="717600" cy="13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txBox="1"/>
          <p:nvPr/>
        </p:nvSpPr>
        <p:spPr>
          <a:xfrm>
            <a:off x="2751075" y="1529575"/>
            <a:ext cx="17013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Natural Language Processing</a:t>
            </a:r>
            <a:endParaRPr/>
          </a:p>
        </p:txBody>
      </p:sp>
      <p:sp>
        <p:nvSpPr>
          <p:cNvPr id="169" name="Google Shape;169;p27"/>
          <p:cNvSpPr txBox="1"/>
          <p:nvPr/>
        </p:nvSpPr>
        <p:spPr>
          <a:xfrm>
            <a:off x="311700" y="2253825"/>
            <a:ext cx="1515000" cy="7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Prepare Target and other feature columns</a:t>
            </a:r>
            <a:endParaRPr/>
          </a:p>
        </p:txBody>
      </p:sp>
      <p:sp>
        <p:nvSpPr>
          <p:cNvPr id="170" name="Google Shape;170;p27"/>
          <p:cNvSpPr/>
          <p:nvPr/>
        </p:nvSpPr>
        <p:spPr>
          <a:xfrm>
            <a:off x="1826700" y="2559525"/>
            <a:ext cx="717600" cy="13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txBox="1"/>
          <p:nvPr/>
        </p:nvSpPr>
        <p:spPr>
          <a:xfrm>
            <a:off x="2784375" y="2306925"/>
            <a:ext cx="1634700" cy="6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Feature Selection</a:t>
            </a:r>
            <a:endParaRPr/>
          </a:p>
          <a:p>
            <a:pPr marL="0" lvl="0" indent="0" algn="ctr" rtl="0">
              <a:spcBef>
                <a:spcPts val="0"/>
              </a:spcBef>
              <a:spcAft>
                <a:spcPts val="0"/>
              </a:spcAft>
              <a:buNone/>
            </a:pPr>
            <a:r>
              <a:rPr lang="en"/>
              <a:t>(𝝌</a:t>
            </a:r>
            <a:r>
              <a:rPr lang="en" baseline="30000"/>
              <a:t>2</a:t>
            </a:r>
            <a:r>
              <a:rPr lang="en"/>
              <a:t> &amp; correlation)</a:t>
            </a:r>
            <a:endParaRPr/>
          </a:p>
          <a:p>
            <a:pPr marL="0" lvl="0" indent="0" algn="ctr" rtl="0">
              <a:spcBef>
                <a:spcPts val="0"/>
              </a:spcBef>
              <a:spcAft>
                <a:spcPts val="0"/>
              </a:spcAft>
              <a:buNone/>
            </a:pPr>
            <a:r>
              <a:rPr lang="en"/>
              <a:t>𝜶 = 0.05</a:t>
            </a:r>
            <a:endParaRPr/>
          </a:p>
        </p:txBody>
      </p:sp>
      <p:sp>
        <p:nvSpPr>
          <p:cNvPr id="172" name="Google Shape;172;p27"/>
          <p:cNvSpPr/>
          <p:nvPr/>
        </p:nvSpPr>
        <p:spPr>
          <a:xfrm>
            <a:off x="4659150" y="2559525"/>
            <a:ext cx="717600" cy="13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txBox="1"/>
          <p:nvPr/>
        </p:nvSpPr>
        <p:spPr>
          <a:xfrm>
            <a:off x="5701725" y="2339625"/>
            <a:ext cx="1395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Oversampling</a:t>
            </a:r>
            <a:endParaRPr/>
          </a:p>
          <a:p>
            <a:pPr marL="0" lvl="0" indent="0" algn="ctr" rtl="0">
              <a:spcBef>
                <a:spcPts val="0"/>
              </a:spcBef>
              <a:spcAft>
                <a:spcPts val="0"/>
              </a:spcAft>
              <a:buNone/>
            </a:pPr>
            <a:r>
              <a:rPr lang="en"/>
              <a:t>(SMOTE)</a:t>
            </a:r>
            <a:endParaRPr/>
          </a:p>
        </p:txBody>
      </p:sp>
      <p:sp>
        <p:nvSpPr>
          <p:cNvPr id="174" name="Google Shape;174;p27"/>
          <p:cNvSpPr/>
          <p:nvPr/>
        </p:nvSpPr>
        <p:spPr>
          <a:xfrm rot="5400000">
            <a:off x="4659150" y="1971325"/>
            <a:ext cx="717600" cy="219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txBox="1"/>
          <p:nvPr/>
        </p:nvSpPr>
        <p:spPr>
          <a:xfrm>
            <a:off x="5303000" y="1881675"/>
            <a:ext cx="10500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Combine</a:t>
            </a:r>
            <a:endParaRPr/>
          </a:p>
        </p:txBody>
      </p:sp>
      <p:sp>
        <p:nvSpPr>
          <p:cNvPr id="176" name="Google Shape;176;p27"/>
          <p:cNvSpPr/>
          <p:nvPr/>
        </p:nvSpPr>
        <p:spPr>
          <a:xfrm rot="5400000">
            <a:off x="6040725" y="3237375"/>
            <a:ext cx="717600" cy="13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txBox="1"/>
          <p:nvPr/>
        </p:nvSpPr>
        <p:spPr>
          <a:xfrm>
            <a:off x="5582175" y="3795550"/>
            <a:ext cx="16347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Parameter Optimization</a:t>
            </a:r>
            <a:endParaRPr/>
          </a:p>
          <a:p>
            <a:pPr marL="0" lvl="0" indent="0" algn="ctr" rtl="0">
              <a:spcBef>
                <a:spcPts val="0"/>
              </a:spcBef>
              <a:spcAft>
                <a:spcPts val="0"/>
              </a:spcAft>
              <a:buNone/>
            </a:pPr>
            <a:r>
              <a:rPr lang="en"/>
              <a:t>(Cross-Validation)</a:t>
            </a:r>
            <a:endParaRPr/>
          </a:p>
        </p:txBody>
      </p:sp>
      <p:sp>
        <p:nvSpPr>
          <p:cNvPr id="178" name="Google Shape;178;p27"/>
          <p:cNvSpPr/>
          <p:nvPr/>
        </p:nvSpPr>
        <p:spPr>
          <a:xfrm>
            <a:off x="4609650" y="4101250"/>
            <a:ext cx="816600" cy="132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txBox="1"/>
          <p:nvPr/>
        </p:nvSpPr>
        <p:spPr>
          <a:xfrm>
            <a:off x="2938725" y="3881350"/>
            <a:ext cx="1515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Classification with test data</a:t>
            </a:r>
            <a:endParaRPr/>
          </a:p>
        </p:txBody>
      </p:sp>
      <p:sp>
        <p:nvSpPr>
          <p:cNvPr id="180" name="Google Shape;180;p27"/>
          <p:cNvSpPr/>
          <p:nvPr/>
        </p:nvSpPr>
        <p:spPr>
          <a:xfrm>
            <a:off x="1811200" y="4101250"/>
            <a:ext cx="816600" cy="132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txBox="1"/>
          <p:nvPr/>
        </p:nvSpPr>
        <p:spPr>
          <a:xfrm>
            <a:off x="491100" y="3881350"/>
            <a:ext cx="1156200" cy="6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Compare models</a:t>
            </a:r>
            <a:endParaRPr/>
          </a:p>
        </p:txBody>
      </p:sp>
      <p:sp>
        <p:nvSpPr>
          <p:cNvPr id="182" name="Google Shape;182;p27"/>
          <p:cNvSpPr/>
          <p:nvPr/>
        </p:nvSpPr>
        <p:spPr>
          <a:xfrm>
            <a:off x="3854400" y="3576250"/>
            <a:ext cx="717600" cy="219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p:nvPr/>
        </p:nvSpPr>
        <p:spPr>
          <a:xfrm>
            <a:off x="3601700" y="3243688"/>
            <a:ext cx="17013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Switch ML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 cont.</a:t>
            </a:r>
            <a:endParaRPr/>
          </a:p>
        </p:txBody>
      </p:sp>
      <p:sp>
        <p:nvSpPr>
          <p:cNvPr id="189" name="Google Shape;189;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Natural Language Processing (NLP)</a:t>
            </a:r>
            <a:endParaRPr sz="1800" b="1">
              <a:solidFill>
                <a:srgbClr val="000000"/>
              </a:solidFill>
            </a:endParaRPr>
          </a:p>
          <a:p>
            <a:pPr marL="457200" lvl="0" indent="-317500" algn="l" rtl="0">
              <a:spcBef>
                <a:spcPts val="1600"/>
              </a:spcBef>
              <a:spcAft>
                <a:spcPts val="0"/>
              </a:spcAft>
              <a:buClr>
                <a:srgbClr val="000000"/>
              </a:buClr>
              <a:buSzPts val="1400"/>
              <a:buChar char="●"/>
            </a:pPr>
            <a:r>
              <a:rPr lang="en">
                <a:solidFill>
                  <a:srgbClr val="000000"/>
                </a:solidFill>
              </a:rPr>
              <a:t>Use NLP matrix with Naive Bayes Classifier to predict consumer recommendation</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Accuracy score 0.86 on train and 0.85 test data</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Combine TFIDF matrix with the rest of the features and classify using other machine learning models</a:t>
            </a:r>
            <a:endParaRPr>
              <a:solidFill>
                <a:srgbClr val="000000"/>
              </a:solidFill>
            </a:endParaRPr>
          </a:p>
        </p:txBody>
      </p:sp>
      <p:sp>
        <p:nvSpPr>
          <p:cNvPr id="190" name="Google Shape;19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NLP Flow Chart</a:t>
            </a:r>
            <a:endParaRPr sz="1800" b="1">
              <a:solidFill>
                <a:srgbClr val="000000"/>
              </a:solidFill>
            </a:endParaRPr>
          </a:p>
          <a:p>
            <a:pPr marL="457200" lvl="0" indent="-317500" algn="l" rtl="0">
              <a:spcBef>
                <a:spcPts val="1600"/>
              </a:spcBef>
              <a:spcAft>
                <a:spcPts val="0"/>
              </a:spcAft>
              <a:buClr>
                <a:srgbClr val="000000"/>
              </a:buClr>
              <a:buSzPts val="1400"/>
              <a:buChar char="➔"/>
            </a:pPr>
            <a:r>
              <a:rPr lang="en">
                <a:solidFill>
                  <a:srgbClr val="000000"/>
                </a:solidFill>
              </a:rPr>
              <a:t>Remove punctuation</a:t>
            </a:r>
            <a:endParaRPr>
              <a:solidFill>
                <a:srgbClr val="000000"/>
              </a:solidFill>
            </a:endParaRPr>
          </a:p>
          <a:p>
            <a:pPr marL="457200" lvl="0" indent="-317500" algn="l" rtl="0">
              <a:spcBef>
                <a:spcPts val="1000"/>
              </a:spcBef>
              <a:spcAft>
                <a:spcPts val="0"/>
              </a:spcAft>
              <a:buClr>
                <a:srgbClr val="000000"/>
              </a:buClr>
              <a:buSzPts val="1400"/>
              <a:buChar char="➔"/>
            </a:pPr>
            <a:r>
              <a:rPr lang="en">
                <a:solidFill>
                  <a:srgbClr val="000000"/>
                </a:solidFill>
              </a:rPr>
              <a:t>Remove stopwords</a:t>
            </a:r>
            <a:endParaRPr>
              <a:solidFill>
                <a:srgbClr val="000000"/>
              </a:solidFill>
            </a:endParaRPr>
          </a:p>
          <a:p>
            <a:pPr marL="457200" lvl="0" indent="-317500" algn="l" rtl="0">
              <a:spcBef>
                <a:spcPts val="1000"/>
              </a:spcBef>
              <a:spcAft>
                <a:spcPts val="0"/>
              </a:spcAft>
              <a:buClr>
                <a:srgbClr val="000000"/>
              </a:buClr>
              <a:buSzPts val="1400"/>
              <a:buChar char="➔"/>
            </a:pPr>
            <a:r>
              <a:rPr lang="en">
                <a:solidFill>
                  <a:srgbClr val="000000"/>
                </a:solidFill>
              </a:rPr>
              <a:t>Return a list of cleaned text</a:t>
            </a:r>
            <a:endParaRPr>
              <a:solidFill>
                <a:srgbClr val="000000"/>
              </a:solidFill>
            </a:endParaRPr>
          </a:p>
          <a:p>
            <a:pPr marL="457200" lvl="0" indent="-317500" algn="l" rtl="0">
              <a:spcBef>
                <a:spcPts val="1000"/>
              </a:spcBef>
              <a:spcAft>
                <a:spcPts val="0"/>
              </a:spcAft>
              <a:buClr>
                <a:srgbClr val="000000"/>
              </a:buClr>
              <a:buSzPts val="1400"/>
              <a:buChar char="➔"/>
            </a:pPr>
            <a:r>
              <a:rPr lang="en">
                <a:solidFill>
                  <a:srgbClr val="000000"/>
                </a:solidFill>
              </a:rPr>
              <a:t>Vectorize list</a:t>
            </a:r>
            <a:endParaRPr>
              <a:solidFill>
                <a:srgbClr val="000000"/>
              </a:solidFill>
            </a:endParaRPr>
          </a:p>
          <a:p>
            <a:pPr marL="457200" lvl="0" indent="-317500" algn="l" rtl="0">
              <a:spcBef>
                <a:spcPts val="1000"/>
              </a:spcBef>
              <a:spcAft>
                <a:spcPts val="1000"/>
              </a:spcAft>
              <a:buClr>
                <a:srgbClr val="000000"/>
              </a:buClr>
              <a:buSzPts val="1400"/>
              <a:buChar char="➔"/>
            </a:pPr>
            <a:r>
              <a:rPr lang="en">
                <a:solidFill>
                  <a:srgbClr val="000000"/>
                </a:solidFill>
              </a:rPr>
              <a:t>Transform into TFIDF format</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208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Classification Models</a:t>
            </a:r>
            <a:endParaRPr>
              <a:solidFill>
                <a:srgbClr val="000000"/>
              </a:solidFill>
            </a:endParaRPr>
          </a:p>
        </p:txBody>
      </p:sp>
      <p:sp>
        <p:nvSpPr>
          <p:cNvPr id="196" name="Google Shape;196;p29"/>
          <p:cNvSpPr txBox="1">
            <a:spLocks noGrp="1"/>
          </p:cNvSpPr>
          <p:nvPr>
            <p:ph type="body" idx="1"/>
          </p:nvPr>
        </p:nvSpPr>
        <p:spPr>
          <a:xfrm>
            <a:off x="311700" y="781150"/>
            <a:ext cx="3999900" cy="39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Predict Recommendation</a:t>
            </a:r>
            <a:endParaRPr sz="1800">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Logistic Regression has a slightly higher accuracy score compared to the other two and proves the best model for predicting clothing recommendation.</a:t>
            </a:r>
            <a:endParaRPr>
              <a:solidFill>
                <a:srgbClr val="000000"/>
              </a:solidFill>
            </a:endParaRPr>
          </a:p>
          <a:p>
            <a:pPr marL="457200" lvl="0" indent="-317500" algn="l" rtl="0">
              <a:spcBef>
                <a:spcPts val="1000"/>
              </a:spcBef>
              <a:spcAft>
                <a:spcPts val="0"/>
              </a:spcAft>
              <a:buClr>
                <a:srgbClr val="000000"/>
              </a:buClr>
              <a:buSzPts val="1400"/>
              <a:buChar char="●"/>
            </a:pPr>
            <a:r>
              <a:rPr lang="en">
                <a:solidFill>
                  <a:srgbClr val="000000"/>
                </a:solidFill>
              </a:rPr>
              <a:t>ROC curve provides a visual of how each model performed. Initially it looks like Random Forest performed better, but if you look closely, you see that Logistic Regression overtook it; having the higher AUC.</a:t>
            </a:r>
            <a:endParaRPr>
              <a:solidFill>
                <a:srgbClr val="000000"/>
              </a:solidFill>
            </a:endParaRPr>
          </a:p>
          <a:p>
            <a:pPr marL="457200" lvl="0" indent="-317500" algn="l" rtl="0">
              <a:spcBef>
                <a:spcPts val="1000"/>
              </a:spcBef>
              <a:spcAft>
                <a:spcPts val="1000"/>
              </a:spcAft>
              <a:buClr>
                <a:srgbClr val="000000"/>
              </a:buClr>
              <a:buSzPts val="1400"/>
              <a:buChar char="●"/>
            </a:pPr>
            <a:r>
              <a:rPr lang="en">
                <a:solidFill>
                  <a:srgbClr val="000000"/>
                </a:solidFill>
              </a:rPr>
              <a:t>Using coefficient of attributes by logistic regression, the top three features with greatest impact on recommendation is positive label, rating and neutral label. </a:t>
            </a:r>
            <a:endParaRPr>
              <a:solidFill>
                <a:srgbClr val="000000"/>
              </a:solidFill>
            </a:endParaRPr>
          </a:p>
        </p:txBody>
      </p:sp>
      <p:graphicFrame>
        <p:nvGraphicFramePr>
          <p:cNvPr id="197" name="Google Shape;197;p29"/>
          <p:cNvGraphicFramePr/>
          <p:nvPr/>
        </p:nvGraphicFramePr>
        <p:xfrm>
          <a:off x="4311600" y="179190"/>
          <a:ext cx="4572000" cy="2224920"/>
        </p:xfrm>
        <a:graphic>
          <a:graphicData uri="http://schemas.openxmlformats.org/drawingml/2006/table">
            <a:tbl>
              <a:tblPr>
                <a:noFill/>
                <a:tableStyleId>{35418670-B6B4-464C-B7A7-CCBE21BEDAC3}</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55825">
                <a:tc>
                  <a:txBody>
                    <a:bodyPr/>
                    <a:lstStyle/>
                    <a:p>
                      <a:pPr marL="0" lvl="0" indent="0" algn="ctr" rtl="0">
                        <a:spcBef>
                          <a:spcPts val="0"/>
                        </a:spcBef>
                        <a:spcAft>
                          <a:spcPts val="0"/>
                        </a:spcAft>
                        <a:buNone/>
                      </a:pPr>
                      <a:r>
                        <a:rPr lang="en" b="1"/>
                        <a:t>Model</a:t>
                      </a:r>
                      <a:endParaRPr b="1"/>
                    </a:p>
                  </a:txBody>
                  <a:tcPr marL="91425" marR="91425" marT="91425" marB="91425"/>
                </a:tc>
                <a:tc>
                  <a:txBody>
                    <a:bodyPr/>
                    <a:lstStyle/>
                    <a:p>
                      <a:pPr marL="0" lvl="0" indent="0" algn="ctr" rtl="0">
                        <a:spcBef>
                          <a:spcPts val="0"/>
                        </a:spcBef>
                        <a:spcAft>
                          <a:spcPts val="0"/>
                        </a:spcAft>
                        <a:buNone/>
                      </a:pPr>
                      <a:r>
                        <a:rPr lang="en" b="1"/>
                        <a:t>Accuracy score on train</a:t>
                      </a:r>
                      <a:endParaRPr b="1"/>
                    </a:p>
                  </a:txBody>
                  <a:tcPr marL="91425" marR="91425" marT="91425" marB="91425"/>
                </a:tc>
                <a:tc>
                  <a:txBody>
                    <a:bodyPr/>
                    <a:lstStyle/>
                    <a:p>
                      <a:pPr marL="0" lvl="0" indent="0" algn="ctr" rtl="0">
                        <a:spcBef>
                          <a:spcPts val="0"/>
                        </a:spcBef>
                        <a:spcAft>
                          <a:spcPts val="0"/>
                        </a:spcAft>
                        <a:buNone/>
                      </a:pPr>
                      <a:r>
                        <a:rPr lang="en" b="1"/>
                        <a:t>Accuracy score on test</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Naive Bayes</a:t>
                      </a:r>
                      <a:endParaRPr/>
                    </a:p>
                  </a:txBody>
                  <a:tcPr marL="91425" marR="91425" marT="91425" marB="91425"/>
                </a:tc>
                <a:tc>
                  <a:txBody>
                    <a:bodyPr/>
                    <a:lstStyle/>
                    <a:p>
                      <a:pPr marL="0" lvl="0" indent="0" algn="l" rtl="0">
                        <a:spcBef>
                          <a:spcPts val="0"/>
                        </a:spcBef>
                        <a:spcAft>
                          <a:spcPts val="0"/>
                        </a:spcAft>
                        <a:buNone/>
                      </a:pPr>
                      <a:r>
                        <a:rPr lang="en"/>
                        <a:t>0.864</a:t>
                      </a:r>
                      <a:endParaRPr/>
                    </a:p>
                  </a:txBody>
                  <a:tcPr marL="91425" marR="91425" marT="91425" marB="91425"/>
                </a:tc>
                <a:tc>
                  <a:txBody>
                    <a:bodyPr/>
                    <a:lstStyle/>
                    <a:p>
                      <a:pPr marL="0" lvl="0" indent="0" algn="l" rtl="0">
                        <a:spcBef>
                          <a:spcPts val="0"/>
                        </a:spcBef>
                        <a:spcAft>
                          <a:spcPts val="0"/>
                        </a:spcAft>
                        <a:buNone/>
                      </a:pPr>
                      <a:r>
                        <a:rPr lang="en"/>
                        <a:t>0.883</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Random Forest Classifier</a:t>
                      </a:r>
                      <a:endParaRPr/>
                    </a:p>
                  </a:txBody>
                  <a:tcPr marL="91425" marR="91425" marT="91425" marB="91425"/>
                </a:tc>
                <a:tc>
                  <a:txBody>
                    <a:bodyPr/>
                    <a:lstStyle/>
                    <a:p>
                      <a:pPr marL="0" lvl="0" indent="0" algn="l" rtl="0">
                        <a:spcBef>
                          <a:spcPts val="0"/>
                        </a:spcBef>
                        <a:spcAft>
                          <a:spcPts val="0"/>
                        </a:spcAft>
                        <a:buNone/>
                      </a:pPr>
                      <a:r>
                        <a:rPr lang="en"/>
                        <a:t>0.958</a:t>
                      </a:r>
                      <a:endParaRPr/>
                    </a:p>
                  </a:txBody>
                  <a:tcPr marL="91425" marR="91425" marT="91425" marB="91425"/>
                </a:tc>
                <a:tc>
                  <a:txBody>
                    <a:bodyPr/>
                    <a:lstStyle/>
                    <a:p>
                      <a:pPr marL="0" lvl="0" indent="0" algn="l" rtl="0">
                        <a:spcBef>
                          <a:spcPts val="0"/>
                        </a:spcBef>
                        <a:spcAft>
                          <a:spcPts val="0"/>
                        </a:spcAft>
                        <a:buNone/>
                      </a:pPr>
                      <a:r>
                        <a:rPr lang="en"/>
                        <a:t>0.937</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Logistic Regression</a:t>
                      </a:r>
                      <a:endParaRPr/>
                    </a:p>
                  </a:txBody>
                  <a:tcPr marL="91425" marR="91425" marT="91425" marB="91425"/>
                </a:tc>
                <a:tc>
                  <a:txBody>
                    <a:bodyPr/>
                    <a:lstStyle/>
                    <a:p>
                      <a:pPr marL="0" lvl="0" indent="0" algn="l" rtl="0">
                        <a:spcBef>
                          <a:spcPts val="0"/>
                        </a:spcBef>
                        <a:spcAft>
                          <a:spcPts val="0"/>
                        </a:spcAft>
                        <a:buNone/>
                      </a:pPr>
                      <a:r>
                        <a:rPr lang="en"/>
                        <a:t>0.959</a:t>
                      </a:r>
                      <a:endParaRPr/>
                    </a:p>
                  </a:txBody>
                  <a:tcPr marL="91425" marR="91425" marT="91425" marB="91425"/>
                </a:tc>
                <a:tc>
                  <a:txBody>
                    <a:bodyPr/>
                    <a:lstStyle/>
                    <a:p>
                      <a:pPr marL="0" lvl="0" indent="0" algn="l" rtl="0">
                        <a:spcBef>
                          <a:spcPts val="0"/>
                        </a:spcBef>
                        <a:spcAft>
                          <a:spcPts val="0"/>
                        </a:spcAft>
                        <a:buNone/>
                      </a:pPr>
                      <a:r>
                        <a:rPr lang="en"/>
                        <a:t>0.938</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198" name="Google Shape;198;p29"/>
          <p:cNvPicPr preferRelativeResize="0"/>
          <p:nvPr/>
        </p:nvPicPr>
        <p:blipFill>
          <a:blip r:embed="rId3">
            <a:alphaModFix/>
          </a:blip>
          <a:stretch>
            <a:fillRect/>
          </a:stretch>
        </p:blipFill>
        <p:spPr>
          <a:xfrm>
            <a:off x="5008349" y="2472075"/>
            <a:ext cx="3178500" cy="2452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Summary</a:t>
            </a:r>
            <a:endParaRPr>
              <a:solidFill>
                <a:srgbClr val="000000"/>
              </a:solidFill>
            </a:endParaRPr>
          </a:p>
        </p:txBody>
      </p:sp>
      <p:sp>
        <p:nvSpPr>
          <p:cNvPr id="204" name="Google Shape;20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279400" lvl="0" indent="-317500" algn="l" rtl="0">
              <a:lnSpc>
                <a:spcPct val="142857"/>
              </a:lnSpc>
              <a:spcBef>
                <a:spcPts val="0"/>
              </a:spcBef>
              <a:spcAft>
                <a:spcPts val="0"/>
              </a:spcAft>
              <a:buClr>
                <a:schemeClr val="dk1"/>
              </a:buClr>
              <a:buSzPts val="1400"/>
              <a:buChar char="●"/>
            </a:pPr>
            <a:r>
              <a:rPr lang="en" sz="1400">
                <a:solidFill>
                  <a:schemeClr val="dk1"/>
                </a:solidFill>
              </a:rPr>
              <a:t>Dresses, knits, and blouses are the most reviewed and recommended items. On average, they receive pretty good positive feedback as well.</a:t>
            </a:r>
            <a:endParaRPr sz="1400">
              <a:solidFill>
                <a:schemeClr val="dk1"/>
              </a:solidFill>
            </a:endParaRPr>
          </a:p>
          <a:p>
            <a:pPr marL="457200" marR="279400" lvl="0" indent="-317500" algn="l" rtl="0">
              <a:lnSpc>
                <a:spcPct val="142857"/>
              </a:lnSpc>
              <a:spcBef>
                <a:spcPts val="0"/>
              </a:spcBef>
              <a:spcAft>
                <a:spcPts val="0"/>
              </a:spcAft>
              <a:buClr>
                <a:schemeClr val="dk1"/>
              </a:buClr>
              <a:buSzPts val="1400"/>
              <a:buChar char="●"/>
            </a:pPr>
            <a:r>
              <a:rPr lang="en" sz="1400">
                <a:solidFill>
                  <a:schemeClr val="dk1"/>
                </a:solidFill>
              </a:rPr>
              <a:t>Majority of these female consumers range from ages 30-40; however their age doesn't really show any influence in their clothing ratings.</a:t>
            </a:r>
            <a:endParaRPr sz="1400">
              <a:solidFill>
                <a:schemeClr val="dk1"/>
              </a:solidFill>
            </a:endParaRPr>
          </a:p>
          <a:p>
            <a:pPr marL="457200" marR="279400" lvl="0" indent="-317500" algn="l" rtl="0">
              <a:lnSpc>
                <a:spcPct val="142857"/>
              </a:lnSpc>
              <a:spcBef>
                <a:spcPts val="0"/>
              </a:spcBef>
              <a:spcAft>
                <a:spcPts val="0"/>
              </a:spcAft>
              <a:buClr>
                <a:schemeClr val="dk1"/>
              </a:buClr>
              <a:buSzPts val="1400"/>
              <a:buChar char="●"/>
            </a:pPr>
            <a:r>
              <a:rPr lang="en" sz="1400">
                <a:solidFill>
                  <a:schemeClr val="dk1"/>
                </a:solidFill>
              </a:rPr>
              <a:t>Overall metrics shows that Afinn is a slightly better sentiment analyzer than Textblob.</a:t>
            </a:r>
            <a:endParaRPr sz="1400">
              <a:solidFill>
                <a:schemeClr val="dk1"/>
              </a:solidFill>
            </a:endParaRPr>
          </a:p>
          <a:p>
            <a:pPr marL="457200" marR="279400" lvl="0" indent="-317500" algn="l" rtl="0">
              <a:lnSpc>
                <a:spcPct val="142857"/>
              </a:lnSpc>
              <a:spcBef>
                <a:spcPts val="0"/>
              </a:spcBef>
              <a:spcAft>
                <a:spcPts val="0"/>
              </a:spcAft>
              <a:buClr>
                <a:schemeClr val="dk1"/>
              </a:buClr>
              <a:buSzPts val="1400"/>
              <a:buChar char="●"/>
            </a:pPr>
            <a:r>
              <a:rPr lang="en" sz="1400">
                <a:solidFill>
                  <a:schemeClr val="dk1"/>
                </a:solidFill>
              </a:rPr>
              <a:t>Applying sentiment from Afinn and Textblob as part of the many input variables, we see that one with the most influence in the machine learning models are: Label_pos, Rating, Label_neutral, Sent_af_pos, and Sent_tb_pos.</a:t>
            </a:r>
            <a:endParaRPr sz="1400">
              <a:solidFill>
                <a:schemeClr val="dk1"/>
              </a:solidFill>
            </a:endParaRPr>
          </a:p>
          <a:p>
            <a:pPr marL="457200" marR="279400" lvl="0" indent="-317500" algn="l" rtl="0">
              <a:lnSpc>
                <a:spcPct val="142857"/>
              </a:lnSpc>
              <a:spcBef>
                <a:spcPts val="0"/>
              </a:spcBef>
              <a:spcAft>
                <a:spcPts val="0"/>
              </a:spcAft>
              <a:buClr>
                <a:schemeClr val="dk1"/>
              </a:buClr>
              <a:buSzPts val="1400"/>
              <a:buChar char="●"/>
            </a:pPr>
            <a:r>
              <a:rPr lang="en" sz="1400">
                <a:solidFill>
                  <a:schemeClr val="dk1"/>
                </a:solidFill>
              </a:rPr>
              <a:t>Comparing the three machine learning models (Naive Bayes, Random Forest Classifier, and Logistic Regression), we see that Logistic Regression is the best model for predicting whether these women will recommend an item or not.</a:t>
            </a:r>
            <a:endParaRPr sz="1400">
              <a:solidFill>
                <a:schemeClr val="dk1"/>
              </a:solidFill>
            </a:endParaRPr>
          </a:p>
          <a:p>
            <a:pPr marL="0" lvl="0" indent="0" algn="l" rtl="0">
              <a:lnSpc>
                <a:spcPct val="100000"/>
              </a:lnSpc>
              <a:spcBef>
                <a:spcPts val="0"/>
              </a:spcBef>
              <a:spcAft>
                <a:spcPts val="10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11400" y="445025"/>
            <a:ext cx="822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OUTLINE</a:t>
            </a:r>
            <a:endParaRPr>
              <a:solidFill>
                <a:srgbClr val="000000"/>
              </a:solidFill>
            </a:endParaRPr>
          </a:p>
        </p:txBody>
      </p:sp>
      <p:sp>
        <p:nvSpPr>
          <p:cNvPr id="62" name="Google Shape;62;p14"/>
          <p:cNvSpPr txBox="1">
            <a:spLocks noGrp="1"/>
          </p:cNvSpPr>
          <p:nvPr>
            <p:ph type="body" idx="1"/>
          </p:nvPr>
        </p:nvSpPr>
        <p:spPr>
          <a:xfrm>
            <a:off x="611375" y="959925"/>
            <a:ext cx="8220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Data Source and Wrangling</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Exploratory Data Analysis</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Most Reviewed and Recommended Items</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Average Positive Feedback per Item</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Who are our customers?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Sentiment Analysis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Predictive Analysis</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Feature selection</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Predict recommendation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Summary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Future Improvements</a:t>
            </a:r>
            <a:endParaRPr>
              <a:solidFill>
                <a:srgbClr val="000000"/>
              </a:solidFill>
            </a:endParaRPr>
          </a:p>
        </p:txBody>
      </p:sp>
      <p:pic>
        <p:nvPicPr>
          <p:cNvPr id="63" name="Google Shape;63;p14"/>
          <p:cNvPicPr preferRelativeResize="0"/>
          <p:nvPr/>
        </p:nvPicPr>
        <p:blipFill>
          <a:blip r:embed="rId3">
            <a:alphaModFix/>
          </a:blip>
          <a:stretch>
            <a:fillRect/>
          </a:stretch>
        </p:blipFill>
        <p:spPr>
          <a:xfrm>
            <a:off x="5462831" y="959925"/>
            <a:ext cx="3116439"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Introduction</a:t>
            </a:r>
            <a:endParaRPr>
              <a:solidFill>
                <a:srgbClr val="000000"/>
              </a:solidFill>
            </a:endParaRPr>
          </a:p>
        </p:txBody>
      </p:sp>
      <p:sp>
        <p:nvSpPr>
          <p:cNvPr id="69" name="Google Shape;69;p15"/>
          <p:cNvSpPr txBox="1">
            <a:spLocks noGrp="1"/>
          </p:cNvSpPr>
          <p:nvPr>
            <p:ph type="body" idx="1"/>
          </p:nvPr>
        </p:nvSpPr>
        <p:spPr>
          <a:xfrm>
            <a:off x="311700" y="1152475"/>
            <a:ext cx="8520600" cy="31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The current reality of the apparel industry is that less and less consumers are frequenting brick and mortar establishments. Customers are finding themselves drawn more towards online shopping and e-commerce for its ease and convenience. A unique problem that is arising from e-commerce, particularly for the apparel industry, is how customers are deciding on specific products without physically seeing, touching, or trying on articles of clothing. As a result, reviews are the go-to resource when making decisions on whether to buy something or not. Reviews are not only important for consumers, but also for any online retail. They rely on reviews to generate interest and profit on a particular item.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r>
              <a:rPr lang="en" sz="1400">
                <a:solidFill>
                  <a:schemeClr val="dk1"/>
                </a:solidFill>
              </a:rPr>
              <a:t>Reviews can be extensive and oftentimes contain irrelevant information. Can we compress the data to improve the product? Can we take the reviews and predict whether an item will get recommended or not? From reviews, online retailers can improve the quality of their product to satisfy consumers and increase profit and credibility.</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Target Audience</a:t>
            </a:r>
            <a:endParaRPr>
              <a:solidFill>
                <a:srgbClr val="000000"/>
              </a:solidFill>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Online Retailers (Amazon, Target, Walmart, Ebay, etc.)</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Use this report to improve products and increase profit and credibility.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Online customers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Consider this report as a reference for quality reviews and key words for choosing a product or online retailer.</a:t>
            </a:r>
            <a:endParaRPr>
              <a:solidFill>
                <a:schemeClr val="dk1"/>
              </a:solidFill>
            </a:endParaRPr>
          </a:p>
          <a:p>
            <a:pPr marL="0" lvl="0" indent="0" algn="l" rtl="0">
              <a:spcBef>
                <a:spcPts val="0"/>
              </a:spcBef>
              <a:spcAft>
                <a:spcPts val="1600"/>
              </a:spcAft>
              <a:buNone/>
            </a:pP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Data Source and Wrangling</a:t>
            </a:r>
            <a:endParaRPr>
              <a:solidFill>
                <a:srgbClr val="00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chemeClr val="dk1"/>
                </a:solidFill>
              </a:rPr>
              <a:t>The dataset was gathered from Kaggle website: </a:t>
            </a:r>
            <a:r>
              <a:rPr lang="en" sz="1400" u="sng">
                <a:solidFill>
                  <a:srgbClr val="1155CC"/>
                </a:solidFill>
                <a:highlight>
                  <a:srgbClr val="FFFFFF"/>
                </a:highlight>
                <a:hlinkClick r:id="rId3"/>
              </a:rPr>
              <a:t>https://www.kaggle.com/nicapotato/womens-ecommerce-clothing-reviews/version/1</a:t>
            </a:r>
            <a:r>
              <a:rPr lang="en" sz="1400">
                <a:solidFill>
                  <a:schemeClr val="dk1"/>
                </a:solidFill>
              </a:rPr>
              <a:t> </a:t>
            </a:r>
            <a:endParaRPr sz="1400">
              <a:solidFill>
                <a:schemeClr val="dk1"/>
              </a:solidFill>
            </a:endParaRPr>
          </a:p>
          <a:p>
            <a:pPr marL="457200" lvl="0" indent="-317500" algn="l" rtl="0">
              <a:spcBef>
                <a:spcPts val="1000"/>
              </a:spcBef>
              <a:spcAft>
                <a:spcPts val="0"/>
              </a:spcAft>
              <a:buClr>
                <a:srgbClr val="000000"/>
              </a:buClr>
              <a:buSzPts val="1400"/>
              <a:buChar char="●"/>
            </a:pPr>
            <a:r>
              <a:rPr lang="en" sz="1400">
                <a:solidFill>
                  <a:schemeClr val="dk1"/>
                </a:solidFill>
              </a:rPr>
              <a:t>Some of the main features consist of the following: </a:t>
            </a:r>
            <a:r>
              <a:rPr lang="en" sz="1400" b="1">
                <a:solidFill>
                  <a:srgbClr val="24292E"/>
                </a:solidFill>
                <a:highlight>
                  <a:srgbClr val="FFFFFF"/>
                </a:highlight>
              </a:rPr>
              <a:t> </a:t>
            </a:r>
            <a:r>
              <a:rPr lang="en" sz="1400">
                <a:solidFill>
                  <a:srgbClr val="24292E"/>
                </a:solidFill>
                <a:highlight>
                  <a:srgbClr val="FFFFFF"/>
                </a:highlight>
              </a:rPr>
              <a:t>Clothing ID, Age, Review Text, Recommended, Positive Feedback Count, etc.</a:t>
            </a:r>
            <a:r>
              <a:rPr lang="en" sz="1400">
                <a:solidFill>
                  <a:schemeClr val="dk1"/>
                </a:solidFill>
              </a:rPr>
              <a:t>. </a:t>
            </a:r>
            <a:endParaRPr sz="1400">
              <a:solidFill>
                <a:schemeClr val="dk1"/>
              </a:solidFill>
            </a:endParaRPr>
          </a:p>
          <a:p>
            <a:pPr marL="457200" lvl="0" indent="-317500" algn="l" rtl="0">
              <a:spcBef>
                <a:spcPts val="1000"/>
              </a:spcBef>
              <a:spcAft>
                <a:spcPts val="0"/>
              </a:spcAft>
              <a:buClr>
                <a:srgbClr val="000000"/>
              </a:buClr>
              <a:buSzPts val="1400"/>
              <a:buChar char="●"/>
            </a:pPr>
            <a:r>
              <a:rPr lang="en" sz="1400">
                <a:solidFill>
                  <a:schemeClr val="dk1"/>
                </a:solidFill>
              </a:rPr>
              <a:t>Since the focus of this project is on review text and clothing items, missing observations were deleted from the following columns: division name, department name, class name and review text. The title column has a significant amount of null data, but it will be left alone for now since it has no direct affect on this project.</a:t>
            </a:r>
            <a:endParaRPr sz="1400">
              <a:solidFill>
                <a:schemeClr val="dk1"/>
              </a:solidFill>
            </a:endParaRPr>
          </a:p>
          <a:p>
            <a:pPr marL="457200" lvl="0" indent="-317500" algn="l" rtl="0">
              <a:spcBef>
                <a:spcPts val="1000"/>
              </a:spcBef>
              <a:spcAft>
                <a:spcPts val="0"/>
              </a:spcAft>
              <a:buClr>
                <a:srgbClr val="000000"/>
              </a:buClr>
              <a:buSzPts val="1400"/>
              <a:buChar char="●"/>
            </a:pPr>
            <a:r>
              <a:rPr lang="en" sz="1400">
                <a:solidFill>
                  <a:schemeClr val="dk1"/>
                </a:solidFill>
              </a:rPr>
              <a:t>A new column was created to label ratings either negative or positive. A negative label meant the rating was less than 3. A positive then consisted of 3 or above. </a:t>
            </a:r>
            <a:endParaRPr sz="1400">
              <a:solidFill>
                <a:schemeClr val="dk1"/>
              </a:solidFill>
            </a:endParaRPr>
          </a:p>
          <a:p>
            <a:pPr marL="457200" lvl="0" indent="-317500" algn="l" rtl="0">
              <a:lnSpc>
                <a:spcPct val="200000"/>
              </a:lnSpc>
              <a:spcBef>
                <a:spcPts val="1000"/>
              </a:spcBef>
              <a:spcAft>
                <a:spcPts val="1000"/>
              </a:spcAft>
              <a:buClr>
                <a:srgbClr val="000000"/>
              </a:buClr>
              <a:buSzPts val="1400"/>
              <a:buChar char="●"/>
            </a:pPr>
            <a:r>
              <a:rPr lang="en" sz="1400">
                <a:solidFill>
                  <a:schemeClr val="dk1"/>
                </a:solidFill>
              </a:rPr>
              <a:t>Final data size: 22,628 entries with 11 columns; size 2.1 MB</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85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Exploratory Data Analysis</a:t>
            </a:r>
            <a:endParaRPr>
              <a:solidFill>
                <a:srgbClr val="000000"/>
              </a:solidFill>
            </a:endParaRPr>
          </a:p>
        </p:txBody>
      </p:sp>
      <p:sp>
        <p:nvSpPr>
          <p:cNvPr id="87" name="Google Shape;87;p18"/>
          <p:cNvSpPr txBox="1">
            <a:spLocks noGrp="1"/>
          </p:cNvSpPr>
          <p:nvPr>
            <p:ph type="body" idx="1"/>
          </p:nvPr>
        </p:nvSpPr>
        <p:spPr>
          <a:xfrm>
            <a:off x="311700" y="858225"/>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Thoroughly Reviewed and Highly Recommended</a:t>
            </a:r>
            <a:endParaRPr sz="1800" b="1">
              <a:solidFill>
                <a:srgbClr val="000000"/>
              </a:solidFill>
            </a:endParaRPr>
          </a:p>
          <a:p>
            <a:pPr marL="0" lvl="0" indent="0" algn="l" rtl="0">
              <a:spcBef>
                <a:spcPts val="0"/>
              </a:spcBef>
              <a:spcAft>
                <a:spcPts val="0"/>
              </a:spcAft>
              <a:buClr>
                <a:schemeClr val="dk1"/>
              </a:buClr>
              <a:buSzPts val="1100"/>
              <a:buFont typeface="Arial"/>
              <a:buNone/>
            </a:pPr>
            <a:r>
              <a:rPr lang="en">
                <a:solidFill>
                  <a:schemeClr val="dk1"/>
                </a:solidFill>
              </a:rPr>
              <a:t>The most reviewed and recommended clothing items are dresses, knits and blouses. This indicates that most women buy these items often and they are the most popular items of the online retail. These items help retailers understand what they’re customers want or look for.</a:t>
            </a: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88" name="Google Shape;88;p18"/>
          <p:cNvPicPr preferRelativeResize="0"/>
          <p:nvPr/>
        </p:nvPicPr>
        <p:blipFill>
          <a:blip r:embed="rId3">
            <a:alphaModFix/>
          </a:blip>
          <a:stretch>
            <a:fillRect/>
          </a:stretch>
        </p:blipFill>
        <p:spPr>
          <a:xfrm>
            <a:off x="311700" y="2086650"/>
            <a:ext cx="4260300" cy="2751150"/>
          </a:xfrm>
          <a:prstGeom prst="rect">
            <a:avLst/>
          </a:prstGeom>
          <a:noFill/>
          <a:ln>
            <a:noFill/>
          </a:ln>
        </p:spPr>
      </p:pic>
      <p:pic>
        <p:nvPicPr>
          <p:cNvPr id="89" name="Google Shape;89;p18"/>
          <p:cNvPicPr preferRelativeResize="0"/>
          <p:nvPr/>
        </p:nvPicPr>
        <p:blipFill>
          <a:blip r:embed="rId4">
            <a:alphaModFix/>
          </a:blip>
          <a:stretch>
            <a:fillRect/>
          </a:stretch>
        </p:blipFill>
        <p:spPr>
          <a:xfrm>
            <a:off x="4737675" y="2134912"/>
            <a:ext cx="4267200" cy="265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Exploratory Data Analysis - cont.</a:t>
            </a:r>
            <a:endParaRPr>
              <a:solidFill>
                <a:srgbClr val="000000"/>
              </a:solidFill>
            </a:endParaRPr>
          </a:p>
        </p:txBody>
      </p:sp>
      <p:sp>
        <p:nvSpPr>
          <p:cNvPr id="95" name="Google Shape;95;p19"/>
          <p:cNvSpPr txBox="1">
            <a:spLocks noGrp="1"/>
          </p:cNvSpPr>
          <p:nvPr>
            <p:ph type="body" idx="1"/>
          </p:nvPr>
        </p:nvSpPr>
        <p:spPr>
          <a:xfrm>
            <a:off x="311700" y="1017725"/>
            <a:ext cx="4154100" cy="372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rPr>
              <a:t>Do other consumers feel the same way?</a:t>
            </a:r>
            <a:endParaRPr>
              <a:solidFill>
                <a:srgbClr val="000000"/>
              </a:solidFill>
            </a:endParaRPr>
          </a:p>
          <a:p>
            <a:pPr marL="0" lvl="0" indent="0" algn="l" rtl="0">
              <a:spcBef>
                <a:spcPts val="1000"/>
              </a:spcBef>
              <a:spcAft>
                <a:spcPts val="0"/>
              </a:spcAft>
              <a:buClr>
                <a:schemeClr val="dk1"/>
              </a:buClr>
              <a:buSzPts val="1100"/>
              <a:buFont typeface="Arial"/>
              <a:buNone/>
            </a:pPr>
            <a:r>
              <a:rPr lang="en" sz="1400">
                <a:solidFill>
                  <a:schemeClr val="dk1"/>
                </a:solidFill>
              </a:rPr>
              <a:t>Positive feedback is an indication of how other consumers felt about the review text. If other consumers felt the review was useful, then the review received a positive feedback.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Here we look at the average positive feedback of each clothing item. We see that the most reviewed and recommended items (dresses, knits, and blouses) received good average positive feedback. But we also notice that trend received the most positive feedback on average, although it did not get a lot of reviews or recommendations.</a:t>
            </a:r>
            <a:endParaRPr sz="1400">
              <a:solidFill>
                <a:srgbClr val="000000"/>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p:txBody>
      </p:sp>
      <p:pic>
        <p:nvPicPr>
          <p:cNvPr id="96" name="Google Shape;96;p19"/>
          <p:cNvPicPr preferRelativeResize="0"/>
          <p:nvPr/>
        </p:nvPicPr>
        <p:blipFill>
          <a:blip r:embed="rId3">
            <a:alphaModFix/>
          </a:blip>
          <a:stretch>
            <a:fillRect/>
          </a:stretch>
        </p:blipFill>
        <p:spPr>
          <a:xfrm>
            <a:off x="4572000" y="1619963"/>
            <a:ext cx="4373400" cy="25224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Exploratory Data Analysis - cont.</a:t>
            </a:r>
            <a:endParaRPr>
              <a:solidFill>
                <a:srgbClr val="000000"/>
              </a:solidFill>
            </a:endParaRPr>
          </a:p>
        </p:txBody>
      </p:sp>
      <p:sp>
        <p:nvSpPr>
          <p:cNvPr id="102" name="Google Shape;102;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Who are these consumers?</a:t>
            </a:r>
            <a:endParaRPr sz="1800" b="1">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Clr>
                <a:schemeClr val="dk1"/>
              </a:buClr>
              <a:buSzPts val="1100"/>
              <a:buFont typeface="Arial"/>
              <a:buNone/>
            </a:pPr>
            <a:r>
              <a:rPr lang="en">
                <a:solidFill>
                  <a:srgbClr val="000000"/>
                </a:solidFill>
              </a:rPr>
              <a:t>Overall, we see that the age for women who frequent this online retail ranges from 19 to 85 years old. Majority of these consumers are between the ages 30 - 40. There is an obvious spike around age 40.</a:t>
            </a:r>
            <a:endParaRPr>
              <a:solidFill>
                <a:srgbClr val="000000"/>
              </a:solidFill>
            </a:endParaRPr>
          </a:p>
        </p:txBody>
      </p:sp>
      <p:pic>
        <p:nvPicPr>
          <p:cNvPr id="103" name="Google Shape;103;p20"/>
          <p:cNvPicPr preferRelativeResize="0"/>
          <p:nvPr/>
        </p:nvPicPr>
        <p:blipFill>
          <a:blip r:embed="rId3">
            <a:alphaModFix/>
          </a:blip>
          <a:stretch>
            <a:fillRect/>
          </a:stretch>
        </p:blipFill>
        <p:spPr>
          <a:xfrm>
            <a:off x="205550" y="1479550"/>
            <a:ext cx="4505325" cy="276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Exploratory Data Analysis - cont.</a:t>
            </a:r>
            <a:endParaRPr>
              <a:solidFill>
                <a:srgbClr val="000000"/>
              </a:solidFill>
            </a:endParaRPr>
          </a:p>
        </p:txBody>
      </p:sp>
      <p:sp>
        <p:nvSpPr>
          <p:cNvPr id="109" name="Google Shape;109;p21"/>
          <p:cNvSpPr txBox="1">
            <a:spLocks noGrp="1"/>
          </p:cNvSpPr>
          <p:nvPr>
            <p:ph type="body" idx="1"/>
          </p:nvPr>
        </p:nvSpPr>
        <p:spPr>
          <a:xfrm>
            <a:off x="311700" y="1152475"/>
            <a:ext cx="370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Does age affect review rating?</a:t>
            </a:r>
            <a:endParaRPr sz="1800">
              <a:solidFill>
                <a:srgbClr val="000000"/>
              </a:solidFill>
            </a:endParaRPr>
          </a:p>
          <a:p>
            <a:pPr marL="0" lvl="0" indent="0" algn="l" rtl="0">
              <a:spcBef>
                <a:spcPts val="1600"/>
              </a:spcBef>
              <a:spcAft>
                <a:spcPts val="0"/>
              </a:spcAft>
              <a:buClr>
                <a:schemeClr val="dk1"/>
              </a:buClr>
              <a:buSzPts val="1100"/>
              <a:buFont typeface="Arial"/>
              <a:buNone/>
            </a:pPr>
            <a:r>
              <a:rPr lang="en">
                <a:solidFill>
                  <a:srgbClr val="000000"/>
                </a:solidFill>
              </a:rPr>
              <a:t>The breakdown of review ratings based on age shows that rating sentiment is similar across median age. These ratings are skewed left. The minimum positive rating starts at the youngest age versus neutral and negative ratings.</a:t>
            </a:r>
            <a:endParaRPr>
              <a:solidFill>
                <a:srgbClr val="000000"/>
              </a:solidFill>
            </a:endParaRPr>
          </a:p>
          <a:p>
            <a:pPr marL="0" lvl="0" indent="0" algn="l" rtl="0">
              <a:spcBef>
                <a:spcPts val="0"/>
              </a:spcBef>
              <a:spcAft>
                <a:spcPts val="0"/>
              </a:spcAft>
              <a:buNone/>
            </a:pPr>
            <a:endParaRPr>
              <a:solidFill>
                <a:srgbClr val="000000"/>
              </a:solidFill>
            </a:endParaRPr>
          </a:p>
        </p:txBody>
      </p:sp>
      <p:pic>
        <p:nvPicPr>
          <p:cNvPr id="110" name="Google Shape;110;p21"/>
          <p:cNvPicPr preferRelativeResize="0"/>
          <p:nvPr/>
        </p:nvPicPr>
        <p:blipFill>
          <a:blip r:embed="rId3">
            <a:alphaModFix/>
          </a:blip>
          <a:stretch>
            <a:fillRect/>
          </a:stretch>
        </p:blipFill>
        <p:spPr>
          <a:xfrm>
            <a:off x="4193625" y="1454200"/>
            <a:ext cx="4638675" cy="3114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On-screen Show (16:9)</PresentationFormat>
  <Paragraphs>142</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Roboto</vt:lpstr>
      <vt:lpstr>Simple Light</vt:lpstr>
      <vt:lpstr>Online Women’s Clothing Review</vt:lpstr>
      <vt:lpstr>OUTLINE</vt:lpstr>
      <vt:lpstr>Introduction</vt:lpstr>
      <vt:lpstr>Target Audience</vt:lpstr>
      <vt:lpstr>Data Source and Wrangling</vt:lpstr>
      <vt:lpstr>Exploratory Data Analysis</vt:lpstr>
      <vt:lpstr>Exploratory Data Analysis - cont.</vt:lpstr>
      <vt:lpstr>Exploratory Data Analysis - cont.</vt:lpstr>
      <vt:lpstr>Exploratory Data Analysis - cont.</vt:lpstr>
      <vt:lpstr>Exploratory Data Analysis - cont.</vt:lpstr>
      <vt:lpstr>Sentiment Analysis</vt:lpstr>
      <vt:lpstr>Sentiment Analysis - cont.</vt:lpstr>
      <vt:lpstr>Sentiment Analysis - cont.</vt:lpstr>
      <vt:lpstr>Sentiment Analysis - cont.</vt:lpstr>
      <vt:lpstr>Classification</vt:lpstr>
      <vt:lpstr>Classification - cont.</vt:lpstr>
      <vt:lpstr>Classification Models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Women’s Clothing Review</dc:title>
  <dc:creator>Kue Ho</dc:creator>
  <cp:lastModifiedBy>Kue Ho</cp:lastModifiedBy>
  <cp:revision>1</cp:revision>
  <dcterms:modified xsi:type="dcterms:W3CDTF">2019-07-24T20:53:03Z</dcterms:modified>
</cp:coreProperties>
</file>