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96E"/>
    <a:srgbClr val="CEA2AF"/>
    <a:srgbClr val="E945BE"/>
    <a:srgbClr val="660033"/>
    <a:srgbClr val="3D9BF1"/>
    <a:srgbClr val="AFB2C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1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16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22048845" userId="d6bb34a7c385a3f7" providerId="LiveId" clId="{E277EBB7-F2F7-4B39-908F-04AED91B98E6}"/>
    <pc:docChg chg="modSld">
      <pc:chgData name="Pamela 22048845" userId="d6bb34a7c385a3f7" providerId="LiveId" clId="{E277EBB7-F2F7-4B39-908F-04AED91B98E6}" dt="2024-04-05T15:27:58.356" v="0"/>
      <pc:docMkLst>
        <pc:docMk/>
      </pc:docMkLst>
      <pc:sldChg chg="modSp mod">
        <pc:chgData name="Pamela 22048845" userId="d6bb34a7c385a3f7" providerId="LiveId" clId="{E277EBB7-F2F7-4B39-908F-04AED91B98E6}" dt="2024-04-05T15:27:58.356" v="0"/>
        <pc:sldMkLst>
          <pc:docMk/>
          <pc:sldMk cId="0" sldId="271"/>
        </pc:sldMkLst>
        <pc:spChg chg="mod">
          <ac:chgData name="Pamela 22048845" userId="d6bb34a7c385a3f7" providerId="LiveId" clId="{E277EBB7-F2F7-4B39-908F-04AED91B98E6}" dt="2024-04-05T15:27:58.356" v="0"/>
          <ac:spMkLst>
            <pc:docMk/>
            <pc:sldMk cId="0" sldId="271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898C0-3E73-40FD-A004-E6DF768FA4A0}" type="doc">
      <dgm:prSet loTypeId="urn:microsoft.com/office/officeart/2005/8/layout/vList2#2" loCatId="list" qsTypeId="urn:microsoft.com/office/officeart/2005/8/quickstyle/3d6#2" qsCatId="3D" csTypeId="urn:microsoft.com/office/officeart/2005/8/colors/colorful5#2" csCatId="colorful"/>
      <dgm:spPr/>
      <dgm:t>
        <a:bodyPr/>
        <a:lstStyle/>
        <a:p>
          <a:endParaRPr lang="en-US"/>
        </a:p>
      </dgm:t>
    </dgm:pt>
    <dgm:pt modelId="{ADFB9E42-7D63-4EC3-A4F0-87121C880C80}">
      <dgm:prSet/>
      <dgm:spPr/>
      <dgm:t>
        <a:bodyPr/>
        <a:lstStyle/>
        <a:p>
          <a:r>
            <a:rPr lang="en-US" baseline="0"/>
            <a:t>Continued with chapter 3 to chapter 8 content on separate slides</a:t>
          </a:r>
          <a:endParaRPr lang="en-US"/>
        </a:p>
      </dgm:t>
    </dgm:pt>
    <dgm:pt modelId="{DAC0E9EE-B2E9-4FA3-8D17-90B0142BD0EB}" type="parTrans" cxnId="{AE28C9D8-7725-46EB-B934-110DC550D191}">
      <dgm:prSet/>
      <dgm:spPr/>
      <dgm:t>
        <a:bodyPr/>
        <a:lstStyle/>
        <a:p>
          <a:endParaRPr lang="en-US"/>
        </a:p>
      </dgm:t>
    </dgm:pt>
    <dgm:pt modelId="{26F91801-8249-4393-913E-6BC123508CAE}" type="sibTrans" cxnId="{AE28C9D8-7725-46EB-B934-110DC550D191}">
      <dgm:prSet/>
      <dgm:spPr/>
      <dgm:t>
        <a:bodyPr/>
        <a:lstStyle/>
        <a:p>
          <a:endParaRPr lang="en-US"/>
        </a:p>
      </dgm:t>
    </dgm:pt>
    <dgm:pt modelId="{6BC9A425-A5E5-4C61-9654-679CB281FCA5}" type="pres">
      <dgm:prSet presAssocID="{981898C0-3E73-40FD-A004-E6DF768FA4A0}" presName="linear" presStyleCnt="0">
        <dgm:presLayoutVars>
          <dgm:animLvl val="lvl"/>
          <dgm:resizeHandles val="exact"/>
        </dgm:presLayoutVars>
      </dgm:prSet>
      <dgm:spPr/>
    </dgm:pt>
    <dgm:pt modelId="{649B8768-0467-4D83-A0D0-A799E7ECAFAC}" type="pres">
      <dgm:prSet presAssocID="{ADFB9E42-7D63-4EC3-A4F0-87121C880C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C1483F-CD09-45D5-A74A-8DBDD39ED05B}" type="presOf" srcId="{981898C0-3E73-40FD-A004-E6DF768FA4A0}" destId="{6BC9A425-A5E5-4C61-9654-679CB281FCA5}" srcOrd="0" destOrd="0" presId="urn:microsoft.com/office/officeart/2005/8/layout/vList2#2"/>
    <dgm:cxn modelId="{EE38CA6F-9509-4237-9699-2FDA732E3DB8}" type="presOf" srcId="{ADFB9E42-7D63-4EC3-A4F0-87121C880C80}" destId="{649B8768-0467-4D83-A0D0-A799E7ECAFAC}" srcOrd="0" destOrd="0" presId="urn:microsoft.com/office/officeart/2005/8/layout/vList2#2"/>
    <dgm:cxn modelId="{AE28C9D8-7725-46EB-B934-110DC550D191}" srcId="{981898C0-3E73-40FD-A004-E6DF768FA4A0}" destId="{ADFB9E42-7D63-4EC3-A4F0-87121C880C80}" srcOrd="0" destOrd="0" parTransId="{DAC0E9EE-B2E9-4FA3-8D17-90B0142BD0EB}" sibTransId="{26F91801-8249-4393-913E-6BC123508CAE}"/>
    <dgm:cxn modelId="{6F0DCC12-6867-41F5-AEA1-4B7C9053426C}" type="presParOf" srcId="{6BC9A425-A5E5-4C61-9654-679CB281FCA5}" destId="{649B8768-0467-4D83-A0D0-A799E7ECAFAC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B8768-0467-4D83-A0D0-A799E7ECAFAC}">
      <dsp:nvSpPr>
        <dsp:cNvPr id="0" name=""/>
        <dsp:cNvSpPr/>
      </dsp:nvSpPr>
      <dsp:spPr bwMode="white">
        <a:xfrm>
          <a:off x="0" y="27716"/>
          <a:ext cx="10363826" cy="33686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hemeClr val="lt1"/>
        </a:lnRef>
        <a:fillRef idx="1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69" tIns="217169" rIns="217169" bIns="217169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Continued with chapter 3 to chapter 8 content on separate slides</a:t>
          </a:r>
          <a:endParaRPr lang="en-US" sz="3600" kern="1200"/>
        </a:p>
      </dsp:txBody>
      <dsp:txXfrm>
        <a:off x="0" y="27716"/>
        <a:ext cx="10363826" cy="3368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#2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A00F-B494-4A1F-9BF2-6E2425D3DD2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B4D0E-426C-48C1-8A11-B41783B55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Off-Campus Living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Deciding to find accommodation off-campus.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Challenges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Dealing with the rush before lectures begin.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Academic Beginnings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First Lectures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Initial experiences with DCIT101 and DCIT105.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Realizations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Reflecting on course selection and academic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Diligence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Focusing on assignments and lectures to excel academically.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Social Adaptation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Personal Challenges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Struggles with socializing due to personality traits.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Connections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Forming friendships and expanding social circle.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Memorable Moments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Celebrating milestones like matriculation day with friends.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Lessons Learned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Personal Growth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Learning from experiences and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Beauty of Success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Understanding the importance of diligence and academic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Looking Ahead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Excited for the journey ahead and embracing future challenges.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Acknowledgment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Gratitude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Thanking supporters, mentors, and friends for their role in the journey.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Promise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Commitment to make the most of the opportunities and support received.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B4D0E-426C-48C1-8A11-B41783B55CD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A0B1B9-5ECE-4B20-8B34-8D71AADAC1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7232F3-092A-4959-A959-34622DD5DB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8000">
              <a:schemeClr val="accent5">
                <a:lumMod val="75000"/>
              </a:schemeClr>
            </a:gs>
            <a:gs pos="61000">
              <a:srgbClr val="FF0000"/>
            </a:gs>
            <a:gs pos="16000">
              <a:schemeClr val="accent6">
                <a:lumMod val="50000"/>
              </a:schemeClr>
            </a:gs>
            <a:gs pos="0">
              <a:schemeClr val="tx1">
                <a:lumMod val="50000"/>
                <a:lumOff val="50000"/>
              </a:schemeClr>
            </a:gs>
            <a:gs pos="85500">
              <a:srgbClr val="A5C557"/>
            </a:gs>
            <a:gs pos="71000">
              <a:srgbClr val="7030A0"/>
            </a:gs>
            <a:gs pos="100000">
              <a:schemeClr val="accent2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9771" y="2934834"/>
            <a:ext cx="6139543" cy="988332"/>
          </a:xfrm>
        </p:spPr>
        <p:txBody>
          <a:bodyPr>
            <a:noAutofit/>
          </a:bodyPr>
          <a:lstStyle/>
          <a:p>
            <a:r>
              <a:rPr lang="en-US" sz="4800" cap="all" dirty="0">
                <a:solidFill>
                  <a:srgbClr val="C00000"/>
                </a:solidFill>
                <a:effectLst/>
                <a:latin typeface="Franklin Gothic Medium" panose="020B0603020102020204" pitchFamily="34" charset="0"/>
                <a:ea typeface="隶书"/>
                <a:cs typeface="Times New Roman" panose="02020603050405020304" pitchFamily="18" charset="0"/>
              </a:rPr>
              <a:t>journey into academics</a:t>
            </a:r>
            <a:br>
              <a:rPr lang="en-US" sz="4800" dirty="0">
                <a:effectLst/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50000"/>
              </a:schemeClr>
            </a:gs>
            <a:gs pos="100000">
              <a:srgbClr val="E945B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Experience at the university of </a:t>
            </a:r>
            <a:r>
              <a:rPr lang="en-US" dirty="0" err="1">
                <a:latin typeface="Lato Black" panose="020F0A02020204030203" pitchFamily="34" charset="0"/>
              </a:rPr>
              <a:t>ghana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3774" y="2371018"/>
            <a:ext cx="5106027" cy="3420181"/>
          </a:xfrm>
        </p:spPr>
        <p:txBody>
          <a:bodyPr>
            <a:normAutofit fontScale="92500" lnSpcReduction="2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 on the initial experience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university.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campus life and involvement in academic and social activities.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and growth experience through challenges and interactions.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71574" y="2371018"/>
            <a:ext cx="5105401" cy="3420180"/>
            <a:chOff x="0" y="0"/>
            <a:chExt cx="6644640" cy="2743200"/>
          </a:xfrm>
          <a:scene3d>
            <a:camera prst="perspectiveLeft"/>
            <a:lightRig rig="threePt" dir="t"/>
          </a:scene3d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57600" cy="2743200"/>
            </a:xfrm>
            <a:prstGeom prst="teardrop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0" y="0"/>
              <a:ext cx="3657600" cy="2727960"/>
            </a:xfrm>
            <a:prstGeom prst="teardrop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100000">
              <a:srgbClr val="3D9BF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Choice of institution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371018"/>
            <a:ext cx="5106027" cy="3470780"/>
          </a:xfrm>
        </p:spPr>
        <p:txBody>
          <a:bodyPr>
            <a:no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selecting the university of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academic reputation, opportunities, and scholarship offerings.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finding a university that aligns with personal values and aspirations.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4" y="2371018"/>
            <a:ext cx="5105401" cy="3470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5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State of accommodation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371018"/>
            <a:ext cx="5106027" cy="3420181"/>
          </a:xfrm>
        </p:spPr>
        <p:txBody>
          <a:bodyPr>
            <a:no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living off-campus due to random allocation.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challenges of off-campus living, including independence and commuting.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on the experience as an opportunity for personal growth.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71573" y="2371018"/>
            <a:ext cx="5106027" cy="2106090"/>
            <a:chOff x="0" y="0"/>
            <a:chExt cx="5955323" cy="15824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</a:effectLst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70326" cy="158242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70" y="0"/>
              <a:ext cx="1950085" cy="156464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323" y="11723"/>
              <a:ext cx="2286000" cy="157035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1F96E"/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Course in detail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overview of office productivity tool course.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its benefits, including enhancing creating and logical thinking.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into assessment methods and the instructor’s approach to teaching.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FB2C9"/>
            </a:gs>
            <a:gs pos="100000">
              <a:srgbClr val="CEA2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Chapters continued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914399" y="2214694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60033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 discussed throughout the presentation.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Reiteration of enthusiasm for studying information technology at the university of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Invitation for questions and discussions from the audience.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AFB2C9"/>
            </a:gs>
            <a:gs pos="23000">
              <a:srgbClr val="F1F96E"/>
            </a:gs>
            <a:gs pos="7000">
              <a:srgbClr val="333399"/>
            </a:gs>
            <a:gs pos="87000">
              <a:srgbClr val="660033"/>
            </a:gs>
            <a:gs pos="32000">
              <a:srgbClr val="C3A8B8"/>
            </a:gs>
            <a:gs pos="67000">
              <a:srgbClr val="8B597E"/>
            </a:gs>
            <a:gs pos="100000">
              <a:srgbClr val="E945B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1182" y="3823854"/>
            <a:ext cx="6463146" cy="82670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Lato Black" panose="020F0A02020204030203" pitchFamily="34" charset="0"/>
              </a:rPr>
              <a:t>Dive into my 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https://youtu.be/vouHTZ_g7zg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ysClr val="windowText" lastClr="000000"/>
                </a:solidFill>
                <a:latin typeface="Lato Black" panose="020F0A02020204030203" pitchFamily="34" charset="0"/>
              </a:rPr>
              <a:t>Topics to note </a:t>
            </a:r>
            <a:endParaRPr lang="en-US" b="1" i="0" dirty="0">
              <a:solidFill>
                <a:sysClr val="windowText" lastClr="000000"/>
              </a:solidFill>
              <a:effectLst/>
              <a:latin typeface="Lato Black" panose="020F0A0202020403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Exploring Campus culture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Program of study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Favorite subject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History  of the premier university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Experience in the university of </a:t>
            </a:r>
            <a:r>
              <a:rPr lang="en-US" dirty="0" err="1">
                <a:latin typeface="Lato Black" panose="020F0A02020204030203" pitchFamily="34" charset="0"/>
                <a:cs typeface="Times New Roman" panose="02020603050405020304" pitchFamily="18" charset="0"/>
              </a:rPr>
              <a:t>ghana</a:t>
            </a:r>
            <a:endParaRPr lang="en-US" dirty="0">
              <a:latin typeface="Lato Black" panose="020F0A02020204030203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Choice of institution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State of accommodation</a:t>
            </a:r>
          </a:p>
          <a:p>
            <a:r>
              <a:rPr lang="en-US" dirty="0">
                <a:latin typeface="Lato Black" panose="020F0A02020204030203" pitchFamily="34" charset="0"/>
                <a:cs typeface="Times New Roman" panose="02020603050405020304" pitchFamily="18" charset="0"/>
              </a:rPr>
              <a:t>Course in details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of overview of the bachelor of science in informative technology program.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decision to pursue this course.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technology in today’s rapidly evolving world.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50000">
              <a:schemeClr val="accent4"/>
            </a:gs>
            <a:gs pos="82000">
              <a:srgbClr val="92D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My journey at the university of </a:t>
            </a:r>
            <a:r>
              <a:rPr lang="en-US" dirty="0" err="1">
                <a:latin typeface="Lato Black" panose="020F0A02020204030203" pitchFamily="34" charset="0"/>
              </a:rPr>
              <a:t>ghana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52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Lato Black" panose="020F0A02020204030203" pitchFamily="34" charset="0"/>
              </a:rPr>
              <a:t>Introduction</a:t>
            </a:r>
          </a:p>
          <a:p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impressions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and negative aspect about the university of Ghana.</a:t>
            </a:r>
          </a:p>
          <a:p>
            <a:r>
              <a:rPr lang="en-US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ENVIRONMENT: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amazement with the architecture and student dress code.</a:t>
            </a:r>
          </a:p>
          <a:p>
            <a:endParaRPr lang="en-US" sz="6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Lato Black" panose="020F0A02020204030203" pitchFamily="34" charset="0"/>
              </a:rPr>
              <a:t>Finding my way</a:t>
            </a:r>
          </a:p>
          <a:p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campus</a:t>
            </a:r>
            <a:r>
              <a:rPr lang="en-US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Difficulties finding the computer science department.</a:t>
            </a:r>
          </a:p>
          <a:p>
            <a:r>
              <a:rPr lang="en-US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GUIDANCE: 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advice from senior students.</a:t>
            </a:r>
          </a:p>
          <a:p>
            <a:r>
              <a:rPr lang="en-US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SETTLING IN: 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campus culture and academic expectation.</a:t>
            </a:r>
          </a:p>
          <a:p>
            <a:pPr marL="0" indent="0">
              <a:buNone/>
            </a:pPr>
            <a:endParaRPr lang="en-US" sz="6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cap="none" dirty="0">
                <a:latin typeface="Lato Black" panose="020F0A02020204030203" pitchFamily="34" charset="0"/>
                <a:cs typeface="Times New Roman" panose="02020603050405020304" pitchFamily="18" charset="0"/>
              </a:rPr>
              <a:t>ACCOMMODATION HURDLES</a:t>
            </a:r>
          </a:p>
          <a:p>
            <a:r>
              <a:rPr lang="en-US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REALISATION: 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over bed allocation.</a:t>
            </a:r>
          </a:p>
          <a:p>
            <a:endParaRPr lang="en-US" sz="6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91" y="2214694"/>
            <a:ext cx="3532909" cy="4643306"/>
          </a:xfrm>
          <a:prstGeom prst="ellipse">
            <a:avLst/>
          </a:prstGeom>
          <a:ln>
            <a:solidFill>
              <a:schemeClr val="accent3"/>
            </a:solidFill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71" y="872836"/>
            <a:ext cx="3935688" cy="1760016"/>
          </a:xfrm>
          <a:solidFill>
            <a:srgbClr val="92D050"/>
          </a:solidFill>
        </p:spPr>
        <p:txBody>
          <a:bodyPr/>
          <a:lstStyle/>
          <a:p>
            <a:r>
              <a:rPr lang="en-US" dirty="0">
                <a:ln>
                  <a:solidFill>
                    <a:srgbClr val="92D050"/>
                  </a:solidFill>
                </a:ln>
                <a:latin typeface="Lato Black" panose="020F0A02020204030203" pitchFamily="34" charset="0"/>
              </a:rPr>
              <a:t>Program of study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 in information technology.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kuewu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Pamela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</a:t>
            </a:r>
            <a:r>
              <a:rPr lang="en-US" sz="2400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April, 2024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77437" y="471055"/>
            <a:ext cx="6200163" cy="2646217"/>
            <a:chOff x="0" y="0"/>
            <a:chExt cx="7322820" cy="1684020"/>
          </a:xfrm>
          <a:effectLst>
            <a:reflection blurRad="6350" stA="50000" endA="300" endPos="90000" dist="50800" dir="5400000" sy="-100000" algn="bl" rotWithShape="0"/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80" y="0"/>
              <a:ext cx="2286000" cy="1657350"/>
            </a:xfrm>
            <a:prstGeom prst="horizontalScroll">
              <a:avLst/>
            </a:prstGeom>
            <a:solidFill>
              <a:srgbClr val="FFFFFF"/>
            </a:solidFill>
            <a:ln w="76200" cap="sq">
              <a:solidFill>
                <a:schemeClr val="accent3"/>
              </a:solidFill>
              <a:miter lim="800000"/>
              <a:headEnd/>
              <a:tailEnd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940" y="0"/>
              <a:ext cx="2468880" cy="1656080"/>
            </a:xfrm>
            <a:prstGeom prst="horizontalScroll">
              <a:avLst/>
            </a:prstGeom>
            <a:solidFill>
              <a:srgbClr val="FFFFFF"/>
            </a:solidFill>
            <a:ln w="76200" cap="sq">
              <a:solidFill>
                <a:schemeClr val="accent3"/>
              </a:solidFill>
              <a:miter lim="800000"/>
              <a:headEnd/>
              <a:tailEnd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100"/>
              <a:ext cx="2616835" cy="1645920"/>
            </a:xfrm>
            <a:prstGeom prst="horizontalScroll">
              <a:avLst/>
            </a:prstGeom>
            <a:solidFill>
              <a:srgbClr val="FFFFFF"/>
            </a:solidFill>
            <a:ln w="76200" cap="sq">
              <a:solidFill>
                <a:schemeClr val="accent3"/>
              </a:solidFill>
              <a:miter lim="800000"/>
              <a:headEnd/>
              <a:tailEnd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Reasons for choosing information technology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influencing the decision to study information technology.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staying relevant in a changing technological landscape.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from family and the desire to innovate for their benefit</a:t>
            </a:r>
            <a:r>
              <a:rPr lang="en-US" sz="3200" cap="non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50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Favorite subject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office productivity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office productivity tools course.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interest, including its professional relevance and potential for income.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of other challenging yet intriguing course in computer science and mathematics for I.T professional.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1575" y="2367091"/>
            <a:ext cx="5106026" cy="3424107"/>
          </a:xfrm>
          <a:prstGeom prst="borderCallout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softEdge rad="12700"/>
          </a:effectLst>
          <a:scene3d>
            <a:camera prst="obliqueBottomLef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chemeClr val="tx1">
                <a:lumMod val="65000"/>
                <a:lumOff val="3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History of the university of </a:t>
            </a:r>
            <a:r>
              <a:rPr lang="en-US" dirty="0" err="1">
                <a:latin typeface="Lato Black" panose="020F0A02020204030203" pitchFamily="34" charset="0"/>
              </a:rPr>
              <a:t>ghana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 founding and evolution of 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Ghana.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its current structure and 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population.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university’s establishment in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of higher education in west African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21236" y="2367092"/>
            <a:ext cx="3955673" cy="3299777"/>
            <a:chOff x="0" y="0"/>
            <a:chExt cx="7673340" cy="20059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51760" cy="2005965"/>
            </a:xfrm>
            <a:prstGeom prst="flowChartDocument">
              <a:avLst/>
            </a:prstGeom>
            <a:ln w="88900" cap="sq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700" y="83820"/>
              <a:ext cx="2834640" cy="1837690"/>
            </a:xfrm>
            <a:prstGeom prst="flowChartDocument">
              <a:avLst/>
            </a:prstGeom>
            <a:ln w="88900" cap="sq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198120"/>
              <a:ext cx="2377440" cy="1610995"/>
            </a:xfrm>
            <a:prstGeom prst="flowChartDocument">
              <a:avLst/>
            </a:prstGeom>
            <a:ln w="88900" cap="sq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644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Franklin Gothic Book</vt:lpstr>
      <vt:lpstr>Franklin Gothic Medium</vt:lpstr>
      <vt:lpstr>Lato Black</vt:lpstr>
      <vt:lpstr>Söhne</vt:lpstr>
      <vt:lpstr>Times New Roman</vt:lpstr>
      <vt:lpstr>Tw Cen MT</vt:lpstr>
      <vt:lpstr>Droplet</vt:lpstr>
      <vt:lpstr>journey into academics </vt:lpstr>
      <vt:lpstr>Dive into my story</vt:lpstr>
      <vt:lpstr>Topics to note </vt:lpstr>
      <vt:lpstr>introduction</vt:lpstr>
      <vt:lpstr>My journey at the university of ghana</vt:lpstr>
      <vt:lpstr>Program of study</vt:lpstr>
      <vt:lpstr>Reasons for choosing information technology</vt:lpstr>
      <vt:lpstr>Favorite subject</vt:lpstr>
      <vt:lpstr>History of the university of ghana</vt:lpstr>
      <vt:lpstr>Experience at the university of ghana</vt:lpstr>
      <vt:lpstr>Choice of institution</vt:lpstr>
      <vt:lpstr>State of accommodation</vt:lpstr>
      <vt:lpstr>Course in detail</vt:lpstr>
      <vt:lpstr>Chapters continued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into academics </dc:title>
  <dc:creator>Pamela 22048845</dc:creator>
  <cp:lastModifiedBy>Pamela 22048845</cp:lastModifiedBy>
  <cp:revision>2</cp:revision>
  <dcterms:created xsi:type="dcterms:W3CDTF">2024-04-01T19:42:00Z</dcterms:created>
  <dcterms:modified xsi:type="dcterms:W3CDTF">2024-04-05T15:28:14Z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8F51226D78294B179286728E364C8633_12</vt:lpwstr>
  </property>
  <property fmtid="{D5CDD505-2E9C-101B-9397-08002B2CF9AE}" pid="3" name="KSOProductBuildVer">
    <vt:lpwstr>1033-12.2.0.13489</vt:lpwstr>
  </property>
</Properties>
</file>