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63" r:id="rId5"/>
    <p:sldId id="264" r:id="rId6"/>
    <p:sldId id="259" r:id="rId7"/>
    <p:sldId id="261" r:id="rId8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8"/>
        <p:sld r:id="rId7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41" autoAdjust="0"/>
  </p:normalViewPr>
  <p:slideViewPr>
    <p:cSldViewPr snapToGrid="0">
      <p:cViewPr>
        <p:scale>
          <a:sx n="66" d="100"/>
          <a:sy n="66" d="100"/>
        </p:scale>
        <p:origin x="1099" y="31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4E134-C0DB-4120-AE0F-68811D1D60F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5C2799-3516-4E04-840B-6AD1AC9BA981}">
      <dgm:prSet/>
      <dgm:spPr/>
      <dgm:t>
        <a:bodyPr/>
        <a:lstStyle/>
        <a:p>
          <a:r>
            <a:rPr lang="en-US"/>
            <a:t>Reach out to self-insured with customized packages</a:t>
          </a:r>
        </a:p>
      </dgm:t>
    </dgm:pt>
    <dgm:pt modelId="{79F509C2-3F29-457E-9548-703DC541D3BC}" type="parTrans" cxnId="{B670AA37-9164-4FA6-BBA5-0EA9C53626FE}">
      <dgm:prSet/>
      <dgm:spPr/>
      <dgm:t>
        <a:bodyPr/>
        <a:lstStyle/>
        <a:p>
          <a:endParaRPr lang="en-US"/>
        </a:p>
      </dgm:t>
    </dgm:pt>
    <dgm:pt modelId="{D41AB8DB-F097-4469-B8A3-47985E05FA40}" type="sibTrans" cxnId="{B670AA37-9164-4FA6-BBA5-0EA9C53626FE}">
      <dgm:prSet/>
      <dgm:spPr/>
      <dgm:t>
        <a:bodyPr/>
        <a:lstStyle/>
        <a:p>
          <a:endParaRPr lang="en-US"/>
        </a:p>
      </dgm:t>
    </dgm:pt>
    <dgm:pt modelId="{0807B0F0-9785-4502-AFCC-5EEA6DA9353E}">
      <dgm:prSet/>
      <dgm:spPr/>
      <dgm:t>
        <a:bodyPr/>
        <a:lstStyle/>
        <a:p>
          <a:r>
            <a:rPr lang="en-US"/>
            <a:t>Present to local organizations</a:t>
          </a:r>
        </a:p>
      </dgm:t>
    </dgm:pt>
    <dgm:pt modelId="{84F4039F-2038-4FF6-91C6-816E20536AC3}" type="parTrans" cxnId="{4C287DC7-D838-454E-AFCA-270D0D7D32C4}">
      <dgm:prSet/>
      <dgm:spPr/>
      <dgm:t>
        <a:bodyPr/>
        <a:lstStyle/>
        <a:p>
          <a:endParaRPr lang="en-US"/>
        </a:p>
      </dgm:t>
    </dgm:pt>
    <dgm:pt modelId="{B988A493-1A83-485D-8060-E8C08170B9C7}" type="sibTrans" cxnId="{4C287DC7-D838-454E-AFCA-270D0D7D32C4}">
      <dgm:prSet/>
      <dgm:spPr/>
      <dgm:t>
        <a:bodyPr/>
        <a:lstStyle/>
        <a:p>
          <a:endParaRPr lang="en-US"/>
        </a:p>
      </dgm:t>
    </dgm:pt>
    <dgm:pt modelId="{C5D413D2-CFBD-4789-9BEA-F668F6459271}">
      <dgm:prSet/>
      <dgm:spPr/>
      <dgm:t>
        <a:bodyPr/>
        <a:lstStyle/>
        <a:p>
          <a:r>
            <a:rPr lang="en-US"/>
            <a:t>Offer new products to existing clients</a:t>
          </a:r>
        </a:p>
      </dgm:t>
    </dgm:pt>
    <dgm:pt modelId="{586FD926-2836-4DD4-AFB6-C729CC6238E2}" type="parTrans" cxnId="{6CC985C0-540E-4E02-A9E4-C41E8E72FAC9}">
      <dgm:prSet/>
      <dgm:spPr/>
      <dgm:t>
        <a:bodyPr/>
        <a:lstStyle/>
        <a:p>
          <a:endParaRPr lang="en-US"/>
        </a:p>
      </dgm:t>
    </dgm:pt>
    <dgm:pt modelId="{F0C58B82-22DF-4D34-8E82-BC9996D1408C}" type="sibTrans" cxnId="{6CC985C0-540E-4E02-A9E4-C41E8E72FAC9}">
      <dgm:prSet/>
      <dgm:spPr/>
      <dgm:t>
        <a:bodyPr/>
        <a:lstStyle/>
        <a:p>
          <a:endParaRPr lang="en-US"/>
        </a:p>
      </dgm:t>
    </dgm:pt>
    <dgm:pt modelId="{A468A8ED-1F77-4ACB-A2FE-63E642C4BA50}" type="pres">
      <dgm:prSet presAssocID="{9034E134-C0DB-4120-AE0F-68811D1D60F0}" presName="Name0" presStyleCnt="0">
        <dgm:presLayoutVars>
          <dgm:dir/>
          <dgm:animLvl val="lvl"/>
          <dgm:resizeHandles val="exact"/>
        </dgm:presLayoutVars>
      </dgm:prSet>
      <dgm:spPr/>
    </dgm:pt>
    <dgm:pt modelId="{97946965-4661-44A5-8AE4-BB503F7ABDA4}" type="pres">
      <dgm:prSet presAssocID="{C5D413D2-CFBD-4789-9BEA-F668F6459271}" presName="boxAndChildren" presStyleCnt="0"/>
      <dgm:spPr/>
    </dgm:pt>
    <dgm:pt modelId="{5E321F1C-4A93-47A1-817A-B33540DC89DA}" type="pres">
      <dgm:prSet presAssocID="{C5D413D2-CFBD-4789-9BEA-F668F6459271}" presName="parentTextBox" presStyleLbl="node1" presStyleIdx="0" presStyleCnt="3"/>
      <dgm:spPr/>
    </dgm:pt>
    <dgm:pt modelId="{1669D9E6-FA3E-46A5-90A6-E2D19D052CEC}" type="pres">
      <dgm:prSet presAssocID="{B988A493-1A83-485D-8060-E8C08170B9C7}" presName="sp" presStyleCnt="0"/>
      <dgm:spPr/>
    </dgm:pt>
    <dgm:pt modelId="{64296A71-B126-4321-9FFD-547CCCE86C94}" type="pres">
      <dgm:prSet presAssocID="{0807B0F0-9785-4502-AFCC-5EEA6DA9353E}" presName="arrowAndChildren" presStyleCnt="0"/>
      <dgm:spPr/>
    </dgm:pt>
    <dgm:pt modelId="{3D0C9753-2198-4F68-98B3-26A22C996A5B}" type="pres">
      <dgm:prSet presAssocID="{0807B0F0-9785-4502-AFCC-5EEA6DA9353E}" presName="parentTextArrow" presStyleLbl="node1" presStyleIdx="1" presStyleCnt="3"/>
      <dgm:spPr/>
    </dgm:pt>
    <dgm:pt modelId="{1A20535A-05BF-40F8-BE69-CA30502B1043}" type="pres">
      <dgm:prSet presAssocID="{D41AB8DB-F097-4469-B8A3-47985E05FA40}" presName="sp" presStyleCnt="0"/>
      <dgm:spPr/>
    </dgm:pt>
    <dgm:pt modelId="{BAB84695-E800-4923-95FD-7E61A615D499}" type="pres">
      <dgm:prSet presAssocID="{F75C2799-3516-4E04-840B-6AD1AC9BA981}" presName="arrowAndChildren" presStyleCnt="0"/>
      <dgm:spPr/>
    </dgm:pt>
    <dgm:pt modelId="{93D708C6-A1A9-4AEE-82FB-FAC3E57F4F8F}" type="pres">
      <dgm:prSet presAssocID="{F75C2799-3516-4E04-840B-6AD1AC9BA981}" presName="parentTextArrow" presStyleLbl="node1" presStyleIdx="2" presStyleCnt="3"/>
      <dgm:spPr/>
    </dgm:pt>
  </dgm:ptLst>
  <dgm:cxnLst>
    <dgm:cxn modelId="{18944809-3007-4E94-9396-17C39F42CE6B}" type="presOf" srcId="{9034E134-C0DB-4120-AE0F-68811D1D60F0}" destId="{A468A8ED-1F77-4ACB-A2FE-63E642C4BA50}" srcOrd="0" destOrd="0" presId="urn:microsoft.com/office/officeart/2005/8/layout/process4"/>
    <dgm:cxn modelId="{B670AA37-9164-4FA6-BBA5-0EA9C53626FE}" srcId="{9034E134-C0DB-4120-AE0F-68811D1D60F0}" destId="{F75C2799-3516-4E04-840B-6AD1AC9BA981}" srcOrd="0" destOrd="0" parTransId="{79F509C2-3F29-457E-9548-703DC541D3BC}" sibTransId="{D41AB8DB-F097-4469-B8A3-47985E05FA40}"/>
    <dgm:cxn modelId="{597C8D4B-4267-4167-9EC0-8020E0A34E62}" type="presOf" srcId="{F75C2799-3516-4E04-840B-6AD1AC9BA981}" destId="{93D708C6-A1A9-4AEE-82FB-FAC3E57F4F8F}" srcOrd="0" destOrd="0" presId="urn:microsoft.com/office/officeart/2005/8/layout/process4"/>
    <dgm:cxn modelId="{A83B05C0-3311-4D12-BC06-BD0C88C35D6F}" type="presOf" srcId="{0807B0F0-9785-4502-AFCC-5EEA6DA9353E}" destId="{3D0C9753-2198-4F68-98B3-26A22C996A5B}" srcOrd="0" destOrd="0" presId="urn:microsoft.com/office/officeart/2005/8/layout/process4"/>
    <dgm:cxn modelId="{6CC985C0-540E-4E02-A9E4-C41E8E72FAC9}" srcId="{9034E134-C0DB-4120-AE0F-68811D1D60F0}" destId="{C5D413D2-CFBD-4789-9BEA-F668F6459271}" srcOrd="2" destOrd="0" parTransId="{586FD926-2836-4DD4-AFB6-C729CC6238E2}" sibTransId="{F0C58B82-22DF-4D34-8E82-BC9996D1408C}"/>
    <dgm:cxn modelId="{5588CDC6-CF89-4C8B-90FE-28C39545C8A9}" type="presOf" srcId="{C5D413D2-CFBD-4789-9BEA-F668F6459271}" destId="{5E321F1C-4A93-47A1-817A-B33540DC89DA}" srcOrd="0" destOrd="0" presId="urn:microsoft.com/office/officeart/2005/8/layout/process4"/>
    <dgm:cxn modelId="{4C287DC7-D838-454E-AFCA-270D0D7D32C4}" srcId="{9034E134-C0DB-4120-AE0F-68811D1D60F0}" destId="{0807B0F0-9785-4502-AFCC-5EEA6DA9353E}" srcOrd="1" destOrd="0" parTransId="{84F4039F-2038-4FF6-91C6-816E20536AC3}" sibTransId="{B988A493-1A83-485D-8060-E8C08170B9C7}"/>
    <dgm:cxn modelId="{8DF8BC22-FD0C-4FB5-977D-E5E6F999E6C7}" type="presParOf" srcId="{A468A8ED-1F77-4ACB-A2FE-63E642C4BA50}" destId="{97946965-4661-44A5-8AE4-BB503F7ABDA4}" srcOrd="0" destOrd="0" presId="urn:microsoft.com/office/officeart/2005/8/layout/process4"/>
    <dgm:cxn modelId="{8E159001-31E7-4B2E-A43D-80ECB9C93E94}" type="presParOf" srcId="{97946965-4661-44A5-8AE4-BB503F7ABDA4}" destId="{5E321F1C-4A93-47A1-817A-B33540DC89DA}" srcOrd="0" destOrd="0" presId="urn:microsoft.com/office/officeart/2005/8/layout/process4"/>
    <dgm:cxn modelId="{17E8836F-5444-4880-8F8F-0057E7A8D4A4}" type="presParOf" srcId="{A468A8ED-1F77-4ACB-A2FE-63E642C4BA50}" destId="{1669D9E6-FA3E-46A5-90A6-E2D19D052CEC}" srcOrd="1" destOrd="0" presId="urn:microsoft.com/office/officeart/2005/8/layout/process4"/>
    <dgm:cxn modelId="{65BA7E1A-90BC-44CB-83E8-09D25C48A1C3}" type="presParOf" srcId="{A468A8ED-1F77-4ACB-A2FE-63E642C4BA50}" destId="{64296A71-B126-4321-9FFD-547CCCE86C94}" srcOrd="2" destOrd="0" presId="urn:microsoft.com/office/officeart/2005/8/layout/process4"/>
    <dgm:cxn modelId="{4477C63E-8B8D-4E4A-B24E-D114144F0CDF}" type="presParOf" srcId="{64296A71-B126-4321-9FFD-547CCCE86C94}" destId="{3D0C9753-2198-4F68-98B3-26A22C996A5B}" srcOrd="0" destOrd="0" presId="urn:microsoft.com/office/officeart/2005/8/layout/process4"/>
    <dgm:cxn modelId="{C883CDAA-11AD-4945-BA42-66F34B3D7C32}" type="presParOf" srcId="{A468A8ED-1F77-4ACB-A2FE-63E642C4BA50}" destId="{1A20535A-05BF-40F8-BE69-CA30502B1043}" srcOrd="3" destOrd="0" presId="urn:microsoft.com/office/officeart/2005/8/layout/process4"/>
    <dgm:cxn modelId="{F7F75BE7-3433-47B9-9A7C-9DACA178AB13}" type="presParOf" srcId="{A468A8ED-1F77-4ACB-A2FE-63E642C4BA50}" destId="{BAB84695-E800-4923-95FD-7E61A615D499}" srcOrd="4" destOrd="0" presId="urn:microsoft.com/office/officeart/2005/8/layout/process4"/>
    <dgm:cxn modelId="{C2E7511E-E018-44D4-B080-A61B1A2BB0DE}" type="presParOf" srcId="{BAB84695-E800-4923-95FD-7E61A615D499}" destId="{93D708C6-A1A9-4AEE-82FB-FAC3E57F4F8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21F1C-4A93-47A1-817A-B33540DC89DA}">
      <dsp:nvSpPr>
        <dsp:cNvPr id="0" name=""/>
        <dsp:cNvSpPr/>
      </dsp:nvSpPr>
      <dsp:spPr>
        <a:xfrm>
          <a:off x="0" y="3166259"/>
          <a:ext cx="9784079" cy="1039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Offer new products to existing clients</a:t>
          </a:r>
        </a:p>
      </dsp:txBody>
      <dsp:txXfrm>
        <a:off x="0" y="3166259"/>
        <a:ext cx="9784079" cy="1039237"/>
      </dsp:txXfrm>
    </dsp:sp>
    <dsp:sp modelId="{3D0C9753-2198-4F68-98B3-26A22C996A5B}">
      <dsp:nvSpPr>
        <dsp:cNvPr id="0" name=""/>
        <dsp:cNvSpPr/>
      </dsp:nvSpPr>
      <dsp:spPr>
        <a:xfrm rot="10800000">
          <a:off x="0" y="1583501"/>
          <a:ext cx="9784079" cy="15983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Present to local organizations</a:t>
          </a:r>
        </a:p>
      </dsp:txBody>
      <dsp:txXfrm rot="10800000">
        <a:off x="0" y="1583501"/>
        <a:ext cx="9784079" cy="1038557"/>
      </dsp:txXfrm>
    </dsp:sp>
    <dsp:sp modelId="{93D708C6-A1A9-4AEE-82FB-FAC3E57F4F8F}">
      <dsp:nvSpPr>
        <dsp:cNvPr id="0" name=""/>
        <dsp:cNvSpPr/>
      </dsp:nvSpPr>
      <dsp:spPr>
        <a:xfrm rot="10800000">
          <a:off x="0" y="743"/>
          <a:ext cx="9784079" cy="15983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Reach out to self-insured with customized packages</a:t>
          </a:r>
        </a:p>
      </dsp:txBody>
      <dsp:txXfrm rot="10800000">
        <a:off x="0" y="743"/>
        <a:ext cx="9784079" cy="1038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03964-BA36-44F0-AF15-3822671B287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9314E-F618-46E6-8256-8331A42E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9314E-F618-46E6-8256-8331A42E7A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9314E-F618-46E6-8256-8331A42E7A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3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C0CACA-B478-49F7-AD84-1663D710627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E37034-FCBB-49E1-BC86-C661DE661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CACA-B478-49F7-AD84-1663D710627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EC0CACA-B478-49F7-AD84-1663D710627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CACA-B478-49F7-AD84-1663D710627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C0CACA-B478-49F7-AD84-1663D710627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E37034-FCBB-49E1-BC86-C661DE661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1434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1434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CACA-B478-49F7-AD84-1663D710627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CACA-B478-49F7-AD84-1663D710627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CACA-B478-49F7-AD84-1663D710627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CACA-B478-49F7-AD84-1663D710627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CACA-B478-49F7-AD84-1663D710627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CACA-B478-49F7-AD84-1663D710627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EC0CACA-B478-49F7-AD84-1663D710627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FE37034-FCBB-49E1-BC86-C661DE661E9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anose="05000000000000000000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93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7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94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New Sales Leads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KUEWU PAMELA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Southwest Insurance Company is growing 28% a year</a:t>
            </a:r>
          </a:p>
          <a:p>
            <a:r>
              <a:rPr lang="en-US" dirty="0"/>
              <a:t>Core products are still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Life</a:t>
            </a:r>
          </a:p>
          <a:p>
            <a:pPr lvl="1"/>
            <a:r>
              <a:rPr lang="en-US" dirty="0"/>
              <a:t>Disability</a:t>
            </a:r>
          </a:p>
          <a:p>
            <a:r>
              <a:rPr lang="en-US" dirty="0"/>
              <a:t>We now offer</a:t>
            </a:r>
          </a:p>
          <a:p>
            <a:pPr lvl="1"/>
            <a:r>
              <a:rPr lang="en-US" dirty="0"/>
              <a:t>Auto/Boat/Motorcycle/RV</a:t>
            </a:r>
          </a:p>
          <a:p>
            <a:pPr lvl="1"/>
            <a:r>
              <a:rPr lang="en-US" dirty="0"/>
              <a:t>Homeowner’s/Renter’s</a:t>
            </a:r>
          </a:p>
          <a:p>
            <a:pPr lvl="1"/>
            <a:r>
              <a:rPr lang="en-US" dirty="0"/>
              <a:t>Liability</a:t>
            </a:r>
          </a:p>
          <a:p>
            <a:pPr lvl="1"/>
            <a:r>
              <a:rPr lang="en-US" dirty="0"/>
              <a:t>Worker’s Comp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Your Existing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Offer our new products</a:t>
            </a:r>
          </a:p>
          <a:p>
            <a:pPr lvl="1"/>
            <a:r>
              <a:rPr lang="en-US" dirty="0"/>
              <a:t>Auto</a:t>
            </a:r>
          </a:p>
          <a:p>
            <a:pPr lvl="1"/>
            <a:r>
              <a:rPr lang="en-US" dirty="0"/>
              <a:t>Boat</a:t>
            </a:r>
          </a:p>
          <a:p>
            <a:pPr lvl="1"/>
            <a:r>
              <a:rPr lang="en-US" dirty="0"/>
              <a:t>Homeowner’s/Renter’s</a:t>
            </a:r>
          </a:p>
          <a:p>
            <a:pPr lvl="1"/>
            <a:r>
              <a:rPr lang="en-US" dirty="0"/>
              <a:t>Liability</a:t>
            </a:r>
          </a:p>
          <a:p>
            <a:pPr lvl="1"/>
            <a:r>
              <a:rPr lang="en-US" dirty="0"/>
              <a:t>Worker’s Comp</a:t>
            </a:r>
          </a:p>
          <a:p>
            <a:r>
              <a:rPr lang="en-US" dirty="0"/>
              <a:t>Offer competitive package pricing</a:t>
            </a:r>
          </a:p>
          <a:p>
            <a:r>
              <a:rPr lang="en-US" dirty="0"/>
              <a:t>Emphasize your personal connection and service</a:t>
            </a:r>
          </a:p>
        </p:txBody>
      </p:sp>
      <p:pic>
        <p:nvPicPr>
          <p:cNvPr id="10" name="Content Placeholder 9" descr="Woman on the Phone">
            <a:extLst>
              <a:ext uri="{FF2B5EF4-FFF2-40B4-BE49-F238E27FC236}">
                <a16:creationId xmlns:a16="http://schemas.microsoft.com/office/drawing/2014/main" id="{4C1E45EB-2D8F-338B-5BD1-6A5197D6BD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3781" y="1834923"/>
            <a:ext cx="4578220" cy="502307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Custom Packages for Self-Employed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our Self-Insured package for your customers</a:t>
            </a:r>
          </a:p>
          <a:p>
            <a:r>
              <a:rPr lang="en-US" dirty="0"/>
              <a:t>Research local discount possibilities</a:t>
            </a:r>
          </a:p>
          <a:p>
            <a:pPr lvl="1"/>
            <a:r>
              <a:rPr lang="en-US" dirty="0"/>
              <a:t>Reduced membership at gyms</a:t>
            </a:r>
          </a:p>
          <a:p>
            <a:pPr lvl="1"/>
            <a:r>
              <a:rPr lang="en-US" dirty="0"/>
              <a:t>Reduced membership at weight-loss groups</a:t>
            </a:r>
          </a:p>
          <a:p>
            <a:pPr lvl="1"/>
            <a:r>
              <a:rPr lang="en-US" dirty="0"/>
              <a:t>Percentage off at local farmer’s markets</a:t>
            </a:r>
          </a:p>
          <a:p>
            <a:r>
              <a:rPr lang="en-US" dirty="0"/>
              <a:t>Schedule an open house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EE8BA1-234C-01C9-0CF4-19C6328FA9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3974" y="1792936"/>
            <a:ext cx="5488026" cy="50650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Organizations and Clubs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6815" y="1792936"/>
            <a:ext cx="5547722" cy="2438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Chamber of Commerce</a:t>
            </a:r>
          </a:p>
          <a:p>
            <a:r>
              <a:rPr lang="en-US" dirty="0"/>
              <a:t>Service Organizations</a:t>
            </a:r>
          </a:p>
          <a:p>
            <a:pPr lvl="1"/>
            <a:r>
              <a:rPr lang="en-US"/>
              <a:t>Rotary kegufwfwwo</a:t>
            </a:r>
            <a:endParaRPr lang="en-US" dirty="0"/>
          </a:p>
          <a:p>
            <a:pPr lvl="1"/>
            <a:r>
              <a:rPr lang="en-US" dirty="0"/>
              <a:t>Lions</a:t>
            </a:r>
          </a:p>
          <a:p>
            <a:r>
              <a:rPr lang="en-US" dirty="0"/>
              <a:t>Professional Organizations</a:t>
            </a:r>
          </a:p>
          <a:p>
            <a:pPr lvl="1"/>
            <a:r>
              <a:rPr lang="en-US" dirty="0"/>
              <a:t>Houston CPA Society</a:t>
            </a:r>
          </a:p>
          <a:p>
            <a:pPr lvl="1"/>
            <a:r>
              <a:rPr lang="en-US" dirty="0"/>
              <a:t>Texas Society of Professional Engineers</a:t>
            </a:r>
          </a:p>
        </p:txBody>
      </p:sp>
      <p:pic>
        <p:nvPicPr>
          <p:cNvPr id="6" name="Content Placeholder 5" descr="People in business casual attire at a conference table in an office">
            <a:extLst>
              <a:ext uri="{FF2B5EF4-FFF2-40B4-BE49-F238E27FC236}">
                <a16:creationId xmlns:a16="http://schemas.microsoft.com/office/drawing/2014/main" id="{3F6E83EB-D4F5-A18D-9012-5E44C0DDA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6096000" y="1822662"/>
            <a:ext cx="6096000" cy="4572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Recipe for Success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AF7F45B-F3AD-FC5B-F084-1DF75F51E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154342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521526"/>
            <a:ext cx="4754880" cy="3633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Contact  </a:t>
            </a:r>
            <a:r>
              <a:rPr lang="en-US" sz="2800" b="1" dirty="0"/>
              <a:t>Anthony </a:t>
            </a:r>
            <a:r>
              <a:rPr lang="en-US" sz="2800" b="1" dirty="0" err="1"/>
              <a:t>Scorsone</a:t>
            </a:r>
            <a:br>
              <a:rPr lang="en-US" sz="2400" dirty="0"/>
            </a:br>
            <a:r>
              <a:rPr lang="en-US" sz="2400" dirty="0"/>
              <a:t>Sales Manager, Houston Office</a:t>
            </a:r>
          </a:p>
          <a:p>
            <a:pPr marL="0" indent="0">
              <a:buNone/>
            </a:pPr>
            <a:r>
              <a:rPr lang="en-US" sz="2400" dirty="0"/>
              <a:t>Email: a.scorsone@sic.example.com</a:t>
            </a:r>
          </a:p>
          <a:p>
            <a:pPr marL="0" indent="0">
              <a:buNone/>
            </a:pPr>
            <a:r>
              <a:rPr lang="en-US" sz="2400" dirty="0"/>
              <a:t>Cell: (281) 555-0187</a:t>
            </a:r>
          </a:p>
        </p:txBody>
      </p:sp>
      <p:pic>
        <p:nvPicPr>
          <p:cNvPr id="6" name="Content Placeholder 5" descr="Portrait of Anthony Scorsone">
            <a:extLst>
              <a:ext uri="{FF2B5EF4-FFF2-40B4-BE49-F238E27FC236}">
                <a16:creationId xmlns:a16="http://schemas.microsoft.com/office/drawing/2014/main" id="{E6D3394B-45E9-9823-86A1-541894B9E8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9804" r="-139804"/>
          <a:stretch/>
        </p:blipFill>
        <p:spPr>
          <a:xfrm>
            <a:off x="5185458" y="2520950"/>
            <a:ext cx="4634023" cy="1831131"/>
          </a:xfrm>
          <a:prstGeom prst="ellipse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158</TotalTime>
  <Words>174</Words>
  <Application>Microsoft Office PowerPoint</Application>
  <PresentationFormat>Widescreen</PresentationFormat>
  <Paragraphs>47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2" baseType="lpstr">
      <vt:lpstr>Calibri</vt:lpstr>
      <vt:lpstr>Cambria</vt:lpstr>
      <vt:lpstr>Wingdings</vt:lpstr>
      <vt:lpstr>Banded</vt:lpstr>
      <vt:lpstr>Developing New Sales Leads</vt:lpstr>
      <vt:lpstr>New Products</vt:lpstr>
      <vt:lpstr>Contact Your Existing Clients</vt:lpstr>
      <vt:lpstr>Create Custom Packages for Self-Employed</vt:lpstr>
      <vt:lpstr>Contact Organizations and Clubs</vt:lpstr>
      <vt:lpstr>Recipe for Success</vt:lpstr>
      <vt:lpstr>For More Information</vt:lpstr>
      <vt:lpstr>Custom Show 1</vt:lpstr>
    </vt:vector>
  </TitlesOfParts>
  <Company>Southwest Insurance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Avenues</dc:title>
  <dc:creator>Anthony Scorsone;KUEWU PAMELA</dc:creator>
  <cp:lastModifiedBy>Pamela 22048845</cp:lastModifiedBy>
  <cp:revision>21</cp:revision>
  <cp:lastPrinted>2024-03-12T11:00:32Z</cp:lastPrinted>
  <dcterms:created xsi:type="dcterms:W3CDTF">2018-04-24T02:16:00Z</dcterms:created>
  <dcterms:modified xsi:type="dcterms:W3CDTF">2024-03-12T11:06:35Z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65ACC4E9461B450288DAA0BF3C8E8346_13</vt:lpwstr>
  </property>
  <property fmtid="{D5CDD505-2E9C-101B-9397-08002B2CF9AE}" pid="3" name="KSOProductBuildVer">
    <vt:lpwstr>1033-12.2.0.13489</vt:lpwstr>
  </property>
</Properties>
</file>