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6"/>
  </p:notesMasterIdLst>
  <p:sldIdLst>
    <p:sldId id="256" r:id="rId4"/>
    <p:sldId id="261" r:id="rId5"/>
    <p:sldId id="262" r:id="rId6"/>
    <p:sldId id="263" r:id="rId7"/>
    <p:sldId id="296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Mono" panose="00000009000000000000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6db5b6bc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6db5b6bc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6db5b6bc_0_3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6db5b6bc_0_3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ythontutor.com/visualize.html#code=x%20%3D%201%0Ay%20%3D%20x%0Ax%20%3D%202%0Ax,%20y%20%3D%20x%20%2B%20y,%20x&amp;cumulative=true&amp;curInstr=0&amp;heapPrimitives=nevernest&amp;mode=display&amp;origin=opt-frontend.js&amp;py=3&amp;rawInputLstJSON=%5B%5D&amp;textReferences=fal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6db5b6bc_0_3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6db5b6bc_0_3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://pythontutor.com/visualize.html#code=f%20%3D%20min%0Af%20%3D%20max%0Ag,%20h%20%3D%20min,%20max%0Amax%20%3D%20g%0A&amp;cumulative=true&amp;curInstr=0&amp;heapPrimitives=nevernest&amp;mode=display&amp;origin=opt-frontend.js&amp;py=3&amp;rawInputLstJSON=%5B%5D&amp;textReferences=fals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6db5b6bc_0_3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6db5b6bc_0_3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6db5b6bc_0_3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6db5b6bc_0_3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6db5b6bc_0_3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c6db5b6bc_0_3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6db5b6bc_0_3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c6db5b6bc_0_3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c6db5b6bc_0_3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c6db5b6bc_0_3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6db5b6bc_0_3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6db5b6bc_0_3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32c127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32c127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c32c1279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c32c1279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db5b6bc_0_2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db5b6bc_0_2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32c1279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c32c1279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35da9e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35da9e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c327bfa4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c327bfa4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6db5b6bc_0_2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6db5b6bc_0_2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6db5b6bc_0_3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6db5b6bc_0_3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c2bd83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c2bd83b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6db5b6bc_0_2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6db5b6bc_0_2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6db5b6bc_0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6db5b6bc_0_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6db5b6bc_0_2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6db5b6bc_0_2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6db5b6bc_0_3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6db5b6bc_0_3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3000"/>
              <a:buFont typeface="Roboto"/>
              <a:buNone/>
              <a:defRPr sz="3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056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92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184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459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715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35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52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511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11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17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9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467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.cs61a.or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ditor.pythonanywhere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2 - Names &amp; Functions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2023 /</a:t>
            </a:r>
            <a:r>
              <a:rPr lang="zh-CN" altLang="en-US" dirty="0"/>
              <a:t> </a:t>
            </a:r>
            <a:r>
              <a:rPr lang="en-US" altLang="zh-CN" dirty="0"/>
              <a:t>9 / 15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9A674-F8F6-4F6F-8973-E18D6E5E7EC0}"/>
              </a:ext>
            </a:extLst>
          </p:cNvPr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63" y="1417301"/>
            <a:ext cx="2399587" cy="179874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Visualizing Assignment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Names are bound to </a:t>
            </a:r>
            <a:r>
              <a:rPr lang="en" sz="2000" b="1" dirty="0"/>
              <a:t>values</a:t>
            </a:r>
            <a:r>
              <a:rPr lang="en" sz="2000" dirty="0"/>
              <a:t> in an </a:t>
            </a:r>
            <a:r>
              <a:rPr lang="en" sz="2000" dirty="0">
                <a:solidFill>
                  <a:srgbClr val="4A86E8"/>
                </a:solidFill>
              </a:rPr>
              <a:t>environment</a:t>
            </a: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 execute an assignment statement: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Evaluate</a:t>
            </a:r>
            <a:r>
              <a:rPr lang="en" dirty="0"/>
              <a:t> the expression to the right of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Bind</a:t>
            </a:r>
            <a:r>
              <a:rPr lang="en" dirty="0"/>
              <a:t> the value of the expression to the name to the left of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 in the current environment.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4">
            <a:alphaModFix/>
          </a:blip>
          <a:srcRect l="19923" t="40110" b="8963"/>
          <a:stretch/>
        </p:blipFill>
        <p:spPr>
          <a:xfrm>
            <a:off x="1497300" y="2005200"/>
            <a:ext cx="2326600" cy="11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7272900" y="2202199"/>
            <a:ext cx="1559400" cy="416700"/>
          </a:xfrm>
          <a:prstGeom prst="wedgeRoundRectCallout">
            <a:avLst>
              <a:gd name="adj1" fmla="val -59035"/>
              <a:gd name="adj2" fmla="val -21646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Value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6285300" y="3259900"/>
            <a:ext cx="1559400" cy="416700"/>
          </a:xfrm>
          <a:prstGeom prst="wedgeRoundRectCallout">
            <a:avLst>
              <a:gd name="adj1" fmla="val -21120"/>
              <a:gd name="adj2" fmla="val -70038"/>
              <a:gd name="adj3" fmla="val 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Bindings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6285300" y="2103749"/>
            <a:ext cx="921697" cy="10303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0" name="Google Shape;240;p37"/>
          <p:cNvSpPr/>
          <p:nvPr/>
        </p:nvSpPr>
        <p:spPr>
          <a:xfrm>
            <a:off x="4191900" y="2721600"/>
            <a:ext cx="1559400" cy="416700"/>
          </a:xfrm>
          <a:prstGeom prst="wedgeRoundRectCallout">
            <a:avLst>
              <a:gd name="adj1" fmla="val 87377"/>
              <a:gd name="adj2" fmla="val -26005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784470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t="61766" b="3"/>
          <a:stretch/>
        </p:blipFill>
        <p:spPr>
          <a:xfrm>
            <a:off x="522225" y="724023"/>
            <a:ext cx="4300626" cy="74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350" y="724025"/>
            <a:ext cx="3855962" cy="19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8"/>
          <p:cNvCxnSpPr/>
          <p:nvPr/>
        </p:nvCxnSpPr>
        <p:spPr>
          <a:xfrm>
            <a:off x="1325851" y="1466238"/>
            <a:ext cx="384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8"/>
          <p:cNvSpPr txBox="1"/>
          <p:nvPr/>
        </p:nvSpPr>
        <p:spPr>
          <a:xfrm>
            <a:off x="160487" y="1686188"/>
            <a:ext cx="1805588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" name="Google Shape;250;p38"/>
          <p:cNvCxnSpPr>
            <a:cxnSpLocks/>
            <a:stCxn id="249" idx="0"/>
          </p:cNvCxnSpPr>
          <p:nvPr/>
        </p:nvCxnSpPr>
        <p:spPr>
          <a:xfrm flipV="1">
            <a:off x="1063281" y="1468088"/>
            <a:ext cx="467494" cy="218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8"/>
          <p:cNvCxnSpPr/>
          <p:nvPr/>
        </p:nvCxnSpPr>
        <p:spPr>
          <a:xfrm>
            <a:off x="1840187" y="1466238"/>
            <a:ext cx="2432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8"/>
          <p:cNvCxnSpPr>
            <a:stCxn id="253" idx="0"/>
          </p:cNvCxnSpPr>
          <p:nvPr/>
        </p:nvCxnSpPr>
        <p:spPr>
          <a:xfrm rot="10800000">
            <a:off x="3003291" y="1471888"/>
            <a:ext cx="213300" cy="6192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3" name="Google Shape;253;p38"/>
          <p:cNvSpPr txBox="1"/>
          <p:nvPr/>
        </p:nvSpPr>
        <p:spPr>
          <a:xfrm>
            <a:off x="1961841" y="2091088"/>
            <a:ext cx="25095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f(2, g(h(1, 5), 3))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4" name="Google Shape;254;p38"/>
          <p:cNvCxnSpPr/>
          <p:nvPr/>
        </p:nvCxnSpPr>
        <p:spPr>
          <a:xfrm>
            <a:off x="2042632" y="2469238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8"/>
          <p:cNvSpPr txBox="1"/>
          <p:nvPr/>
        </p:nvSpPr>
        <p:spPr>
          <a:xfrm>
            <a:off x="403082" y="2689186"/>
            <a:ext cx="183835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6" name="Google Shape;256;p38"/>
          <p:cNvCxnSpPr>
            <a:cxnSpLocks/>
            <a:stCxn id="255" idx="0"/>
          </p:cNvCxnSpPr>
          <p:nvPr/>
        </p:nvCxnSpPr>
        <p:spPr>
          <a:xfrm flipV="1">
            <a:off x="1322261" y="2471986"/>
            <a:ext cx="78897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8"/>
          <p:cNvCxnSpPr/>
          <p:nvPr/>
        </p:nvCxnSpPr>
        <p:spPr>
          <a:xfrm>
            <a:off x="2292371" y="2469238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8"/>
          <p:cNvCxnSpPr>
            <a:stCxn id="259" idx="0"/>
          </p:cNvCxnSpPr>
          <p:nvPr/>
        </p:nvCxnSpPr>
        <p:spPr>
          <a:xfrm rot="10800000">
            <a:off x="2351335" y="2470645"/>
            <a:ext cx="0" cy="23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9" name="Google Shape;259;p38"/>
          <p:cNvSpPr txBox="1"/>
          <p:nvPr/>
        </p:nvSpPr>
        <p:spPr>
          <a:xfrm>
            <a:off x="2211835" y="270314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>
            <a:off x="2661294" y="2471988"/>
            <a:ext cx="1557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8"/>
          <p:cNvCxnSpPr>
            <a:cxnSpLocks/>
            <a:stCxn id="262" idx="0"/>
          </p:cNvCxnSpPr>
          <p:nvPr/>
        </p:nvCxnSpPr>
        <p:spPr>
          <a:xfrm flipH="1" flipV="1">
            <a:off x="3432777" y="2472651"/>
            <a:ext cx="16560" cy="645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2" name="Google Shape;262;p38"/>
          <p:cNvSpPr txBox="1"/>
          <p:nvPr/>
        </p:nvSpPr>
        <p:spPr>
          <a:xfrm>
            <a:off x="2546875" y="3117951"/>
            <a:ext cx="1804924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g(h(1, 5), 3)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>
            <a:off x="2637977" y="3513254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8"/>
          <p:cNvSpPr txBox="1"/>
          <p:nvPr/>
        </p:nvSpPr>
        <p:spPr>
          <a:xfrm>
            <a:off x="998428" y="3733203"/>
            <a:ext cx="183835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" name="Google Shape;265;p38"/>
          <p:cNvCxnSpPr>
            <a:cxnSpLocks/>
            <a:stCxn id="264" idx="0"/>
          </p:cNvCxnSpPr>
          <p:nvPr/>
        </p:nvCxnSpPr>
        <p:spPr>
          <a:xfrm flipV="1">
            <a:off x="1917607" y="3516003"/>
            <a:ext cx="78897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8"/>
          <p:cNvCxnSpPr/>
          <p:nvPr/>
        </p:nvCxnSpPr>
        <p:spPr>
          <a:xfrm>
            <a:off x="2899610" y="3513266"/>
            <a:ext cx="8154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8"/>
          <p:cNvCxnSpPr>
            <a:cxnSpLocks/>
            <a:stCxn id="268" idx="0"/>
          </p:cNvCxnSpPr>
          <p:nvPr/>
        </p:nvCxnSpPr>
        <p:spPr>
          <a:xfrm flipH="1" flipV="1">
            <a:off x="3284908" y="3516554"/>
            <a:ext cx="38512" cy="606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8" name="Google Shape;268;p38"/>
          <p:cNvSpPr txBox="1"/>
          <p:nvPr/>
        </p:nvSpPr>
        <p:spPr>
          <a:xfrm>
            <a:off x="2765757" y="4122854"/>
            <a:ext cx="1115325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h(1, 5)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3979830" y="3513265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8"/>
          <p:cNvCxnSpPr>
            <a:stCxn id="271" idx="0"/>
          </p:cNvCxnSpPr>
          <p:nvPr/>
        </p:nvCxnSpPr>
        <p:spPr>
          <a:xfrm rot="10800000">
            <a:off x="4042986" y="3512385"/>
            <a:ext cx="0" cy="252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" name="Google Shape;271;p38"/>
          <p:cNvSpPr txBox="1"/>
          <p:nvPr/>
        </p:nvSpPr>
        <p:spPr>
          <a:xfrm>
            <a:off x="3903486" y="376468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>
            <a:off x="2878557" y="4495755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8"/>
          <p:cNvSpPr txBox="1"/>
          <p:nvPr/>
        </p:nvSpPr>
        <p:spPr>
          <a:xfrm>
            <a:off x="1276429" y="4715704"/>
            <a:ext cx="1800936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" name="Google Shape;274;p38"/>
          <p:cNvCxnSpPr>
            <a:cxnSpLocks/>
            <a:stCxn id="273" idx="0"/>
          </p:cNvCxnSpPr>
          <p:nvPr/>
        </p:nvCxnSpPr>
        <p:spPr>
          <a:xfrm flipV="1">
            <a:off x="2176897" y="4498504"/>
            <a:ext cx="77026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3127670" y="4495754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>
            <a:stCxn id="277" idx="0"/>
          </p:cNvCxnSpPr>
          <p:nvPr/>
        </p:nvCxnSpPr>
        <p:spPr>
          <a:xfrm rot="10800000">
            <a:off x="3189325" y="4498204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 txBox="1"/>
          <p:nvPr/>
        </p:nvSpPr>
        <p:spPr>
          <a:xfrm>
            <a:off x="3049825" y="4715704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" name="Google Shape;278;p38"/>
          <p:cNvCxnSpPr/>
          <p:nvPr/>
        </p:nvCxnSpPr>
        <p:spPr>
          <a:xfrm>
            <a:off x="3493895" y="4495754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80" idx="0"/>
          </p:cNvCxnSpPr>
          <p:nvPr/>
        </p:nvCxnSpPr>
        <p:spPr>
          <a:xfrm rot="10800000">
            <a:off x="3555550" y="4498204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/>
          <p:nvPr/>
        </p:nvSpPr>
        <p:spPr>
          <a:xfrm>
            <a:off x="3416050" y="4715704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2899600" y="3762954"/>
            <a:ext cx="8154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2661450" y="2734840"/>
            <a:ext cx="15579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00550" y="1706725"/>
            <a:ext cx="24321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4" name="Google Shape;284;p38"/>
          <p:cNvCxnSpPr/>
          <p:nvPr/>
        </p:nvCxnSpPr>
        <p:spPr>
          <a:xfrm>
            <a:off x="4550235" y="1464300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8"/>
          <p:cNvCxnSpPr>
            <a:stCxn id="286" idx="0"/>
          </p:cNvCxnSpPr>
          <p:nvPr/>
        </p:nvCxnSpPr>
        <p:spPr>
          <a:xfrm rot="10800000">
            <a:off x="4610840" y="1466750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6" name="Google Shape;286;p38"/>
          <p:cNvSpPr txBox="1"/>
          <p:nvPr/>
        </p:nvSpPr>
        <p:spPr>
          <a:xfrm>
            <a:off x="4471340" y="1684250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327175" y="693802"/>
            <a:ext cx="34581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5518675" y="3063375"/>
            <a:ext cx="2228700" cy="18381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9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7844700" y="23452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Functions</a:t>
            </a:r>
            <a:r>
              <a:rPr lang="en"/>
              <a:t> allow us to abstract away entire expressions and sequences of computation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take in some input (known as their </a:t>
            </a:r>
            <a:r>
              <a:rPr lang="en">
                <a:solidFill>
                  <a:srgbClr val="4A86E8"/>
                </a:solidFill>
              </a:rPr>
              <a:t>arguments</a:t>
            </a:r>
            <a:r>
              <a:rPr lang="en"/>
              <a:t>) and transform it into an output (the </a:t>
            </a:r>
            <a:r>
              <a:rPr lang="en">
                <a:solidFill>
                  <a:srgbClr val="4A86E8"/>
                </a:solidFill>
              </a:rPr>
              <a:t>return value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create functions using def statements. Their input is given in a function call, and their output is given by a return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3365850" y="3729375"/>
            <a:ext cx="2412300" cy="11229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square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41"/>
          <p:cNvCxnSpPr/>
          <p:nvPr/>
        </p:nvCxnSpPr>
        <p:spPr>
          <a:xfrm>
            <a:off x="1483425" y="4075975"/>
            <a:ext cx="1580400" cy="13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41"/>
          <p:cNvCxnSpPr/>
          <p:nvPr/>
        </p:nvCxnSpPr>
        <p:spPr>
          <a:xfrm rot="10800000" flipH="1">
            <a:off x="5961350" y="4075975"/>
            <a:ext cx="1539000" cy="17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41"/>
          <p:cNvSpPr txBox="1"/>
          <p:nvPr/>
        </p:nvSpPr>
        <p:spPr>
          <a:xfrm>
            <a:off x="623875" y="3729375"/>
            <a:ext cx="804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endParaRPr sz="3000"/>
          </a:p>
        </p:txBody>
      </p:sp>
      <p:sp>
        <p:nvSpPr>
          <p:cNvPr id="310" name="Google Shape;310;p41"/>
          <p:cNvSpPr txBox="1"/>
          <p:nvPr/>
        </p:nvSpPr>
        <p:spPr>
          <a:xfrm>
            <a:off x="7611175" y="3718675"/>
            <a:ext cx="804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25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311700" y="3256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Functions</a:t>
            </a:r>
            <a:endParaRPr dirty="0"/>
          </a:p>
        </p:txBody>
      </p:sp>
      <p:sp>
        <p:nvSpPr>
          <p:cNvPr id="316" name="Google Shape;316;p42"/>
          <p:cNvSpPr txBox="1"/>
          <p:nvPr/>
        </p:nvSpPr>
        <p:spPr>
          <a:xfrm>
            <a:off x="1056688" y="1566344"/>
            <a:ext cx="3914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&lt;parameters&gt;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&lt;return expression&gt;</a:t>
            </a:r>
            <a:endParaRPr sz="16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1598774" y="1637569"/>
            <a:ext cx="2486700" cy="30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1056688" y="1033544"/>
            <a:ext cx="5847000" cy="45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indicates name and number of arguments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1056688" y="2319144"/>
            <a:ext cx="3914700" cy="705900"/>
          </a:xfrm>
          <a:prstGeom prst="wedgeRoundRectCallout">
            <a:avLst>
              <a:gd name="adj1" fmla="val -19470"/>
              <a:gd name="adj2" fmla="val -57602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defines the computation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when the function is applied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5447613" y="1892751"/>
            <a:ext cx="2639700" cy="962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x * x</a:t>
            </a:r>
            <a:b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square(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 dirty="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491700" y="3128176"/>
            <a:ext cx="81606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def Statements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function with signature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&lt;parameters&gt;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Set the body of that function to be everything indented after the first line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to that function in the current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7595950" y="451451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Environment Diagrams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1" y="1557527"/>
            <a:ext cx="3744968" cy="190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20" y="1730625"/>
            <a:ext cx="4237436" cy="17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6641329" y="1251236"/>
            <a:ext cx="1782600" cy="416700"/>
          </a:xfrm>
          <a:prstGeom prst="wedgeRoundRectCallout">
            <a:avLst>
              <a:gd name="adj1" fmla="val 20689"/>
              <a:gd name="adj2" fmla="val 7587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Built-in function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7035824" y="1836099"/>
            <a:ext cx="1614164" cy="35528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6415591" y="3240196"/>
            <a:ext cx="2292300" cy="416700"/>
          </a:xfrm>
          <a:prstGeom prst="wedgeRoundRectCallout">
            <a:avLst>
              <a:gd name="adj1" fmla="val 21496"/>
              <a:gd name="adj2" fmla="val -90481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User-defined function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7035824" y="2663711"/>
            <a:ext cx="1614164" cy="35528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311700" y="4029413"/>
            <a:ext cx="85206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 statements are a type of assignment that bind names to </a:t>
            </a:r>
            <a:r>
              <a:rPr lang="en" sz="2400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function values</a:t>
            </a:r>
            <a:endParaRPr sz="2400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438" y="2898275"/>
            <a:ext cx="5745575" cy="10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/>
          <p:nvPr/>
        </p:nvSpPr>
        <p:spPr>
          <a:xfrm>
            <a:off x="7491625" y="3046975"/>
            <a:ext cx="1565400" cy="3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49" name="Google Shape;349;p45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/>
          <p:nvPr/>
        </p:nvSpPr>
        <p:spPr>
          <a:xfrm>
            <a:off x="4333098" y="3572741"/>
            <a:ext cx="1546800" cy="15579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5"/>
          <p:cNvSpPr/>
          <p:nvPr/>
        </p:nvSpPr>
        <p:spPr>
          <a:xfrm>
            <a:off x="4734863" y="4008200"/>
            <a:ext cx="931800" cy="931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5"/>
          <p:cNvSpPr/>
          <p:nvPr/>
        </p:nvSpPr>
        <p:spPr>
          <a:xfrm>
            <a:off x="5730525" y="3117275"/>
            <a:ext cx="1361275" cy="362975"/>
          </a:xfrm>
          <a:custGeom>
            <a:avLst/>
            <a:gdLst/>
            <a:ahLst/>
            <a:cxnLst/>
            <a:rect l="l" t="t" r="r" b="b"/>
            <a:pathLst>
              <a:path w="54451" h="14519" extrusionOk="0">
                <a:moveTo>
                  <a:pt x="54451" y="0"/>
                </a:moveTo>
                <a:cubicBezTo>
                  <a:pt x="52685" y="1247"/>
                  <a:pt x="52927" y="5061"/>
                  <a:pt x="43852" y="7481"/>
                </a:cubicBezTo>
                <a:cubicBezTo>
                  <a:pt x="34777" y="9901"/>
                  <a:pt x="7309" y="13346"/>
                  <a:pt x="0" y="1451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6" name="Google Shape;356;p45"/>
          <p:cNvSpPr/>
          <p:nvPr/>
        </p:nvSpPr>
        <p:spPr>
          <a:xfrm>
            <a:off x="2708587" y="402666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5637215" y="3784737"/>
            <a:ext cx="1641900" cy="416700"/>
          </a:xfrm>
          <a:prstGeom prst="wedgeRoundRectCallout">
            <a:avLst>
              <a:gd name="adj1" fmla="val -52863"/>
              <a:gd name="adj2" fmla="val -22072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Intrinsic name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4895251" y="3784725"/>
            <a:ext cx="626400" cy="23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950425" y="1458850"/>
            <a:ext cx="38715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>
            <a:off x="5115550" y="4026650"/>
            <a:ext cx="6264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4734875" y="4443375"/>
            <a:ext cx="931800" cy="496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5311225" y="3151175"/>
            <a:ext cx="2119900" cy="916100"/>
          </a:xfrm>
          <a:custGeom>
            <a:avLst/>
            <a:gdLst/>
            <a:ahLst/>
            <a:cxnLst/>
            <a:rect l="l" t="t" r="r" b="b"/>
            <a:pathLst>
              <a:path w="84796" h="36644" extrusionOk="0">
                <a:moveTo>
                  <a:pt x="84796" y="0"/>
                </a:moveTo>
                <a:cubicBezTo>
                  <a:pt x="76068" y="2194"/>
                  <a:pt x="46559" y="7056"/>
                  <a:pt x="32426" y="13163"/>
                </a:cubicBezTo>
                <a:cubicBezTo>
                  <a:pt x="18293" y="19270"/>
                  <a:pt x="5404" y="32731"/>
                  <a:pt x="0" y="3664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3" name="Google Shape;373;p46"/>
          <p:cNvSpPr/>
          <p:nvPr/>
        </p:nvSpPr>
        <p:spPr>
          <a:xfrm>
            <a:off x="3547187" y="402666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5879890" y="4143362"/>
            <a:ext cx="1641900" cy="416700"/>
          </a:xfrm>
          <a:prstGeom prst="wedgeRoundRectCallout">
            <a:avLst>
              <a:gd name="adj1" fmla="val -52863"/>
              <a:gd name="adj2" fmla="val -22072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950425" y="1839850"/>
            <a:ext cx="76173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1369725" y="4123175"/>
            <a:ext cx="4081275" cy="762500"/>
          </a:xfrm>
          <a:custGeom>
            <a:avLst/>
            <a:gdLst/>
            <a:ahLst/>
            <a:cxnLst/>
            <a:rect l="l" t="t" r="r" b="b"/>
            <a:pathLst>
              <a:path w="163251" h="30500" extrusionOk="0">
                <a:moveTo>
                  <a:pt x="0" y="0"/>
                </a:moveTo>
                <a:cubicBezTo>
                  <a:pt x="12673" y="5032"/>
                  <a:pt x="48827" y="27582"/>
                  <a:pt x="76035" y="30191"/>
                </a:cubicBezTo>
                <a:cubicBezTo>
                  <a:pt x="103244" y="32800"/>
                  <a:pt x="148715" y="18078"/>
                  <a:pt x="163251" y="1565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7" name="Google Shape;377;p46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/>
          <p:nvPr/>
        </p:nvSpPr>
        <p:spPr>
          <a:xfrm>
            <a:off x="4738175" y="4486575"/>
            <a:ext cx="1003800" cy="4902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950425" y="2220850"/>
            <a:ext cx="68487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1817000" y="3647975"/>
            <a:ext cx="2921175" cy="1293750"/>
          </a:xfrm>
          <a:custGeom>
            <a:avLst/>
            <a:gdLst/>
            <a:ahLst/>
            <a:cxnLst/>
            <a:rect l="l" t="t" r="r" b="b"/>
            <a:pathLst>
              <a:path w="116847" h="51750" extrusionOk="0">
                <a:moveTo>
                  <a:pt x="0" y="0"/>
                </a:moveTo>
                <a:cubicBezTo>
                  <a:pt x="9691" y="8200"/>
                  <a:pt x="38670" y="41745"/>
                  <a:pt x="58144" y="49199"/>
                </a:cubicBezTo>
                <a:cubicBezTo>
                  <a:pt x="77619" y="56653"/>
                  <a:pt x="107063" y="45472"/>
                  <a:pt x="116847" y="4472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0" name="Google Shape;390;p47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0" y="1411175"/>
            <a:ext cx="45720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Evaluate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Evaluate the operator subexpression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Evaluate each operand subexpression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Apply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Apply the value of the operator subexpression to the values of the operand subexpression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5832200" y="521300"/>
            <a:ext cx="2639700" cy="665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x * x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8"/>
          <p:cNvSpPr/>
          <p:nvPr/>
        </p:nvSpPr>
        <p:spPr>
          <a:xfrm>
            <a:off x="6378649" y="622658"/>
            <a:ext cx="7869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5832200" y="2171475"/>
            <a:ext cx="2639700" cy="416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square(</a:t>
            </a:r>
            <a:r>
              <a:rPr lang="en" sz="16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6378649" y="2269445"/>
            <a:ext cx="7869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4718900" y="1465650"/>
            <a:ext cx="2927400" cy="625500"/>
          </a:xfrm>
          <a:prstGeom prst="wedgeRoundRectCallout">
            <a:avLst>
              <a:gd name="adj1" fmla="val 20689"/>
              <a:gd name="adj2" fmla="val 63331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 square(x)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6346454" y="2700704"/>
            <a:ext cx="1730700" cy="625500"/>
          </a:xfrm>
          <a:prstGeom prst="wedgeRoundRectCallout">
            <a:avLst>
              <a:gd name="adj1" fmla="val 20682"/>
              <a:gd name="adj2" fmla="val -64507"/>
              <a:gd name="adj3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Operand:  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1-3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7241524" y="2269450"/>
            <a:ext cx="6477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8"/>
          <p:cNvSpPr/>
          <p:nvPr/>
        </p:nvSpPr>
        <p:spPr>
          <a:xfrm>
            <a:off x="6378675" y="3506312"/>
            <a:ext cx="1546800" cy="15579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48" descr="Screenshot from 2017-03-27 18:46:48.png"/>
          <p:cNvPicPr preferRelativeResize="0"/>
          <p:nvPr/>
        </p:nvPicPr>
        <p:blipFill rotWithShape="1">
          <a:blip r:embed="rId3">
            <a:alphaModFix/>
          </a:blip>
          <a:srcRect t="51248" r="64600"/>
          <a:stretch/>
        </p:blipFill>
        <p:spPr>
          <a:xfrm>
            <a:off x="6489188" y="3623750"/>
            <a:ext cx="1325726" cy="13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8"/>
          <p:cNvSpPr/>
          <p:nvPr/>
        </p:nvSpPr>
        <p:spPr>
          <a:xfrm>
            <a:off x="4802085" y="329110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4667596" y="3999163"/>
            <a:ext cx="2059800" cy="687300"/>
          </a:xfrm>
          <a:prstGeom prst="wedgeRoundRectCallout">
            <a:avLst>
              <a:gd name="adj1" fmla="val 64883"/>
              <a:gd name="adj2" fmla="val -22522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Formal parameter bound to 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7132640" y="4015762"/>
            <a:ext cx="649200" cy="34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954125" y="1938906"/>
            <a:ext cx="3432600" cy="2694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>
            <a:off x="954125" y="2315106"/>
            <a:ext cx="3618000" cy="2694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6AA84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-630675" y="272490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954125" y="3021256"/>
            <a:ext cx="3208200" cy="9891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Environment Diagrams</a:t>
            </a:r>
            <a:endParaRPr/>
          </a:p>
        </p:txBody>
      </p:sp>
      <p:sp>
        <p:nvSpPr>
          <p:cNvPr id="426" name="Google Shape;42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Option 1: Python Tutor (</a:t>
            </a:r>
            <a:r>
              <a:rPr lang="en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tutor.cs61a.org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Useful for quick visualization or for environment diagram questions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Option 2: PythonAnywhere (</a:t>
            </a:r>
            <a:r>
              <a:rPr lang="en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editor.pythonanywhere.com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Includes an integrated editor/interpreter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Good for more complicated code or if you want to debug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Developed by Rahul Arya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2" name="Google Shape;43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Programs consist of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or instructions for the computer, containing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expressions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describe computation and evaluate to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values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 can be assigned to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avoid repeating computations.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assignment statement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assigns the value of an expression to a name in the current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encapsulate a series of statements that maps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b="1" dirty="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creates a function object with certain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a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binds it to a name in the current environment.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call expression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applies the value of its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function, to the value(s) or its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operand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(s), some arguments.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Expressions</a:t>
            </a:r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674100" y="142005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Primitive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674100" y="372190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Call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4850800" y="1420050"/>
            <a:ext cx="1393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5631375" y="1420050"/>
            <a:ext cx="1685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7438500" y="1420050"/>
            <a:ext cx="1393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5485425" y="3493300"/>
            <a:ext cx="195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add(3, 4)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3289600" y="4066000"/>
            <a:ext cx="595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max(add(2, 3), 5 * min(-1, 4))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674100" y="26852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Arithmetic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766250" y="2685263"/>
            <a:ext cx="139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1 + 2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6244600" y="2685275"/>
            <a:ext cx="139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15 // 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4165185" y="1992738"/>
            <a:ext cx="1196565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5584950" y="1992738"/>
            <a:ext cx="1148400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7032750" y="1992738"/>
            <a:ext cx="1148400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Evaluating Call Expressions</a:t>
            </a:r>
            <a:endParaRPr/>
          </a:p>
        </p:txBody>
      </p:sp>
      <p:sp>
        <p:nvSpPr>
          <p:cNvPr id="152" name="Google Shape;152;p32"/>
          <p:cNvSpPr txBox="1"/>
          <p:nvPr/>
        </p:nvSpPr>
        <p:spPr>
          <a:xfrm>
            <a:off x="419700" y="2448300"/>
            <a:ext cx="830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 dirty="0">
                <a:solidFill>
                  <a:schemeClr val="dk2"/>
                </a:solidFill>
              </a:rPr>
              <a:t>Evaluate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Evaluate the operator subexpression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Evaluate each operand subexpression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 dirty="0">
                <a:solidFill>
                  <a:schemeClr val="dk2"/>
                </a:solidFill>
              </a:rPr>
              <a:t>Apply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Apply the value of the operator subexpression to the values of the operand subexpression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2451450" y="1251325"/>
            <a:ext cx="4856286" cy="1062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2912950" y="1371350"/>
            <a:ext cx="415592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add    (    2    ,    3   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5" name="Google Shape;155;p32"/>
          <p:cNvGrpSpPr/>
          <p:nvPr/>
        </p:nvGrpSpPr>
        <p:grpSpPr>
          <a:xfrm>
            <a:off x="2674086" y="1809424"/>
            <a:ext cx="1304688" cy="478500"/>
            <a:chOff x="2720850" y="1736675"/>
            <a:chExt cx="938400" cy="478500"/>
          </a:xfrm>
        </p:grpSpPr>
        <p:sp>
          <p:nvSpPr>
            <p:cNvPr id="156" name="Google Shape;156;p32"/>
            <p:cNvSpPr/>
            <p:nvPr/>
          </p:nvSpPr>
          <p:spPr>
            <a:xfrm rot="5400000">
              <a:off x="311730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7" name="Google Shape;157;p32"/>
            <p:cNvSpPr txBox="1"/>
            <p:nvPr/>
          </p:nvSpPr>
          <p:spPr>
            <a:xfrm>
              <a:off x="272085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 sz="20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32"/>
          <p:cNvGrpSpPr/>
          <p:nvPr/>
        </p:nvGrpSpPr>
        <p:grpSpPr>
          <a:xfrm>
            <a:off x="4175336" y="1814194"/>
            <a:ext cx="1304688" cy="478500"/>
            <a:chOff x="3797475" y="1736675"/>
            <a:chExt cx="938400" cy="478500"/>
          </a:xfrm>
        </p:grpSpPr>
        <p:sp>
          <p:nvSpPr>
            <p:cNvPr id="159" name="Google Shape;159;p32"/>
            <p:cNvSpPr txBox="1"/>
            <p:nvPr/>
          </p:nvSpPr>
          <p:spPr>
            <a:xfrm>
              <a:off x="3797475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 rot="5400000">
              <a:off x="4193925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61" name="Google Shape;161;p32"/>
          <p:cNvGrpSpPr/>
          <p:nvPr/>
        </p:nvGrpSpPr>
        <p:grpSpPr>
          <a:xfrm>
            <a:off x="5629823" y="1809424"/>
            <a:ext cx="1304688" cy="478500"/>
            <a:chOff x="4793800" y="1736675"/>
            <a:chExt cx="938400" cy="478500"/>
          </a:xfrm>
        </p:grpSpPr>
        <p:sp>
          <p:nvSpPr>
            <p:cNvPr id="162" name="Google Shape;162;p32"/>
            <p:cNvSpPr txBox="1"/>
            <p:nvPr/>
          </p:nvSpPr>
          <p:spPr>
            <a:xfrm>
              <a:off x="479380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2000" dirty="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 rot="5400000">
              <a:off x="519025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Call Expression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1446950" y="1314375"/>
            <a:ext cx="5658900" cy="3673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8909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527550" y="857675"/>
            <a:ext cx="816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Evaluate operator		Evaluate operands	    Apply!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1748775" y="1911150"/>
            <a:ext cx="524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add(add(6, mul(4, 6)), mul(3, 5))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9" name="Google Shape;409;p53"/>
          <p:cNvCxnSpPr/>
          <p:nvPr/>
        </p:nvCxnSpPr>
        <p:spPr>
          <a:xfrm>
            <a:off x="2371026" y="2309725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53"/>
          <p:cNvSpPr txBox="1"/>
          <p:nvPr/>
        </p:nvSpPr>
        <p:spPr>
          <a:xfrm>
            <a:off x="1696225" y="2610075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53"/>
          <p:cNvCxnSpPr>
            <a:stCxn id="410" idx="0"/>
          </p:cNvCxnSpPr>
          <p:nvPr/>
        </p:nvCxnSpPr>
        <p:spPr>
          <a:xfrm rot="10800000" flipH="1">
            <a:off x="2006425" y="2310975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2" name="Google Shape;412;p53"/>
          <p:cNvSpPr/>
          <p:nvPr/>
        </p:nvSpPr>
        <p:spPr>
          <a:xfrm>
            <a:off x="56282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7A5F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691628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697717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5" name="Google Shape;415;p53"/>
          <p:cNvCxnSpPr/>
          <p:nvPr/>
        </p:nvCxnSpPr>
        <p:spPr>
          <a:xfrm>
            <a:off x="2835606" y="2309725"/>
            <a:ext cx="2063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3"/>
          <p:cNvCxnSpPr>
            <a:cxnSpLocks/>
            <a:stCxn id="417" idx="0"/>
          </p:cNvCxnSpPr>
          <p:nvPr/>
        </p:nvCxnSpPr>
        <p:spPr>
          <a:xfrm flipV="1">
            <a:off x="3467968" y="2309775"/>
            <a:ext cx="374757" cy="681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7" name="Google Shape;417;p53"/>
          <p:cNvSpPr txBox="1"/>
          <p:nvPr/>
        </p:nvSpPr>
        <p:spPr>
          <a:xfrm>
            <a:off x="2313925" y="2991075"/>
            <a:ext cx="2308086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add(6, mul(4, 6))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8" name="Google Shape;418;p53"/>
          <p:cNvCxnSpPr/>
          <p:nvPr/>
        </p:nvCxnSpPr>
        <p:spPr>
          <a:xfrm>
            <a:off x="2412121" y="3359487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53"/>
          <p:cNvSpPr txBox="1"/>
          <p:nvPr/>
        </p:nvSpPr>
        <p:spPr>
          <a:xfrm>
            <a:off x="173732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0" name="Google Shape;420;p53"/>
          <p:cNvCxnSpPr>
            <a:stCxn id="419" idx="0"/>
          </p:cNvCxnSpPr>
          <p:nvPr/>
        </p:nvCxnSpPr>
        <p:spPr>
          <a:xfrm rot="10800000" flipH="1">
            <a:off x="2047520" y="3360737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53"/>
          <p:cNvCxnSpPr/>
          <p:nvPr/>
        </p:nvCxnSpPr>
        <p:spPr>
          <a:xfrm>
            <a:off x="2892549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3"/>
          <p:cNvCxnSpPr>
            <a:stCxn id="423" idx="0"/>
          </p:cNvCxnSpPr>
          <p:nvPr/>
        </p:nvCxnSpPr>
        <p:spPr>
          <a:xfrm rot="10800000" flipH="1">
            <a:off x="2787976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3" name="Google Shape;423;p53"/>
          <p:cNvSpPr txBox="1"/>
          <p:nvPr/>
        </p:nvSpPr>
        <p:spPr>
          <a:xfrm>
            <a:off x="2477776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53"/>
          <p:cNvCxnSpPr/>
          <p:nvPr/>
        </p:nvCxnSpPr>
        <p:spPr>
          <a:xfrm>
            <a:off x="3257431" y="335947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3"/>
          <p:cNvCxnSpPr>
            <a:stCxn id="426" idx="0"/>
          </p:cNvCxnSpPr>
          <p:nvPr/>
        </p:nvCxnSpPr>
        <p:spPr>
          <a:xfrm rot="10800000" flipH="1">
            <a:off x="3812365" y="3367325"/>
            <a:ext cx="2100" cy="29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6" name="Google Shape;426;p53"/>
          <p:cNvSpPr txBox="1"/>
          <p:nvPr/>
        </p:nvSpPr>
        <p:spPr>
          <a:xfrm>
            <a:off x="3165115" y="36598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mul(4, 6)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7" name="Google Shape;427;p53"/>
          <p:cNvCxnSpPr/>
          <p:nvPr/>
        </p:nvCxnSpPr>
        <p:spPr>
          <a:xfrm>
            <a:off x="3255680" y="40273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53"/>
          <p:cNvSpPr txBox="1"/>
          <p:nvPr/>
        </p:nvSpPr>
        <p:spPr>
          <a:xfrm>
            <a:off x="2580879" y="43277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9" name="Google Shape;429;p53"/>
          <p:cNvCxnSpPr>
            <a:stCxn id="428" idx="0"/>
          </p:cNvCxnSpPr>
          <p:nvPr/>
        </p:nvCxnSpPr>
        <p:spPr>
          <a:xfrm rot="10800000" flipH="1">
            <a:off x="2891079" y="40286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3"/>
          <p:cNvCxnSpPr/>
          <p:nvPr/>
        </p:nvCxnSpPr>
        <p:spPr>
          <a:xfrm>
            <a:off x="3754341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3"/>
          <p:cNvCxnSpPr>
            <a:stCxn id="432" idx="0"/>
          </p:cNvCxnSpPr>
          <p:nvPr/>
        </p:nvCxnSpPr>
        <p:spPr>
          <a:xfrm rot="10800000" flipH="1">
            <a:off x="3649767" y="40316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2" name="Google Shape;432;p53"/>
          <p:cNvSpPr txBox="1"/>
          <p:nvPr/>
        </p:nvSpPr>
        <p:spPr>
          <a:xfrm>
            <a:off x="3339567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3" name="Google Shape;433;p53"/>
          <p:cNvCxnSpPr/>
          <p:nvPr/>
        </p:nvCxnSpPr>
        <p:spPr>
          <a:xfrm>
            <a:off x="4113786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3"/>
          <p:cNvCxnSpPr>
            <a:stCxn id="435" idx="0"/>
          </p:cNvCxnSpPr>
          <p:nvPr/>
        </p:nvCxnSpPr>
        <p:spPr>
          <a:xfrm rot="10800000">
            <a:off x="4177226" y="40280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5" name="Google Shape;435;p53"/>
          <p:cNvSpPr txBox="1"/>
          <p:nvPr/>
        </p:nvSpPr>
        <p:spPr>
          <a:xfrm>
            <a:off x="3867026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53"/>
          <p:cNvSpPr/>
          <p:nvPr/>
        </p:nvSpPr>
        <p:spPr>
          <a:xfrm>
            <a:off x="3257525" y="3420450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53"/>
          <p:cNvSpPr/>
          <p:nvPr/>
        </p:nvSpPr>
        <p:spPr>
          <a:xfrm>
            <a:off x="2539274" y="2696505"/>
            <a:ext cx="20631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8" name="Google Shape;438;p53"/>
          <p:cNvCxnSpPr>
            <a:stCxn id="439" idx="0"/>
          </p:cNvCxnSpPr>
          <p:nvPr/>
        </p:nvCxnSpPr>
        <p:spPr>
          <a:xfrm rot="10800000">
            <a:off x="5677550" y="2313725"/>
            <a:ext cx="503100" cy="6774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9" name="Google Shape;439;p53"/>
          <p:cNvSpPr txBox="1"/>
          <p:nvPr/>
        </p:nvSpPr>
        <p:spPr>
          <a:xfrm>
            <a:off x="5533400" y="29911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mul(3, 5)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3"/>
          <p:cNvSpPr/>
          <p:nvPr/>
        </p:nvSpPr>
        <p:spPr>
          <a:xfrm>
            <a:off x="5483760" y="2696512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1" name="Google Shape;441;p53"/>
          <p:cNvCxnSpPr/>
          <p:nvPr/>
        </p:nvCxnSpPr>
        <p:spPr>
          <a:xfrm>
            <a:off x="5158687" y="230972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53"/>
          <p:cNvCxnSpPr/>
          <p:nvPr/>
        </p:nvCxnSpPr>
        <p:spPr>
          <a:xfrm>
            <a:off x="5634262" y="33594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53"/>
          <p:cNvSpPr txBox="1"/>
          <p:nvPr/>
        </p:nvSpPr>
        <p:spPr>
          <a:xfrm>
            <a:off x="4959461" y="36598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4" name="Google Shape;444;p53"/>
          <p:cNvCxnSpPr>
            <a:stCxn id="443" idx="0"/>
          </p:cNvCxnSpPr>
          <p:nvPr/>
        </p:nvCxnSpPr>
        <p:spPr>
          <a:xfrm rot="10800000" flipH="1">
            <a:off x="5269661" y="33607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53"/>
          <p:cNvCxnSpPr/>
          <p:nvPr/>
        </p:nvCxnSpPr>
        <p:spPr>
          <a:xfrm>
            <a:off x="6113823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53"/>
          <p:cNvCxnSpPr>
            <a:stCxn id="447" idx="0"/>
          </p:cNvCxnSpPr>
          <p:nvPr/>
        </p:nvCxnSpPr>
        <p:spPr>
          <a:xfrm rot="10800000" flipH="1">
            <a:off x="6009250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7" name="Google Shape;447;p53"/>
          <p:cNvSpPr txBox="1"/>
          <p:nvPr/>
        </p:nvSpPr>
        <p:spPr>
          <a:xfrm>
            <a:off x="569905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6492361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3"/>
          <p:cNvCxnSpPr>
            <a:stCxn id="450" idx="0"/>
          </p:cNvCxnSpPr>
          <p:nvPr/>
        </p:nvCxnSpPr>
        <p:spPr>
          <a:xfrm rot="10800000">
            <a:off x="6555801" y="33601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0" name="Google Shape;450;p53"/>
          <p:cNvSpPr txBox="1"/>
          <p:nvPr/>
        </p:nvSpPr>
        <p:spPr>
          <a:xfrm>
            <a:off x="6245601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2371025" y="1614773"/>
            <a:ext cx="39789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45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6072725" y="4633525"/>
            <a:ext cx="2063100" cy="445200"/>
          </a:xfrm>
          <a:prstGeom prst="roundRect">
            <a:avLst>
              <a:gd name="adj" fmla="val 50000"/>
            </a:avLst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Expression Tree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Programs manipulate </a:t>
            </a:r>
            <a:r>
              <a:rPr lang="en" sz="2200">
                <a:solidFill>
                  <a:srgbClr val="4A86E8"/>
                </a:solidFill>
              </a:rPr>
              <a:t>values</a:t>
            </a:r>
            <a:endParaRPr sz="22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Values represent different </a:t>
            </a:r>
            <a:r>
              <a:rPr lang="en" sz="2200">
                <a:solidFill>
                  <a:srgbClr val="4A86E8"/>
                </a:solidFill>
              </a:rPr>
              <a:t>types </a:t>
            </a:r>
            <a:r>
              <a:rPr lang="en" sz="2200"/>
              <a:t>of data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401332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Floats: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00" y="282430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Integers: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572000" y="2824300"/>
            <a:ext cx="12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Strings: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4572000" y="4013325"/>
            <a:ext cx="15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Booleans: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842600" y="2824300"/>
            <a:ext cx="34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2348350" y="2824300"/>
            <a:ext cx="5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44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3015550" y="2824300"/>
            <a:ext cx="5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536425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2514250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281125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-2.0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7340325" y="2845825"/>
            <a:ext cx="1685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“cs61a”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5825450" y="2845825"/>
            <a:ext cx="16857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7511150" y="4013325"/>
            <a:ext cx="1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6282650" y="4013325"/>
            <a:ext cx="1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&amp; Values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Expressions </a:t>
            </a:r>
            <a:r>
              <a:rPr lang="en" sz="2200">
                <a:solidFill>
                  <a:srgbClr val="4A86E8"/>
                </a:solidFill>
              </a:rPr>
              <a:t>evaluate</a:t>
            </a:r>
            <a:r>
              <a:rPr lang="en" sz="2200"/>
              <a:t> to values in one or more steps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90" name="Google Shape;190;p34"/>
          <p:cNvSpPr txBox="1"/>
          <p:nvPr/>
        </p:nvSpPr>
        <p:spPr>
          <a:xfrm>
            <a:off x="923675" y="2734575"/>
            <a:ext cx="189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‘hello!’</a:t>
            </a:r>
            <a:endParaRPr sz="2400"/>
          </a:p>
        </p:txBody>
      </p:sp>
      <p:cxnSp>
        <p:nvCxnSpPr>
          <p:cNvPr id="191" name="Google Shape;191;p34"/>
          <p:cNvCxnSpPr/>
          <p:nvPr/>
        </p:nvCxnSpPr>
        <p:spPr>
          <a:xfrm>
            <a:off x="2619125" y="3043125"/>
            <a:ext cx="372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34"/>
          <p:cNvSpPr txBox="1"/>
          <p:nvPr/>
        </p:nvSpPr>
        <p:spPr>
          <a:xfrm>
            <a:off x="1167200" y="3420375"/>
            <a:ext cx="1404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/ 2</a:t>
            </a:r>
            <a:endParaRPr sz="2400"/>
          </a:p>
        </p:txBody>
      </p:sp>
      <p:cxnSp>
        <p:nvCxnSpPr>
          <p:cNvPr id="193" name="Google Shape;193;p34"/>
          <p:cNvCxnSpPr/>
          <p:nvPr/>
        </p:nvCxnSpPr>
        <p:spPr>
          <a:xfrm rot="10800000" flipH="1">
            <a:off x="2466725" y="3715725"/>
            <a:ext cx="3869100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4"/>
          <p:cNvSpPr txBox="1"/>
          <p:nvPr/>
        </p:nvSpPr>
        <p:spPr>
          <a:xfrm>
            <a:off x="6682025" y="3420375"/>
            <a:ext cx="1042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3.5</a:t>
            </a:r>
            <a:endParaRPr sz="2400"/>
          </a:p>
        </p:txBody>
      </p:sp>
      <p:sp>
        <p:nvSpPr>
          <p:cNvPr id="195" name="Google Shape;195;p34"/>
          <p:cNvSpPr txBox="1"/>
          <p:nvPr/>
        </p:nvSpPr>
        <p:spPr>
          <a:xfrm>
            <a:off x="235500" y="4106175"/>
            <a:ext cx="3410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add(1, max(2, 3))</a:t>
            </a:r>
            <a:endParaRPr sz="2400"/>
          </a:p>
        </p:txBody>
      </p:sp>
      <p:cxnSp>
        <p:nvCxnSpPr>
          <p:cNvPr id="196" name="Google Shape;196;p34"/>
          <p:cNvCxnSpPr/>
          <p:nvPr/>
        </p:nvCxnSpPr>
        <p:spPr>
          <a:xfrm>
            <a:off x="3646400" y="4414725"/>
            <a:ext cx="266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4"/>
          <p:cNvSpPr txBox="1"/>
          <p:nvPr/>
        </p:nvSpPr>
        <p:spPr>
          <a:xfrm>
            <a:off x="6682025" y="4106175"/>
            <a:ext cx="1042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400"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770450" y="21296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Expression: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6562475" y="2734575"/>
            <a:ext cx="189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‘hello!’</a:t>
            </a:r>
            <a:endParaRPr sz="240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6682025" y="21296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Value:</a:t>
            </a: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Names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152431"/>
            <a:ext cx="4149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Values can be assigned to </a:t>
            </a:r>
            <a:r>
              <a:rPr lang="en" sz="2000" b="1">
                <a:solidFill>
                  <a:srgbClr val="4A86E8"/>
                </a:solidFill>
              </a:rPr>
              <a:t>names</a:t>
            </a:r>
            <a:r>
              <a:rPr lang="en" sz="2000">
                <a:solidFill>
                  <a:srgbClr val="4A86E8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to make referring to them easier.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 name can only be bound to a single value.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746060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2752629"/>
            <a:ext cx="852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One way to introduce a new name in a program is with an </a:t>
            </a:r>
            <a:r>
              <a:rPr lang="en" sz="2000" b="1">
                <a:solidFill>
                  <a:srgbClr val="4A86E8"/>
                </a:solidFill>
              </a:rPr>
              <a:t>assignment statement</a:t>
            </a:r>
            <a:r>
              <a:rPr lang="en" sz="2000"/>
              <a:t>.</a:t>
            </a:r>
            <a:endParaRPr sz="2000"/>
          </a:p>
        </p:txBody>
      </p:sp>
      <p:sp>
        <p:nvSpPr>
          <p:cNvPr id="209" name="Google Shape;209;p35"/>
          <p:cNvSpPr txBox="1"/>
          <p:nvPr/>
        </p:nvSpPr>
        <p:spPr>
          <a:xfrm>
            <a:off x="2492150" y="3477994"/>
            <a:ext cx="4149600" cy="4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2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//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0" name="Google Shape;210;p35"/>
          <p:cNvGrpSpPr/>
          <p:nvPr/>
        </p:nvGrpSpPr>
        <p:grpSpPr>
          <a:xfrm>
            <a:off x="2279350" y="3896884"/>
            <a:ext cx="987600" cy="341929"/>
            <a:chOff x="2279350" y="5195845"/>
            <a:chExt cx="987600" cy="455905"/>
          </a:xfrm>
        </p:grpSpPr>
        <p:sp>
          <p:nvSpPr>
            <p:cNvPr id="211" name="Google Shape;211;p35"/>
            <p:cNvSpPr txBox="1"/>
            <p:nvPr/>
          </p:nvSpPr>
          <p:spPr>
            <a:xfrm>
              <a:off x="2279350" y="5254550"/>
              <a:ext cx="987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000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endParaRPr sz="20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35"/>
            <p:cNvCxnSpPr/>
            <p:nvPr/>
          </p:nvCxnSpPr>
          <p:spPr>
            <a:xfrm>
              <a:off x="2544550" y="5195845"/>
              <a:ext cx="470100" cy="0"/>
            </a:xfrm>
            <a:prstGeom prst="straightConnector1">
              <a:avLst/>
            </a:prstGeom>
            <a:noFill/>
            <a:ln w="28575" cap="flat" cmpd="sng">
              <a:solidFill>
                <a:srgbClr val="674EA7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13" name="Google Shape;213;p35"/>
          <p:cNvGrpSpPr/>
          <p:nvPr/>
        </p:nvGrpSpPr>
        <p:grpSpPr>
          <a:xfrm>
            <a:off x="3446500" y="3896884"/>
            <a:ext cx="3061500" cy="341929"/>
            <a:chOff x="3446500" y="5195845"/>
            <a:chExt cx="3061500" cy="455905"/>
          </a:xfrm>
        </p:grpSpPr>
        <p:sp>
          <p:nvSpPr>
            <p:cNvPr id="214" name="Google Shape;214;p35"/>
            <p:cNvSpPr txBox="1"/>
            <p:nvPr/>
          </p:nvSpPr>
          <p:spPr>
            <a:xfrm>
              <a:off x="3446500" y="5254550"/>
              <a:ext cx="3061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000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Expression</a:t>
              </a:r>
              <a:endParaRPr sz="20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35"/>
            <p:cNvCxnSpPr/>
            <p:nvPr/>
          </p:nvCxnSpPr>
          <p:spPr>
            <a:xfrm>
              <a:off x="3458950" y="5195845"/>
              <a:ext cx="2952600" cy="0"/>
            </a:xfrm>
            <a:prstGeom prst="straightConnector1">
              <a:avLst/>
            </a:prstGeom>
            <a:noFill/>
            <a:ln w="28575" cap="flat" cmpd="sng">
              <a:solidFill>
                <a:srgbClr val="E69138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16" name="Google Shape;216;p35"/>
          <p:cNvSpPr/>
          <p:nvPr/>
        </p:nvSpPr>
        <p:spPr>
          <a:xfrm>
            <a:off x="5522088" y="1533786"/>
            <a:ext cx="1742700" cy="9345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35"/>
          <p:cNvGrpSpPr/>
          <p:nvPr/>
        </p:nvGrpSpPr>
        <p:grpSpPr>
          <a:xfrm>
            <a:off x="5519398" y="1075163"/>
            <a:ext cx="2386502" cy="1388864"/>
            <a:chOff x="5519398" y="1433550"/>
            <a:chExt cx="2386502" cy="1851819"/>
          </a:xfrm>
        </p:grpSpPr>
        <p:sp>
          <p:nvSpPr>
            <p:cNvPr id="218" name="Google Shape;218;p35"/>
            <p:cNvSpPr/>
            <p:nvPr/>
          </p:nvSpPr>
          <p:spPr>
            <a:xfrm>
              <a:off x="6195562" y="1486459"/>
              <a:ext cx="1010700" cy="1246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FFFF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5519398" y="2352969"/>
              <a:ext cx="1443300" cy="932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 txBox="1"/>
            <p:nvPr/>
          </p:nvSpPr>
          <p:spPr>
            <a:xfrm>
              <a:off x="7256100" y="1433550"/>
              <a:ext cx="6498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3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21" name="Google Shape;221;p35"/>
          <p:cNvSpPr txBox="1"/>
          <p:nvPr/>
        </p:nvSpPr>
        <p:spPr>
          <a:xfrm>
            <a:off x="6008913" y="1888787"/>
            <a:ext cx="464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4429029"/>
            <a:ext cx="852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4A86E8"/>
                </a:solidFill>
              </a:rPr>
              <a:t>Statements </a:t>
            </a:r>
            <a:r>
              <a:rPr lang="en" sz="2000"/>
              <a:t>affect the program, but do not evaluate to values.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Check Your Understanding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 = min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 = max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g, h = min, max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 = g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max(f(2, g(h(1, 5), 3)), 4)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???</a:t>
            </a:r>
            <a:endParaRPr sz="3200" dirty="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28606</TotalTime>
  <Words>1252</Words>
  <Application>Microsoft Office PowerPoint</Application>
  <PresentationFormat>全屏显示(16:9)</PresentationFormat>
  <Paragraphs>223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Roboto Mono</vt:lpstr>
      <vt:lpstr>Roboto</vt:lpstr>
      <vt:lpstr>Consolas</vt:lpstr>
      <vt:lpstr>Simple Light</vt:lpstr>
      <vt:lpstr>Simple Light</vt:lpstr>
      <vt:lpstr>1_Simple Light</vt:lpstr>
      <vt:lpstr>Lecture 2 - Names &amp; Functions</vt:lpstr>
      <vt:lpstr>Program Structure</vt:lpstr>
      <vt:lpstr>Review - Expressions</vt:lpstr>
      <vt:lpstr>Review - Evaluating Call Expressions</vt:lpstr>
      <vt:lpstr>Nested Call Expression</vt:lpstr>
      <vt:lpstr>Values</vt:lpstr>
      <vt:lpstr>Expressions &amp; Values</vt:lpstr>
      <vt:lpstr>Names</vt:lpstr>
      <vt:lpstr>Check Your Understanding</vt:lpstr>
      <vt:lpstr>Visualizing Assignment</vt:lpstr>
      <vt:lpstr>PowerPoint 演示文稿</vt:lpstr>
      <vt:lpstr>Functions</vt:lpstr>
      <vt:lpstr>Functions</vt:lpstr>
      <vt:lpstr>Defining Functions</vt:lpstr>
      <vt:lpstr>Functions in Environment Diagrams</vt:lpstr>
      <vt:lpstr>Calling User-Defined Functions</vt:lpstr>
      <vt:lpstr>Calling User-Defined Functions</vt:lpstr>
      <vt:lpstr>Calling User-Defined Functions</vt:lpstr>
      <vt:lpstr>Calling User-Defined Functions</vt:lpstr>
      <vt:lpstr>Putting it all together</vt:lpstr>
      <vt:lpstr>Drawing Environment Diagrams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Names &amp; Functions</dc:title>
  <dc:creator>xinyu</dc:creator>
  <cp:lastModifiedBy>冯 新宇</cp:lastModifiedBy>
  <cp:revision>11</cp:revision>
  <dcterms:modified xsi:type="dcterms:W3CDTF">2023-09-13T10:13:06Z</dcterms:modified>
</cp:coreProperties>
</file>