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5"/>
  </p:notesMasterIdLst>
  <p:sldIdLst>
    <p:sldId id="292" r:id="rId5"/>
    <p:sldId id="1305" r:id="rId6"/>
    <p:sldId id="352" r:id="rId7"/>
    <p:sldId id="1300" r:id="rId8"/>
    <p:sldId id="1284" r:id="rId9"/>
    <p:sldId id="1285" r:id="rId10"/>
    <p:sldId id="1303" r:id="rId11"/>
    <p:sldId id="1304" r:id="rId12"/>
    <p:sldId id="1286" r:id="rId13"/>
    <p:sldId id="1287" r:id="rId14"/>
    <p:sldId id="1322" r:id="rId15"/>
    <p:sldId id="1292" r:id="rId16"/>
    <p:sldId id="1293" r:id="rId17"/>
    <p:sldId id="1294" r:id="rId18"/>
    <p:sldId id="1332" r:id="rId19"/>
    <p:sldId id="1295" r:id="rId20"/>
    <p:sldId id="1296" r:id="rId21"/>
    <p:sldId id="1297" r:id="rId22"/>
    <p:sldId id="1288" r:id="rId23"/>
    <p:sldId id="1249" r:id="rId24"/>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31" userDrawn="1">
          <p15:clr>
            <a:srgbClr val="A4A3A4"/>
          </p15:clr>
        </p15:guide>
        <p15:guide id="2" pos="144" userDrawn="1">
          <p15:clr>
            <a:srgbClr val="A4A3A4"/>
          </p15:clr>
        </p15:guide>
        <p15:guide id="3" orient="horz" pos="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110" d="100"/>
          <a:sy n="110" d="100"/>
        </p:scale>
        <p:origin x="-984" y="-84"/>
      </p:cViewPr>
      <p:guideLst>
        <p:guide orient="horz" pos="631"/>
        <p:guide orient="horz" pos="854"/>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64350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:KUGAN.K</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au511321104044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2205990" cy="889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flipV="1">
            <a:off x="5145060" y="3906792"/>
            <a:ext cx="2429510" cy="1079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46345" y="3978275"/>
            <a:ext cx="274256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KINGSTON ENGINEERING COLLEGE</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                       (5113)</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Modelling &amp; Results</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636270" y="1268730"/>
            <a:ext cx="7840345" cy="3136265"/>
          </a:xfrm>
          <a:prstGeom prst="rect">
            <a:avLst/>
          </a:prstGeom>
          <a:noFill/>
        </p:spPr>
        <p:txBody>
          <a:bodyPr wrap="square" rtlCol="0">
            <a:noAutofit/>
          </a:bodyPr>
          <a:lstStyle/>
          <a:p>
            <a:r>
              <a:rPr lang="en-US" sz="1600"/>
              <a:t>In the Bus Reservation System built with Python and Django, the database model includes entities such as User, BusRoute, BusSchedule, and Booking. Users can register, login, and browse available bus routes. Admins can manage routes, schedules, and bookings via the Django Admin panel. Frontend templates utilize HTML/CSS with Bootstrap for responsive design, and JavaScript for dynamic features like seat selection. The system ensures data integrity with form validation and prevents overlapping schedules. Upon booking, tickets are generated in PDF format, and confirmation emails are sent to users. In testing, unit tests and end-to-end tests ensure functionality and performance. Deployment on platforms like Heroku or AWS facilitates accessibility. With ongoing maintenance and support, the system continuously improves, providing a seamless experience for both users and administrators.</a:t>
            </a:r>
          </a:p>
          <a:p>
            <a:endParaRPr lang="en-US" sz="1600"/>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48075" y="695325"/>
            <a:ext cx="3048000" cy="306705"/>
          </a:xfrm>
          <a:prstGeom prst="rect">
            <a:avLst/>
          </a:prstGeom>
          <a:noFill/>
        </p:spPr>
        <p:txBody>
          <a:bodyPr wrap="square" rtlCol="0">
            <a:spAutoFit/>
          </a:bodyPr>
          <a:lstStyle/>
          <a:p>
            <a:pPr algn="l"/>
            <a:r>
              <a:rPr lang="en-US" b="1"/>
              <a:t>Login page</a:t>
            </a:r>
          </a:p>
        </p:txBody>
      </p:sp>
      <p:pic>
        <p:nvPicPr>
          <p:cNvPr id="10" name="Picture 9" descr="1.login page"/>
          <p:cNvPicPr>
            <a:picLocks noChangeAspect="1"/>
          </p:cNvPicPr>
          <p:nvPr/>
        </p:nvPicPr>
        <p:blipFill>
          <a:blip r:embed="rId2"/>
          <a:stretch>
            <a:fillRect/>
          </a:stretch>
        </p:blipFill>
        <p:spPr>
          <a:xfrm>
            <a:off x="457201" y="1002030"/>
            <a:ext cx="8229600" cy="3828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sz="1400" b="1"/>
              <a:t>Home Page</a:t>
            </a:r>
          </a:p>
        </p:txBody>
      </p:sp>
      <p:sp>
        <p:nvSpPr>
          <p:cNvPr id="3" name="Text Placeholder 2"/>
          <p:cNvSpPr>
            <a:spLocks noGrp="1"/>
          </p:cNvSpPr>
          <p:nvPr>
            <p:ph type="body" idx="1"/>
          </p:nvPr>
        </p:nvSpPr>
        <p:spPr>
          <a:xfrm>
            <a:off x="311699" y="1389600"/>
            <a:ext cx="8696833" cy="3179400"/>
          </a:xfrm>
        </p:spPr>
        <p:txBody>
          <a:bodyPr/>
          <a:lstStyle/>
          <a:p>
            <a:endParaRPr lang="en-US"/>
          </a:p>
        </p:txBody>
      </p:sp>
      <p:pic>
        <p:nvPicPr>
          <p:cNvPr id="5" name="Picture 4" descr="2.home page (1)"/>
          <p:cNvPicPr>
            <a:picLocks noChangeAspect="1"/>
          </p:cNvPicPr>
          <p:nvPr/>
        </p:nvPicPr>
        <p:blipFill>
          <a:blip r:embed="rId2"/>
          <a:stretch>
            <a:fillRect/>
          </a:stretch>
        </p:blipFill>
        <p:spPr>
          <a:xfrm>
            <a:off x="311785" y="1064895"/>
            <a:ext cx="8405495" cy="3749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Log Out Page</a:t>
            </a:r>
          </a:p>
        </p:txBody>
      </p:sp>
      <p:pic>
        <p:nvPicPr>
          <p:cNvPr id="4" name="Picture 3" descr="5.admin page"/>
          <p:cNvPicPr>
            <a:picLocks noChangeAspect="1"/>
          </p:cNvPicPr>
          <p:nvPr/>
        </p:nvPicPr>
        <p:blipFill>
          <a:blip r:embed="rId2"/>
          <a:stretch>
            <a:fillRect/>
          </a:stretch>
        </p:blipFill>
        <p:spPr>
          <a:xfrm>
            <a:off x="370936" y="1043305"/>
            <a:ext cx="8315864" cy="37934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 Page</a:t>
            </a:r>
          </a:p>
        </p:txBody>
      </p:sp>
      <p:pic>
        <p:nvPicPr>
          <p:cNvPr id="5" name="Picture 4" descr="3.find bus"/>
          <p:cNvPicPr>
            <a:picLocks noChangeAspect="1"/>
          </p:cNvPicPr>
          <p:nvPr/>
        </p:nvPicPr>
        <p:blipFill>
          <a:blip r:embed="rId2"/>
          <a:stretch>
            <a:fillRect/>
          </a:stretch>
        </p:blipFill>
        <p:spPr>
          <a:xfrm>
            <a:off x="4462145" y="1268083"/>
            <a:ext cx="4441190" cy="3347049"/>
          </a:xfrm>
          <a:prstGeom prst="rect">
            <a:avLst/>
          </a:prstGeom>
        </p:spPr>
      </p:pic>
      <p:pic>
        <p:nvPicPr>
          <p:cNvPr id="6" name="Picture 5" descr="4.list of booking"/>
          <p:cNvPicPr>
            <a:picLocks noChangeAspect="1"/>
          </p:cNvPicPr>
          <p:nvPr/>
        </p:nvPicPr>
        <p:blipFill>
          <a:blip r:embed="rId3"/>
          <a:stretch>
            <a:fillRect/>
          </a:stretch>
        </p:blipFill>
        <p:spPr>
          <a:xfrm>
            <a:off x="144361" y="1295591"/>
            <a:ext cx="4156075" cy="32936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56635" y="724535"/>
            <a:ext cx="3048000" cy="306705"/>
          </a:xfrm>
          <a:prstGeom prst="rect">
            <a:avLst/>
          </a:prstGeom>
          <a:noFill/>
        </p:spPr>
        <p:txBody>
          <a:bodyPr wrap="square" rtlCol="0">
            <a:spAutoFit/>
          </a:bodyPr>
          <a:lstStyle/>
          <a:p>
            <a:r>
              <a:rPr lang="en-US" b="1"/>
              <a:t>Registration page</a:t>
            </a:r>
          </a:p>
        </p:txBody>
      </p:sp>
      <p:pic>
        <p:nvPicPr>
          <p:cNvPr id="4" name="Picture 3" descr="6.registration page"/>
          <p:cNvPicPr>
            <a:picLocks noChangeAspect="1"/>
          </p:cNvPicPr>
          <p:nvPr/>
        </p:nvPicPr>
        <p:blipFill>
          <a:blip r:embed="rId2"/>
          <a:stretch>
            <a:fillRect/>
          </a:stretch>
        </p:blipFill>
        <p:spPr>
          <a:xfrm>
            <a:off x="564515" y="1031240"/>
            <a:ext cx="8103870" cy="38182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Django administration Page</a:t>
            </a:r>
          </a:p>
        </p:txBody>
      </p:sp>
      <p:pic>
        <p:nvPicPr>
          <p:cNvPr id="4" name="Picture 3" descr="Screenshot (134)"/>
          <p:cNvPicPr>
            <a:picLocks noChangeAspect="1"/>
          </p:cNvPicPr>
          <p:nvPr/>
        </p:nvPicPr>
        <p:blipFill>
          <a:blip r:embed="rId2"/>
          <a:stretch>
            <a:fillRect/>
          </a:stretch>
        </p:blipFill>
        <p:spPr>
          <a:xfrm>
            <a:off x="577970" y="1109980"/>
            <a:ext cx="7867290" cy="3744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Django administration Page</a:t>
            </a:r>
          </a:p>
        </p:txBody>
      </p:sp>
      <p:pic>
        <p:nvPicPr>
          <p:cNvPr id="4" name="Picture 3" descr="Screenshot (135)"/>
          <p:cNvPicPr>
            <a:picLocks noChangeAspect="1"/>
          </p:cNvPicPr>
          <p:nvPr/>
        </p:nvPicPr>
        <p:blipFill>
          <a:blip r:embed="rId2"/>
          <a:stretch>
            <a:fillRect/>
          </a:stretch>
        </p:blipFill>
        <p:spPr>
          <a:xfrm>
            <a:off x="655608" y="1267460"/>
            <a:ext cx="7444596" cy="36017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i="1">
                <a:solidFill>
                  <a:srgbClr val="213163"/>
                </a:solidFill>
                <a:latin typeface="+mj-lt"/>
              </a:rPr>
              <a:t>Future </a:t>
            </a:r>
            <a:r>
              <a:rPr lang="en-US" sz="1600" b="1" i="1">
                <a:solidFill>
                  <a:srgbClr val="213163"/>
                </a:solidFill>
                <a:latin typeface="+mj-lt"/>
              </a:rPr>
              <a:t>Enhancements</a:t>
            </a:r>
            <a:r>
              <a:rPr lang="en-US" sz="1600" b="1" i="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 Box 2"/>
          <p:cNvSpPr txBox="1"/>
          <p:nvPr/>
        </p:nvSpPr>
        <p:spPr>
          <a:xfrm>
            <a:off x="450215" y="1407795"/>
            <a:ext cx="8273415" cy="3260725"/>
          </a:xfrm>
          <a:prstGeom prst="rect">
            <a:avLst/>
          </a:prstGeom>
          <a:noFill/>
        </p:spPr>
        <p:txBody>
          <a:bodyPr wrap="square" rtlCol="0">
            <a:noAutofit/>
          </a:bodyPr>
          <a:lstStyle/>
          <a:p>
            <a:r>
              <a:rPr lang="en-US"/>
              <a:t>In enhancing a Bus Reservation System built with Python and Django, several features can be implemented to improve user experience and efficiency. Integration of real-time GPS tracking enables passengers to track bus locations and estimated arrival times accurately. Implementing a dynamic pricing system based on factors like demand, time of booking, and seat availability can optimize revenue and enhance customer satisfaction. Incorporating a mobile app interface allows for seamless booking, cancellations, and updates on the go. Integration with popular payment gateways ensures secure and convenient transactions. Additionally, introducing a recommendation engine based on user preferences and historical data can personalize the booking experience. Implementing an admin dashboard with advanced analytics provides insights into booking patterns, revenue generation, and fleet management, aiding in decision-making and optimization. Continuous monitoring and updates to ensure scalability, security, and reliability are crucial for future-proofing the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Conclusion</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526415" y="1309370"/>
            <a:ext cx="8027670" cy="2856230"/>
          </a:xfrm>
          <a:prstGeom prst="rect">
            <a:avLst/>
          </a:prstGeom>
          <a:noFill/>
        </p:spPr>
        <p:txBody>
          <a:bodyPr wrap="square" rtlCol="0">
            <a:noAutofit/>
          </a:bodyPr>
          <a:lstStyle/>
          <a:p>
            <a:endParaRPr lang="en-US"/>
          </a:p>
          <a:p>
            <a:r>
              <a:rPr lang="en-US"/>
              <a:t>In conclusion, the implementation of a Bus Reservation System using Python and Django offers immense potential to revolutionize the transportation industry. Through seamless integration of advanced features such as real-time tracking, dynamic seat selection, and multi-language support, the system promises to enhance user experience and operational efficiency significantly. By leveraging external APIs for weather updates, traffic predictions, and route optimization, passengers can enjoy a smoother journey while operators can streamline their services. Moreover, the incorporation of customer feedback mechanisms and predictive analytics ensures continuous improvement and better decision-making. With features like social media integration and subscription-based services, the system fosters customer engagement and loyalty. Ultimately, the Bus Reservation System stands as a testament to the power of innovative technology in transforming traditional industries, promising convenience, safety, and satisfaction for both passengers and operators alike.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50355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i="1" spc="-5">
                <a:solidFill>
                  <a:srgbClr val="223366"/>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Abstract</a:t>
            </a:r>
            <a:endParaRPr lang="en-IN" sz="1600" i="1"/>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7" name="Text Box 6"/>
          <p:cNvSpPr txBox="1"/>
          <p:nvPr/>
        </p:nvSpPr>
        <p:spPr>
          <a:xfrm>
            <a:off x="569595" y="1356360"/>
            <a:ext cx="8180070" cy="2458720"/>
          </a:xfrm>
          <a:prstGeom prst="rect">
            <a:avLst/>
          </a:prstGeom>
          <a:noFill/>
        </p:spPr>
        <p:txBody>
          <a:bodyPr wrap="square" rtlCol="0">
            <a:noAutofit/>
          </a:bodyPr>
          <a:lstStyle/>
          <a:p>
            <a:r>
              <a:rPr lang="en-US" sz="1600"/>
              <a:t>This project focuses on the development of a robust Bus Reservation System using Python programming language and the Django web framework. The system aims to streamline the process of bus ticket booking, providing users with a seamless and efficient experience. Key features include user authentication, a user-friendly interface for searching and selecting routes, real-time availability of seats, secure payment processing, and administrative tools for managing buses, routes, and reservations. By leveraging the power of Django's built-in functionalities such as ORM (Object-Relational Mapping) and authentication system, along with Python's flexibility and simplicity, the project aims to deliver a scalable and customizable solution for bus reservation needs. Through this project, users can expect an intuitive platform that simplifies the bus booking process while ensuring reliability and security.</a:t>
            </a:r>
          </a:p>
          <a:p>
            <a:endParaRPr lang="en-US" sz="1600"/>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Problem Statement</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61645" y="1334770"/>
            <a:ext cx="8168005" cy="3067050"/>
          </a:xfrm>
          <a:prstGeom prst="rect">
            <a:avLst/>
          </a:prstGeom>
          <a:noFill/>
        </p:spPr>
        <p:txBody>
          <a:bodyPr wrap="square" rtlCol="0">
            <a:noAutofit/>
          </a:bodyPr>
          <a:lstStyle/>
          <a:p>
            <a:r>
              <a:rPr lang="en-US"/>
              <a:t>The current bus reservation system lacks efficiency and user-friendliness, leading to inconvenience for both passengers and operators. Manual booking processes result in long queues, errors in ticketing, and inefficient resource allocation. Additionally, the absence of real-time tracking and dynamic seat selection makes it challenging for passengers to plan their journeys effectively. Moreover, the system lacks scalability and adaptability to meet the evolving needs of the transportation industry.</a:t>
            </a:r>
          </a:p>
          <a:p>
            <a:endParaRPr lang="en-US"/>
          </a:p>
          <a:p>
            <a:r>
              <a:rPr lang="en-US"/>
              <a:t>To address these challenges, there is a critical need to develop a modernized Bus Reservation System using Python and Django. This system should incorporate features such as real-time tracking, dynamic seat selection, multi-language support, and integration with external APIs for weather updates and route optimization. By leveraging innovative technology, the new system aims to enhance user experience, streamline operations, and improve overall efficiency in the bus reservation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Project Overview</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96545" y="1194435"/>
            <a:ext cx="7905750" cy="3649980"/>
          </a:xfrm>
          <a:prstGeom prst="rect">
            <a:avLst/>
          </a:prstGeom>
          <a:noFill/>
        </p:spPr>
        <p:txBody>
          <a:bodyPr wrap="square" rtlCol="0">
            <a:noAutofit/>
          </a:bodyPr>
          <a:lstStyle/>
          <a:p>
            <a:r>
              <a:rPr lang="en-US" sz="1200">
                <a:solidFill>
                  <a:schemeClr val="tx1"/>
                </a:solidFill>
              </a:rPr>
              <a:t>The Bus Reservation System project aims to facilitate efficient and convenient booking of bus tickets through a user-friendly web application developed using Python and Django framework. The system provides a platform for users to search for available buses based on their travel route, date, and time preferences. Users can then select their preferred bus, view seat availability, and book tickets seamlessly.</a:t>
            </a:r>
          </a:p>
          <a:p>
            <a:endParaRPr lang="en-US" sz="1200">
              <a:solidFill>
                <a:schemeClr val="tx1"/>
              </a:solidFill>
            </a:endParaRPr>
          </a:p>
          <a:p>
            <a:r>
              <a:rPr lang="en-US" sz="1200">
                <a:solidFill>
                  <a:schemeClr val="tx1"/>
                </a:solidFill>
              </a:rPr>
              <a:t>Key features of the system include user authentication, allowing users to register and login securely to access the booking functionalities. It also incorporates an admin panel to manage buses, routes, schedules, and user bookings effectively. The system employs a relational database to store information about buses, routes, bookings, and user profiles.</a:t>
            </a:r>
          </a:p>
          <a:p>
            <a:endParaRPr lang="en-US" sz="1200">
              <a:solidFill>
                <a:schemeClr val="tx1"/>
              </a:solidFill>
            </a:endParaRPr>
          </a:p>
          <a:p>
            <a:r>
              <a:rPr lang="en-US" sz="1200">
                <a:solidFill>
                  <a:schemeClr val="tx1"/>
                </a:solidFill>
              </a:rPr>
              <a:t>Furthermore, the system ensures a smooth booking experience by integrating payment gateways for secure online transactions. It also sends confirmation emails to users upon successful booking and generates e-tickets for their convenience.</a:t>
            </a:r>
          </a:p>
          <a:p>
            <a:endParaRPr lang="en-US" sz="1200">
              <a:solidFill>
                <a:schemeClr val="tx1"/>
              </a:solidFill>
            </a:endParaRPr>
          </a:p>
          <a:p>
            <a:r>
              <a:rPr lang="en-US" sz="1200">
                <a:solidFill>
                  <a:schemeClr val="tx1"/>
                </a:solidFill>
              </a:rPr>
              <a:t>Overall, the Bus Reservation System project leverages Python and Django to create a robust, scalable, and user-friendly platform that streamlines the bus booking process, enhancing customer satisfaction and operational efficiency for bus operators.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08915" y="1004570"/>
            <a:ext cx="8717280" cy="3697605"/>
          </a:xfrm>
          <a:prstGeom prst="rect">
            <a:avLst/>
          </a:prstGeom>
          <a:noFill/>
        </p:spPr>
        <p:txBody>
          <a:bodyPr wrap="square" rtlCol="0">
            <a:noAutofit/>
          </a:bodyPr>
          <a:lstStyle/>
          <a:p>
            <a:endParaRPr lang="en-US"/>
          </a:p>
          <a:p>
            <a:r>
              <a:rPr lang="en-US" sz="1200" b="1"/>
              <a:t>Database Design:</a:t>
            </a:r>
          </a:p>
          <a:p>
            <a:endParaRPr lang="en-US" sz="1200"/>
          </a:p>
          <a:p>
            <a:r>
              <a:rPr lang="en-US" sz="1200"/>
              <a:t>  Create the following database models using Django ORM:</a:t>
            </a:r>
          </a:p>
          <a:p>
            <a:r>
              <a:rPr lang="en-US" sz="1200"/>
              <a:t>     User: To store user information like username, email, password hash, etc.</a:t>
            </a:r>
          </a:p>
          <a:p>
            <a:r>
              <a:rPr lang="en-US" sz="1200"/>
              <a:t>     BusRoute: To store information about bus routes including route name, source, destination, and duration.</a:t>
            </a:r>
          </a:p>
          <a:p>
            <a:r>
              <a:rPr lang="en-US" sz="1200"/>
              <a:t>     BusSchedule: To store bus schedules for each route including departure time, arrival time, and associated bus.</a:t>
            </a:r>
          </a:p>
          <a:p>
            <a:r>
              <a:rPr lang="en-US" sz="1200"/>
              <a:t>     Booking: To store booking details such as user, selected seats, booking status, etc</a:t>
            </a:r>
          </a:p>
          <a:p>
            <a:r>
              <a:rPr lang="en-US" sz="1200"/>
              <a:t>.</a:t>
            </a:r>
          </a:p>
          <a:p>
            <a:r>
              <a:rPr lang="en-US" sz="1200" b="1"/>
              <a:t>User Authentication:</a:t>
            </a:r>
          </a:p>
          <a:p>
            <a:endParaRPr lang="en-US" sz="1200"/>
          </a:p>
          <a:p>
            <a:r>
              <a:rPr lang="en-US" sz="1200"/>
              <a:t>     Implement user registration and login functionality using Django's built-in authentication system.</a:t>
            </a:r>
          </a:p>
          <a:p>
            <a:r>
              <a:rPr lang="en-US" sz="1200"/>
              <a:t>     Use Django's forms for user input validation and security against common vulnerabilities like CSRF.</a:t>
            </a:r>
          </a:p>
          <a:p>
            <a:endParaRPr lang="en-US" sz="1200"/>
          </a:p>
          <a:p>
            <a:r>
              <a:rPr lang="en-US" sz="1200" b="1"/>
              <a:t>Admin Panel:</a:t>
            </a:r>
          </a:p>
          <a:p>
            <a:endParaRPr lang="en-US" sz="1200"/>
          </a:p>
          <a:p>
            <a:r>
              <a:rPr lang="en-US" sz="1200"/>
              <a:t>     Utilize Django Admin for easy management of bus routes, schedules, and bookings.</a:t>
            </a:r>
          </a:p>
          <a:p>
            <a:r>
              <a:rPr lang="en-US" sz="1200"/>
              <a:t>     Customize the admin interface to provide a user-friendly experience for administrators.</a:t>
            </a:r>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065" y="767080"/>
            <a:ext cx="8842375" cy="3747135"/>
          </a:xfrm>
          <a:prstGeom prst="rect">
            <a:avLst/>
          </a:prstGeom>
          <a:noFill/>
        </p:spPr>
        <p:txBody>
          <a:bodyPr wrap="square">
            <a:noAutofit/>
          </a:bodyPr>
          <a:lstStyle/>
          <a:p>
            <a:pPr marL="457200" lvl="1" indent="0" algn="l">
              <a:lnSpc>
                <a:spcPct val="150000"/>
              </a:lnSpc>
              <a:buFont typeface="+mj-lt"/>
              <a:buNone/>
            </a:pPr>
            <a:r>
              <a:rPr lang="en-US" sz="1000" b="1">
                <a:sym typeface="+mn-ea"/>
              </a:rPr>
              <a:t>Frontend Development:</a:t>
            </a:r>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Develop responsive frontend templates using HTML/CSS and Bootstrap for user interfaces.</a:t>
            </a:r>
            <a:endParaRPr lang="en-US" sz="1000"/>
          </a:p>
          <a:p>
            <a:pPr marL="457200" lvl="1" indent="0" algn="l">
              <a:lnSpc>
                <a:spcPct val="150000"/>
              </a:lnSpc>
              <a:buFont typeface="+mj-lt"/>
              <a:buNone/>
            </a:pPr>
            <a:r>
              <a:rPr lang="en-US" sz="1000">
                <a:sym typeface="+mn-ea"/>
              </a:rPr>
              <a:t>      Implement JavaScript for dynamic features such as seat selection and form validation.</a:t>
            </a:r>
            <a:endParaRPr lang="en-US" sz="1000"/>
          </a:p>
          <a:p>
            <a:pPr marL="457200" lvl="1" indent="0" algn="l">
              <a:lnSpc>
                <a:spcPct val="150000"/>
              </a:lnSpc>
              <a:buFont typeface="+mj-lt"/>
              <a:buNone/>
            </a:pPr>
            <a:r>
              <a:rPr lang="en-US" sz="1000">
                <a:sym typeface="+mn-ea"/>
              </a:rPr>
              <a:t>      Use AJAX for seamless interaction between frontend and backend for real-time updates.</a:t>
            </a:r>
          </a:p>
          <a:p>
            <a:pPr marL="457200" lvl="1" indent="0" algn="l">
              <a:lnSpc>
                <a:spcPct val="150000"/>
              </a:lnSpc>
              <a:buFont typeface="+mj-lt"/>
              <a:buNone/>
            </a:pPr>
            <a:endParaRPr lang="en-US" sz="1000" b="1"/>
          </a:p>
          <a:p>
            <a:pPr marL="457200" lvl="1" indent="0" algn="l">
              <a:lnSpc>
                <a:spcPct val="150000"/>
              </a:lnSpc>
              <a:buFont typeface="+mj-lt"/>
              <a:buNone/>
            </a:pPr>
            <a:r>
              <a:rPr lang="en-US" sz="1000" b="1">
                <a:sym typeface="+mn-ea"/>
              </a:rPr>
              <a:t>Bus Route Management:</a:t>
            </a:r>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Create CRUD (Create, Read, Update, Delete) functionality for managing bus routes in the admin panel.</a:t>
            </a:r>
            <a:endParaRPr lang="en-US" sz="1000"/>
          </a:p>
          <a:p>
            <a:pPr marL="457200" lvl="1" indent="0" algn="l">
              <a:lnSpc>
                <a:spcPct val="150000"/>
              </a:lnSpc>
              <a:buFont typeface="+mj-lt"/>
              <a:buNone/>
            </a:pPr>
            <a:r>
              <a:rPr lang="en-US" sz="1000">
                <a:sym typeface="+mn-ea"/>
              </a:rPr>
              <a:t>       Implement form validation to ensure data integrity and consistency.</a:t>
            </a:r>
          </a:p>
          <a:p>
            <a:pPr marL="457200" lvl="1" indent="0" algn="l">
              <a:lnSpc>
                <a:spcPct val="150000"/>
              </a:lnSpc>
              <a:buFont typeface="+mj-lt"/>
              <a:buNone/>
            </a:pPr>
            <a:endParaRPr lang="en-US" sz="1000" b="1"/>
          </a:p>
          <a:p>
            <a:pPr marL="457200" lvl="1" indent="0" algn="l">
              <a:lnSpc>
                <a:spcPct val="150000"/>
              </a:lnSpc>
              <a:buFont typeface="+mj-lt"/>
              <a:buNone/>
            </a:pPr>
            <a:r>
              <a:rPr lang="en-US" sz="1000" b="1">
                <a:sym typeface="+mn-ea"/>
              </a:rPr>
              <a:t>Bus Schedule Management:</a:t>
            </a:r>
            <a:endParaRPr lang="en-US" sz="1000" b="1"/>
          </a:p>
          <a:p>
            <a:pPr marL="742950" lvl="1" indent="-285750" algn="l">
              <a:lnSpc>
                <a:spcPct val="150000"/>
              </a:lnSpc>
              <a:buFont typeface="+mj-lt"/>
              <a:buAutoNum type="arabicPeriod"/>
            </a:pPr>
            <a:endParaRPr lang="en-US" sz="1000"/>
          </a:p>
          <a:p>
            <a:pPr marL="457200" lvl="1" indent="0" algn="l">
              <a:lnSpc>
                <a:spcPct val="150000"/>
              </a:lnSpc>
              <a:buFont typeface="+mj-lt"/>
              <a:buNone/>
            </a:pPr>
            <a:r>
              <a:rPr lang="en-US" sz="1000">
                <a:sym typeface="+mn-ea"/>
              </a:rPr>
              <a:t>       Allow admins to add/edit/delete bus schedules for each route in the admin panel.</a:t>
            </a:r>
            <a:endParaRPr lang="en-US" sz="1000"/>
          </a:p>
          <a:p>
            <a:pPr marL="457200" lvl="1" indent="0" algn="l">
              <a:lnSpc>
                <a:spcPct val="150000"/>
              </a:lnSpc>
              <a:buFont typeface="+mj-lt"/>
              <a:buNone/>
            </a:pPr>
            <a:r>
              <a:rPr lang="en-US" sz="1000">
                <a:sym typeface="+mn-ea"/>
              </a:rPr>
              <a:t>       Implement logic to prevent overlapping schedules and ensure data consistency.</a:t>
            </a: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430" y="615315"/>
            <a:ext cx="8612505" cy="6461760"/>
          </a:xfrm>
          <a:prstGeom prst="rect">
            <a:avLst/>
          </a:prstGeom>
          <a:noFill/>
        </p:spPr>
        <p:txBody>
          <a:bodyPr wrap="square">
            <a:noAutofit/>
          </a:bodyPr>
          <a:lstStyle/>
          <a:p>
            <a:pPr marL="457200" lvl="1" indent="0" algn="l">
              <a:lnSpc>
                <a:spcPct val="150000"/>
              </a:lnSpc>
              <a:buFont typeface="+mj-lt"/>
              <a:buNone/>
            </a:pPr>
            <a:endParaRPr lang="en-US" sz="1000"/>
          </a:p>
          <a:p>
            <a:pPr marL="457200" lvl="1" indent="0" algn="l">
              <a:lnSpc>
                <a:spcPct val="150000"/>
              </a:lnSpc>
              <a:buFont typeface="+mj-lt"/>
              <a:buNone/>
            </a:pPr>
            <a:r>
              <a:rPr lang="en-US" sz="1000" b="1">
                <a:sym typeface="+mn-ea"/>
              </a:rPr>
              <a:t>Seat Selection:</a:t>
            </a:r>
            <a:endParaRPr lang="en-US" sz="1000" b="1"/>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Display available seats on buses using a graphical interface (e.g., grid layout).</a:t>
            </a:r>
            <a:endParaRPr lang="en-US" sz="1000"/>
          </a:p>
          <a:p>
            <a:pPr marL="457200" lvl="1" indent="0" algn="l">
              <a:lnSpc>
                <a:spcPct val="150000"/>
              </a:lnSpc>
              <a:buFont typeface="+mj-lt"/>
              <a:buNone/>
            </a:pPr>
            <a:r>
              <a:rPr lang="en-US" sz="1000">
                <a:sym typeface="+mn-ea"/>
              </a:rPr>
              <a:t>      Enable users to select seats by clicking on them and update the UI in real-time.</a:t>
            </a:r>
            <a:endParaRPr lang="en-US" sz="1000"/>
          </a:p>
          <a:p>
            <a:pPr marL="457200" lvl="1" indent="0" algn="l">
              <a:lnSpc>
                <a:spcPct val="150000"/>
              </a:lnSpc>
              <a:buFont typeface="+mj-lt"/>
              <a:buNone/>
            </a:pPr>
            <a:r>
              <a:rPr lang="en-US" sz="1000">
                <a:sym typeface="+mn-ea"/>
              </a:rPr>
              <a:t>      Prevent multiple users from booking the same seat simultaneously.</a:t>
            </a:r>
          </a:p>
          <a:p>
            <a:pPr marL="457200" lvl="1" indent="0" algn="l">
              <a:lnSpc>
                <a:spcPct val="150000"/>
              </a:lnSpc>
              <a:buFont typeface="+mj-lt"/>
              <a:buNone/>
            </a:pPr>
            <a:endParaRPr lang="en-US" sz="1000">
              <a:sym typeface="+mn-ea"/>
            </a:endParaRPr>
          </a:p>
          <a:p>
            <a:pPr marL="457200" lvl="1" indent="0" algn="l">
              <a:lnSpc>
                <a:spcPct val="150000"/>
              </a:lnSpc>
              <a:buFont typeface="+mj-lt"/>
              <a:buNone/>
            </a:pPr>
            <a:r>
              <a:rPr lang="en-US" sz="1000" b="1">
                <a:sym typeface="+mn-ea"/>
              </a:rPr>
              <a:t>Booking Process:</a:t>
            </a:r>
            <a:endParaRPr lang="en-US" sz="1000" b="1"/>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Implement logic to handle booking requests, validate user input, and reserve selected seats.</a:t>
            </a:r>
            <a:endParaRPr lang="en-US" sz="1000"/>
          </a:p>
          <a:p>
            <a:pPr marL="457200" lvl="1" indent="0" algn="l">
              <a:lnSpc>
                <a:spcPct val="150000"/>
              </a:lnSpc>
              <a:buFont typeface="+mj-lt"/>
              <a:buNone/>
            </a:pPr>
            <a:r>
              <a:rPr lang="en-US" sz="1000">
                <a:sym typeface="+mn-ea"/>
              </a:rPr>
              <a:t>      Calculate total fare based on the number of seats and any applicable taxes or discounts.</a:t>
            </a:r>
            <a:endParaRPr lang="en-US" sz="1000"/>
          </a:p>
          <a:p>
            <a:pPr marL="457200" lvl="1" indent="0" algn="l">
              <a:lnSpc>
                <a:spcPct val="150000"/>
              </a:lnSpc>
              <a:buFont typeface="+mj-lt"/>
              <a:buNone/>
            </a:pPr>
            <a:r>
              <a:rPr lang="en-US" sz="1000">
                <a:sym typeface="+mn-ea"/>
              </a:rPr>
              <a:t>      Integrate with payment gateway APIs for secure online payments.</a:t>
            </a:r>
          </a:p>
          <a:p>
            <a:pPr marL="457200" lvl="1" indent="0" algn="l">
              <a:lnSpc>
                <a:spcPct val="150000"/>
              </a:lnSpc>
              <a:buFont typeface="+mj-lt"/>
              <a:buNone/>
            </a:pPr>
            <a:endParaRPr lang="en-US" sz="1000"/>
          </a:p>
          <a:p>
            <a:pPr marL="457200" lvl="1" indent="0" algn="l">
              <a:lnSpc>
                <a:spcPct val="150000"/>
              </a:lnSpc>
              <a:buFont typeface="+mj-lt"/>
              <a:buNone/>
            </a:pPr>
            <a:r>
              <a:rPr lang="en-US" sz="1000" b="1">
                <a:solidFill>
                  <a:schemeClr val="tx1"/>
                </a:solidFill>
                <a:sym typeface="+mn-ea"/>
              </a:rPr>
              <a:t>Ticket Generation:</a:t>
            </a:r>
            <a:endParaRPr lang="en-US" sz="1000" b="1">
              <a:solidFill>
                <a:schemeClr val="tx1"/>
              </a:solidFill>
            </a:endParaRPr>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Generate tickets in PDF format containing booking details like route, schedule, seats, fare, etc.</a:t>
            </a:r>
            <a:endParaRPr lang="en-US" sz="1000"/>
          </a:p>
          <a:p>
            <a:pPr marL="457200" lvl="1" indent="0" algn="l">
              <a:lnSpc>
                <a:spcPct val="150000"/>
              </a:lnSpc>
              <a:buFont typeface="+mj-lt"/>
              <a:buNone/>
            </a:pPr>
            <a:r>
              <a:rPr lang="en-US" sz="1000">
                <a:sym typeface="+mn-ea"/>
              </a:rPr>
              <a:t>      Send confirmation emails to users with their ticket attached upon successful booking.</a:t>
            </a:r>
            <a:endParaRPr lang="en-US" sz="1000"/>
          </a:p>
          <a:p>
            <a:pPr marL="457200" lvl="1" algn="l">
              <a:lnSpc>
                <a:spcPct val="150000"/>
              </a:lnSpc>
            </a:pPr>
            <a:endParaRPr lang="en-US" sz="10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5397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4</TotalTime>
  <Words>1465</Words>
  <Application>WPS Presentation</Application>
  <PresentationFormat>On-screen Show (16:9)</PresentationFormat>
  <Paragraphs>125</Paragraphs>
  <Slides>20</Slides>
  <Notes>10</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2"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Slide 11</vt:lpstr>
      <vt:lpstr>Home Page</vt:lpstr>
      <vt:lpstr>Log Out Page</vt:lpstr>
      <vt:lpstr>Service Page</vt:lpstr>
      <vt:lpstr>Slide 15</vt:lpstr>
      <vt:lpstr>Django administration Page</vt:lpstr>
      <vt:lpstr>Django administration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anitha</cp:lastModifiedBy>
  <cp:revision>22</cp:revision>
  <dcterms:created xsi:type="dcterms:W3CDTF">2024-04-07T05:42:00Z</dcterms:created>
  <dcterms:modified xsi:type="dcterms:W3CDTF">2024-04-07T19:47:27Z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A1720FA5EAF941BDAB872A8E08616F2D_13</vt:lpwstr>
  </property>
  <property fmtid="{D5CDD505-2E9C-101B-9397-08002B2CF9AE}" pid="4" name="KSOProductBuildVer">
    <vt:lpwstr>1033-12.2.0.13472</vt:lpwstr>
  </property>
</Properties>
</file>