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33"/>
  </p:notesMasterIdLst>
  <p:handoutMasterIdLst>
    <p:handoutMasterId r:id="rId34"/>
  </p:handoutMasterIdLst>
  <p:sldIdLst>
    <p:sldId id="257" r:id="rId4"/>
    <p:sldId id="383" r:id="rId5"/>
    <p:sldId id="384" r:id="rId6"/>
    <p:sldId id="352" r:id="rId7"/>
    <p:sldId id="353" r:id="rId8"/>
    <p:sldId id="354" r:id="rId9"/>
    <p:sldId id="355" r:id="rId10"/>
    <p:sldId id="385" r:id="rId11"/>
    <p:sldId id="356" r:id="rId12"/>
    <p:sldId id="386" r:id="rId13"/>
    <p:sldId id="360" r:id="rId14"/>
    <p:sldId id="359" r:id="rId15"/>
    <p:sldId id="387" r:id="rId16"/>
    <p:sldId id="367" r:id="rId17"/>
    <p:sldId id="380" r:id="rId18"/>
    <p:sldId id="381" r:id="rId19"/>
    <p:sldId id="364" r:id="rId20"/>
    <p:sldId id="361" r:id="rId21"/>
    <p:sldId id="362" r:id="rId22"/>
    <p:sldId id="363" r:id="rId23"/>
    <p:sldId id="365" r:id="rId24"/>
    <p:sldId id="366" r:id="rId25"/>
    <p:sldId id="368" r:id="rId26"/>
    <p:sldId id="372" r:id="rId27"/>
    <p:sldId id="373" r:id="rId28"/>
    <p:sldId id="374" r:id="rId29"/>
    <p:sldId id="375" r:id="rId30"/>
    <p:sldId id="376" r:id="rId31"/>
    <p:sldId id="270" r:id="rId32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pos="1746" userDrawn="1">
          <p15:clr>
            <a:srgbClr val="A4A3A4"/>
          </p15:clr>
        </p15:guide>
        <p15:guide id="3" pos="40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34C6BA"/>
    <a:srgbClr val="F8A30E"/>
    <a:srgbClr val="A2B932"/>
    <a:srgbClr val="2B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1"/>
    <p:restoredTop sz="79541" autoAdjust="0"/>
  </p:normalViewPr>
  <p:slideViewPr>
    <p:cSldViewPr snapToObjects="1" showGuides="1">
      <p:cViewPr>
        <p:scale>
          <a:sx n="105" d="100"/>
          <a:sy n="105" d="100"/>
        </p:scale>
        <p:origin x="606" y="-12"/>
      </p:cViewPr>
      <p:guideLst>
        <p:guide orient="horz" pos="1845"/>
        <p:guide pos="1746"/>
        <p:guide pos="4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C2B</a:t>
            </a:r>
            <a:r>
              <a:rPr lang="zh-CN" altLang="en-US" b="1" baseline="0" dirty="0" smtClean="0"/>
              <a:t> </a:t>
            </a:r>
            <a:r>
              <a:rPr lang="en-US" altLang="zh-CN" b="1" baseline="0" dirty="0" smtClean="0"/>
              <a:t>Product</a:t>
            </a:r>
            <a:r>
              <a:rPr lang="zh-CN" altLang="en-US" b="1" baseline="0" dirty="0" smtClean="0"/>
              <a:t> </a:t>
            </a:r>
            <a:r>
              <a:rPr lang="en-US" altLang="zh-CN" b="1" baseline="0" dirty="0" smtClean="0"/>
              <a:t>Performance</a:t>
            </a:r>
            <a:endParaRPr lang="zh-CN" altLang="en-US" b="1" dirty="0"/>
          </a:p>
        </c:rich>
      </c:tx>
      <c:layout>
        <c:manualLayout>
          <c:xMode val="edge"/>
          <c:yMode val="edge"/>
          <c:x val="0.331238715119605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8707079227665"/>
          <c:y val="0.14279076068813801"/>
          <c:w val="0.82215856746208205"/>
          <c:h val="0.59766975264270294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A's C2B</c:v>
                </c:pt>
              </c:strCache>
            </c:strRef>
          </c:tx>
          <c:spPr>
            <a:ln w="28575" cap="rnd">
              <a:solidFill>
                <a:srgbClr val="F8A30E"/>
              </a:solidFill>
              <a:round/>
            </a:ln>
            <a:effectLst/>
          </c:spPr>
          <c:marker>
            <c:symbol val="triangle"/>
            <c:size val="4"/>
            <c:spPr>
              <a:solidFill>
                <a:srgbClr val="4D4D4D"/>
              </a:solidFill>
              <a:ln w="9525">
                <a:noFill/>
              </a:ln>
              <a:effectLst/>
            </c:spPr>
          </c:marker>
          <c:dLbls>
            <c:dLbl>
              <c:idx val="7"/>
              <c:layout>
                <c:manualLayout>
                  <c:x val="-0.15049905133736599"/>
                  <c:y val="1.175942530669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4D4D4D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5.9875966661102502E-2"/>
                  <c:y val="5.87971265334997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工作表1!$A$2:$A$13</c:f>
              <c:numCache>
                <c:formatCode>m/d/yyyy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工作表1!$B$2:$B$13</c:f>
              <c:numCache>
                <c:formatCode>General</c:formatCode>
                <c:ptCount val="12"/>
                <c:pt idx="0">
                  <c:v>258935</c:v>
                </c:pt>
                <c:pt idx="1">
                  <c:v>191769</c:v>
                </c:pt>
                <c:pt idx="2">
                  <c:v>638002</c:v>
                </c:pt>
                <c:pt idx="3">
                  <c:v>895304</c:v>
                </c:pt>
                <c:pt idx="4">
                  <c:v>725622</c:v>
                </c:pt>
                <c:pt idx="5">
                  <c:v>1150853</c:v>
                </c:pt>
                <c:pt idx="6">
                  <c:v>2431333</c:v>
                </c:pt>
                <c:pt idx="7">
                  <c:v>4810719</c:v>
                </c:pt>
                <c:pt idx="8">
                  <c:v>4749940</c:v>
                </c:pt>
                <c:pt idx="9">
                  <c:v>3191387</c:v>
                </c:pt>
                <c:pt idx="10">
                  <c:v>2103140</c:v>
                </c:pt>
                <c:pt idx="11">
                  <c:v>1145287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Brand A avg</c:v>
                </c:pt>
              </c:strCache>
            </c:strRef>
          </c:tx>
          <c:spPr>
            <a:ln w="28575" cap="rnd">
              <a:solidFill>
                <a:srgbClr val="A2B932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4D4D4D"/>
              </a:solidFill>
              <a:ln w="9525">
                <a:noFill/>
              </a:ln>
              <a:effectLst/>
            </c:spPr>
          </c:marker>
          <c:cat>
            <c:numRef>
              <c:f>工作表1!$A$2:$A$13</c:f>
              <c:numCache>
                <c:formatCode>m/d/yyyy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工作表1!$C$2:$C$13</c:f>
              <c:numCache>
                <c:formatCode>General</c:formatCode>
                <c:ptCount val="12"/>
                <c:pt idx="0">
                  <c:v>113707</c:v>
                </c:pt>
                <c:pt idx="1">
                  <c:v>105331</c:v>
                </c:pt>
                <c:pt idx="2">
                  <c:v>178420</c:v>
                </c:pt>
                <c:pt idx="3">
                  <c:v>156638</c:v>
                </c:pt>
                <c:pt idx="4">
                  <c:v>118601</c:v>
                </c:pt>
                <c:pt idx="5">
                  <c:v>254060</c:v>
                </c:pt>
                <c:pt idx="6">
                  <c:v>206644</c:v>
                </c:pt>
                <c:pt idx="7">
                  <c:v>304737</c:v>
                </c:pt>
                <c:pt idx="8">
                  <c:v>273915</c:v>
                </c:pt>
                <c:pt idx="9">
                  <c:v>192100</c:v>
                </c:pt>
                <c:pt idx="10">
                  <c:v>133145</c:v>
                </c:pt>
                <c:pt idx="11">
                  <c:v>81857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Brand B avg</c:v>
                </c:pt>
              </c:strCache>
            </c:strRef>
          </c:tx>
          <c:spPr>
            <a:ln w="28575" cap="rnd">
              <a:solidFill>
                <a:srgbClr val="34C6BA"/>
              </a:solidFill>
              <a:round/>
            </a:ln>
            <a:effectLst/>
          </c:spPr>
          <c:marker>
            <c:symbol val="dot"/>
            <c:size val="4"/>
            <c:spPr>
              <a:solidFill>
                <a:srgbClr val="4D4D4D"/>
              </a:solidFill>
              <a:ln w="9525">
                <a:noFill/>
              </a:ln>
              <a:effectLst/>
            </c:spPr>
          </c:marker>
          <c:cat>
            <c:numRef>
              <c:f>工作表1!$A$2:$A$13</c:f>
              <c:numCache>
                <c:formatCode>m/d/yyyy</c:formatCode>
                <c:ptCount val="12"/>
                <c:pt idx="0">
                  <c:v>41699</c:v>
                </c:pt>
                <c:pt idx="1">
                  <c:v>41730</c:v>
                </c:pt>
                <c:pt idx="2">
                  <c:v>41760</c:v>
                </c:pt>
                <c:pt idx="3">
                  <c:v>41791</c:v>
                </c:pt>
                <c:pt idx="4">
                  <c:v>41821</c:v>
                </c:pt>
                <c:pt idx="5">
                  <c:v>41852</c:v>
                </c:pt>
                <c:pt idx="6">
                  <c:v>41883</c:v>
                </c:pt>
                <c:pt idx="7">
                  <c:v>41913</c:v>
                </c:pt>
                <c:pt idx="8">
                  <c:v>41944</c:v>
                </c:pt>
                <c:pt idx="9">
                  <c:v>41974</c:v>
                </c:pt>
                <c:pt idx="10">
                  <c:v>42005</c:v>
                </c:pt>
                <c:pt idx="11">
                  <c:v>42036</c:v>
                </c:pt>
              </c:numCache>
            </c:numRef>
          </c:cat>
          <c:val>
            <c:numRef>
              <c:f>工作表1!$D$2:$D$13</c:f>
              <c:numCache>
                <c:formatCode>General</c:formatCode>
                <c:ptCount val="12"/>
                <c:pt idx="0">
                  <c:v>207877</c:v>
                </c:pt>
                <c:pt idx="1">
                  <c:v>152817</c:v>
                </c:pt>
                <c:pt idx="2">
                  <c:v>260631</c:v>
                </c:pt>
                <c:pt idx="3">
                  <c:v>352053</c:v>
                </c:pt>
                <c:pt idx="4">
                  <c:v>199543</c:v>
                </c:pt>
                <c:pt idx="5">
                  <c:v>357659</c:v>
                </c:pt>
                <c:pt idx="6">
                  <c:v>379917</c:v>
                </c:pt>
                <c:pt idx="7">
                  <c:v>393200</c:v>
                </c:pt>
                <c:pt idx="8">
                  <c:v>367167</c:v>
                </c:pt>
                <c:pt idx="9">
                  <c:v>266503</c:v>
                </c:pt>
                <c:pt idx="10">
                  <c:v>191014</c:v>
                </c:pt>
                <c:pt idx="11">
                  <c:v>123587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5347144"/>
        <c:axId val="265345576"/>
      </c:lineChart>
      <c:dateAx>
        <c:axId val="2653471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345576"/>
        <c:crosses val="autoZero"/>
        <c:auto val="1"/>
        <c:lblOffset val="100"/>
        <c:baseTimeUnit val="months"/>
      </c:dateAx>
      <c:valAx>
        <c:axId val="2653455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b="1" dirty="0" smtClean="0"/>
                  <a:t>Sales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Volume</a:t>
                </a:r>
                <a:endParaRPr lang="zh-CN" altLang="en-US" b="1" dirty="0"/>
              </a:p>
            </c:rich>
          </c:tx>
          <c:layout>
            <c:manualLayout>
              <c:xMode val="edge"/>
              <c:yMode val="edge"/>
              <c:x val="3.7220195492036701E-2"/>
              <c:y val="3.685212900182310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&quot;¥&quot;#,##0_);[Red]\(&quot;¥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5347144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46731-4B2C-F947-9D82-22A7CC282883}" type="datetime1">
              <a:rPr kumimoji="1" lang="zh-CN" altLang="en-US" smtClean="0"/>
              <a:t>2016/3/4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BF031-55E4-4948-8E2B-95F1B40B8E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/>
            </a:lvl1pPr>
          </a:lstStyle>
          <a:p>
            <a:pPr>
              <a:defRPr/>
            </a:pPr>
            <a:fld id="{08984851-B013-7543-B1F7-227EDBE9BB4E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1638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/>
            </a:lvl1pPr>
          </a:lstStyle>
          <a:p>
            <a:pPr>
              <a:defRPr/>
            </a:pPr>
            <a:fld id="{A75A40F5-DC2D-ED4D-AD7B-10297A8D6AD9}" type="slidenum">
              <a:rPr lang="zh-CN" altLang="en-US"/>
              <a:pPr>
                <a:defRPr/>
              </a:pPr>
              <a:t>‹#›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8984851-B013-7543-B1F7-227EDBE9BB4E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7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技术能力，自然专业语言处理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专业语言处理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消费者电商画像以及全维度画像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9C98D5-C1E4-AF4A-B957-B30AD1169C58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11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7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数据更新接近实时，最快支持每</a:t>
            </a:r>
            <a:r>
              <a:rPr kumimoji="1" lang="en-US" altLang="zh-CN" dirty="0" smtClean="0"/>
              <a:t>15</a:t>
            </a:r>
            <a:r>
              <a:rPr kumimoji="1" lang="zh-CN" altLang="en-US" dirty="0" smtClean="0"/>
              <a:t>分钟刷新一次，系统效率，</a:t>
            </a:r>
            <a:r>
              <a:rPr kumimoji="1" lang="en-US" altLang="zh-CN" dirty="0" smtClean="0"/>
              <a:t>WarpEngine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iNebula</a:t>
            </a:r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讲在电商时代速度意味着啥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CF276D6-D8F2-DA4A-BF35-8F3D22625257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12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5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数据积累</a:t>
            </a:r>
            <a:r>
              <a:rPr kumimoji="1" lang="en-US" altLang="zh-CN" dirty="0" smtClean="0"/>
              <a:t>36</a:t>
            </a:r>
            <a:r>
              <a:rPr kumimoji="1" lang="zh-CN" altLang="en-US" dirty="0" smtClean="0"/>
              <a:t>个月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证明我们的数据可以持续做下去，因为两年从来没断过供应，系统可靠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DAAD91-E019-5B46-812C-4C351503474F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13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4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系统能力</a:t>
            </a:r>
            <a:endParaRPr kumimoji="1" lang="zh-CN" altLang="en-US" dirty="0"/>
          </a:p>
        </p:txBody>
      </p:sp>
      <p:sp>
        <p:nvSpPr>
          <p:cNvPr id="14339" name="日期占位符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61766C6-51CF-884E-8D40-2007CCE87F46}" type="datetime1">
              <a:rPr lang="zh-CN" altLang="en-US"/>
              <a:pPr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14340" name="幻灯片编号占位符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DF1F304-5506-0447-B86F-CDA8773103BC}" type="slidenum">
              <a:rPr lang="zh-CN" altLang="en-US"/>
              <a:pPr/>
              <a:t>14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4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-How does it work</a:t>
            </a:r>
            <a:r>
              <a:rPr kumimoji="1" lang="zh-CN" altLang="en-US" dirty="0" smtClean="0"/>
              <a:t>超链接登陆产品，讲</a:t>
            </a:r>
            <a:r>
              <a:rPr kumimoji="1" lang="en-US" altLang="zh-CN" dirty="0" smtClean="0"/>
              <a:t>SkyScope</a:t>
            </a:r>
            <a:r>
              <a:rPr kumimoji="1" lang="zh-CN" altLang="en-US" dirty="0" smtClean="0"/>
              <a:t>的一个场景</a:t>
            </a:r>
            <a:endParaRPr kumimoji="1" lang="en-US" altLang="zh-CN" dirty="0" smtClean="0"/>
          </a:p>
          <a:p>
            <a:r>
              <a:rPr kumimoji="1" lang="en-US" altLang="zh-CN" dirty="0" smtClean="0"/>
              <a:t>-A</a:t>
            </a:r>
            <a:r>
              <a:rPr kumimoji="1" lang="zh-CN" altLang="en-US" dirty="0" smtClean="0"/>
              <a:t>场景是</a:t>
            </a:r>
            <a:r>
              <a:rPr kumimoji="1" lang="en-US" altLang="zh-CN" dirty="0" err="1" smtClean="0"/>
              <a:t>ss</a:t>
            </a:r>
            <a:endParaRPr kumimoji="1" lang="is-IS" altLang="zh-CN" dirty="0" smtClean="0"/>
          </a:p>
          <a:p>
            <a:r>
              <a:rPr kumimoji="1" lang="en-US" altLang="zh-CN" dirty="0" smtClean="0"/>
              <a:t>-B</a:t>
            </a:r>
            <a:r>
              <a:rPr kumimoji="1" lang="zh-CN" altLang="en-US" dirty="0" smtClean="0"/>
              <a:t>场景是选品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选品是什么机制，能得出什么结论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B3725DC-7EC3-4847-8F34-290492709E87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15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60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第二个例子讲选品推荐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优化模型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小黄是某品牌奶粉的电商负责人，五款产品上哪个怎么卖卖在哪打折吗怎么打折</a:t>
            </a:r>
            <a:r>
              <a:rPr kumimoji="1" lang="en-US" altLang="zh-CN" dirty="0" smtClean="0"/>
              <a:t>….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3DECB5C-3FEB-B44F-9DC3-BEF18D36C890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16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21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-outcome</a:t>
            </a:r>
            <a:r>
              <a:rPr kumimoji="1" lang="zh-CN" altLang="en-US" dirty="0" smtClean="0"/>
              <a:t>都有哪些维度，以后会有那些维度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小黄解决了问题，开心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1F11B8C-0ED8-E140-8FB2-4AF6EBF744BF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17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0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讲两个案例，一个是星图帮助品牌“开源”，一个是“节流提效”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E998D80-4459-E545-B20F-CBDC4042D452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18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3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某外资制造商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品牌，（时代背景）由于电商时代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要检测线上网销商，于是雇了</a:t>
            </a:r>
            <a:r>
              <a:rPr kumimoji="1" lang="en-US" altLang="zh-CN" dirty="0" smtClean="0"/>
              <a:t>24</a:t>
            </a:r>
            <a:r>
              <a:rPr kumimoji="1" lang="zh-CN" altLang="en-US" dirty="0" smtClean="0"/>
              <a:t>个员工，三班倒“监测”他们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sku</a:t>
            </a:r>
            <a:r>
              <a:rPr kumimoji="1" lang="zh-CN" altLang="en-US" dirty="0" smtClean="0"/>
              <a:t>的产品线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可以抖机灵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147EA6D-CBDA-874F-8249-F409560A98F3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19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7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math</a:t>
            </a:r>
          </a:p>
          <a:p>
            <a:r>
              <a:rPr kumimoji="1" lang="en-US" altLang="zh-CN" dirty="0" smtClean="0"/>
              <a:t>-24</a:t>
            </a:r>
            <a:r>
              <a:rPr kumimoji="1" lang="zh-CN" altLang="en-US" dirty="0" smtClean="0"/>
              <a:t>个人效率低下，效果不好，每年接近一百五十万的费用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kidding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77143F5-30FE-7848-B723-D271D6C22F8A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20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1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续着</a:t>
            </a:r>
            <a:r>
              <a:rPr kumimoji="1" lang="en-US" altLang="zh-CN" dirty="0" smtClean="0"/>
              <a:t>VIDEO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开个玩笑，</a:t>
            </a:r>
            <a:r>
              <a:rPr kumimoji="1" lang="en-US" altLang="zh-CN" baseline="0" dirty="0" smtClean="0"/>
              <a:t>warming up </a:t>
            </a:r>
            <a:r>
              <a:rPr kumimoji="1" lang="zh-CN" altLang="en-US" baseline="0" dirty="0" smtClean="0"/>
              <a:t>一下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7CCA7A5-15E5-444D-BC0E-25C35648BF6B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3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35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用了星图的</a:t>
            </a:r>
            <a:r>
              <a:rPr kumimoji="1" lang="en-US" altLang="zh-CN" dirty="0" err="1" smtClean="0"/>
              <a:t>skyscope</a:t>
            </a:r>
            <a:r>
              <a:rPr kumimoji="1" lang="zh-CN" altLang="en-US" dirty="0" smtClean="0"/>
              <a:t>天镜，</a:t>
            </a:r>
            <a:r>
              <a:rPr kumimoji="1" lang="en-US" altLang="zh-CN" dirty="0" smtClean="0"/>
              <a:t>life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ezier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-</a:t>
            </a:r>
            <a:r>
              <a:rPr kumimoji="1" lang="zh-CN" altLang="en-US" baseline="0" dirty="0" smtClean="0"/>
              <a:t>效率提升相当于至少</a:t>
            </a:r>
            <a:r>
              <a:rPr kumimoji="1" lang="en-US" altLang="zh-CN" baseline="0" dirty="0" smtClean="0"/>
              <a:t>167</a:t>
            </a:r>
            <a:r>
              <a:rPr kumimoji="1" lang="zh-CN" altLang="en-US" baseline="0" dirty="0" smtClean="0"/>
              <a:t>个不用睡觉的员工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-</a:t>
            </a:r>
            <a:r>
              <a:rPr kumimoji="1" lang="zh-CN" altLang="en-US" baseline="0" dirty="0" smtClean="0"/>
              <a:t>只花</a:t>
            </a:r>
            <a:r>
              <a:rPr kumimoji="1" lang="en-US" altLang="zh-CN" baseline="0" dirty="0" smtClean="0"/>
              <a:t>0.1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milliion</a:t>
            </a:r>
            <a:r>
              <a:rPr kumimoji="1" lang="zh-CN" altLang="en-US" baseline="0" dirty="0" smtClean="0"/>
              <a:t>每年，每年省一百多万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-Why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Not</a:t>
            </a:r>
            <a:r>
              <a:rPr kumimoji="1" lang="zh-CN" altLang="en-US" baseline="0" dirty="0" smtClean="0"/>
              <a:t>？？？？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4706289-FC53-9847-9105-6A5F1A7CF17C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21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4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星图的</a:t>
            </a:r>
            <a:r>
              <a:rPr kumimoji="1" lang="en-US" altLang="zh-CN" dirty="0" smtClean="0"/>
              <a:t>C2B</a:t>
            </a:r>
            <a:r>
              <a:rPr kumimoji="1" lang="zh-CN" altLang="en-US" dirty="0" smtClean="0"/>
              <a:t>解决方案帮助国内领先的制造品牌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，设计制造了一款电磁炉，电磁炉市场同质化严重，打价格战，竞争激烈，其中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势头迅猛，是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的主要竞争对手。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设计逻辑是什么？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彩色：市面上都是黑色白色，年轻消费者想要彩色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超薄机身：消费者嫌电磁炉太厚重，我们发现诉求不是变轻，而是变薄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长方形</a:t>
            </a:r>
            <a:r>
              <a:rPr kumimoji="1" lang="en-US" altLang="zh-CN" dirty="0" smtClean="0"/>
              <a:t>PAD</a:t>
            </a:r>
            <a:r>
              <a:rPr kumimoji="1" lang="zh-CN" altLang="en-US" dirty="0" smtClean="0"/>
              <a:t>面板，机身背面像</a:t>
            </a:r>
            <a:r>
              <a:rPr kumimoji="1" lang="en-US" altLang="zh-CN" dirty="0" smtClean="0"/>
              <a:t>IPAD</a:t>
            </a:r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普遍电源线太短，厂商为了省成本，消费者集体吐槽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找到市场空白，高端电磁炉，被争相模仿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快速响应市场需求，提高</a:t>
            </a:r>
            <a:r>
              <a:rPr kumimoji="1" lang="en-US" altLang="zh-CN" baseline="0" dirty="0" smtClean="0"/>
              <a:t>inventory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turnover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4C57829-1AB3-D24C-A3F9-37FD32B8E725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22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55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口说无凭，数字见分晓，星图给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打造的</a:t>
            </a:r>
            <a:r>
              <a:rPr kumimoji="1" lang="en-US" altLang="zh-CN" dirty="0" smtClean="0"/>
              <a:t>C2B</a:t>
            </a:r>
            <a:r>
              <a:rPr kumimoji="1" lang="zh-CN" altLang="en-US" dirty="0" smtClean="0"/>
              <a:t>产品上架后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个月的销额是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品牌其他电磁炉平均销量的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倍，是主要竞争品牌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平均的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倍！提高了</a:t>
            </a:r>
            <a:r>
              <a:rPr kumimoji="1" lang="en-US" altLang="zh-CN" dirty="0" smtClean="0"/>
              <a:t>Sales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Margin</a:t>
            </a:r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所以打造线上爆款可以用</a:t>
            </a:r>
            <a:r>
              <a:rPr kumimoji="1" lang="en-US" altLang="zh-CN" dirty="0" smtClean="0"/>
              <a:t>C2B</a:t>
            </a:r>
            <a:r>
              <a:rPr kumimoji="1" lang="zh-CN" altLang="en-US" dirty="0" smtClean="0"/>
              <a:t>啊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告诉大家</a:t>
            </a:r>
            <a:r>
              <a:rPr kumimoji="1" lang="en-US" altLang="zh-CN" dirty="0" smtClean="0"/>
              <a:t>C2B</a:t>
            </a:r>
            <a:r>
              <a:rPr kumimoji="1" lang="zh-CN" altLang="en-US" dirty="0" smtClean="0"/>
              <a:t>也有服务快消的能力</a:t>
            </a:r>
            <a:endParaRPr kumimoji="1" lang="en-US" altLang="zh-CN" dirty="0" smtClean="0"/>
          </a:p>
          <a:p>
            <a:r>
              <a:rPr kumimoji="1" lang="en-US" altLang="zh-CN" dirty="0" smtClean="0"/>
              <a:t>-C2B</a:t>
            </a:r>
            <a:r>
              <a:rPr kumimoji="1" lang="zh-CN" altLang="en-US" dirty="0" smtClean="0"/>
              <a:t>总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千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百万 高点</a:t>
            </a:r>
            <a:r>
              <a:rPr kumimoji="1" lang="en-US" altLang="zh-CN" dirty="0" smtClean="0"/>
              <a:t>480</a:t>
            </a:r>
            <a:r>
              <a:rPr kumimoji="1" lang="zh-CN" altLang="en-US" dirty="0" smtClean="0"/>
              <a:t>万左右</a:t>
            </a:r>
            <a:endParaRPr kumimoji="1" lang="en-US" altLang="zh-CN" dirty="0" smtClean="0"/>
          </a:p>
          <a:p>
            <a:r>
              <a:rPr kumimoji="1" lang="en-US" altLang="zh-CN" dirty="0" smtClean="0"/>
              <a:t>-A</a:t>
            </a:r>
            <a:r>
              <a:rPr kumimoji="1" lang="zh-CN" altLang="en-US" dirty="0" smtClean="0"/>
              <a:t>平均总量：</a:t>
            </a:r>
            <a:r>
              <a:rPr kumimoji="1" lang="en-US" altLang="zh-CN" dirty="0" smtClean="0"/>
              <a:t>212</a:t>
            </a:r>
            <a:r>
              <a:rPr kumimoji="1" lang="zh-CN" altLang="en-US" dirty="0" smtClean="0"/>
              <a:t>万 平均：</a:t>
            </a:r>
            <a:r>
              <a:rPr kumimoji="1" lang="en-US" altLang="zh-CN" dirty="0" smtClean="0"/>
              <a:t>17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r>
              <a:rPr kumimoji="1" lang="en-US" altLang="zh-CN" dirty="0" smtClean="0"/>
              <a:t>-B</a:t>
            </a:r>
            <a:r>
              <a:rPr kumimoji="1" lang="zh-CN" altLang="en-US" dirty="0" smtClean="0"/>
              <a:t>平均总量：</a:t>
            </a:r>
            <a:r>
              <a:rPr kumimoji="1" lang="en-US" altLang="zh-CN" dirty="0" smtClean="0"/>
              <a:t>325</a:t>
            </a:r>
            <a:r>
              <a:rPr kumimoji="1" lang="zh-CN" altLang="en-US" dirty="0" smtClean="0"/>
              <a:t>万 平均：</a:t>
            </a:r>
            <a:r>
              <a:rPr kumimoji="1" lang="en-US" altLang="zh-CN" dirty="0" smtClean="0"/>
              <a:t>27</a:t>
            </a:r>
            <a:r>
              <a:rPr kumimoji="1" lang="zh-CN" altLang="en-US" dirty="0" smtClean="0"/>
              <a:t>万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8C5758E-6DF4-9846-A006-AA596A82840F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23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生产设计，分销，营销，售卖情况，客户反馈，每个环节星图都可以帮忙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整体我们在每个环节都能回答啥问题？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DDB1AD-3391-5B4F-9C9D-FF54FB0D72F3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24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0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生产设计回答三个大问题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客户是谁？什么样的人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有什么诉求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市场流行趋势变化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94903EF-E4B1-AE4F-A4F2-BE9749DE81F6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25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49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分销回答三个大问题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渠道属性有啥不同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不同的产品组合如何铺货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网销商是否守规矩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A20072-B278-934A-A220-D36212E295FD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26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34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营销回答三个大问题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什么才是有效的线上营销组合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我的营销预算是不是被高效利用了（营销效果？）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我如何通达目标人群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0387855-C067-6E4D-9DB6-3330CEBF6DDB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27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02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零售情况回答三个大问题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最新市场动态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市场竞争情况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市场空白在哪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1B14B97-9B60-FE44-B45C-860313B8F249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28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用户反馈回答三个大问题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消费者怎么看我的品牌和竞争对手的（拆分开来的）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他们是否喜欢他们已经购买的产品？具体哪喜欢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-</a:t>
            </a:r>
            <a:r>
              <a:rPr lang="zh-CN" altLang="en-US" dirty="0" smtClean="0"/>
              <a:t>对我产品有意见用户是谁？在哪？如何通达？</a:t>
            </a:r>
            <a:endParaRPr lang="en-US" altLang="zh-CN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	-</a:t>
            </a:r>
            <a:r>
              <a:rPr lang="zh-CN" altLang="en-US" dirty="0" smtClean="0"/>
              <a:t>修复品牌形象（快速的）</a:t>
            </a:r>
            <a:r>
              <a:rPr lang="en-US" altLang="zh-CN" dirty="0" smtClean="0"/>
              <a:t>,and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 smtClean="0"/>
              <a:t>	-</a:t>
            </a:r>
            <a:r>
              <a:rPr lang="zh-CN" altLang="en-US" dirty="0" smtClean="0"/>
              <a:t>培养既有用户忠诚度</a:t>
            </a:r>
            <a:endParaRPr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4C2074D-A4AF-DB4A-971C-A6276A75F8D9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29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1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星图数据覆盖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家以上电商平台，包括</a:t>
            </a:r>
            <a:r>
              <a:rPr kumimoji="1" lang="en-US" altLang="zh-CN" dirty="0" smtClean="0"/>
              <a:t>9</a:t>
            </a:r>
            <a:r>
              <a:rPr kumimoji="1" lang="zh-CN" altLang="en-US" dirty="0" smtClean="0"/>
              <a:t>家综合和主流垂直。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也有消费服务，如</a:t>
            </a:r>
            <a:r>
              <a:rPr kumimoji="1" lang="en-US" altLang="zh-CN" dirty="0" smtClean="0"/>
              <a:t>OTA</a:t>
            </a:r>
            <a:r>
              <a:rPr kumimoji="1" lang="zh-CN" altLang="en-US" dirty="0" smtClean="0"/>
              <a:t>旅游，汽车门户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视频，</a:t>
            </a:r>
            <a:r>
              <a:rPr kumimoji="1" lang="en-US" altLang="zh-CN" dirty="0" err="1" smtClean="0"/>
              <a:t>blahblahblah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BB3A6AE-E015-3D43-AA4D-1290454D36CB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4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89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-1000</a:t>
            </a:r>
            <a:r>
              <a:rPr kumimoji="1" lang="zh-CN" altLang="en-US" dirty="0" smtClean="0"/>
              <a:t>个以上的品类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快消耐消都有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主要包括（超类）：</a:t>
            </a:r>
            <a:r>
              <a:rPr kumimoji="1" lang="en-US" altLang="zh-CN" dirty="0" err="1" smtClean="0"/>
              <a:t>blahblahblah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F9FE382-C6AC-574F-8F05-ED14416C5C29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5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2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-80000</a:t>
            </a:r>
            <a:r>
              <a:rPr kumimoji="1" lang="zh-CN" altLang="en-US" dirty="0" smtClean="0"/>
              <a:t>个以上的品牌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73ED864-19DB-1841-BBCB-86975D1B2A70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6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17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-60000</a:t>
            </a:r>
            <a:r>
              <a:rPr kumimoji="1" lang="zh-CN" altLang="en-US" dirty="0" smtClean="0"/>
              <a:t>个以上的网销商，自营</a:t>
            </a:r>
            <a:r>
              <a:rPr kumimoji="1" lang="en-US" altLang="zh-CN" dirty="0" smtClean="0"/>
              <a:t>POP</a:t>
            </a:r>
            <a:r>
              <a:rPr kumimoji="1" lang="zh-CN" altLang="en-US" dirty="0" smtClean="0"/>
              <a:t>都有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BABFECD-7844-C34C-BF3C-40EA943C6053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7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9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-700</a:t>
            </a:r>
            <a:r>
              <a:rPr kumimoji="1" lang="zh-CN" altLang="en-US" dirty="0" smtClean="0"/>
              <a:t>万个以上的条码级单品（</a:t>
            </a:r>
            <a:r>
              <a:rPr kumimoji="1" lang="en-US" altLang="zh-CN" dirty="0" smtClean="0"/>
              <a:t>SKU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大数据是全量思维做数据，全量与抽样相比，意味着什么</a:t>
            </a:r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D009B5-B29F-7241-8076-F7A29D88C97D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8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9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技术能力，销量推演算法模型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专业指标监测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59C98D5-C1E4-AF4A-B957-B30AD1169C58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9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1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dirty="0" smtClean="0"/>
              <a:t>-5000</a:t>
            </a:r>
            <a:r>
              <a:rPr kumimoji="1" lang="zh-CN" altLang="en-US" dirty="0" smtClean="0"/>
              <a:t>万个以上的网购消费者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电商账号的可延展性，全画像的可能性翻页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CDB1020-CF91-074B-AD93-CE6083D427AE}" type="datetime1">
              <a:rPr lang="zh-CN" altLang="en-US" smtClean="0"/>
              <a:t>2016/3/4</a:t>
            </a:fld>
            <a:endParaRPr lang="zh-CN" altLang="en-US" sz="1200">
              <a:latin typeface="Calibri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5A40F5-DC2D-ED4D-AD7B-10297A8D6AD9}" type="slidenum">
              <a:rPr lang="zh-CN" altLang="en-US" smtClean="0"/>
              <a:pPr>
                <a:defRPr/>
              </a:pPr>
              <a:t>10</a:t>
            </a:fld>
            <a:endParaRPr lang="zh-CN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EDE05-418D-1043-92FB-861DCC110A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F4561-3B4C-4747-BEAA-B7676F7A1B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9EED-167C-3F42-9D19-E0886DDDB0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 dirty="0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E93A4-5C16-6949-8D26-FD343434BF3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DE73-9EC7-F041-B5E1-63D78BABC34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7894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7894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42" y="193537"/>
            <a:ext cx="7210757" cy="324932"/>
          </a:xfrm>
        </p:spPr>
        <p:txBody>
          <a:bodyPr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28469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6042" y="193537"/>
            <a:ext cx="7210757" cy="324932"/>
          </a:xfrm>
        </p:spPr>
        <p:txBody>
          <a:bodyPr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4446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038"/>
            <a:ext cx="6858000" cy="19907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963"/>
            <a:ext cx="6858000" cy="1379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5575"/>
            <a:ext cx="78867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288"/>
            <a:ext cx="7886700" cy="12509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EEBB-AE4C-7F47-852E-0809BCBCD8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386715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800"/>
            <a:ext cx="1971675" cy="48434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5762625" cy="48434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E53E-8734-EB47-BF59-82F4056D93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788670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401763"/>
            <a:ext cx="3868737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087563"/>
            <a:ext cx="3868737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1763"/>
            <a:ext cx="38877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788" cy="3070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4ABE2-CCF6-F64E-92C6-6A277FD776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4B5AE-3FE5-A44B-8085-7DBCD47F0B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F88E-838B-9F49-874C-D912A21024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9CB5-75ED-D94A-B5D2-791F0AAC53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81000"/>
            <a:ext cx="2949575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822325"/>
            <a:ext cx="462915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714500"/>
            <a:ext cx="2949575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31D82-5E11-9442-BF29-62837E47DC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charset="0"/>
              </a:rPr>
              <a:t>第二级</a:t>
            </a:r>
          </a:p>
          <a:p>
            <a:pPr lvl="2"/>
            <a:r>
              <a:rPr lang="zh-CN" altLang="zh-CN">
                <a:sym typeface="Calibri" charset="0"/>
              </a:rPr>
              <a:t>第三级</a:t>
            </a:r>
          </a:p>
          <a:p>
            <a:pPr lvl="3"/>
            <a:r>
              <a:rPr lang="zh-CN" altLang="zh-CN">
                <a:sym typeface="Calibri" charset="0"/>
              </a:rPr>
              <a:t>第四级</a:t>
            </a:r>
          </a:p>
          <a:p>
            <a:pPr lvl="4"/>
            <a:r>
              <a:rPr lang="zh-CN" altLang="zh-CN">
                <a:sym typeface="Calibri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rgbClr val="898989"/>
                </a:solidFill>
                <a:latin typeface="+mn-lt"/>
                <a:sym typeface="Calibri" charset="0"/>
              </a:defRPr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rgbClr val="898989"/>
                </a:solidFill>
                <a:latin typeface="+mn-lt"/>
                <a:sym typeface="Calibri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latin typeface="+mn-lt"/>
                <a:sym typeface="Calibri" charset="0"/>
              </a:defRPr>
            </a:lvl1pPr>
          </a:lstStyle>
          <a:p>
            <a:pPr>
              <a:defRPr/>
            </a:pPr>
            <a:fld id="{4DC7F130-7248-6646-8C5D-C6B3D1B0928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spd="slow">
    <p:push dir="u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>
            <a:spLocks noChangeArrowheads="1"/>
          </p:cNvSpPr>
          <p:nvPr/>
        </p:nvSpPr>
        <p:spPr bwMode="auto">
          <a:xfrm>
            <a:off x="180975" y="5302250"/>
            <a:ext cx="25908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zh-CN" altLang="en-US" sz="80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星图数据</a:t>
            </a:r>
            <a:r>
              <a:rPr lang="en-US" altLang="zh-CN" sz="80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——</a:t>
            </a:r>
            <a:r>
              <a:rPr lang="zh-CN" altLang="en-US" sz="80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中国第一消费领域</a:t>
            </a:r>
            <a:r>
              <a:rPr lang="en-US" altLang="zh-CN" sz="800" dirty="0" err="1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DaaS</a:t>
            </a:r>
            <a:endParaRPr lang="zh-CN" altLang="en-US" dirty="0" smtClean="0"/>
          </a:p>
        </p:txBody>
      </p:sp>
      <p:sp>
        <p:nvSpPr>
          <p:cNvPr id="2051" name="TextBox 8"/>
          <p:cNvSpPr>
            <a:spLocks noChangeArrowheads="1"/>
          </p:cNvSpPr>
          <p:nvPr/>
        </p:nvSpPr>
        <p:spPr bwMode="auto">
          <a:xfrm>
            <a:off x="6515974" y="5302250"/>
            <a:ext cx="19454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80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Connect</a:t>
            </a:r>
            <a:r>
              <a:rPr lang="zh-CN" altLang="en-US" sz="800" baseline="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800" baseline="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The</a:t>
            </a:r>
            <a:r>
              <a:rPr lang="zh-CN" altLang="en-US" sz="800" baseline="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800" baseline="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Dots.</a:t>
            </a:r>
            <a:r>
              <a:rPr lang="zh-CN" altLang="en-US" sz="80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zh-CN" altLang="en-US" sz="800" dirty="0" smtClean="0">
                <a:solidFill>
                  <a:srgbClr val="7F7F7F"/>
                </a:solidFill>
              </a:rPr>
              <a:t> © Syntun Ltd.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en-US" sz="800" dirty="0" smtClean="0">
              <a:solidFill>
                <a:srgbClr val="7F7F7F"/>
              </a:solidFill>
            </a:endParaRPr>
          </a:p>
        </p:txBody>
      </p:sp>
      <p:sp>
        <p:nvSpPr>
          <p:cNvPr id="1434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单击此处编辑母版标题样式</a:t>
            </a:r>
          </a:p>
        </p:txBody>
      </p:sp>
      <p:sp>
        <p:nvSpPr>
          <p:cNvPr id="1434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9600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charset="0"/>
              </a:rPr>
              <a:t>第二级</a:t>
            </a:r>
          </a:p>
          <a:p>
            <a:pPr lvl="2"/>
            <a:r>
              <a:rPr lang="zh-CN" altLang="zh-CN">
                <a:sym typeface="Calibri" charset="0"/>
              </a:rPr>
              <a:t>第三级</a:t>
            </a:r>
          </a:p>
          <a:p>
            <a:pPr lvl="3"/>
            <a:r>
              <a:rPr lang="zh-CN" altLang="zh-CN">
                <a:sym typeface="Calibri" charset="0"/>
              </a:rPr>
              <a:t>第四级</a:t>
            </a:r>
          </a:p>
          <a:p>
            <a:pPr lvl="4"/>
            <a:r>
              <a:rPr lang="zh-CN" altLang="zh-CN">
                <a:sym typeface="Calibri" charset="0"/>
              </a:rPr>
              <a:t>第五级</a:t>
            </a:r>
          </a:p>
        </p:txBody>
      </p:sp>
      <p:sp>
        <p:nvSpPr>
          <p:cNvPr id="2054" name="椭圆 52"/>
          <p:cNvSpPr>
            <a:spLocks noChangeArrowheads="1"/>
          </p:cNvSpPr>
          <p:nvPr/>
        </p:nvSpPr>
        <p:spPr bwMode="auto">
          <a:xfrm>
            <a:off x="8603944" y="5233467"/>
            <a:ext cx="311150" cy="309563"/>
          </a:xfrm>
          <a:prstGeom prst="ellipse">
            <a:avLst/>
          </a:prstGeom>
          <a:solidFill>
            <a:srgbClr val="FC9F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Calibri" charset="0"/>
              <a:sym typeface="Calibri" charset="0"/>
            </a:endParaRPr>
          </a:p>
        </p:txBody>
      </p:sp>
      <p:pic>
        <p:nvPicPr>
          <p:cNvPr id="14343" name="Picture 7" descr="logo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2238"/>
            <a:ext cx="1296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98" r:id="rId13"/>
    <p:sldLayoutId id="2147483699" r:id="rId14"/>
  </p:sldLayoutIdLst>
  <p:transition spd="slow">
    <p:push dir="u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push dir="u"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sym typeface="Calibri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.syntun.com.c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4"/>
          <p:cNvSpPr>
            <a:spLocks noChangeArrowheads="1"/>
          </p:cNvSpPr>
          <p:nvPr/>
        </p:nvSpPr>
        <p:spPr bwMode="auto">
          <a:xfrm>
            <a:off x="4032250" y="3289494"/>
            <a:ext cx="111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星图数据</a:t>
            </a:r>
            <a:r>
              <a:rPr lang="en-US" altLang="zh-CN" sz="18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endParaRPr lang="zh-CN" altLang="en-US" sz="1800" dirty="0">
              <a:solidFill>
                <a:srgbClr val="4D4D4D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17410" name="TextBox 5"/>
          <p:cNvSpPr>
            <a:spLocks noChangeArrowheads="1"/>
          </p:cNvSpPr>
          <p:nvPr/>
        </p:nvSpPr>
        <p:spPr bwMode="auto">
          <a:xfrm>
            <a:off x="828675" y="3782286"/>
            <a:ext cx="7559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800" dirty="0" smtClean="0">
                <a:solidFill>
                  <a:srgbClr val="5F5F5F"/>
                </a:solidFill>
                <a:latin typeface="微软雅黑" charset="0"/>
                <a:ea typeface="微软雅黑" charset="0"/>
                <a:sym typeface="微软雅黑" charset="0"/>
              </a:rPr>
              <a:t>中国第一消费领域</a:t>
            </a:r>
            <a:r>
              <a:rPr lang="en-US" altLang="zh-CN" sz="2800" dirty="0" err="1" smtClean="0">
                <a:solidFill>
                  <a:srgbClr val="5F5F5F"/>
                </a:solidFill>
                <a:latin typeface="微软雅黑" charset="0"/>
                <a:ea typeface="微软雅黑" charset="0"/>
                <a:sym typeface="微软雅黑" charset="0"/>
              </a:rPr>
              <a:t>DaaS</a:t>
            </a:r>
            <a:endParaRPr lang="zh-CN" altLang="en-US" sz="2800" dirty="0">
              <a:latin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63938" y="1057525"/>
            <a:ext cx="2016125" cy="2016125"/>
            <a:chOff x="3563938" y="1203325"/>
            <a:chExt cx="2016125" cy="2016125"/>
          </a:xfrm>
        </p:grpSpPr>
        <p:sp>
          <p:nvSpPr>
            <p:cNvPr id="17412" name="AutoShape 5"/>
            <p:cNvSpPr>
              <a:spLocks noChangeArrowheads="1"/>
            </p:cNvSpPr>
            <p:nvPr/>
          </p:nvSpPr>
          <p:spPr bwMode="auto">
            <a:xfrm>
              <a:off x="3563938" y="1203325"/>
              <a:ext cx="2016125" cy="2016125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02" y="10800"/>
                  </a:moveTo>
                  <a:cubicBezTo>
                    <a:pt x="1102" y="16156"/>
                    <a:pt x="5444" y="20498"/>
                    <a:pt x="10800" y="20498"/>
                  </a:cubicBezTo>
                  <a:cubicBezTo>
                    <a:pt x="16156" y="20498"/>
                    <a:pt x="20498" y="16156"/>
                    <a:pt x="20498" y="10800"/>
                  </a:cubicBezTo>
                  <a:cubicBezTo>
                    <a:pt x="20498" y="5444"/>
                    <a:pt x="16156" y="1102"/>
                    <a:pt x="10800" y="1102"/>
                  </a:cubicBezTo>
                  <a:cubicBezTo>
                    <a:pt x="5444" y="1102"/>
                    <a:pt x="1102" y="5444"/>
                    <a:pt x="1102" y="10800"/>
                  </a:cubicBezTo>
                  <a:close/>
                </a:path>
              </a:pathLst>
            </a:custGeom>
            <a:solidFill>
              <a:srgbClr val="FC9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800">
                  <a:latin typeface="Arial" charset="0"/>
                </a:rPr>
                <a:t>   </a:t>
              </a:r>
            </a:p>
          </p:txBody>
        </p:sp>
        <p:pic>
          <p:nvPicPr>
            <p:cNvPr id="17413" name="Picture 6" descr="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863" y="1482725"/>
              <a:ext cx="1439862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</p:grpSp>
      <p:sp>
        <p:nvSpPr>
          <p:cNvPr id="17414" name="Text Box 7"/>
          <p:cNvSpPr>
            <a:spLocks noChangeArrowheads="1"/>
          </p:cNvSpPr>
          <p:nvPr/>
        </p:nvSpPr>
        <p:spPr bwMode="auto">
          <a:xfrm>
            <a:off x="6516688" y="5305425"/>
            <a:ext cx="25923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Connect</a:t>
            </a:r>
            <a:r>
              <a:rPr lang="zh-CN" altLang="en-US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The</a:t>
            </a:r>
            <a:r>
              <a:rPr lang="zh-CN" altLang="en-US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Dots</a:t>
            </a:r>
            <a:r>
              <a:rPr lang="zh-CN" altLang="en-US" sz="1200" dirty="0" smtClean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!  </a:t>
            </a:r>
            <a:r>
              <a:rPr lang="zh-CN" altLang="en-US" sz="1200" dirty="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© Syntun Ltd.</a:t>
            </a:r>
            <a:endParaRPr lang="zh-CN" altLang="en-US" sz="1800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E93A4-5C16-6949-8D26-FD343434BF3E}" type="slidenum">
              <a:rPr lang="zh-CN" altLang="en-US" smtClean="0"/>
              <a:pPr>
                <a:defRPr/>
              </a:pPr>
              <a:t>2</a:t>
            </a:fld>
            <a:endParaRPr lang="zh-CN" altLang="en-US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Data</a:t>
            </a:r>
            <a:r>
              <a:rPr lang="zh-CN" altLang="en-US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Dimension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11299" name="Text Box 39"/>
          <p:cNvSpPr>
            <a:spLocks noChangeArrowheads="1"/>
          </p:cNvSpPr>
          <p:nvPr/>
        </p:nvSpPr>
        <p:spPr bwMode="auto">
          <a:xfrm>
            <a:off x="8651082" y="5089483"/>
            <a:ext cx="1872000" cy="57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000" tIns="180000" rIns="72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rPr>
              <a:t>9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charset="0"/>
            </a:endParaRPr>
          </a:p>
        </p:txBody>
      </p:sp>
      <p:sp>
        <p:nvSpPr>
          <p:cNvPr id="29" name="Text Box 22"/>
          <p:cNvSpPr>
            <a:spLocks noChangeArrowheads="1"/>
          </p:cNvSpPr>
          <p:nvPr/>
        </p:nvSpPr>
        <p:spPr bwMode="auto">
          <a:xfrm>
            <a:off x="0" y="697530"/>
            <a:ext cx="9144000" cy="400110"/>
          </a:xfrm>
          <a:prstGeom prst="rect">
            <a:avLst/>
          </a:prstGeom>
          <a:solidFill>
            <a:srgbClr val="F8A30E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a typeface="微软雅黑" charset="0"/>
              </a:rPr>
              <a:t>Online Shopper</a:t>
            </a:r>
            <a:endParaRPr lang="zh-CN" altLang="en-US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200" y="1232758"/>
            <a:ext cx="1872000" cy="100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1200" y="2657121"/>
            <a:ext cx="1872000" cy="100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品类偏好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1200" y="4081483"/>
            <a:ext cx="1872000" cy="100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购买时间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40800" y="2657121"/>
            <a:ext cx="1872000" cy="100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购买能力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4400" y="1232758"/>
            <a:ext cx="1872000" cy="100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34400" y="2657121"/>
            <a:ext cx="1872000" cy="100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34400" y="4081483"/>
            <a:ext cx="1872000" cy="100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购买频率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0800" y="1232757"/>
            <a:ext cx="1872000" cy="100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商账户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7600" y="2657121"/>
            <a:ext cx="1872000" cy="100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40800" y="4081483"/>
            <a:ext cx="1872000" cy="100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挑剔度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7600" y="1232757"/>
            <a:ext cx="1872000" cy="100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购买记录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37600" y="4081483"/>
            <a:ext cx="1872000" cy="100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消费层级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65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r>
              <a:rPr kumimoji="1" lang="zh-CN" altLang="en-US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Minutes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Frequency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5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57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36</a:t>
            </a:r>
            <a:r>
              <a:rPr kumimoji="1" lang="zh-CN" altLang="en-US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Months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Accumulation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11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996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五边形 60"/>
          <p:cNvSpPr>
            <a:spLocks noChangeArrowheads="1"/>
          </p:cNvSpPr>
          <p:nvPr/>
        </p:nvSpPr>
        <p:spPr bwMode="auto">
          <a:xfrm>
            <a:off x="4289425" y="3937000"/>
            <a:ext cx="3451225" cy="1008063"/>
          </a:xfrm>
          <a:prstGeom prst="homePlate">
            <a:avLst>
              <a:gd name="adj" fmla="val 24758"/>
            </a:avLst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3314" name="五边形 59"/>
          <p:cNvSpPr>
            <a:spLocks noChangeArrowheads="1"/>
          </p:cNvSpPr>
          <p:nvPr/>
        </p:nvSpPr>
        <p:spPr bwMode="auto">
          <a:xfrm>
            <a:off x="788988" y="3894138"/>
            <a:ext cx="3227387" cy="1050925"/>
          </a:xfrm>
          <a:prstGeom prst="homePlate">
            <a:avLst>
              <a:gd name="adj" fmla="val 24753"/>
            </a:avLst>
          </a:prstGeom>
          <a:solidFill>
            <a:srgbClr val="F8A3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3315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>
                <a:solidFill>
                  <a:srgbClr val="5F5F5F"/>
                </a:solidFill>
                <a:ea typeface="微软雅黑" charset="0"/>
              </a:rPr>
              <a:t>System</a:t>
            </a:r>
            <a:r>
              <a:rPr lang="zh-CN" altLang="en-US" sz="2000">
                <a:solidFill>
                  <a:srgbClr val="5F5F5F"/>
                </a:solidFill>
                <a:ea typeface="微软雅黑" charset="0"/>
              </a:rPr>
              <a:t> </a:t>
            </a:r>
            <a:r>
              <a:rPr lang="en-US" altLang="zh-CN" sz="2000">
                <a:solidFill>
                  <a:srgbClr val="5F5F5F"/>
                </a:solidFill>
                <a:ea typeface="微软雅黑" charset="0"/>
              </a:rPr>
              <a:t>Architecture</a:t>
            </a:r>
            <a:endParaRPr lang="zh-CN" altLang="en-US" sz="2000">
              <a:solidFill>
                <a:srgbClr val="5F5F5F"/>
              </a:solidFill>
              <a:ea typeface="微软雅黑" charset="0"/>
            </a:endParaRPr>
          </a:p>
        </p:txBody>
      </p:sp>
      <p:sp>
        <p:nvSpPr>
          <p:cNvPr id="22533" name="Text Box 27"/>
          <p:cNvSpPr>
            <a:spLocks noChangeArrowheads="1"/>
          </p:cNvSpPr>
          <p:nvPr/>
        </p:nvSpPr>
        <p:spPr bwMode="auto">
          <a:xfrm>
            <a:off x="323850" y="841528"/>
            <a:ext cx="244792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r>
              <a:rPr lang="en-US" altLang="zh-CN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Acquire</a:t>
            </a:r>
            <a:r>
              <a:rPr lang="zh-CN" altLang="en-US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5TB</a:t>
            </a:r>
            <a:r>
              <a:rPr lang="zh-CN" altLang="en-US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every</a:t>
            </a:r>
            <a:r>
              <a:rPr lang="zh-CN" altLang="en-US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F8A30E"/>
                </a:solidFill>
                <a:latin typeface="微软雅黑" charset="0"/>
                <a:ea typeface="微软雅黑" charset="0"/>
                <a:sym typeface="微软雅黑" charset="0"/>
              </a:rPr>
              <a:t>day</a:t>
            </a:r>
            <a:endParaRPr lang="zh-CN" altLang="en-US" sz="1600" dirty="0" smtClean="0">
              <a:solidFill>
                <a:srgbClr val="F8A30E"/>
              </a:solidFill>
              <a:latin typeface="Arial" charset="0"/>
            </a:endParaRPr>
          </a:p>
        </p:txBody>
      </p:sp>
      <p:sp>
        <p:nvSpPr>
          <p:cNvPr id="13317" name="Text Box 39"/>
          <p:cNvSpPr>
            <a:spLocks noChangeArrowheads="1"/>
          </p:cNvSpPr>
          <p:nvPr/>
        </p:nvSpPr>
        <p:spPr bwMode="auto">
          <a:xfrm>
            <a:off x="8567738" y="5233988"/>
            <a:ext cx="43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Arial" charset="0"/>
              </a:rPr>
              <a:t>12</a:t>
            </a:r>
            <a:endParaRPr lang="zh-CN" altLang="en-US" sz="1800" dirty="0"/>
          </a:p>
        </p:txBody>
      </p:sp>
      <p:sp>
        <p:nvSpPr>
          <p:cNvPr id="13318" name="Text Box 16"/>
          <p:cNvSpPr>
            <a:spLocks noChangeArrowheads="1"/>
          </p:cNvSpPr>
          <p:nvPr/>
        </p:nvSpPr>
        <p:spPr bwMode="auto">
          <a:xfrm>
            <a:off x="2808288" y="2281238"/>
            <a:ext cx="21971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Quality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Control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System</a:t>
            </a:r>
            <a:endParaRPr lang="zh-CN" altLang="en-US" sz="1400" dirty="0">
              <a:solidFill>
                <a:srgbClr val="4D4D4D"/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charset="2"/>
              <a:buChar char="ü"/>
            </a:pP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Standardized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System</a:t>
            </a:r>
            <a:endParaRPr lang="zh-CN" altLang="en-US" sz="1400" dirty="0">
              <a:solidFill>
                <a:srgbClr val="4D4D4D"/>
              </a:solidFill>
              <a:latin typeface="Arial" charset="0"/>
              <a:sym typeface="Arial" charset="0"/>
            </a:endParaRPr>
          </a:p>
        </p:txBody>
      </p:sp>
      <p:sp>
        <p:nvSpPr>
          <p:cNvPr id="22543" name="Text Box 27"/>
          <p:cNvSpPr>
            <a:spLocks noChangeArrowheads="1"/>
          </p:cNvSpPr>
          <p:nvPr/>
        </p:nvSpPr>
        <p:spPr bwMode="auto">
          <a:xfrm>
            <a:off x="2627313" y="841375"/>
            <a:ext cx="2447925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generate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70</a:t>
            </a:r>
            <a:r>
              <a:rPr lang="zh-CN" altLang="en-US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million</a:t>
            </a:r>
            <a:r>
              <a:rPr lang="zh-CN" altLang="en-US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unit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of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result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every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day</a:t>
            </a:r>
            <a:endParaRPr lang="zh-CN" altLang="en-US" sz="1600" dirty="0" smtClean="0">
              <a:solidFill>
                <a:srgbClr val="A2B932"/>
              </a:solidFill>
              <a:latin typeface="Arial" charset="0"/>
            </a:endParaRPr>
          </a:p>
        </p:txBody>
      </p:sp>
      <p:sp>
        <p:nvSpPr>
          <p:cNvPr id="22544" name="Text Box 27"/>
          <p:cNvSpPr>
            <a:spLocks noChangeArrowheads="1"/>
          </p:cNvSpPr>
          <p:nvPr/>
        </p:nvSpPr>
        <p:spPr bwMode="auto">
          <a:xfrm>
            <a:off x="5148263" y="871538"/>
            <a:ext cx="34194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Confidence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interval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of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prediction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85%-95%,</a:t>
            </a:r>
            <a:r>
              <a:rPr lang="zh-CN" altLang="en-US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far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better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than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traditional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approach</a:t>
            </a:r>
            <a:r>
              <a:rPr lang="zh-CN" altLang="en-US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rgbClr val="A2B932"/>
                </a:solidFill>
                <a:latin typeface="微软雅黑" charset="0"/>
                <a:ea typeface="微软雅黑" charset="0"/>
                <a:sym typeface="微软雅黑" charset="0"/>
              </a:rPr>
              <a:t>(75%)</a:t>
            </a:r>
            <a:endParaRPr lang="zh-CN" altLang="en-US" sz="1600" dirty="0" smtClean="0">
              <a:solidFill>
                <a:srgbClr val="A2B932"/>
              </a:solidFill>
              <a:latin typeface="Arial" charset="0"/>
            </a:endParaRPr>
          </a:p>
        </p:txBody>
      </p:sp>
      <p:grpSp>
        <p:nvGrpSpPr>
          <p:cNvPr id="13321" name="组 2"/>
          <p:cNvGrpSpPr>
            <a:grpSpLocks/>
          </p:cNvGrpSpPr>
          <p:nvPr/>
        </p:nvGrpSpPr>
        <p:grpSpPr bwMode="auto">
          <a:xfrm>
            <a:off x="4216400" y="3871913"/>
            <a:ext cx="3333750" cy="1138237"/>
            <a:chOff x="3264576" y="2019442"/>
            <a:chExt cx="5377718" cy="722379"/>
          </a:xfrm>
        </p:grpSpPr>
        <p:sp>
          <p:nvSpPr>
            <p:cNvPr id="13342" name="Text Box 18"/>
            <p:cNvSpPr>
              <a:spLocks noChangeArrowheads="1"/>
            </p:cNvSpPr>
            <p:nvPr/>
          </p:nvSpPr>
          <p:spPr bwMode="auto">
            <a:xfrm>
              <a:off x="3403348" y="2019442"/>
              <a:ext cx="5238946" cy="722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WarpEngine</a:t>
              </a:r>
              <a:r>
                <a:rPr lang="en-US" altLang="zh-CN" sz="2000" b="1" baseline="300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®</a:t>
              </a:r>
              <a:r>
                <a:rPr lang="zh-CN" altLang="en-US" sz="2000" b="1" baseline="300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/>
              </a:r>
              <a:br>
                <a:rPr lang="zh-CN" altLang="en-US" sz="2000" b="1" baseline="300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</a:b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Big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Data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Analyzing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and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Processing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Engine</a:t>
              </a:r>
              <a:endPara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endParaRPr>
            </a:p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-Based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on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Spark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and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charset="0"/>
                  <a:ea typeface="微软雅黑" charset="0"/>
                  <a:sym typeface="微软雅黑" charset="0"/>
                </a:rPr>
                <a:t>Hadoop</a:t>
              </a:r>
              <a:endPara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endParaRPr>
            </a:p>
          </p:txBody>
        </p:sp>
        <p:sp>
          <p:nvSpPr>
            <p:cNvPr id="13343" name="文本框 1"/>
            <p:cNvSpPr>
              <a:spLocks noChangeArrowheads="1"/>
            </p:cNvSpPr>
            <p:nvPr/>
          </p:nvSpPr>
          <p:spPr bwMode="auto">
            <a:xfrm>
              <a:off x="3264576" y="2185839"/>
              <a:ext cx="5362575" cy="245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charset="0"/>
                <a:buNone/>
              </a:pPr>
              <a:endParaRPr lang="zh-CN" altLang="en-US" sz="1600">
                <a:latin typeface="Arial" charset="0"/>
                <a:sym typeface="Arial" charset="0"/>
              </a:endParaRPr>
            </a:p>
          </p:txBody>
        </p:sp>
      </p:grpSp>
      <p:sp>
        <p:nvSpPr>
          <p:cNvPr id="13322" name="Text Box 17"/>
          <p:cNvSpPr>
            <a:spLocks noChangeArrowheads="1"/>
          </p:cNvSpPr>
          <p:nvPr/>
        </p:nvSpPr>
        <p:spPr bwMode="auto">
          <a:xfrm>
            <a:off x="612055" y="3841750"/>
            <a:ext cx="350454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iNebula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®</a:t>
            </a:r>
            <a:endParaRPr lang="zh-CN" altLang="en-US" sz="2000" b="1" baseline="30000" dirty="0">
              <a:solidFill>
                <a:schemeClr val="bg1"/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Distributed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Acquisition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and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Storage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System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-Based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On</a:t>
            </a: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  <a:sym typeface="微软雅黑" charset="0"/>
              </a:rPr>
              <a:t>Hadoop</a:t>
            </a:r>
            <a:endParaRPr lang="zh-CN" altLang="en-US" sz="1600" dirty="0">
              <a:latin typeface="Arial" charset="0"/>
            </a:endParaRPr>
          </a:p>
        </p:txBody>
      </p:sp>
      <p:grpSp>
        <p:nvGrpSpPr>
          <p:cNvPr id="13323" name="组 5"/>
          <p:cNvGrpSpPr>
            <a:grpSpLocks/>
          </p:cNvGrpSpPr>
          <p:nvPr/>
        </p:nvGrpSpPr>
        <p:grpSpPr bwMode="auto">
          <a:xfrm>
            <a:off x="539750" y="1777999"/>
            <a:ext cx="1944688" cy="2103775"/>
            <a:chOff x="539751" y="3282950"/>
            <a:chExt cx="2016336" cy="1646429"/>
          </a:xfrm>
        </p:grpSpPr>
        <p:sp>
          <p:nvSpPr>
            <p:cNvPr id="13338" name="Text Box 16"/>
            <p:cNvSpPr>
              <a:spLocks noChangeArrowheads="1"/>
            </p:cNvSpPr>
            <p:nvPr/>
          </p:nvSpPr>
          <p:spPr bwMode="auto">
            <a:xfrm>
              <a:off x="539752" y="3676865"/>
              <a:ext cx="2015568" cy="1252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charset="2"/>
                <a:buChar char="ü"/>
              </a:pP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Reliable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data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collection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system</a:t>
              </a:r>
              <a:endPara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endParaRPr>
            </a:p>
            <a:p>
              <a:pPr eaLnBrk="1" hangingPunct="1">
                <a:spcBef>
                  <a:spcPct val="0"/>
                </a:spcBef>
                <a:buFont typeface="Wingdings" charset="2"/>
                <a:buChar char="ü"/>
              </a:pP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Coverage: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SNS,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E-commerce,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Media</a:t>
              </a:r>
              <a:r>
                <a:rPr lang="zh-CN" altLang="en-US" sz="1400" dirty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sites,</a:t>
              </a:r>
              <a:r>
                <a:rPr lang="zh-CN" altLang="en-US" sz="1400" dirty="0" smtClean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 </a:t>
              </a:r>
              <a:r>
                <a:rPr lang="en-US" altLang="zh-CN" sz="1400" dirty="0" smtClean="0">
                  <a:solidFill>
                    <a:srgbClr val="4D4D4D"/>
                  </a:solidFill>
                  <a:latin typeface="微软雅黑" charset="0"/>
                  <a:ea typeface="微软雅黑" charset="0"/>
                  <a:sym typeface="微软雅黑" charset="0"/>
                </a:rPr>
                <a:t>portals</a:t>
              </a:r>
              <a:endPara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endParaRPr>
            </a:p>
            <a:p>
              <a:pPr eaLnBrk="1" hangingPunct="1">
                <a:spcBef>
                  <a:spcPct val="0"/>
                </a:spcBef>
                <a:buFont typeface="Wingdings" charset="2"/>
                <a:buChar char="ü"/>
              </a:pPr>
              <a:endPara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endParaRPr>
            </a:p>
          </p:txBody>
        </p:sp>
        <p:grpSp>
          <p:nvGrpSpPr>
            <p:cNvPr id="13339" name="组 4"/>
            <p:cNvGrpSpPr>
              <a:grpSpLocks/>
            </p:cNvGrpSpPr>
            <p:nvPr/>
          </p:nvGrpSpPr>
          <p:grpSpPr bwMode="auto">
            <a:xfrm>
              <a:off x="539751" y="3282950"/>
              <a:ext cx="2016336" cy="1520825"/>
              <a:chOff x="539751" y="3282950"/>
              <a:chExt cx="2016336" cy="1520825"/>
            </a:xfrm>
          </p:grpSpPr>
          <p:sp>
            <p:nvSpPr>
              <p:cNvPr id="13340" name="AutoShape 13"/>
              <p:cNvSpPr>
                <a:spLocks noChangeArrowheads="1"/>
              </p:cNvSpPr>
              <p:nvPr/>
            </p:nvSpPr>
            <p:spPr bwMode="auto">
              <a:xfrm>
                <a:off x="539751" y="3282950"/>
                <a:ext cx="2016278" cy="1520825"/>
              </a:xfrm>
              <a:prstGeom prst="roundRect">
                <a:avLst>
                  <a:gd name="adj" fmla="val 6676"/>
                </a:avLst>
              </a:prstGeom>
              <a:noFill/>
              <a:ln w="38100">
                <a:solidFill>
                  <a:srgbClr val="F8A30E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8A30E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9pPr>
              </a:lstStyle>
              <a:p>
                <a:pPr>
                  <a:spcBef>
                    <a:spcPct val="0"/>
                  </a:spcBef>
                  <a:buFont typeface="Arial" charset="0"/>
                  <a:buNone/>
                </a:pPr>
                <a:endParaRPr lang="zh-CN" altLang="zh-CN" sz="1800">
                  <a:latin typeface="Arial" charset="0"/>
                  <a:sym typeface="Arial" charset="0"/>
                </a:endParaRPr>
              </a:p>
            </p:txBody>
          </p:sp>
          <p:sp>
            <p:nvSpPr>
              <p:cNvPr id="25632" name="Text Box 20"/>
              <p:cNvSpPr>
                <a:spLocks noChangeArrowheads="1"/>
              </p:cNvSpPr>
              <p:nvPr/>
            </p:nvSpPr>
            <p:spPr bwMode="auto">
              <a:xfrm>
                <a:off x="575963" y="3333888"/>
                <a:ext cx="1980124" cy="3130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charset="0"/>
                    <a:ea typeface="宋体" charset="0"/>
                    <a:sym typeface="Calibri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 typeface="Arial" charset="0"/>
                  <a:buNone/>
                  <a:defRPr/>
                </a:pPr>
                <a:r>
                  <a:rPr lang="en-US" altLang="zh-CN" sz="2000" b="1" dirty="0" smtClean="0">
                    <a:solidFill>
                      <a:schemeClr val="accent4">
                        <a:lumMod val="65000"/>
                        <a:lumOff val="35000"/>
                      </a:schemeClr>
                    </a:solidFill>
                    <a:latin typeface="Arial" charset="0"/>
                    <a:ea typeface="微软雅黑" charset="0"/>
                  </a:rPr>
                  <a:t>Data</a:t>
                </a:r>
                <a:r>
                  <a:rPr lang="zh-CN" altLang="en-US" sz="2000" b="1" dirty="0" smtClean="0">
                    <a:solidFill>
                      <a:schemeClr val="accent4">
                        <a:lumMod val="65000"/>
                        <a:lumOff val="35000"/>
                      </a:schemeClr>
                    </a:solidFill>
                    <a:latin typeface="Arial" charset="0"/>
                    <a:ea typeface="微软雅黑" charset="0"/>
                  </a:rPr>
                  <a:t> </a:t>
                </a:r>
                <a:r>
                  <a:rPr lang="en-US" altLang="zh-CN" sz="2000" b="1" dirty="0" smtClean="0">
                    <a:solidFill>
                      <a:schemeClr val="accent4">
                        <a:lumMod val="65000"/>
                        <a:lumOff val="35000"/>
                      </a:schemeClr>
                    </a:solidFill>
                    <a:latin typeface="Arial" charset="0"/>
                    <a:ea typeface="微软雅黑" charset="0"/>
                  </a:rPr>
                  <a:t>Collect</a:t>
                </a:r>
                <a:endParaRPr lang="zh-CN" altLang="en-US" sz="2000" b="1" dirty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Arial" charset="0"/>
                  <a:ea typeface="微软雅黑" charset="0"/>
                </a:endParaRPr>
              </a:p>
            </p:txBody>
          </p:sp>
        </p:grpSp>
      </p:grpSp>
      <p:sp>
        <p:nvSpPr>
          <p:cNvPr id="10269" name="AutoShape 13"/>
          <p:cNvSpPr>
            <a:spLocks noChangeArrowheads="1"/>
          </p:cNvSpPr>
          <p:nvPr/>
        </p:nvSpPr>
        <p:spPr bwMode="auto">
          <a:xfrm>
            <a:off x="2808288" y="1778000"/>
            <a:ext cx="2197100" cy="1944688"/>
          </a:xfrm>
          <a:prstGeom prst="roundRect">
            <a:avLst>
              <a:gd name="adj" fmla="val 4620"/>
            </a:avLst>
          </a:prstGeom>
          <a:noFill/>
          <a:ln w="38100">
            <a:solidFill>
              <a:srgbClr val="A2B93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zh-CN" smtClean="0">
              <a:sym typeface="Arial" charset="0"/>
            </a:endParaRPr>
          </a:p>
        </p:txBody>
      </p:sp>
      <p:sp>
        <p:nvSpPr>
          <p:cNvPr id="13325" name="Text Box 16"/>
          <p:cNvSpPr>
            <a:spLocks noChangeArrowheads="1"/>
          </p:cNvSpPr>
          <p:nvPr/>
        </p:nvSpPr>
        <p:spPr bwMode="auto">
          <a:xfrm>
            <a:off x="5364163" y="2281238"/>
            <a:ext cx="2889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Machine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Learning</a:t>
            </a:r>
            <a:endParaRPr lang="zh-CN" altLang="en-US" sz="1400" dirty="0">
              <a:solidFill>
                <a:srgbClr val="4D4D4D"/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Structured+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Unstructured</a:t>
            </a:r>
            <a:r>
              <a:rPr lang="zh-CN" altLang="en-US" sz="1400" dirty="0" smtClean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Data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Processing</a:t>
            </a:r>
            <a:endParaRPr lang="zh-CN" altLang="en-US" sz="1400" dirty="0">
              <a:solidFill>
                <a:srgbClr val="4D4D4D"/>
              </a:solidFill>
              <a:latin typeface="微软雅黑" charset="0"/>
              <a:ea typeface="微软雅黑" charset="0"/>
              <a:sym typeface="微软雅黑" charset="0"/>
            </a:endParaRPr>
          </a:p>
          <a:p>
            <a:pPr eaLnBrk="1" hangingPunct="1">
              <a:spcBef>
                <a:spcPct val="0"/>
              </a:spcBef>
              <a:buFont typeface="Wingdings" charset="2"/>
              <a:buChar char="ü"/>
            </a:pP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Natural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Language+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Professional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Language</a:t>
            </a:r>
            <a:r>
              <a:rPr lang="zh-CN" altLang="en-US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en-US" altLang="zh-CN" sz="1400" dirty="0">
                <a:solidFill>
                  <a:srgbClr val="4D4D4D"/>
                </a:solidFill>
                <a:latin typeface="微软雅黑" charset="0"/>
                <a:ea typeface="微软雅黑" charset="0"/>
                <a:sym typeface="微软雅黑" charset="0"/>
              </a:rPr>
              <a:t>Processing</a:t>
            </a:r>
            <a:endParaRPr lang="zh-CN" altLang="en-US" sz="1800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13326" name="组 1"/>
          <p:cNvGrpSpPr>
            <a:grpSpLocks/>
          </p:cNvGrpSpPr>
          <p:nvPr/>
        </p:nvGrpSpPr>
        <p:grpSpPr bwMode="auto">
          <a:xfrm>
            <a:off x="8145481" y="2239945"/>
            <a:ext cx="998538" cy="1475646"/>
            <a:chOff x="7977182" y="3649316"/>
            <a:chExt cx="1241409" cy="792162"/>
          </a:xfrm>
        </p:grpSpPr>
        <p:sp>
          <p:nvSpPr>
            <p:cNvPr id="2" name="右箭头 9"/>
            <p:cNvSpPr>
              <a:spLocks noChangeArrowheads="1"/>
            </p:cNvSpPr>
            <p:nvPr/>
          </p:nvSpPr>
          <p:spPr bwMode="auto">
            <a:xfrm>
              <a:off x="8099425" y="3649316"/>
              <a:ext cx="973138" cy="792162"/>
            </a:xfrm>
            <a:prstGeom prst="rightArrow">
              <a:avLst>
                <a:gd name="adj1" fmla="val 50000"/>
                <a:gd name="adj2" fmla="val 50043"/>
              </a:avLst>
            </a:prstGeom>
            <a:solidFill>
              <a:srgbClr val="A2B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>
                <a:spcBef>
                  <a:spcPct val="0"/>
                </a:spcBef>
                <a:buFont typeface="Arial" charset="0"/>
                <a:buNone/>
              </a:pPr>
              <a:endParaRPr lang="zh-CN" altLang="en-US" sz="1400">
                <a:latin typeface="Arial" charset="0"/>
              </a:endParaRPr>
            </a:p>
          </p:txBody>
        </p:sp>
        <p:sp>
          <p:nvSpPr>
            <p:cNvPr id="13337" name="Text Box 27"/>
            <p:cNvSpPr>
              <a:spLocks noChangeArrowheads="1"/>
            </p:cNvSpPr>
            <p:nvPr/>
          </p:nvSpPr>
          <p:spPr bwMode="auto">
            <a:xfrm>
              <a:off x="7977182" y="3843340"/>
              <a:ext cx="1241409" cy="419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宋体" charset="0"/>
                  <a:sym typeface="Calibri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1400" b="1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Product</a:t>
              </a:r>
              <a:endParaRPr lang="zh-CN" altLang="en-US" sz="14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algn="ctr" eaLnBrk="1" hangingPunct="1">
                <a:buFont typeface="Arial" charset="0"/>
                <a:buNone/>
              </a:pPr>
              <a:r>
                <a:rPr lang="en-US" altLang="zh-CN" sz="1400" b="1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And</a:t>
              </a:r>
              <a:r>
                <a:rPr lang="zh-CN" altLang="en-US" sz="1400" b="1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 </a:t>
              </a:r>
              <a:r>
                <a:rPr lang="en-US" altLang="zh-CN" sz="1400" b="1" dirty="0" smtClean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微软雅黑" charset="0"/>
                  <a:ea typeface="微软雅黑" charset="0"/>
                </a:rPr>
                <a:t>Service</a:t>
              </a:r>
              <a:endParaRPr lang="zh-CN" altLang="en-US" sz="14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3327" name="AutoShape 13"/>
          <p:cNvSpPr>
            <a:spLocks noChangeArrowheads="1"/>
          </p:cNvSpPr>
          <p:nvPr/>
        </p:nvSpPr>
        <p:spPr bwMode="auto">
          <a:xfrm>
            <a:off x="5364163" y="1778000"/>
            <a:ext cx="2879725" cy="1944688"/>
          </a:xfrm>
          <a:prstGeom prst="roundRect">
            <a:avLst>
              <a:gd name="adj" fmla="val 2977"/>
            </a:avLst>
          </a:prstGeom>
          <a:noFill/>
          <a:ln w="38100">
            <a:solidFill>
              <a:srgbClr val="A2B93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endParaRPr lang="zh-CN" altLang="zh-CN" sz="1800">
              <a:latin typeface="Arial" charset="0"/>
              <a:sym typeface="Arial" charset="0"/>
            </a:endParaRPr>
          </a:p>
        </p:txBody>
      </p:sp>
      <p:sp>
        <p:nvSpPr>
          <p:cNvPr id="13328" name="操作按钮: 前进或下一个 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005388" y="2555875"/>
            <a:ext cx="358775" cy="517525"/>
          </a:xfrm>
          <a:prstGeom prst="actionButtonForwardNext">
            <a:avLst/>
          </a:prstGeom>
          <a:solidFill>
            <a:srgbClr val="A2B9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</a:endParaRPr>
          </a:p>
        </p:txBody>
      </p:sp>
      <p:sp>
        <p:nvSpPr>
          <p:cNvPr id="13329" name="Text Box 20"/>
          <p:cNvSpPr>
            <a:spLocks noChangeArrowheads="1"/>
          </p:cNvSpPr>
          <p:nvPr/>
        </p:nvSpPr>
        <p:spPr bwMode="auto">
          <a:xfrm>
            <a:off x="2771775" y="1800225"/>
            <a:ext cx="2233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en-US" altLang="zh-CN" sz="2000" b="1">
                <a:solidFill>
                  <a:srgbClr val="595959"/>
                </a:solidFill>
                <a:latin typeface="Arial" charset="0"/>
                <a:ea typeface="微软雅黑" charset="0"/>
              </a:rPr>
              <a:t>Data</a:t>
            </a:r>
            <a:r>
              <a:rPr lang="zh-CN" altLang="en-US" sz="2000" b="1">
                <a:solidFill>
                  <a:srgbClr val="595959"/>
                </a:solidFill>
                <a:latin typeface="Arial" charset="0"/>
                <a:ea typeface="微软雅黑" charset="0"/>
              </a:rPr>
              <a:t> </a:t>
            </a:r>
            <a:r>
              <a:rPr lang="en-US" altLang="zh-CN" sz="2000" b="1">
                <a:solidFill>
                  <a:srgbClr val="595959"/>
                </a:solidFill>
                <a:latin typeface="Arial" charset="0"/>
                <a:ea typeface="微软雅黑" charset="0"/>
              </a:rPr>
              <a:t>Mine</a:t>
            </a:r>
            <a:endParaRPr lang="zh-CN" altLang="en-US" sz="2000" b="1">
              <a:solidFill>
                <a:srgbClr val="595959"/>
              </a:solidFill>
              <a:latin typeface="Arial" charset="0"/>
              <a:ea typeface="微软雅黑" charset="0"/>
            </a:endParaRPr>
          </a:p>
        </p:txBody>
      </p:sp>
      <p:sp>
        <p:nvSpPr>
          <p:cNvPr id="46" name="Text Box 20"/>
          <p:cNvSpPr>
            <a:spLocks noChangeArrowheads="1"/>
          </p:cNvSpPr>
          <p:nvPr/>
        </p:nvSpPr>
        <p:spPr bwMode="auto">
          <a:xfrm>
            <a:off x="5364163" y="1766888"/>
            <a:ext cx="2833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Arial" charset="0"/>
                <a:ea typeface="微软雅黑" charset="0"/>
              </a:rPr>
              <a:t>Data</a:t>
            </a:r>
            <a:r>
              <a:rPr lang="zh-CN" altLang="en-US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Arial" charset="0"/>
                <a:ea typeface="微软雅黑" charset="0"/>
              </a:rPr>
              <a:t> </a:t>
            </a:r>
            <a:r>
              <a:rPr lang="en-US" altLang="zh-CN" sz="20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Arial" charset="0"/>
                <a:ea typeface="微软雅黑" charset="0"/>
              </a:rPr>
              <a:t>Analysis</a:t>
            </a:r>
            <a:endParaRPr lang="zh-CN" altLang="en-US" sz="2000" b="1" dirty="0">
              <a:solidFill>
                <a:schemeClr val="accent4">
                  <a:lumMod val="65000"/>
                  <a:lumOff val="35000"/>
                </a:schemeClr>
              </a:solidFill>
              <a:latin typeface="Arial" charset="0"/>
              <a:ea typeface="微软雅黑" charset="0"/>
            </a:endParaRPr>
          </a:p>
        </p:txBody>
      </p:sp>
      <p:sp>
        <p:nvSpPr>
          <p:cNvPr id="13331" name="操作按钮: 前进或下一个 4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484438" y="2570163"/>
            <a:ext cx="323850" cy="517525"/>
          </a:xfrm>
          <a:prstGeom prst="actionButtonForwardNext">
            <a:avLst/>
          </a:prstGeom>
          <a:solidFill>
            <a:srgbClr val="F8A3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endParaRPr lang="zh-CN" altLang="en-US" sz="1800">
              <a:latin typeface="Arial" charset="0"/>
            </a:endParaRPr>
          </a:p>
        </p:txBody>
      </p:sp>
      <p:cxnSp>
        <p:nvCxnSpPr>
          <p:cNvPr id="4" name="直线连接符 3"/>
          <p:cNvCxnSpPr>
            <a:cxnSpLocks noChangeShapeType="1"/>
          </p:cNvCxnSpPr>
          <p:nvPr/>
        </p:nvCxnSpPr>
        <p:spPr bwMode="auto">
          <a:xfrm>
            <a:off x="539750" y="2281238"/>
            <a:ext cx="1944688" cy="0"/>
          </a:xfrm>
          <a:prstGeom prst="line">
            <a:avLst/>
          </a:prstGeom>
          <a:noFill/>
          <a:ln w="38100">
            <a:solidFill>
              <a:srgbClr val="F8A30E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线连接符 50"/>
          <p:cNvCxnSpPr>
            <a:cxnSpLocks noChangeShapeType="1"/>
          </p:cNvCxnSpPr>
          <p:nvPr/>
        </p:nvCxnSpPr>
        <p:spPr bwMode="auto">
          <a:xfrm>
            <a:off x="2808288" y="2281238"/>
            <a:ext cx="2197100" cy="0"/>
          </a:xfrm>
          <a:prstGeom prst="line">
            <a:avLst/>
          </a:prstGeom>
          <a:noFill/>
          <a:ln w="38100">
            <a:solidFill>
              <a:srgbClr val="A2B9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直线连接符 52"/>
          <p:cNvCxnSpPr>
            <a:cxnSpLocks noChangeShapeType="1"/>
          </p:cNvCxnSpPr>
          <p:nvPr/>
        </p:nvCxnSpPr>
        <p:spPr bwMode="auto">
          <a:xfrm>
            <a:off x="5364163" y="2281238"/>
            <a:ext cx="2879725" cy="0"/>
          </a:xfrm>
          <a:prstGeom prst="line">
            <a:avLst/>
          </a:prstGeom>
          <a:noFill/>
          <a:ln w="38100">
            <a:solidFill>
              <a:srgbClr val="A2B93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13336" name="Picture 9" descr="logo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22238"/>
            <a:ext cx="1296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72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rId3"/>
          </p:cNvPr>
          <p:cNvSpPr txBox="1"/>
          <p:nvPr/>
        </p:nvSpPr>
        <p:spPr>
          <a:xfrm>
            <a:off x="0" y="2267218"/>
            <a:ext cx="9144000" cy="119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How</a:t>
            </a:r>
            <a:r>
              <a:rPr kumimoji="1" lang="zh-CN" altLang="en-US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Does</a:t>
            </a:r>
            <a:r>
              <a:rPr kumimoji="1" lang="zh-CN" altLang="en-US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It</a:t>
            </a:r>
            <a:r>
              <a:rPr kumimoji="1" lang="zh-CN" altLang="en-US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Work?</a:t>
            </a:r>
            <a:endParaRPr kumimoji="1" lang="zh-CN" altLang="en-US" sz="7200" b="1" dirty="0">
              <a:solidFill>
                <a:srgbClr val="F8A30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64505" y="20934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12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59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Product</a:t>
            </a:r>
            <a:r>
              <a:rPr lang="zh-CN" altLang="en-US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Placement-Input</a:t>
            </a:r>
            <a:endParaRPr lang="zh-CN" altLang="en-US" b="0" dirty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76050"/>
              </p:ext>
            </p:extLst>
          </p:nvPr>
        </p:nvGraphicFramePr>
        <p:xfrm>
          <a:off x="972050" y="1129524"/>
          <a:ext cx="7343898" cy="3743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2397"/>
                <a:gridCol w="2003196"/>
                <a:gridCol w="1877994"/>
                <a:gridCol w="1960311"/>
              </a:tblGrid>
              <a:tr h="990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SKU Name</a:t>
                      </a:r>
                      <a:endParaRPr lang="en-US" sz="14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</a:t>
                      </a:r>
                      <a:r>
                        <a:rPr lang="en-US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_1</a:t>
                      </a:r>
                      <a:endParaRPr lang="en-US" sz="14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</a:t>
                      </a:r>
                      <a:r>
                        <a:rPr lang="en-US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_2</a:t>
                      </a:r>
                      <a:endParaRPr lang="en-US" sz="14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</a:t>
                      </a:r>
                      <a:r>
                        <a:rPr lang="en-US" sz="14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_3</a:t>
                      </a:r>
                      <a:endParaRPr lang="en-US" sz="14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  <a:tr h="55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sz="12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sz="12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12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_A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850</a:t>
                      </a:r>
                      <a:r>
                        <a:rPr lang="en-US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1</a:t>
                      </a:r>
                      <a:endParaRPr lang="en-US" sz="12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American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  <a:tr h="55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12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2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altLang="zh-CN" sz="12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_B</a:t>
                      </a:r>
                      <a:endParaRPr lang="en-US" altLang="zh-CN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850</a:t>
                      </a:r>
                      <a:r>
                        <a:rPr lang="en-US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1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Netherlands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  <a:tr h="55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12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2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altLang="zh-CN" sz="12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_C</a:t>
                      </a:r>
                      <a:endParaRPr lang="en-US" altLang="zh-CN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900g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PRE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New</a:t>
                      </a:r>
                      <a:r>
                        <a:rPr lang="en-US" sz="1200" b="0" i="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Zealand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  <a:tr h="55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12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2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altLang="zh-CN" sz="12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_D</a:t>
                      </a:r>
                      <a:endParaRPr lang="en-US" altLang="zh-CN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850g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2</a:t>
                      </a:r>
                      <a:endParaRPr lang="en-US" sz="12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Germany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  <a:tr h="5505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12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2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altLang="zh-CN" sz="12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_E</a:t>
                      </a:r>
                      <a:endParaRPr lang="en-US" altLang="zh-CN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900</a:t>
                      </a:r>
                      <a:r>
                        <a:rPr lang="en-US" sz="12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PRE</a:t>
                      </a:r>
                      <a:endParaRPr lang="en-US" sz="12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Australia</a:t>
                      </a:r>
                      <a:endParaRPr lang="en-US" sz="12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4763" marR="4763" marT="4763" marB="0" anchor="ctr"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13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167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Product</a:t>
            </a:r>
            <a:r>
              <a:rPr lang="zh-CN" altLang="en-US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b="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Placement-Output</a:t>
            </a:r>
            <a:endParaRPr lang="zh-CN" altLang="en-US" b="0" dirty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95961"/>
              </p:ext>
            </p:extLst>
          </p:nvPr>
        </p:nvGraphicFramePr>
        <p:xfrm>
          <a:off x="396058" y="957201"/>
          <a:ext cx="8411789" cy="3943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740"/>
                <a:gridCol w="643231"/>
                <a:gridCol w="681493"/>
                <a:gridCol w="681493"/>
                <a:gridCol w="668024"/>
                <a:gridCol w="437967"/>
                <a:gridCol w="890699"/>
                <a:gridCol w="924279"/>
                <a:gridCol w="1024675"/>
                <a:gridCol w="1099475"/>
                <a:gridCol w="959713"/>
              </a:tblGrid>
              <a:tr h="1046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Rank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SKU Name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Feature_1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</a:t>
                      </a:r>
                      <a:r>
                        <a:rPr lang="en-US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_2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Feature</a:t>
                      </a:r>
                      <a:r>
                        <a:rPr lang="en-US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_3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Score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RRP </a:t>
                      </a:r>
                      <a:r>
                        <a:rPr lang="en-US" sz="10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Range</a:t>
                      </a: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Expected Sale Volume Range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Expected Revenue</a:t>
                      </a:r>
                      <a:r>
                        <a:rPr lang="zh-CN" altLang="en-US" sz="10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10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Range</a:t>
                      </a:r>
                      <a:endParaRPr lang="en-US" sz="1000" b="1" i="0" u="none" strike="noStrike" dirty="0" smtClean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Recommended Promotion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Recommended Platform</a:t>
                      </a:r>
                      <a:endParaRPr lang="en-US" sz="10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624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Best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Product*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30g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1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Germany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98</a:t>
                      </a:r>
                      <a:endParaRPr lang="en-US" altLang="zh-CN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110-</a:t>
                      </a:r>
                      <a:r>
                        <a:rPr lang="zh-CN" alt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180)</a:t>
                      </a:r>
                      <a:endParaRPr lang="en-US" altLang="zh-CN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900" b="1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35,000-41,000</a:t>
                      </a:r>
                      <a:r>
                        <a:rPr lang="en-US" altLang="zh-CN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en-US" altLang="zh-CN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3,850,000-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7,380,000</a:t>
                      </a:r>
                      <a:r>
                        <a:rPr lang="en-US" altLang="zh-CN" sz="900" b="1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Bonus/Discount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JD</a:t>
                      </a:r>
                      <a:endParaRPr lang="en-US" sz="900" b="1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45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9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9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9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_D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25g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2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Germany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92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100-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32,000-34,000</a:t>
                      </a:r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en-US" altLang="zh-CN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3,200,000-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6,800,000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Discount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Tmall/JD/Suning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45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9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9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9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_A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30g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1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American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88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120-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15,000-18,000</a:t>
                      </a:r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en-US" altLang="zh-CN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1,800,000-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2,700,000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Bonus/Discount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JD/Tmall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45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9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9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9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_E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40g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PRE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Australia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81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110-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140)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3,500-4,400</a:t>
                      </a:r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  <a:endParaRPr lang="en-US" altLang="zh-CN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385,000-</a:t>
                      </a:r>
                      <a:endParaRPr lang="zh-CN" altLang="en-US" sz="900" b="0" i="0" u="none" strike="noStrike" dirty="0" smtClean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616,000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Bonus/Rebates/Free gifts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JD/Tmall/YHD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45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9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9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9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_B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40g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1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Netherlands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79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150-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(620-750)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93,000-</a:t>
                      </a:r>
                      <a:endParaRPr lang="zh-CN" altLang="en-US" sz="900" b="0" i="0" u="none" strike="noStrike" dirty="0" smtClean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150,000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Group buying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Tmall/JD</a:t>
                      </a:r>
                      <a:endParaRPr lang="en-US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  <a:tr h="4546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5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Milk</a:t>
                      </a:r>
                      <a:r>
                        <a:rPr lang="en-US" altLang="zh-CN" sz="90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</a:t>
                      </a:r>
                      <a:r>
                        <a:rPr lang="en-US" altLang="zh-CN" sz="900" u="none" strike="noStrike" baseline="0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Powder</a:t>
                      </a:r>
                      <a:r>
                        <a:rPr lang="en-US" sz="900" u="none" strike="noStrike" dirty="0" err="1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_C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45g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for PRE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New</a:t>
                      </a:r>
                      <a:r>
                        <a:rPr lang="en-US" sz="900" b="0" i="0" u="none" strike="noStrike" baseline="0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Zealand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60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90-</a:t>
                      </a:r>
                      <a:r>
                        <a:rPr lang="zh-CN" altLang="en-US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￥</a:t>
                      </a:r>
                      <a:r>
                        <a:rPr lang="en-US" altLang="zh-CN" sz="900" u="none" strike="noStrike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130)</a:t>
                      </a:r>
                      <a:endParaRPr lang="en-US" altLang="zh-CN" sz="900" b="0" i="0" u="none" strike="noStrike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(450-500)</a:t>
                      </a:r>
                      <a:endParaRPr lang="en-US" altLang="zh-CN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40,500-</a:t>
                      </a:r>
                      <a:endParaRPr lang="zh-CN" altLang="en-US" sz="900" b="0" i="0" u="none" strike="noStrike" dirty="0" smtClean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¥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65,000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)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Discount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rgbClr val="646464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Tmall</a:t>
                      </a:r>
                      <a:endParaRPr lang="en-US" sz="900" b="0" i="0" u="none" strike="noStrike" dirty="0">
                        <a:solidFill>
                          <a:srgbClr val="646464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36000" marR="36000" marT="3755" marB="0" anchor="ctr">
                    <a:solidFill>
                      <a:srgbClr val="FFE9A3"/>
                    </a:solidFill>
                  </a:tcPr>
                </a:tc>
              </a:tr>
            </a:tbl>
          </a:graphicData>
        </a:graphic>
      </p:graphicFrame>
      <p:sp>
        <p:nvSpPr>
          <p:cNvPr id="5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14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797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6721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Case</a:t>
            </a:r>
            <a:r>
              <a:rPr kumimoji="1" lang="zh-CN" altLang="en-US" sz="8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8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Study</a:t>
            </a:r>
            <a:endParaRPr kumimoji="1" lang="zh-CN" altLang="en-US" sz="8000" b="1" dirty="0">
              <a:solidFill>
                <a:srgbClr val="F8A30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15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17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531945" y="5233988"/>
            <a:ext cx="433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16</a:t>
            </a: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1" b="6146"/>
          <a:stretch/>
        </p:blipFill>
        <p:spPr>
          <a:xfrm>
            <a:off x="965240" y="603150"/>
            <a:ext cx="7213519" cy="45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531945" y="5233988"/>
            <a:ext cx="5039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17</a:t>
            </a:r>
            <a:endParaRPr lang="zh-CN" altLang="en-US" sz="1800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627188" y="117475"/>
            <a:ext cx="2800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The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Old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Fashion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Way</a:t>
            </a:r>
            <a:endParaRPr lang="zh-CN" altLang="en-US" sz="2000" dirty="0">
              <a:solidFill>
                <a:srgbClr val="40404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1116048" y="3937485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4D4D4D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Cost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1.44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Million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Year</a:t>
            </a:r>
          </a:p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24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people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5,000RMB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Month</a:t>
            </a:r>
          </a:p>
        </p:txBody>
      </p:sp>
      <p:sp>
        <p:nvSpPr>
          <p:cNvPr id="9" name="AutoShape 37"/>
          <p:cNvSpPr>
            <a:spLocks noChangeArrowheads="1"/>
          </p:cNvSpPr>
          <p:nvPr/>
        </p:nvSpPr>
        <p:spPr bwMode="auto">
          <a:xfrm>
            <a:off x="1093746" y="769529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A2B932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>
              <a:buNone/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Monitor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e-tailor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SKU=10,000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pages</a:t>
            </a:r>
            <a:endParaRPr kumimoji="1" lang="en-US" altLang="zh-CN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1104897" y="2353508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34C6BA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“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Monitor”2,880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Pages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Hour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sz="28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24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people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*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120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page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per</a:t>
            </a:r>
            <a:r>
              <a:rPr lang="zh-CN" altLang="en-US" sz="1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hour</a:t>
            </a:r>
          </a:p>
        </p:txBody>
      </p:sp>
    </p:spTree>
    <p:extLst>
      <p:ext uri="{BB962C8B-B14F-4D97-AF65-F5344CB8AC3E}">
        <p14:creationId xmlns:p14="http://schemas.microsoft.com/office/powerpoint/2010/main" val="20658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065511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</a:t>
            </a:r>
            <a:r>
              <a:rPr kumimoji="1" lang="zh-CN" altLang="en-US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can</a:t>
            </a:r>
            <a:r>
              <a:rPr kumimoji="1" lang="zh-CN" altLang="en-US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en-US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your</a:t>
            </a:r>
            <a:r>
              <a:rPr kumimoji="1" lang="zh-CN" altLang="en-US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6000" b="1" dirty="0" smtClean="0">
              <a:solidFill>
                <a:srgbClr val="F8A30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e-com</a:t>
            </a:r>
            <a:r>
              <a:rPr kumimoji="1" lang="zh-CN" altLang="en-US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60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business</a:t>
            </a:r>
          </a:p>
        </p:txBody>
      </p:sp>
      <p:sp>
        <p:nvSpPr>
          <p:cNvPr id="8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8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568187" y="5233988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18</a:t>
            </a:r>
            <a:endParaRPr lang="zh-CN" altLang="en-US" sz="1800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627188" y="117475"/>
            <a:ext cx="3592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Save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More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with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SkyScope</a:t>
            </a:r>
            <a:endParaRPr lang="zh-CN" altLang="en-US" sz="2000" dirty="0">
              <a:solidFill>
                <a:srgbClr val="40404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1116048" y="3937485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F8A30E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Cost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0.1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Million Per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Year</a:t>
            </a:r>
          </a:p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1,000RMB/SKU/YEAR</a:t>
            </a:r>
            <a:endParaRPr lang="en-US" altLang="zh-CN" sz="18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8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1104897" y="2353508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34C6BA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Monitor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20,000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Pages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Hour</a:t>
            </a:r>
            <a:r>
              <a:rPr lang="zh-CN" altLang="en-US" sz="28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endParaRPr lang="en-US" altLang="zh-CN" sz="2800" b="1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marR="0" lvl="0" indent="-285750" algn="ctr" defTabSz="91440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sz="1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E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fficiency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of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167</a:t>
            </a:r>
            <a:r>
              <a:rPr lang="zh-CN" altLang="en-US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people</a:t>
            </a:r>
          </a:p>
        </p:txBody>
      </p:sp>
      <p:sp>
        <p:nvSpPr>
          <p:cNvPr id="8" name="AutoShape 37"/>
          <p:cNvSpPr>
            <a:spLocks noChangeArrowheads="1"/>
          </p:cNvSpPr>
          <p:nvPr/>
        </p:nvSpPr>
        <p:spPr bwMode="auto">
          <a:xfrm>
            <a:off x="1116048" y="769529"/>
            <a:ext cx="6767906" cy="1007986"/>
          </a:xfrm>
          <a:prstGeom prst="roundRect">
            <a:avLst>
              <a:gd name="adj" fmla="val 587"/>
            </a:avLst>
          </a:prstGeom>
          <a:solidFill>
            <a:srgbClr val="A2B932"/>
          </a:solidFill>
          <a:ln>
            <a:noFill/>
          </a:ln>
          <a:extLst/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>
              <a:buNone/>
            </a:pP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8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Monitor</a:t>
            </a:r>
            <a:r>
              <a:rPr kumimoji="1" lang="zh-CN" altLang="en-US" sz="28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8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buNone/>
            </a:pP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e-tailor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*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100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SKU=10,000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pages</a:t>
            </a:r>
            <a:endParaRPr kumimoji="1" lang="en-US" altLang="zh-CN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marR="0" lvl="0" indent="-28575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marR="0" lvl="0" indent="-28575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altLang="zh-CN" sz="2400" dirty="0" smtClean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8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531945" y="5233988"/>
            <a:ext cx="4332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19</a:t>
            </a:r>
            <a:endParaRPr lang="zh-CN" altLang="en-US" sz="1800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5435988" y="1057525"/>
            <a:ext cx="2951959" cy="345595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彩色</a:t>
            </a: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超薄机身</a:t>
            </a: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长方形面板</a:t>
            </a:r>
            <a:r>
              <a:rPr lang="en-US" altLang="zh-CN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PAD</a:t>
            </a: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电源线长度</a:t>
            </a: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市场空白</a:t>
            </a:r>
            <a:endParaRPr lang="en-US" altLang="zh-CN" sz="2000" dirty="0" smtClean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endParaRPr lang="en-US" altLang="zh-CN" sz="2000" dirty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Clr>
                <a:srgbClr val="4D4D4D"/>
              </a:buClr>
              <a:buSzPct val="70000"/>
              <a:buFont typeface="Wingdings" charset="2"/>
              <a:buChar char="Ø"/>
            </a:pPr>
            <a:r>
              <a:rPr lang="zh-CN" altLang="en-US" sz="2000" dirty="0" smtClean="0">
                <a:solidFill>
                  <a:srgbClr val="4D4D4D"/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快速响应市场需求</a:t>
            </a:r>
            <a:endParaRPr lang="en-US" altLang="zh-CN" sz="2000" dirty="0">
              <a:solidFill>
                <a:srgbClr val="4D4D4D"/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t="4139" r="16776" b="16916"/>
          <a:stretch/>
        </p:blipFill>
        <p:spPr>
          <a:xfrm>
            <a:off x="396057" y="1561518"/>
            <a:ext cx="2148077" cy="25193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1" t="2710" r="16630" b="5595"/>
          <a:stretch/>
        </p:blipFill>
        <p:spPr>
          <a:xfrm>
            <a:off x="2771775" y="1561636"/>
            <a:ext cx="1872223" cy="2519848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627188" y="117475"/>
            <a:ext cx="3592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Sell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More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with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C2B</a:t>
            </a:r>
            <a:endParaRPr lang="zh-CN" altLang="en-US" sz="2000" dirty="0">
              <a:solidFill>
                <a:srgbClr val="40404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2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604250" y="5233988"/>
            <a:ext cx="431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20</a:t>
            </a:r>
            <a:endParaRPr lang="zh-CN" altLang="en-US" sz="1800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68046716"/>
              </p:ext>
            </p:extLst>
          </p:nvPr>
        </p:nvGraphicFramePr>
        <p:xfrm>
          <a:off x="684054" y="769529"/>
          <a:ext cx="7847890" cy="4319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627188" y="117475"/>
            <a:ext cx="35928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Sell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More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with</a:t>
            </a:r>
            <a:r>
              <a:rPr lang="zh-CN" altLang="en-US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微软雅黑" charset="0"/>
                <a:ea typeface="微软雅黑" charset="0"/>
              </a:rPr>
              <a:t>C2B</a:t>
            </a:r>
            <a:endParaRPr lang="zh-CN" altLang="en-US" sz="2000" dirty="0">
              <a:solidFill>
                <a:srgbClr val="404040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6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2672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The</a:t>
            </a:r>
            <a:r>
              <a:rPr kumimoji="1" lang="zh-CN" altLang="en-US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Whole</a:t>
            </a:r>
            <a:r>
              <a:rPr kumimoji="1" lang="zh-CN" altLang="en-US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7200" b="1" dirty="0" smtClean="0">
                <a:solidFill>
                  <a:srgbClr val="F8A30E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Picture</a:t>
            </a:r>
            <a:endParaRPr kumimoji="1" lang="zh-CN" altLang="en-US" sz="7200" b="1" dirty="0">
              <a:solidFill>
                <a:srgbClr val="F8A30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 Box 41"/>
          <p:cNvSpPr>
            <a:spLocks noChangeArrowheads="1"/>
          </p:cNvSpPr>
          <p:nvPr/>
        </p:nvSpPr>
        <p:spPr bwMode="auto">
          <a:xfrm>
            <a:off x="8531946" y="5233728"/>
            <a:ext cx="4319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21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4832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604250" y="5233988"/>
            <a:ext cx="4316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22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8160" y="4153482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Feedback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160" y="3121497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Retailing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8160" y="2111814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Marketing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063" y="1079828"/>
            <a:ext cx="1280221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Distribution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 rot="16200000">
            <a:off x="2409153" y="2278631"/>
            <a:ext cx="1583978" cy="1301736"/>
          </a:xfrm>
          <a:prstGeom prst="rect">
            <a:avLst/>
          </a:prstGeom>
          <a:solidFill>
            <a:srgbClr val="A2B93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0"/>
              </a:rPr>
              <a:t>Design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flipH="1" flipV="1">
            <a:off x="1110293" y="553530"/>
            <a:ext cx="2087722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110294" y="1489519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110294" y="2497505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110294" y="3577490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rot="10800000" flipH="1" flipV="1">
            <a:off x="1182293" y="4585476"/>
            <a:ext cx="2159970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10800000">
            <a:off x="3054267" y="1129524"/>
            <a:ext cx="215997" cy="863986"/>
          </a:xfrm>
          <a:prstGeom prst="downArrow">
            <a:avLst/>
          </a:prstGeom>
          <a:solidFill>
            <a:srgbClr val="2BA0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075919" y="3793487"/>
            <a:ext cx="244191" cy="719990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068007" y="1812953"/>
            <a:ext cx="4031945" cy="223196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Syntun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Know?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target</a:t>
            </a:r>
            <a:r>
              <a:rPr lang="zh-CN" altLang="en-US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customer?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features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like?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latest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trend?</a:t>
            </a:r>
          </a:p>
        </p:txBody>
      </p:sp>
      <p:sp>
        <p:nvSpPr>
          <p:cNvPr id="38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Product</a:t>
            </a:r>
            <a:r>
              <a:rPr lang="zh-CN" altLang="en-US" sz="2000" dirty="0" smtClean="0">
                <a:solidFill>
                  <a:srgbClr val="5F5F5F"/>
                </a:solidFill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Design</a:t>
            </a:r>
            <a:endParaRPr lang="zh-CN" altLang="en-US" sz="2000" dirty="0">
              <a:solidFill>
                <a:srgbClr val="5F5F5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9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604250" y="5233467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23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8160" y="4153482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Design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160" y="3121497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Feedback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8160" y="2111814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Retailing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063" y="1079828"/>
            <a:ext cx="1280221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Marketing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 rot="16200000">
            <a:off x="2409153" y="2206632"/>
            <a:ext cx="1583978" cy="1445734"/>
          </a:xfrm>
          <a:prstGeom prst="rect">
            <a:avLst/>
          </a:prstGeom>
          <a:solidFill>
            <a:srgbClr val="A2B93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0"/>
              </a:rPr>
              <a:t>Distribution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flipH="1" flipV="1">
            <a:off x="1110293" y="553530"/>
            <a:ext cx="2087722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110294" y="1489519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110294" y="2497505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110294" y="3577490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rot="10800000" flipH="1" flipV="1">
            <a:off x="1182293" y="4585476"/>
            <a:ext cx="2159970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10800000">
            <a:off x="3054267" y="1129524"/>
            <a:ext cx="215997" cy="863986"/>
          </a:xfrm>
          <a:prstGeom prst="downArrow">
            <a:avLst/>
          </a:prstGeom>
          <a:solidFill>
            <a:srgbClr val="2BA0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075919" y="3793487"/>
            <a:ext cx="244191" cy="719990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104070" y="1866672"/>
            <a:ext cx="4643872" cy="2124532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Syntun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Know?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difference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between</a:t>
            </a:r>
            <a:r>
              <a:rPr lang="zh-CN" altLang="en-US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channels?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best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distribution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strategy?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e-</a:t>
            </a:r>
            <a:r>
              <a:rPr lang="en-US" altLang="zh-CN" sz="1600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tailers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play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rules?</a:t>
            </a:r>
          </a:p>
        </p:txBody>
      </p:sp>
      <p:sp>
        <p:nvSpPr>
          <p:cNvPr id="38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Distribution</a:t>
            </a:r>
            <a:endParaRPr lang="zh-CN" altLang="en-US" sz="2000" dirty="0">
              <a:solidFill>
                <a:srgbClr val="5F5F5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7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604250" y="5233467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24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8160" y="4153482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Distribution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160" y="3121497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Design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8160" y="2111814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Feedback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063" y="1079828"/>
            <a:ext cx="1280221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Retailing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 rot="16200000">
            <a:off x="2409153" y="2278631"/>
            <a:ext cx="1583978" cy="1301736"/>
          </a:xfrm>
          <a:prstGeom prst="rect">
            <a:avLst/>
          </a:prstGeom>
          <a:solidFill>
            <a:srgbClr val="A2B93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0"/>
              </a:rPr>
              <a:t>Marketing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flipH="1" flipV="1">
            <a:off x="1110293" y="553530"/>
            <a:ext cx="2087722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110294" y="1489519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110294" y="2497505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110294" y="3577490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rot="10800000" flipH="1" flipV="1">
            <a:off x="1182293" y="4585476"/>
            <a:ext cx="2159970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10800000">
            <a:off x="3054267" y="1129524"/>
            <a:ext cx="215997" cy="863986"/>
          </a:xfrm>
          <a:prstGeom prst="downArrow">
            <a:avLst/>
          </a:prstGeom>
          <a:solidFill>
            <a:srgbClr val="2BA0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075919" y="3793487"/>
            <a:ext cx="244191" cy="719990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068007" y="1705516"/>
            <a:ext cx="4607936" cy="259196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Syntun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Know?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most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effective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digital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marketing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mix?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marketing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budget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well-spent?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How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communicate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with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target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audience?</a:t>
            </a:r>
          </a:p>
        </p:txBody>
      </p:sp>
      <p:sp>
        <p:nvSpPr>
          <p:cNvPr id="38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Marketing</a:t>
            </a:r>
            <a:endParaRPr lang="zh-CN" altLang="en-US" sz="2000" dirty="0">
              <a:solidFill>
                <a:srgbClr val="5F5F5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593954" y="5233467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Arial" charset="0"/>
              </a:rPr>
              <a:t>25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58160" y="4153482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Marketing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160" y="3121497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Distribution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8160" y="2111814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Design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063" y="1079828"/>
            <a:ext cx="1280221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Feedback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 rot="16200000">
            <a:off x="2409153" y="2278631"/>
            <a:ext cx="1583978" cy="1301736"/>
          </a:xfrm>
          <a:prstGeom prst="rect">
            <a:avLst/>
          </a:prstGeom>
          <a:solidFill>
            <a:srgbClr val="A2B93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0"/>
              </a:rPr>
              <a:t>Retailing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flipH="1" flipV="1">
            <a:off x="1110293" y="553530"/>
            <a:ext cx="2087722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110294" y="1489519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110294" y="2497505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110294" y="3577490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rot="10800000" flipH="1" flipV="1">
            <a:off x="1182293" y="4585476"/>
            <a:ext cx="2159970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10800000">
            <a:off x="3054267" y="1129524"/>
            <a:ext cx="215997" cy="863986"/>
          </a:xfrm>
          <a:prstGeom prst="downArrow">
            <a:avLst/>
          </a:prstGeom>
          <a:solidFill>
            <a:srgbClr val="2BA0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075919" y="3793487"/>
            <a:ext cx="244191" cy="719990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140006" y="1849514"/>
            <a:ext cx="4247941" cy="223196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Syntun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Know?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latest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market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change?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competitive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position?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Is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there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any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gap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in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market?</a:t>
            </a:r>
          </a:p>
        </p:txBody>
      </p:sp>
      <p:sp>
        <p:nvSpPr>
          <p:cNvPr id="38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Retailing</a:t>
            </a:r>
            <a:endParaRPr lang="zh-CN" altLang="en-US" sz="2000" dirty="0">
              <a:solidFill>
                <a:srgbClr val="5F5F5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97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8" name="Text Box 41"/>
          <p:cNvSpPr>
            <a:spLocks noChangeArrowheads="1"/>
          </p:cNvSpPr>
          <p:nvPr/>
        </p:nvSpPr>
        <p:spPr bwMode="auto">
          <a:xfrm>
            <a:off x="8459946" y="5233467"/>
            <a:ext cx="5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26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58160" y="4153482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Retailing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58160" y="3121497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Marketing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58160" y="2111814"/>
            <a:ext cx="1259982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rPr>
              <a:t>Distribution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063" y="1079828"/>
            <a:ext cx="1280221" cy="322946"/>
          </a:xfrm>
          <a:prstGeom prst="rect">
            <a:avLst/>
          </a:prstGeom>
          <a:solidFill>
            <a:srgbClr val="A2B9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400" b="1" dirty="0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Design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 rot="16200000">
            <a:off x="2409153" y="2278631"/>
            <a:ext cx="1583978" cy="1301736"/>
          </a:xfrm>
          <a:prstGeom prst="rect">
            <a:avLst/>
          </a:prstGeom>
          <a:solidFill>
            <a:srgbClr val="A2B93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0"/>
              </a:rPr>
              <a:t>Feedback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" name="上弧形箭头 1"/>
          <p:cNvSpPr/>
          <p:nvPr/>
        </p:nvSpPr>
        <p:spPr bwMode="auto">
          <a:xfrm flipH="1" flipV="1">
            <a:off x="1110293" y="553530"/>
            <a:ext cx="2087722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1110294" y="1489519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1110294" y="2497505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8" name="下箭头 27"/>
          <p:cNvSpPr/>
          <p:nvPr/>
        </p:nvSpPr>
        <p:spPr bwMode="auto">
          <a:xfrm>
            <a:off x="1110294" y="3577490"/>
            <a:ext cx="287996" cy="503993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29" name="上弧形箭头 28"/>
          <p:cNvSpPr/>
          <p:nvPr/>
        </p:nvSpPr>
        <p:spPr bwMode="auto">
          <a:xfrm rot="10800000" flipH="1" flipV="1">
            <a:off x="1182293" y="4585476"/>
            <a:ext cx="2159970" cy="503993"/>
          </a:xfrm>
          <a:prstGeom prst="curvedUpArrow">
            <a:avLst>
              <a:gd name="adj1" fmla="val 23261"/>
              <a:gd name="adj2" fmla="val 54101"/>
              <a:gd name="adj3" fmla="val 32067"/>
            </a:avLst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0" name="下箭头 29"/>
          <p:cNvSpPr/>
          <p:nvPr/>
        </p:nvSpPr>
        <p:spPr bwMode="auto">
          <a:xfrm rot="10800000">
            <a:off x="3054267" y="1129524"/>
            <a:ext cx="215997" cy="863986"/>
          </a:xfrm>
          <a:prstGeom prst="downArrow">
            <a:avLst/>
          </a:prstGeom>
          <a:solidFill>
            <a:srgbClr val="2BA09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1" name="下箭头 30"/>
          <p:cNvSpPr/>
          <p:nvPr/>
        </p:nvSpPr>
        <p:spPr bwMode="auto">
          <a:xfrm rot="10800000">
            <a:off x="3075919" y="3793487"/>
            <a:ext cx="244191" cy="719990"/>
          </a:xfrm>
          <a:prstGeom prst="downArrow">
            <a:avLst/>
          </a:prstGeom>
          <a:solidFill>
            <a:srgbClr val="34C6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0"/>
            </a:endParaRPr>
          </a:p>
        </p:txBody>
      </p:sp>
      <p:sp>
        <p:nvSpPr>
          <p:cNvPr id="37" name="AutoShape 13"/>
          <p:cNvSpPr>
            <a:spLocks noChangeArrowheads="1"/>
          </p:cNvSpPr>
          <p:nvPr/>
        </p:nvSpPr>
        <p:spPr bwMode="auto">
          <a:xfrm>
            <a:off x="4140006" y="1705516"/>
            <a:ext cx="4319940" cy="2447966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8A30E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8A30E"/>
                </a:solidFill>
              </a14:hiddenFill>
            </a:ext>
          </a:extLst>
        </p:spPr>
        <p:txBody>
          <a:bodyPr anchor="t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Does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Syntun</a:t>
            </a:r>
            <a:r>
              <a:rPr lang="zh-CN" altLang="en-US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b="1" u="sng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Know?</a:t>
            </a:r>
          </a:p>
          <a:p>
            <a:pPr>
              <a:spcBef>
                <a:spcPct val="0"/>
              </a:spcBef>
              <a:buNone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What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say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about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my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brand?</a:t>
            </a:r>
            <a:endParaRPr lang="en-US" altLang="zh-CN" sz="16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they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like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product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they</a:t>
            </a:r>
            <a:r>
              <a:rPr lang="zh-CN" altLang="en-US" sz="16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bought?</a:t>
            </a: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endParaRPr lang="en-US" altLang="zh-CN" sz="1600" dirty="0" smtClean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charset="0"/>
            </a:endParaRPr>
          </a:p>
          <a:p>
            <a:pPr marL="285750" indent="-285750">
              <a:spcBef>
                <a:spcPct val="0"/>
              </a:spcBef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Who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are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these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people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and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how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do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I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reach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 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charset="0"/>
              </a:rPr>
              <a:t>them?</a:t>
            </a:r>
          </a:p>
        </p:txBody>
      </p:sp>
      <p:sp>
        <p:nvSpPr>
          <p:cNvPr id="38" name="TextBox 5"/>
          <p:cNvSpPr>
            <a:spLocks noChangeArrowheads="1"/>
          </p:cNvSpPr>
          <p:nvPr/>
        </p:nvSpPr>
        <p:spPr bwMode="auto">
          <a:xfrm>
            <a:off x="1627188" y="117475"/>
            <a:ext cx="3952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000" dirty="0" smtClean="0">
                <a:solidFill>
                  <a:srgbClr val="5F5F5F"/>
                </a:solidFill>
                <a:ea typeface="微软雅黑" charset="0"/>
              </a:rPr>
              <a:t>Feedback</a:t>
            </a:r>
            <a:endParaRPr lang="zh-CN" altLang="en-US" sz="2000" dirty="0">
              <a:solidFill>
                <a:srgbClr val="5F5F5F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8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ChangeArrowheads="1"/>
          </p:cNvSpPr>
          <p:nvPr/>
        </p:nvSpPr>
        <p:spPr bwMode="auto">
          <a:xfrm>
            <a:off x="3563938" y="1203325"/>
            <a:ext cx="2016125" cy="20161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600"/>
              <a:gd name="T25" fmla="*/ 0 h 21600"/>
              <a:gd name="T26" fmla="*/ 21600 w 21600"/>
              <a:gd name="T27" fmla="*/ 216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02" y="10800"/>
                </a:moveTo>
                <a:cubicBezTo>
                  <a:pt x="1102" y="16156"/>
                  <a:pt x="5444" y="20498"/>
                  <a:pt x="10800" y="20498"/>
                </a:cubicBezTo>
                <a:cubicBezTo>
                  <a:pt x="16156" y="20498"/>
                  <a:pt x="20498" y="16156"/>
                  <a:pt x="20498" y="10800"/>
                </a:cubicBezTo>
                <a:cubicBezTo>
                  <a:pt x="20498" y="5444"/>
                  <a:pt x="16156" y="1102"/>
                  <a:pt x="10800" y="1102"/>
                </a:cubicBezTo>
                <a:cubicBezTo>
                  <a:pt x="5444" y="1102"/>
                  <a:pt x="1102" y="5444"/>
                  <a:pt x="1102" y="10800"/>
                </a:cubicBezTo>
                <a:close/>
              </a:path>
            </a:pathLst>
          </a:custGeom>
          <a:solidFill>
            <a:srgbClr val="FC9F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>
                <a:latin typeface="Arial" charset="0"/>
              </a:rPr>
              <a:t>   </a:t>
            </a:r>
          </a:p>
        </p:txBody>
      </p:sp>
      <p:sp>
        <p:nvSpPr>
          <p:cNvPr id="38914" name="Text Box 3"/>
          <p:cNvSpPr>
            <a:spLocks noChangeArrowheads="1"/>
          </p:cNvSpPr>
          <p:nvPr/>
        </p:nvSpPr>
        <p:spPr bwMode="auto">
          <a:xfrm>
            <a:off x="3852863" y="19939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400">
                <a:solidFill>
                  <a:srgbClr val="FF9900"/>
                </a:solidFill>
                <a:latin typeface="微软雅黑" charset="0"/>
                <a:ea typeface="微软雅黑" charset="0"/>
                <a:sym typeface="微软雅黑" charset="0"/>
              </a:rPr>
              <a:t>Thanks</a:t>
            </a:r>
            <a:r>
              <a:rPr lang="zh-CN" altLang="en-US" sz="2400">
                <a:solidFill>
                  <a:srgbClr val="FF9900"/>
                </a:solidFill>
                <a:latin typeface="微软雅黑" charset="0"/>
                <a:ea typeface="微软雅黑" charset="0"/>
                <a:sym typeface="微软雅黑" charset="0"/>
              </a:rPr>
              <a:t>！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8915" name="Text Box 4"/>
          <p:cNvSpPr>
            <a:spLocks noChangeArrowheads="1"/>
          </p:cNvSpPr>
          <p:nvPr/>
        </p:nvSpPr>
        <p:spPr bwMode="auto">
          <a:xfrm>
            <a:off x="3276600" y="39370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200">
                <a:solidFill>
                  <a:srgbClr val="777777"/>
                </a:solidFill>
                <a:latin typeface="微软雅黑" charset="0"/>
                <a:ea typeface="微软雅黑" charset="0"/>
                <a:sym typeface="微软雅黑" charset="0"/>
              </a:rPr>
              <a:t>Data turn biz on!  © Syntun Ltd.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38916" name="TextBox 4"/>
          <p:cNvSpPr>
            <a:spLocks noChangeArrowheads="1"/>
          </p:cNvSpPr>
          <p:nvPr/>
        </p:nvSpPr>
        <p:spPr bwMode="auto">
          <a:xfrm>
            <a:off x="3997325" y="3433763"/>
            <a:ext cx="1116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800">
                <a:solidFill>
                  <a:srgbClr val="5F5F5F"/>
                </a:solidFill>
                <a:latin typeface="微软雅黑" charset="0"/>
                <a:ea typeface="微软雅黑" charset="0"/>
                <a:sym typeface="微软雅黑" charset="0"/>
              </a:rPr>
              <a:t>星图数据</a:t>
            </a:r>
            <a:r>
              <a:rPr lang="en-US" altLang="zh-CN" sz="1800">
                <a:solidFill>
                  <a:srgbClr val="5F5F5F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endParaRPr lang="zh-CN" altLang="en-US" sz="1800">
              <a:solidFill>
                <a:srgbClr val="5F5F5F"/>
              </a:solidFill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57500"/>
            <a:ext cx="9144000" cy="18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Platform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41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1,000+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Category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658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80,000+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Brand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741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60,000+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E-</a:t>
            </a:r>
            <a:r>
              <a:rPr lang="en-US" altLang="zh-CN" sz="2000" dirty="0" err="1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tailer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603944" y="5233467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66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7,000,000+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Product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4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32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Data</a:t>
            </a:r>
            <a:r>
              <a:rPr lang="zh-CN" altLang="en-US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Dimension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11299" name="Text Box 39"/>
          <p:cNvSpPr>
            <a:spLocks noChangeArrowheads="1"/>
          </p:cNvSpPr>
          <p:nvPr/>
        </p:nvSpPr>
        <p:spPr bwMode="auto">
          <a:xfrm>
            <a:off x="8651082" y="5053944"/>
            <a:ext cx="1872000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72000" tIns="180000" rIns="72000" bIns="1800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charset="0"/>
              </a:rPr>
              <a:t>7</a:t>
            </a:r>
            <a:endParaRPr lang="zh-CN" altLang="en-US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charset="0"/>
            </a:endParaRPr>
          </a:p>
        </p:txBody>
      </p:sp>
      <p:sp>
        <p:nvSpPr>
          <p:cNvPr id="29" name="Text Box 22"/>
          <p:cNvSpPr>
            <a:spLocks noChangeArrowheads="1"/>
          </p:cNvSpPr>
          <p:nvPr/>
        </p:nvSpPr>
        <p:spPr bwMode="auto">
          <a:xfrm>
            <a:off x="0" y="697530"/>
            <a:ext cx="9144000" cy="400110"/>
          </a:xfrm>
          <a:prstGeom prst="rect">
            <a:avLst/>
          </a:prstGeom>
          <a:solidFill>
            <a:srgbClr val="F8A30E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ea typeface="微软雅黑" charset="0"/>
              </a:rPr>
              <a:t>SKU</a:t>
            </a:r>
            <a:endParaRPr lang="zh-CN" altLang="en-US" sz="20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200" y="1221533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销额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200" y="2229744"/>
            <a:ext cx="1872000" cy="82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所属平台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1200" y="3190732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评论数量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00" y="4151719"/>
            <a:ext cx="1872000" cy="82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40800" y="2203496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所属店铺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34400" y="1221533"/>
            <a:ext cx="1872000" cy="82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34400" y="2248385"/>
            <a:ext cx="1872000" cy="82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产品参数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34400" y="3198530"/>
            <a:ext cx="1872000" cy="82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所属品牌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34400" y="4148675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产品规格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0800" y="4167423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细分市场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0800" y="1221533"/>
            <a:ext cx="1872000" cy="82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标签价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7600" y="2246965"/>
            <a:ext cx="1872000" cy="828000"/>
          </a:xfrm>
          <a:prstGeom prst="rect">
            <a:avLst/>
          </a:prstGeom>
          <a:solidFill>
            <a:srgbClr val="A2B932"/>
          </a:solidFill>
          <a:ln>
            <a:solidFill>
              <a:srgbClr val="A2B932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产品系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737600" y="4145564"/>
            <a:ext cx="1872000" cy="82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市场份额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940800" y="3185459"/>
            <a:ext cx="1872000" cy="82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37600" y="1221533"/>
            <a:ext cx="1872000" cy="828000"/>
          </a:xfrm>
          <a:prstGeom prst="rect">
            <a:avLst/>
          </a:prstGeom>
          <a:solidFill>
            <a:srgbClr val="34C6BA"/>
          </a:solidFill>
          <a:ln>
            <a:solidFill>
              <a:srgbClr val="34C6BA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成交价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37600" y="3196265"/>
            <a:ext cx="1872000" cy="828000"/>
          </a:xfrm>
          <a:prstGeom prst="rect">
            <a:avLst/>
          </a:prstGeom>
          <a:solidFill>
            <a:srgbClr val="F8A30E"/>
          </a:solidFill>
          <a:ln>
            <a:solidFill>
              <a:srgbClr val="F8A30E"/>
            </a:solidFill>
          </a:ln>
        </p:spPr>
        <p:txBody>
          <a:bodyPr wrap="square" lIns="36000" tIns="216000" rIns="36000" bIns="216000" rtlCol="0" anchor="ctr" anchorCtr="1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</p:spTree>
    <p:extLst>
      <p:ext uri="{BB962C8B-B14F-4D97-AF65-F5344CB8AC3E}">
        <p14:creationId xmlns:p14="http://schemas.microsoft.com/office/powerpoint/2010/main" val="523519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964948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5</a:t>
            </a:r>
            <a:r>
              <a:rPr kumimoji="1" lang="en-US" altLang="zh-CN" sz="11000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0,000,000+</a:t>
            </a:r>
            <a:endParaRPr kumimoji="1" lang="zh-CN" altLang="en-US" sz="11000" dirty="0">
              <a:solidFill>
                <a:schemeClr val="accent4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TextBox 5"/>
          <p:cNvSpPr>
            <a:spLocks noChangeArrowheads="1"/>
          </p:cNvSpPr>
          <p:nvPr/>
        </p:nvSpPr>
        <p:spPr bwMode="auto">
          <a:xfrm>
            <a:off x="1619250" y="117475"/>
            <a:ext cx="3665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Online</a:t>
            </a:r>
            <a:r>
              <a:rPr lang="zh-CN" altLang="en-US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 </a:t>
            </a:r>
            <a:r>
              <a:rPr lang="en-US" altLang="zh-CN" sz="2000" dirty="0" smtClean="0">
                <a:solidFill>
                  <a:srgbClr val="5F5F5F"/>
                </a:solidFill>
                <a:latin typeface="Calibri" charset="0"/>
                <a:ea typeface="微软雅黑" charset="0"/>
              </a:rPr>
              <a:t>Shopper</a:t>
            </a:r>
            <a:endParaRPr lang="zh-CN" altLang="en-US" sz="2000" dirty="0" smtClean="0">
              <a:solidFill>
                <a:srgbClr val="5F5F5F"/>
              </a:solidFill>
              <a:latin typeface="Calibri" charset="0"/>
              <a:ea typeface="微软雅黑" charset="0"/>
            </a:endParaRPr>
          </a:p>
        </p:txBody>
      </p:sp>
      <p:sp>
        <p:nvSpPr>
          <p:cNvPr id="5" name="Text Box 41"/>
          <p:cNvSpPr>
            <a:spLocks noChangeArrowheads="1"/>
          </p:cNvSpPr>
          <p:nvPr/>
        </p:nvSpPr>
        <p:spPr bwMode="auto">
          <a:xfrm>
            <a:off x="8603944" y="5233728"/>
            <a:ext cx="3599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charset="0"/>
                <a:sym typeface="Calibri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8</a:t>
            </a:r>
            <a:endParaRPr lang="zh-CN" altLang="en-US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9204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_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</TotalTime>
  <Pages>0</Pages>
  <Words>1666</Words>
  <Characters>0</Characters>
  <Application>Microsoft Office PowerPoint</Application>
  <DocSecurity>0</DocSecurity>
  <PresentationFormat>全屏显示(16:10)</PresentationFormat>
  <Lines>0</Lines>
  <Paragraphs>446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宋体</vt:lpstr>
      <vt:lpstr>Microsoft YaHei</vt:lpstr>
      <vt:lpstr>Microsoft YaHei</vt:lpstr>
      <vt:lpstr>Arial</vt:lpstr>
      <vt:lpstr>Calibri</vt:lpstr>
      <vt:lpstr>Wingdings</vt:lpstr>
      <vt:lpstr>Office 主题​​</vt:lpstr>
      <vt:lpstr>1_Office 主题​​</vt:lpstr>
      <vt:lpstr>1_Office 主题​​_2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Product Placement-Input</vt:lpstr>
      <vt:lpstr>Product Placement-Output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王易</dc:creator>
  <cp:keywords/>
  <dc:description/>
  <cp:lastModifiedBy>tangrong</cp:lastModifiedBy>
  <cp:revision>177</cp:revision>
  <cp:lastPrinted>2015-08-26T11:51:49Z</cp:lastPrinted>
  <dcterms:created xsi:type="dcterms:W3CDTF">2015-08-11T10:58:59Z</dcterms:created>
  <dcterms:modified xsi:type="dcterms:W3CDTF">2016-03-04T10:37:40Z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2052-9.1.0.5133</vt:lpwstr>
  </property>
</Properties>
</file>