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1" r:id="rId3"/>
    <p:sldId id="258" r:id="rId4"/>
    <p:sldId id="257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Measure%20Instrument\NI_LabView_v20.0.0_Community_Editionx86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cs"/>
              </a:defRPr>
            </a:pPr>
            <a:r>
              <a:rPr lang="en-US" sz="200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variation of voltage across the LDR(y) with Light intensity (x)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1"/>
            <c:trendlineLbl>
              <c:layout>
                <c:manualLayout>
                  <c:x val="-0.10554679104334036"/>
                  <c:y val="-0.32104889245329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Sheet1!$E$2:$E$25</c:f>
              <c:numCache>
                <c:formatCode>General</c:formatCode>
                <c:ptCount val="24"/>
                <c:pt idx="0">
                  <c:v>270</c:v>
                </c:pt>
                <c:pt idx="1">
                  <c:v>120</c:v>
                </c:pt>
                <c:pt idx="2">
                  <c:v>1.3</c:v>
                </c:pt>
                <c:pt idx="3">
                  <c:v>185</c:v>
                </c:pt>
                <c:pt idx="4">
                  <c:v>90</c:v>
                </c:pt>
                <c:pt idx="5">
                  <c:v>440</c:v>
                </c:pt>
                <c:pt idx="6">
                  <c:v>600</c:v>
                </c:pt>
                <c:pt idx="7">
                  <c:v>700</c:v>
                </c:pt>
                <c:pt idx="8">
                  <c:v>1009</c:v>
                </c:pt>
                <c:pt idx="9">
                  <c:v>1300</c:v>
                </c:pt>
                <c:pt idx="10">
                  <c:v>2900</c:v>
                </c:pt>
                <c:pt idx="11">
                  <c:v>4020</c:v>
                </c:pt>
                <c:pt idx="12">
                  <c:v>105000</c:v>
                </c:pt>
                <c:pt idx="13">
                  <c:v>23067</c:v>
                </c:pt>
                <c:pt idx="14">
                  <c:v>17000</c:v>
                </c:pt>
                <c:pt idx="15">
                  <c:v>22000</c:v>
                </c:pt>
                <c:pt idx="16">
                  <c:v>7000</c:v>
                </c:pt>
                <c:pt idx="17">
                  <c:v>12500</c:v>
                </c:pt>
                <c:pt idx="18">
                  <c:v>40500</c:v>
                </c:pt>
                <c:pt idx="19">
                  <c:v>80000</c:v>
                </c:pt>
                <c:pt idx="20">
                  <c:v>60000</c:v>
                </c:pt>
                <c:pt idx="21">
                  <c:v>50000</c:v>
                </c:pt>
                <c:pt idx="22">
                  <c:v>40000</c:v>
                </c:pt>
                <c:pt idx="23">
                  <c:v>20000</c:v>
                </c:pt>
              </c:numCache>
            </c:numRef>
          </c:xVal>
          <c:yVal>
            <c:numRef>
              <c:f>Sheet1!$F$2:$F$25</c:f>
              <c:numCache>
                <c:formatCode>General</c:formatCode>
                <c:ptCount val="24"/>
                <c:pt idx="0">
                  <c:v>3.52</c:v>
                </c:pt>
                <c:pt idx="1">
                  <c:v>3.93</c:v>
                </c:pt>
                <c:pt idx="2">
                  <c:v>4.96</c:v>
                </c:pt>
                <c:pt idx="3">
                  <c:v>3.76</c:v>
                </c:pt>
                <c:pt idx="4">
                  <c:v>4</c:v>
                </c:pt>
                <c:pt idx="5">
                  <c:v>2.93</c:v>
                </c:pt>
                <c:pt idx="6">
                  <c:v>2.63</c:v>
                </c:pt>
                <c:pt idx="7">
                  <c:v>2.5</c:v>
                </c:pt>
                <c:pt idx="8">
                  <c:v>2.2999999999999998</c:v>
                </c:pt>
                <c:pt idx="9">
                  <c:v>2.16</c:v>
                </c:pt>
                <c:pt idx="10">
                  <c:v>1.64</c:v>
                </c:pt>
                <c:pt idx="11">
                  <c:v>1.47</c:v>
                </c:pt>
                <c:pt idx="12">
                  <c:v>0.41</c:v>
                </c:pt>
                <c:pt idx="13">
                  <c:v>0.84</c:v>
                </c:pt>
                <c:pt idx="14">
                  <c:v>1.45</c:v>
                </c:pt>
                <c:pt idx="15">
                  <c:v>0.76</c:v>
                </c:pt>
                <c:pt idx="16">
                  <c:v>1.1399999999999999</c:v>
                </c:pt>
                <c:pt idx="17">
                  <c:v>1.1299999999999999</c:v>
                </c:pt>
                <c:pt idx="18">
                  <c:v>0.56999999999999995</c:v>
                </c:pt>
                <c:pt idx="19">
                  <c:v>0.51</c:v>
                </c:pt>
                <c:pt idx="20">
                  <c:v>0.69</c:v>
                </c:pt>
                <c:pt idx="21">
                  <c:v>0.54</c:v>
                </c:pt>
                <c:pt idx="22">
                  <c:v>0.63</c:v>
                </c:pt>
                <c:pt idx="23">
                  <c:v>0.83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E5-40F5-87E0-F58AD210C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847215"/>
        <c:axId val="252842895"/>
      </c:scatterChart>
      <c:valAx>
        <c:axId val="252847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842895"/>
        <c:crosses val="autoZero"/>
        <c:crossBetween val="midCat"/>
      </c:valAx>
      <c:valAx>
        <c:axId val="25284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8472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98D26-4D89-40D3-A5AA-0B1565C8F90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4ED3DE7-063F-4DB8-8D91-7930C769B2C4}">
      <dgm:prSet/>
      <dgm:spPr/>
      <dgm:t>
        <a:bodyPr/>
        <a:lstStyle/>
        <a:p>
          <a:r>
            <a:rPr lang="en-US" dirty="0"/>
            <a:t>We built a Light sensor using a LDR</a:t>
          </a:r>
        </a:p>
      </dgm:t>
    </dgm:pt>
    <dgm:pt modelId="{75B9835A-85DC-4068-BE93-5BA2DCB61AF2}" type="parTrans" cxnId="{C3D23DC4-EF2D-4225-A3C1-4B125A57B9D4}">
      <dgm:prSet/>
      <dgm:spPr/>
      <dgm:t>
        <a:bodyPr/>
        <a:lstStyle/>
        <a:p>
          <a:endParaRPr lang="en-US"/>
        </a:p>
      </dgm:t>
    </dgm:pt>
    <dgm:pt modelId="{97D0923E-1C23-4B18-872E-6E9346423860}" type="sibTrans" cxnId="{C3D23DC4-EF2D-4225-A3C1-4B125A57B9D4}">
      <dgm:prSet/>
      <dgm:spPr/>
      <dgm:t>
        <a:bodyPr/>
        <a:lstStyle/>
        <a:p>
          <a:endParaRPr lang="en-US"/>
        </a:p>
      </dgm:t>
    </dgm:pt>
    <dgm:pt modelId="{9357C983-7CD2-44BB-8EE2-684008A21CBA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Measured the variation of Voltage across the LDR using a Multimeter with the Light intensity using a LUX meter</a:t>
          </a:r>
        </a:p>
      </dgm:t>
    </dgm:pt>
    <dgm:pt modelId="{FDA17661-BAE3-491C-9868-ABFEDE7EB9E9}" type="parTrans" cxnId="{594B3764-675C-407B-8474-B00622FC04B6}">
      <dgm:prSet/>
      <dgm:spPr/>
      <dgm:t>
        <a:bodyPr/>
        <a:lstStyle/>
        <a:p>
          <a:endParaRPr lang="en-US"/>
        </a:p>
      </dgm:t>
    </dgm:pt>
    <dgm:pt modelId="{AA10AF66-3209-4612-ABAD-6D20DE01FE04}" type="sibTrans" cxnId="{594B3764-675C-407B-8474-B00622FC04B6}">
      <dgm:prSet/>
      <dgm:spPr/>
      <dgm:t>
        <a:bodyPr/>
        <a:lstStyle/>
        <a:p>
          <a:endParaRPr lang="en-US"/>
        </a:p>
      </dgm:t>
    </dgm:pt>
    <dgm:pt modelId="{0C0D344E-26C8-4B43-A30D-0919108980A1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Plot the variation and we get a power Equation and we calibrate it</a:t>
          </a:r>
        </a:p>
      </dgm:t>
    </dgm:pt>
    <dgm:pt modelId="{EEE7EA2C-7832-4464-B7B4-8CEA8F490ED0}" type="parTrans" cxnId="{9907C940-D130-44B6-897C-D4EED4A66448}">
      <dgm:prSet/>
      <dgm:spPr/>
      <dgm:t>
        <a:bodyPr/>
        <a:lstStyle/>
        <a:p>
          <a:endParaRPr lang="en-US"/>
        </a:p>
      </dgm:t>
    </dgm:pt>
    <dgm:pt modelId="{E2E9E3B0-5E8C-4914-A8D1-3C8CDB4F8934}" type="sibTrans" cxnId="{9907C940-D130-44B6-897C-D4EED4A66448}">
      <dgm:prSet/>
      <dgm:spPr/>
      <dgm:t>
        <a:bodyPr/>
        <a:lstStyle/>
        <a:p>
          <a:endParaRPr lang="en-US"/>
        </a:p>
      </dgm:t>
    </dgm:pt>
    <dgm:pt modelId="{D91A58C8-CF7D-436D-88E6-92B5624DB595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We get the equation as follows</a:t>
          </a:r>
        </a:p>
      </dgm:t>
    </dgm:pt>
    <dgm:pt modelId="{D7EB0A40-C943-45FC-803A-A437EFF4A433}" type="parTrans" cxnId="{62340CC7-D2A2-47A7-93E4-BC5F8CF2928A}">
      <dgm:prSet/>
      <dgm:spPr/>
      <dgm:t>
        <a:bodyPr/>
        <a:lstStyle/>
        <a:p>
          <a:endParaRPr lang="en-US"/>
        </a:p>
      </dgm:t>
    </dgm:pt>
    <dgm:pt modelId="{CDCA777C-B218-4044-8DC6-F28FD8944124}" type="sibTrans" cxnId="{62340CC7-D2A2-47A7-93E4-BC5F8CF2928A}">
      <dgm:prSet/>
      <dgm:spPr/>
      <dgm:t>
        <a:bodyPr/>
        <a:lstStyle/>
        <a:p>
          <a:endParaRPr lang="en-US"/>
        </a:p>
      </dgm:t>
    </dgm:pt>
    <dgm:pt modelId="{0A3AF24C-7C00-4E07-BA99-390F039BB0F1}" type="pres">
      <dgm:prSet presAssocID="{35C98D26-4D89-40D3-A5AA-0B1565C8F90D}" presName="linear" presStyleCnt="0">
        <dgm:presLayoutVars>
          <dgm:animLvl val="lvl"/>
          <dgm:resizeHandles val="exact"/>
        </dgm:presLayoutVars>
      </dgm:prSet>
      <dgm:spPr/>
    </dgm:pt>
    <dgm:pt modelId="{7C9B9958-4D76-4004-97E8-BF8FB502A7DE}" type="pres">
      <dgm:prSet presAssocID="{64ED3DE7-063F-4DB8-8D91-7930C769B2C4}" presName="parentText" presStyleLbl="node1" presStyleIdx="0" presStyleCnt="1" custLinFactNeighborX="476" custLinFactNeighborY="-96610">
        <dgm:presLayoutVars>
          <dgm:chMax val="0"/>
          <dgm:bulletEnabled val="1"/>
        </dgm:presLayoutVars>
      </dgm:prSet>
      <dgm:spPr/>
    </dgm:pt>
    <dgm:pt modelId="{E12A5C01-1159-4B74-8437-58B554A95CAD}" type="pres">
      <dgm:prSet presAssocID="{64ED3DE7-063F-4DB8-8D91-7930C769B2C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554A15-E72A-44A2-8F05-659F35982192}" type="presOf" srcId="{D91A58C8-CF7D-436D-88E6-92B5624DB595}" destId="{E12A5C01-1159-4B74-8437-58B554A95CAD}" srcOrd="0" destOrd="2" presId="urn:microsoft.com/office/officeart/2005/8/layout/vList2"/>
    <dgm:cxn modelId="{AD6A4335-3E1C-446C-98F5-73F8A70C057A}" type="presOf" srcId="{9357C983-7CD2-44BB-8EE2-684008A21CBA}" destId="{E12A5C01-1159-4B74-8437-58B554A95CAD}" srcOrd="0" destOrd="0" presId="urn:microsoft.com/office/officeart/2005/8/layout/vList2"/>
    <dgm:cxn modelId="{9907C940-D130-44B6-897C-D4EED4A66448}" srcId="{64ED3DE7-063F-4DB8-8D91-7930C769B2C4}" destId="{0C0D344E-26C8-4B43-A30D-0919108980A1}" srcOrd="1" destOrd="0" parTransId="{EEE7EA2C-7832-4464-B7B4-8CEA8F490ED0}" sibTransId="{E2E9E3B0-5E8C-4914-A8D1-3C8CDB4F8934}"/>
    <dgm:cxn modelId="{F71F6661-E235-4F7B-A1B1-7F0B17302D9C}" type="presOf" srcId="{35C98D26-4D89-40D3-A5AA-0B1565C8F90D}" destId="{0A3AF24C-7C00-4E07-BA99-390F039BB0F1}" srcOrd="0" destOrd="0" presId="urn:microsoft.com/office/officeart/2005/8/layout/vList2"/>
    <dgm:cxn modelId="{594B3764-675C-407B-8474-B00622FC04B6}" srcId="{64ED3DE7-063F-4DB8-8D91-7930C769B2C4}" destId="{9357C983-7CD2-44BB-8EE2-684008A21CBA}" srcOrd="0" destOrd="0" parTransId="{FDA17661-BAE3-491C-9868-ABFEDE7EB9E9}" sibTransId="{AA10AF66-3209-4612-ABAD-6D20DE01FE04}"/>
    <dgm:cxn modelId="{0E675355-0525-4CB6-B4EF-1F4609EEA131}" type="presOf" srcId="{64ED3DE7-063F-4DB8-8D91-7930C769B2C4}" destId="{7C9B9958-4D76-4004-97E8-BF8FB502A7DE}" srcOrd="0" destOrd="0" presId="urn:microsoft.com/office/officeart/2005/8/layout/vList2"/>
    <dgm:cxn modelId="{FADF34C3-CA1D-4653-A2D8-FA81519F2E26}" type="presOf" srcId="{0C0D344E-26C8-4B43-A30D-0919108980A1}" destId="{E12A5C01-1159-4B74-8437-58B554A95CAD}" srcOrd="0" destOrd="1" presId="urn:microsoft.com/office/officeart/2005/8/layout/vList2"/>
    <dgm:cxn modelId="{C3D23DC4-EF2D-4225-A3C1-4B125A57B9D4}" srcId="{35C98D26-4D89-40D3-A5AA-0B1565C8F90D}" destId="{64ED3DE7-063F-4DB8-8D91-7930C769B2C4}" srcOrd="0" destOrd="0" parTransId="{75B9835A-85DC-4068-BE93-5BA2DCB61AF2}" sibTransId="{97D0923E-1C23-4B18-872E-6E9346423860}"/>
    <dgm:cxn modelId="{62340CC7-D2A2-47A7-93E4-BC5F8CF2928A}" srcId="{64ED3DE7-063F-4DB8-8D91-7930C769B2C4}" destId="{D91A58C8-CF7D-436D-88E6-92B5624DB595}" srcOrd="2" destOrd="0" parTransId="{D7EB0A40-C943-45FC-803A-A437EFF4A433}" sibTransId="{CDCA777C-B218-4044-8DC6-F28FD8944124}"/>
    <dgm:cxn modelId="{D9F72EAC-3283-4366-8AAC-8CEFAF1D7015}" type="presParOf" srcId="{0A3AF24C-7C00-4E07-BA99-390F039BB0F1}" destId="{7C9B9958-4D76-4004-97E8-BF8FB502A7DE}" srcOrd="0" destOrd="0" presId="urn:microsoft.com/office/officeart/2005/8/layout/vList2"/>
    <dgm:cxn modelId="{7ECD735A-A9A9-4CA9-8523-8FB6F9A807A2}" type="presParOf" srcId="{0A3AF24C-7C00-4E07-BA99-390F039BB0F1}" destId="{E12A5C01-1159-4B74-8437-58B554A95CA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B9958-4D76-4004-97E8-BF8FB502A7DE}">
      <dsp:nvSpPr>
        <dsp:cNvPr id="0" name=""/>
        <dsp:cNvSpPr/>
      </dsp:nvSpPr>
      <dsp:spPr>
        <a:xfrm>
          <a:off x="0" y="0"/>
          <a:ext cx="4589328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built a Light sensor using a LDR</a:t>
          </a:r>
        </a:p>
      </dsp:txBody>
      <dsp:txXfrm>
        <a:off x="28100" y="28100"/>
        <a:ext cx="4533128" cy="519439"/>
      </dsp:txXfrm>
    </dsp:sp>
    <dsp:sp modelId="{E12A5C01-1159-4B74-8437-58B554A95CAD}">
      <dsp:nvSpPr>
        <dsp:cNvPr id="0" name=""/>
        <dsp:cNvSpPr/>
      </dsp:nvSpPr>
      <dsp:spPr>
        <a:xfrm>
          <a:off x="0" y="936958"/>
          <a:ext cx="4589328" cy="168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1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Abadi" panose="020B0604020104020204" pitchFamily="34" charset="0"/>
            </a:rPr>
            <a:t>Measured the variation of Voltage across the LDR using a Multimeter with the Light intensity using a LUX 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Abadi" panose="020B0604020104020204" pitchFamily="34" charset="0"/>
            </a:rPr>
            <a:t>Plot the variation and we get a power Equation and we calibrate 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Abadi" panose="020B0604020104020204" pitchFamily="34" charset="0"/>
            </a:rPr>
            <a:t>We get the equation as follows</a:t>
          </a:r>
        </a:p>
      </dsp:txBody>
      <dsp:txXfrm>
        <a:off x="0" y="936958"/>
        <a:ext cx="4589328" cy="168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D89C-BCC9-A585-D9CD-D52E0E0E8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AF000-4FEE-B944-BBD4-7884D49B9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5A818-932E-C306-B385-7F1396A9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131-90D6-4D9C-BF7A-D4A2112B8C20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A4AB-C970-F6BD-E72B-C686D767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9688F-4B47-0008-2380-06B59A6A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A959-C8B2-454E-9925-6C25C7E9C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34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A516-F49E-28CB-CC87-ED2C7BF1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78493-B37F-171B-DD04-7A2B28469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7A16D-65C1-3A7E-F85C-BC051BE6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131-90D6-4D9C-BF7A-D4A2112B8C20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9875-F855-86BC-9ED1-0ED5E87E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A57E-2914-AC10-3060-FE49A5DF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A959-C8B2-454E-9925-6C25C7E9C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14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D52BC-07B1-3C66-CC82-0504742BF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A0A0A-4B72-52F5-25F5-55A228E4D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A56F-59FC-AB74-FE87-2421797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131-90D6-4D9C-BF7A-D4A2112B8C20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B9DBE-1D21-E1D6-47F4-356D9815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2D47-F038-7AD1-F4AB-8C3AEC79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A959-C8B2-454E-9925-6C25C7E9C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34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DB04-7B77-E174-36A6-0810E31E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1631-0E06-19DB-BBA0-6EA21AD6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D636-F1E2-155A-293C-8B1BA8F9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131-90D6-4D9C-BF7A-D4A2112B8C20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B0437-C2B5-CE67-3257-40BB4F50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6C98A-11C4-2501-C11A-972A8B2D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A959-C8B2-454E-9925-6C25C7E9C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42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9087-34EE-936D-525C-F7D5372F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5DA95-B154-0E01-4818-B629AD55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24F8-3B81-92B9-75FB-65C7BA35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131-90D6-4D9C-BF7A-D4A2112B8C20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584B-A725-7CF5-5E26-F30A1431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0A5F-707C-572C-8CAE-1394B8FF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A959-C8B2-454E-9925-6C25C7E9C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7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A8DF-8464-FAFB-F549-F159189A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4A1B-BB36-8D21-6F4B-C7AE40318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F3436-A66E-02D4-5526-8C4DD52B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B480A-3768-660D-E5EA-004D03A1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131-90D6-4D9C-BF7A-D4A2112B8C20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9A5C2-C10C-6D11-84C2-A42298A4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4E1C4-7BF3-7829-A012-B1F5F8EF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A959-C8B2-454E-9925-6C25C7E9C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86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50FB-1FC9-2D66-E392-4B6FDD08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848A6-3946-79DA-8902-92DDD95DF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A0F61-1FC8-CAB0-C5B4-81EC3DA6E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93B7C-031C-29A0-D9A5-DAF607885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4B90D-AB85-2872-CFC4-0A494BE39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0DB36-3D74-742C-514C-ADC96D12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131-90D6-4D9C-BF7A-D4A2112B8C20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71127-E6FB-9EF3-6EF5-22B8C2AB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C3057-3706-EA84-FC03-58DBC0FF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A959-C8B2-454E-9925-6C25C7E9C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5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0CB9-5F58-A061-3D5D-3DDEF2F8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84AFF-1F61-6CBE-A978-FFA65354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131-90D6-4D9C-BF7A-D4A2112B8C20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53330-09E8-4DF2-2E83-F8650AF1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FA51B-813F-71C7-CAE1-4CD1478D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A959-C8B2-454E-9925-6C25C7E9C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D89BA-F635-B640-F6B4-3C866EAF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131-90D6-4D9C-BF7A-D4A2112B8C20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E4F01-48B5-7A7C-69E6-31133C21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B187B-85B8-5BCC-9C27-63582A2C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A959-C8B2-454E-9925-6C25C7E9C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61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335F-8B03-E1C1-F0B4-4AA92D2F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6442-AFF0-AC69-FF3E-D630F13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713A8-1E63-8B89-58A9-9F2517BC7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5569-3910-F8CE-DAE9-1D1ED7D7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131-90D6-4D9C-BF7A-D4A2112B8C20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9BE8-D7BB-2C79-1C07-A99FB83E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5BD73-05C8-B526-101C-8D2AEABD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A959-C8B2-454E-9925-6C25C7E9C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35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9C64-8EB6-0EFB-0858-89AC972F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137FE-00E9-B014-F6BA-F417A5E6F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5F00-27AF-9D14-DD97-8DD2A4E3F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28F04-B2A3-0F96-24B0-16F862B7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131-90D6-4D9C-BF7A-D4A2112B8C20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E2010-A993-D95C-5666-F62C0365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5F606-7F51-01D6-1BE7-6E873F3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A959-C8B2-454E-9925-6C25C7E9C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71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3BAE0-DD79-4735-0045-CF93B9AC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ECC72-0CF1-6FC0-4704-26D40D84B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31BB-C2BA-3734-07F0-E8178597F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B4131-90D6-4D9C-BF7A-D4A2112B8C20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AC2C8-2D4C-4A0F-2A67-4AB6DC65C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78D2-09EA-1DD3-1751-76C65780D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A959-C8B2-454E-9925-6C25C7E9C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9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98E35-D5FF-20BF-E5A8-7BAE9BB11232}"/>
              </a:ext>
            </a:extLst>
          </p:cNvPr>
          <p:cNvSpPr txBox="1"/>
          <p:nvPr/>
        </p:nvSpPr>
        <p:spPr>
          <a:xfrm>
            <a:off x="804672" y="802955"/>
            <a:ext cx="5565224" cy="2626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Automated Control system for a Small-scale Green House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DD8C1-4E85-2C11-5F74-AA6AF4C76EF8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200313P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200314U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200315A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House">
            <a:extLst>
              <a:ext uri="{FF2B5EF4-FFF2-40B4-BE49-F238E27FC236}">
                <a16:creationId xmlns:a16="http://schemas.microsoft.com/office/drawing/2014/main" id="{B94EA4B3-3EA1-F22E-629D-0B293FD4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66107E-D192-464E-02E2-3EF39CDFBFD3}"/>
              </a:ext>
            </a:extLst>
          </p:cNvPr>
          <p:cNvSpPr/>
          <p:nvPr/>
        </p:nvSpPr>
        <p:spPr>
          <a:xfrm>
            <a:off x="1993533" y="914403"/>
            <a:ext cx="3334043" cy="35412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7B0EB4-40EA-DC1A-35B8-1F3537E7F1F7}"/>
              </a:ext>
            </a:extLst>
          </p:cNvPr>
          <p:cNvCxnSpPr>
            <a:cxnSpLocks/>
          </p:cNvCxnSpPr>
          <p:nvPr/>
        </p:nvCxnSpPr>
        <p:spPr>
          <a:xfrm>
            <a:off x="525398" y="1283344"/>
            <a:ext cx="1198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E78BE-75FE-0BD0-845B-6400532690DF}"/>
              </a:ext>
            </a:extLst>
          </p:cNvPr>
          <p:cNvCxnSpPr>
            <a:cxnSpLocks/>
          </p:cNvCxnSpPr>
          <p:nvPr/>
        </p:nvCxnSpPr>
        <p:spPr>
          <a:xfrm>
            <a:off x="525398" y="2539420"/>
            <a:ext cx="1198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C96C13-F255-1887-6C0B-1A26156C62D1}"/>
              </a:ext>
            </a:extLst>
          </p:cNvPr>
          <p:cNvCxnSpPr>
            <a:cxnSpLocks/>
          </p:cNvCxnSpPr>
          <p:nvPr/>
        </p:nvCxnSpPr>
        <p:spPr>
          <a:xfrm>
            <a:off x="537734" y="4019585"/>
            <a:ext cx="1198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4152F-2787-8366-155F-E8BE70E082C0}"/>
              </a:ext>
            </a:extLst>
          </p:cNvPr>
          <p:cNvSpPr txBox="1"/>
          <p:nvPr/>
        </p:nvSpPr>
        <p:spPr>
          <a:xfrm>
            <a:off x="525398" y="598889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</a:t>
            </a:r>
          </a:p>
          <a:p>
            <a:r>
              <a:rPr lang="en-US" dirty="0"/>
              <a:t>Intensity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A4014-A71D-80C7-AB8B-37D0CDAEC5D4}"/>
              </a:ext>
            </a:extLst>
          </p:cNvPr>
          <p:cNvSpPr txBox="1"/>
          <p:nvPr/>
        </p:nvSpPr>
        <p:spPr>
          <a:xfrm>
            <a:off x="416524" y="2034377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C7F7F-FD44-1334-423E-0C28A19DDAE8}"/>
              </a:ext>
            </a:extLst>
          </p:cNvPr>
          <p:cNvSpPr txBox="1"/>
          <p:nvPr/>
        </p:nvSpPr>
        <p:spPr>
          <a:xfrm>
            <a:off x="537734" y="3475073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Moisture </a:t>
            </a:r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C164FE-56E7-19A0-0478-10C02B12D669}"/>
              </a:ext>
            </a:extLst>
          </p:cNvPr>
          <p:cNvCxnSpPr>
            <a:cxnSpLocks/>
          </p:cNvCxnSpPr>
          <p:nvPr/>
        </p:nvCxnSpPr>
        <p:spPr>
          <a:xfrm>
            <a:off x="5496798" y="1274601"/>
            <a:ext cx="1198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412370-2368-B4F3-A35B-C62B20E8D84E}"/>
              </a:ext>
            </a:extLst>
          </p:cNvPr>
          <p:cNvCxnSpPr>
            <a:cxnSpLocks/>
          </p:cNvCxnSpPr>
          <p:nvPr/>
        </p:nvCxnSpPr>
        <p:spPr>
          <a:xfrm>
            <a:off x="5513822" y="2333214"/>
            <a:ext cx="1198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6E9425-AA93-D3F6-EB1B-1B6AC4E16E65}"/>
              </a:ext>
            </a:extLst>
          </p:cNvPr>
          <p:cNvCxnSpPr>
            <a:cxnSpLocks/>
          </p:cNvCxnSpPr>
          <p:nvPr/>
        </p:nvCxnSpPr>
        <p:spPr>
          <a:xfrm>
            <a:off x="5513822" y="3593731"/>
            <a:ext cx="1198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222BF3-270B-32E1-72D3-B9B2184E53A2}"/>
              </a:ext>
            </a:extLst>
          </p:cNvPr>
          <p:cNvSpPr txBox="1"/>
          <p:nvPr/>
        </p:nvSpPr>
        <p:spPr>
          <a:xfrm>
            <a:off x="5910470" y="503583"/>
            <a:ext cx="209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way to reduce Light effect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061757-620D-0342-729D-5D785A566188}"/>
              </a:ext>
            </a:extLst>
          </p:cNvPr>
          <p:cNvSpPr txBox="1"/>
          <p:nvPr/>
        </p:nvSpPr>
        <p:spPr>
          <a:xfrm>
            <a:off x="5513822" y="1557731"/>
            <a:ext cx="209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way to reduce temperature 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60BA6D-4837-3DF7-89B9-155A477D2651}"/>
              </a:ext>
            </a:extLst>
          </p:cNvPr>
          <p:cNvSpPr txBox="1"/>
          <p:nvPr/>
        </p:nvSpPr>
        <p:spPr>
          <a:xfrm>
            <a:off x="5496798" y="2936689"/>
            <a:ext cx="209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way to Dryness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505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18EEB22D-C493-3977-FAC9-4E34E9DE5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317768"/>
            <a:ext cx="5468347" cy="4213704"/>
          </a:xfrm>
          <a:prstGeom prst="rect">
            <a:avLst/>
          </a:prstGeom>
        </p:spPr>
      </p:pic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B1346B48-C885-689A-3FFA-AA1EDDD5F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180160"/>
              </p:ext>
            </p:extLst>
          </p:nvPr>
        </p:nvGraphicFramePr>
        <p:xfrm>
          <a:off x="6597016" y="2965592"/>
          <a:ext cx="4589328" cy="298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599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76B248-D489-6DC8-CAE6-54639CF0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86482"/>
              </p:ext>
            </p:extLst>
          </p:nvPr>
        </p:nvGraphicFramePr>
        <p:xfrm>
          <a:off x="4642045" y="643467"/>
          <a:ext cx="2907912" cy="557107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3713">
                  <a:extLst>
                    <a:ext uri="{9D8B030D-6E8A-4147-A177-3AD203B41FA5}">
                      <a16:colId xmlns:a16="http://schemas.microsoft.com/office/drawing/2014/main" val="4018859482"/>
                    </a:ext>
                  </a:extLst>
                </a:gridCol>
                <a:gridCol w="1154199">
                  <a:extLst>
                    <a:ext uri="{9D8B030D-6E8A-4147-A177-3AD203B41FA5}">
                      <a16:colId xmlns:a16="http://schemas.microsoft.com/office/drawing/2014/main" val="3126988425"/>
                    </a:ext>
                  </a:extLst>
                </a:gridCol>
              </a:tblGrid>
              <a:tr h="222843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Lux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V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2365894247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3.52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2555271442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3.93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2462073502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4.96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3856781471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185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3.76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2314737761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996851099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440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2.93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855510145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2.63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3753603261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2.5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2772909406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1009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2.3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3720990437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2.16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2809635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1.64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533497936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4020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1.47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365472842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105000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0.41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4119700187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23067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0.84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2994216225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17000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1.45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915581755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0.76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3719408879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1.14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3636698561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12500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1.13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2177224107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40500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0.57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841319741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80000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0.51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3815815792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60000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3195181752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50000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0.54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2041568730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40000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0.63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338645586"/>
                  </a:ext>
                </a:extLst>
              </a:tr>
              <a:tr h="222843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20000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0.83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8" marR="6708" marT="6708" marB="0" anchor="b"/>
                </a:tc>
                <a:extLst>
                  <a:ext uri="{0D108BD9-81ED-4DB2-BD59-A6C34878D82A}">
                    <a16:rowId xmlns:a16="http://schemas.microsoft.com/office/drawing/2014/main" val="1103421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7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6F0BFA3-A1F8-57FD-FFCE-85F6200DE5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68268"/>
              </p:ext>
            </p:extLst>
          </p:nvPr>
        </p:nvGraphicFramePr>
        <p:xfrm>
          <a:off x="643467" y="643467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21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BE498-6C14-483D-B80D-6701C8319294}"/>
              </a:ext>
            </a:extLst>
          </p:cNvPr>
          <p:cNvSpPr txBox="1"/>
          <p:nvPr/>
        </p:nvSpPr>
        <p:spPr>
          <a:xfrm>
            <a:off x="1290492" y="1487910"/>
            <a:ext cx="7450426" cy="1946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8451">
              <a:spcAft>
                <a:spcPts val="546"/>
              </a:spcAft>
              <a:defRPr sz="18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10" kern="12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y = 11.928 x </a:t>
            </a:r>
            <a:r>
              <a:rPr lang="en-US" sz="3210" kern="1200" baseline="300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-0.262</a:t>
            </a:r>
          </a:p>
          <a:p>
            <a:pPr algn="ctr" defTabSz="1048451">
              <a:spcAft>
                <a:spcPts val="546"/>
              </a:spcAft>
              <a:defRPr sz="18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3210" kern="1200" baseline="3000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  <a:p>
            <a:pPr algn="ctr" defTabSz="1048451">
              <a:spcAft>
                <a:spcPts val="546"/>
              </a:spcAft>
              <a:defRPr sz="18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10" kern="1200" baseline="300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X=Light intensity </a:t>
            </a:r>
          </a:p>
          <a:p>
            <a:pPr algn="ctr" defTabSz="1048451">
              <a:spcAft>
                <a:spcPts val="546"/>
              </a:spcAft>
              <a:defRPr sz="18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10" kern="1200" baseline="3000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Y=Voltage across the LDR</a:t>
            </a: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6965F-0B8F-6312-281A-60946E19EE14}"/>
              </a:ext>
            </a:extLst>
          </p:cNvPr>
          <p:cNvSpPr txBox="1"/>
          <p:nvPr/>
        </p:nvSpPr>
        <p:spPr>
          <a:xfrm>
            <a:off x="1120477" y="3601086"/>
            <a:ext cx="9951041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8451">
              <a:spcAft>
                <a:spcPts val="546"/>
              </a:spcAft>
            </a:pPr>
            <a:r>
              <a:rPr lang="en-US" sz="2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 formula is </a:t>
            </a:r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04A162-D235-3079-DF5B-0A38B6E00C80}"/>
                  </a:ext>
                </a:extLst>
              </p:cNvPr>
              <p:cNvSpPr txBox="1"/>
              <p:nvPr/>
            </p:nvSpPr>
            <p:spPr>
              <a:xfrm>
                <a:off x="3144212" y="4133583"/>
                <a:ext cx="3720396" cy="123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048451">
                  <a:spcAft>
                    <a:spcPts val="546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69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lang="en-US" sz="3669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sz="3669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3669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3669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3669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11.928</m:t>
                              </m:r>
                            </m:num>
                            <m:den>
                              <m:r>
                                <a:rPr lang="en-US" sz="3669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3669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3669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3669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69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0.262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CA" sz="32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04A162-D235-3079-DF5B-0A38B6E00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212" y="4133583"/>
                <a:ext cx="3720396" cy="1230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00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A4A417-32A9-CECD-4725-B7D0E41640F9}"/>
              </a:ext>
            </a:extLst>
          </p:cNvPr>
          <p:cNvSpPr txBox="1"/>
          <p:nvPr/>
        </p:nvSpPr>
        <p:spPr>
          <a:xfrm>
            <a:off x="1915391" y="547422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controlling part of  Light we use a Logic Gate to connectivity</a:t>
            </a:r>
          </a:p>
        </p:txBody>
      </p:sp>
      <p:cxnSp>
        <p:nvCxnSpPr>
          <p:cNvPr id="44" name="Straight Connector 37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4AAB2-053A-C372-097A-0A8A19A57949}"/>
              </a:ext>
            </a:extLst>
          </p:cNvPr>
          <p:cNvSpPr txBox="1"/>
          <p:nvPr/>
        </p:nvSpPr>
        <p:spPr>
          <a:xfrm>
            <a:off x="1598401" y="2115077"/>
            <a:ext cx="4544762" cy="360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Light intensity is high = L (1)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Light intensity is Low= L (0)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Ultra sonic 1 detect the screen =A(1)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Ultra sonic 1 detect the screen =A(0)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Ultra sonic 2 detect the screen =B(1)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Ultra sonic 2 detect the screen =B(0)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Graphic 8" descr="Streetlight">
            <a:extLst>
              <a:ext uri="{FF2B5EF4-FFF2-40B4-BE49-F238E27FC236}">
                <a16:creationId xmlns:a16="http://schemas.microsoft.com/office/drawing/2014/main" id="{B311615F-774F-4367-46BC-3E55074FE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4654" y="980086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6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4CDE43-6AC2-A086-468E-B618A2391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98967"/>
              </p:ext>
            </p:extLst>
          </p:nvPr>
        </p:nvGraphicFramePr>
        <p:xfrm>
          <a:off x="2032000" y="719666"/>
          <a:ext cx="8128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052373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79631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62504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89842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3036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In2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7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55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86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30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52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70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4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8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400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5C32D0-7664-B732-7D09-35C5636E4F64}"/>
              </a:ext>
            </a:extLst>
          </p:cNvPr>
          <p:cNvSpPr txBox="1"/>
          <p:nvPr/>
        </p:nvSpPr>
        <p:spPr>
          <a:xfrm>
            <a:off x="0" y="1972947"/>
            <a:ext cx="1770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Hypothetical cases</a:t>
            </a:r>
            <a:endParaRPr lang="en-CA" sz="24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43922B1-B1AE-DFDC-B27A-7BC988A157B8}"/>
              </a:ext>
            </a:extLst>
          </p:cNvPr>
          <p:cNvCxnSpPr>
            <a:cxnSpLocks/>
          </p:cNvCxnSpPr>
          <p:nvPr/>
        </p:nvCxnSpPr>
        <p:spPr>
          <a:xfrm flipV="1">
            <a:off x="768626" y="1630017"/>
            <a:ext cx="1263374" cy="342930"/>
          </a:xfrm>
          <a:prstGeom prst="curvedConnector3">
            <a:avLst>
              <a:gd name="adj1" fmla="val 45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FCB420E-2947-A96A-B036-02720117B97C}"/>
              </a:ext>
            </a:extLst>
          </p:cNvPr>
          <p:cNvCxnSpPr>
            <a:cxnSpLocks/>
          </p:cNvCxnSpPr>
          <p:nvPr/>
        </p:nvCxnSpPr>
        <p:spPr>
          <a:xfrm>
            <a:off x="611616" y="2631490"/>
            <a:ext cx="1283445" cy="4756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E50C54-7D2F-67A6-1B3E-D6660805D614}"/>
              </a:ext>
            </a:extLst>
          </p:cNvPr>
          <p:cNvSpPr txBox="1"/>
          <p:nvPr/>
        </p:nvSpPr>
        <p:spPr>
          <a:xfrm>
            <a:off x="10723311" y="2863081"/>
            <a:ext cx="177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Forward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26CBF-CA30-E07D-D3DD-2373E36D797F}"/>
              </a:ext>
            </a:extLst>
          </p:cNvPr>
          <p:cNvSpPr txBox="1"/>
          <p:nvPr/>
        </p:nvSpPr>
        <p:spPr>
          <a:xfrm>
            <a:off x="10765568" y="1630017"/>
            <a:ext cx="177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reverse</a:t>
            </a:r>
            <a:endParaRPr lang="en-CA" sz="2400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70390D1-D69B-CB92-6A22-359738208B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38493" y="2059977"/>
            <a:ext cx="874064" cy="2834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EE90CCB-AF0F-1AE8-9627-EEEEA78946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38493" y="1925304"/>
            <a:ext cx="754794" cy="144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52B342E-B7E5-A917-956A-46F5FEF8AB44}"/>
              </a:ext>
            </a:extLst>
          </p:cNvPr>
          <p:cNvCxnSpPr>
            <a:cxnSpLocks/>
          </p:cNvCxnSpPr>
          <p:nvPr/>
        </p:nvCxnSpPr>
        <p:spPr>
          <a:xfrm rot="10800000">
            <a:off x="10071223" y="2769413"/>
            <a:ext cx="565039" cy="2872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7DB4E3B-F72B-2FE2-4087-22F0A81B0DC0}"/>
              </a:ext>
            </a:extLst>
          </p:cNvPr>
          <p:cNvCxnSpPr>
            <a:cxnSpLocks/>
          </p:cNvCxnSpPr>
          <p:nvPr/>
        </p:nvCxnSpPr>
        <p:spPr>
          <a:xfrm rot="10800000">
            <a:off x="10158272" y="3900812"/>
            <a:ext cx="565039" cy="2872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DCECE0-1511-BD5E-490F-3098B24FC64A}"/>
              </a:ext>
            </a:extLst>
          </p:cNvPr>
          <p:cNvSpPr txBox="1"/>
          <p:nvPr/>
        </p:nvSpPr>
        <p:spPr>
          <a:xfrm>
            <a:off x="10765568" y="3957270"/>
            <a:ext cx="177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Off</a:t>
            </a:r>
            <a:endParaRPr lang="en-CA" sz="2400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437F932-430A-9762-7A6A-51E113EDD4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00530" y="1174953"/>
            <a:ext cx="565038" cy="961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B7CC42-DADE-BBCE-8513-A86BEEDC1FF3}"/>
              </a:ext>
            </a:extLst>
          </p:cNvPr>
          <p:cNvSpPr txBox="1"/>
          <p:nvPr/>
        </p:nvSpPr>
        <p:spPr>
          <a:xfrm>
            <a:off x="10703531" y="944119"/>
            <a:ext cx="177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Off</a:t>
            </a:r>
            <a:endParaRPr lang="en-CA" sz="2400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2C5F0B6-D45D-97D1-4BC3-A8F525B2F3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00531" y="3209105"/>
            <a:ext cx="588133" cy="3012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3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290</Words>
  <Application>Microsoft Office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Fan Heiti Std B</vt:lpstr>
      <vt:lpstr>Abadi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kugesan sivasothynathan</dc:creator>
  <cp:lastModifiedBy>kugesan sivasothynathan</cp:lastModifiedBy>
  <cp:revision>2</cp:revision>
  <dcterms:created xsi:type="dcterms:W3CDTF">2023-07-16T21:50:45Z</dcterms:created>
  <dcterms:modified xsi:type="dcterms:W3CDTF">2023-07-17T11:23:38Z</dcterms:modified>
</cp:coreProperties>
</file>