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81" r:id="rId34"/>
    <p:sldId id="28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14"/>
      </p:cViewPr>
      <p:guideLst>
        <p:guide pos="216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>
          <p15:clr>
            <a:srgbClr val="FBAE40"/>
          </p15:clr>
        </p15:guide>
        <p15:guide id="10" orient="horz" pos="21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Git: The Hard 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Aligbe | 14/06/18</a:t>
            </a:r>
          </a:p>
        </p:txBody>
      </p:sp>
    </p:spTree>
    <p:extLst>
      <p:ext uri="{BB962C8B-B14F-4D97-AF65-F5344CB8AC3E}">
        <p14:creationId xmlns:p14="http://schemas.microsoft.com/office/powerpoint/2010/main" val="6596015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D9E-4D76-4AFF-AF87-B211220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Changes: ”Save”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2A622-6ED1-4092-8C89-D0522BC0EC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470C4-3224-4E5E-825D-B571941DCE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“Saving” the current set of changes is called “committing”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status</a:t>
            </a:r>
            <a:r>
              <a:rPr lang="en-US" sz="2400" dirty="0"/>
              <a:t> (it’s a theme)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C0A6-6308-4FC6-A7DB-ED43D42F2A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5CEF-3288-45AD-9F08-C0B0EBE6B3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9101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9A4E16-F757-4D5C-AD5C-7118143E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Repository Emerges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91DB90-AADF-485B-93BE-82FBFA66A7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A52AB-1B4D-413F-8969-D510FFBE36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repository is the collection of all changes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D395-DDF2-4653-9EB1-1090D6CF46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FB4B-36E0-45A8-9DF9-F2FA90D60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D5C27E-6744-4E4D-8845-2F0EB0B2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23516"/>
            <a:ext cx="6553201" cy="38681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0FAF59-9F9D-43B7-A941-58464E5593B1}"/>
              </a:ext>
            </a:extLst>
          </p:cNvPr>
          <p:cNvSpPr/>
          <p:nvPr/>
        </p:nvSpPr>
        <p:spPr>
          <a:xfrm>
            <a:off x="919161" y="5857742"/>
            <a:ext cx="562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https://www.quora.com/Whats-the-difference-between-committing-and-pushing-in-Git</a:t>
            </a:r>
          </a:p>
        </p:txBody>
      </p:sp>
    </p:spTree>
    <p:extLst>
      <p:ext uri="{BB962C8B-B14F-4D97-AF65-F5344CB8AC3E}">
        <p14:creationId xmlns:p14="http://schemas.microsoft.com/office/powerpoint/2010/main" val="348617692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C19938-22C8-4669-8C32-60DE027F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Repository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A795CE2-4AB0-4132-9B63-6908C074D3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24912A-4857-454C-95E3-100E960146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  <a:r>
              <a:rPr lang="en-US" sz="2400" dirty="0">
                <a:ea typeface="Anonymous Pro" panose="02060609030202000504" pitchFamily="49" charset="0"/>
              </a:rPr>
              <a:t> (press “q” to quit)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24AB-EAD5-42EB-887D-730615419B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22848-EABB-4103-ADAC-8B24E8F383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44419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31EA-9A86-46C4-B762-3F8B173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Made a (small) Mistake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EAEB-4E75-41AF-9F97-33D9D168E8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2A44B-33CF-454F-88AA-C59CD954CE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Modify the previous commit: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git commit --amend</a:t>
            </a:r>
          </a:p>
          <a:p>
            <a:r>
              <a:rPr lang="en-US" sz="2400" dirty="0"/>
              <a:t>This commit is fubar, just get rid of it: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revert</a:t>
            </a:r>
            <a:r>
              <a:rPr lang="en-US" sz="2400" dirty="0">
                <a:ea typeface="Anonymous Pro" panose="02060609030202000504" pitchFamily="49" charset="0"/>
              </a:rPr>
              <a:t> (you can also revert reverts!)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0D97F-036D-46F7-B09A-27AC1B969D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4292-85CF-4BA8-95DF-C0712CBFD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5864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4DC-0126-484D-A717-1C79F48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39223-29C7-4086-BEBC-0FF3EA489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9528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1ABA-BAE2-4E1E-956B-BF2DDA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500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B4708-C49A-4E48-9E06-3DAE9E39A9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A403-A1D4-4EF0-9011-88323A090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 (or refs) are how git refers to commits</a:t>
            </a:r>
          </a:p>
          <a:p>
            <a:r>
              <a:rPr lang="en-US" sz="2400" dirty="0"/>
              <a:t>Every commit has a unique ID (a hash, or SHA)</a:t>
            </a:r>
          </a:p>
          <a:p>
            <a:r>
              <a:rPr lang="en-US" sz="2400" dirty="0"/>
              <a:t>A series of commits is a branch</a:t>
            </a:r>
          </a:p>
          <a:p>
            <a:r>
              <a:rPr lang="en-US" sz="2400" dirty="0"/>
              <a:t>The latest commit in a branch is called the “HEAD”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DC81-F086-447A-8278-D5DD965D813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6BC4-05FD-4353-9367-EE7005C747D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4171D-2F3B-40C6-818F-2B74E0A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3" y="1438276"/>
            <a:ext cx="6544877" cy="4008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7AF28A-DD7A-4416-B425-12FE95767CF8}"/>
              </a:ext>
            </a:extLst>
          </p:cNvPr>
          <p:cNvSpPr/>
          <p:nvPr/>
        </p:nvSpPr>
        <p:spPr>
          <a:xfrm>
            <a:off x="1777028" y="5970889"/>
            <a:ext cx="3916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https://www.atlassian.com/git/tutorials/refs-and-the-reflog</a:t>
            </a:r>
          </a:p>
        </p:txBody>
      </p:sp>
    </p:spTree>
    <p:extLst>
      <p:ext uri="{BB962C8B-B14F-4D97-AF65-F5344CB8AC3E}">
        <p14:creationId xmlns:p14="http://schemas.microsoft.com/office/powerpoint/2010/main" val="1049086725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164AB9-74FB-4477-9C6C-5C7F339D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2DBC90-3ABF-45FB-B9B2-D3D00A6D0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DFB65-D5E6-4729-822E-9C641B0219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default mode of operation</a:t>
            </a:r>
          </a:p>
          <a:p>
            <a:pPr lvl="1"/>
            <a:r>
              <a:rPr lang="en-US" sz="2200" dirty="0"/>
              <a:t>The master branch is the “default” branch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branch</a:t>
            </a:r>
          </a:p>
          <a:p>
            <a:pPr lvl="1"/>
            <a:r>
              <a:rPr lang="en-US" sz="2200" dirty="0">
                <a:ea typeface="Anonymous Pro" panose="02060609030202000504" pitchFamily="49" charset="0"/>
              </a:rPr>
              <a:t>List all branches:</a:t>
            </a:r>
            <a:br>
              <a:rPr lang="en-US" sz="2200" dirty="0">
                <a:ea typeface="Anonymous Pro" panose="02060609030202000504" pitchFamily="49" charset="0"/>
              </a:rPr>
            </a:br>
            <a:r>
              <a:rPr lang="en-US" sz="22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branch –a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B377-3EB9-43A1-B307-92EC16FF4DA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148E-1E95-409E-9CD6-909F3E1E4C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24375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630C-11EE-4830-A867-2B7AF12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HEADs, Branches, and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409B-48E6-4A8D-8765-4F7358EBAC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0A9D-86C7-44A1-9B50-3293D8F18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/>
              <a:t>You can checkout specific commits</a:t>
            </a:r>
          </a:p>
          <a:p>
            <a:pPr lvl="1"/>
            <a:r>
              <a:rPr lang="en-US" sz="2200" dirty="0"/>
              <a:t>Changes here don’t affect any other branch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984-C7B1-4CF5-A7F1-BA4FAE35B9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F62E-F562-43EE-9244-8C9C79D4BD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97053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55A3-670A-47C8-AD62-036B949F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Paths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38E42-622D-4A04-85A5-ECBA143291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5D67-1FDE-4E24-8EEA-A460E15BDF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-m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-m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log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2134-CD3F-493D-B5A6-AF0870EACC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FBB3-5C67-40D2-AE9D-3DF28BC468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996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7DCB-BC39-4FF9-8C92-2D8D26A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CBC3-D476-45BB-A3A9-F13DEF4431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good, , and the ugly</a:t>
            </a:r>
          </a:p>
        </p:txBody>
      </p:sp>
    </p:spTree>
    <p:extLst>
      <p:ext uri="{BB962C8B-B14F-4D97-AF65-F5344CB8AC3E}">
        <p14:creationId xmlns:p14="http://schemas.microsoft.com/office/powerpoint/2010/main" val="2540530933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Absolute beginners</a:t>
            </a:r>
          </a:p>
          <a:p>
            <a:r>
              <a:rPr lang="en-US" sz="2400" dirty="0"/>
              <a:t>Those who want to learn how to properly merge</a:t>
            </a:r>
          </a:p>
          <a:p>
            <a:r>
              <a:rPr lang="en-US" sz="2400" dirty="0"/>
              <a:t>Those who are not comfortable with command line </a:t>
            </a:r>
            <a:r>
              <a:rPr lang="en-US" sz="2400" dirty="0" err="1"/>
              <a:t>git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6530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C9EB-A154-49FA-B21A-83DCEA77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Merge?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4B7676-58B3-4B7D-955C-A3B7EAA021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D62F3-F276-429A-8EF2-C484A461B3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Merging: combining the changes in different refs</a:t>
            </a:r>
          </a:p>
          <a:p>
            <a:r>
              <a:rPr lang="en-US" dirty="0"/>
              <a:t>Merges can happen automatically, or they can conflict, and need to be resolved manually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2053-BFA2-40EA-A15A-941969D6A0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F35C-662A-4705-BA49-677E80C88E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AD425F-05FD-428C-AB9A-A0D4C4FB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0" y="1781746"/>
            <a:ext cx="6553201" cy="37517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A6F3A9-27C9-420C-B916-4E0776D6A5E3}"/>
              </a:ext>
            </a:extLst>
          </p:cNvPr>
          <p:cNvSpPr/>
          <p:nvPr/>
        </p:nvSpPr>
        <p:spPr>
          <a:xfrm>
            <a:off x="1514475" y="5828627"/>
            <a:ext cx="4295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https://www.atlassian.com/git/tutorials/using-branches/git-merge</a:t>
            </a:r>
          </a:p>
        </p:txBody>
      </p:sp>
    </p:spTree>
    <p:extLst>
      <p:ext uri="{BB962C8B-B14F-4D97-AF65-F5344CB8AC3E}">
        <p14:creationId xmlns:p14="http://schemas.microsoft.com/office/powerpoint/2010/main" val="2861772393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DC29-3622-440F-B370-69A0E6CC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Easy Merge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DEA699E-F73F-4BEB-AABB-E9EFB4BF8F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CB4816-AD6C-4DBD-8991-2149A4E346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453A-C832-4739-8A63-9D06BE693A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084C-5C33-4217-AC90-457B76C7BA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78358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7F5A-B990-4F87-949E-107E5D8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Harder Merge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E8739-EB8B-4976-860F-B9F3DCF7F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29AA0-DC50-4885-9F84-2C03F253C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 –A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status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–a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95C-0EEA-456C-AEAC-8AB0AB08F1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28DC-DFB5-4249-84BF-3BBC651B42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720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E440-2056-4DC5-8CE9-537D1A80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Stuff Goes Wrong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E53874-D992-4ADC-A8A4-22A115E68A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231EE3-C6E3-4AAB-8FE3-1737F30E91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doesn’t know how to automatically resolve the differences</a:t>
            </a:r>
          </a:p>
          <a:p>
            <a:r>
              <a:rPr lang="en-US" sz="2400" dirty="0"/>
              <a:t>Usually, the same parts of the same file has been modified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F689-4F68-415F-AC44-5FDBD365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05B1-242F-4F09-8C7E-3B56C4A12A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0F5A5-583A-4881-A4E6-A4932301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26184"/>
            <a:ext cx="6553201" cy="24628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7D961-A1B9-4F04-A749-45936ACB5B37}"/>
              </a:ext>
            </a:extLst>
          </p:cNvPr>
          <p:cNvSpPr/>
          <p:nvPr/>
        </p:nvSpPr>
        <p:spPr>
          <a:xfrm>
            <a:off x="1825007" y="5803416"/>
            <a:ext cx="3817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http://www.cs.utsa.edu/~cs3443/git/merge-conflicts.html</a:t>
            </a:r>
          </a:p>
        </p:txBody>
      </p:sp>
    </p:spTree>
    <p:extLst>
      <p:ext uri="{BB962C8B-B14F-4D97-AF65-F5344CB8AC3E}">
        <p14:creationId xmlns:p14="http://schemas.microsoft.com/office/powerpoint/2010/main" val="313926189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3186-F09A-4340-B374-DE5962B3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Theirs Is Ours and What’s Ours Is Theirs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DE4E442-1C15-4FE4-B69F-0AA11D5496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E722DF-8725-4218-8918-22961C4F6A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 --theirs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checkout –-ours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mergetool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356B-99CA-4B66-B7E0-C1AC7D47E8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7F98-7DF2-403D-A8A2-CA0D700973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8860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F83B-92B6-465C-9726-AEAAAEA7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655D-F8A2-46B3-AAA6-243EF043D0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575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C2AC-2741-4EA9-8310-3761E753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Remote Repo (It’s Just Another Repo)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5E05-266A-4709-B23E-217F81799B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84CE-5E75-4518-9FCB-BC9CC89750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really is just another repository</a:t>
            </a:r>
          </a:p>
          <a:p>
            <a:r>
              <a:rPr lang="en-US" sz="2400" dirty="0"/>
              <a:t>They enable collaboration</a:t>
            </a:r>
          </a:p>
          <a:p>
            <a:r>
              <a:rPr lang="en-US" sz="2400" dirty="0"/>
              <a:t>They serve as a backup</a:t>
            </a:r>
          </a:p>
          <a:p>
            <a:r>
              <a:rPr lang="en-US" sz="2400" dirty="0"/>
              <a:t>They serve as a golden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5F86-7224-4DB3-8413-5B002FE139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3F21-7BD2-48BE-B0C8-E11F0FFB92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6E78AE-A52F-4D28-A493-E5DCE1A8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40" y="1978342"/>
            <a:ext cx="6553201" cy="33585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305396-6880-4EE1-97ED-DE7ABAC9B4E5}"/>
              </a:ext>
            </a:extLst>
          </p:cNvPr>
          <p:cNvSpPr/>
          <p:nvPr/>
        </p:nvSpPr>
        <p:spPr>
          <a:xfrm>
            <a:off x="2140259" y="5730329"/>
            <a:ext cx="3190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https://www.atlassian.com/git/tutorials/syncing</a:t>
            </a:r>
          </a:p>
        </p:txBody>
      </p:sp>
    </p:spTree>
    <p:extLst>
      <p:ext uri="{BB962C8B-B14F-4D97-AF65-F5344CB8AC3E}">
        <p14:creationId xmlns:p14="http://schemas.microsoft.com/office/powerpoint/2010/main" val="208817642"/>
      </p:ext>
    </p:extLst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A26F-263D-4E93-AD51-C5D9362D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Duplicating a Repository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03CB0-5EDF-4B3F-BB8D-44E978DFE7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AE657-31A0-48E4-94CB-5617663EBD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remote add origin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fetch --all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 origin/master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ED76F-0060-4B5D-9258-BC99B4AFD9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56C0-FEDE-4410-A142-6DD347F1F7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69487"/>
      </p:ext>
    </p:extLst>
  </p:cSld>
  <p:clrMapOvr>
    <a:masterClrMapping/>
  </p:clrMapOvr>
  <p:transition spd="med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A47-B491-47BE-AE56-1495C7EF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an Easier Way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2E3D0-4F51-42F5-89AF-8E5AD27A36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00CDD-954F-44D1-8482-3E4AF08696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clone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D48D-1626-4C16-9E4B-B154C1E050A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B8DD-AE21-407E-8C14-334847C55F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94912"/>
      </p:ext>
    </p:extLst>
  </p:cSld>
  <p:clrMapOvr>
    <a:masterClrMapping/>
  </p:clrMapOvr>
  <p:transition spd="med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64FD-692D-4523-A8BD-D1831D0E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Our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0F337-A6DD-4EFE-8FBF-5E0CC4DDE9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28967-226F-4158-99AF-B0C7B96904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commit –m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push -u origin 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B5D8-E879-46A6-B675-8D134FF30B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9A2A-613C-4A11-803F-552E77295E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64216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I’ll talk a bit</a:t>
            </a:r>
          </a:p>
          <a:p>
            <a:r>
              <a:rPr lang="en-US" sz="2400" dirty="0"/>
              <a:t>I’ll show a command window and type some commands</a:t>
            </a:r>
          </a:p>
          <a:p>
            <a:pPr lvl="1"/>
            <a:r>
              <a:rPr lang="en-US" sz="2000" dirty="0"/>
              <a:t>You’ll type the commands too</a:t>
            </a:r>
          </a:p>
          <a:p>
            <a:r>
              <a:rPr lang="en-US" sz="2400" dirty="0"/>
              <a:t>You’ll earn your degree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Is Going to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5938"/>
      </p:ext>
    </p:extLst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1A5-8B52-4A20-8267-E2535D48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Other’s Commits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A7F59-0877-4AE6-B480-D3011AEBAD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4C9E-2923-4A12-8CF5-5D9B4CAB1B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fetch --all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merge origin/master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0209-59F7-4DC1-82CD-4C061EF6CB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C3F7-D99A-41E6-B629-5FE56C96D4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4511"/>
      </p:ext>
    </p:extLst>
  </p:cSld>
  <p:clrMapOvr>
    <a:masterClrMapping/>
  </p:clrMapOvr>
  <p:transition spd="med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7FA-7EB0-4278-BF43-EDD550DA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Also an Easier Way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D8453-5458-44EB-997A-E07BCFEB21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489E-2C69-4545-ABC7-403F1966C9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pull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491B-103A-4191-B512-998E70546B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B5AF-67AD-4683-83F7-7A3645DA5E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0900"/>
      </p:ext>
    </p:extLst>
  </p:cSld>
  <p:clrMapOvr>
    <a:masterClrMapping/>
  </p:clrMapOvr>
  <p:transition spd="med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5EB5DF-7DD9-42BA-8D51-4AD56B5FF6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1D781D7-38FD-4142-A43B-B01D2FD2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714B-923D-4D0B-B71B-CF963EF0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A03B-91DD-4E5B-BCCB-15B219BD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EC8D5B-9D7F-4E30-A6CB-A04988EF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07" y="1138534"/>
            <a:ext cx="5373586" cy="50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79530"/>
      </p:ext>
    </p:extLst>
  </p:cSld>
  <p:clrMapOvr>
    <a:masterClrMapping/>
  </p:clrMapOvr>
  <p:transition spd="med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ACE7D-3249-4DC5-8EC2-E682B49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CFBF1-D149-4A19-87F6-539F2FED4A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0869"/>
      </p:ext>
    </p:extLst>
  </p:cSld>
  <p:clrMapOvr>
    <a:masterClrMapping/>
  </p:clrMapOvr>
  <p:transition spd="med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FF74C-0339-4BDC-8C5C-AE22963CB0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C337B-F5D3-4ECF-B3AE-4338DE7D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Showcase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A6FA-7FA0-4422-B3DA-8D645BD8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CEE7-C2BC-4524-A96B-EF07A0AB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08577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Git?</a:t>
            </a:r>
          </a:p>
          <a:p>
            <a:r>
              <a:rPr lang="en-US" sz="2400" dirty="0"/>
              <a:t>Making a repository (also, what’s a repository?)</a:t>
            </a:r>
          </a:p>
          <a:p>
            <a:r>
              <a:rPr lang="en-US" sz="2400" dirty="0"/>
              <a:t>Tracking changes</a:t>
            </a:r>
          </a:p>
          <a:p>
            <a:r>
              <a:rPr lang="en-US" sz="2400" dirty="0"/>
              <a:t>Undoing changes</a:t>
            </a:r>
          </a:p>
          <a:p>
            <a:r>
              <a:rPr lang="en-US" sz="2400" dirty="0"/>
              <a:t>Experimenting with changes</a:t>
            </a:r>
          </a:p>
          <a:p>
            <a:r>
              <a:rPr lang="en-US" sz="2400" dirty="0"/>
              <a:t>Merging changes</a:t>
            </a:r>
          </a:p>
          <a:p>
            <a:r>
              <a:rPr lang="en-US" sz="2400" dirty="0"/>
              <a:t>Sharing changes</a:t>
            </a:r>
          </a:p>
          <a:p>
            <a:r>
              <a:rPr lang="en-US" sz="2400" dirty="0"/>
              <a:t>Wrapping up: command showcase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44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Get Started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383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helps you keep track of files</a:t>
            </a:r>
          </a:p>
          <a:p>
            <a:r>
              <a:rPr lang="en-US" sz="2400" dirty="0"/>
              <a:t>Git helps you keep track of changes to files</a:t>
            </a:r>
          </a:p>
          <a:p>
            <a:r>
              <a:rPr lang="en-US" sz="2400" dirty="0"/>
              <a:t>It’s fully decentralized</a:t>
            </a:r>
          </a:p>
          <a:p>
            <a:r>
              <a:rPr lang="en-US" sz="2400" dirty="0"/>
              <a:t>It makes experimenting easy</a:t>
            </a:r>
          </a:p>
          <a:p>
            <a:r>
              <a:rPr lang="en-US" sz="2400" dirty="0"/>
              <a:t>It helps protect you from yourself 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803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Repository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Anonymous Pro" panose="02060609030202000504" pitchFamily="49" charset="0"/>
              </a:rPr>
              <a:t>Repository: all the folders and files you want git to track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git </a:t>
            </a:r>
            <a:r>
              <a:rPr lang="en-US" sz="2400" dirty="0" err="1">
                <a:solidFill>
                  <a:schemeClr val="tx2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init</a:t>
            </a:r>
            <a:endParaRPr lang="en-US" sz="2400" dirty="0">
              <a:solidFill>
                <a:schemeClr val="tx2"/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en-US" sz="2400" dirty="0">
                <a:ea typeface="Anonymous Pro" panose="02060609030202000504" pitchFamily="49" charset="0"/>
              </a:rPr>
              <a:t>There’s a new “.git” folder!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  <a:ea typeface="Anonymous Pro" panose="02060609030202000504" pitchFamily="49" charset="0"/>
              </a:rPr>
              <a:t>git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1502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9E5-6289-4073-98CB-4B29AE13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68AAB-FAD1-4E7F-9770-F74A4C4BDA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EDF2-95A2-4313-81BA-FA42DF370B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tracks changes, not files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add</a:t>
            </a:r>
          </a:p>
          <a:p>
            <a:r>
              <a:rPr lang="en-US" sz="2400" dirty="0">
                <a:solidFill>
                  <a:schemeClr val="tx2"/>
                </a:solidFill>
                <a:latin typeface="Anonymous Pro" panose="02060609030202000504"/>
              </a:rPr>
              <a:t>git status</a:t>
            </a:r>
            <a:r>
              <a:rPr lang="en-US" sz="2400" dirty="0"/>
              <a:t> (again)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0C1A-FA34-4FCF-A29C-C3E8A432D5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96E-487E-41EA-B34E-5BF5711FD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2901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4DFA-04E1-48EE-B0B5-D909E72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vs Staging Area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ADF22F-A37E-4D09-A8EB-764269EE8A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4900-6D38-4BF0-B577-90CB26490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directory: the current state of your files</a:t>
            </a:r>
          </a:p>
          <a:p>
            <a:r>
              <a:rPr lang="en-US" dirty="0"/>
              <a:t>Staging area: the current set of changes git is tracking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34AC-BA39-4453-A4B2-01EB909E8A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AFED-3227-404E-8890-427E511C3AA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1B422-B5B5-4D19-8804-5F220A3E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1435011"/>
            <a:ext cx="6553200" cy="44451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6B5582-F3E8-4E17-91A1-E6396B9507CF}"/>
              </a:ext>
            </a:extLst>
          </p:cNvPr>
          <p:cNvSpPr/>
          <p:nvPr/>
        </p:nvSpPr>
        <p:spPr>
          <a:xfrm>
            <a:off x="920803" y="6001995"/>
            <a:ext cx="56292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https://www.quora.com/Whats-the-difference-between-committing-and-pushing-in-Git</a:t>
            </a:r>
          </a:p>
        </p:txBody>
      </p:sp>
    </p:spTree>
    <p:extLst>
      <p:ext uri="{BB962C8B-B14F-4D97-AF65-F5344CB8AC3E}">
        <p14:creationId xmlns:p14="http://schemas.microsoft.com/office/powerpoint/2010/main" val="3307427465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18 Theme" id="{7D664857-4A88-4501-9D81-DFAA68DD383C}" vid="{914660DA-EA59-4D33-801B-F8E2A073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802</Words>
  <Application>Microsoft Office PowerPoint</Application>
  <PresentationFormat>Widescreen</PresentationFormat>
  <Paragraphs>186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Anonymous Pro</vt:lpstr>
      <vt:lpstr>Arial</vt:lpstr>
      <vt:lpstr>Calibri</vt:lpstr>
      <vt:lpstr>Calibri Light</vt:lpstr>
      <vt:lpstr>Segoe UI</vt:lpstr>
      <vt:lpstr>Symbol</vt:lpstr>
      <vt:lpstr>Wingdings</vt:lpstr>
      <vt:lpstr>Silicon Labs 2018 Theme</vt:lpstr>
      <vt:lpstr>Git: The Hard Way</vt:lpstr>
      <vt:lpstr>Who This Is For</vt:lpstr>
      <vt:lpstr>How This Is Going to Work</vt:lpstr>
      <vt:lpstr>Table of Contents</vt:lpstr>
      <vt:lpstr>Let's Get Started</vt:lpstr>
      <vt:lpstr>What is Git?</vt:lpstr>
      <vt:lpstr>Making A Repository</vt:lpstr>
      <vt:lpstr>Tracking Changes</vt:lpstr>
      <vt:lpstr>Working Directory vs Staging Area</vt:lpstr>
      <vt:lpstr>Tracking Changes: ”Save”</vt:lpstr>
      <vt:lpstr>The Repository Emerges</vt:lpstr>
      <vt:lpstr>Inspecting the Repository</vt:lpstr>
      <vt:lpstr>I Made a (small) Mistake</vt:lpstr>
      <vt:lpstr>Experimenting with Changes</vt:lpstr>
      <vt:lpstr>References for 500</vt:lpstr>
      <vt:lpstr>Working with Branches</vt:lpstr>
      <vt:lpstr>Checkout HEADs, Branches, and Commits</vt:lpstr>
      <vt:lpstr>Branching Paths</vt:lpstr>
      <vt:lpstr>Merging Changes</vt:lpstr>
      <vt:lpstr>What Is a Merge?</vt:lpstr>
      <vt:lpstr>An Easy Merge</vt:lpstr>
      <vt:lpstr>Setting up a Harder Merge</vt:lpstr>
      <vt:lpstr>When Stuff Goes Wrong</vt:lpstr>
      <vt:lpstr>What’s Theirs Is Ours and What’s Ours Is Theirs</vt:lpstr>
      <vt:lpstr>Sharing Changes</vt:lpstr>
      <vt:lpstr>The Remote Repo (It’s Just Another Repo)</vt:lpstr>
      <vt:lpstr>Duplicating a Repository</vt:lpstr>
      <vt:lpstr>There’s an Easier Way</vt:lpstr>
      <vt:lpstr>Sharing Our Commits</vt:lpstr>
      <vt:lpstr>Retrieving Other’s Commits</vt:lpstr>
      <vt:lpstr>There’s Also an Easier Way</vt:lpstr>
      <vt:lpstr>The Full Picture</vt:lpstr>
      <vt:lpstr>Fin</vt:lpstr>
      <vt:lpstr>Command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2018-06-05T21:56:51Z</dcterms:created>
  <dcterms:modified xsi:type="dcterms:W3CDTF">2018-06-14T07:50:18Z</dcterms:modified>
</cp:coreProperties>
</file>