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6" r:id="rId50"/>
    <p:sldId id="303" r:id="rId51"/>
    <p:sldId id="305" r:id="rId52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JetBrains Mono" panose="020B0604020202020204" charset="0"/>
      <p:regular r:id="rId58"/>
      <p:bold r:id="rId59"/>
      <p:italic r:id="rId60"/>
      <p:boldItalic r:id="rId61"/>
    </p:embeddedFont>
    <p:embeddedFont>
      <p:font typeface="Source Code Pro" panose="020B0509030403020204" pitchFamily="49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0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7c6caf25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7c6caf25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7c6caf25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7c6caf25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title-pag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ust-lang/rustfmt" TargetMode="External"/><Relationship Id="rId5" Type="http://schemas.openxmlformats.org/officeDocument/2006/relationships/hyperlink" Target="https://github.com/rust-lang/rust-clippy" TargetMode="External"/><Relationship Id="rId4" Type="http://schemas.openxmlformats.org/officeDocument/2006/relationships/hyperlink" Target="https://doc.rust-lang.org/referenc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-lang.github.io/rustup/installa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rust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t-lang/rustling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Course: Rust Basics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Author: Aleksandr Kugushev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Class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C#/Java/Python/etc.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Monomorphization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C#/Java/Python/etc.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myClass.MyIterfaceMethod()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myClass.MyTraitMethod()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raw_ptr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*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B05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reference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&amp;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&amp;*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raw_ptr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 const fn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mid: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usize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], 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assert!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 &lt;=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.len());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SAFETY: `[ptr; mid]` and `[mid; len]` are inside `self`, which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// fulfills the requirements of `from_raw_parts_mut`.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split_at_mut_unchecked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(mid)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30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6019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 const unsafe fn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split_at_mut_unchecked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mid: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usize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], 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len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.len();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.as_mut_ptr();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(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from_raw_parts_mut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mid),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from_raw_parts_mut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add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(mid),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len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- mid)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688968" y="2036632"/>
            <a:ext cx="3510147" cy="448339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Parameters Validation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LLVM</a:t>
            </a:r>
            <a:endParaRPr/>
          </a:p>
        </p:txBody>
      </p:sp>
      <p:pic>
        <p:nvPicPr>
          <p:cNvPr id="184" name="Google Shape;184;p27" descr="gcc - What exactly is LLVM? - Stack Overflo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80428" y="1825625"/>
            <a:ext cx="563114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LLVM</a:t>
            </a:r>
            <a:endParaRPr/>
          </a:p>
        </p:txBody>
      </p:sp>
      <p:grpSp>
        <p:nvGrpSpPr>
          <p:cNvPr id="190" name="Google Shape;190;p28"/>
          <p:cNvGrpSpPr/>
          <p:nvPr/>
        </p:nvGrpSpPr>
        <p:grpSpPr>
          <a:xfrm>
            <a:off x="841463" y="3017005"/>
            <a:ext cx="10509072" cy="1968577"/>
            <a:chOff x="3263" y="1191380"/>
            <a:chExt cx="10509072" cy="1968577"/>
          </a:xfrm>
        </p:grpSpPr>
        <p:sp>
          <p:nvSpPr>
            <p:cNvPr id="191" name="Google Shape;191;p28"/>
            <p:cNvSpPr/>
            <p:nvPr/>
          </p:nvSpPr>
          <p:spPr>
            <a:xfrm>
              <a:off x="3263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458186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263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263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Parsing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Desugaring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Etc.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061878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2516801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061878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2061878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Exhaustiveness Checking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120492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 txBox="1"/>
            <p:nvPr/>
          </p:nvSpPr>
          <p:spPr>
            <a:xfrm>
              <a:off x="4575415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4120492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4120492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Borrow Checking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Optimization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179107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6634030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LLVM 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179107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6179107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Optimization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8237721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8692644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Code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8237721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8237721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Specific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Programming Language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level functions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Algebraic data type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Iterators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Pattern Matching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Immutability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Pure Functions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Programming Language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C++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 with classes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Backward Compatibility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OCaml with performance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Breaking Changes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Performance </a:t>
            </a:r>
            <a:r>
              <a:rPr lang="en-US">
                <a:solidFill>
                  <a:srgbClr val="AEABAB"/>
                </a:solidFill>
              </a:rPr>
              <a:t>(why is it the last one?)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Undefined Behaviors, except </a:t>
            </a:r>
            <a:r>
              <a:rPr lang="en-US" b="1"/>
              <a:t>unsafe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Zero Cost Abstractions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Safety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LLVM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 Programming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Structure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 lectures: 150 min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Main: Github Classroom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Main: Coursework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Optional: Rustlings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telegram for questions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Modern Approach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https://doc.rust-lang.org/book/title-page.html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https://doc.rust-lang.org/reference/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https://github.com/rust-lang/rust-clippy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https://github.com/rust-lang/rustfmt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rustup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300" u="sng">
                <a:solidFill>
                  <a:schemeClr val="hlink"/>
                </a:solidFill>
                <a:hlinkClick r:id="rId3"/>
              </a:rPr>
              <a:t>https://rust-lang.github.io/rustup/installation</a:t>
            </a:r>
            <a:endParaRPr sz="4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rustc --version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rustc 1.65.0 (897e37553 2022-11-02)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rustup update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….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stable-x86_64-pc-windows-msvc updated - rustc 1.67.0 (fc594f156 2023-01-24) (from rustc 1.65.0 (897e37553 2022-11-02))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rustc --version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rustc 1.67.0 (fc594f156 2023-01-24)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rustc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https://doc.rust-lang.org/stable/rustc/</a:t>
            </a: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&gt; rustc main.rs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main.rs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main() 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"Hello, world!"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rustc main.rs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Hello, world!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cargo</a:t>
            </a:r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Package manager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CLI: Run, Test,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9" name="Google Shape;269;p37" descr="Cargo Logo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05675" y="2691606"/>
            <a:ext cx="29146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Crate</a:t>
            </a: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Rust crate is either a library or an executable program, referred to as either a library crate or a binary crate, respectively.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Every target defined for a Cargo package is a crate.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Executable program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 Package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Cargo.toml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.gitignore</a:t>
            </a:r>
            <a:endParaRPr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Cargo.toml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/target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Cargo.toml</a:t>
            </a:r>
            <a:endParaRPr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None/>
            </a:pP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"hello-world"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"0.1.0"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edition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"2021"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is </a:t>
            </a:r>
            <a:r>
              <a:rPr lang="en-US" b="1"/>
              <a:t>not… </a:t>
            </a:r>
            <a:endParaRPr b="1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Competitor to Go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Substitution of C#/Java/Python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C/C++ killer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Cargo.toml</a:t>
            </a:r>
            <a:endParaRPr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None/>
            </a:pP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"hello-world"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"0.1.0"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edition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"2021"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time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"0.1.12"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regex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"0.1.41"</a:t>
            </a: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.gitignore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solidFill>
                  <a:schemeClr val="accent6"/>
                </a:solidFill>
              </a:rPr>
              <a:t>Cargo.lock</a:t>
            </a:r>
            <a:endParaRPr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Cargo.toml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6479931" cy="52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100000"/>
              <a:buNone/>
            </a:pPr>
            <a: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This file is automatically @generated by Cargo.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It is not intended for manual editing.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"time"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"0.1.45"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source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"registry+https://github.com/rust-lang/crates.io-index"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checksum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"1b797afad3f312d1c66a56d11d0316f916356d11bd158fbc6ca6389ff6bf805a"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[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"libc"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"wasi"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"winapi 0.3.9"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…..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cargo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318" name="Google Shape;318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Rust Syntax</a:t>
            </a:r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my_function_no_return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Arial"/>
              <a:buNone/>
            </a:pPr>
            <a:endParaRPr sz="38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variable_mut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my_function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(parameter1: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parameter2: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Return</a:t>
            </a:r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8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Macro</a:t>
            </a:r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7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17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17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>
              <a:solidFill>
                <a:srgbClr val="DD671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macro_rules!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 {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$($</a:t>
            </a:r>
            <a:r>
              <a:rPr lang="en-US" sz="17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arg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:tt)*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=&gt; {{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res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crate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fmt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::format(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crate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__export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format_args!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$($</a:t>
            </a:r>
            <a:r>
              <a:rPr lang="en-US" sz="17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arg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)*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res</a:t>
            </a:r>
            <a:endParaRPr sz="1700"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}}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>
              <a:solidFill>
                <a:srgbClr val="DD671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panic!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6718"/>
              </a:buClr>
              <a:buSzPts val="2800"/>
              <a:buNone/>
            </a:pP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panic!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“It’s over"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Numeric: +-*/%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i8, u8, i16, u16 …. u128, isize, usize: </a:t>
            </a:r>
            <a:r>
              <a:rPr lang="en-US">
                <a:solidFill>
                  <a:srgbClr val="7F7F7F"/>
                </a:solidFill>
              </a:rPr>
              <a:t>42, 98_222, 0xff, etc.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Overflow Rules: panic on debug, overflow on release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f32, f64: </a:t>
            </a:r>
            <a:r>
              <a:rPr lang="en-US">
                <a:solidFill>
                  <a:srgbClr val="7F7F7F"/>
                </a:solidFill>
              </a:rPr>
              <a:t>2.1, 0.1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bool: </a:t>
            </a:r>
            <a:r>
              <a:rPr lang="en-US">
                <a:solidFill>
                  <a:srgbClr val="7F7F7F"/>
                </a:solidFill>
              </a:rPr>
              <a:t>true, false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 32bit: </a:t>
            </a:r>
            <a:r>
              <a:rPr lang="en-US">
                <a:solidFill>
                  <a:srgbClr val="0082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'a’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usage (rustjobs.dev)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Cryptocurrency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Big-tech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High-Load Backend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GameDev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C++ legacy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Cross Platform Libraries (Android/IOS)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</a:t>
            </a:r>
            <a:endParaRPr/>
          </a:p>
        </p:txBody>
      </p:sp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do something positive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do something negative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ct val="1000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ct val="1000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</a:t>
            </a:r>
            <a:b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as expression</a:t>
            </a:r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to label</a:t>
            </a:r>
            <a:endParaRPr/>
          </a:p>
        </p:txBody>
      </p:sp>
      <p:sp>
        <p:nvSpPr>
          <p:cNvPr id="384" name="Google Shape;384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i="1">
                <a:solidFill>
                  <a:srgbClr val="20999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'main_loop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 </a:t>
            </a:r>
            <a:r>
              <a:rPr lang="en-US" i="1">
                <a:solidFill>
                  <a:srgbClr val="20999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'main_loop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While/For</a:t>
            </a:r>
            <a:endParaRPr/>
          </a:p>
        </p:txBody>
      </p:sp>
      <p:sp>
        <p:nvSpPr>
          <p:cNvPr id="390" name="Google Shape;390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..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Structs</a:t>
            </a:r>
            <a:endParaRPr/>
          </a:p>
        </p:txBody>
      </p:sp>
      <p:sp>
        <p:nvSpPr>
          <p:cNvPr id="396" name="Google Shape;396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struct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i32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bool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my_struct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&amp;str</a:t>
            </a:r>
            <a:endParaRPr/>
          </a:p>
        </p:txBody>
      </p:sp>
      <p:sp>
        <p:nvSpPr>
          <p:cNvPr id="402" name="Google Shape;402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7D17"/>
              </a:buClr>
              <a:buSzPts val="2800"/>
              <a:buNone/>
            </a:pP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"Foo"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408" name="Google Shape;408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 struct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vec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Vec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u8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i="1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"Foo"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980B-56F9-EB29-13B5-726BC4E7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lib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A352361-40AE-0554-0BC5-4A60A65D1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90688"/>
            <a:ext cx="1092478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::env;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&gt;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().collect();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dbg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17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A36-FC78-2EB6-5ABE-FDCA9A65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860A9-6444-10C1-539E-55FC50F6A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/// Contains the success value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/// Contains the error value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}</a:t>
            </a:r>
          </a:p>
          <a:p>
            <a:pPr marL="11430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&gt;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"foo.txt"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);</a:t>
            </a:r>
          </a:p>
          <a:p>
            <a:pPr marL="114300" indent="0">
              <a:buNone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let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=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.unwrap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();</a:t>
            </a:r>
            <a:endParaRPr kumimoji="0" lang="en-US" altLang="en-US" sz="5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9294D0D-DA76-247A-0414-78F3CFCB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characteristics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Undefined Behaviors, except </a:t>
            </a:r>
            <a:r>
              <a:rPr lang="en-US" b="1"/>
              <a:t>unsafe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Zero Cost Abstractions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Safety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LLVM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 Programming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 </a:t>
            </a:r>
            <a:r>
              <a:rPr lang="en-US">
                <a:solidFill>
                  <a:srgbClr val="AEABAB"/>
                </a:solidFill>
              </a:rPr>
              <a:t>(why is it the last one?)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414" name="Google Shape;414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Setup your Text Editor/IDE for Rust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GitHubClassroom</a:t>
            </a:r>
            <a:r>
              <a:rPr lang="en-US" dirty="0"/>
              <a:t> (TBD)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Rustlings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https://github.com/rust-lang/rustlings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rustlings run &lt;</a:t>
            </a:r>
            <a:r>
              <a:rPr lang="en-US" b="0" i="0" dirty="0" err="1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name_of_file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xercises/variables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xercises/functions</a:t>
            </a:r>
            <a:endParaRPr dirty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xercises/if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</a:t>
            </a:r>
            <a:r>
              <a:rPr lang="en-US" b="0" i="0" dirty="0" err="1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primitive_types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66A3-5C38-CBE1-9D38-64B53E07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2FA8-07C9-B7E9-8FC2-D8AAC77B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dirty="0"/>
              <a:t>Get all files in the directory (not recursive)</a:t>
            </a:r>
          </a:p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dirty="0"/>
              <a:t>Example: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r>
              <a:rPr lang="en-US" dirty="0"/>
              <a:t>&gt; cargo run -- c:\Projects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r>
              <a:rPr lang="en-US" dirty="0"/>
              <a:t>file1.txt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r>
              <a:rPr lang="en-US" dirty="0"/>
              <a:t>code2.rs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Undefined Behaviors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remember that `output` will be `2` if `input &gt; 10`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9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6019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*input;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keep `*input` in a register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else if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9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Undefined Behaviors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 i="1">
                <a:solidFill>
                  <a:srgbClr val="8C8C8C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remember that `output` will be `2` if `input &gt; 10`</a:t>
            </a:r>
            <a:endParaRPr sz="1300" i="1">
              <a:solidFill>
                <a:srgbClr val="8C8C8C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9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No Undefined Behaviors!!!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000"/>
          </a:p>
        </p:txBody>
      </p:sp>
      <p:sp>
        <p:nvSpPr>
          <p:cNvPr id="130" name="Google Shape;130;p20"/>
          <p:cNvSpPr txBox="1"/>
          <p:nvPr/>
        </p:nvSpPr>
        <p:spPr>
          <a:xfrm>
            <a:off x="774704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 b="0" i="0" u="none" strike="noStrike" cap="non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compute</a:t>
            </a:r>
            <a:r>
              <a:rPr lang="en-US" sz="20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(input: &amp;</a:t>
            </a:r>
            <a:r>
              <a:rPr lang="en-US" sz="20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20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20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20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53391" y="1142615"/>
            <a:ext cx="11482057" cy="321148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Iterator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82395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test bench_search_for  ... bench:  19,620,300 ns/iter (+/- 915,700)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test bench_search_iter ... bench:  19,234,900 ns/iter (+/- 657,200)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https://doc.rust-lang.org/book/ch13-04-performance.html</a:t>
            </a:r>
            <a:endParaRPr sz="1800"/>
          </a:p>
        </p:txBody>
      </p:sp>
      <p:pic>
        <p:nvPicPr>
          <p:cNvPr id="140" name="Google Shape;140;p2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31763" y="2505075"/>
            <a:ext cx="4573837" cy="368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1974</Words>
  <Application>Microsoft Office PowerPoint</Application>
  <PresentationFormat>Widescreen</PresentationFormat>
  <Paragraphs>332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JetBrains Mono</vt:lpstr>
      <vt:lpstr>Source Code Pro</vt:lpstr>
      <vt:lpstr>Calibri</vt:lpstr>
      <vt:lpstr>Arial</vt:lpstr>
      <vt:lpstr>Office Theme</vt:lpstr>
      <vt:lpstr>Intro</vt:lpstr>
      <vt:lpstr>Course Structure</vt:lpstr>
      <vt:lpstr>Rust is not… </vt:lpstr>
      <vt:lpstr>Rust usage (rustjobs.dev)</vt:lpstr>
      <vt:lpstr>Rust characteristics</vt:lpstr>
      <vt:lpstr>No Undefined Behaviors</vt:lpstr>
      <vt:lpstr>No Undefined Behaviors</vt:lpstr>
      <vt:lpstr>No Undefined Behaviors!!!</vt:lpstr>
      <vt:lpstr>Zero Cost Abstractions: Iterator</vt:lpstr>
      <vt:lpstr>Zero Cost Abstractions: Class</vt:lpstr>
      <vt:lpstr>Zero Cost Abstractions: Monomorphization</vt:lpstr>
      <vt:lpstr>Memory Safety</vt:lpstr>
      <vt:lpstr>Memory Safety</vt:lpstr>
      <vt:lpstr>Memory Safety</vt:lpstr>
      <vt:lpstr>LLVM</vt:lpstr>
      <vt:lpstr>LLVM</vt:lpstr>
      <vt:lpstr>Functional Programming Language</vt:lpstr>
      <vt:lpstr>Functional Programming Language</vt:lpstr>
      <vt:lpstr>Performance (why is it the last one?)</vt:lpstr>
      <vt:lpstr>Modern Approach</vt:lpstr>
      <vt:lpstr>Setup</vt:lpstr>
      <vt:lpstr>Tools: rustup</vt:lpstr>
      <vt:lpstr>Tools: rustc</vt:lpstr>
      <vt:lpstr>Hello World</vt:lpstr>
      <vt:lpstr>Tools: cargo</vt:lpstr>
      <vt:lpstr>Crate</vt:lpstr>
      <vt:lpstr>Hello World, Cargo edition</vt:lpstr>
      <vt:lpstr>Hello World, Cargo edition</vt:lpstr>
      <vt:lpstr>Hello World, Cargo edition</vt:lpstr>
      <vt:lpstr>Hello World, Cargo edition</vt:lpstr>
      <vt:lpstr>Hello World, Cargo edition</vt:lpstr>
      <vt:lpstr>Tools: cargo</vt:lpstr>
      <vt:lpstr>Rust Syntax</vt:lpstr>
      <vt:lpstr>Functions</vt:lpstr>
      <vt:lpstr>Variables</vt:lpstr>
      <vt:lpstr>Return</vt:lpstr>
      <vt:lpstr>Macro</vt:lpstr>
      <vt:lpstr>panic!</vt:lpstr>
      <vt:lpstr>Data Types</vt:lpstr>
      <vt:lpstr>If</vt:lpstr>
      <vt:lpstr>Loop</vt:lpstr>
      <vt:lpstr>Loop as expression</vt:lpstr>
      <vt:lpstr>Break to label</vt:lpstr>
      <vt:lpstr>While/For</vt:lpstr>
      <vt:lpstr>Structs</vt:lpstr>
      <vt:lpstr>&amp;str</vt:lpstr>
      <vt:lpstr>String</vt:lpstr>
      <vt:lpstr>Std lib</vt:lpstr>
      <vt:lpstr>Result</vt:lpstr>
      <vt:lpstr>Homework</vt:lpstr>
      <vt:lpstr>Coursework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cp:lastModifiedBy>Aleksandr Kugushev</cp:lastModifiedBy>
  <cp:revision>3</cp:revision>
  <dcterms:modified xsi:type="dcterms:W3CDTF">2023-10-12T15:22:33Z</dcterms:modified>
</cp:coreProperties>
</file>