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embeddedFontLst>
    <p:embeddedFont>
      <p:font typeface="Source Code Pro"/>
      <p:regular r:id="rId53"/>
      <p:bold r:id="rId54"/>
      <p:italic r:id="rId55"/>
      <p:boldItalic r:id="rId56"/>
    </p:embeddedFont>
    <p:embeddedFont>
      <p:font typeface="JetBrains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JetBrainsMon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SourceCodePr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54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57" Type="http://schemas.openxmlformats.org/officeDocument/2006/relationships/font" Target="fonts/JetBrainsMono-regular.fntdata"/><Relationship Id="rId12" Type="http://schemas.openxmlformats.org/officeDocument/2006/relationships/slide" Target="slides/slide8.xml"/><Relationship Id="rId56" Type="http://schemas.openxmlformats.org/officeDocument/2006/relationships/font" Target="fonts/SourceCodePro-boldItalic.fntdata"/><Relationship Id="rId15" Type="http://schemas.openxmlformats.org/officeDocument/2006/relationships/slide" Target="slides/slide11.xml"/><Relationship Id="rId59" Type="http://schemas.openxmlformats.org/officeDocument/2006/relationships/font" Target="fonts/JetBrainsMono-italic.fntdata"/><Relationship Id="rId14" Type="http://schemas.openxmlformats.org/officeDocument/2006/relationships/slide" Target="slides/slide10.xml"/><Relationship Id="rId58" Type="http://schemas.openxmlformats.org/officeDocument/2006/relationships/font" Target="fonts/JetBrains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7c6caf25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7c6caf25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7c6caf254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7c6caf25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.rust-lang.org/book/title-page.html" TargetMode="External"/><Relationship Id="rId4" Type="http://schemas.openxmlformats.org/officeDocument/2006/relationships/hyperlink" Target="https://doc.rust-lang.org/reference/" TargetMode="External"/><Relationship Id="rId5" Type="http://schemas.openxmlformats.org/officeDocument/2006/relationships/hyperlink" Target="https://github.com/rust-lang/rust-clippy" TargetMode="External"/><Relationship Id="rId6" Type="http://schemas.openxmlformats.org/officeDocument/2006/relationships/hyperlink" Target="https://github.com/rust-lang/rustfm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ust-lang.github.io/rustup/installa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.rust-lang.org/stable/rustc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rust-lang/rustling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Course: Rust Basics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Author: Aleksandr Kugushev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Class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C#/Java/Python/etc.</a:t>
            </a:r>
            <a:endParaRPr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49" name="Google Shape;14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Monomorphization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C#/Java/Python/etc.</a:t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myClass.MyIterfaceMethod()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</p:txBody>
      </p:sp>
      <p:sp>
        <p:nvSpPr>
          <p:cNvPr id="157" name="Google Shape;15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58" name="Google Shape;15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myClass.MyTraitMethod()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raw_ptr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*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B05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reference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&amp;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&amp;*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raw_ptr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 const fn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mid: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usize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], 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assert!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 &lt;=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.len());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SAFETY: `[ptr; mid]` and `[mid; len]` are inside `self`, which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// fulfills the requirements of `from_raw_parts_mut`.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split_at_mut_unchecked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(mid)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76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6172200" y="1825625"/>
            <a:ext cx="6019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 const unsafe fn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split_at_mut_unchecked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mid: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usize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], 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len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.len();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.as_mut_ptr();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(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from_raw_parts_mut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mid),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from_raw_parts_mut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add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(mid),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len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 mid)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688968" y="2036632"/>
            <a:ext cx="3510147" cy="4483397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Parameters Validation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LLVM</a:t>
            </a:r>
            <a:endParaRPr/>
          </a:p>
        </p:txBody>
      </p:sp>
      <p:pic>
        <p:nvPicPr>
          <p:cNvPr descr="gcc - What exactly is LLVM? - Stack Overflow" id="184" name="Google Shape;18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428" y="1825625"/>
            <a:ext cx="563114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LLVM</a:t>
            </a:r>
            <a:endParaRPr/>
          </a:p>
        </p:txBody>
      </p:sp>
      <p:grpSp>
        <p:nvGrpSpPr>
          <p:cNvPr id="190" name="Google Shape;190;p28"/>
          <p:cNvGrpSpPr/>
          <p:nvPr/>
        </p:nvGrpSpPr>
        <p:grpSpPr>
          <a:xfrm>
            <a:off x="841463" y="3017005"/>
            <a:ext cx="10509072" cy="1968577"/>
            <a:chOff x="3263" y="1191380"/>
            <a:chExt cx="10509072" cy="1968577"/>
          </a:xfrm>
        </p:grpSpPr>
        <p:sp>
          <p:nvSpPr>
            <p:cNvPr id="191" name="Google Shape;191;p28"/>
            <p:cNvSpPr/>
            <p:nvPr/>
          </p:nvSpPr>
          <p:spPr>
            <a:xfrm>
              <a:off x="3263" y="1191380"/>
              <a:ext cx="2274614" cy="909845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458186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263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263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Parsing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Desugaring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Etc.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061878" y="1191380"/>
              <a:ext cx="2274614" cy="909845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2516801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061878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2061878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Exhaustiveness Checking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120492" y="1191380"/>
              <a:ext cx="2274614" cy="909845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 txBox="1"/>
            <p:nvPr/>
          </p:nvSpPr>
          <p:spPr>
            <a:xfrm>
              <a:off x="4575415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4120492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4120492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Borrow Checking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179107" y="1191380"/>
              <a:ext cx="2274614" cy="909845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6634030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LLVM 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179107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6179107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8237721" y="1191380"/>
              <a:ext cx="2274614" cy="909845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8692644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Code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8237721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8237721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Specific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Programming Language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level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Algebraic data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Pattern Matching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Immutability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Pure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Programming Language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C++</a:t>
            </a:r>
            <a:endParaRPr/>
          </a:p>
        </p:txBody>
      </p:sp>
      <p:sp>
        <p:nvSpPr>
          <p:cNvPr id="223" name="Google Shape;22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with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Backward Compatibility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225" name="Google Shape;22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OCaml with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Breaking Changes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</a:t>
            </a:r>
            <a:r>
              <a:rPr lang="en-US">
                <a:solidFill>
                  <a:srgbClr val="AEABAB"/>
                </a:solidFill>
              </a:rPr>
              <a:t>(why is it the last one?)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Undefined Behaviors, except </a:t>
            </a:r>
            <a:r>
              <a:rPr b="1" lang="en-US"/>
              <a:t>unsafe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Cost Abstractions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Safety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 Programming Language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Structure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lectures: 150 min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Main: Github Classroom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Main: Coursework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Optional: Rustlings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telegram for questions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Modern Approach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https://doc.rust-lang.org/book/title-page.html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https://doc.rust-lang.org/reference/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https://github.com/rust-lang/rust-clippy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https://github.com/rust-lang/rustfmt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rustup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300" u="sng">
                <a:solidFill>
                  <a:schemeClr val="hlink"/>
                </a:solidFill>
                <a:hlinkClick r:id="rId3"/>
              </a:rPr>
              <a:t>https://rust-lang.github.io/rustup/installation</a:t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rustc --version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rustc 1.65.0 (897e37553 2022-11-02)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rustup update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….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stable-x86_64-pc-windows-msvc updated - rustc 1.67.0 (fc594f156 2023-01-24) (from rustc 1.65.0 (897e37553 2022-11-02))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rustc --version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rustc 1.67.0 (fc594f156 2023-01-24)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rustc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https://doc.rust-lang.org/stable/rustc/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&gt; rustc main.rs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main.rs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main() 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"Hello, world!"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rustc main.rs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Hello, world!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cargo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Package manager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CLI: Run, Test,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argo Logo" id="269" name="Google Shape;269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5675" y="2691606"/>
            <a:ext cx="29146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Crate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Rust crate is either a library or an executable program, referred to as either a library crate or a binary crate, respectively.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Every target defined for a Cargo package is a crate.</a:t>
            </a:r>
            <a:endParaRPr/>
          </a:p>
        </p:txBody>
      </p:sp>
      <p:sp>
        <p:nvSpPr>
          <p:cNvPr id="276" name="Google Shape;27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Executable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 Package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Cargo.toml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.gitignore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Cargo.toml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0" name="Google Shape;290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/target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Cargo.toml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"hello-world"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"0.1.0"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edition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"2021"</a:t>
            </a: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is </a:t>
            </a:r>
            <a:r>
              <a:rPr b="1" lang="en-US"/>
              <a:t>not… 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Competitor to Go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Substitution of C#/Java/Python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C/C++ killer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Cargo.toml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"hello-world"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"0.1.0"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edition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"2021"</a:t>
            </a: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"0.1.12"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regex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"0.1.41"</a:t>
            </a: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&gt; cargo new hello-world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.gitignore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solidFill>
                  <a:schemeClr val="accent6"/>
                </a:solidFill>
              </a:rPr>
              <a:t>Cargo.lock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Cargo.toml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src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main.rs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target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 txBox="1"/>
          <p:nvPr>
            <p:ph idx="2" type="body"/>
          </p:nvPr>
        </p:nvSpPr>
        <p:spPr>
          <a:xfrm>
            <a:off x="6172199" y="1825625"/>
            <a:ext cx="6479931" cy="527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100000"/>
              <a:buNone/>
            </a:pPr>
            <a: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This file is automatically @generated by Cargo.</a:t>
            </a: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It is not intended for manual editing.</a:t>
            </a: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"time"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"0.1.45"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source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"registry+https://github.com/rust-lang/crates.io-index"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checksum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"1b797afad3f312d1c66a56d11d0316f916356d11bd158fbc6ca6389ff6bf805a"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[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"libc"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"wasi"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"winapi 0.3.9"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…..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cargo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318" name="Google Shape;318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Rust Syntax</a:t>
            </a:r>
            <a:endParaRPr/>
          </a:p>
        </p:txBody>
      </p:sp>
      <p:sp>
        <p:nvSpPr>
          <p:cNvPr id="324" name="Google Shape;324;p4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my_function_no_return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Arial"/>
              <a:buNone/>
            </a:pPr>
            <a:r>
              <a:t/>
            </a:r>
            <a:endParaRPr sz="38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variable_mut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my_function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(parameter1: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parameter2: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Return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8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Macro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7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17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17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>
              <a:solidFill>
                <a:srgbClr val="DD671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macro_rules!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 {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$($</a:t>
            </a:r>
            <a:r>
              <a:rPr lang="en-US" sz="17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arg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:tt)*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=&gt; {{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res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crate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fmt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::format(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crate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__export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format_args!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$($</a:t>
            </a:r>
            <a:r>
              <a:rPr lang="en-US" sz="17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arg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)*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res</a:t>
            </a:r>
            <a:endParaRPr sz="1700"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}}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>
              <a:solidFill>
                <a:srgbClr val="DD671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panic!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6718"/>
              </a:buClr>
              <a:buSzPts val="2800"/>
              <a:buNone/>
            </a:pP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panic!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“It’s over"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Numeric: +-*/%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i8, u8, i16, u16 …. u128, isize, usize: </a:t>
            </a:r>
            <a:r>
              <a:rPr lang="en-US">
                <a:solidFill>
                  <a:srgbClr val="7F7F7F"/>
                </a:solidFill>
              </a:rPr>
              <a:t>42, 98_222, 0xff, etc.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Overflow Rules: panic on debug, overflow on release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f32, f64: </a:t>
            </a:r>
            <a:r>
              <a:rPr lang="en-US">
                <a:solidFill>
                  <a:srgbClr val="7F7F7F"/>
                </a:solidFill>
              </a:rPr>
              <a:t>2.1, 0.1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bool: </a:t>
            </a:r>
            <a:r>
              <a:rPr lang="en-US">
                <a:solidFill>
                  <a:srgbClr val="7F7F7F"/>
                </a:solidFill>
              </a:rPr>
              <a:t>true,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 32bit: </a:t>
            </a:r>
            <a:r>
              <a:rPr lang="en-US">
                <a:solidFill>
                  <a:srgbClr val="0082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usage (rustjobs.dev)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Cryptocurrency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Big-tech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High-Load Backend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GameDev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C++ legacy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Cross Platform Libraries (Android/IOS)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</a:t>
            </a:r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 something positive</a:t>
            </a: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 something negative</a:t>
            </a:r>
            <a:br>
              <a:rPr i="1" lang="en-US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</a:t>
            </a:r>
            <a:endParaRPr/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ct val="1000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ct val="1000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</a:t>
            </a:r>
            <a:b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as expression</a:t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to label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i="1" lang="en-US">
                <a:solidFill>
                  <a:srgbClr val="20999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'main_loop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</a:t>
            </a:r>
            <a:r>
              <a:rPr i="1" lang="en-US">
                <a:solidFill>
                  <a:srgbClr val="20999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'main_loop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While/For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Structs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struct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i32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bool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my_struct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&amp;str</a:t>
            </a:r>
            <a:endParaRPr/>
          </a:p>
        </p:txBody>
      </p:sp>
      <p:sp>
        <p:nvSpPr>
          <p:cNvPr id="402" name="Google Shape;40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7D17"/>
              </a:buClr>
              <a:buSzPts val="2800"/>
              <a:buNone/>
            </a:pP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"Foo"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 struct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vec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Vec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u8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i="1" lang="en-US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"Foo"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414" name="Google Shape;414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Setup Rust environment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Setup your Text Editor/IDE for Rust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Setup your Coursework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Rustlings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https://github.com/rust-lang/rustlings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rustlings run &lt;name_of_file&gt;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xercises/variables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xercises/functions</a:t>
            </a:r>
            <a:endParaRPr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xercises/if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xercises/primitive_types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characteristics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Undefined Behaviors, except </a:t>
            </a:r>
            <a:r>
              <a:rPr b="1" lang="en-US"/>
              <a:t>unsafe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Cost Abstractions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Safety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 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</a:t>
            </a:r>
            <a:r>
              <a:rPr lang="en-US">
                <a:solidFill>
                  <a:srgbClr val="AEABAB"/>
                </a:solidFill>
              </a:rPr>
              <a:t>(why is it the last one?)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Undefined Behaviors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remember that `output` will be `2` if `input &gt; 10`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172200" y="1825625"/>
            <a:ext cx="6019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*input;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keep `*input` in a register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else if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Undefined Behaviors</a:t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i="1" lang="en-US" sz="1300">
                <a:solidFill>
                  <a:srgbClr val="8C8C8C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remember that `output` will be `2` if `input &gt; 10`</a:t>
            </a:r>
            <a:endParaRPr i="1" sz="1300">
              <a:solidFill>
                <a:srgbClr val="8C8C8C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No Undefined Behaviors!!!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000"/>
          </a:p>
        </p:txBody>
      </p:sp>
      <p:sp>
        <p:nvSpPr>
          <p:cNvPr id="130" name="Google Shape;130;p20"/>
          <p:cNvSpPr txBox="1"/>
          <p:nvPr/>
        </p:nvSpPr>
        <p:spPr>
          <a:xfrm>
            <a:off x="774704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b="0" i="0" lang="en-US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compute</a:t>
            </a:r>
            <a:r>
              <a:rPr b="0" i="0" lang="en-US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(input: &amp;</a:t>
            </a:r>
            <a:r>
              <a:rPr b="0" i="0" lang="en-US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b="0" i="0" lang="en-US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b="0" i="0" lang="en-US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b="0" i="0" lang="en-US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53391" y="1142615"/>
            <a:ext cx="11482057" cy="321148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Iterator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39" name="Google Shape;139;p21"/>
          <p:cNvSpPr txBox="1"/>
          <p:nvPr>
            <p:ph idx="4" type="body"/>
          </p:nvPr>
        </p:nvSpPr>
        <p:spPr>
          <a:xfrm>
            <a:off x="6172200" y="2505075"/>
            <a:ext cx="582395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test bench_search_for  ... bench:  19,620,300 ns/iter (+/- 915,700)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test bench_search_iter ... bench:  19,234,900 ns/iter (+/- 657,200)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https://doc.rust-lang.org/book/ch13-04-performance.html</a:t>
            </a:r>
            <a:endParaRPr sz="1800"/>
          </a:p>
        </p:txBody>
      </p:sp>
      <p:pic>
        <p:nvPicPr>
          <p:cNvPr id="140" name="Google Shape;140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763" y="2505075"/>
            <a:ext cx="4573837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