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6" r:id="rId16"/>
    <p:sldId id="311" r:id="rId17"/>
    <p:sldId id="313" r:id="rId18"/>
    <p:sldId id="314" r:id="rId19"/>
    <p:sldId id="315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8" r:id="rId31"/>
    <p:sldId id="327" r:id="rId32"/>
    <p:sldId id="329" r:id="rId33"/>
    <p:sldId id="330" r:id="rId34"/>
    <p:sldId id="331" r:id="rId35"/>
    <p:sldId id="332" r:id="rId36"/>
    <p:sldId id="333" r:id="rId37"/>
    <p:sldId id="33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35"/>
          </p14:sldIdLst>
        </p14:section>
        <p14:section name="Tests" id="{8F8D4F5C-E069-4925-8D8C-57840FE03CC9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Macro" id="{058CCB1F-39AC-41D3-AD8B-37AF4B36A30D}">
          <p14:sldIdLst>
            <p14:sldId id="307"/>
            <p14:sldId id="308"/>
            <p14:sldId id="309"/>
            <p14:sldId id="310"/>
            <p14:sldId id="316"/>
            <p14:sldId id="311"/>
            <p14:sldId id="313"/>
            <p14:sldId id="314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Unsafe" id="{0747D86B-ADD9-4344-9A2E-C952B28AE108}">
          <p14:sldIdLst>
            <p14:sldId id="328"/>
            <p14:sldId id="327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D420-A3CA-4454-85EB-EBEF259A441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0AAD4D1-DE97-4327-8131-9E2347EF4B47}">
      <dgm:prSet phldrT="[Text]"/>
      <dgm:spPr/>
      <dgm:t>
        <a:bodyPr/>
        <a:lstStyle/>
        <a:p>
          <a:r>
            <a:rPr lang="en-US" dirty="0"/>
            <a:t>E2E</a:t>
          </a:r>
          <a:endParaRPr lang="ru-RU" dirty="0"/>
        </a:p>
      </dgm:t>
    </dgm:pt>
    <dgm:pt modelId="{86421EF6-FF24-4013-880D-80458CF54D20}" type="parTrans" cxnId="{6E2DD7E6-7DC5-4872-8816-D5B4C9E44BA8}">
      <dgm:prSet/>
      <dgm:spPr/>
      <dgm:t>
        <a:bodyPr/>
        <a:lstStyle/>
        <a:p>
          <a:endParaRPr lang="ru-RU"/>
        </a:p>
      </dgm:t>
    </dgm:pt>
    <dgm:pt modelId="{611F7C7F-46F5-4B6E-96DE-54E01E3EEFE3}" type="sibTrans" cxnId="{6E2DD7E6-7DC5-4872-8816-D5B4C9E44BA8}">
      <dgm:prSet/>
      <dgm:spPr/>
      <dgm:t>
        <a:bodyPr/>
        <a:lstStyle/>
        <a:p>
          <a:endParaRPr lang="ru-RU"/>
        </a:p>
      </dgm:t>
    </dgm:pt>
    <dgm:pt modelId="{D9FD8359-4F5A-4DFB-917F-9F4166519DD3}">
      <dgm:prSet phldrT="[Text]"/>
      <dgm:spPr/>
      <dgm:t>
        <a:bodyPr/>
        <a:lstStyle/>
        <a:p>
          <a:r>
            <a:rPr lang="en-US" dirty="0"/>
            <a:t>Integration</a:t>
          </a:r>
          <a:endParaRPr lang="ru-RU" dirty="0"/>
        </a:p>
      </dgm:t>
    </dgm:pt>
    <dgm:pt modelId="{BCC73899-7D80-4BA5-946A-ADE65A929272}" type="parTrans" cxnId="{28432750-8568-4F02-969F-D8A4E1910913}">
      <dgm:prSet/>
      <dgm:spPr/>
      <dgm:t>
        <a:bodyPr/>
        <a:lstStyle/>
        <a:p>
          <a:endParaRPr lang="ru-RU"/>
        </a:p>
      </dgm:t>
    </dgm:pt>
    <dgm:pt modelId="{A5CF9AD1-0232-436B-87B0-8DB4554E0A77}" type="sibTrans" cxnId="{28432750-8568-4F02-969F-D8A4E1910913}">
      <dgm:prSet/>
      <dgm:spPr/>
      <dgm:t>
        <a:bodyPr/>
        <a:lstStyle/>
        <a:p>
          <a:endParaRPr lang="ru-RU"/>
        </a:p>
      </dgm:t>
    </dgm:pt>
    <dgm:pt modelId="{E9EC1E3E-F4DE-47B0-B139-38036691577F}">
      <dgm:prSet phldrT="[Text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796E7C7C-9604-47B1-8022-0C74064C06BA}" type="parTrans" cxnId="{BBB876EC-AA0E-473E-BF8B-BF3640B6A89A}">
      <dgm:prSet/>
      <dgm:spPr/>
      <dgm:t>
        <a:bodyPr/>
        <a:lstStyle/>
        <a:p>
          <a:endParaRPr lang="ru-RU"/>
        </a:p>
      </dgm:t>
    </dgm:pt>
    <dgm:pt modelId="{46675EF8-F49A-4F09-AF55-45A5FEF0B8E0}" type="sibTrans" cxnId="{BBB876EC-AA0E-473E-BF8B-BF3640B6A89A}">
      <dgm:prSet/>
      <dgm:spPr/>
      <dgm:t>
        <a:bodyPr/>
        <a:lstStyle/>
        <a:p>
          <a:endParaRPr lang="ru-RU"/>
        </a:p>
      </dgm:t>
    </dgm:pt>
    <dgm:pt modelId="{D7617683-B429-48E7-9A88-D0BEB1EA8502}" type="pres">
      <dgm:prSet presAssocID="{6D01D420-A3CA-4454-85EB-EBEF259A441E}" presName="compositeShape" presStyleCnt="0">
        <dgm:presLayoutVars>
          <dgm:dir/>
          <dgm:resizeHandles/>
        </dgm:presLayoutVars>
      </dgm:prSet>
      <dgm:spPr/>
    </dgm:pt>
    <dgm:pt modelId="{45E2AF75-0EEF-4F38-A50B-96D8B86196AA}" type="pres">
      <dgm:prSet presAssocID="{6D01D420-A3CA-4454-85EB-EBEF259A441E}" presName="pyramid" presStyleLbl="node1" presStyleIdx="0" presStyleCnt="1"/>
      <dgm:spPr/>
    </dgm:pt>
    <dgm:pt modelId="{F400705E-ABAF-411B-A4ED-985283F3C444}" type="pres">
      <dgm:prSet presAssocID="{6D01D420-A3CA-4454-85EB-EBEF259A441E}" presName="theList" presStyleCnt="0"/>
      <dgm:spPr/>
    </dgm:pt>
    <dgm:pt modelId="{7358FDC1-124C-420C-989B-B3D581F016BA}" type="pres">
      <dgm:prSet presAssocID="{C0AAD4D1-DE97-4327-8131-9E2347EF4B47}" presName="aNode" presStyleLbl="fgAcc1" presStyleIdx="0" presStyleCnt="3">
        <dgm:presLayoutVars>
          <dgm:bulletEnabled val="1"/>
        </dgm:presLayoutVars>
      </dgm:prSet>
      <dgm:spPr/>
    </dgm:pt>
    <dgm:pt modelId="{A34393DC-5562-4CAF-A109-348AAC0F054B}" type="pres">
      <dgm:prSet presAssocID="{C0AAD4D1-DE97-4327-8131-9E2347EF4B47}" presName="aSpace" presStyleCnt="0"/>
      <dgm:spPr/>
    </dgm:pt>
    <dgm:pt modelId="{A27827AA-32D5-4C86-9929-B22D44A9D7BC}" type="pres">
      <dgm:prSet presAssocID="{D9FD8359-4F5A-4DFB-917F-9F4166519DD3}" presName="aNode" presStyleLbl="fgAcc1" presStyleIdx="1" presStyleCnt="3">
        <dgm:presLayoutVars>
          <dgm:bulletEnabled val="1"/>
        </dgm:presLayoutVars>
      </dgm:prSet>
      <dgm:spPr/>
    </dgm:pt>
    <dgm:pt modelId="{2DF34522-028F-43AD-98E2-D86FEEE6BCDE}" type="pres">
      <dgm:prSet presAssocID="{D9FD8359-4F5A-4DFB-917F-9F4166519DD3}" presName="aSpace" presStyleCnt="0"/>
      <dgm:spPr/>
    </dgm:pt>
    <dgm:pt modelId="{58640167-C914-4855-8578-41BCCD45D80A}" type="pres">
      <dgm:prSet presAssocID="{E9EC1E3E-F4DE-47B0-B139-38036691577F}" presName="aNode" presStyleLbl="fgAcc1" presStyleIdx="2" presStyleCnt="3">
        <dgm:presLayoutVars>
          <dgm:bulletEnabled val="1"/>
        </dgm:presLayoutVars>
      </dgm:prSet>
      <dgm:spPr/>
    </dgm:pt>
    <dgm:pt modelId="{62B49C89-6CB8-439B-BC7B-4751B3789D6D}" type="pres">
      <dgm:prSet presAssocID="{E9EC1E3E-F4DE-47B0-B139-38036691577F}" presName="aSpace" presStyleCnt="0"/>
      <dgm:spPr/>
    </dgm:pt>
  </dgm:ptLst>
  <dgm:cxnLst>
    <dgm:cxn modelId="{5771BC27-026E-4C91-9EB4-75F3A7FDB543}" type="presOf" srcId="{C0AAD4D1-DE97-4327-8131-9E2347EF4B47}" destId="{7358FDC1-124C-420C-989B-B3D581F016BA}" srcOrd="0" destOrd="0" presId="urn:microsoft.com/office/officeart/2005/8/layout/pyramid2"/>
    <dgm:cxn modelId="{28432750-8568-4F02-969F-D8A4E1910913}" srcId="{6D01D420-A3CA-4454-85EB-EBEF259A441E}" destId="{D9FD8359-4F5A-4DFB-917F-9F4166519DD3}" srcOrd="1" destOrd="0" parTransId="{BCC73899-7D80-4BA5-946A-ADE65A929272}" sibTransId="{A5CF9AD1-0232-436B-87B0-8DB4554E0A77}"/>
    <dgm:cxn modelId="{4E8A75A5-2BA8-44DF-BC65-B1C8758048A7}" type="presOf" srcId="{E9EC1E3E-F4DE-47B0-B139-38036691577F}" destId="{58640167-C914-4855-8578-41BCCD45D80A}" srcOrd="0" destOrd="0" presId="urn:microsoft.com/office/officeart/2005/8/layout/pyramid2"/>
    <dgm:cxn modelId="{669016B2-78E3-40F3-959B-83E502FC5CC9}" type="presOf" srcId="{6D01D420-A3CA-4454-85EB-EBEF259A441E}" destId="{D7617683-B429-48E7-9A88-D0BEB1EA8502}" srcOrd="0" destOrd="0" presId="urn:microsoft.com/office/officeart/2005/8/layout/pyramid2"/>
    <dgm:cxn modelId="{164AF7C3-4D4F-4525-83C8-CD8E3FC7F765}" type="presOf" srcId="{D9FD8359-4F5A-4DFB-917F-9F4166519DD3}" destId="{A27827AA-32D5-4C86-9929-B22D44A9D7BC}" srcOrd="0" destOrd="0" presId="urn:microsoft.com/office/officeart/2005/8/layout/pyramid2"/>
    <dgm:cxn modelId="{6E2DD7E6-7DC5-4872-8816-D5B4C9E44BA8}" srcId="{6D01D420-A3CA-4454-85EB-EBEF259A441E}" destId="{C0AAD4D1-DE97-4327-8131-9E2347EF4B47}" srcOrd="0" destOrd="0" parTransId="{86421EF6-FF24-4013-880D-80458CF54D20}" sibTransId="{611F7C7F-46F5-4B6E-96DE-54E01E3EEFE3}"/>
    <dgm:cxn modelId="{BBB876EC-AA0E-473E-BF8B-BF3640B6A89A}" srcId="{6D01D420-A3CA-4454-85EB-EBEF259A441E}" destId="{E9EC1E3E-F4DE-47B0-B139-38036691577F}" srcOrd="2" destOrd="0" parTransId="{796E7C7C-9604-47B1-8022-0C74064C06BA}" sibTransId="{46675EF8-F49A-4F09-AF55-45A5FEF0B8E0}"/>
    <dgm:cxn modelId="{68ACD91F-1A87-4EB6-8232-F56871802535}" type="presParOf" srcId="{D7617683-B429-48E7-9A88-D0BEB1EA8502}" destId="{45E2AF75-0EEF-4F38-A50B-96D8B86196AA}" srcOrd="0" destOrd="0" presId="urn:microsoft.com/office/officeart/2005/8/layout/pyramid2"/>
    <dgm:cxn modelId="{D0DB7A81-84AA-4CC6-ADD7-4E89E1D142BD}" type="presParOf" srcId="{D7617683-B429-48E7-9A88-D0BEB1EA8502}" destId="{F400705E-ABAF-411B-A4ED-985283F3C444}" srcOrd="1" destOrd="0" presId="urn:microsoft.com/office/officeart/2005/8/layout/pyramid2"/>
    <dgm:cxn modelId="{2A9D568B-AC7B-477C-9B6B-F01967912702}" type="presParOf" srcId="{F400705E-ABAF-411B-A4ED-985283F3C444}" destId="{7358FDC1-124C-420C-989B-B3D581F016BA}" srcOrd="0" destOrd="0" presId="urn:microsoft.com/office/officeart/2005/8/layout/pyramid2"/>
    <dgm:cxn modelId="{7514C98A-C5F5-49A3-B9EC-A3B26657347A}" type="presParOf" srcId="{F400705E-ABAF-411B-A4ED-985283F3C444}" destId="{A34393DC-5562-4CAF-A109-348AAC0F054B}" srcOrd="1" destOrd="0" presId="urn:microsoft.com/office/officeart/2005/8/layout/pyramid2"/>
    <dgm:cxn modelId="{83D64B96-92A0-4E86-92D4-218F0600C252}" type="presParOf" srcId="{F400705E-ABAF-411B-A4ED-985283F3C444}" destId="{A27827AA-32D5-4C86-9929-B22D44A9D7BC}" srcOrd="2" destOrd="0" presId="urn:microsoft.com/office/officeart/2005/8/layout/pyramid2"/>
    <dgm:cxn modelId="{11B64CB1-A740-4DFE-8AA0-A8DE4725FCA4}" type="presParOf" srcId="{F400705E-ABAF-411B-A4ED-985283F3C444}" destId="{2DF34522-028F-43AD-98E2-D86FEEE6BCDE}" srcOrd="3" destOrd="0" presId="urn:microsoft.com/office/officeart/2005/8/layout/pyramid2"/>
    <dgm:cxn modelId="{7071DAD7-4A6D-4EB1-87A7-D0F6EE63ACC7}" type="presParOf" srcId="{F400705E-ABAF-411B-A4ED-985283F3C444}" destId="{58640167-C914-4855-8578-41BCCD45D80A}" srcOrd="4" destOrd="0" presId="urn:microsoft.com/office/officeart/2005/8/layout/pyramid2"/>
    <dgm:cxn modelId="{04C2FD95-053E-40B4-8FDB-A8A752111975}" type="presParOf" srcId="{F400705E-ABAF-411B-A4ED-985283F3C444}" destId="{62B49C89-6CB8-439B-BC7B-4751B3789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F75-0EEF-4F38-A50B-96D8B86196AA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FDC1-124C-420C-989B-B3D581F016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E2E</a:t>
          </a:r>
          <a:endParaRPr lang="ru-RU" sz="3900" kern="1200" dirty="0"/>
        </a:p>
      </dsp:txBody>
      <dsp:txXfrm>
        <a:off x="4981732" y="487753"/>
        <a:ext cx="2727803" cy="929477"/>
      </dsp:txXfrm>
    </dsp:sp>
    <dsp:sp modelId="{A27827AA-32D5-4C86-9929-B22D44A9D7BC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</a:t>
          </a:r>
          <a:endParaRPr lang="ru-RU" sz="3900" kern="1200" dirty="0"/>
        </a:p>
      </dsp:txBody>
      <dsp:txXfrm>
        <a:off x="4981732" y="1646552"/>
        <a:ext cx="2727803" cy="929477"/>
      </dsp:txXfrm>
    </dsp:sp>
    <dsp:sp modelId="{58640167-C914-4855-8578-41BCCD45D80A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Unit</a:t>
          </a:r>
          <a:endParaRPr lang="ru-RU" sz="39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eykril.github.io/tlborm/decl-macros/minutiae/fragment-specifier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Tests, Macros, Unsafe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90A-4882-F383-530E-C7CAD1A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“…"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964E-9D46-9CF3-9060-6480B740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438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lib.rs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06E6-CC7F-F9C4-75E6-7DA531B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7995" y="1825625"/>
            <a:ext cx="7014948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>
              <a:buFontTx/>
              <a:buChar char="-"/>
            </a:pPr>
            <a:r>
              <a:rPr lang="en-US" b="1" i="1" dirty="0"/>
              <a:t>test.rs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actual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from_utf8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).unwrap();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6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FA3F-7083-0193-9F46-E1D219F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44129-4B75-6A86-6C48-39B7CEEE2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31F35-E3C2-E74A-144E-FE5815A51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33895C-0C6A-6898-7C84-DD6728FDA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Generated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B0543-E055-D093-77F3-B351610050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78B4AB-B484-BF21-0A5C-F139068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kinds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214A5B-7568-47B2-C8E2-D645E57B51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Function-like</a:t>
            </a:r>
          </a:p>
          <a:p>
            <a:r>
              <a:rPr lang="en-US" dirty="0"/>
              <a:t>Attribute-like</a:t>
            </a:r>
          </a:p>
          <a:p>
            <a:r>
              <a:rPr lang="en-US" dirty="0"/>
              <a:t>Custom derive, e.g. [#derive(MyCustomTrait)]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4B487-54E8-380D-BBA8-A5E4962D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Compiler Macros</a:t>
            </a:r>
          </a:p>
          <a:p>
            <a:r>
              <a:rPr lang="en-US" dirty="0"/>
              <a:t>Procedural Macros</a:t>
            </a:r>
          </a:p>
          <a:p>
            <a:r>
              <a:rPr lang="en-US" dirty="0"/>
              <a:t>Macros by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7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1BFF-D325-2FF2-C5AF-B7A16EAE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macros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72B4E-5918-7247-ABFA-1D5957CA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env!()</a:t>
            </a:r>
          </a:p>
          <a:p>
            <a:r>
              <a:rPr lang="en-US" dirty="0"/>
              <a:t>line!()</a:t>
            </a:r>
          </a:p>
          <a:p>
            <a:r>
              <a:rPr lang="en-US" dirty="0"/>
              <a:t>column!()</a:t>
            </a:r>
          </a:p>
          <a:p>
            <a:r>
              <a:rPr lang="en-US" dirty="0"/>
              <a:t>file!()</a:t>
            </a:r>
          </a:p>
          <a:p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!()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FC35-885C-AFDE-56DF-863BC20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Macros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4FB0-8A48-A585-B698-C97FE4A2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Exported function from crate with the proc-macro crate type</a:t>
            </a:r>
          </a:p>
          <a:p>
            <a:pPr lvl="1"/>
            <a:r>
              <a:rPr lang="en-US" dirty="0"/>
              <a:t>[lib]</a:t>
            </a:r>
          </a:p>
          <a:p>
            <a:pPr lvl="1"/>
            <a:r>
              <a:rPr lang="en-US" dirty="0"/>
              <a:t>proc-macro = true</a:t>
            </a:r>
          </a:p>
          <a:p>
            <a:r>
              <a:rPr lang="en-US" dirty="0"/>
              <a:t>Function-like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my_proc_macro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Attribute-like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#[proc_macro_attribute]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my_attribute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Custom derive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#[proc_macro_derive(MyDerive)]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my_derive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5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4E7F-D80A-5733-B4CB-B9A2B92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E5E3-8E43-80B1-1450-3D5C2725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your crate</a:t>
            </a:r>
          </a:p>
          <a:p>
            <a:r>
              <a:rPr lang="en-US" dirty="0"/>
              <a:t>Function-like only</a:t>
            </a:r>
          </a:p>
          <a:p>
            <a:pPr lvl="1"/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lang="en-US" dirty="0"/>
          </a:p>
          <a:p>
            <a:r>
              <a:rPr lang="en-US" dirty="0"/>
              <a:t>Declarative</a:t>
            </a:r>
          </a:p>
          <a:p>
            <a:pPr lvl="1"/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print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:tt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::io::_print(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4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C41-41C7-D1C1-E2CA-AEAB82AE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Tree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16D9-82AF-9FBA-88D7-AEDC7FE7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«a» «+» «b» «+» «(   )» «+» «e»</a:t>
            </a:r>
          </a:p>
          <a:p>
            <a:pPr marL="0" indent="0">
              <a:buNone/>
            </a:pPr>
            <a:r>
              <a:rPr lang="pt-BR" dirty="0"/>
              <a:t>               ╭────────┴──────────╮</a:t>
            </a:r>
          </a:p>
          <a:p>
            <a:pPr marL="0" indent="0">
              <a:buNone/>
            </a:pPr>
            <a:r>
              <a:rPr lang="pt-BR" dirty="0"/>
              <a:t>                     «c» «+» «d» «[   ]»</a:t>
            </a:r>
          </a:p>
          <a:p>
            <a:pPr marL="0" indent="0">
              <a:buNone/>
            </a:pPr>
            <a:r>
              <a:rPr lang="pt-BR" dirty="0"/>
              <a:t>                                           ╭─┴─╮</a:t>
            </a:r>
          </a:p>
          <a:p>
            <a:pPr marL="0" indent="0">
              <a:buNone/>
            </a:pPr>
            <a:r>
              <a:rPr lang="pt-BR" dirty="0"/>
              <a:t>                                             «0»</a:t>
            </a:r>
          </a:p>
          <a:p>
            <a:pPr marL="0" indent="0">
              <a:buNone/>
            </a:pPr>
            <a:endParaRPr lang="pt-B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8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C94C-77E0-229A-C4B9-4A485E32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51F3-A7E2-34A5-68F4-B15EF558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3F5C7-4A50-5612-F8C5-1A4F9754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89" y="1632945"/>
            <a:ext cx="587171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489-789D-C379-9A1B-68BF8F14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in AST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CFCF-CE57-A7DC-32D7-693BC9D360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bitflags!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 u8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RED  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0b0001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GREEN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0b0010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static ref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FIB_100: u32 =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fib(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[RED, GREEN, BLUE];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7A4EA-F9C2-4C50-140C-CEC3913F5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latin typeface="JetBrains Mono"/>
              </a:rPr>
              <a:t>bitflags!</a:t>
            </a:r>
            <a:r>
              <a:rPr lang="en-US" sz="1800" dirty="0"/>
              <a:t> </a:t>
            </a:r>
            <a:r>
              <a:rPr lang="ru-RU" sz="1800" dirty="0"/>
              <a:t>⬚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/>
              <a:t> </a:t>
            </a:r>
            <a:r>
              <a:rPr lang="ru-RU" sz="1800" dirty="0"/>
              <a:t>⬚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544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E078-4FE1-C8ED-171D-4C34A3E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620F-66AA-AA19-422B-4D479D56A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(nothing);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0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 can't"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Error: I can't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352A-B564-E196-DF3C-FDE4D52E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133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(nothing)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format!(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"Error: {}"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153F-7066-9730-2E4B-0A0B27B3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EF57-FDF3-BF09-8AE2-40E2FA7B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-monospace"/>
              </a:rPr>
              <a:t>for VS map</a:t>
            </a:r>
          </a:p>
          <a:p>
            <a:r>
              <a:rPr lang="en-US" b="0" i="0" dirty="0">
                <a:effectLst/>
                <a:latin typeface="ui-monospace"/>
              </a:rPr>
              <a:t>let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effectLst/>
                <a:latin typeface="ui-monospace"/>
              </a:rPr>
              <a:t>mut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handlers = </a:t>
            </a:r>
            <a:r>
              <a:rPr lang="en-US" b="0" i="0" dirty="0" err="1">
                <a:effectLst/>
                <a:latin typeface="ui-monospace"/>
              </a:rPr>
              <a:t>Vec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::</a:t>
            </a:r>
            <a:r>
              <a:rPr lang="en-US" b="0" i="0" dirty="0" err="1">
                <a:effectLst/>
                <a:latin typeface="ui-monospace"/>
              </a:rPr>
              <a:t>with_capacity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(count);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6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8FB-4DD0-41E2-6885-E54666F1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 syntax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28466-5956-CC15-4216-1E02E98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macro_rules</a:t>
            </a:r>
            <a:r>
              <a:rPr lang="en-US" dirty="0"/>
              <a:t>! $name {</a:t>
            </a:r>
          </a:p>
          <a:p>
            <a:pPr marL="0" indent="0">
              <a:buNone/>
            </a:pPr>
            <a:r>
              <a:rPr lang="en-US" dirty="0"/>
              <a:t>    $rule0 ;</a:t>
            </a:r>
          </a:p>
          <a:p>
            <a:pPr marL="0" indent="0">
              <a:buNone/>
            </a:pPr>
            <a:r>
              <a:rPr lang="en-US" dirty="0"/>
              <a:t>    $rule1 ;</a:t>
            </a:r>
          </a:p>
          <a:p>
            <a:pPr marL="0" indent="0">
              <a:buNone/>
            </a:pPr>
            <a:r>
              <a:rPr lang="en-US" dirty="0"/>
              <a:t>    // …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ruleN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rule: ($matcher) =&gt; {$expansion}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0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A68B-5F22-5C17-FD78-49FAAAE3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46C-CD93-B578-E301-0D7B4D05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(something) =&gt; {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"something"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(something);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"something"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ED09-CBF7-042B-0D5F-FA39E35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ADD3-2476-FAF4-7252-FA771574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(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6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2DA0-DAEA-8EF8-9A7A-DDC223D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 are syntax tokens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D70B-048C-2641-8178-0D3282FF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"42"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error[E0369]: cannot add `{integer}` to `&amp;str`</a:t>
            </a:r>
          </a:p>
          <a:p>
            <a:pPr marL="0" indent="0">
              <a:buNone/>
            </a:pPr>
            <a:r>
              <a:rPr lang="pt-BR" dirty="0"/>
              <a:t>($expr:expr) =&gt; ( $expr + 1 );</a:t>
            </a:r>
          </a:p>
          <a:p>
            <a:pPr marL="0" indent="0">
              <a:buNone/>
            </a:pPr>
            <a:r>
              <a:rPr lang="pt-BR" dirty="0"/>
              <a:t>                                          ^ - {integer}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8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0AA4-ABBE-0BBC-982D-11F3E2E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6235-398C-EBAA-30C2-0067E5C6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block: a block (i.e. a block of statements and/or an expression, surrounded by braces)</a:t>
            </a:r>
          </a:p>
          <a:p>
            <a:r>
              <a:rPr lang="en-US" dirty="0"/>
              <a:t>expr: an expression</a:t>
            </a:r>
          </a:p>
          <a:p>
            <a:r>
              <a:rPr lang="en-US" dirty="0"/>
              <a:t>ident: an identifier (this includes keywords)</a:t>
            </a:r>
          </a:p>
          <a:p>
            <a:r>
              <a:rPr lang="en-US" dirty="0"/>
              <a:t>item: an item, like a function, struct, module, </a:t>
            </a:r>
            <a:r>
              <a:rPr lang="en-US" dirty="0" err="1"/>
              <a:t>impl</a:t>
            </a:r>
            <a:r>
              <a:rPr lang="en-US" dirty="0"/>
              <a:t>, etc.</a:t>
            </a:r>
          </a:p>
          <a:p>
            <a:r>
              <a:rPr lang="en-US" dirty="0"/>
              <a:t>lifetime: a lifetime (e.g. 'foo, 'static, ...)</a:t>
            </a:r>
          </a:p>
          <a:p>
            <a:r>
              <a:rPr lang="en-US" dirty="0"/>
              <a:t>literal: a literal (e.g. "Hello World!", 3.14, '🦀', ...)</a:t>
            </a:r>
          </a:p>
          <a:p>
            <a:r>
              <a:rPr lang="en-US" dirty="0"/>
              <a:t>meta: a meta item; the things that go inside the #[...] and #![...] attributes</a:t>
            </a:r>
          </a:p>
          <a:p>
            <a:r>
              <a:rPr lang="en-US" dirty="0"/>
              <a:t>pat: a pattern</a:t>
            </a:r>
          </a:p>
          <a:p>
            <a:r>
              <a:rPr lang="en-US" dirty="0"/>
              <a:t>path: a path (e.g. foo, ::std::mem::replace, transmute::&lt;_, int&gt;, …)</a:t>
            </a:r>
          </a:p>
          <a:p>
            <a:r>
              <a:rPr lang="en-US" dirty="0" err="1"/>
              <a:t>stmt</a:t>
            </a:r>
            <a:r>
              <a:rPr lang="en-US" dirty="0"/>
              <a:t>: a statement</a:t>
            </a:r>
          </a:p>
          <a:p>
            <a:r>
              <a:rPr lang="en-US" dirty="0" err="1"/>
              <a:t>tt</a:t>
            </a:r>
            <a:r>
              <a:rPr lang="en-US" dirty="0"/>
              <a:t>: a single token tree</a:t>
            </a:r>
          </a:p>
          <a:p>
            <a:r>
              <a:rPr lang="en-US" dirty="0"/>
              <a:t>ty: a type</a:t>
            </a:r>
          </a:p>
          <a:p>
            <a:r>
              <a:rPr lang="en-US" dirty="0"/>
              <a:t>vis: a possible empty visibility qualifier (e.g. pub, pub(in crate), ...)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https://veykril.github.io/tlborm/decl-macros/minutiae/fragment-specifiers.html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B23-27EC-6B8D-6122-EBC3B40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BC99-8851-D7BA-D40F-CBC52D63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( ... ) </a:t>
            </a:r>
            <a:r>
              <a:rPr lang="en-US" b="1" dirty="0" err="1"/>
              <a:t>sep</a:t>
            </a:r>
            <a:r>
              <a:rPr lang="en-US" b="1" dirty="0"/>
              <a:t> rep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( ... ) </a:t>
            </a:r>
            <a:r>
              <a:rPr lang="en-US" dirty="0"/>
              <a:t>is the </a:t>
            </a:r>
            <a:r>
              <a:rPr lang="en-US" dirty="0" err="1"/>
              <a:t>paren</a:t>
            </a:r>
            <a:r>
              <a:rPr lang="en-US" dirty="0"/>
              <a:t>-grouped matcher being repeated.</a:t>
            </a:r>
          </a:p>
          <a:p>
            <a:r>
              <a:rPr lang="en-US" b="1" dirty="0" err="1"/>
              <a:t>sep</a:t>
            </a:r>
            <a:r>
              <a:rPr lang="en-US" dirty="0"/>
              <a:t> is an optional separator token. It may not be a delimiter or one of the repetition operators. Common examples are , and ;.</a:t>
            </a:r>
          </a:p>
          <a:p>
            <a:r>
              <a:rPr lang="en-US" b="1" dirty="0"/>
              <a:t>rep</a:t>
            </a:r>
            <a:r>
              <a:rPr lang="en-US" dirty="0"/>
              <a:t> is the required repeat operator. Currently, this can be:</a:t>
            </a:r>
          </a:p>
          <a:p>
            <a:pPr lvl="1"/>
            <a:r>
              <a:rPr lang="en-US" dirty="0"/>
              <a:t>?: indicating at most one repetition</a:t>
            </a:r>
          </a:p>
          <a:p>
            <a:pPr lvl="1"/>
            <a:r>
              <a:rPr lang="en-US" dirty="0"/>
              <a:t>*: indicating zero or more repetitions</a:t>
            </a:r>
          </a:p>
          <a:p>
            <a:pPr lvl="1"/>
            <a:r>
              <a:rPr lang="en-US" dirty="0"/>
              <a:t>+: indicating one or more repetitions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7225-1108-F799-1466-160DF6A7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"One" "Two" "Three"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1146-2529-0D6A-696F-703D79A5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)+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 = String::new();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out.push_str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($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expr:expr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) =&gt; ( $expr + 1 );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33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515-6A3B-7F61-96C9-FF259DDD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B16A-DB8A-7C07-2E56-039AC77D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your code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786D-7E3D-9D44-525A-F5FF0A2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Hygiene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67-746D-B37B-0310-0D863979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sanitized</a:t>
            </a:r>
          </a:p>
          <a:p>
            <a:r>
              <a:rPr lang="en-US" dirty="0"/>
              <a:t>Functions are not sanitized</a:t>
            </a:r>
          </a:p>
          <a:p>
            <a:r>
              <a:rPr lang="en-US" dirty="0"/>
              <a:t>Crate is not sanitized</a:t>
            </a:r>
          </a:p>
          <a:p>
            <a:pPr lvl="1"/>
            <a:r>
              <a:rPr lang="en-US" dirty="0"/>
              <a:t>$crate workaround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607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0EE1-C150-53C3-6344-9BCCC9C1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$crate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37883-17E8-3DC9-E914-2F566C6EA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Crate: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FCBB3-5E62-C2BB-CC49-287759271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helped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::helper!()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helper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D69103-A9AB-6D34-6C8B-586D816F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Crate: binary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BBA422-EC99-B565-470E-54C3D73EB4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::helped;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helped!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27-21DA-ADDB-55AF-D98C455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68468-0BD0-5634-FBCC-0FE1F0CD25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703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9C3-091D-A34A-8D1B-39865F93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55D93-B8BF-DC3F-063B-3E6A39D6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7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split_at_mut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mid: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 &lt;=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SAFETY: `[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ptr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; mid]` and `[mid;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len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]` are inside `self`, which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// fulfills the requirements of `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from_raw_parts_mut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`.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.split_at_mut_unchecked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18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5B54-58AD-6B04-413A-0ECFBA46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Superpowers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2730EA-A477-4472-0811-45B9378A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Dereference a raw pointer</a:t>
            </a:r>
          </a:p>
          <a:p>
            <a:r>
              <a:rPr lang="en-US" dirty="0"/>
              <a:t>Call an unsafe function or method</a:t>
            </a:r>
          </a:p>
          <a:p>
            <a:r>
              <a:rPr lang="en-US" dirty="0"/>
              <a:t>Access or modify a mutable static variable</a:t>
            </a:r>
          </a:p>
          <a:p>
            <a:r>
              <a:rPr lang="en-US" dirty="0"/>
              <a:t>Implement an unsafe trait</a:t>
            </a:r>
          </a:p>
          <a:p>
            <a:r>
              <a:rPr lang="en-US" dirty="0"/>
              <a:t>Access fields of unions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8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B44B-7721-F355-5912-0CD04A6F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a raw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8F24-B7B5-076C-3B1D-34062962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const 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mut_ptr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mut_ptr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int_ref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latin typeface="JetBrains Mono"/>
              </a:rPr>
              <a:t>int_ref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2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965D-5A1F-B4D0-AA84-897345B7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 unsafe function or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9AC1-A431-7616-494E-29BD7AC3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split_at_mut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mid: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 &lt;=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SAFETY: `[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ptr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; mid]` and `[mid;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len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]` are inside `self`, which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// fulfills the requirements of `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from_raw_parts_mut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`.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.split_at_mut_unchecked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(mid)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const unsafe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split_at_mut_unchecked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mid: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{…..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262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01D3-7ADA-686C-C66E-2FFFCA14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or modify a mutable static variable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0835-524D-2053-0FB9-0A910062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do it, use Atomics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722480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C4C3-DBD4-4386-0A92-AD79E17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 unsafe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D01F-4664-C99D-CAB1-1F1F4C5B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Unsafe trait is safe for users!</a:t>
            </a:r>
          </a:p>
          <a:p>
            <a:r>
              <a:rPr lang="en-US" dirty="0"/>
              <a:t>A trait is unsafe when at least one of its methods has some invariant that the compiler can’t verify.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1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66-5818-58ED-DEC9-7DE73BD3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fields of unions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1D-BD9D-A402-94C3-87EFDB1C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#[repr(C)]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union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MyUnion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545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D9F0-C81E-32FD-6139-ADEF99B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considers it "safe" to: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3FED-35CB-A220-7E78-B177FB68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r>
              <a:rPr lang="en-US" dirty="0"/>
              <a:t>Have a race condition</a:t>
            </a:r>
          </a:p>
          <a:p>
            <a:r>
              <a:rPr lang="en-US" dirty="0"/>
              <a:t>Leak memory</a:t>
            </a:r>
          </a:p>
          <a:p>
            <a:r>
              <a:rPr lang="en-US" dirty="0"/>
              <a:t>Fail to call destructors</a:t>
            </a:r>
          </a:p>
          <a:p>
            <a:r>
              <a:rPr lang="en-US" dirty="0"/>
              <a:t>Overflow integers</a:t>
            </a:r>
          </a:p>
          <a:p>
            <a:r>
              <a:rPr lang="en-US" dirty="0"/>
              <a:t>Abort the program</a:t>
            </a:r>
          </a:p>
          <a:p>
            <a:r>
              <a:rPr lang="en-US" dirty="0"/>
              <a:t>Delete the production 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ABF-ACD2-3EED-21DC-286DB9C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need to test only public API?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D8E-A2D4-1BEC-F353-F2088DBA6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public_api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5316-996B-4F44-8B2B-DFBD69A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err="1"/>
              <a:t>autotests</a:t>
            </a:r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… that’s all folks!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4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70-9A9A-DE34-14F2-5AAC063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in Rust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82052-B4BA-5F94-97D1-95C587E9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159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80808"/>
                </a:solidFill>
                <a:latin typeface="JetBrains Mono"/>
              </a:rPr>
              <a:t>- my_module.rs</a:t>
            </a:r>
            <a:endParaRPr lang="en-US" b="1" i="1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(left: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left + right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summ_trivial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E077-E3CB-08C6-9468-9DE2775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64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cargo test</a:t>
            </a:r>
          </a:p>
          <a:p>
            <a:pPr marL="0" indent="0">
              <a:buNone/>
            </a:pPr>
            <a:r>
              <a:rPr lang="en-US" dirty="0"/>
              <a:t>running 1 test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my_module</a:t>
            </a:r>
            <a:r>
              <a:rPr lang="en-US" dirty="0"/>
              <a:t>::tests::</a:t>
            </a:r>
            <a:r>
              <a:rPr lang="en-US" dirty="0" err="1"/>
              <a:t>summ_trivial</a:t>
            </a:r>
            <a:r>
              <a:rPr lang="en-US" dirty="0"/>
              <a:t> ... 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result: ok. 1 passed; 0 failed; 0 ignored; 0 measured; 0 filtered out; finished in 0.00s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6337D-9C92-BB9E-195B-FA11DDF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panic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979D-EAD3-9820-5CE8-30AC639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#[should_panic]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panic_on_42_check_panic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panic_on_42(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3A5-470F-6F4D-A230-966C4ED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41A-BFDF-799B-AAD6-B21E6FB5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error_on_42_valid_cases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1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60C-29DC-2D3A-34E9-27F6006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4ADE-E468-5B7D-DE27-1E3D8E1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</p:txBody>
      </p:sp>
    </p:spTree>
    <p:extLst>
      <p:ext uri="{BB962C8B-B14F-4D97-AF65-F5344CB8AC3E}">
        <p14:creationId xmlns:p14="http://schemas.microsoft.com/office/powerpoint/2010/main" val="270071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CF5-F82B-9DA3-3878-9E8A207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for Console Apps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2C5-F0D0-A5A2-5BDE-5DA1ABBDE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│   └── main.rs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42F-E3BF-A381-A76D-D535B29F5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i="1" dirty="0" err="1"/>
              <a:t>Cargo.toml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[[bin]]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[lib]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2297</Words>
  <Application>Microsoft Office PowerPoint</Application>
  <PresentationFormat>Widescreen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JetBrains Mono</vt:lpstr>
      <vt:lpstr>ui-monospace</vt:lpstr>
      <vt:lpstr>Office Theme</vt:lpstr>
      <vt:lpstr>Tests, Macros, Unsafe</vt:lpstr>
      <vt:lpstr>Homework</vt:lpstr>
      <vt:lpstr>Tests</vt:lpstr>
      <vt:lpstr>Why should we need to test only public API?</vt:lpstr>
      <vt:lpstr>Unit Tests in Rust</vt:lpstr>
      <vt:lpstr>Check panic</vt:lpstr>
      <vt:lpstr>Result in tests</vt:lpstr>
      <vt:lpstr>Integration tests</vt:lpstr>
      <vt:lpstr>Integration tests for Console Apps</vt:lpstr>
      <vt:lpstr>How to test println!(“…")?</vt:lpstr>
      <vt:lpstr>Macros</vt:lpstr>
      <vt:lpstr>Macros kinds</vt:lpstr>
      <vt:lpstr>Compiler macros</vt:lpstr>
      <vt:lpstr>Procedural Macros</vt:lpstr>
      <vt:lpstr>Macro by Example</vt:lpstr>
      <vt:lpstr>Token Tree</vt:lpstr>
      <vt:lpstr>AST</vt:lpstr>
      <vt:lpstr>Macros in AST</vt:lpstr>
      <vt:lpstr>Practice</vt:lpstr>
      <vt:lpstr>Macro by Example syntax</vt:lpstr>
      <vt:lpstr>Match</vt:lpstr>
      <vt:lpstr>Metavariables</vt:lpstr>
      <vt:lpstr>Metavariables are syntax tokens types</vt:lpstr>
      <vt:lpstr>Metavariables</vt:lpstr>
      <vt:lpstr>Repetitions</vt:lpstr>
      <vt:lpstr>simple_macro!("One" "Two" "Three");</vt:lpstr>
      <vt:lpstr>Visibility</vt:lpstr>
      <vt:lpstr>Hygiene</vt:lpstr>
      <vt:lpstr>$crate</vt:lpstr>
      <vt:lpstr>Unsafe</vt:lpstr>
      <vt:lpstr>Unsafe Superpowers</vt:lpstr>
      <vt:lpstr>Dereference a raw pointer</vt:lpstr>
      <vt:lpstr>Call an unsafe function or method</vt:lpstr>
      <vt:lpstr>Access or modify a mutable static variable</vt:lpstr>
      <vt:lpstr>Implement an unsafe trait</vt:lpstr>
      <vt:lpstr>Access fields of unions</vt:lpstr>
      <vt:lpstr>Rust considers it "safe"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50</cp:revision>
  <dcterms:created xsi:type="dcterms:W3CDTF">2023-02-05T11:10:09Z</dcterms:created>
  <dcterms:modified xsi:type="dcterms:W3CDTF">2023-05-09T08:43:20Z</dcterms:modified>
</cp:coreProperties>
</file>