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83" r:id="rId3"/>
    <p:sldId id="362" r:id="rId4"/>
    <p:sldId id="363" r:id="rId5"/>
    <p:sldId id="364" r:id="rId6"/>
    <p:sldId id="365" r:id="rId7"/>
    <p:sldId id="369" r:id="rId8"/>
    <p:sldId id="367" r:id="rId9"/>
    <p:sldId id="368" r:id="rId10"/>
    <p:sldId id="386" r:id="rId11"/>
    <p:sldId id="387" r:id="rId12"/>
    <p:sldId id="379" r:id="rId13"/>
    <p:sldId id="380" r:id="rId14"/>
    <p:sldId id="366" r:id="rId15"/>
    <p:sldId id="370" r:id="rId16"/>
    <p:sldId id="389" r:id="rId17"/>
    <p:sldId id="382" r:id="rId18"/>
    <p:sldId id="381" r:id="rId19"/>
    <p:sldId id="384" r:id="rId20"/>
    <p:sldId id="371" r:id="rId21"/>
    <p:sldId id="372" r:id="rId22"/>
    <p:sldId id="373" r:id="rId23"/>
    <p:sldId id="374" r:id="rId24"/>
    <p:sldId id="377" r:id="rId25"/>
    <p:sldId id="378" r:id="rId26"/>
    <p:sldId id="375" r:id="rId27"/>
    <p:sldId id="376" r:id="rId28"/>
    <p:sldId id="259" r:id="rId29"/>
    <p:sldId id="260" r:id="rId30"/>
    <p:sldId id="261" r:id="rId31"/>
    <p:sldId id="269" r:id="rId32"/>
    <p:sldId id="270" r:id="rId33"/>
    <p:sldId id="271" r:id="rId34"/>
    <p:sldId id="391" r:id="rId35"/>
    <p:sldId id="392" r:id="rId36"/>
    <p:sldId id="272" r:id="rId37"/>
    <p:sldId id="318" r:id="rId38"/>
    <p:sldId id="319" r:id="rId39"/>
    <p:sldId id="320" r:id="rId40"/>
    <p:sldId id="321" r:id="rId41"/>
    <p:sldId id="322" r:id="rId42"/>
    <p:sldId id="323" r:id="rId43"/>
    <p:sldId id="317" r:id="rId44"/>
    <p:sldId id="324" r:id="rId45"/>
    <p:sldId id="268" r:id="rId46"/>
    <p:sldId id="325" r:id="rId47"/>
    <p:sldId id="274" r:id="rId48"/>
    <p:sldId id="326" r:id="rId49"/>
    <p:sldId id="327" r:id="rId50"/>
    <p:sldId id="328" r:id="rId51"/>
    <p:sldId id="329" r:id="rId52"/>
    <p:sldId id="330" r:id="rId53"/>
    <p:sldId id="331" r:id="rId54"/>
    <p:sldId id="385" r:id="rId55"/>
    <p:sldId id="388" r:id="rId56"/>
    <p:sldId id="390" r:id="rId57"/>
    <p:sldId id="393" r:id="rId58"/>
    <p:sldId id="258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Collections" id="{CDE93BC7-5E91-4A3E-B5D8-9E06EFEFE114}">
          <p14:sldIdLst>
            <p14:sldId id="383"/>
            <p14:sldId id="362"/>
            <p14:sldId id="363"/>
            <p14:sldId id="364"/>
            <p14:sldId id="365"/>
            <p14:sldId id="369"/>
            <p14:sldId id="367"/>
            <p14:sldId id="368"/>
            <p14:sldId id="386"/>
            <p14:sldId id="387"/>
          </p14:sldIdLst>
        </p14:section>
        <p14:section name="Slice" id="{A42701D6-F602-4BB8-967F-43E27017BCFF}">
          <p14:sldIdLst>
            <p14:sldId id="379"/>
            <p14:sldId id="380"/>
            <p14:sldId id="366"/>
            <p14:sldId id="370"/>
            <p14:sldId id="389"/>
            <p14:sldId id="382"/>
            <p14:sldId id="381"/>
            <p14:sldId id="384"/>
          </p14:sldIdLst>
        </p14:section>
        <p14:section name="String" id="{A69959AA-5446-46D3-BBE8-F57FF1004B93}">
          <p14:sldIdLst>
            <p14:sldId id="371"/>
            <p14:sldId id="372"/>
            <p14:sldId id="373"/>
            <p14:sldId id="374"/>
          </p14:sldIdLst>
        </p14:section>
        <p14:section name="HashMap" id="{AB1D7ECC-3456-41D6-B138-B87C9E2250EC}">
          <p14:sldIdLst>
            <p14:sldId id="377"/>
            <p14:sldId id="378"/>
          </p14:sldIdLst>
        </p14:section>
        <p14:section name="Iterator" id="{DC13BEA7-051A-4317-B4F6-E0034EFD19F4}">
          <p14:sldIdLst>
            <p14:sldId id="375"/>
            <p14:sldId id="376"/>
            <p14:sldId id="259"/>
            <p14:sldId id="260"/>
            <p14:sldId id="261"/>
            <p14:sldId id="269"/>
            <p14:sldId id="270"/>
            <p14:sldId id="271"/>
            <p14:sldId id="391"/>
            <p14:sldId id="392"/>
            <p14:sldId id="272"/>
            <p14:sldId id="318"/>
            <p14:sldId id="319"/>
            <p14:sldId id="320"/>
            <p14:sldId id="321"/>
            <p14:sldId id="322"/>
            <p14:sldId id="323"/>
            <p14:sldId id="317"/>
            <p14:sldId id="324"/>
            <p14:sldId id="268"/>
            <p14:sldId id="325"/>
            <p14:sldId id="274"/>
            <p14:sldId id="326"/>
            <p14:sldId id="327"/>
            <p14:sldId id="328"/>
            <p14:sldId id="329"/>
            <p14:sldId id="330"/>
            <p14:sldId id="331"/>
            <p14:sldId id="385"/>
          </p14:sldIdLst>
        </p14:section>
        <p14:section name="Iterator" id="{BFBBB51A-FB69-9741-9D95-CC3CF5485213}">
          <p14:sldIdLst>
            <p14:sldId id="388"/>
            <p14:sldId id="390"/>
            <p14:sldId id="393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6"/>
    <p:restoredTop sz="94687"/>
  </p:normalViewPr>
  <p:slideViewPr>
    <p:cSldViewPr snapToGrid="0">
      <p:cViewPr varScale="1">
        <p:scale>
          <a:sx n="183" d="100"/>
          <a:sy n="183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1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811 391 24575,'-1'-2'0,"0"1"0,0-1 0,0 1 0,0 0 0,-1-1 0,1 1 0,0 0 0,-1 0 0,1 0 0,-1 0 0,-2-2 0,-21-7 0,15 6 0,-22-7 0,-36-8 0,-10-3 0,47 12 0,0 2 0,-1 1 0,1 1 0,-1 2 0,0 1 0,-1 2 0,1 1 0,-37 4 0,60-2 0,0-1 0,0 1 0,0 1 0,0 0 0,1 0 0,0 0 0,-1 1 0,1 0 0,1 1 0,-1 0 0,-13 11 0,12-7 0,1-1 0,0 1 0,1 0 0,0 0 0,1 1 0,-1 0 0,2 0 0,-9 21 0,-30 96 0,36-98 0,2 0 0,-5 47 0,9 196 0,4-237 0,2 1 0,1-1 0,2 1 0,22 64 0,-23-86 0,0-1 0,0 1 0,1-1 0,16 22 0,-16-27 0,0 0 0,0 0 0,1-1 0,0 0 0,0 0 0,0-1 0,15 8 0,-7-6 0,0 0 0,0-2 0,1 0 0,23 5 0,71 7 0,-60-11 0,107 11 0,-135-18 0,0 0 0,0-1 0,-1-2 0,1 0 0,22-7 0,-27 5 0,0-1 0,0 0 0,-1-2 0,0 0 0,20-13 0,-25 12 0,0 0 0,-1 0 0,0-1 0,0 0 0,-1-1 0,-1-1 0,11-15 0,1-9 0,-1-1 0,25-71 0,-32 76 0,13-36 0,-3-1 0,-3-1 0,-3-1 0,12-112 0,-15-198 0,-12 351 67,8-50-1,0-12-1564,-9 78-5328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3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815 429 24575,'-6'-11'0,"-1"0"0,0 1 0,0 0 0,-1 0 0,-12-12 0,2 6 0,-35-26 0,44 36 0,0 1 0,-1 0 0,0 0 0,0 1 0,0 0 0,-1 0 0,1 1 0,-20-2 0,9 2 0,-2 1 0,1 2 0,-29 2 0,44-1 0,-1 1 0,1-1 0,-1 1 0,1 1 0,0 0 0,0 0 0,0 0 0,0 1 0,1 0 0,-1 0 0,-5 5 0,-3 4 0,1-1 0,1 2 0,-16 19 0,19-20 0,1 0 0,1 1 0,-10 21 0,-16 47 0,15-34 0,-52 135 0,35-88 0,10-27 0,-17 75 0,34-103 0,2-1 0,2 1 0,-1 62 0,5-74 0,2 0 0,2 0 0,0 0 0,2 0 0,1 0 0,1-1 0,14 35 0,-10-36 0,16 27 0,-22-45 0,0 1 0,1-1 0,0-1 0,1 1 0,-1-1 0,15 11 0,-9-9 0,1-1 0,1 0 0,0-1 0,0-1 0,0 0 0,0-1 0,1-1 0,0 0 0,19 2 0,16 0 0,74-1 0,15-10 0,-117 3 0,-1-1 0,0-2 0,0 0 0,30-11 0,-36 9 0,1-1 0,-1-1 0,-1 0 0,24-19 0,47-52 0,-58 50 0,-2-2 0,-1-1 0,36-63 0,43-117 0,-101 209 0,54-145 0,-12-7 0,-36 121 0,-1-1 0,3-63 0,-9-74 0,-2 116 0,1 48-30,-10-431-1305,9 425-5491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4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4884 24575,'3'0'0,"1"-1"0,-1 1 0,1 0 0,-1-1 0,1 0 0,-1 0 0,0 0 0,0 0 0,1 0 0,2-3 0,7-1 0,68-33 0,47-27-546,53-39-1782,43-35 661,43-33-724,31-26 1045,274-192-1944,-156 106 2472,785-493-2113,-740 484 2996,-14-20 170,298-273 1061,-515 401-1081,205-167 1196,-80 63-369,267-181 1478,-339 284-39,-239 159-4620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5.1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24575,'1'2'0,"-1"-1"0,0 1 0,0-1 0,1 1 0,-1-1 0,1 0 0,-1 1 0,1-1 0,-1 1 0,1-1 0,0 0 0,0 1 0,1 0 0,4 8 0,107 159-292,19-2-1810,9 3 1146,31 33-955,30 30 888,28 24-1320,28 20 618,621 576-2841,-583-600 4369,629 413 0,-37-156-303,539 174 3052,-1394-670-2261,249 110 1121,-8 16 3080,-124-37 1501,-102-66-5457,57 31 0,-91-60-877,1-1 0,0 0-1,22 6 1,-16-8-6485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5.9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4201 24575,'45'-69'0,"9"-4"0,28-34-546,347-427-3352,32 18 820,114-46 2826,23 21-94,-412 375 315,591-521-1404,-29 27 1490,-724 638 66,222-195 1929,-190 171-2881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6.5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24575,'-2'29'0,"1"-22"0,0 1 0,1 16 0,4 3-8,0 1 0,2-1 0,1 0 0,2 0 0,0 0 0,18 33 0,0-9-424,2-2 1,40 51-1,42 40-384,42 25-1366,275 225-1097,-193-196 2173,626 427-1810,96-38 2519,-610-389-1190,-299-168 1531,991 564-1515,-709-393 1571,-23-10-78,-27-12-230,-39-17 316,-33-19 335,-26-15 16,-30-21 735,-26-19-333,-90-60 75,158 94 3361,-157-100-4339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6:00:33.3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7556 24575,'1'0'0,"-1"-1"0,0 1 0,0-1 0,0 1 0,1-1 0,-1 1 0,0-1 0,1 1 0,-1 0 0,0-1 0,1 1 0,-1 0 0,0-1 0,1 1 0,-1 0 0,1-1 0,-1 1 0,0 0 0,1 0 0,-1-1 0,1 1 0,1-1 0,9-5 0,0 1 0,0 1 0,14-5 0,387-113-1123,25-8-990,-23-8 736,-7-21 1,-208 68 1376,-26 5 0,-31 6-159,-5-7-539,-106 64 872,-1-1 0,30-31-1,-52 47 11,0-1 0,-1 1 0,0-1 0,0-1 0,-1 1 0,0-1 0,-1 0 0,0 0 0,-1-1 0,0 0 0,0 1 0,3-22 0,0-17 1647,1-92-1,-13-51-1753,-29-113-1498,-29 7 213,31 182 768,-5 1 0,-54-113 0,22 82-220,-90-137 0,-152-189 660,237 368-222,-156-228-1083,-165-279 1306,250 384 160,111 173 1015,3-2 0,2-1 0,3-1 0,-29-94 0,-19-133-227,66 235-949,-2-79 0,12-52 0,0 145 0,13-71 0,-10 88 0,0 0 0,1 1 0,1-1 0,1 1 0,12-22 0,14-13 0,2 2 0,51-57 0,100-79 0,80-28 27,15 16-555,-52 38 227,215-125 301,-367 245 0,2 3 0,1 4 0,103-29 0,-156 55 166,-1 2 1,1 1-1,44-3 0,-56 8-149,0 0 1,1 1-1,-1 1 0,0 0 0,0 1 0,0 1 0,24 9 0,97 53-17,-6 11 0,-124-73 0,110 70 0,-90-54 0,-1 0 0,28 29 0,-15-6 0,55 76 0,21 56 0,-36-61 0,-79-114 0,0 0 0,0 0 0,0 0 0,0 0 0,0 0 0,0 0 0,0 0 0,0 0 0,0 0 0,0 0 0,0 0 0,0 0 0,0 0 0,0 0 0,0 0 0,0 0 0,-1 0 0,1 0 0,0 0 0,0 0 0,0 0 0,0 0 0,0 0 0,0 0 0,0 0 0,0 0 0,0 1 0,0-1 0,0 0 0,0 0 0,0 0 0,0 0 0,0 0 0,0 0 0,0 0 0,0 0 0,0 0 0,0 0 0,0 0 0,0 0 0,0 0 0,0 0 0,0 0 0,0 0 0,0 0 0,0 1 0,0-1 0,0 0 0,0 0 0,0 0 0,0 0 0,0 0 0,0 0 0,0 0 0,-10-4 0,-14-10 0,-20-14 0,2-3 0,-52-49 0,82 69 0,-25-18 0,32 26 0,0-1 0,-1 1 0,0 1 0,1-1 0,-1 1 0,0 0 0,-11-2 0,14 4 0,0 0 0,0-1 0,1 1 0,-1-1 0,0 0 0,1 0 0,-1 0 0,1 0 0,-1 0 0,1-1 0,-1 1 0,1-1 0,0 1 0,0-1 0,0 0 0,0 0 0,0 0 0,-2-2 0,4 3 0,0 1 0,-1 0 0,1 0 0,0-1 0,0 1 0,0 0 0,0 0 0,0-1 0,0 1 0,-1 0 0,1 0 0,0-1 0,0 1 0,0 0 0,0-1 0,0 1 0,0 0 0,0 0 0,0-1 0,0 1 0,0 0 0,0-1 0,0 1 0,1 0 0,-1 0 0,0-1 0,0 1 0,0 0 0,0 0 0,0-1 0,1 1 0,-1 0 0,0 0 0,0-1 0,0 1 0,1 0 0,-1 0 0,0 0 0,0-1 0,0 1 0,1 0 0,-1 0 0,0 0 0,1 0 0,-1 0 0,0 0 0,0 0 0,1-1 0,-1 1 0,0 0 0,1 0 0,-1 0 0,18 0 0,2 4 0,28 11 0,-18-6 0,82 26 0,39 12 0,-146-46 0,-2 0 0,1 0 0,0 0 0,0 0 0,6 0 0,-8-1 0,-1 0 0,0 0 0,0-1 0,0 1 0,0 0 0,1 0 0,-1-1 0,0 1 0,0-1 0,0 1 0,0-1 0,0 1 0,0-1 0,0 1 0,0-1 0,0 0 0,-1 0 0,1 1 0,0-1 0,1-2 0,1-2 0,0 0 0,0-1 0,-1 1 0,1-1 0,-1 1 0,2-11 0,4-39 0,-6 41 0,8-129 0,0-3 0,-1 85-1365,-7 40-5461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4:2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1354 580 24575,'-418'0'0,"411"1"0,0 0 0,-1 0 0,1 1 0,0 1 0,0 0 0,0 0 0,-12 9 0,-3 5 0,-21 21 0,23-19 0,-42 38 0,-88 83 0,134-124 0,2 1 0,0 1 0,0 1 0,1 1 0,0 0 0,1 2 0,-12 30 0,0-1 0,-166 383 0,149-322 0,3 2 0,3 3 0,-37 181 0,67-277 0,-6 27 0,2 0 0,1 1 0,-6 81 0,12 240 0,3-202 0,-1-110 0,0 11 0,1-1 0,11 108 0,2-82 0,37 161 0,38 125 0,-30-102 0,-35-156 0,45 158 0,-52-228 0,2-1 0,1-1 0,1-2 0,2-1 0,0-2 0,34 48 0,-40-70 0,1 0 0,0-2 0,36 33 0,-20-27 0,53 32 0,-15-21-1696,111 37 0,78-4-1696,-157-50 3287,151 2 0,-187-23 327,189-9 312,-227 3 1383,0-2-1,32-14 1,-23 3-1426,40-26-1,142-134-983,-8-30 493,-193 184 0,0 0 0,-1-2 0,-1-1 0,-1-1 0,-1-2 0,0 0 0,20-54 0,-20 38 0,-1-1 0,-1 0 0,-2-2 0,-1 0 0,7-58 0,58-595 0,-58 308 0,-18-2 0,-2 207 0,3 88 0,-6-207 0,2 251 0,-2-1 0,-1 1 0,-14-69 0,-20-46 0,-75-232 0,90 330-915,-3 1-1,-1 3 1,-3 1-1,-48-81 1,-69-75-2395,40 91 4413,65 87-1152,-78-63-1,-54-20 3969,33 26-955,26 9-2964,99 84 0,0 0 0,-35-14 0,27 14 0,25 12 0,-202-88 0,163 75 0,0 2 0,-1 3 0,-47 0 0,79 7 0,-1 0 0,1-2 0,-1 1 0,-9-6 0,8 3 0,0 1 0,-15-3 0,11 6-1365,2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9CBCD-BAEA-F34E-BFE6-3AF2D904572A}" type="datetimeFigureOut">
              <a:rPr lang="en-CY" smtClean="0"/>
              <a:t>11/12/2023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E3F55-14EE-EB46-9831-97BE3CFA21C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098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E3F55-14EE-EB46-9831-97BE3CFA21CE}" type="slidenum">
              <a:rPr lang="en-CY" smtClean="0"/>
              <a:t>55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55826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6.png"/><Relationship Id="rId4" Type="http://schemas.openxmlformats.org/officeDocument/2006/relationships/customXml" Target="../ink/ink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eep.github.io/itercheat_baked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.png"/><Relationship Id="rId4" Type="http://schemas.openxmlformats.org/officeDocument/2006/relationships/customXml" Target="../ink/ink4.xml"/><Relationship Id="rId9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crates/itertool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Collections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7B3-2ABE-A726-BCC9-C48B4350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F11B-0B15-219E-86DA-2CD247042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Idx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/// The lower bound of the range (inclusive).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Idx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/// The upper bound of the range (exclusive).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Idx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1CD114-EEF3-57B4-0B27-FE01F7D6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4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69B3-74A0-9DDE-EA1A-2423F3FC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Range on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F46A-983C-91F9-7AE0-7B245C6B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[..];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..];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the size for values of type `[i32]` cannot be known at compilation time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F9FAB6-24DA-E0FB-D481-E67E90025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3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160F-3CFB-8766-D7B5-0295835F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B152DE9-1BB0-521C-41C4-89F75C70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utoShape 10" descr="Three tables: a table representing the stack data of s, which points&#10;to the byte at index 0 in a table of the string data &quot;hello world&quot; on&#10;the heap. The third table rep-resents the stack data of the slice world, which&#10;has a length value of 5 and points to byte 6 of the heap data table.">
            <a:extLst>
              <a:ext uri="{FF2B5EF4-FFF2-40B4-BE49-F238E27FC236}">
                <a16:creationId xmlns:a16="http://schemas.microsoft.com/office/drawing/2014/main" id="{0A43BF33-F202-A36C-AA23-51A04E5AA1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E62B-3DEC-15FA-BD72-4B0AAA99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is 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1E9-1424-C089-554C-F49AEC964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3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error[E0505]: cannot move out of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because it is borrowed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9FE2BD-0C50-4C3E-8029-D4EF5D42A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8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9455-5ABF-64C8-6895-3E5C3D44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8EB7-31E9-5906-8F0A-06077AAF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9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A11A-8D3D-9480-734E-143356C0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49B7-1E9C-F901-5A34-437BCB85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9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5E21-1E00-242E-F6BF-75C484FD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Slice without 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D15E-A6AB-C130-4156-D09DAB30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33B3"/>
                </a:solidFill>
                <a:effectLst/>
              </a:rPr>
              <a:t>let </a:t>
            </a:r>
            <a:r>
              <a:rPr lang="en-GB" dirty="0" err="1">
                <a:solidFill>
                  <a:srgbClr val="000000"/>
                </a:solidFill>
                <a:effectLst/>
              </a:rPr>
              <a:t>arr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= [</a:t>
            </a:r>
            <a:r>
              <a:rPr lang="en-GB" dirty="0">
                <a:solidFill>
                  <a:srgbClr val="1750EB"/>
                </a:solidFill>
                <a:effectLst/>
              </a:rPr>
              <a:t>0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dirty="0">
                <a:solidFill>
                  <a:srgbClr val="1750EB"/>
                </a:solidFill>
                <a:effectLst/>
              </a:rPr>
              <a:t>1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dirty="0">
                <a:solidFill>
                  <a:srgbClr val="1750EB"/>
                </a:solidFill>
                <a:effectLst/>
              </a:rPr>
              <a:t>2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dirty="0">
                <a:solidFill>
                  <a:srgbClr val="1750EB"/>
                </a:solidFill>
                <a:effectLst/>
              </a:rPr>
              <a:t>3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dirty="0">
                <a:solidFill>
                  <a:srgbClr val="1750EB"/>
                </a:solidFill>
                <a:effectLst/>
              </a:rPr>
              <a:t>4</a:t>
            </a:r>
            <a:r>
              <a:rPr lang="en-GB" dirty="0">
                <a:solidFill>
                  <a:srgbClr val="080808"/>
                </a:solidFill>
                <a:effectLst/>
              </a:rPr>
              <a:t>];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033B3"/>
                </a:solidFill>
                <a:effectLst/>
              </a:rPr>
              <a:t>let </a:t>
            </a:r>
            <a:r>
              <a:rPr lang="en-GB" dirty="0">
                <a:solidFill>
                  <a:srgbClr val="000000"/>
                </a:solidFill>
                <a:effectLst/>
              </a:rPr>
              <a:t>s</a:t>
            </a:r>
            <a:r>
              <a:rPr lang="en-GB" dirty="0">
                <a:solidFill>
                  <a:srgbClr val="080808"/>
                </a:solidFill>
                <a:effectLst/>
              </a:rPr>
              <a:t>: [</a:t>
            </a:r>
            <a:r>
              <a:rPr lang="en-GB" dirty="0">
                <a:solidFill>
                  <a:srgbClr val="0033B3"/>
                </a:solidFill>
                <a:effectLst/>
              </a:rPr>
              <a:t>i32</a:t>
            </a:r>
            <a:r>
              <a:rPr lang="en-GB" dirty="0">
                <a:solidFill>
                  <a:srgbClr val="080808"/>
                </a:solidFill>
                <a:effectLst/>
              </a:rPr>
              <a:t>] = </a:t>
            </a:r>
            <a:r>
              <a:rPr lang="en-GB" dirty="0" err="1">
                <a:solidFill>
                  <a:srgbClr val="000000"/>
                </a:solidFill>
                <a:effectLst/>
              </a:rPr>
              <a:t>arr</a:t>
            </a:r>
            <a:r>
              <a:rPr lang="en-GB" dirty="0">
                <a:solidFill>
                  <a:srgbClr val="080808"/>
                </a:solidFill>
                <a:effectLst/>
              </a:rPr>
              <a:t>[..];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error[E0277]: the size for values of type `[{integer}]` cannot be known at compilation time</a:t>
            </a:r>
            <a:endParaRPr lang="en-C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77BF-916D-7290-7FF4-088B3ADF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Boxed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ED49-998D-D8BC-FD16-6935E7B8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]&gt;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.into_boxed_slice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57AB30-1CA2-3550-ACA7-8953ECEB9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0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4A72-57E0-3052-8A7C-5DA145DE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C39F-3683-C532-63BE-D0748A6C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(&amp;[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&amp;[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.split_at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{:?} {:?}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E08699-B0C8-AA7D-83DD-7BDE36D5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35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9AF6-450D-CD39-A17E-C3C26170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9A58-F201-6A7E-9328-70B17FD1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'h'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'e'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'l'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'l'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 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'w'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'r'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'l'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'd’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Get Slice with “world” and print it</a:t>
            </a:r>
          </a:p>
          <a:p>
            <a:r>
              <a:rPr lang="en-US" dirty="0"/>
              <a:t>Get 2 slices: “hello” and “world”</a:t>
            </a:r>
          </a:p>
          <a:p>
            <a:r>
              <a:rPr lang="en-US" dirty="0"/>
              <a:t>Replace “world” with “space”</a:t>
            </a:r>
            <a:endParaRPr lang="ru-RU" dirty="0"/>
          </a:p>
          <a:p>
            <a:endParaRPr lang="en-US" dirty="0"/>
          </a:p>
          <a:p>
            <a:r>
              <a:rPr lang="en-US" dirty="0"/>
              <a:t>Replace with: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Replace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/>
              <a:t> with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привет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мир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9ACB70-01A1-F728-DB86-6CB3FF074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F80144-F782-CA20-CBA0-D26ADC166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13B4E6-2343-775D-00AD-C8C8B9270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1112-DAB3-D02E-5C6F-67AD957A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ECAE-B1F9-BF32-BCF7-7E7E03DD4C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Allocator = Global&gt;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buf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RawVec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RawVec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Allocator = Global&gt;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Unique&lt;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Unique&lt;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pointer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_marker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3622F-5BD6-9E1E-BE24-D50845D820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pointer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8901EE-3BF2-CAC8-766C-4E1FC7504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1245B4-8CA3-891B-0D00-BE6E33752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C9C3C9-E948-D870-C42C-F2FFBDB1A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4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10C1-8ECB-E4A0-DA4D-B4B2EB4E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EFCB-80A7-6635-9B47-5FDA7578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"Hello!!"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7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21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4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23D8-42BB-4677-63F0-D8DE75B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slice aka &amp;str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A68-0EF4-BFA9-52A1-92E1975E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[..];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other_slice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1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3937-9902-DE14-31B1-6D2C795B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UTF-8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609C-779D-F511-3194-0E36F98C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panic: byte index 1 is not a char boundary; it is inside '</a:t>
            </a:r>
            <a:r>
              <a:rPr lang="ja-JP" altLang="en-US" dirty="0">
                <a:solidFill>
                  <a:srgbClr val="FF0000"/>
                </a:solidFill>
              </a:rPr>
              <a:t>读</a:t>
            </a:r>
            <a:r>
              <a:rPr lang="en-US" altLang="ja-JP" dirty="0">
                <a:solidFill>
                  <a:srgbClr val="FF0000"/>
                </a:solidFill>
              </a:rPr>
              <a:t>' (</a:t>
            </a:r>
            <a:r>
              <a:rPr lang="en-US" dirty="0">
                <a:solidFill>
                  <a:srgbClr val="FF0000"/>
                </a:solidFill>
              </a:rPr>
              <a:t>bytes 0..3) of `</a:t>
            </a:r>
            <a:r>
              <a:rPr lang="ja-JP" altLang="en-US" dirty="0">
                <a:solidFill>
                  <a:srgbClr val="FF0000"/>
                </a:solidFill>
              </a:rPr>
              <a:t>读写汉字学中文</a:t>
            </a:r>
            <a:r>
              <a:rPr lang="en-US" altLang="ja-JP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().collect();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</a:t>
            </a:r>
            <a:r>
              <a:rPr lang="ja-JP" altLang="en-US" i="1" dirty="0">
                <a:solidFill>
                  <a:srgbClr val="8C8C8C"/>
                </a:solidFill>
                <a:latin typeface="Courier New" panose="02070309020205020404" pitchFamily="49" charset="0"/>
              </a:rPr>
              <a:t>写</a:t>
            </a:r>
            <a:endParaRPr lang="ja-JP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0AE7-81EF-2075-6CFA-FBD660B8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char at index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977C-3A75-98DD-A265-A1C9EB9F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`str` cannot be dereferenced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.replace_range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H00llo World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9E66-923A-AA13-0C43-99406E31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15FB-263C-DD48-4DB2-41C8B2F5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scores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HashMap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"Blue"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"Blue"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contains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.contains_key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6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810E-7448-6FC5-5E68-E6DD95A4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Entry API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38A4-2F93-A872-9820-2C8CD68C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)).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or_insert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Occupied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.key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Yellow 50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Vacant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.key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287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9167-36A3-8A20-3071-5F5B11B1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93B-4F22-6D82-4D25-AF03F26D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consider iterating over a slice of the `</a:t>
            </a:r>
            <a:r>
              <a:rPr lang="en-US" dirty="0" err="1">
                <a:solidFill>
                  <a:schemeClr val="accent6"/>
                </a:solidFill>
              </a:rPr>
              <a:t>Vec</a:t>
            </a:r>
            <a:r>
              <a:rPr lang="en-US" dirty="0">
                <a:solidFill>
                  <a:schemeClr val="accent6"/>
                </a:solidFill>
              </a:rPr>
              <a:t>&lt;i32&gt;`'s content to avoid moving into the `for` loop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3524-6FF1-4B0F-A471-2B54C3AD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E326-9739-30D6-1D2D-118668DB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14:cNvPr>
              <p14:cNvContentPartPr/>
              <p14:nvPr/>
            </p14:nvContentPartPr>
            <p14:xfrm>
              <a:off x="1915268" y="2129735"/>
              <a:ext cx="442080" cy="51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628" y="2121095"/>
                <a:ext cx="4597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14:cNvPr>
              <p14:cNvContentPartPr/>
              <p14:nvPr/>
            </p14:nvContentPartPr>
            <p14:xfrm>
              <a:off x="1870628" y="3251135"/>
              <a:ext cx="467640" cy="63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628" y="3242135"/>
                <a:ext cx="485280" cy="6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9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FD48-FAE3-8AF1-690A-00C1D1FC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C4DF-0F06-373B-B69F-F0E46EBAE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95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.len()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10C4B-E2FF-D230-C2A6-73EF472A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1825625"/>
            <a:ext cx="5019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.collect();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1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683B78-04F0-136B-2FC5-7DCC4979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A1C5D-B218-3029-0A05-010C08EA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6417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9374-4E6D-DC0E-92C7-AF1BC5CE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352D-3F58-CD18-BF75-9330833B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7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A56E-25FD-59AF-51FC-455FF583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A1CF-B7E1-0637-8E4D-7E3E60EE9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ECB5F-71B3-543B-45D6-22A6DB6C1B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2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766-F2B0-97AF-7E7F-59697F4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</a:t>
            </a:r>
            <a:r>
              <a:rPr lang="en-US" dirty="0" err="1"/>
              <a:t>IntoIterator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591A-EBFF-14C6-A752-AA63DA7E2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96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3127D-3A0E-CBBD-45A2-9F87EA42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1468" y="1825625"/>
            <a:ext cx="68923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DD28-196C-DD86-4AD9-362EC66B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Iter vs IterMut vs IntoInterator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12C98-44FB-3B71-0C36-1C35BE8616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0033B3"/>
                </a:solidFill>
                <a:effectLst/>
              </a:rPr>
              <a:t>impl</a:t>
            </a:r>
            <a:r>
              <a:rPr lang="en-GB" dirty="0">
                <a:solidFill>
                  <a:srgbClr val="080808"/>
                </a:solidFill>
                <a:effectLst/>
              </a:rPr>
              <a:t>&lt;</a:t>
            </a:r>
            <a:r>
              <a:rPr lang="en-GB" dirty="0">
                <a:solidFill>
                  <a:srgbClr val="007E8A"/>
                </a:solidFill>
                <a:effectLst/>
              </a:rPr>
              <a:t>T</a:t>
            </a:r>
            <a:r>
              <a:rPr lang="en-GB" dirty="0">
                <a:solidFill>
                  <a:srgbClr val="080808"/>
                </a:solidFill>
                <a:effectLst/>
              </a:rPr>
              <a:t>&gt; [T] {</a:t>
            </a:r>
            <a:endParaRPr lang="en-GB" dirty="0">
              <a:solidFill>
                <a:srgbClr val="0033B3"/>
              </a:solidFill>
              <a:effectLst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33B3"/>
                </a:solidFill>
                <a:effectLst/>
              </a:rPr>
              <a:t>    pub </a:t>
            </a:r>
            <a:r>
              <a:rPr lang="en-GB" dirty="0" err="1">
                <a:solidFill>
                  <a:srgbClr val="0033B3"/>
                </a:solidFill>
                <a:effectLst/>
              </a:rPr>
              <a:t>fn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 err="1">
                <a:solidFill>
                  <a:srgbClr val="00627A"/>
                </a:solidFill>
                <a:effectLst/>
              </a:rPr>
              <a:t>iter</a:t>
            </a:r>
            <a:r>
              <a:rPr lang="en-GB" dirty="0">
                <a:solidFill>
                  <a:srgbClr val="080808"/>
                </a:solidFill>
                <a:effectLst/>
              </a:rPr>
              <a:t>(&amp;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) -&gt; </a:t>
            </a:r>
            <a:r>
              <a:rPr lang="en-GB" dirty="0" err="1">
                <a:solidFill>
                  <a:srgbClr val="000000"/>
                </a:solidFill>
                <a:effectLst/>
              </a:rPr>
              <a:t>Iter</a:t>
            </a:r>
            <a:r>
              <a:rPr lang="en-GB" dirty="0">
                <a:solidFill>
                  <a:srgbClr val="080808"/>
                </a:solidFill>
                <a:effectLst/>
              </a:rPr>
              <a:t>&lt;</a:t>
            </a:r>
            <a:r>
              <a:rPr lang="en-GB" i="1" dirty="0">
                <a:solidFill>
                  <a:srgbClr val="20999D"/>
                </a:solidFill>
                <a:effectLst/>
              </a:rPr>
              <a:t>'_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dirty="0">
                <a:solidFill>
                  <a:srgbClr val="007E8A"/>
                </a:solidFill>
                <a:effectLst/>
              </a:rPr>
              <a:t>T</a:t>
            </a:r>
            <a:r>
              <a:rPr lang="en-GB" dirty="0">
                <a:solidFill>
                  <a:srgbClr val="080808"/>
                </a:solidFill>
                <a:effectLst/>
              </a:rPr>
              <a:t>&gt; 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 err="1">
                <a:solidFill>
                  <a:srgbClr val="000000"/>
                </a:solidFill>
                <a:effectLst/>
              </a:rPr>
              <a:t>Iter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i="1" dirty="0">
                <a:solidFill>
                  <a:srgbClr val="00627A"/>
                </a:solidFill>
                <a:effectLst/>
              </a:rPr>
              <a:t>new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)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}</a:t>
            </a:r>
          </a:p>
          <a:p>
            <a:pPr marL="0" indent="0">
              <a:buNone/>
            </a:pPr>
            <a:r>
              <a:rPr lang="en-GB" dirty="0">
                <a:solidFill>
                  <a:srgbClr val="0033B3"/>
                </a:solidFill>
                <a:effectLst/>
              </a:rPr>
              <a:t>    pub </a:t>
            </a:r>
            <a:r>
              <a:rPr lang="en-GB" dirty="0" err="1">
                <a:solidFill>
                  <a:srgbClr val="0033B3"/>
                </a:solidFill>
                <a:effectLst/>
              </a:rPr>
              <a:t>fn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 err="1">
                <a:solidFill>
                  <a:srgbClr val="00627A"/>
                </a:solidFill>
                <a:effectLst/>
              </a:rPr>
              <a:t>iter_mut</a:t>
            </a:r>
            <a:r>
              <a:rPr lang="en-GB" dirty="0">
                <a:solidFill>
                  <a:srgbClr val="080808"/>
                </a:solidFill>
                <a:effectLst/>
              </a:rPr>
              <a:t>(&amp;</a:t>
            </a:r>
            <a:r>
              <a:rPr lang="en-GB" dirty="0">
                <a:solidFill>
                  <a:srgbClr val="0033B3"/>
                </a:solidFill>
                <a:effectLst/>
              </a:rPr>
              <a:t>mut self</a:t>
            </a:r>
            <a:r>
              <a:rPr lang="en-GB" dirty="0">
                <a:solidFill>
                  <a:srgbClr val="080808"/>
                </a:solidFill>
                <a:effectLst/>
              </a:rPr>
              <a:t>) -&gt; </a:t>
            </a:r>
            <a:r>
              <a:rPr lang="en-GB" dirty="0" err="1">
                <a:solidFill>
                  <a:srgbClr val="000000"/>
                </a:solidFill>
                <a:effectLst/>
              </a:rPr>
              <a:t>IterMut</a:t>
            </a:r>
            <a:r>
              <a:rPr lang="en-GB" dirty="0">
                <a:solidFill>
                  <a:srgbClr val="080808"/>
                </a:solidFill>
                <a:effectLst/>
              </a:rPr>
              <a:t>&lt;</a:t>
            </a:r>
            <a:r>
              <a:rPr lang="en-GB" i="1" dirty="0">
                <a:solidFill>
                  <a:srgbClr val="20999D"/>
                </a:solidFill>
                <a:effectLst/>
              </a:rPr>
              <a:t>'_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dirty="0">
                <a:solidFill>
                  <a:srgbClr val="007E8A"/>
                </a:solidFill>
                <a:effectLst/>
              </a:rPr>
              <a:t>T</a:t>
            </a:r>
            <a:r>
              <a:rPr lang="en-GB" dirty="0">
                <a:solidFill>
                  <a:srgbClr val="080808"/>
                </a:solidFill>
                <a:effectLst/>
              </a:rPr>
              <a:t>&gt; 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 err="1">
                <a:solidFill>
                  <a:srgbClr val="000000"/>
                </a:solidFill>
                <a:effectLst/>
              </a:rPr>
              <a:t>IterMut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i="1" dirty="0">
                <a:solidFill>
                  <a:srgbClr val="00627A"/>
                </a:solidFill>
                <a:effectLst/>
              </a:rPr>
              <a:t>new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)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}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endParaRPr lang="en-GB" dirty="0">
              <a:solidFill>
                <a:srgbClr val="080808"/>
              </a:solidFill>
              <a:effectLst/>
            </a:endParaRPr>
          </a:p>
          <a:p>
            <a:endParaRPr lang="en-GB" dirty="0">
              <a:solidFill>
                <a:srgbClr val="080808"/>
              </a:solidFill>
              <a:effectLst/>
            </a:endParaRPr>
          </a:p>
          <a:p>
            <a:endParaRPr lang="en-C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08EBB-5F27-C14A-4F17-126166CFD0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33B3"/>
                </a:solidFill>
                <a:effectLst/>
              </a:rPr>
              <a:t>pub trait </a:t>
            </a:r>
            <a:r>
              <a:rPr lang="en-GB" dirty="0" err="1">
                <a:solidFill>
                  <a:srgbClr val="000000"/>
                </a:solidFill>
                <a:effectLst/>
              </a:rPr>
              <a:t>IntoIterator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dirty="0">
                <a:solidFill>
                  <a:srgbClr val="0033B3"/>
                </a:solidFill>
                <a:effectLst/>
              </a:rPr>
              <a:t>type </a:t>
            </a:r>
            <a:r>
              <a:rPr lang="en-GB" dirty="0">
                <a:solidFill>
                  <a:srgbClr val="000000"/>
                </a:solidFill>
                <a:effectLst/>
              </a:rPr>
              <a:t>Item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dirty="0">
                <a:solidFill>
                  <a:srgbClr val="0033B3"/>
                </a:solidFill>
                <a:effectLst/>
              </a:rPr>
              <a:t>type </a:t>
            </a:r>
            <a:r>
              <a:rPr lang="en-GB" dirty="0" err="1">
                <a:solidFill>
                  <a:srgbClr val="000000"/>
                </a:solidFill>
                <a:effectLst/>
              </a:rPr>
              <a:t>IntoIter</a:t>
            </a:r>
            <a:r>
              <a:rPr lang="en-GB" dirty="0">
                <a:solidFill>
                  <a:srgbClr val="080808"/>
                </a:solidFill>
                <a:effectLst/>
              </a:rPr>
              <a:t>: </a:t>
            </a:r>
            <a:r>
              <a:rPr lang="en-GB" dirty="0">
                <a:solidFill>
                  <a:srgbClr val="000000"/>
                </a:solidFill>
                <a:effectLst/>
              </a:rPr>
              <a:t>Iterator</a:t>
            </a:r>
            <a:r>
              <a:rPr lang="en-GB" dirty="0">
                <a:solidFill>
                  <a:srgbClr val="080808"/>
                </a:solidFill>
                <a:effectLst/>
              </a:rPr>
              <a:t>&lt;</a:t>
            </a:r>
            <a:r>
              <a:rPr lang="en-GB" dirty="0">
                <a:solidFill>
                  <a:srgbClr val="000000"/>
                </a:solidFill>
                <a:effectLst/>
              </a:rPr>
              <a:t>Item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dirty="0">
                <a:solidFill>
                  <a:srgbClr val="000000"/>
                </a:solidFill>
                <a:effectLst/>
              </a:rPr>
              <a:t>Item</a:t>
            </a:r>
            <a:r>
              <a:rPr lang="en-GB" dirty="0">
                <a:solidFill>
                  <a:srgbClr val="080808"/>
                </a:solidFill>
                <a:effectLst/>
              </a:rPr>
              <a:t>&gt;;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dirty="0" err="1">
                <a:solidFill>
                  <a:srgbClr val="0033B3"/>
                </a:solidFill>
                <a:effectLst/>
              </a:rPr>
              <a:t>fn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 err="1">
                <a:solidFill>
                  <a:srgbClr val="00627A"/>
                </a:solidFill>
                <a:effectLst/>
              </a:rPr>
              <a:t>into_iter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) -&gt; 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dirty="0" err="1">
                <a:solidFill>
                  <a:srgbClr val="000000"/>
                </a:solidFill>
                <a:effectLst/>
              </a:rPr>
              <a:t>IntoIter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}</a:t>
            </a:r>
          </a:p>
          <a:p>
            <a:pPr marL="0" indent="0">
              <a:buNone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4062366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3430C1-F6A4-7C48-24AE-3771B3E3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Why into_iter requires trait?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23088-3F00-82F2-3068-D866F6FF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8C8C8C"/>
                </a:solidFill>
                <a:effectLst/>
              </a:rPr>
              <a:t>/// Creates a consuming iterator, that is, one that moves each value out of</a:t>
            </a:r>
            <a:br>
              <a:rPr lang="en-GB" i="1" dirty="0">
                <a:solidFill>
                  <a:srgbClr val="8C8C8C"/>
                </a:solidFill>
                <a:effectLst/>
              </a:rPr>
            </a:br>
            <a:r>
              <a:rPr lang="en-GB" i="1" dirty="0">
                <a:solidFill>
                  <a:srgbClr val="8C8C8C"/>
                </a:solidFill>
                <a:effectLst/>
              </a:rPr>
              <a:t>/// the vector (from start to end). The vector cannot be used after calling</a:t>
            </a:r>
            <a:br>
              <a:rPr lang="en-GB" i="1" dirty="0">
                <a:solidFill>
                  <a:srgbClr val="8C8C8C"/>
                </a:solidFill>
                <a:effectLst/>
              </a:rPr>
            </a:br>
            <a:r>
              <a:rPr lang="en-GB" i="1" dirty="0">
                <a:solidFill>
                  <a:srgbClr val="8C8C8C"/>
                </a:solidFill>
                <a:effectLst/>
              </a:rPr>
              <a:t>/// this.</a:t>
            </a:r>
            <a:br>
              <a:rPr lang="en-GB" i="1" dirty="0">
                <a:solidFill>
                  <a:srgbClr val="8C8C8C"/>
                </a:solidFill>
                <a:effectLst/>
              </a:rPr>
            </a:br>
            <a:r>
              <a:rPr lang="en-GB" dirty="0" err="1">
                <a:solidFill>
                  <a:srgbClr val="0033B3"/>
                </a:solidFill>
                <a:effectLst/>
              </a:rPr>
              <a:t>fn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 err="1">
                <a:solidFill>
                  <a:srgbClr val="00627A"/>
                </a:solidFill>
                <a:effectLst/>
              </a:rPr>
              <a:t>into_iter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) -&gt; 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dirty="0" err="1">
                <a:solidFill>
                  <a:srgbClr val="000000"/>
                </a:solidFill>
                <a:effectLst/>
              </a:rPr>
              <a:t>IntoIter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dirty="0">
                <a:solidFill>
                  <a:srgbClr val="0033B3"/>
                </a:solidFill>
                <a:effectLst/>
              </a:rPr>
              <a:t>unsafe </a:t>
            </a: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>
                <a:solidFill>
                  <a:srgbClr val="0033B3"/>
                </a:solidFill>
                <a:effectLst/>
              </a:rPr>
              <a:t>let mut </a:t>
            </a:r>
            <a:r>
              <a:rPr lang="en-GB" dirty="0">
                <a:solidFill>
                  <a:srgbClr val="000000"/>
                </a:solidFill>
                <a:effectLst/>
              </a:rPr>
              <a:t>me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 err="1">
                <a:solidFill>
                  <a:srgbClr val="000000"/>
                </a:solidFill>
                <a:effectLst/>
              </a:rPr>
              <a:t>ManuallyDrop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i="1" dirty="0">
                <a:solidFill>
                  <a:srgbClr val="00627A"/>
                </a:solidFill>
                <a:effectLst/>
              </a:rPr>
              <a:t>new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);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>
                <a:solidFill>
                  <a:srgbClr val="0033B3"/>
                </a:solidFill>
                <a:effectLst/>
              </a:rPr>
              <a:t>let </a:t>
            </a:r>
            <a:r>
              <a:rPr lang="en-GB" dirty="0" err="1">
                <a:solidFill>
                  <a:srgbClr val="000000"/>
                </a:solidFill>
                <a:effectLst/>
              </a:rPr>
              <a:t>alloc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 err="1">
                <a:solidFill>
                  <a:srgbClr val="000000"/>
                </a:solidFill>
                <a:effectLst/>
              </a:rPr>
              <a:t>ManuallyDrop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i="1" dirty="0">
                <a:solidFill>
                  <a:srgbClr val="00627A"/>
                </a:solidFill>
                <a:effectLst/>
              </a:rPr>
              <a:t>new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 err="1">
                <a:solidFill>
                  <a:srgbClr val="000000"/>
                </a:solidFill>
                <a:effectLst/>
              </a:rPr>
              <a:t>ptr</a:t>
            </a:r>
            <a:r>
              <a:rPr lang="en-GB" dirty="0">
                <a:solidFill>
                  <a:srgbClr val="080808"/>
                </a:solidFill>
                <a:effectLst/>
              </a:rPr>
              <a:t>::read(</a:t>
            </a:r>
            <a:r>
              <a:rPr lang="en-GB" dirty="0" err="1">
                <a:solidFill>
                  <a:srgbClr val="000000"/>
                </a:solidFill>
                <a:effectLst/>
              </a:rPr>
              <a:t>me</a:t>
            </a:r>
            <a:r>
              <a:rPr lang="en-GB" dirty="0" err="1">
                <a:solidFill>
                  <a:srgbClr val="080808"/>
                </a:solidFill>
                <a:effectLst/>
              </a:rPr>
              <a:t>.allocator</a:t>
            </a:r>
            <a:r>
              <a:rPr lang="en-GB" dirty="0">
                <a:solidFill>
                  <a:srgbClr val="080808"/>
                </a:solidFill>
                <a:effectLst/>
              </a:rPr>
              <a:t>()));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>
                <a:solidFill>
                  <a:srgbClr val="0033B3"/>
                </a:solidFill>
                <a:effectLst/>
              </a:rPr>
              <a:t>let </a:t>
            </a:r>
            <a:r>
              <a:rPr lang="en-GB" dirty="0">
                <a:solidFill>
                  <a:srgbClr val="000000"/>
                </a:solidFill>
                <a:effectLst/>
              </a:rPr>
              <a:t>begin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 err="1">
                <a:solidFill>
                  <a:srgbClr val="000000"/>
                </a:solidFill>
                <a:effectLst/>
              </a:rPr>
              <a:t>me</a:t>
            </a:r>
            <a:r>
              <a:rPr lang="en-GB" dirty="0" err="1">
                <a:solidFill>
                  <a:srgbClr val="080808"/>
                </a:solidFill>
                <a:effectLst/>
              </a:rPr>
              <a:t>.as_mut_ptr</a:t>
            </a:r>
            <a:r>
              <a:rPr lang="en-GB" dirty="0">
                <a:solidFill>
                  <a:srgbClr val="080808"/>
                </a:solidFill>
                <a:effectLst/>
              </a:rPr>
              <a:t>();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>
                <a:solidFill>
                  <a:srgbClr val="0033B3"/>
                </a:solidFill>
                <a:effectLst/>
              </a:rPr>
              <a:t>let </a:t>
            </a:r>
            <a:r>
              <a:rPr lang="en-GB" dirty="0">
                <a:solidFill>
                  <a:srgbClr val="000000"/>
                </a:solidFill>
                <a:effectLst/>
              </a:rPr>
              <a:t>end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>
                <a:solidFill>
                  <a:srgbClr val="0033B3"/>
                </a:solidFill>
                <a:effectLst/>
              </a:rPr>
              <a:t>if </a:t>
            </a:r>
            <a:r>
              <a:rPr lang="en-GB" dirty="0">
                <a:solidFill>
                  <a:srgbClr val="007E8A"/>
                </a:solidFill>
                <a:effectLst/>
              </a:rPr>
              <a:t>T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i="1" dirty="0">
                <a:solidFill>
                  <a:srgbClr val="871094"/>
                </a:solidFill>
                <a:effectLst/>
              </a:rPr>
              <a:t>IS_ZST </a:t>
            </a: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000000"/>
                </a:solidFill>
                <a:effectLst/>
              </a:rPr>
              <a:t>begin</a:t>
            </a:r>
            <a:r>
              <a:rPr lang="en-GB" dirty="0" err="1">
                <a:solidFill>
                  <a:srgbClr val="080808"/>
                </a:solidFill>
                <a:effectLst/>
              </a:rPr>
              <a:t>.wrapping_byte_add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 err="1">
                <a:solidFill>
                  <a:srgbClr val="000000"/>
                </a:solidFill>
                <a:effectLst/>
              </a:rPr>
              <a:t>me</a:t>
            </a:r>
            <a:r>
              <a:rPr lang="en-GB" dirty="0" err="1">
                <a:solidFill>
                  <a:srgbClr val="080808"/>
                </a:solidFill>
                <a:effectLst/>
              </a:rPr>
              <a:t>.len</a:t>
            </a:r>
            <a:r>
              <a:rPr lang="en-GB" dirty="0">
                <a:solidFill>
                  <a:srgbClr val="080808"/>
                </a:solidFill>
                <a:effectLst/>
              </a:rPr>
              <a:t>())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} </a:t>
            </a:r>
            <a:r>
              <a:rPr lang="en-GB" dirty="0">
                <a:solidFill>
                  <a:srgbClr val="0033B3"/>
                </a:solidFill>
                <a:effectLst/>
              </a:rPr>
              <a:t>else </a:t>
            </a: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000000"/>
                </a:solidFill>
                <a:effectLst/>
              </a:rPr>
              <a:t>begin</a:t>
            </a:r>
            <a:r>
              <a:rPr lang="en-GB" dirty="0" err="1">
                <a:solidFill>
                  <a:srgbClr val="080808"/>
                </a:solidFill>
                <a:effectLst/>
              </a:rPr>
              <a:t>.add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 err="1">
                <a:solidFill>
                  <a:srgbClr val="000000"/>
                </a:solidFill>
                <a:effectLst/>
              </a:rPr>
              <a:t>me</a:t>
            </a:r>
            <a:r>
              <a:rPr lang="en-GB" dirty="0" err="1">
                <a:solidFill>
                  <a:srgbClr val="080808"/>
                </a:solidFill>
                <a:effectLst/>
              </a:rPr>
              <a:t>.len</a:t>
            </a:r>
            <a:r>
              <a:rPr lang="en-GB" dirty="0">
                <a:solidFill>
                  <a:srgbClr val="080808"/>
                </a:solidFill>
                <a:effectLst/>
              </a:rPr>
              <a:t>()) </a:t>
            </a:r>
            <a:r>
              <a:rPr lang="en-GB" dirty="0">
                <a:solidFill>
                  <a:srgbClr val="0033B3"/>
                </a:solidFill>
                <a:effectLst/>
              </a:rPr>
              <a:t>as </a:t>
            </a:r>
            <a:r>
              <a:rPr lang="en-GB" dirty="0">
                <a:solidFill>
                  <a:srgbClr val="080808"/>
                </a:solidFill>
                <a:effectLst/>
              </a:rPr>
              <a:t>*</a:t>
            </a:r>
            <a:r>
              <a:rPr lang="en-GB" dirty="0" err="1">
                <a:solidFill>
                  <a:srgbClr val="0033B3"/>
                </a:solidFill>
                <a:effectLst/>
              </a:rPr>
              <a:t>const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>
                <a:solidFill>
                  <a:srgbClr val="007E8A"/>
                </a:solidFill>
                <a:effectLst/>
              </a:rPr>
              <a:t>T</a:t>
            </a:r>
            <a:br>
              <a:rPr lang="en-GB" dirty="0">
                <a:solidFill>
                  <a:srgbClr val="007E8A"/>
                </a:solidFill>
                <a:effectLst/>
              </a:rPr>
            </a:br>
            <a:r>
              <a:rPr lang="en-GB" dirty="0">
                <a:solidFill>
                  <a:srgbClr val="007E8A"/>
                </a:solidFill>
                <a:effectLst/>
              </a:rPr>
              <a:t>        </a:t>
            </a:r>
            <a:r>
              <a:rPr lang="en-GB" dirty="0">
                <a:solidFill>
                  <a:srgbClr val="080808"/>
                </a:solidFill>
                <a:effectLst/>
              </a:rPr>
              <a:t>};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>
                <a:solidFill>
                  <a:srgbClr val="0033B3"/>
                </a:solidFill>
                <a:effectLst/>
              </a:rPr>
              <a:t>let </a:t>
            </a:r>
            <a:r>
              <a:rPr lang="en-GB" dirty="0">
                <a:solidFill>
                  <a:srgbClr val="000000"/>
                </a:solidFill>
                <a:effectLst/>
              </a:rPr>
              <a:t>cap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 err="1">
                <a:solidFill>
                  <a:srgbClr val="000000"/>
                </a:solidFill>
                <a:effectLst/>
              </a:rPr>
              <a:t>me</a:t>
            </a:r>
            <a:r>
              <a:rPr lang="en-GB" dirty="0" err="1">
                <a:solidFill>
                  <a:srgbClr val="080808"/>
                </a:solidFill>
                <a:effectLst/>
              </a:rPr>
              <a:t>.</a:t>
            </a:r>
            <a:r>
              <a:rPr lang="en-GB" dirty="0" err="1">
                <a:solidFill>
                  <a:srgbClr val="871094"/>
                </a:solidFill>
                <a:effectLst/>
              </a:rPr>
              <a:t>buf</a:t>
            </a:r>
            <a:r>
              <a:rPr lang="en-GB" dirty="0" err="1">
                <a:solidFill>
                  <a:srgbClr val="080808"/>
                </a:solidFill>
                <a:effectLst/>
              </a:rPr>
              <a:t>.capacity</a:t>
            </a:r>
            <a:r>
              <a:rPr lang="en-GB" dirty="0">
                <a:solidFill>
                  <a:srgbClr val="080808"/>
                </a:solidFill>
                <a:effectLst/>
              </a:rPr>
              <a:t>();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 err="1">
                <a:solidFill>
                  <a:srgbClr val="000000"/>
                </a:solidFill>
                <a:effectLst/>
              </a:rPr>
              <a:t>IntoIter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871094"/>
                </a:solidFill>
                <a:effectLst/>
              </a:rPr>
              <a:t>buf</a:t>
            </a:r>
            <a:r>
              <a:rPr lang="en-GB" dirty="0">
                <a:solidFill>
                  <a:srgbClr val="080808"/>
                </a:solidFill>
                <a:effectLst/>
              </a:rPr>
              <a:t>: </a:t>
            </a:r>
            <a:r>
              <a:rPr lang="en-GB" dirty="0" err="1">
                <a:solidFill>
                  <a:srgbClr val="000000"/>
                </a:solidFill>
                <a:effectLst/>
              </a:rPr>
              <a:t>NonNull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i="1" dirty="0" err="1">
                <a:solidFill>
                  <a:srgbClr val="00627A"/>
                </a:solidFill>
                <a:effectLst/>
              </a:rPr>
              <a:t>new_unchecked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0000"/>
                </a:solidFill>
                <a:effectLst/>
              </a:rPr>
              <a:t>begin</a:t>
            </a:r>
            <a:r>
              <a:rPr lang="en-GB" dirty="0">
                <a:solidFill>
                  <a:srgbClr val="080808"/>
                </a:solidFill>
                <a:effectLst/>
              </a:rPr>
              <a:t>),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</a:t>
            </a:r>
            <a:r>
              <a:rPr lang="en-GB" dirty="0">
                <a:solidFill>
                  <a:srgbClr val="871094"/>
                </a:solidFill>
                <a:effectLst/>
              </a:rPr>
              <a:t>phantom</a:t>
            </a:r>
            <a:r>
              <a:rPr lang="en-GB" dirty="0">
                <a:solidFill>
                  <a:srgbClr val="080808"/>
                </a:solidFill>
                <a:effectLst/>
              </a:rPr>
              <a:t>: </a:t>
            </a:r>
            <a:r>
              <a:rPr lang="en-GB" dirty="0" err="1">
                <a:solidFill>
                  <a:srgbClr val="000000"/>
                </a:solidFill>
                <a:effectLst/>
              </a:rPr>
              <a:t>PhantomData</a:t>
            </a:r>
            <a:r>
              <a:rPr lang="en-GB" dirty="0">
                <a:solidFill>
                  <a:srgbClr val="080808"/>
                </a:solidFill>
                <a:effectLst/>
              </a:rPr>
              <a:t>,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cap,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080808"/>
                </a:solidFill>
                <a:effectLst/>
              </a:rPr>
              <a:t>alloc</a:t>
            </a:r>
            <a:r>
              <a:rPr lang="en-GB" dirty="0">
                <a:solidFill>
                  <a:srgbClr val="080808"/>
                </a:solidFill>
                <a:effectLst/>
              </a:rPr>
              <a:t>,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871094"/>
                </a:solidFill>
                <a:effectLst/>
              </a:rPr>
              <a:t>ptr</a:t>
            </a:r>
            <a:r>
              <a:rPr lang="en-GB" dirty="0">
                <a:solidFill>
                  <a:srgbClr val="080808"/>
                </a:solidFill>
                <a:effectLst/>
              </a:rPr>
              <a:t>: </a:t>
            </a:r>
            <a:r>
              <a:rPr lang="en-GB" dirty="0">
                <a:solidFill>
                  <a:srgbClr val="000000"/>
                </a:solidFill>
                <a:effectLst/>
              </a:rPr>
              <a:t>begin</a:t>
            </a:r>
            <a:r>
              <a:rPr lang="en-GB" dirty="0">
                <a:solidFill>
                  <a:srgbClr val="080808"/>
                </a:solidFill>
                <a:effectLst/>
              </a:rPr>
              <a:t>,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end,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}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}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867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B035-0142-6C5A-860C-8166A136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FEC2B-5553-4C69-166A-29C4E54E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https://danielkeep.github.io/itercheat_baked.html</a:t>
            </a:r>
            <a:endParaRPr lang="en-US" dirty="0"/>
          </a:p>
          <a:p>
            <a:r>
              <a:rPr lang="en-US" dirty="0"/>
              <a:t>Generators: once, repeat, etc.</a:t>
            </a:r>
          </a:p>
          <a:p>
            <a:r>
              <a:rPr lang="en-US" dirty="0"/>
              <a:t>Sequences: map, filter, </a:t>
            </a:r>
            <a:r>
              <a:rPr lang="en-US" dirty="0" err="1"/>
              <a:t>flat_map</a:t>
            </a:r>
            <a:r>
              <a:rPr lang="en-US" dirty="0"/>
              <a:t>, etc.</a:t>
            </a:r>
          </a:p>
          <a:p>
            <a:r>
              <a:rPr lang="en-US" dirty="0"/>
              <a:t>Collectors: collect, find, max, sum, any, etc.</a:t>
            </a:r>
          </a:p>
        </p:txBody>
      </p:sp>
    </p:spTree>
    <p:extLst>
      <p:ext uri="{BB962C8B-B14F-4D97-AF65-F5344CB8AC3E}">
        <p14:creationId xmlns:p14="http://schemas.microsoft.com/office/powerpoint/2010/main" val="3967954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30B0-B25D-6850-CE33-84C2411E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A1578-FF04-6E54-E91F-1C519F59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my_vec.iter</a:t>
            </a:r>
            <a:r>
              <a:rPr lang="en-US" dirty="0"/>
              <a:t>()</a:t>
            </a:r>
          </a:p>
          <a:p>
            <a:r>
              <a:rPr lang="en-US" dirty="0" err="1"/>
              <a:t>iter</a:t>
            </a:r>
            <a:r>
              <a:rPr lang="en-US" dirty="0"/>
              <a:t>::once(1)</a:t>
            </a:r>
          </a:p>
          <a:p>
            <a:r>
              <a:rPr lang="en-US" dirty="0" err="1"/>
              <a:t>iter</a:t>
            </a:r>
            <a:r>
              <a:rPr lang="en-US" dirty="0"/>
              <a:t>::repeat(4)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repeat forever</a:t>
            </a:r>
          </a:p>
          <a:p>
            <a:r>
              <a:rPr lang="en-US" dirty="0" err="1"/>
              <a:t>iter</a:t>
            </a:r>
            <a:r>
              <a:rPr lang="en-US" dirty="0"/>
              <a:t>::empty::&lt;i32&gt;()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2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27DE-E907-E0D7-CAAE-461EC4F6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F79A-6566-91B3-147D-ECA0A52E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map , filter , </a:t>
            </a:r>
            <a:r>
              <a:rPr lang="en-US" dirty="0" err="1"/>
              <a:t>flat_map</a:t>
            </a:r>
            <a:r>
              <a:rPr lang="en-US" dirty="0"/>
              <a:t> , flatten , zip , unzip , chain , take , skip , enumerate, </a:t>
            </a:r>
            <a:r>
              <a:rPr lang="en-US" dirty="0" err="1"/>
              <a:t>filter_map</a:t>
            </a:r>
            <a:r>
              <a:rPr lang="en-US" dirty="0"/>
              <a:t>, cloned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471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FB93-07B9-1ADE-21F3-43173EF8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BF19-6CCB-8E0E-1FED-A783F59B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map_result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f)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2D1-0C10-4630-3B91-043EFB29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076-1151-52F7-B8C1-932B24C6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error[E0507]: cannot move out of index of `</a:t>
            </a:r>
            <a:r>
              <a:rPr lang="en-US" dirty="0" err="1">
                <a:solidFill>
                  <a:srgbClr val="FF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FF0000"/>
                </a:solidFill>
                <a:latin typeface="JetBrains Mono"/>
              </a:rPr>
              <a:t>&lt;String&gt;`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7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DF96-F951-60B7-A0D4-24DDD6EB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59D9B-425F-03CD-40A1-171025A5A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4696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f: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sz="2400" dirty="0">
                <a:solidFill>
                  <a:srgbClr val="0033B3"/>
                </a:solidFill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latin typeface="JetBrains Mono"/>
              </a:rPr>
              <a:t>    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f)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BB198-76BE-6E28-3A34-FC9E76B8C4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Iterator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Map&lt;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where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latin typeface="JetBrains Mono"/>
              </a:rPr>
              <a:t>#[inline]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6AC1-2721-D96B-91E5-5E00BCF0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035-2B51-6619-F7F3-27D13B0E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718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429B-04ED-B785-BA52-5F7DD55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E50E-F775-0978-D84C-56A2C1D89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predicate: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   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predicate)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5DCD-8709-205C-DD2E-85F17D0F73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871094"/>
                </a:solidFill>
                <a:effectLst/>
                <a:latin typeface="JetBrains Mono"/>
              </a:rPr>
              <a:t>iter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predicate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Filter&lt;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where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  <a:t>#[inline]</a:t>
            </a:r>
            <a:b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156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D621-9CB5-7089-C2EA-60B74AE1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lazy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973D09-A15E-B950-40D0-481271C4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2F56C-91CB-6DAC-8F8D-8CAEFECA6269}"/>
              </a:ext>
            </a:extLst>
          </p:cNvPr>
          <p:cNvSpPr txBox="1"/>
          <p:nvPr/>
        </p:nvSpPr>
        <p:spPr>
          <a:xfrm>
            <a:off x="1360170" y="4422637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721C6-A176-B296-27A5-CCDE24CC3294}"/>
              </a:ext>
            </a:extLst>
          </p:cNvPr>
          <p:cNvSpPr txBox="1"/>
          <p:nvPr/>
        </p:nvSpPr>
        <p:spPr>
          <a:xfrm>
            <a:off x="6356985" y="3594946"/>
            <a:ext cx="6095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68E56C-C296-FA14-94EC-16103F22FC71}"/>
              </a:ext>
            </a:extLst>
          </p:cNvPr>
          <p:cNvGrpSpPr/>
          <p:nvPr/>
        </p:nvGrpSpPr>
        <p:grpSpPr>
          <a:xfrm>
            <a:off x="1342113" y="4110775"/>
            <a:ext cx="2780280" cy="1907640"/>
            <a:chOff x="1342113" y="4110775"/>
            <a:chExt cx="2780280" cy="19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3F5931-D4C7-8A3F-FAC2-9C7595B7D900}"/>
                    </a:ext>
                  </a:extLst>
                </p14:cNvPr>
                <p14:cNvContentPartPr/>
                <p14:nvPr/>
              </p14:nvContentPartPr>
              <p14:xfrm>
                <a:off x="1342113" y="4260175"/>
                <a:ext cx="2535840" cy="175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3F5931-D4C7-8A3F-FAC2-9C7595B7D9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3473" y="4251175"/>
                  <a:ext cx="2553480" cy="17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DC383B-CCCC-FF30-2BC0-0EBD8F4EE0F0}"/>
                    </a:ext>
                  </a:extLst>
                </p14:cNvPr>
                <p14:cNvContentPartPr/>
                <p14:nvPr/>
              </p14:nvContentPartPr>
              <p14:xfrm>
                <a:off x="1720473" y="4110775"/>
                <a:ext cx="2401920" cy="1800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DC383B-CCCC-FF30-2BC0-0EBD8F4EE0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1473" y="4101775"/>
                  <a:ext cx="2419560" cy="18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4674FE-F1DA-1C80-BE5D-6EEFA937C075}"/>
              </a:ext>
            </a:extLst>
          </p:cNvPr>
          <p:cNvGrpSpPr/>
          <p:nvPr/>
        </p:nvGrpSpPr>
        <p:grpSpPr>
          <a:xfrm>
            <a:off x="6856593" y="3075415"/>
            <a:ext cx="2327040" cy="1721160"/>
            <a:chOff x="6856593" y="3075415"/>
            <a:chExt cx="2327040" cy="17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C8F46D-6622-22A9-B62E-4508E3A4BC3C}"/>
                    </a:ext>
                  </a:extLst>
                </p14:cNvPr>
                <p14:cNvContentPartPr/>
                <p14:nvPr/>
              </p14:nvContentPartPr>
              <p14:xfrm>
                <a:off x="6882873" y="3284215"/>
                <a:ext cx="1541160" cy="1512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C8F46D-6622-22A9-B62E-4508E3A4BC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3873" y="3275575"/>
                  <a:ext cx="155880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6500EB-6555-F38A-40F4-4B034FCB015E}"/>
                    </a:ext>
                  </a:extLst>
                </p14:cNvPr>
                <p14:cNvContentPartPr/>
                <p14:nvPr/>
              </p14:nvContentPartPr>
              <p14:xfrm>
                <a:off x="6856593" y="3075415"/>
                <a:ext cx="2327040" cy="169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6500EB-6555-F38A-40F4-4B034FCB01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47593" y="3066415"/>
                  <a:ext cx="2344680" cy="171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15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A91A-62AD-F02B-DCC8-52C29507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lazy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B74B-389D-8871-340A-6D8F47DC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Filter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AB6D0-A03C-7CB5-12A2-ECFF67729316}"/>
              </a:ext>
            </a:extLst>
          </p:cNvPr>
          <p:cNvSpPr txBox="1"/>
          <p:nvPr/>
        </p:nvSpPr>
        <p:spPr>
          <a:xfrm>
            <a:off x="3197283" y="4908931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1C309-B59E-9CAA-445F-D39015EEA5B6}"/>
              </a:ext>
            </a:extLst>
          </p:cNvPr>
          <p:cNvSpPr txBox="1"/>
          <p:nvPr/>
        </p:nvSpPr>
        <p:spPr>
          <a:xfrm>
            <a:off x="7167476" y="3116965"/>
            <a:ext cx="4118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E98A77-9856-AAF0-BF86-EFCED02228EC}"/>
                  </a:ext>
                </a:extLst>
              </p14:cNvPr>
              <p14:cNvContentPartPr/>
              <p14:nvPr/>
            </p14:nvContentPartPr>
            <p14:xfrm>
              <a:off x="6334233" y="2915935"/>
              <a:ext cx="1446120" cy="272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E98A77-9856-AAF0-BF86-EFCED0222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5233" y="2907295"/>
                <a:ext cx="1463760" cy="27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98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DD97-A6C5-76F0-123D-43A6923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Iterator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52FB73-4DC5-6495-D113-2E7B26F92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CE44EC-A4C0-F5AE-9B8E-B7DCF90F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BB149-4934-05DC-4A78-2E96D5B8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239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bench_search_for</a:t>
            </a:r>
            <a:r>
              <a:rPr lang="en-US" sz="2000" dirty="0"/>
              <a:t>  ... bench:  19,620,300 ns/</a:t>
            </a:r>
            <a:r>
              <a:rPr lang="en-US" sz="2000" dirty="0" err="1"/>
              <a:t>iter</a:t>
            </a:r>
            <a:r>
              <a:rPr lang="en-US" sz="2000" dirty="0"/>
              <a:t> (+/- 915,700)</a:t>
            </a:r>
          </a:p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bench_search_iter</a:t>
            </a:r>
            <a:r>
              <a:rPr lang="en-US" sz="2000" dirty="0"/>
              <a:t> ... bench:  19,234,900 ns/</a:t>
            </a:r>
            <a:r>
              <a:rPr lang="en-US" sz="2000" dirty="0" err="1"/>
              <a:t>iter</a:t>
            </a:r>
            <a:r>
              <a:rPr lang="en-US" sz="2000" dirty="0"/>
              <a:t> (+/- 657,200)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https://doc.rust-lang.org/book/ch13-04-performance.html</a:t>
            </a:r>
            <a:endParaRPr lang="ru-RU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790E9-FDC8-B970-54C0-57260461CE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63" y="2505075"/>
            <a:ext cx="4573837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14:cNvPr>
              <p14:cNvContentPartPr/>
              <p14:nvPr/>
            </p14:nvContentPartPr>
            <p14:xfrm>
              <a:off x="3259746" y="4318430"/>
              <a:ext cx="1060200" cy="202400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1106" y="4309430"/>
                <a:ext cx="1077840" cy="2041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2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468A-A4ED-C443-88B1-35DB6FD7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0E0B-A070-DC3F-A1EB-5AD2D6AF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flat_map</a:t>
            </a:r>
            <a:r>
              <a:rPr lang="en-US" dirty="0"/>
              <a:t> </a:t>
            </a:r>
          </a:p>
          <a:p>
            <a:r>
              <a:rPr lang="en-US" dirty="0"/>
              <a:t>zip</a:t>
            </a:r>
          </a:p>
          <a:p>
            <a:r>
              <a:rPr lang="en-US" dirty="0"/>
              <a:t>take , skip </a:t>
            </a:r>
          </a:p>
          <a:p>
            <a:r>
              <a:rPr lang="en-US" dirty="0" err="1"/>
              <a:t>filter_map</a:t>
            </a:r>
            <a:r>
              <a:rPr lang="en-US" dirty="0"/>
              <a:t> </a:t>
            </a:r>
          </a:p>
          <a:p>
            <a:r>
              <a:rPr lang="en-US" dirty="0"/>
              <a:t>cloned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220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FFE8-6491-39FD-A2F8-B7696147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0_o?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3E19-09BF-44C9-3972-C4D3DDFA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https://crates.io/crates/itertools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sorted_by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cmp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::Item) -&gt; Ordering,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.sort_by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cmp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2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460D-6E3E-587E-F1C5-F398F2F8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ownership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B113-366C-D555-6D48-933FBE34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</a:t>
            </a:r>
            <a:r>
              <a:rPr lang="en-US" dirty="0"/>
              <a:t>()</a:t>
            </a:r>
          </a:p>
          <a:p>
            <a:r>
              <a:rPr lang="en-US" dirty="0" err="1"/>
              <a:t>iter_mut</a:t>
            </a:r>
            <a:r>
              <a:rPr lang="en-US" dirty="0"/>
              <a:t>()</a:t>
            </a:r>
          </a:p>
          <a:p>
            <a:r>
              <a:rPr lang="en-US" dirty="0" err="1"/>
              <a:t>into_iter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7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2BDB-3BE7-717B-05D5-43B05A1E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iter_mut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FCAF-26B5-9F8B-028E-5D5B1305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latin typeface="JetBrains Mono"/>
              </a:rPr>
              <a:t>iter_mut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*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// 1 2 13 14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CDF6-B64E-45A4-5012-B441B35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by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1017-282F-F3F2-97CC-A256F7FD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C411-A30E-37B6-83D4-DBFE0535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into_iter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0AAE-4EAC-E6E5-1536-5EE80F8B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64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6C51-2FA9-D000-ACCD-FBB856DA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AF7-4B43-4663-9408-84B0A26A4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7715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18F-E22E-89A8-82CF-E0D32C7C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998E-80E0-23B0-D9BA-4309F9D2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error[E0282]: type annotations needed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54E4-9A77-5CCC-4748-052FDDAB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946A-02D7-83CB-5E7A-863F9E58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B</a:t>
            </a:r>
            <a:br>
              <a:rPr lang="en-US" dirty="0">
                <a:solidFill>
                  <a:srgbClr val="20999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9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A6E4-3567-2B60-9FFC-B19A3EF2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  <a:r>
              <a:rPr lang="en-US" dirty="0" err="1"/>
              <a:t>interators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1240-8483-71CD-89EC-CA6E913F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create_nums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you should implement generator of iterator from range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nums0to10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create_nums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nums100to110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create_nums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even_numbers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get even numbers in both ranges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even_numbers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"4"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"6"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"8"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"100"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"102"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"104"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"106"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"108"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chars_not_0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even_numbers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get chars of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even_numbers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without 0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assert_eq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chars_not_0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"2468112141618"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nums0to10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create_nums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nums100to110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create_nums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summ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calculate the following expression using nums0to10 and nums100to110 iterators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14F983-AFBE-FA39-F331-B86DED88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023CCC-1DF8-F522-503C-CFACB1075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33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6042-8862-5E15-664E-989E2858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Iterator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1343-2274-0C8F-CE5B-E1FDA462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33B3"/>
                </a:solidFill>
                <a:effectLst/>
              </a:rPr>
              <a:t>pub trait </a:t>
            </a:r>
            <a:r>
              <a:rPr lang="en-GB" dirty="0">
                <a:solidFill>
                  <a:srgbClr val="000000"/>
                </a:solidFill>
                <a:effectLst/>
              </a:rPr>
              <a:t>Iterator </a:t>
            </a: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i="1" dirty="0">
                <a:solidFill>
                  <a:srgbClr val="8C8C8C"/>
                </a:solidFill>
                <a:effectLst/>
              </a:rPr>
              <a:t>/// The type of the elements being iterated over.</a:t>
            </a:r>
            <a:br>
              <a:rPr lang="en-GB" i="1" dirty="0">
                <a:solidFill>
                  <a:srgbClr val="8C8C8C"/>
                </a:solidFill>
                <a:effectLst/>
              </a:rPr>
            </a:br>
            <a:r>
              <a:rPr lang="en-GB" i="1" dirty="0">
                <a:solidFill>
                  <a:srgbClr val="8C8C8C"/>
                </a:solidFill>
                <a:effectLst/>
              </a:rPr>
              <a:t>    </a:t>
            </a:r>
            <a:r>
              <a:rPr lang="en-GB" dirty="0">
                <a:solidFill>
                  <a:srgbClr val="0033B3"/>
                </a:solidFill>
                <a:effectLst/>
              </a:rPr>
              <a:t>type </a:t>
            </a:r>
            <a:r>
              <a:rPr lang="en-GB" dirty="0">
                <a:solidFill>
                  <a:srgbClr val="000000"/>
                </a:solidFill>
                <a:effectLst/>
              </a:rPr>
              <a:t>Item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i="1" dirty="0">
                <a:solidFill>
                  <a:srgbClr val="8C8C8C"/>
                </a:solidFill>
                <a:effectLst/>
              </a:rPr>
              <a:t>/// Advances the iterator and returns the next value.</a:t>
            </a:r>
            <a:br>
              <a:rPr lang="en-GB" i="1" dirty="0">
                <a:solidFill>
                  <a:srgbClr val="8C8C8C"/>
                </a:solidFill>
                <a:effectLst/>
              </a:rPr>
            </a:br>
            <a:r>
              <a:rPr lang="en-GB" i="1" dirty="0">
                <a:solidFill>
                  <a:srgbClr val="8C8C8C"/>
                </a:solidFill>
                <a:effectLst/>
              </a:rPr>
              <a:t>    </a:t>
            </a:r>
            <a:r>
              <a:rPr lang="en-GB" dirty="0" err="1">
                <a:solidFill>
                  <a:srgbClr val="0033B3"/>
                </a:solidFill>
                <a:effectLst/>
              </a:rPr>
              <a:t>fn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>
                <a:solidFill>
                  <a:srgbClr val="00627A"/>
                </a:solidFill>
                <a:effectLst/>
              </a:rPr>
              <a:t>next</a:t>
            </a:r>
            <a:r>
              <a:rPr lang="en-GB" dirty="0">
                <a:solidFill>
                  <a:srgbClr val="080808"/>
                </a:solidFill>
                <a:effectLst/>
              </a:rPr>
              <a:t>(&amp;</a:t>
            </a:r>
            <a:r>
              <a:rPr lang="en-GB" dirty="0">
                <a:solidFill>
                  <a:srgbClr val="0033B3"/>
                </a:solidFill>
                <a:effectLst/>
              </a:rPr>
              <a:t>mut self</a:t>
            </a:r>
            <a:r>
              <a:rPr lang="en-GB" dirty="0">
                <a:solidFill>
                  <a:srgbClr val="080808"/>
                </a:solidFill>
                <a:effectLst/>
              </a:rPr>
              <a:t>) -&gt; </a:t>
            </a:r>
            <a:r>
              <a:rPr lang="en-GB" dirty="0">
                <a:solidFill>
                  <a:srgbClr val="000000"/>
                </a:solidFill>
                <a:effectLst/>
              </a:rPr>
              <a:t>Option</a:t>
            </a:r>
            <a:r>
              <a:rPr lang="en-GB" dirty="0">
                <a:solidFill>
                  <a:srgbClr val="080808"/>
                </a:solidFill>
                <a:effectLst/>
              </a:rPr>
              <a:t>&lt;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dirty="0">
                <a:solidFill>
                  <a:srgbClr val="000000"/>
                </a:solidFill>
                <a:effectLst/>
              </a:rPr>
              <a:t>Item</a:t>
            </a:r>
            <a:r>
              <a:rPr lang="en-GB" dirty="0">
                <a:solidFill>
                  <a:srgbClr val="080808"/>
                </a:solidFill>
                <a:effectLst/>
              </a:rPr>
              <a:t>&gt;;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}</a:t>
            </a:r>
          </a:p>
          <a:p>
            <a:pPr marL="0" indent="0">
              <a:buNone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71049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9CB9-27F5-F4A7-E830-1F4D50B1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Iterator for </a:t>
            </a:r>
            <a:r>
              <a:rPr lang="en-GB" dirty="0">
                <a:solidFill>
                  <a:srgbClr val="000000"/>
                </a:solidFill>
                <a:effectLst/>
              </a:rPr>
              <a:t>Fibonacci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3B46-A197-E842-CCAA-614A6D539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0033B3"/>
                </a:solidFill>
                <a:effectLst/>
              </a:rPr>
              <a:t>impl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Iterator </a:t>
            </a:r>
            <a:r>
              <a:rPr lang="en-GB" dirty="0">
                <a:solidFill>
                  <a:srgbClr val="0033B3"/>
                </a:solidFill>
                <a:effectLst/>
              </a:rPr>
              <a:t>for </a:t>
            </a:r>
            <a:r>
              <a:rPr lang="en-GB" dirty="0">
                <a:solidFill>
                  <a:srgbClr val="000000"/>
                </a:solidFill>
                <a:effectLst/>
              </a:rPr>
              <a:t>Fibonacci </a:t>
            </a: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dirty="0">
                <a:solidFill>
                  <a:srgbClr val="0033B3"/>
                </a:solidFill>
                <a:effectLst/>
              </a:rPr>
              <a:t>type </a:t>
            </a:r>
            <a:r>
              <a:rPr lang="en-GB" dirty="0">
                <a:solidFill>
                  <a:srgbClr val="000000"/>
                </a:solidFill>
                <a:effectLst/>
              </a:rPr>
              <a:t>Item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>
                <a:solidFill>
                  <a:srgbClr val="0033B3"/>
                </a:solidFill>
                <a:effectLst/>
              </a:rPr>
              <a:t>u32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dirty="0" err="1">
                <a:solidFill>
                  <a:srgbClr val="0033B3"/>
                </a:solidFill>
                <a:effectLst/>
              </a:rPr>
              <a:t>fn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>
                <a:solidFill>
                  <a:srgbClr val="00627A"/>
                </a:solidFill>
                <a:effectLst/>
              </a:rPr>
              <a:t>next</a:t>
            </a:r>
            <a:r>
              <a:rPr lang="en-GB" dirty="0">
                <a:solidFill>
                  <a:srgbClr val="080808"/>
                </a:solidFill>
                <a:effectLst/>
              </a:rPr>
              <a:t>(&amp;</a:t>
            </a:r>
            <a:r>
              <a:rPr lang="en-GB" dirty="0">
                <a:solidFill>
                  <a:srgbClr val="0033B3"/>
                </a:solidFill>
                <a:effectLst/>
              </a:rPr>
              <a:t>mut self</a:t>
            </a:r>
            <a:r>
              <a:rPr lang="en-GB" dirty="0">
                <a:solidFill>
                  <a:srgbClr val="080808"/>
                </a:solidFill>
                <a:effectLst/>
              </a:rPr>
              <a:t>) -&gt; </a:t>
            </a:r>
            <a:r>
              <a:rPr lang="en-GB" dirty="0">
                <a:solidFill>
                  <a:srgbClr val="000000"/>
                </a:solidFill>
                <a:effectLst/>
              </a:rPr>
              <a:t>Option</a:t>
            </a:r>
            <a:r>
              <a:rPr lang="en-GB" dirty="0">
                <a:solidFill>
                  <a:srgbClr val="080808"/>
                </a:solidFill>
                <a:effectLst/>
              </a:rPr>
              <a:t>&lt;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dirty="0">
                <a:solidFill>
                  <a:srgbClr val="000000"/>
                </a:solidFill>
                <a:effectLst/>
              </a:rPr>
              <a:t>Item</a:t>
            </a:r>
            <a:r>
              <a:rPr lang="en-GB" dirty="0">
                <a:solidFill>
                  <a:srgbClr val="080808"/>
                </a:solidFill>
                <a:effectLst/>
              </a:rPr>
              <a:t>&gt; 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>
                <a:solidFill>
                  <a:srgbClr val="0033B3"/>
                </a:solidFill>
                <a:effectLst/>
              </a:rPr>
              <a:t>let </a:t>
            </a:r>
            <a:r>
              <a:rPr lang="en-GB" dirty="0">
                <a:solidFill>
                  <a:srgbClr val="000000"/>
                </a:solidFill>
                <a:effectLst/>
              </a:rPr>
              <a:t>current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 err="1">
                <a:solidFill>
                  <a:srgbClr val="0033B3"/>
                </a:solidFill>
                <a:effectLst/>
              </a:rPr>
              <a:t>self</a:t>
            </a:r>
            <a:r>
              <a:rPr lang="en-GB" dirty="0" err="1">
                <a:solidFill>
                  <a:srgbClr val="080808"/>
                </a:solidFill>
                <a:effectLst/>
              </a:rPr>
              <a:t>.</a:t>
            </a:r>
            <a:r>
              <a:rPr lang="en-GB" dirty="0" err="1">
                <a:solidFill>
                  <a:srgbClr val="871094"/>
                </a:solidFill>
                <a:effectLst/>
              </a:rPr>
              <a:t>curr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 err="1">
                <a:solidFill>
                  <a:srgbClr val="0033B3"/>
                </a:solidFill>
                <a:effectLst/>
              </a:rPr>
              <a:t>self</a:t>
            </a:r>
            <a:r>
              <a:rPr lang="en-GB" dirty="0" err="1">
                <a:solidFill>
                  <a:srgbClr val="080808"/>
                </a:solidFill>
                <a:effectLst/>
              </a:rPr>
              <a:t>.</a:t>
            </a:r>
            <a:r>
              <a:rPr lang="en-GB" dirty="0" err="1">
                <a:solidFill>
                  <a:srgbClr val="871094"/>
                </a:solidFill>
                <a:effectLst/>
              </a:rPr>
              <a:t>curr</a:t>
            </a:r>
            <a:r>
              <a:rPr lang="en-GB" dirty="0">
                <a:solidFill>
                  <a:srgbClr val="871094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 err="1">
                <a:solidFill>
                  <a:srgbClr val="0033B3"/>
                </a:solidFill>
                <a:effectLst/>
              </a:rPr>
              <a:t>self</a:t>
            </a:r>
            <a:r>
              <a:rPr lang="en-GB" dirty="0" err="1">
                <a:solidFill>
                  <a:srgbClr val="080808"/>
                </a:solidFill>
                <a:effectLst/>
              </a:rPr>
              <a:t>.</a:t>
            </a:r>
            <a:r>
              <a:rPr lang="en-GB" dirty="0" err="1">
                <a:solidFill>
                  <a:srgbClr val="871094"/>
                </a:solidFill>
                <a:effectLst/>
              </a:rPr>
              <a:t>next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 err="1">
                <a:solidFill>
                  <a:srgbClr val="0033B3"/>
                </a:solidFill>
                <a:effectLst/>
              </a:rPr>
              <a:t>self</a:t>
            </a:r>
            <a:r>
              <a:rPr lang="en-GB" dirty="0" err="1">
                <a:solidFill>
                  <a:srgbClr val="080808"/>
                </a:solidFill>
                <a:effectLst/>
              </a:rPr>
              <a:t>.</a:t>
            </a:r>
            <a:r>
              <a:rPr lang="en-GB" dirty="0" err="1">
                <a:solidFill>
                  <a:srgbClr val="871094"/>
                </a:solidFill>
                <a:effectLst/>
              </a:rPr>
              <a:t>next</a:t>
            </a:r>
            <a:r>
              <a:rPr lang="en-GB" dirty="0">
                <a:solidFill>
                  <a:srgbClr val="871094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>
                <a:solidFill>
                  <a:srgbClr val="000000"/>
                </a:solidFill>
                <a:effectLst/>
              </a:rPr>
              <a:t>current </a:t>
            </a:r>
            <a:r>
              <a:rPr lang="en-GB" dirty="0">
                <a:solidFill>
                  <a:srgbClr val="080808"/>
                </a:solidFill>
                <a:effectLst/>
              </a:rPr>
              <a:t>+ </a:t>
            </a:r>
            <a:r>
              <a:rPr lang="en-GB" dirty="0" err="1">
                <a:solidFill>
                  <a:srgbClr val="0033B3"/>
                </a:solidFill>
                <a:effectLst/>
              </a:rPr>
              <a:t>self</a:t>
            </a:r>
            <a:r>
              <a:rPr lang="en-GB" dirty="0" err="1">
                <a:solidFill>
                  <a:srgbClr val="080808"/>
                </a:solidFill>
                <a:effectLst/>
              </a:rPr>
              <a:t>.</a:t>
            </a:r>
            <a:r>
              <a:rPr lang="en-GB" dirty="0" err="1">
                <a:solidFill>
                  <a:srgbClr val="871094"/>
                </a:solidFill>
                <a:effectLst/>
              </a:rPr>
              <a:t>next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i="1" dirty="0">
                <a:solidFill>
                  <a:srgbClr val="871094"/>
                </a:solidFill>
                <a:effectLst/>
              </a:rPr>
              <a:t>Some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0000"/>
                </a:solidFill>
                <a:effectLst/>
              </a:rPr>
              <a:t>current</a:t>
            </a:r>
            <a:r>
              <a:rPr lang="en-GB" dirty="0">
                <a:solidFill>
                  <a:srgbClr val="080808"/>
                </a:solidFill>
                <a:effectLst/>
              </a:rPr>
              <a:t>)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}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}</a:t>
            </a:r>
          </a:p>
          <a:p>
            <a:pPr marL="0" indent="0">
              <a:buNone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24299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750C-D163-DEA2-1D0A-02700E9D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custom iterator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8F49-7E60-BCDD-E3FD-398AA923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33B3"/>
                </a:solidFill>
                <a:effectLst/>
              </a:rPr>
              <a:t>struct </a:t>
            </a:r>
            <a:r>
              <a:rPr lang="en-GB" dirty="0">
                <a:solidFill>
                  <a:srgbClr val="000000"/>
                </a:solidFill>
                <a:effectLst/>
              </a:rPr>
              <a:t>BufferOf32</a:t>
            </a:r>
            <a:r>
              <a:rPr lang="en-GB" dirty="0">
                <a:solidFill>
                  <a:srgbClr val="080808"/>
                </a:solidFill>
                <a:effectLst/>
              </a:rPr>
              <a:t>&lt;</a:t>
            </a:r>
            <a:r>
              <a:rPr lang="en-GB" dirty="0">
                <a:solidFill>
                  <a:srgbClr val="007E8A"/>
                </a:solidFill>
                <a:effectLst/>
              </a:rPr>
              <a:t>T</a:t>
            </a:r>
            <a:r>
              <a:rPr lang="en-GB" dirty="0">
                <a:solidFill>
                  <a:srgbClr val="080808"/>
                </a:solidFill>
                <a:effectLst/>
              </a:rPr>
              <a:t>&gt;([</a:t>
            </a:r>
            <a:r>
              <a:rPr lang="en-GB" dirty="0">
                <a:solidFill>
                  <a:srgbClr val="000000"/>
                </a:solidFill>
                <a:effectLst/>
              </a:rPr>
              <a:t>Option</a:t>
            </a:r>
            <a:r>
              <a:rPr lang="en-GB" dirty="0">
                <a:solidFill>
                  <a:srgbClr val="080808"/>
                </a:solidFill>
                <a:effectLst/>
              </a:rPr>
              <a:t>&lt;</a:t>
            </a:r>
            <a:r>
              <a:rPr lang="en-GB" dirty="0">
                <a:solidFill>
                  <a:srgbClr val="007E8A"/>
                </a:solidFill>
                <a:effectLst/>
              </a:rPr>
              <a:t>T</a:t>
            </a:r>
            <a:r>
              <a:rPr lang="en-GB" dirty="0">
                <a:solidFill>
                  <a:srgbClr val="080808"/>
                </a:solidFill>
                <a:effectLst/>
              </a:rPr>
              <a:t>&gt;; </a:t>
            </a:r>
            <a:r>
              <a:rPr lang="en-GB" dirty="0">
                <a:solidFill>
                  <a:srgbClr val="1750EB"/>
                </a:solidFill>
                <a:effectLst/>
              </a:rPr>
              <a:t>32</a:t>
            </a:r>
            <a:r>
              <a:rPr lang="en-GB" dirty="0">
                <a:solidFill>
                  <a:srgbClr val="080808"/>
                </a:solidFill>
                <a:effectLst/>
              </a:rPr>
              <a:t>]);</a:t>
            </a:r>
          </a:p>
          <a:p>
            <a:pPr marL="0" indent="0">
              <a:buNone/>
            </a:pPr>
            <a:endParaRPr lang="en-GB" dirty="0">
              <a:solidFill>
                <a:srgbClr val="080808"/>
              </a:solidFill>
              <a:effectLst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33B3"/>
                </a:solidFill>
                <a:effectLst/>
              </a:rPr>
              <a:t>let </a:t>
            </a:r>
            <a:r>
              <a:rPr lang="en-GB" dirty="0">
                <a:solidFill>
                  <a:srgbClr val="000000"/>
                </a:solidFill>
                <a:effectLst/>
              </a:rPr>
              <a:t>buffer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>
                <a:solidFill>
                  <a:srgbClr val="000000"/>
                </a:solidFill>
                <a:effectLst/>
              </a:rPr>
              <a:t>BufferOf8</a:t>
            </a:r>
            <a:r>
              <a:rPr lang="en-GB" dirty="0">
                <a:solidFill>
                  <a:srgbClr val="080808"/>
                </a:solidFill>
                <a:effectLst/>
              </a:rPr>
              <a:t>([</a:t>
            </a:r>
            <a:r>
              <a:rPr lang="en-GB" i="1" dirty="0">
                <a:solidFill>
                  <a:srgbClr val="871094"/>
                </a:solidFill>
                <a:effectLst/>
              </a:rPr>
              <a:t>Some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1750EB"/>
                </a:solidFill>
                <a:effectLst/>
              </a:rPr>
              <a:t>1</a:t>
            </a:r>
            <a:r>
              <a:rPr lang="en-GB" dirty="0">
                <a:solidFill>
                  <a:srgbClr val="080808"/>
                </a:solidFill>
                <a:effectLst/>
              </a:rPr>
              <a:t>), </a:t>
            </a:r>
            <a:r>
              <a:rPr lang="en-GB" i="1" dirty="0">
                <a:solidFill>
                  <a:srgbClr val="871094"/>
                </a:solidFill>
                <a:effectLst/>
              </a:rPr>
              <a:t>Some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1750EB"/>
                </a:solidFill>
                <a:effectLst/>
              </a:rPr>
              <a:t>2</a:t>
            </a:r>
            <a:r>
              <a:rPr lang="en-GB" dirty="0">
                <a:solidFill>
                  <a:srgbClr val="080808"/>
                </a:solidFill>
                <a:effectLst/>
              </a:rPr>
              <a:t>), </a:t>
            </a:r>
            <a:r>
              <a:rPr lang="en-GB" i="1" dirty="0">
                <a:solidFill>
                  <a:srgbClr val="871094"/>
                </a:solidFill>
                <a:effectLst/>
              </a:rPr>
              <a:t>Some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1750EB"/>
                </a:solidFill>
                <a:effectLst/>
              </a:rPr>
              <a:t>3</a:t>
            </a:r>
            <a:r>
              <a:rPr lang="en-GB" dirty="0">
                <a:solidFill>
                  <a:srgbClr val="080808"/>
                </a:solidFill>
                <a:effectLst/>
              </a:rPr>
              <a:t>), </a:t>
            </a:r>
            <a:r>
              <a:rPr lang="en-GB" i="1" dirty="0">
                <a:solidFill>
                  <a:srgbClr val="871094"/>
                </a:solidFill>
                <a:effectLst/>
              </a:rPr>
              <a:t>None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i="1" dirty="0">
                <a:solidFill>
                  <a:srgbClr val="871094"/>
                </a:solidFill>
                <a:effectLst/>
              </a:rPr>
              <a:t>None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i="1" dirty="0">
                <a:solidFill>
                  <a:srgbClr val="871094"/>
                </a:solidFill>
                <a:effectLst/>
              </a:rPr>
              <a:t>None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i="1" dirty="0">
                <a:solidFill>
                  <a:srgbClr val="871094"/>
                </a:solidFill>
                <a:effectLst/>
              </a:rPr>
              <a:t>None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i="1" dirty="0">
                <a:solidFill>
                  <a:srgbClr val="871094"/>
                </a:solidFill>
                <a:effectLst/>
              </a:rPr>
              <a:t>None</a:t>
            </a:r>
            <a:r>
              <a:rPr lang="en-GB" dirty="0">
                <a:solidFill>
                  <a:srgbClr val="080808"/>
                </a:solidFill>
                <a:effectLst/>
              </a:rPr>
              <a:t>]);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 err="1">
                <a:solidFill>
                  <a:srgbClr val="000000"/>
                </a:solidFill>
                <a:effectLst/>
              </a:rPr>
              <a:t>buffer</a:t>
            </a:r>
            <a:r>
              <a:rPr lang="en-GB" dirty="0" err="1">
                <a:solidFill>
                  <a:srgbClr val="080808"/>
                </a:solidFill>
                <a:effectLst/>
              </a:rPr>
              <a:t>.iter</a:t>
            </a:r>
            <a:r>
              <a:rPr lang="en-GB" dirty="0">
                <a:solidFill>
                  <a:srgbClr val="080808"/>
                </a:solidFill>
                <a:effectLst/>
              </a:rPr>
              <a:t>().filter(|</a:t>
            </a:r>
            <a:r>
              <a:rPr lang="en-GB" dirty="0" err="1">
                <a:solidFill>
                  <a:srgbClr val="000000"/>
                </a:solidFill>
                <a:effectLst/>
              </a:rPr>
              <a:t>i</a:t>
            </a:r>
            <a:r>
              <a:rPr lang="en-GB" dirty="0">
                <a:solidFill>
                  <a:srgbClr val="080808"/>
                </a:solidFill>
                <a:effectLst/>
              </a:rPr>
              <a:t>|  **</a:t>
            </a:r>
            <a:r>
              <a:rPr lang="en-GB" dirty="0" err="1">
                <a:solidFill>
                  <a:srgbClr val="000000"/>
                </a:solidFill>
                <a:effectLst/>
              </a:rPr>
              <a:t>i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&gt;= </a:t>
            </a:r>
            <a:r>
              <a:rPr lang="en-GB" dirty="0">
                <a:solidFill>
                  <a:srgbClr val="1750EB"/>
                </a:solidFill>
                <a:effectLst/>
              </a:rPr>
              <a:t>2</a:t>
            </a:r>
            <a:r>
              <a:rPr lang="en-GB" dirty="0">
                <a:solidFill>
                  <a:srgbClr val="080808"/>
                </a:solidFill>
                <a:effectLst/>
              </a:rPr>
              <a:t>).map(|</a:t>
            </a:r>
            <a:r>
              <a:rPr lang="en-GB" dirty="0" err="1">
                <a:solidFill>
                  <a:srgbClr val="000000"/>
                </a:solidFill>
                <a:effectLst/>
              </a:rPr>
              <a:t>i</a:t>
            </a:r>
            <a:r>
              <a:rPr lang="en-GB" dirty="0">
                <a:solidFill>
                  <a:srgbClr val="080808"/>
                </a:solidFill>
                <a:effectLst/>
              </a:rPr>
              <a:t>| </a:t>
            </a:r>
            <a:r>
              <a:rPr lang="en-GB" dirty="0" err="1">
                <a:solidFill>
                  <a:srgbClr val="000000"/>
                </a:solidFill>
                <a:effectLst/>
              </a:rPr>
              <a:t>i</a:t>
            </a:r>
            <a:r>
              <a:rPr lang="en-GB" dirty="0" err="1">
                <a:solidFill>
                  <a:srgbClr val="080808"/>
                </a:solidFill>
                <a:effectLst/>
              </a:rPr>
              <a:t>.to_string</a:t>
            </a:r>
            <a:r>
              <a:rPr lang="en-GB" dirty="0">
                <a:solidFill>
                  <a:srgbClr val="080808"/>
                </a:solidFill>
                <a:effectLst/>
              </a:rPr>
              <a:t>()).collect(); </a:t>
            </a:r>
            <a:r>
              <a:rPr lang="en-GB" i="1" dirty="0">
                <a:solidFill>
                  <a:srgbClr val="8C8C8C"/>
                </a:solidFill>
                <a:effectLst/>
              </a:rPr>
              <a:t>// 2 3</a:t>
            </a:r>
            <a:endParaRPr lang="en-GB" dirty="0">
              <a:solidFill>
                <a:srgbClr val="080808"/>
              </a:solidFill>
              <a:effectLst/>
            </a:endParaRPr>
          </a:p>
          <a:p>
            <a:pPr marL="0" indent="0">
              <a:buNone/>
            </a:pPr>
            <a:endParaRPr lang="en-GB">
              <a:solidFill>
                <a:srgbClr val="0033B3"/>
              </a:solidFill>
            </a:endParaRPr>
          </a:p>
          <a:p>
            <a:r>
              <a:rPr lang="en-GB" dirty="0" err="1">
                <a:solidFill>
                  <a:srgbClr val="0033B3"/>
                </a:solidFill>
              </a:rPr>
              <a:t>impl</a:t>
            </a:r>
            <a:r>
              <a:rPr lang="en-GB" dirty="0">
                <a:solidFill>
                  <a:srgbClr val="080808"/>
                </a:solidFill>
              </a:rPr>
              <a:t>&lt;</a:t>
            </a:r>
            <a:r>
              <a:rPr lang="en-GB" dirty="0">
                <a:solidFill>
                  <a:srgbClr val="007E8A"/>
                </a:solidFill>
              </a:rPr>
              <a:t>T</a:t>
            </a:r>
            <a:r>
              <a:rPr lang="en-GB" dirty="0">
                <a:solidFill>
                  <a:srgbClr val="080808"/>
                </a:solidFill>
              </a:rPr>
              <a:t>&gt; </a:t>
            </a:r>
            <a:r>
              <a:rPr lang="en-GB" dirty="0">
                <a:solidFill>
                  <a:srgbClr val="000000"/>
                </a:solidFill>
              </a:rPr>
              <a:t>BufferOf8</a:t>
            </a:r>
            <a:r>
              <a:rPr lang="en-GB" dirty="0">
                <a:solidFill>
                  <a:srgbClr val="080808"/>
                </a:solidFill>
              </a:rPr>
              <a:t>&lt;</a:t>
            </a:r>
            <a:r>
              <a:rPr lang="en-GB" dirty="0">
                <a:solidFill>
                  <a:srgbClr val="007E8A"/>
                </a:solidFill>
              </a:rPr>
              <a:t>T</a:t>
            </a:r>
            <a:r>
              <a:rPr lang="en-GB" dirty="0">
                <a:solidFill>
                  <a:srgbClr val="080808"/>
                </a:solidFill>
              </a:rPr>
              <a:t>&gt;{</a:t>
            </a:r>
            <a:br>
              <a:rPr lang="en-GB" dirty="0">
                <a:solidFill>
                  <a:srgbClr val="080808"/>
                </a:solidFill>
              </a:rPr>
            </a:br>
            <a:r>
              <a:rPr lang="en-GB" dirty="0">
                <a:solidFill>
                  <a:srgbClr val="080808"/>
                </a:solidFill>
              </a:rPr>
              <a:t>    </a:t>
            </a:r>
            <a:r>
              <a:rPr lang="en-GB" dirty="0">
                <a:solidFill>
                  <a:srgbClr val="0033B3"/>
                </a:solidFill>
              </a:rPr>
              <a:t>pub </a:t>
            </a:r>
            <a:r>
              <a:rPr lang="en-GB" dirty="0" err="1">
                <a:solidFill>
                  <a:srgbClr val="0033B3"/>
                </a:solidFill>
              </a:rPr>
              <a:t>fn</a:t>
            </a:r>
            <a:r>
              <a:rPr lang="en-GB" dirty="0">
                <a:solidFill>
                  <a:srgbClr val="0033B3"/>
                </a:solidFill>
              </a:rPr>
              <a:t> </a:t>
            </a:r>
            <a:r>
              <a:rPr lang="en-GB" dirty="0" err="1">
                <a:solidFill>
                  <a:srgbClr val="00627A"/>
                </a:solidFill>
              </a:rPr>
              <a:t>iter</a:t>
            </a:r>
            <a:r>
              <a:rPr lang="en-GB" dirty="0">
                <a:solidFill>
                  <a:srgbClr val="080808"/>
                </a:solidFill>
              </a:rPr>
              <a:t>(&amp;</a:t>
            </a:r>
            <a:r>
              <a:rPr lang="en-GB" dirty="0">
                <a:solidFill>
                  <a:srgbClr val="0033B3"/>
                </a:solidFill>
              </a:rPr>
              <a:t>self</a:t>
            </a:r>
            <a:r>
              <a:rPr lang="en-GB" dirty="0">
                <a:solidFill>
                  <a:srgbClr val="080808"/>
                </a:solidFill>
              </a:rPr>
              <a:t>) -&gt; </a:t>
            </a:r>
            <a:r>
              <a:rPr lang="en-GB" dirty="0">
                <a:solidFill>
                  <a:srgbClr val="000000"/>
                </a:solidFill>
              </a:rPr>
              <a:t>BufferOf8Iter</a:t>
            </a:r>
            <a:r>
              <a:rPr lang="en-GB" dirty="0">
                <a:solidFill>
                  <a:srgbClr val="080808"/>
                </a:solidFill>
              </a:rPr>
              <a:t>&lt;</a:t>
            </a:r>
            <a:r>
              <a:rPr lang="en-GB" dirty="0">
                <a:solidFill>
                  <a:srgbClr val="007E8A"/>
                </a:solidFill>
              </a:rPr>
              <a:t>T</a:t>
            </a:r>
            <a:r>
              <a:rPr lang="en-GB" dirty="0">
                <a:solidFill>
                  <a:srgbClr val="080808"/>
                </a:solidFill>
              </a:rPr>
              <a:t>&gt;{</a:t>
            </a:r>
            <a:br>
              <a:rPr lang="en-GB" dirty="0">
                <a:solidFill>
                  <a:srgbClr val="080808"/>
                </a:solidFill>
              </a:rPr>
            </a:br>
            <a:r>
              <a:rPr lang="en-GB" dirty="0">
                <a:solidFill>
                  <a:srgbClr val="080808"/>
                </a:solidFill>
              </a:rPr>
              <a:t>        </a:t>
            </a:r>
            <a:r>
              <a:rPr lang="en-GB" dirty="0">
                <a:solidFill>
                  <a:srgbClr val="000000"/>
                </a:solidFill>
              </a:rPr>
              <a:t>BufferOf8Iter </a:t>
            </a:r>
            <a:r>
              <a:rPr lang="en-GB" dirty="0">
                <a:solidFill>
                  <a:srgbClr val="080808"/>
                </a:solidFill>
              </a:rPr>
              <a:t>{</a:t>
            </a:r>
            <a:br>
              <a:rPr lang="en-GB" dirty="0">
                <a:solidFill>
                  <a:srgbClr val="080808"/>
                </a:solidFill>
              </a:rPr>
            </a:br>
            <a:r>
              <a:rPr lang="en-GB" dirty="0">
                <a:solidFill>
                  <a:srgbClr val="080808"/>
                </a:solidFill>
              </a:rPr>
              <a:t>            </a:t>
            </a:r>
            <a:r>
              <a:rPr lang="en-GB" dirty="0">
                <a:solidFill>
                  <a:srgbClr val="871094"/>
                </a:solidFill>
              </a:rPr>
              <a:t>reference</a:t>
            </a:r>
            <a:r>
              <a:rPr lang="en-GB" dirty="0">
                <a:solidFill>
                  <a:srgbClr val="080808"/>
                </a:solidFill>
              </a:rPr>
              <a:t>: </a:t>
            </a:r>
            <a:r>
              <a:rPr lang="en-GB" dirty="0">
                <a:solidFill>
                  <a:srgbClr val="0033B3"/>
                </a:solidFill>
              </a:rPr>
              <a:t>self</a:t>
            </a:r>
            <a:r>
              <a:rPr lang="en-GB" dirty="0">
                <a:solidFill>
                  <a:srgbClr val="080808"/>
                </a:solidFill>
              </a:rPr>
              <a:t>,</a:t>
            </a:r>
            <a:br>
              <a:rPr lang="en-GB" dirty="0">
                <a:solidFill>
                  <a:srgbClr val="080808"/>
                </a:solidFill>
              </a:rPr>
            </a:br>
            <a:r>
              <a:rPr lang="en-GB" dirty="0">
                <a:solidFill>
                  <a:srgbClr val="080808"/>
                </a:solidFill>
              </a:rPr>
              <a:t>            </a:t>
            </a:r>
            <a:r>
              <a:rPr lang="en-GB" dirty="0">
                <a:solidFill>
                  <a:srgbClr val="871094"/>
                </a:solidFill>
              </a:rPr>
              <a:t>next</a:t>
            </a:r>
            <a:r>
              <a:rPr lang="en-GB" dirty="0">
                <a:solidFill>
                  <a:srgbClr val="080808"/>
                </a:solidFill>
              </a:rPr>
              <a:t>: </a:t>
            </a:r>
            <a:r>
              <a:rPr lang="en-GB" dirty="0">
                <a:solidFill>
                  <a:srgbClr val="1750EB"/>
                </a:solidFill>
              </a:rPr>
              <a:t>0</a:t>
            </a:r>
            <a:br>
              <a:rPr lang="en-GB" dirty="0">
                <a:solidFill>
                  <a:srgbClr val="1750EB"/>
                </a:solidFill>
              </a:rPr>
            </a:br>
            <a:r>
              <a:rPr lang="en-GB" dirty="0">
                <a:solidFill>
                  <a:srgbClr val="1750EB"/>
                </a:solidFill>
              </a:rPr>
              <a:t>        </a:t>
            </a:r>
            <a:r>
              <a:rPr lang="en-GB" dirty="0">
                <a:solidFill>
                  <a:srgbClr val="080808"/>
                </a:solidFill>
              </a:rPr>
              <a:t>}</a:t>
            </a:r>
            <a:br>
              <a:rPr lang="en-GB" dirty="0">
                <a:solidFill>
                  <a:srgbClr val="080808"/>
                </a:solidFill>
              </a:rPr>
            </a:br>
            <a:r>
              <a:rPr lang="en-GB" dirty="0">
                <a:solidFill>
                  <a:srgbClr val="080808"/>
                </a:solidFill>
              </a:rPr>
              <a:t>    }</a:t>
            </a:r>
            <a:br>
              <a:rPr lang="en-GB" dirty="0">
                <a:solidFill>
                  <a:srgbClr val="080808"/>
                </a:solidFill>
              </a:rPr>
            </a:br>
            <a:r>
              <a:rPr lang="en-GB" dirty="0">
                <a:solidFill>
                  <a:srgbClr val="080808"/>
                </a:solidFill>
              </a:rPr>
              <a:t>}</a:t>
            </a:r>
          </a:p>
          <a:p>
            <a:pPr marL="0" indent="0">
              <a:buNone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99670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Rustlings: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iterators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vecs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strings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Hashmaps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Courseware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Refactoring: </a:t>
            </a:r>
            <a:r>
              <a:rPr lang="en-US">
                <a:solidFill>
                  <a:srgbClr val="1F2328"/>
                </a:solidFill>
                <a:latin typeface="-apple-system"/>
              </a:rPr>
              <a:t>use iterators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9EB0-502D-0F9F-44A3-43C1DC8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 element, borrow whole vector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A568-0367-E5B8-5159-2FDE4458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latin typeface="JetBrains Mono"/>
              </a:rPr>
              <a:t>World"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error[E0502]: cannot borrow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as mutable because it is also borrowed as immutable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D19A-DBAF-6B46-E1E2-5C55792D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vec</a:t>
            </a:r>
            <a:r>
              <a:rPr lang="en-US" dirty="0"/>
              <a:t> element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BE4B-33B5-6B6B-BFC4-E9B3966B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7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FE6D-524F-61E9-9328-0AB77090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Drain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41B1-2F99-3C38-54F5-875731F2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19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0CDE-8E96-4F99-F299-DAF98CF0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6E5E-9462-9308-8C7C-97B0ECA5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 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 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This is a `Range`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4399</Words>
  <Application>Microsoft Macintosh PowerPoint</Application>
  <PresentationFormat>Widescreen</PresentationFormat>
  <Paragraphs>273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-apple-system</vt:lpstr>
      <vt:lpstr>Arial</vt:lpstr>
      <vt:lpstr>Calibri</vt:lpstr>
      <vt:lpstr>Calibri Light</vt:lpstr>
      <vt:lpstr>Courier New</vt:lpstr>
      <vt:lpstr>JetBrains Mono</vt:lpstr>
      <vt:lpstr>Office Theme</vt:lpstr>
      <vt:lpstr>Collections</vt:lpstr>
      <vt:lpstr>Vec</vt:lpstr>
      <vt:lpstr>Vec</vt:lpstr>
      <vt:lpstr>Vec</vt:lpstr>
      <vt:lpstr>Get by reference</vt:lpstr>
      <vt:lpstr>Borrow element, borrow whole vector</vt:lpstr>
      <vt:lpstr>Set vec element </vt:lpstr>
      <vt:lpstr>Drain</vt:lpstr>
      <vt:lpstr>Range</vt:lpstr>
      <vt:lpstr>Range</vt:lpstr>
      <vt:lpstr>Apply Range on array</vt:lpstr>
      <vt:lpstr>Slice</vt:lpstr>
      <vt:lpstr>Slice is ref</vt:lpstr>
      <vt:lpstr>Slice</vt:lpstr>
      <vt:lpstr>Slice mut</vt:lpstr>
      <vt:lpstr>Slice without &amp;</vt:lpstr>
      <vt:lpstr>Boxed slice</vt:lpstr>
      <vt:lpstr>Split at</vt:lpstr>
      <vt:lpstr>Practice: Slice</vt:lpstr>
      <vt:lpstr>String</vt:lpstr>
      <vt:lpstr>String slice aka &amp;str</vt:lpstr>
      <vt:lpstr>Slice UTF-8</vt:lpstr>
      <vt:lpstr>Replace char at index</vt:lpstr>
      <vt:lpstr>HashMap</vt:lpstr>
      <vt:lpstr>HashMap Entry API</vt:lpstr>
      <vt:lpstr>For</vt:lpstr>
      <vt:lpstr>For</vt:lpstr>
      <vt:lpstr>Iterators</vt:lpstr>
      <vt:lpstr>Iterator</vt:lpstr>
      <vt:lpstr>Iterator</vt:lpstr>
      <vt:lpstr>Iterator</vt:lpstr>
      <vt:lpstr>For</vt:lpstr>
      <vt:lpstr>For and IntoIterator trait</vt:lpstr>
      <vt:lpstr>Iter vs IterMut vs IntoInterator</vt:lpstr>
      <vt:lpstr>Why into_iter requires trait?</vt:lpstr>
      <vt:lpstr>Iterator functions</vt:lpstr>
      <vt:lpstr>Generators</vt:lpstr>
      <vt:lpstr>Sequences</vt:lpstr>
      <vt:lpstr>Map</vt:lpstr>
      <vt:lpstr>Map</vt:lpstr>
      <vt:lpstr>Filter</vt:lpstr>
      <vt:lpstr>Filter</vt:lpstr>
      <vt:lpstr>Iterators are lazy</vt:lpstr>
      <vt:lpstr>Iterators are lazy</vt:lpstr>
      <vt:lpstr>Zero Cost Abstractions: Iterator</vt:lpstr>
      <vt:lpstr>Sequences</vt:lpstr>
      <vt:lpstr>Sorting 0_o?</vt:lpstr>
      <vt:lpstr>Iterators and ownership</vt:lpstr>
      <vt:lpstr>iter_mut()</vt:lpstr>
      <vt:lpstr>into_iter()</vt:lpstr>
      <vt:lpstr>Collectors</vt:lpstr>
      <vt:lpstr>collect()</vt:lpstr>
      <vt:lpstr>collect()</vt:lpstr>
      <vt:lpstr>Practice: interators</vt:lpstr>
      <vt:lpstr>Iterator </vt:lpstr>
      <vt:lpstr>Iterator for Fibonacci</vt:lpstr>
      <vt:lpstr>Practice: custom iterator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27</cp:revision>
  <dcterms:created xsi:type="dcterms:W3CDTF">2023-02-05T11:10:09Z</dcterms:created>
  <dcterms:modified xsi:type="dcterms:W3CDTF">2023-12-11T19:40:45Z</dcterms:modified>
</cp:coreProperties>
</file>