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08" r:id="rId4"/>
    <p:sldId id="309" r:id="rId5"/>
    <p:sldId id="310" r:id="rId6"/>
    <p:sldId id="316" r:id="rId7"/>
    <p:sldId id="311" r:id="rId8"/>
    <p:sldId id="313" r:id="rId9"/>
    <p:sldId id="314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Macro" id="{058CCB1F-39AC-41D3-AD8B-37AF4B36A30D}">
          <p14:sldIdLst>
            <p14:sldId id="307"/>
            <p14:sldId id="308"/>
            <p14:sldId id="309"/>
            <p14:sldId id="310"/>
            <p14:sldId id="316"/>
            <p14:sldId id="311"/>
            <p14:sldId id="313"/>
            <p14:sldId id="314"/>
            <p14:sldId id="315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veykril.github.io/tlborm/decl-macros/minutiae/fragment-specifier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Macros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E078-4FE1-C8ED-171D-4C34A3E6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620F-66AA-AA19-422B-4D479D56A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square_summ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14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endParaRPr lang="en-US" i="1" dirty="0">
              <a:solidFill>
                <a:srgbClr val="8C8C8C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square_summ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(nothing);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0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endParaRPr lang="en-US" i="1" dirty="0">
              <a:solidFill>
                <a:srgbClr val="8C8C8C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square_summ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 can't"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Error: I can't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0352A-B564-E196-DF3C-FDE4D52E6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1335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square_summ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(nothing)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l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:literal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format!(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"Error: {}"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e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:expr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+=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)*</a:t>
            </a:r>
            <a:br>
              <a:rPr lang="en-US" dirty="0">
                <a:solidFill>
                  <a:srgbClr val="DD671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53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B8FB-4DD0-41E2-6885-E54666F1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by Example syntax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228466-5956-CC15-4216-1E02E986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macro_rules</a:t>
            </a:r>
            <a:r>
              <a:rPr lang="en-US" dirty="0"/>
              <a:t>! $name {</a:t>
            </a:r>
          </a:p>
          <a:p>
            <a:pPr marL="0" indent="0">
              <a:buNone/>
            </a:pPr>
            <a:r>
              <a:rPr lang="en-US" dirty="0"/>
              <a:t>    $rule0 ;</a:t>
            </a:r>
          </a:p>
          <a:p>
            <a:pPr marL="0" indent="0">
              <a:buNone/>
            </a:pPr>
            <a:r>
              <a:rPr lang="en-US" dirty="0"/>
              <a:t>    $rule1 ;</a:t>
            </a:r>
          </a:p>
          <a:p>
            <a:pPr marL="0" indent="0">
              <a:buNone/>
            </a:pPr>
            <a:r>
              <a:rPr lang="en-US" dirty="0"/>
              <a:t>    // …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ruleN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rule: ($matcher) =&gt; {$expansion}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60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A68B-5F22-5C17-FD78-49FAAAE3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E46C-CD93-B578-E301-0D7B4D052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(something) =&gt; {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"something"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(something);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"something"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ED09-CBF7-042B-0D5F-FA39E358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Metavariables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ADD3-2476-FAF4-7252-FA771574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(something) =&gt; { "something" };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e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:expr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(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() =&gt; { 42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6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2DA0-DAEA-8EF8-9A7A-DDC223DD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Metavariables are syntax tokens types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D70B-048C-2641-8178-0D3282FF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simple_macro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"42"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error[E0369]: cannot add `{integer}` to `&amp;str`</a:t>
            </a:r>
          </a:p>
          <a:p>
            <a:pPr marL="0" indent="0">
              <a:buNone/>
            </a:pPr>
            <a:r>
              <a:rPr lang="pt-BR" dirty="0"/>
              <a:t>($expr:expr) =&gt; ( $expr + 1 );</a:t>
            </a:r>
          </a:p>
          <a:p>
            <a:pPr marL="0" indent="0">
              <a:buNone/>
            </a:pPr>
            <a:r>
              <a:rPr lang="pt-BR" dirty="0"/>
              <a:t>                                          ^ - {integer}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87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0AA4-ABBE-0BBC-982D-11F3E2E7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Metavariables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56235-398C-EBAA-30C2-0067E5C6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block: a block (i.e. a block of statements and/or an expression, surrounded by braces)</a:t>
            </a:r>
          </a:p>
          <a:p>
            <a:r>
              <a:rPr lang="en-US" dirty="0"/>
              <a:t>expr: an expression</a:t>
            </a:r>
          </a:p>
          <a:p>
            <a:r>
              <a:rPr lang="en-US" dirty="0"/>
              <a:t>ident: an identifier (this includes keywords)</a:t>
            </a:r>
          </a:p>
          <a:p>
            <a:r>
              <a:rPr lang="en-US" dirty="0"/>
              <a:t>item: an item, like a function, struct, module, </a:t>
            </a:r>
            <a:r>
              <a:rPr lang="en-US" dirty="0" err="1"/>
              <a:t>impl</a:t>
            </a:r>
            <a:r>
              <a:rPr lang="en-US" dirty="0"/>
              <a:t>, etc.</a:t>
            </a:r>
          </a:p>
          <a:p>
            <a:r>
              <a:rPr lang="en-US" dirty="0"/>
              <a:t>lifetime: a lifetime (e.g. 'foo, 'static, ...)</a:t>
            </a:r>
          </a:p>
          <a:p>
            <a:r>
              <a:rPr lang="en-US" dirty="0"/>
              <a:t>literal: a literal (e.g. "Hello World!", 3.14, '🦀', ...)</a:t>
            </a:r>
          </a:p>
          <a:p>
            <a:r>
              <a:rPr lang="en-US" dirty="0"/>
              <a:t>meta: a meta item; the things that go inside the #[...] and #![...] attributes</a:t>
            </a:r>
          </a:p>
          <a:p>
            <a:r>
              <a:rPr lang="en-US" dirty="0"/>
              <a:t>pat: a pattern</a:t>
            </a:r>
          </a:p>
          <a:p>
            <a:r>
              <a:rPr lang="en-US" dirty="0"/>
              <a:t>path: a path (e.g. foo, ::std::mem::replace, transmute::&lt;_, int&gt;, …)</a:t>
            </a:r>
          </a:p>
          <a:p>
            <a:r>
              <a:rPr lang="en-US" dirty="0" err="1"/>
              <a:t>stmt</a:t>
            </a:r>
            <a:r>
              <a:rPr lang="en-US" dirty="0"/>
              <a:t>: a statement</a:t>
            </a:r>
          </a:p>
          <a:p>
            <a:r>
              <a:rPr lang="en-US" dirty="0" err="1"/>
              <a:t>tt</a:t>
            </a:r>
            <a:r>
              <a:rPr lang="en-US" dirty="0"/>
              <a:t>: a single token tree</a:t>
            </a:r>
          </a:p>
          <a:p>
            <a:r>
              <a:rPr lang="en-US" dirty="0"/>
              <a:t>ty: a type</a:t>
            </a:r>
          </a:p>
          <a:p>
            <a:r>
              <a:rPr lang="en-US" dirty="0"/>
              <a:t>vis: a possible empty visibility qualifier (e.g. pub, pub(in crate), ...)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https://veykril.github.io/tlborm/decl-macros/minutiae/fragment-specifiers.html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4B23-27EC-6B8D-6122-EBC3B40B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DBC99-8851-D7BA-D40F-CBC52D63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$ ( ... ) </a:t>
            </a:r>
            <a:r>
              <a:rPr lang="en-US" b="1" dirty="0" err="1"/>
              <a:t>sep</a:t>
            </a:r>
            <a:r>
              <a:rPr lang="en-US" b="1" dirty="0"/>
              <a:t> rep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( ... ) </a:t>
            </a:r>
            <a:r>
              <a:rPr lang="en-US" dirty="0"/>
              <a:t>is the </a:t>
            </a:r>
            <a:r>
              <a:rPr lang="en-US" dirty="0" err="1"/>
              <a:t>paren</a:t>
            </a:r>
            <a:r>
              <a:rPr lang="en-US" dirty="0"/>
              <a:t>-grouped matcher being repeated.</a:t>
            </a:r>
          </a:p>
          <a:p>
            <a:r>
              <a:rPr lang="en-US" b="1" dirty="0" err="1"/>
              <a:t>sep</a:t>
            </a:r>
            <a:r>
              <a:rPr lang="en-US" dirty="0"/>
              <a:t> is an optional separator token. It may not be a delimiter or one of the repetition operators. Common examples are , and ;.</a:t>
            </a:r>
          </a:p>
          <a:p>
            <a:r>
              <a:rPr lang="en-US" b="1" dirty="0"/>
              <a:t>rep</a:t>
            </a:r>
            <a:r>
              <a:rPr lang="en-US" dirty="0"/>
              <a:t> is the required repeat operator. Currently, this can be:</a:t>
            </a:r>
          </a:p>
          <a:p>
            <a:pPr lvl="1"/>
            <a:r>
              <a:rPr lang="en-US" dirty="0"/>
              <a:t>?: indicating at most one repetition</a:t>
            </a:r>
          </a:p>
          <a:p>
            <a:pPr lvl="1"/>
            <a:r>
              <a:rPr lang="en-US" dirty="0"/>
              <a:t>*: indicating zero or more repetitions</a:t>
            </a:r>
          </a:p>
          <a:p>
            <a:pPr lvl="1"/>
            <a:r>
              <a:rPr lang="en-US" dirty="0"/>
              <a:t>+: indicating one or more repetitions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33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7225-1108-F799-1466-160DF6A7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"One" "Two" "Three"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1146-2529-0D6A-696F-703D79A57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   (something) =&gt; { "something" };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l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:literal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)+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out = String::new();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out.push_str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)*</a:t>
            </a:r>
            <a:br>
              <a:rPr lang="en-US" dirty="0">
                <a:solidFill>
                  <a:srgbClr val="DD671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out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($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expr:expr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) =&gt; ( $expr + 1 );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   () =&gt; { 42 };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339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E515-6A3B-7F61-96C9-FF259DDD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B16A-DB8A-7C07-2E56-039AC77D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your code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#[macro_export]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7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786D-7E3D-9D44-525A-F5FF0A2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Hygiene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6967-746D-B37B-0310-0D863979A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variables are sanitized</a:t>
            </a:r>
          </a:p>
          <a:p>
            <a:r>
              <a:rPr lang="en-US" dirty="0"/>
              <a:t>Functions are not sanitized</a:t>
            </a:r>
          </a:p>
          <a:p>
            <a:r>
              <a:rPr lang="en-US" dirty="0"/>
              <a:t>Crate is not sanitized</a:t>
            </a:r>
          </a:p>
          <a:p>
            <a:pPr lvl="1"/>
            <a:r>
              <a:rPr lang="en-US" dirty="0"/>
              <a:t>$crate workaround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60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FA3F-7083-0193-9F46-E1D219F4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44129-4B75-6A86-6C48-39B7CEEE2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31F35-E3C2-E74A-144E-FE5815A517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33895C-0C6A-6898-7C84-DD6728FDA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Generated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9B0543-E055-D093-77F3-B351610050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temp_vec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temp_vec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temp_vec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temp_vec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temp_vec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7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0EE1-C150-53C3-6344-9BCCC9C1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$crate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37883-17E8-3DC9-E914-2F566C6EA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Crate: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helper_macro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DFCBB3-5E62-C2BB-CC49-2877592715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#[macro_export]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helped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() =&gt; {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::helper!()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#[macro_export]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helper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() =&gt; { 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D69103-A9AB-6D34-6C8B-586D816F6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Crate: binary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BBA422-EC99-B565-470E-54C3D73EB4E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helper_macro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::helped;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helped!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89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78B4AB-B484-BF21-0A5C-F139068B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kinds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214A5B-7568-47B2-C8E2-D645E57B51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Function-like</a:t>
            </a:r>
          </a:p>
          <a:p>
            <a:r>
              <a:rPr lang="en-US" dirty="0"/>
              <a:t>Attribute-like</a:t>
            </a:r>
          </a:p>
          <a:p>
            <a:r>
              <a:rPr lang="en-US" dirty="0"/>
              <a:t>Custom derive, e.g. [#derive(MyCustomTrait)]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F4B487-54E8-380D-BBA8-A5E4962D54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Compiler Macros</a:t>
            </a:r>
          </a:p>
          <a:p>
            <a:r>
              <a:rPr lang="en-US" dirty="0"/>
              <a:t>Procedural Macros</a:t>
            </a:r>
          </a:p>
          <a:p>
            <a:r>
              <a:rPr lang="en-US" dirty="0"/>
              <a:t>Macros by 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72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1BFF-D325-2FF2-C5AF-B7A16EAE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macros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472B4E-5918-7247-ABFA-1D5957CA3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env!()</a:t>
            </a:r>
          </a:p>
          <a:p>
            <a:r>
              <a:rPr lang="en-US" dirty="0"/>
              <a:t>line!()</a:t>
            </a:r>
          </a:p>
          <a:p>
            <a:r>
              <a:rPr lang="en-US" dirty="0"/>
              <a:t>column!()</a:t>
            </a:r>
          </a:p>
          <a:p>
            <a:r>
              <a:rPr lang="en-US" dirty="0"/>
              <a:t>file!()</a:t>
            </a:r>
          </a:p>
          <a:p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stringify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!()</a:t>
            </a:r>
          </a:p>
          <a:p>
            <a:r>
              <a:rPr lang="en-US" dirty="0">
                <a:solidFill>
                  <a:srgbClr val="080808"/>
                </a:solidFill>
                <a:latin typeface="JetBrains Mono"/>
              </a:rPr>
              <a:t>…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50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FC35-885C-AFDE-56DF-863BC20C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Macros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4FB0-8A48-A585-B698-C97FE4A29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Exported function from crate with the proc-macro crate type</a:t>
            </a:r>
          </a:p>
          <a:p>
            <a:pPr lvl="1"/>
            <a:r>
              <a:rPr lang="en-US" dirty="0"/>
              <a:t>[lib]</a:t>
            </a:r>
          </a:p>
          <a:p>
            <a:pPr lvl="1"/>
            <a:r>
              <a:rPr lang="en-US" dirty="0"/>
              <a:t>proc-macro = true</a:t>
            </a:r>
          </a:p>
          <a:p>
            <a:r>
              <a:rPr lang="en-US" dirty="0"/>
              <a:t>Function-like</a:t>
            </a:r>
          </a:p>
          <a:p>
            <a:pPr lvl="1"/>
            <a:r>
              <a:rPr lang="en-US" dirty="0">
                <a:solidFill>
                  <a:srgbClr val="9E880D"/>
                </a:solidFill>
                <a:latin typeface="JetBrains Mono"/>
              </a:rPr>
              <a:t>#[proc_macro]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my_proc_macro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(input: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::new()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/>
          </a:p>
          <a:p>
            <a:r>
              <a:rPr lang="en-US" dirty="0"/>
              <a:t>Attribute-like</a:t>
            </a:r>
          </a:p>
          <a:p>
            <a:pPr lvl="1"/>
            <a:r>
              <a:rPr lang="en-US" dirty="0">
                <a:solidFill>
                  <a:srgbClr val="9E880D"/>
                </a:solidFill>
                <a:latin typeface="JetBrains Mono"/>
              </a:rPr>
              <a:t>#[proc_macro_attribute]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my_attribute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(input: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annotated_item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::new()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/>
          </a:p>
          <a:p>
            <a:r>
              <a:rPr lang="en-US" dirty="0"/>
              <a:t>Custom derive</a:t>
            </a:r>
          </a:p>
          <a:p>
            <a:pPr lvl="1"/>
            <a:r>
              <a:rPr lang="en-US" dirty="0">
                <a:solidFill>
                  <a:srgbClr val="9E880D"/>
                </a:solidFill>
                <a:latin typeface="JetBrains Mono"/>
              </a:rPr>
              <a:t>#[proc_macro_derive(MyDerive)]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my_derive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annotated_item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::new()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55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4E7F-D80A-5733-B4CB-B9A2B92C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by Example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E5E3-8E43-80B1-1450-3D5C27253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in your crate</a:t>
            </a:r>
          </a:p>
          <a:p>
            <a:r>
              <a:rPr lang="en-US" dirty="0"/>
              <a:t>Function-like only</a:t>
            </a:r>
          </a:p>
          <a:p>
            <a:pPr lvl="1"/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endParaRPr lang="en-US" dirty="0"/>
          </a:p>
          <a:p>
            <a:r>
              <a:rPr lang="en-US" dirty="0"/>
              <a:t>Declarative</a:t>
            </a:r>
          </a:p>
          <a:p>
            <a:pPr lvl="1"/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print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arg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:tt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)*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::io::_print(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format_args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arg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)*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641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EC41-41C7-D1C1-E2CA-AEAB82AE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Tree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16D9-82AF-9FBA-88D7-AEDC7FE72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+ b + (c + d[0]) + 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«a» «+» «b» «+» «(   )» «+» «e»</a:t>
            </a:r>
          </a:p>
          <a:p>
            <a:pPr marL="0" indent="0">
              <a:buNone/>
            </a:pPr>
            <a:r>
              <a:rPr lang="pt-BR" dirty="0"/>
              <a:t>               ╭────────┴──────────╮</a:t>
            </a:r>
          </a:p>
          <a:p>
            <a:pPr marL="0" indent="0">
              <a:buNone/>
            </a:pPr>
            <a:r>
              <a:rPr lang="pt-BR" dirty="0"/>
              <a:t>                     «c» «+» «d» «[   ]»</a:t>
            </a:r>
          </a:p>
          <a:p>
            <a:pPr marL="0" indent="0">
              <a:buNone/>
            </a:pPr>
            <a:r>
              <a:rPr lang="pt-BR" dirty="0"/>
              <a:t>                                           ╭─┴─╮</a:t>
            </a:r>
          </a:p>
          <a:p>
            <a:pPr marL="0" indent="0">
              <a:buNone/>
            </a:pPr>
            <a:r>
              <a:rPr lang="pt-BR" dirty="0"/>
              <a:t>                                             «0»</a:t>
            </a:r>
          </a:p>
          <a:p>
            <a:pPr marL="0" indent="0">
              <a:buNone/>
            </a:pPr>
            <a:endParaRPr lang="pt-BR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83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C94C-77E0-229A-C4B9-4A485E32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51F3-A7E2-34A5-68F4-B15EF5583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+ b + (c + d[0]) + 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3F5C7-4A50-5612-F8C5-1A4F9754C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489" y="1632945"/>
            <a:ext cx="5871719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6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D489-789D-C379-9A1B-68BF8F14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in AST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3CFCF-CE57-A7DC-32D7-693BC9D360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bitflags!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Color: u8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RED    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0b0001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GREEN  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0b0010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DD6718"/>
                </a:solidFill>
                <a:effectLst/>
                <a:latin typeface="JetBrains Mono"/>
              </a:rPr>
              <a:t>lazy_static</a:t>
            </a: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static ref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FIB_100: u32 =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fib(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use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Color::*;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colors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[RED, GREEN, BLUE];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"Hello, World!"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47A4EA-F9C2-4C50-140C-CEC3913F5F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DD6718"/>
                </a:solidFill>
                <a:latin typeface="JetBrains Mono"/>
              </a:rPr>
              <a:t>bitflags!</a:t>
            </a:r>
            <a:r>
              <a:rPr lang="en-US" sz="1800" dirty="0"/>
              <a:t> </a:t>
            </a:r>
            <a:r>
              <a:rPr lang="ru-RU" sz="1800" dirty="0"/>
              <a:t>⬚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sz="1800" dirty="0">
              <a:solidFill>
                <a:srgbClr val="DD6718"/>
              </a:solidFill>
              <a:latin typeface="JetBrains Mono"/>
            </a:endParaRPr>
          </a:p>
          <a:p>
            <a:pPr marL="0" indent="0">
              <a:buNone/>
            </a:pPr>
            <a:endParaRPr lang="en-US" sz="1800" dirty="0">
              <a:solidFill>
                <a:srgbClr val="DD6718"/>
              </a:solidFill>
              <a:latin typeface="JetBrains Mono"/>
            </a:endParaRPr>
          </a:p>
          <a:p>
            <a:pPr marL="0" indent="0">
              <a:buNone/>
            </a:pPr>
            <a:endParaRPr lang="en-US" sz="1800" dirty="0">
              <a:solidFill>
                <a:srgbClr val="DD671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lazy_static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/>
              <a:t> </a:t>
            </a:r>
            <a:r>
              <a:rPr lang="ru-RU" sz="1800" dirty="0"/>
              <a:t>⬚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endParaRPr lang="en-US" sz="18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endParaRPr lang="en-US" sz="18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Color::*;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colors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ru-RU" sz="1800" dirty="0"/>
              <a:t> ⬚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ru-RU" sz="1800" dirty="0"/>
              <a:t> ⬚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5442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1258</Words>
  <Application>Microsoft Office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JetBrains Mono</vt:lpstr>
      <vt:lpstr>Office Theme</vt:lpstr>
      <vt:lpstr>Macros</vt:lpstr>
      <vt:lpstr>Macros</vt:lpstr>
      <vt:lpstr>Macros kinds</vt:lpstr>
      <vt:lpstr>Compiler macros</vt:lpstr>
      <vt:lpstr>Procedural Macros</vt:lpstr>
      <vt:lpstr>Macro by Example</vt:lpstr>
      <vt:lpstr>Token Tree</vt:lpstr>
      <vt:lpstr>AST</vt:lpstr>
      <vt:lpstr>Macros in AST</vt:lpstr>
      <vt:lpstr>Practice</vt:lpstr>
      <vt:lpstr>Macro by Example syntax</vt:lpstr>
      <vt:lpstr>Match</vt:lpstr>
      <vt:lpstr>Metavariables</vt:lpstr>
      <vt:lpstr>Metavariables are syntax tokens types</vt:lpstr>
      <vt:lpstr>Metavariables</vt:lpstr>
      <vt:lpstr>Repetitions</vt:lpstr>
      <vt:lpstr>simple_macro!("One" "Two" "Three");</vt:lpstr>
      <vt:lpstr>Visibility</vt:lpstr>
      <vt:lpstr>Hygiene</vt:lpstr>
      <vt:lpstr>$crate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54</cp:revision>
  <dcterms:created xsi:type="dcterms:W3CDTF">2023-02-05T11:10:09Z</dcterms:created>
  <dcterms:modified xsi:type="dcterms:W3CDTF">2023-09-28T18:07:10Z</dcterms:modified>
</cp:coreProperties>
</file>