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0EA4"/>
    <a:srgbClr val="25B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7AD1FC-5541-49D2-2495-DC7A61BF9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71CE7D-0398-8F19-6BBF-F1CCBC893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11F539-3B87-A368-82D6-F70C849A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416B-45D8-4837-B580-122F39CFDEE2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DA70DE-2844-949D-CFEA-6F5155F4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36FAA9-D949-8B5E-E432-76F924A8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E538-1689-401D-8959-9CFB732601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38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B05101-840C-CA3F-E83B-A0147B77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A44786-D722-CAAA-9C94-08D38CBEF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06540D-17E9-E5BE-7830-F1BE4A0C2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416B-45D8-4837-B580-122F39CFDEE2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E07FCA-406C-B7FD-D7DF-CFDA2CCC2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FFAEC2-A20B-9944-3604-FF8E2A70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E538-1689-401D-8959-9CFB732601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3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60AF75D-1396-14CB-95A7-6053B739F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7899483-D994-3CB6-9D69-D4BEE7CE2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03AEEA-1ED2-5E29-F10B-4D4357DB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416B-45D8-4837-B580-122F39CFDEE2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A759E5-D594-98B3-03DB-D34465FD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53F5EC-E4E2-AD38-63B4-7658F95F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E538-1689-401D-8959-9CFB732601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18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583024-9A5F-EB24-F02A-37081472F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BDC4B4-6492-45FB-1AD0-71C5E08BA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537997-9A77-8425-83D8-D9470FA7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416B-45D8-4837-B580-122F39CFDEE2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121567-8CA2-8962-D465-2D9DE9863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EB48FA-BFBB-4824-10D2-F98EBCB3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E538-1689-401D-8959-9CFB732601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20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F9FA9-B923-7022-9F4A-5841105B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BFCE3B-389E-39A0-3928-5C4541C06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02E821-B86E-8ACF-2A52-14F1CC57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416B-45D8-4837-B580-122F39CFDEE2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EAF5CE-08D1-645C-87A0-124C0B84C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08A583-0A14-272A-063B-C5489F46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E538-1689-401D-8959-9CFB732601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53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3ED71F-3A33-DFB2-4D7F-50AD803B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C9F502-B3F8-B37B-AF2E-0C58112AC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509988-D272-E3C8-09E3-25CFDF6B4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C9399E-789A-F1D1-7A2D-5D0E093A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416B-45D8-4837-B580-122F39CFDEE2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0E646A-1A81-B050-4AB7-B5E35E787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67824A-EF6C-47DA-25B7-B6DEC127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E538-1689-401D-8959-9CFB732601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93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72F4A-ABDA-1331-8C2B-1A91058B8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5137FE-A4FC-CC38-83C7-E5678C428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880A5E-30CD-8847-3EC5-0993FFB4F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0A435B-847C-48DE-E964-7AA1CF0EA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9919A61-1D18-F95E-2592-842898ED4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DAC23A-2024-F848-8A5A-87214FF0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416B-45D8-4837-B580-122F39CFDEE2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048163D-7856-32B7-A7E4-38E7948A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FF65FE9-F80E-BA1A-92EA-F7C660BE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E538-1689-401D-8959-9CFB732601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9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269340-5255-0F70-366E-60FB715F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4E338AA-14E0-4C10-DF36-9B923295E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416B-45D8-4837-B580-122F39CFDEE2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D69F33-EF87-FF2D-46E1-F64DC3FA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A326D1-195B-E4F8-F527-608EFE3A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E538-1689-401D-8959-9CFB732601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86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703D1FF-F485-E8DE-6E70-C826D6FB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416B-45D8-4837-B580-122F39CFDEE2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FC5BCEE-5A17-EA4F-D902-654F3EE1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EB6248-C1CD-44EE-7B0B-49F73785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E538-1689-401D-8959-9CFB732601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24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A413A-C197-F1A1-D789-B219F22C7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5B5630-29CA-FE12-FC47-BA1DA2203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68330F-5756-CA7F-A887-C7BF759D0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E7F024-5C6F-9C99-8357-3576B17B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416B-45D8-4837-B580-122F39CFDEE2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D8EFAF-92C4-8DF9-61D9-EE83C2B6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E08AF9-96CA-54F0-90C6-2B99F482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E538-1689-401D-8959-9CFB732601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9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7F058C-5659-2918-088B-5E3CB0691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9B982E9-2DD9-A807-94EA-657205C0A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CC5879-336D-D8B1-D8E9-4CC26B299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F0A159-BE93-825B-D49A-50FE547CF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416B-45D8-4837-B580-122F39CFDEE2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AB0724-5D9A-B72A-C53C-6AE22D59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9CE4FC-47CC-A3B7-D7BA-BEA400458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E538-1689-401D-8959-9CFB732601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60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BC2FF3-199F-1768-7F9F-B0151B99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3326D6-7A6D-1384-28C3-D9387E53C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4C22D3-684F-C071-56ED-B4BD64E46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D416B-45D8-4837-B580-122F39CFDEE2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B2D593-A10A-DA79-C8BC-C90EB1E0C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13C466-D037-EEAC-E75F-84912F9AB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EE538-1689-401D-8959-9CFB732601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0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41D595-F04E-B275-BC07-B5E6844C90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3D639F6-FFFF-AC2F-E945-909BFF354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5" y="1238250"/>
            <a:ext cx="6953250" cy="3619500"/>
          </a:xfrm>
          <a:prstGeom prst="rect">
            <a:avLst/>
          </a:prstGeom>
          <a:effectLst/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2EC163A-ABE0-2520-38E6-E662ACBE0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04769" y="2097673"/>
            <a:ext cx="5520153" cy="5520153"/>
          </a:xfrm>
          <a:prstGeom prst="rect">
            <a:avLst/>
          </a:prstGeom>
          <a:effectLst/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692B00D-D1D4-134E-0373-1B6968F13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8911" y="3951785"/>
            <a:ext cx="5725304" cy="152400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04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-0.174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70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F110A6-E960-611F-A4AB-674AB97CD2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EFC0BF3-AD18-3C96-E1A9-E6B9F8FB163A}"/>
              </a:ext>
            </a:extLst>
          </p:cNvPr>
          <p:cNvSpPr/>
          <p:nvPr/>
        </p:nvSpPr>
        <p:spPr>
          <a:xfrm>
            <a:off x="203200" y="939799"/>
            <a:ext cx="11709400" cy="557530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CD96031-8C9F-C56F-E141-C7F9BAE087A3}"/>
              </a:ext>
            </a:extLst>
          </p:cNvPr>
          <p:cNvSpPr txBox="1"/>
          <p:nvPr/>
        </p:nvSpPr>
        <p:spPr>
          <a:xfrm>
            <a:off x="736600" y="1188292"/>
            <a:ext cx="10718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OnInit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fr-FR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'@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angular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core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IActivity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fr-FR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'../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shared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activity.model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ActivityService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fr-FR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'../services/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activity.service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fr-FR" dirty="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selector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'app-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activity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list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templateUrl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'./activity-list.component.html'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styleUrls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'./activity-list.component.css'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fr-FR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4EC9B0"/>
                </a:solidFill>
                <a:latin typeface="Consolas" panose="020B0609020204030204" pitchFamily="49" charset="0"/>
              </a:rPr>
              <a:t>ActivityListComponent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activityService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fr-FR" dirty="0" err="1">
                <a:solidFill>
                  <a:srgbClr val="4EC9B0"/>
                </a:solidFill>
                <a:latin typeface="Consolas" panose="020B0609020204030204" pitchFamily="49" charset="0"/>
              </a:rPr>
              <a:t>ActivityService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) {}</a:t>
            </a:r>
          </a:p>
          <a:p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C0DE2B7-B8AD-FF24-B6A1-4F29B60CD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600" y="243154"/>
            <a:ext cx="4333364" cy="45349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955A7B2-808D-26A3-2E52-6D2CD967E944}"/>
              </a:ext>
            </a:extLst>
          </p:cNvPr>
          <p:cNvSpPr txBox="1"/>
          <p:nvPr/>
        </p:nvSpPr>
        <p:spPr>
          <a:xfrm>
            <a:off x="736600" y="4604612"/>
            <a:ext cx="1071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activities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fr-FR" dirty="0" err="1">
                <a:solidFill>
                  <a:srgbClr val="4EC9B0"/>
                </a:solidFill>
                <a:latin typeface="Consolas" panose="020B0609020204030204" pitchFamily="49" charset="0"/>
              </a:rPr>
              <a:t>IActivity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[];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totalActivities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fr-FR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totalDistance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fr-FR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lastDate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8955129-63F1-96B1-0F4E-11D88EC2068E}"/>
              </a:ext>
            </a:extLst>
          </p:cNvPr>
          <p:cNvSpPr txBox="1"/>
          <p:nvPr/>
        </p:nvSpPr>
        <p:spPr>
          <a:xfrm>
            <a:off x="736600" y="2573287"/>
            <a:ext cx="1117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ngOnInit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activities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_activityService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getActivities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totalActivities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_activityService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getTotalActivities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activities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totalDistance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_activityService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getTotalDistance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activities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lastDate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_activityService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getLastDate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activities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775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-0.49815 " pathEditMode="relative" rAng="0" ptsTypes="AA">
                                      <p:cBhvr>
                                        <p:cTn id="33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  <p:bldP spid="2" grpId="0"/>
      <p:bldP spid="2" grpId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F110A6-E960-611F-A4AB-674AB97CD2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EFC0BF3-AD18-3C96-E1A9-E6B9F8FB163A}"/>
              </a:ext>
            </a:extLst>
          </p:cNvPr>
          <p:cNvSpPr/>
          <p:nvPr/>
        </p:nvSpPr>
        <p:spPr>
          <a:xfrm>
            <a:off x="203200" y="939799"/>
            <a:ext cx="11709400" cy="557530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CD96031-8C9F-C56F-E141-C7F9BAE087A3}"/>
              </a:ext>
            </a:extLst>
          </p:cNvPr>
          <p:cNvSpPr txBox="1"/>
          <p:nvPr/>
        </p:nvSpPr>
        <p:spPr>
          <a:xfrm>
            <a:off x="736600" y="1188292"/>
            <a:ext cx="1117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row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row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-runs"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heading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FR" dirty="0" err="1">
                <a:solidFill>
                  <a:srgbClr val="D4D4D4"/>
                </a:solidFill>
                <a:latin typeface="Consolas" panose="020B0609020204030204" pitchFamily="49" charset="0"/>
              </a:rPr>
              <a:t>My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runs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summary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totals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You have run a total of {{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totalDistance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}}km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totals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On {{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totalActivities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}} </a:t>
            </a:r>
            <a:r>
              <a:rPr lang="fr-FR" dirty="0" err="1">
                <a:solidFill>
                  <a:srgbClr val="D4D4D4"/>
                </a:solidFill>
                <a:latin typeface="Consolas" panose="020B0609020204030204" pitchFamily="49" charset="0"/>
              </a:rPr>
              <a:t>activities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totals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Your last run was </a:t>
            </a:r>
            <a:r>
              <a:rPr lang="fr-FR" dirty="0" err="1">
                <a:solidFill>
                  <a:srgbClr val="D4D4D4"/>
                </a:solidFill>
                <a:latin typeface="Consolas" panose="020B0609020204030204" pitchFamily="49" charset="0"/>
              </a:rPr>
              <a:t>from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{{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lastDate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fr-FR" dirty="0">
                <a:solidFill>
                  <a:srgbClr val="DCDCAA"/>
                </a:solidFill>
                <a:latin typeface="Consolas" panose="020B0609020204030204" pitchFamily="49" charset="0"/>
              </a:rPr>
              <a:t>date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'MMMM dd, 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yyyy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}}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C0DE2B7-B8AD-FF24-B6A1-4F29B60CD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600" y="258570"/>
            <a:ext cx="4259023" cy="43273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0E5E6A9-F5D8-D004-4E6B-689539467A64}"/>
              </a:ext>
            </a:extLst>
          </p:cNvPr>
          <p:cNvSpPr txBox="1"/>
          <p:nvPr/>
        </p:nvSpPr>
        <p:spPr>
          <a:xfrm>
            <a:off x="736600" y="1086692"/>
            <a:ext cx="11176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"table table-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hover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 table-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striped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thead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Run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Comment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Date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Distance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thead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tbody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*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ngFor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activity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of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activities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{{ 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activity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}}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{{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activity</a:t>
            </a:r>
            <a:r>
              <a:rPr lang="fr-F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comments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}}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{{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activity</a:t>
            </a:r>
            <a:r>
              <a:rPr lang="fr-F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fr-FR" dirty="0">
                <a:solidFill>
                  <a:srgbClr val="DCDCAA"/>
                </a:solidFill>
                <a:latin typeface="Consolas" panose="020B0609020204030204" pitchFamily="49" charset="0"/>
              </a:rPr>
              <a:t>date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longDate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}}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{{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activity</a:t>
            </a:r>
            <a:r>
              <a:rPr lang="fr-F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distance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}}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tbody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BE1CDF7-35AA-1643-9904-70C0DC958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" y="1202769"/>
            <a:ext cx="12192000" cy="445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0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6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6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6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6" grpId="1"/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F110A6-E960-611F-A4AB-674AB97CD2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6628ADD-31A6-F495-7850-E63F42366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810" y="1816101"/>
            <a:ext cx="7386180" cy="322579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7F95CCE-A82F-1711-5C28-A4CD72E70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127249"/>
            <a:ext cx="4686299" cy="2603501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2FE7217-2C41-7DF1-F498-41E128FE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257970"/>
            <a:ext cx="4903931" cy="130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3FD166B-4108-8E28-44EE-AA90E7AE7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252" y="5217294"/>
            <a:ext cx="6145495" cy="138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3EA1A36-9904-2455-5514-F89E446D3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179" y="2127250"/>
            <a:ext cx="4337752" cy="260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03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-0.1823 0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15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-0.18073 0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6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6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6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F110A6-E960-611F-A4AB-674AB97CD2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EFC0BF3-AD18-3C96-E1A9-E6B9F8FB163A}"/>
              </a:ext>
            </a:extLst>
          </p:cNvPr>
          <p:cNvSpPr/>
          <p:nvPr/>
        </p:nvSpPr>
        <p:spPr>
          <a:xfrm>
            <a:off x="203200" y="939799"/>
            <a:ext cx="11709400" cy="557530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CD96031-8C9F-C56F-E141-C7F9BAE087A3}"/>
              </a:ext>
            </a:extLst>
          </p:cNvPr>
          <p:cNvSpPr txBox="1"/>
          <p:nvPr/>
        </p:nvSpPr>
        <p:spPr>
          <a:xfrm>
            <a:off x="736600" y="1188292"/>
            <a:ext cx="10718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Routes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fr-FR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"@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angular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/router"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ActivityListComponent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fr-FR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"./app/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activity-list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activity-list.component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4FC1FF"/>
                </a:solidFill>
                <a:latin typeface="Consolas" panose="020B0609020204030204" pitchFamily="49" charset="0"/>
              </a:rPr>
              <a:t>appRoutes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4EC9B0"/>
                </a:solidFill>
                <a:latin typeface="Consolas" panose="020B0609020204030204" pitchFamily="49" charset="0"/>
              </a:rPr>
              <a:t>Routes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{  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activities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4EC9B0"/>
                </a:solidFill>
                <a:latin typeface="Consolas" panose="020B0609020204030204" pitchFamily="49" charset="0"/>
              </a:rPr>
              <a:t>ActivityListComponent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redirectTo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"/activities"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pathMatch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'full’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C0DE2B7-B8AD-FF24-B6A1-4F29B60CD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600" y="187294"/>
            <a:ext cx="2445023" cy="53981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7138FD2-8B06-0D5B-7166-3855402DF333}"/>
              </a:ext>
            </a:extLst>
          </p:cNvPr>
          <p:cNvSpPr txBox="1"/>
          <p:nvPr/>
        </p:nvSpPr>
        <p:spPr>
          <a:xfrm>
            <a:off x="736600" y="1729590"/>
            <a:ext cx="1071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MapComponent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fr-FR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"./app/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map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map.component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{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"activity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/:id"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MapComponent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CFD5948-2C1C-75EB-F72C-04877E503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599" y="193134"/>
            <a:ext cx="3233499" cy="53397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EC249CC-2485-F8DE-8CEA-039C6C13E418}"/>
              </a:ext>
            </a:extLst>
          </p:cNvPr>
          <p:cNvSpPr txBox="1"/>
          <p:nvPr/>
        </p:nvSpPr>
        <p:spPr>
          <a:xfrm>
            <a:off x="736600" y="1188292"/>
            <a:ext cx="10718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appRoutes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fr-FR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'src/routes'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RouterModule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fr-FR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'@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angular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/router’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fr-FR" dirty="0">
                <a:solidFill>
                  <a:srgbClr val="4EC9B0"/>
                </a:solidFill>
                <a:latin typeface="Consolas" panose="020B0609020204030204" pitchFamily="49" charset="0"/>
              </a:rPr>
              <a:t>NgModule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declarations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dirty="0" err="1">
                <a:solidFill>
                  <a:srgbClr val="4EC9B0"/>
                </a:solidFill>
                <a:latin typeface="Consolas" panose="020B0609020204030204" pitchFamily="49" charset="0"/>
              </a:rPr>
              <a:t>AppComponent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dirty="0" err="1">
                <a:solidFill>
                  <a:srgbClr val="4EC9B0"/>
                </a:solidFill>
                <a:latin typeface="Consolas" panose="020B0609020204030204" pitchFamily="49" charset="0"/>
              </a:rPr>
              <a:t>ActivityListComponent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dirty="0" err="1">
                <a:solidFill>
                  <a:srgbClr val="4EC9B0"/>
                </a:solidFill>
                <a:latin typeface="Consolas" panose="020B0609020204030204" pitchFamily="49" charset="0"/>
              </a:rPr>
              <a:t>MapComponent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],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dirty="0" err="1">
                <a:solidFill>
                  <a:srgbClr val="4EC9B0"/>
                </a:solidFill>
                <a:latin typeface="Consolas" panose="020B0609020204030204" pitchFamily="49" charset="0"/>
              </a:rPr>
              <a:t>BrowserModule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dirty="0" err="1">
                <a:solidFill>
                  <a:srgbClr val="4EC9B0"/>
                </a:solidFill>
                <a:latin typeface="Consolas" panose="020B0609020204030204" pitchFamily="49" charset="0"/>
              </a:rPr>
              <a:t>RouterModule</a:t>
            </a:r>
            <a:r>
              <a:rPr lang="fr-F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DCDCAA"/>
                </a:solidFill>
                <a:latin typeface="Consolas" panose="020B0609020204030204" pitchFamily="49" charset="0"/>
              </a:rPr>
              <a:t>forRoot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4FC1FF"/>
                </a:solidFill>
                <a:latin typeface="Consolas" panose="020B0609020204030204" pitchFamily="49" charset="0"/>
              </a:rPr>
              <a:t>appRoutes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],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providers: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fr-FR" dirty="0" err="1">
                <a:solidFill>
                  <a:srgbClr val="4EC9B0"/>
                </a:solidFill>
                <a:latin typeface="Consolas" panose="020B0609020204030204" pitchFamily="49" charset="0"/>
              </a:rPr>
              <a:t>ActivityService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4EC9B0"/>
                </a:solidFill>
                <a:latin typeface="Consolas" panose="020B0609020204030204" pitchFamily="49" charset="0"/>
              </a:rPr>
              <a:t>MapService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bootstrap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fr-FR" dirty="0" err="1">
                <a:solidFill>
                  <a:srgbClr val="4EC9B0"/>
                </a:solidFill>
                <a:latin typeface="Consolas" panose="020B0609020204030204" pitchFamily="49" charset="0"/>
              </a:rPr>
              <a:t>AppComponent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fr-FR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{ }</a:t>
            </a:r>
          </a:p>
          <a:p>
            <a:b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11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  <p:bldP spid="2" grpId="0"/>
      <p:bldP spid="2" grpId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F110A6-E960-611F-A4AB-674AB97CD2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EFC0BF3-AD18-3C96-E1A9-E6B9F8FB163A}"/>
              </a:ext>
            </a:extLst>
          </p:cNvPr>
          <p:cNvSpPr/>
          <p:nvPr/>
        </p:nvSpPr>
        <p:spPr>
          <a:xfrm>
            <a:off x="203200" y="939799"/>
            <a:ext cx="11709400" cy="557530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CD96031-8C9F-C56F-E141-C7F9BAE087A3}"/>
              </a:ext>
            </a:extLst>
          </p:cNvPr>
          <p:cNvSpPr txBox="1"/>
          <p:nvPr/>
        </p:nvSpPr>
        <p:spPr>
          <a:xfrm>
            <a:off x="736600" y="1188292"/>
            <a:ext cx="10718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4EC9B0"/>
                </a:solidFill>
                <a:latin typeface="Consolas" panose="020B0609020204030204" pitchFamily="49" charset="0"/>
              </a:rPr>
              <a:t>MapComponent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b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mapService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fr-FR" dirty="0" err="1">
                <a:solidFill>
                  <a:srgbClr val="4EC9B0"/>
                </a:solidFill>
                <a:latin typeface="Consolas" panose="020B0609020204030204" pitchFamily="49" charset="0"/>
              </a:rPr>
              <a:t>MapService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</a:t>
            </a: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_route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fr-FR" dirty="0" err="1">
                <a:solidFill>
                  <a:srgbClr val="4EC9B0"/>
                </a:solidFill>
                <a:latin typeface="Consolas" panose="020B0609020204030204" pitchFamily="49" charset="0"/>
              </a:rPr>
              <a:t>ActivatedRoute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) {}</a:t>
            </a:r>
          </a:p>
          <a:p>
            <a:b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activity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4EC9B0"/>
                </a:solidFill>
                <a:latin typeface="Consolas" panose="020B0609020204030204" pitchFamily="49" charset="0"/>
              </a:rPr>
              <a:t>any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activityName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fr-FR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activityComments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fr-FR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activityDate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activityDistance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fr-FR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gpx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4EC9B0"/>
                </a:solidFill>
                <a:latin typeface="Consolas" panose="020B0609020204030204" pitchFamily="49" charset="0"/>
              </a:rPr>
              <a:t>any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dirty="0" err="1">
                <a:solidFill>
                  <a:srgbClr val="DCDCAA"/>
                </a:solidFill>
                <a:latin typeface="Consolas" panose="020B0609020204030204" pitchFamily="49" charset="0"/>
              </a:rPr>
              <a:t>ngOnInit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activity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mapService</a:t>
            </a:r>
            <a:r>
              <a:rPr lang="fr-F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DCDCAA"/>
                </a:solidFill>
                <a:latin typeface="Consolas" panose="020B0609020204030204" pitchFamily="49" charset="0"/>
              </a:rPr>
              <a:t>getActivity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(+</a:t>
            </a: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fr-F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snapshot</a:t>
            </a:r>
            <a:r>
              <a:rPr lang="fr-F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C0DE2B7-B8AD-FF24-B6A1-4F29B60CD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600" y="220611"/>
            <a:ext cx="3205138" cy="4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5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F110A6-E960-611F-A4AB-674AB97CD2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EFC0BF3-AD18-3C96-E1A9-E6B9F8FB163A}"/>
              </a:ext>
            </a:extLst>
          </p:cNvPr>
          <p:cNvSpPr/>
          <p:nvPr/>
        </p:nvSpPr>
        <p:spPr>
          <a:xfrm>
            <a:off x="203200" y="939799"/>
            <a:ext cx="11709400" cy="557530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CD96031-8C9F-C56F-E141-C7F9BAE087A3}"/>
              </a:ext>
            </a:extLst>
          </p:cNvPr>
          <p:cNvSpPr txBox="1"/>
          <p:nvPr/>
        </p:nvSpPr>
        <p:spPr>
          <a:xfrm>
            <a:off x="736600" y="1188292"/>
            <a:ext cx="10718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Injectable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fr-FR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'@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angular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core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environment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fr-FR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'../../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environments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environment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SAVED_ACTIVITIES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fr-FR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'../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shared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activities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Injectable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MapService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 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getActivity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FC1FF"/>
                </a:solidFill>
                <a:latin typeface="Consolas" panose="020B0609020204030204" pitchFamily="49" charset="0"/>
              </a:rPr>
              <a:t>SAVED_ACTIVITIES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slice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run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run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C0DE2B7-B8AD-FF24-B6A1-4F29B60CD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158" y="220611"/>
            <a:ext cx="2834021" cy="49857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54FCFFC-607A-BDFD-B316-3CF1C5A94027}"/>
              </a:ext>
            </a:extLst>
          </p:cNvPr>
          <p:cNvSpPr txBox="1"/>
          <p:nvPr/>
        </p:nvSpPr>
        <p:spPr>
          <a:xfrm>
            <a:off x="736600" y="1990785"/>
            <a:ext cx="1071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omnivore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any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any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259DA12-9F5A-82A2-FBAC-3266C14521E0}"/>
              </a:ext>
            </a:extLst>
          </p:cNvPr>
          <p:cNvSpPr txBox="1"/>
          <p:nvPr/>
        </p:nvSpPr>
        <p:spPr>
          <a:xfrm>
            <a:off x="736600" y="1188292"/>
            <a:ext cx="1071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plotActivity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"color"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"#25b04a"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"weight"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"opacity"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0.90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};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1A7B83A-415A-FF43-582F-149CD6697EB6}"/>
              </a:ext>
            </a:extLst>
          </p:cNvPr>
          <p:cNvSpPr txBox="1"/>
          <p:nvPr/>
        </p:nvSpPr>
        <p:spPr>
          <a:xfrm>
            <a:off x="736600" y="2885609"/>
            <a:ext cx="1071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>
                <a:solidFill>
                  <a:srgbClr val="9CDCFE"/>
                </a:solidFill>
                <a:latin typeface="Consolas" panose="020B0609020204030204" pitchFamily="49" charset="0"/>
              </a:rPr>
              <a:t>map</a:t>
            </a:r>
            <a:r>
              <a:rPr lang="fr-FR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fr-F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fr-F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CE9178"/>
                </a:solidFill>
                <a:latin typeface="Consolas" panose="020B0609020204030204" pitchFamily="49" charset="0"/>
              </a:rPr>
              <a:t>'map'</a:t>
            </a:r>
            <a:r>
              <a:rPr lang="fr-FR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fr-FR">
                <a:solidFill>
                  <a:srgbClr val="DCDCAA"/>
                </a:solidFill>
                <a:latin typeface="Consolas" panose="020B0609020204030204" pitchFamily="49" charset="0"/>
              </a:rPr>
              <a:t>setView</a:t>
            </a:r>
            <a:r>
              <a:rPr lang="fr-FR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4FC1FF"/>
                </a:solidFill>
                <a:latin typeface="Consolas" panose="020B0609020204030204" pitchFamily="49" charset="0"/>
              </a:rPr>
              <a:t>defaultCoords</a:t>
            </a:r>
            <a:r>
              <a:rPr lang="fr-FR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>
                <a:solidFill>
                  <a:srgbClr val="4FC1FF"/>
                </a:solidFill>
                <a:latin typeface="Consolas" panose="020B0609020204030204" pitchFamily="49" charset="0"/>
              </a:rPr>
              <a:t>defaultZoom</a:t>
            </a:r>
            <a:r>
              <a:rPr lang="fr-FR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ADC760-D6A2-2E06-C06F-A108A32C113A}"/>
              </a:ext>
            </a:extLst>
          </p:cNvPr>
          <p:cNvSpPr txBox="1"/>
          <p:nvPr/>
        </p:nvSpPr>
        <p:spPr>
          <a:xfrm>
            <a:off x="698500" y="3210645"/>
            <a:ext cx="1071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fr-F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DCDCAA"/>
                </a:solidFill>
                <a:latin typeface="Consolas" panose="020B0609020204030204" pitchFamily="49" charset="0"/>
              </a:rPr>
              <a:t>tileLayer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'https://api.mapbox.com/styles/v1/{id}/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tiles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/{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tileSize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}/{z}/{x}/{y}?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access_token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={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accessToken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}'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mapbox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/navigation-night-v1'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tileSize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256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accessToken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apiToken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}).</a:t>
            </a:r>
            <a:r>
              <a:rPr lang="fr-FR" dirty="0" err="1">
                <a:solidFill>
                  <a:srgbClr val="DCDCAA"/>
                </a:solidFill>
                <a:latin typeface="Consolas" panose="020B0609020204030204" pitchFamily="49" charset="0"/>
              </a:rPr>
              <a:t>addTo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map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9218" name="Picture 2" descr="Pirate map | Mapbox | Flickr">
            <a:extLst>
              <a:ext uri="{FF2B5EF4-FFF2-40B4-BE49-F238E27FC236}">
                <a16:creationId xmlns:a16="http://schemas.microsoft.com/office/drawing/2014/main" id="{7B32044D-C490-2323-DA9F-DFEA6A025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858" y="2596028"/>
            <a:ext cx="5610942" cy="282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MapBox Satellite Live: Sharp Images From Space to Your Map Story. Fast.">
            <a:extLst>
              <a:ext uri="{FF2B5EF4-FFF2-40B4-BE49-F238E27FC236}">
                <a16:creationId xmlns:a16="http://schemas.microsoft.com/office/drawing/2014/main" id="{8C7BAA3B-08CD-CB4A-309C-CB984971D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96028"/>
            <a:ext cx="4622800" cy="280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DBDC405-3F7F-0736-5B7A-ABEAF8CF3073}"/>
              </a:ext>
            </a:extLst>
          </p:cNvPr>
          <p:cNvSpPr txBox="1"/>
          <p:nvPr/>
        </p:nvSpPr>
        <p:spPr>
          <a:xfrm>
            <a:off x="1987550" y="5529078"/>
            <a:ext cx="156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Satellite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BB05FE6-7B6B-32EF-ADE6-E5921E997C00}"/>
              </a:ext>
            </a:extLst>
          </p:cNvPr>
          <p:cNvSpPr txBox="1"/>
          <p:nvPr/>
        </p:nvSpPr>
        <p:spPr>
          <a:xfrm>
            <a:off x="8341954" y="5512340"/>
            <a:ext cx="1174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Pirate</a:t>
            </a:r>
          </a:p>
        </p:txBody>
      </p:sp>
    </p:spTree>
    <p:extLst>
      <p:ext uri="{BB962C8B-B14F-4D97-AF65-F5344CB8AC3E}">
        <p14:creationId xmlns:p14="http://schemas.microsoft.com/office/powerpoint/2010/main" val="84629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6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6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6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6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  <p:bldP spid="2" grpId="0"/>
      <p:bldP spid="2" grpId="1"/>
      <p:bldP spid="3" grpId="0"/>
      <p:bldP spid="7" grpId="0"/>
      <p:bldP spid="8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F110A6-E960-611F-A4AB-674AB97CD2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EFC0BF3-AD18-3C96-E1A9-E6B9F8FB163A}"/>
              </a:ext>
            </a:extLst>
          </p:cNvPr>
          <p:cNvSpPr/>
          <p:nvPr/>
        </p:nvSpPr>
        <p:spPr>
          <a:xfrm>
            <a:off x="203200" y="939799"/>
            <a:ext cx="11709400" cy="557530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CD96031-8C9F-C56F-E141-C7F9BAE087A3}"/>
              </a:ext>
            </a:extLst>
          </p:cNvPr>
          <p:cNvSpPr txBox="1"/>
          <p:nvPr/>
        </p:nvSpPr>
        <p:spPr>
          <a:xfrm>
            <a:off x="736600" y="1188292"/>
            <a:ext cx="1071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}).</a:t>
            </a:r>
            <a:r>
              <a:rPr lang="fr-FR" dirty="0" err="1">
                <a:solidFill>
                  <a:srgbClr val="DCDCAA"/>
                </a:solidFill>
                <a:latin typeface="Consolas" panose="020B0609020204030204" pitchFamily="49" charset="0"/>
              </a:rPr>
              <a:t>addTo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map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FBBCEFC-B497-0B25-4A1A-8781C2CB5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158" y="220611"/>
            <a:ext cx="2834021" cy="49857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C5C5915-E46C-E9AC-76F5-19246640426C}"/>
              </a:ext>
            </a:extLst>
          </p:cNvPr>
          <p:cNvSpPr txBox="1"/>
          <p:nvPr/>
        </p:nvSpPr>
        <p:spPr>
          <a:xfrm>
            <a:off x="736600" y="1621451"/>
            <a:ext cx="1071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customLayer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fr-F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DCDCAA"/>
                </a:solidFill>
                <a:latin typeface="Consolas" panose="020B0609020204030204" pitchFamily="49" charset="0"/>
              </a:rPr>
              <a:t>geoJson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style: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});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23760C4-32C7-D7BE-41D1-A5443829F51C}"/>
              </a:ext>
            </a:extLst>
          </p:cNvPr>
          <p:cNvSpPr txBox="1"/>
          <p:nvPr/>
        </p:nvSpPr>
        <p:spPr>
          <a:xfrm>
            <a:off x="736600" y="2544781"/>
            <a:ext cx="10718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gpxLayer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omnivore</a:t>
            </a:r>
            <a:r>
              <a:rPr lang="fr-F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DCDCAA"/>
                </a:solidFill>
                <a:latin typeface="Consolas" panose="020B0609020204030204" pitchFamily="49" charset="0"/>
              </a:rPr>
              <a:t>gpx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4FC1FF"/>
                </a:solidFill>
                <a:latin typeface="Consolas" panose="020B0609020204030204" pitchFamily="49" charset="0"/>
              </a:rPr>
              <a:t>SAVED_ACTIVITIES</a:t>
            </a:r>
            <a:r>
              <a:rPr lang="fr-F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DCDCAA"/>
                </a:solidFill>
                <a:latin typeface="Consolas" panose="020B0609020204030204" pitchFamily="49" charset="0"/>
              </a:rPr>
              <a:t>slice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fr-FR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run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run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)?.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gpxData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customLayer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fr-FR" dirty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ready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map</a:t>
            </a:r>
            <a:r>
              <a:rPr lang="fr-F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DCDCAA"/>
                </a:solidFill>
                <a:latin typeface="Consolas" panose="020B0609020204030204" pitchFamily="49" charset="0"/>
              </a:rPr>
              <a:t>fitBounds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gpxLayer</a:t>
            </a:r>
            <a:r>
              <a:rPr lang="fr-F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DCDCAA"/>
                </a:solidFill>
                <a:latin typeface="Consolas" panose="020B0609020204030204" pitchFamily="49" charset="0"/>
              </a:rPr>
              <a:t>getBounds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}).</a:t>
            </a:r>
            <a:r>
              <a:rPr lang="fr-FR" dirty="0" err="1">
                <a:solidFill>
                  <a:srgbClr val="DCDCAA"/>
                </a:solidFill>
                <a:latin typeface="Consolas" panose="020B0609020204030204" pitchFamily="49" charset="0"/>
              </a:rPr>
              <a:t>addTo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map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21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3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F110A6-E960-611F-A4AB-674AB97CD2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EFC0BF3-AD18-3C96-E1A9-E6B9F8FB163A}"/>
              </a:ext>
            </a:extLst>
          </p:cNvPr>
          <p:cNvSpPr/>
          <p:nvPr/>
        </p:nvSpPr>
        <p:spPr>
          <a:xfrm>
            <a:off x="203200" y="939799"/>
            <a:ext cx="11709400" cy="557530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CD96031-8C9F-C56F-E141-C7F9BAE087A3}"/>
              </a:ext>
            </a:extLst>
          </p:cNvPr>
          <p:cNvSpPr txBox="1"/>
          <p:nvPr/>
        </p:nvSpPr>
        <p:spPr>
          <a:xfrm>
            <a:off x="736600" y="1188292"/>
            <a:ext cx="10718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DCDCAA"/>
                </a:solidFill>
                <a:latin typeface="Consolas" panose="020B0609020204030204" pitchFamily="49" charset="0"/>
              </a:rPr>
              <a:t>ngOnInit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activity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mapService</a:t>
            </a:r>
            <a:r>
              <a:rPr lang="fr-F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DCDCAA"/>
                </a:solidFill>
                <a:latin typeface="Consolas" panose="020B0609020204030204" pitchFamily="49" charset="0"/>
              </a:rPr>
              <a:t>getActivity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(+</a:t>
            </a: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fr-F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snapshot</a:t>
            </a:r>
            <a:r>
              <a:rPr lang="fr-F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dirty="0" err="1">
                <a:solidFill>
                  <a:srgbClr val="DCDCAA"/>
                </a:solidFill>
                <a:latin typeface="Consolas" panose="020B0609020204030204" pitchFamily="49" charset="0"/>
              </a:rPr>
              <a:t>ngAfterViewInit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mapService</a:t>
            </a:r>
            <a:r>
              <a:rPr lang="fr-F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DCDCAA"/>
                </a:solidFill>
                <a:latin typeface="Consolas" panose="020B0609020204030204" pitchFamily="49" charset="0"/>
              </a:rPr>
              <a:t>plotActivity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(+</a:t>
            </a: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fr-F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snapshot</a:t>
            </a:r>
            <a:r>
              <a:rPr lang="fr-F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activityName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activity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activityComments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activity</a:t>
            </a:r>
            <a:r>
              <a:rPr lang="fr-F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comments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activityDistance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activity</a:t>
            </a:r>
            <a:r>
              <a:rPr lang="fr-F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distance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activityDate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activity</a:t>
            </a:r>
            <a:r>
              <a:rPr lang="fr-F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gpx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activity</a:t>
            </a:r>
            <a:r>
              <a:rPr lang="fr-F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gpx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fr-FR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C0DE2B7-B8AD-FF24-B6A1-4F29B60CD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600" y="172109"/>
            <a:ext cx="3205138" cy="4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F110A6-E960-611F-A4AB-674AB97CD2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EFC0BF3-AD18-3C96-E1A9-E6B9F8FB163A}"/>
              </a:ext>
            </a:extLst>
          </p:cNvPr>
          <p:cNvSpPr/>
          <p:nvPr/>
        </p:nvSpPr>
        <p:spPr>
          <a:xfrm>
            <a:off x="203200" y="939799"/>
            <a:ext cx="11709400" cy="557530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CD96031-8C9F-C56F-E141-C7F9BAE087A3}"/>
              </a:ext>
            </a:extLst>
          </p:cNvPr>
          <p:cNvSpPr txBox="1"/>
          <p:nvPr/>
        </p:nvSpPr>
        <p:spPr>
          <a:xfrm>
            <a:off x="736600" y="1188292"/>
            <a:ext cx="10718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row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row-map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"col-md-9"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heading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FR" dirty="0" err="1">
                <a:solidFill>
                  <a:srgbClr val="D4D4D4"/>
                </a:solidFill>
                <a:latin typeface="Consolas" panose="020B0609020204030204" pitchFamily="49" charset="0"/>
              </a:rPr>
              <a:t>Map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hr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map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"col-md-3 info-container"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activity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-info"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heading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Run data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hr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"data-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heading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Run: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"data-entry"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{{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activityName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}}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hr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"data-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heading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Date: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"data-entry"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{{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activityDate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fr-FR" dirty="0">
                <a:solidFill>
                  <a:srgbClr val="DCDCAA"/>
                </a:solidFill>
                <a:latin typeface="Consolas" panose="020B0609020204030204" pitchFamily="49" charset="0"/>
              </a:rPr>
              <a:t>date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longDate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}}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hr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fr-FR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//...</a:t>
            </a:r>
          </a:p>
          <a:p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C0DE2B7-B8AD-FF24-B6A1-4F29B60CD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600" y="194006"/>
            <a:ext cx="3205138" cy="45478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A1921FB-B847-DAD0-4478-4A7A9E002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" y="233362"/>
            <a:ext cx="1214437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2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F110A6-E960-611F-A4AB-674AB97CD2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EFC0BF3-AD18-3C96-E1A9-E6B9F8FB163A}"/>
              </a:ext>
            </a:extLst>
          </p:cNvPr>
          <p:cNvSpPr/>
          <p:nvPr/>
        </p:nvSpPr>
        <p:spPr>
          <a:xfrm>
            <a:off x="203200" y="939799"/>
            <a:ext cx="11709400" cy="557530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CD96031-8C9F-C56F-E141-C7F9BAE087A3}"/>
              </a:ext>
            </a:extLst>
          </p:cNvPr>
          <p:cNvSpPr txBox="1"/>
          <p:nvPr/>
        </p:nvSpPr>
        <p:spPr>
          <a:xfrm>
            <a:off x="736600" y="1188292"/>
            <a:ext cx="11214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tbody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*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ngFor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activity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of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activities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{{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activity</a:t>
            </a:r>
            <a:r>
              <a:rPr lang="fr-F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comments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}}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{{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activity</a:t>
            </a:r>
            <a:r>
              <a:rPr lang="fr-F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fr-FR" dirty="0">
                <a:solidFill>
                  <a:srgbClr val="DCDCAA"/>
                </a:solidFill>
                <a:latin typeface="Consolas" panose="020B0609020204030204" pitchFamily="49" charset="0"/>
              </a:rPr>
              <a:t>date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longDate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}}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{{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activity</a:t>
            </a:r>
            <a:r>
              <a:rPr lang="fr-F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distance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}}km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tbody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C0DE2B7-B8AD-FF24-B6A1-4F29B60CD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599" y="258570"/>
            <a:ext cx="3610417" cy="36683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95E43-D951-69F0-4BA8-E67E5D919E3E}"/>
              </a:ext>
            </a:extLst>
          </p:cNvPr>
          <p:cNvSpPr txBox="1"/>
          <p:nvPr/>
        </p:nvSpPr>
        <p:spPr>
          <a:xfrm>
            <a:off x="736600" y="1188292"/>
            <a:ext cx="11214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{{ 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activity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}}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6ACB729-B779-CC38-F089-92E3EBE26C26}"/>
              </a:ext>
            </a:extLst>
          </p:cNvPr>
          <p:cNvSpPr txBox="1"/>
          <p:nvPr/>
        </p:nvSpPr>
        <p:spPr>
          <a:xfrm>
            <a:off x="736600" y="1188292"/>
            <a:ext cx="11214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routerLink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activity'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activity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{{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activity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66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/>
      <p:bldP spid="2" grpId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6A1F39-7F50-B913-C6E5-726BB9761E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8CA98ED-45B3-289D-9A75-81559F00F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5" y="484796"/>
            <a:ext cx="6953250" cy="36195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7AF09AB-9F56-D9F9-4C75-39264527F863}"/>
              </a:ext>
            </a:extLst>
          </p:cNvPr>
          <p:cNvSpPr txBox="1"/>
          <p:nvPr/>
        </p:nvSpPr>
        <p:spPr>
          <a:xfrm rot="725703">
            <a:off x="1671348" y="3244551"/>
            <a:ext cx="15685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00B050"/>
                </a:solidFill>
              </a:rPr>
              <a:t>Free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C3BC94D-8EE4-BF1F-1169-23F3A428B0D8}"/>
              </a:ext>
            </a:extLst>
          </p:cNvPr>
          <p:cNvSpPr txBox="1"/>
          <p:nvPr/>
        </p:nvSpPr>
        <p:spPr>
          <a:xfrm>
            <a:off x="5205614" y="3439857"/>
            <a:ext cx="260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Open-source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798FAFB-D3F5-3CAC-9DB6-7EF6187A590D}"/>
              </a:ext>
            </a:extLst>
          </p:cNvPr>
          <p:cNvSpPr txBox="1"/>
          <p:nvPr/>
        </p:nvSpPr>
        <p:spPr>
          <a:xfrm rot="21173884">
            <a:off x="8916990" y="3336885"/>
            <a:ext cx="209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</a:rPr>
              <a:t>Framework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3BC9E34-63D7-BFF2-80A2-9875782AE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5" y="4616810"/>
            <a:ext cx="1727200" cy="17272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DB98195-FBD8-F455-009D-D76703A3B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446">
            <a:off x="7218433" y="4553133"/>
            <a:ext cx="1856030" cy="185603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890F1637-5900-7C56-086C-254AB0AAE0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831" y="4963475"/>
            <a:ext cx="2608914" cy="83066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4169B13D-5177-E9EF-29A4-D319D5B92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7328">
            <a:off x="10151560" y="4812442"/>
            <a:ext cx="1917385" cy="196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1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F110A6-E960-611F-A4AB-674AB97CD2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3589DE9-8C2A-5659-5058-DEF928D3ACF5}"/>
              </a:ext>
            </a:extLst>
          </p:cNvPr>
          <p:cNvSpPr txBox="1"/>
          <p:nvPr/>
        </p:nvSpPr>
        <p:spPr>
          <a:xfrm>
            <a:off x="0" y="431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Thank</a:t>
            </a:r>
            <a:r>
              <a:rPr lang="fr-FR" sz="4000" dirty="0"/>
              <a:t> </a:t>
            </a:r>
            <a:r>
              <a:rPr lang="fr-FR" sz="4000" dirty="0" err="1"/>
              <a:t>you</a:t>
            </a:r>
            <a:r>
              <a:rPr lang="fr-FR" sz="4000" dirty="0"/>
              <a:t> for </a:t>
            </a:r>
            <a:r>
              <a:rPr lang="fr-FR" sz="4000" dirty="0" err="1"/>
              <a:t>you</a:t>
            </a:r>
            <a:r>
              <a:rPr lang="fr-FR" sz="4000" dirty="0"/>
              <a:t> attention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98DA4E7-745E-2E8A-EDC9-06040FB802E6}"/>
              </a:ext>
            </a:extLst>
          </p:cNvPr>
          <p:cNvSpPr txBox="1"/>
          <p:nvPr/>
        </p:nvSpPr>
        <p:spPr>
          <a:xfrm>
            <a:off x="0" y="186915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This was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E06159B-821B-FF5C-950F-53E5D4DB7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571486"/>
            <a:ext cx="5486400" cy="285593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ECDFA85-3C55-22A1-690D-E2AACB711B58}"/>
              </a:ext>
            </a:extLst>
          </p:cNvPr>
          <p:cNvSpPr txBox="1"/>
          <p:nvPr/>
        </p:nvSpPr>
        <p:spPr>
          <a:xfrm>
            <a:off x="0" y="3719534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Presented</a:t>
            </a:r>
            <a:r>
              <a:rPr lang="fr-FR" sz="4000" dirty="0"/>
              <a:t> to </a:t>
            </a:r>
            <a:r>
              <a:rPr lang="fr-FR" sz="4000" dirty="0" err="1"/>
              <a:t>you</a:t>
            </a:r>
            <a:r>
              <a:rPr lang="fr-FR" sz="4000" dirty="0"/>
              <a:t> by</a:t>
            </a:r>
          </a:p>
          <a:p>
            <a:pPr algn="ctr"/>
            <a:r>
              <a:rPr lang="fr-FR" sz="4000" dirty="0"/>
              <a:t>OUAFI Mohammed Zakaria</a:t>
            </a:r>
          </a:p>
          <a:p>
            <a:pPr algn="ctr"/>
            <a:r>
              <a:rPr lang="fr-FR" sz="4000" dirty="0"/>
              <a:t>And</a:t>
            </a:r>
          </a:p>
          <a:p>
            <a:pPr algn="ctr"/>
            <a:r>
              <a:rPr lang="fr-FR" sz="4000" dirty="0"/>
              <a:t>MEZIANI </a:t>
            </a:r>
            <a:r>
              <a:rPr lang="fr-FR" sz="4000" dirty="0" err="1"/>
              <a:t>Nadéra</a:t>
            </a:r>
            <a:r>
              <a:rPr lang="fr-FR" sz="4000" dirty="0"/>
              <a:t> </a:t>
            </a:r>
            <a:r>
              <a:rPr lang="fr-FR" sz="4000" dirty="0" err="1"/>
              <a:t>Chaimaa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55120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18080D-7EE4-D63A-521A-066C9CF944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666C76A-EAB6-9620-98FB-B160A7233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5" y="484796"/>
            <a:ext cx="6953250" cy="36195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083475E-0835-9A38-02CE-5EE69DB1E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5124">
            <a:off x="128861" y="2247615"/>
            <a:ext cx="4499821" cy="390636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1DF2159-3A6B-2DB9-147A-7624DF551C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197" y="3607644"/>
            <a:ext cx="6571430" cy="196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0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18080D-7EE4-D63A-521A-066C9CF944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666C76A-EAB6-9620-98FB-B160A7233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5" y="484796"/>
            <a:ext cx="6953250" cy="36195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B73CFCA-166B-727B-4F19-26B0CB532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1472"/>
            <a:ext cx="12192000" cy="12096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7CA3FA-D852-DE6E-DB06-1136F597488A}"/>
              </a:ext>
            </a:extLst>
          </p:cNvPr>
          <p:cNvSpPr txBox="1"/>
          <p:nvPr/>
        </p:nvSpPr>
        <p:spPr>
          <a:xfrm>
            <a:off x="1409700" y="3625141"/>
            <a:ext cx="109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Version 2</a:t>
            </a:r>
          </a:p>
          <a:p>
            <a:pPr algn="ctr"/>
            <a:r>
              <a:rPr lang="fr-FR" dirty="0" err="1"/>
              <a:t>Fall</a:t>
            </a:r>
            <a:r>
              <a:rPr lang="fr-FR" dirty="0"/>
              <a:t> 2016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D1D9FC7-B9E7-EC65-9D62-4F337D39E358}"/>
              </a:ext>
            </a:extLst>
          </p:cNvPr>
          <p:cNvSpPr txBox="1"/>
          <p:nvPr/>
        </p:nvSpPr>
        <p:spPr>
          <a:xfrm>
            <a:off x="1409700" y="5325157"/>
            <a:ext cx="109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Base</a:t>
            </a:r>
          </a:p>
          <a:p>
            <a:pPr algn="ctr"/>
            <a:r>
              <a:rPr lang="fr-FR" dirty="0" err="1"/>
              <a:t>Angular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28B2CF-00F1-F54C-2FF5-E88C5262BB15}"/>
              </a:ext>
            </a:extLst>
          </p:cNvPr>
          <p:cNvSpPr txBox="1"/>
          <p:nvPr/>
        </p:nvSpPr>
        <p:spPr>
          <a:xfrm>
            <a:off x="3632200" y="3625141"/>
            <a:ext cx="165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Version 6</a:t>
            </a:r>
          </a:p>
          <a:p>
            <a:pPr algn="ctr"/>
            <a:r>
              <a:rPr lang="fr-FR" dirty="0"/>
              <a:t>May 2018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1C60186-6E1B-EA27-4893-5657DE391E2B}"/>
              </a:ext>
            </a:extLst>
          </p:cNvPr>
          <p:cNvSpPr txBox="1"/>
          <p:nvPr/>
        </p:nvSpPr>
        <p:spPr>
          <a:xfrm>
            <a:off x="3022600" y="5263403"/>
            <a:ext cx="287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 </a:t>
            </a:r>
            <a:r>
              <a:rPr lang="fr-FR" dirty="0" err="1"/>
              <a:t>Implementation</a:t>
            </a:r>
            <a:endParaRPr lang="fr-FR" dirty="0"/>
          </a:p>
          <a:p>
            <a:pPr algn="ctr"/>
            <a:r>
              <a:rPr lang="fr-FR" dirty="0"/>
              <a:t>Library support</a:t>
            </a:r>
          </a:p>
          <a:p>
            <a:pPr algn="ctr"/>
            <a:r>
              <a:rPr lang="fr-FR" dirty="0"/>
              <a:t>Animations performances </a:t>
            </a:r>
            <a:r>
              <a:rPr lang="fr-FR" dirty="0" err="1"/>
              <a:t>improvements</a:t>
            </a:r>
            <a:endParaRPr lang="fr-FR" dirty="0"/>
          </a:p>
          <a:p>
            <a:pPr algn="ctr"/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err="1"/>
              <a:t>Material</a:t>
            </a:r>
            <a:r>
              <a:rPr lang="fr-FR" dirty="0"/>
              <a:t> Starters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B2ED91E-9197-601A-3426-14FA4DB9CAAC}"/>
              </a:ext>
            </a:extLst>
          </p:cNvPr>
          <p:cNvSpPr txBox="1"/>
          <p:nvPr/>
        </p:nvSpPr>
        <p:spPr>
          <a:xfrm>
            <a:off x="6134100" y="3625141"/>
            <a:ext cx="165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Version 9</a:t>
            </a:r>
          </a:p>
          <a:p>
            <a:pPr algn="ctr"/>
            <a:r>
              <a:rPr lang="fr-FR" dirty="0" err="1"/>
              <a:t>Feb</a:t>
            </a:r>
            <a:r>
              <a:rPr lang="fr-FR" dirty="0"/>
              <a:t> 2019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3958B07-DCE1-4B9E-4844-EC48E70A683F}"/>
              </a:ext>
            </a:extLst>
          </p:cNvPr>
          <p:cNvSpPr txBox="1"/>
          <p:nvPr/>
        </p:nvSpPr>
        <p:spPr>
          <a:xfrm>
            <a:off x="5943600" y="5325157"/>
            <a:ext cx="203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debug</a:t>
            </a:r>
            <a:endParaRPr lang="fr-FR" dirty="0"/>
          </a:p>
          <a:p>
            <a:pPr algn="ctr"/>
            <a:r>
              <a:rPr lang="fr-FR" dirty="0" err="1"/>
              <a:t>Improved</a:t>
            </a:r>
            <a:r>
              <a:rPr lang="fr-FR" dirty="0"/>
              <a:t> type checking</a:t>
            </a:r>
          </a:p>
          <a:p>
            <a:pPr algn="ctr"/>
            <a:r>
              <a:rPr lang="fr-FR" dirty="0" err="1"/>
              <a:t>Improved</a:t>
            </a:r>
            <a:r>
              <a:rPr lang="fr-FR" dirty="0"/>
              <a:t> build </a:t>
            </a:r>
            <a:r>
              <a:rPr lang="fr-FR" dirty="0" err="1"/>
              <a:t>errors</a:t>
            </a:r>
            <a:r>
              <a:rPr lang="fr-FR" dirty="0"/>
              <a:t> and times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88434F7-CC7D-02AF-A3B2-C4B9643059CF}"/>
              </a:ext>
            </a:extLst>
          </p:cNvPr>
          <p:cNvSpPr txBox="1"/>
          <p:nvPr/>
        </p:nvSpPr>
        <p:spPr>
          <a:xfrm>
            <a:off x="8737600" y="362514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Version 15</a:t>
            </a:r>
          </a:p>
          <a:p>
            <a:pPr algn="ctr"/>
            <a:r>
              <a:rPr lang="fr-FR" dirty="0" err="1"/>
              <a:t>Nov</a:t>
            </a:r>
            <a:r>
              <a:rPr lang="fr-FR" dirty="0"/>
              <a:t> 2022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55923F2-A52A-4CFE-95FF-CD10205C6C31}"/>
              </a:ext>
            </a:extLst>
          </p:cNvPr>
          <p:cNvSpPr txBox="1"/>
          <p:nvPr/>
        </p:nvSpPr>
        <p:spPr>
          <a:xfrm>
            <a:off x="8445500" y="5246846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Standalone APIs</a:t>
            </a:r>
          </a:p>
        </p:txBody>
      </p:sp>
    </p:spTree>
    <p:extLst>
      <p:ext uri="{BB962C8B-B14F-4D97-AF65-F5344CB8AC3E}">
        <p14:creationId xmlns:p14="http://schemas.microsoft.com/office/powerpoint/2010/main" val="306942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0" grpId="0"/>
      <p:bldP spid="12" grpId="0"/>
      <p:bldP spid="13" grpId="0"/>
      <p:bldP spid="14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05A70EF-80BF-FEA3-DD36-E1C3BC1DD3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8A55B3B-0BAA-9E3F-4D24-E79151B78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15" y="482600"/>
            <a:ext cx="3928533" cy="2946400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37F12B3-1B68-45FA-103C-78C705682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243" y="752947"/>
            <a:ext cx="2654300" cy="26543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2725794-A005-248D-986A-F76139F38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797" y="3429000"/>
            <a:ext cx="5807907" cy="3260725"/>
          </a:xfrm>
          <a:prstGeom prst="rect">
            <a:avLst/>
          </a:prstGeom>
        </p:spPr>
      </p:pic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4F67FEF0-BD3F-9C51-54C4-86EA1EF506D5}"/>
              </a:ext>
            </a:extLst>
          </p:cNvPr>
          <p:cNvSpPr/>
          <p:nvPr/>
        </p:nvSpPr>
        <p:spPr>
          <a:xfrm>
            <a:off x="7223899" y="4114800"/>
            <a:ext cx="4610100" cy="2159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74293C0-BF35-38B0-8ADB-D5DEBD2CADD6}"/>
              </a:ext>
            </a:extLst>
          </p:cNvPr>
          <p:cNvSpPr txBox="1"/>
          <p:nvPr/>
        </p:nvSpPr>
        <p:spPr>
          <a:xfrm>
            <a:off x="7262239" y="4278868"/>
            <a:ext cx="464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      &gt;       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npm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install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–g 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typescript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8269715-72CE-5670-E73B-CCD9979F0C3F}"/>
              </a:ext>
            </a:extLst>
          </p:cNvPr>
          <p:cNvSpPr txBox="1"/>
          <p:nvPr/>
        </p:nvSpPr>
        <p:spPr>
          <a:xfrm>
            <a:off x="7274939" y="4574064"/>
            <a:ext cx="4644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      &gt;       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npm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install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–g @angular/core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      &gt;       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npm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install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–g @angular/cli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45C1C22-F9A2-D638-31AC-C0933A256DA8}"/>
              </a:ext>
            </a:extLst>
          </p:cNvPr>
          <p:cNvSpPr txBox="1"/>
          <p:nvPr/>
        </p:nvSpPr>
        <p:spPr>
          <a:xfrm>
            <a:off x="7274939" y="5133975"/>
            <a:ext cx="464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      &gt;       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ng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new 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gps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activity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-mapper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36E2D0B-1508-0855-FD13-0938B7C20A8A}"/>
              </a:ext>
            </a:extLst>
          </p:cNvPr>
          <p:cNvSpPr txBox="1"/>
          <p:nvPr/>
        </p:nvSpPr>
        <p:spPr>
          <a:xfrm>
            <a:off x="7274939" y="5425817"/>
            <a:ext cx="464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      &gt;       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npm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install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bootstrap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D149AAE-B002-C428-CD3B-A104146007FF}"/>
              </a:ext>
            </a:extLst>
          </p:cNvPr>
          <p:cNvSpPr txBox="1"/>
          <p:nvPr/>
        </p:nvSpPr>
        <p:spPr>
          <a:xfrm>
            <a:off x="7274939" y="5732075"/>
            <a:ext cx="464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      &gt;       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ng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serve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BB1E0B7-967A-953B-D1D0-BC622EE5D7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5839" y="1038582"/>
            <a:ext cx="4094698" cy="40946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8049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9620FE-4641-6114-574C-E0E2481070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18F7F3-71C6-FB39-05A3-16FCED3F1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0" y="1063625"/>
            <a:ext cx="1981200" cy="1325563"/>
          </a:xfrm>
        </p:spPr>
        <p:txBody>
          <a:bodyPr/>
          <a:lstStyle/>
          <a:p>
            <a:r>
              <a:rPr lang="fr-FR" dirty="0"/>
              <a:t>View 1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FA7EF6C5-FD8E-6167-8945-D29488D937CD}"/>
              </a:ext>
            </a:extLst>
          </p:cNvPr>
          <p:cNvSpPr txBox="1">
            <a:spLocks/>
          </p:cNvSpPr>
          <p:nvPr/>
        </p:nvSpPr>
        <p:spPr>
          <a:xfrm>
            <a:off x="8483600" y="1063624"/>
            <a:ext cx="1981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View 2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1CD6719-DC92-C5BE-9E9E-9921636B3051}"/>
              </a:ext>
            </a:extLst>
          </p:cNvPr>
          <p:cNvSpPr/>
          <p:nvPr/>
        </p:nvSpPr>
        <p:spPr>
          <a:xfrm>
            <a:off x="723900" y="5513943"/>
            <a:ext cx="4610100" cy="97948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E47EB35-7E1A-95D2-F8EB-D5D19E9CC5EE}"/>
              </a:ext>
            </a:extLst>
          </p:cNvPr>
          <p:cNvSpPr txBox="1"/>
          <p:nvPr/>
        </p:nvSpPr>
        <p:spPr>
          <a:xfrm>
            <a:off x="749420" y="5609709"/>
            <a:ext cx="464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      &gt;       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ng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generate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component 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activty-list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4CDDFE7-866C-62C7-0772-FB02C4829D92}"/>
              </a:ext>
            </a:extLst>
          </p:cNvPr>
          <p:cNvSpPr txBox="1"/>
          <p:nvPr/>
        </p:nvSpPr>
        <p:spPr>
          <a:xfrm>
            <a:off x="749420" y="5979041"/>
            <a:ext cx="464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      &gt;       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ng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generate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component 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map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2DA2709-603B-7855-C700-4DD34D2E3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20" y="2530084"/>
            <a:ext cx="4666667" cy="203809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805A0F2-684A-5D23-F2B1-13A6706D1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025" y="2409952"/>
            <a:ext cx="4666667" cy="203809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3B04EE89-C81F-E4DA-1D93-F5D31CA23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3337" y="1488553"/>
            <a:ext cx="3689100" cy="4121156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67789838-0664-BD45-0446-05BE474D0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367" y="4799140"/>
            <a:ext cx="7681883" cy="13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5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-0.00156 -0.48079 " pathEditMode="relative" rAng="0" ptsTypes="AA">
                                      <p:cBhvr>
                                        <p:cTn id="71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24051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11111E-6 L -0.00507 -0.4963 " pathEditMode="relative" rAng="0" ptsTypes="AA">
                                      <p:cBhvr>
                                        <p:cTn id="73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-24815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-0.00507 -0.48264 " pathEditMode="relative" rAng="0" ptsTypes="AA">
                                      <p:cBhvr>
                                        <p:cTn id="75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-2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  <p:bldP spid="5" grpId="1"/>
      <p:bldP spid="6" grpId="0" animBg="1"/>
      <p:bldP spid="6" grpId="1" animBg="1"/>
      <p:bldP spid="7" grpId="0"/>
      <p:bldP spid="7" grpId="1"/>
      <p:bldP spid="8" grpId="0"/>
      <p:bldP spid="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F110A6-E960-611F-A4AB-674AB97CD2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EFC0BF3-AD18-3C96-E1A9-E6B9F8FB163A}"/>
              </a:ext>
            </a:extLst>
          </p:cNvPr>
          <p:cNvSpPr/>
          <p:nvPr/>
        </p:nvSpPr>
        <p:spPr>
          <a:xfrm>
            <a:off x="203200" y="939799"/>
            <a:ext cx="6934200" cy="557530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CD96031-8C9F-C56F-E141-C7F9BAE087A3}"/>
              </a:ext>
            </a:extLst>
          </p:cNvPr>
          <p:cNvSpPr txBox="1"/>
          <p:nvPr/>
        </p:nvSpPr>
        <p:spPr>
          <a:xfrm>
            <a:off x="736600" y="1393886"/>
            <a:ext cx="61595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'@angular/core’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fr-F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'app-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activity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templateUrl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'./activity-list.component.html'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styleUrls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'./activity-list.component.css'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endParaRPr lang="fr-F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ngOnInit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sz="1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14CA3F5-786B-483D-B107-8C3D294C05AC}"/>
              </a:ext>
            </a:extLst>
          </p:cNvPr>
          <p:cNvSpPr txBox="1"/>
          <p:nvPr/>
        </p:nvSpPr>
        <p:spPr>
          <a:xfrm>
            <a:off x="736600" y="1914586"/>
            <a:ext cx="1071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IActivity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'../shared/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activity.model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C0DE2B7-B8AD-FF24-B6A1-4F29B60CD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257175"/>
            <a:ext cx="5158204" cy="539812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B1E82B6-F66E-82C3-4CB1-C7D37DBCAC01}"/>
              </a:ext>
            </a:extLst>
          </p:cNvPr>
          <p:cNvSpPr/>
          <p:nvPr/>
        </p:nvSpPr>
        <p:spPr>
          <a:xfrm>
            <a:off x="7229034" y="939799"/>
            <a:ext cx="4683566" cy="557530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017F4FE-5EC5-2F32-01F4-E4B19A7250FB}"/>
              </a:ext>
            </a:extLst>
          </p:cNvPr>
          <p:cNvSpPr txBox="1"/>
          <p:nvPr/>
        </p:nvSpPr>
        <p:spPr>
          <a:xfrm>
            <a:off x="7556500" y="1393886"/>
            <a:ext cx="389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4EC9B0"/>
                </a:solidFill>
                <a:latin typeface="Consolas" panose="020B0609020204030204" pitchFamily="49" charset="0"/>
              </a:rPr>
              <a:t>IActivity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BE1FE59-7D83-118D-BCCB-CF9472855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91582" y="257175"/>
            <a:ext cx="3628735" cy="53981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1F4AA91-0C8D-6EE9-E749-58EB025F0471}"/>
              </a:ext>
            </a:extLst>
          </p:cNvPr>
          <p:cNvSpPr txBox="1"/>
          <p:nvPr/>
        </p:nvSpPr>
        <p:spPr>
          <a:xfrm>
            <a:off x="7556500" y="1792370"/>
            <a:ext cx="3898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comments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?: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distance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gpxData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679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10" grpId="0" animBg="1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F110A6-E960-611F-A4AB-674AB97CD2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EFC0BF3-AD18-3C96-E1A9-E6B9F8FB163A}"/>
              </a:ext>
            </a:extLst>
          </p:cNvPr>
          <p:cNvSpPr/>
          <p:nvPr/>
        </p:nvSpPr>
        <p:spPr>
          <a:xfrm>
            <a:off x="203200" y="939799"/>
            <a:ext cx="11709400" cy="557530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CD96031-8C9F-C56F-E141-C7F9BAE087A3}"/>
              </a:ext>
            </a:extLst>
          </p:cNvPr>
          <p:cNvSpPr txBox="1"/>
          <p:nvPr/>
        </p:nvSpPr>
        <p:spPr>
          <a:xfrm>
            <a:off x="736600" y="1188292"/>
            <a:ext cx="10718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IActivity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fr-FR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"./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activity.model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4FC1FF"/>
                </a:solidFill>
                <a:latin typeface="Consolas" panose="020B0609020204030204" pitchFamily="49" charset="0"/>
              </a:rPr>
              <a:t>SAVED_ACTIVITIES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fr-FR" dirty="0" err="1">
                <a:solidFill>
                  <a:srgbClr val="4EC9B0"/>
                </a:solidFill>
                <a:latin typeface="Consolas" panose="020B0609020204030204" pitchFamily="49" charset="0"/>
              </a:rPr>
              <a:t>IActivity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[] = [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"id"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"Grand bassin"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"date"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'11/10/2022'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comments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"It was cold but i like 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it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gpxData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'../assets/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gpx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/1.gpx'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},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"id"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 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Lalaa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Setti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 "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"date"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'12/06/2022'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comments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"The 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view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is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great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 up 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here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gpxData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'../assets/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gpx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/2.gpx'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// and </a:t>
            </a:r>
            <a:r>
              <a:rPr lang="fr-FR" dirty="0" err="1">
                <a:solidFill>
                  <a:srgbClr val="6A9955"/>
                </a:solidFill>
                <a:latin typeface="Consolas" panose="020B0609020204030204" pitchFamily="49" charset="0"/>
              </a:rPr>
              <a:t>so</a:t>
            </a:r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 on</a:t>
            </a:r>
            <a:endParaRPr lang="fr-FR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C0DE2B7-B8AD-FF24-B6A1-4F29B60CD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600" y="151492"/>
            <a:ext cx="3205138" cy="53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9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F110A6-E960-611F-A4AB-674AB97CD2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EFC0BF3-AD18-3C96-E1A9-E6B9F8FB163A}"/>
              </a:ext>
            </a:extLst>
          </p:cNvPr>
          <p:cNvSpPr/>
          <p:nvPr/>
        </p:nvSpPr>
        <p:spPr>
          <a:xfrm>
            <a:off x="203200" y="939799"/>
            <a:ext cx="11709400" cy="557530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03A9B06-4084-B3D3-28A8-EA73170A56BA}"/>
              </a:ext>
            </a:extLst>
          </p:cNvPr>
          <p:cNvSpPr/>
          <p:nvPr/>
        </p:nvSpPr>
        <p:spPr>
          <a:xfrm>
            <a:off x="3505200" y="3174722"/>
            <a:ext cx="4610100" cy="59475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E8F4E41-BB7B-9A15-79CE-CECBD4C9345F}"/>
              </a:ext>
            </a:extLst>
          </p:cNvPr>
          <p:cNvSpPr txBox="1"/>
          <p:nvPr/>
        </p:nvSpPr>
        <p:spPr>
          <a:xfrm>
            <a:off x="3517900" y="3244334"/>
            <a:ext cx="464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      &gt;       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ng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generate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 service 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activity-list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ADA937D-CCA6-8E6D-A81B-9CC38E386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32570"/>
            <a:ext cx="3166491" cy="42386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456253E-5BFE-1B9E-6F5A-7388987A62A1}"/>
              </a:ext>
            </a:extLst>
          </p:cNvPr>
          <p:cNvSpPr txBox="1"/>
          <p:nvPr/>
        </p:nvSpPr>
        <p:spPr>
          <a:xfrm>
            <a:off x="723900" y="914400"/>
            <a:ext cx="11214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Injectable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IActivity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shared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activity.model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SAVED_ACTIVITIES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shared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activities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Injectable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ActivityService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}</a:t>
            </a:r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C476357-F06F-E2DD-D369-6B3A9DB80107}"/>
              </a:ext>
            </a:extLst>
          </p:cNvPr>
          <p:cNvSpPr txBox="1"/>
          <p:nvPr/>
        </p:nvSpPr>
        <p:spPr>
          <a:xfrm>
            <a:off x="723900" y="3613666"/>
            <a:ext cx="11214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DCDCAA"/>
                </a:solidFill>
                <a:latin typeface="Consolas" panose="020B0609020204030204" pitchFamily="49" charset="0"/>
              </a:rPr>
              <a:t>getActivities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(): </a:t>
            </a:r>
            <a:r>
              <a:rPr lang="fr-FR" dirty="0" err="1">
                <a:solidFill>
                  <a:srgbClr val="4EC9B0"/>
                </a:solidFill>
                <a:latin typeface="Consolas" panose="020B0609020204030204" pitchFamily="49" charset="0"/>
              </a:rPr>
              <a:t>IActivity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[]{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4FC1FF"/>
                </a:solidFill>
                <a:latin typeface="Consolas" panose="020B0609020204030204" pitchFamily="49" charset="0"/>
              </a:rPr>
              <a:t>SAVED_ACTIVITIES</a:t>
            </a:r>
            <a:r>
              <a:rPr lang="fr-F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DCDCAA"/>
                </a:solidFill>
                <a:latin typeface="Consolas" panose="020B0609020204030204" pitchFamily="49" charset="0"/>
              </a:rPr>
              <a:t>slice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dirty="0" err="1">
                <a:solidFill>
                  <a:srgbClr val="DCDCAA"/>
                </a:solidFill>
                <a:latin typeface="Consolas" panose="020B0609020204030204" pitchFamily="49" charset="0"/>
              </a:rPr>
              <a:t>getTotalActivities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allActivities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fr-FR" dirty="0" err="1">
                <a:solidFill>
                  <a:srgbClr val="4EC9B0"/>
                </a:solidFill>
                <a:latin typeface="Consolas" panose="020B0609020204030204" pitchFamily="49" charset="0"/>
              </a:rPr>
              <a:t>IActivity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allActivities</a:t>
            </a:r>
            <a:r>
              <a:rPr lang="fr-F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831EE22-C9E4-78C2-226B-2B5EBBBF2E69}"/>
              </a:ext>
            </a:extLst>
          </p:cNvPr>
          <p:cNvSpPr txBox="1"/>
          <p:nvPr/>
        </p:nvSpPr>
        <p:spPr>
          <a:xfrm>
            <a:off x="774700" y="1182578"/>
            <a:ext cx="112141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getTotalDistance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allActivities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IActivity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totalDistance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allActivities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totalDistance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allActivities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totalDistance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getLastDate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allActivities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IActivity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lastDate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'01/01/1900'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allActivities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allActivities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lastDate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lastDate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allActivities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lastDate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813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2" grpId="1" animBg="1"/>
      <p:bldP spid="3" grpId="0"/>
      <p:bldP spid="3" grpId="1"/>
      <p:bldP spid="10" grpId="0"/>
      <p:bldP spid="10" grpId="1"/>
      <p:bldP spid="11" grpId="0"/>
      <p:bldP spid="11" grpId="1"/>
      <p:bldP spid="1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2379</Words>
  <Application>Microsoft Office PowerPoint</Application>
  <PresentationFormat>Grand écran</PresentationFormat>
  <Paragraphs>294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View 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Zakaria Ouafi</dc:creator>
  <cp:lastModifiedBy>\ KaLiPSo /</cp:lastModifiedBy>
  <cp:revision>6</cp:revision>
  <dcterms:created xsi:type="dcterms:W3CDTF">2023-01-22T17:08:19Z</dcterms:created>
  <dcterms:modified xsi:type="dcterms:W3CDTF">2023-01-23T07:53:20Z</dcterms:modified>
</cp:coreProperties>
</file>