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9" r:id="rId2"/>
    <p:sldId id="257" r:id="rId3"/>
    <p:sldId id="271" r:id="rId4"/>
    <p:sldId id="287" r:id="rId5"/>
    <p:sldId id="268" r:id="rId6"/>
    <p:sldId id="269" r:id="rId7"/>
    <p:sldId id="305" r:id="rId8"/>
    <p:sldId id="270" r:id="rId9"/>
    <p:sldId id="293" r:id="rId10"/>
    <p:sldId id="294" r:id="rId11"/>
    <p:sldId id="259" r:id="rId12"/>
    <p:sldId id="266" r:id="rId13"/>
    <p:sldId id="291" r:id="rId14"/>
    <p:sldId id="277" r:id="rId15"/>
    <p:sldId id="267" r:id="rId16"/>
    <p:sldId id="261" r:id="rId17"/>
    <p:sldId id="264" r:id="rId18"/>
    <p:sldId id="260" r:id="rId19"/>
    <p:sldId id="288" r:id="rId20"/>
    <p:sldId id="281" r:id="rId21"/>
    <p:sldId id="280" r:id="rId22"/>
    <p:sldId id="282" r:id="rId23"/>
    <p:sldId id="278" r:id="rId24"/>
    <p:sldId id="283" r:id="rId25"/>
    <p:sldId id="284" r:id="rId26"/>
    <p:sldId id="285" r:id="rId27"/>
    <p:sldId id="286" r:id="rId28"/>
    <p:sldId id="275" r:id="rId29"/>
    <p:sldId id="306" r:id="rId30"/>
    <p:sldId id="295" r:id="rId31"/>
    <p:sldId id="298" r:id="rId32"/>
    <p:sldId id="299" r:id="rId33"/>
    <p:sldId id="301" r:id="rId34"/>
    <p:sldId id="276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CB100-AEDF-4E8F-9914-B2804A98C5E8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32413-01AA-47AF-AD13-50895848F54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41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32413-01AA-47AF-AD13-50895848F54B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99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6A91-E8D5-4C2C-AFCA-8413B37B99BC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820B-EDC1-48EA-BCAB-3E99BB95EE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6A91-E8D5-4C2C-AFCA-8413B37B99BC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820B-EDC1-48EA-BCAB-3E99BB95EE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6A91-E8D5-4C2C-AFCA-8413B37B99BC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820B-EDC1-48EA-BCAB-3E99BB95EE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6A91-E8D5-4C2C-AFCA-8413B37B99BC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820B-EDC1-48EA-BCAB-3E99BB95EE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6A91-E8D5-4C2C-AFCA-8413B37B99BC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820B-EDC1-48EA-BCAB-3E99BB95EE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6A91-E8D5-4C2C-AFCA-8413B37B99BC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820B-EDC1-48EA-BCAB-3E99BB95EE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6A91-E8D5-4C2C-AFCA-8413B37B99BC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820B-EDC1-48EA-BCAB-3E99BB95EE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6A91-E8D5-4C2C-AFCA-8413B37B99BC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820B-EDC1-48EA-BCAB-3E99BB95EE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6A91-E8D5-4C2C-AFCA-8413B37B99BC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820B-EDC1-48EA-BCAB-3E99BB95EE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6A91-E8D5-4C2C-AFCA-8413B37B99BC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820B-EDC1-48EA-BCAB-3E99BB95EE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6A91-E8D5-4C2C-AFCA-8413B37B99BC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820B-EDC1-48EA-BCAB-3E99BB95EE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6A91-E8D5-4C2C-AFCA-8413B37B99BC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820B-EDC1-48EA-BCAB-3E99BB95EE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3608" y="1556792"/>
            <a:ext cx="6400800" cy="792088"/>
          </a:xfr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Département d’Informatique</a:t>
            </a:r>
          </a:p>
          <a:p>
            <a:r>
              <a:rPr lang="fr-FR" sz="2000" b="1" dirty="0" smtClean="0">
                <a:solidFill>
                  <a:schemeClr val="tx1"/>
                </a:solidFill>
              </a:rPr>
              <a:t>Master 1 Génie Logiciel (GL)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www.univ-tlemcen.dz/assets/img/logo-f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60648"/>
            <a:ext cx="3333750" cy="1238250"/>
          </a:xfrm>
          <a:prstGeom prst="rect">
            <a:avLst/>
          </a:prstGeom>
          <a:noFill/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611560" y="2924944"/>
            <a:ext cx="7848872" cy="792088"/>
          </a:xfrm>
          <a:prstGeom prst="rect">
            <a:avLst/>
          </a:prstGeom>
          <a:ln w="3175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Introduction aux IHM</a:t>
            </a:r>
            <a:endParaRPr kumimoji="0" lang="fr-FR" sz="3600" b="1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5536" y="5662989"/>
            <a:ext cx="3198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Mme Asma SARI née AMRAOUI</a:t>
            </a:r>
          </a:p>
          <a:p>
            <a:r>
              <a:rPr lang="fr-FR" dirty="0"/>
              <a:t>a</a:t>
            </a:r>
            <a:r>
              <a:rPr lang="fr-FR" dirty="0" smtClean="0"/>
              <a:t>mraoui.asma@gmail.com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796136" y="644404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Année universitaire</a:t>
            </a:r>
            <a:r>
              <a:rPr lang="fr-FR" smtClean="0"/>
              <a:t>: </a:t>
            </a:r>
            <a:r>
              <a:rPr lang="fr-FR" smtClean="0"/>
              <a:t>2022 </a:t>
            </a:r>
            <a:r>
              <a:rPr lang="fr-FR" smtClean="0"/>
              <a:t>- </a:t>
            </a:r>
            <a:r>
              <a:rPr lang="fr-FR" smtClean="0"/>
              <a:t>2023</a:t>
            </a:r>
            <a:endParaRPr lang="fr-FR" dirty="0"/>
          </a:p>
        </p:txBody>
      </p:sp>
      <p:sp>
        <p:nvSpPr>
          <p:cNvPr id="39938" name="AutoShape 2" descr="Résultat de recherche d'images pour &quot;interaction homme machin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9940" name="AutoShape 4" descr="Résultat de recherche d'images pour &quot;interaction homme machin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9942" name="AutoShape 6" descr="Résultat de recherche d'images pour &quot;interaction homme machin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9944" name="AutoShape 8" descr="Résultat de recherche d'images pour &quot;interaction homme machin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9946" name="AutoShape 10" descr="Résultat de recherche d'images pour &quot;interaction homme machin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9947" name="Picture 1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040" t="29156" r="47151" b="11782"/>
          <a:stretch>
            <a:fillRect/>
          </a:stretch>
        </p:blipFill>
        <p:spPr bwMode="auto">
          <a:xfrm>
            <a:off x="3203848" y="3645025"/>
            <a:ext cx="280831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Historique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>
                <a:solidFill>
                  <a:srgbClr val="0070C0"/>
                </a:solidFill>
              </a:rPr>
              <a:t> Interfaces Cerveau Machine ICM</a:t>
            </a:r>
            <a:endParaRPr lang="fr-FR" dirty="0"/>
          </a:p>
        </p:txBody>
      </p:sp>
      <p:pic>
        <p:nvPicPr>
          <p:cNvPr id="1026" name="Picture 2" descr="RÃ©sultat de recherche d'images pour &quot;interface cerveau machine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844824"/>
            <a:ext cx="5420375" cy="40652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>IHM en informatique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dirty="0" smtClean="0"/>
              <a:t> Un tiers des questions lors de réunions avec les utilisateurs porte sur les IHM. 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La conception de l’interaction représente plus de la moitié du coût de développement. 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Pendant la maintenance, un tiers des demandes concerne la correction de bugs et deux tiers concernent des changements demandés par les utilisateurs.</a:t>
            </a:r>
          </a:p>
          <a:p>
            <a:pPr algn="just">
              <a:buFont typeface="Wingdings" pitchFamily="2" charset="2"/>
              <a:buChar char="q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>IHM en informatique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dirty="0" smtClean="0"/>
              <a:t> L’IHM est souvent un élément clé du logiciel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La conception de l'interaction représente plus de 50% du coût de développement .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L’IHM peut représenter 80% du code d’une application. 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Elle peut être modifiée ou reconstruite plusieurs fois. 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Importance de l’indépendance entre interface et cœur du système.</a:t>
            </a:r>
          </a:p>
          <a:p>
            <a:pPr algn="just">
              <a:buFont typeface="Wingdings" pitchFamily="2" charset="2"/>
              <a:buChar char="q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>Problématique IHM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  Réaliser des logiciels utiles et utilisables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>IHM et progrès technologique 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fr-FR" dirty="0" smtClean="0"/>
              <a:t> Machines plus performantes </a:t>
            </a:r>
          </a:p>
          <a:p>
            <a:pPr lvl="2">
              <a:buNone/>
            </a:pPr>
            <a:r>
              <a:rPr lang="fr-FR" dirty="0" smtClean="0"/>
              <a:t>Multiplication des tâches , logiciels  et applications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 Coût réduit </a:t>
            </a:r>
          </a:p>
          <a:p>
            <a:pPr lvl="2">
              <a:buNone/>
            </a:pPr>
            <a:r>
              <a:rPr lang="fr-FR" dirty="0" smtClean="0"/>
              <a:t>Interfaces accessibles aux grande public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 Nouvelles technologies </a:t>
            </a:r>
          </a:p>
          <a:p>
            <a:pPr lvl="2">
              <a:buNone/>
            </a:pPr>
            <a:r>
              <a:rPr lang="fr-FR" dirty="0" smtClean="0"/>
              <a:t>Différents besoins et styles d’interaction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>Impact des IHM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fr-FR" dirty="0" smtClean="0"/>
              <a:t>En informatique, les IHM ont un impact significatif sur : 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L’attractivité du logiciel 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La productivité 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Les coûts de développement, de maintenance et de formation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Bonne VS mauvaise </a:t>
            </a:r>
            <a:br>
              <a:rPr lang="fr-FR" b="1" dirty="0" smtClean="0">
                <a:solidFill>
                  <a:srgbClr val="C00000"/>
                </a:solidFill>
              </a:rPr>
            </a:br>
            <a:r>
              <a:rPr lang="fr-FR" b="1" dirty="0" smtClean="0">
                <a:solidFill>
                  <a:srgbClr val="C00000"/>
                </a:solidFill>
              </a:rPr>
              <a:t>interface</a:t>
            </a:r>
            <a:endParaRPr lang="fr-FR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95536" y="1916832"/>
          <a:ext cx="8208912" cy="446449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320480"/>
                <a:gridCol w="3888432"/>
              </a:tblGrid>
              <a:tr h="623152">
                <a:tc>
                  <a:txBody>
                    <a:bodyPr/>
                    <a:lstStyle/>
                    <a:p>
                      <a:pPr algn="just"/>
                      <a:r>
                        <a:rPr lang="fr-FR" sz="2400" b="1" dirty="0" smtClean="0"/>
                        <a:t>Mauvaise</a:t>
                      </a:r>
                      <a:r>
                        <a:rPr lang="fr-FR" sz="2400" b="1" baseline="0" dirty="0" smtClean="0"/>
                        <a:t> interface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 b="1" dirty="0" smtClean="0"/>
                        <a:t>Bonne interface</a:t>
                      </a:r>
                      <a:endParaRPr lang="fr-FR" sz="2400" b="1" dirty="0"/>
                    </a:p>
                  </a:txBody>
                  <a:tcPr/>
                </a:tc>
              </a:tr>
              <a:tr h="3841344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2400" b="1" dirty="0" smtClean="0"/>
                        <a:t> Apprentissage long et difficile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2400" b="1" dirty="0" smtClean="0"/>
                        <a:t> Fatigue, risque d’erreurs 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2400" b="1" dirty="0" smtClean="0"/>
                        <a:t> Perte de productivité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2400" b="1" dirty="0" smtClean="0"/>
                        <a:t> Abandon du logiciel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2400" b="1" dirty="0" smtClean="0"/>
                        <a:t> Désorientation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2400" b="1" dirty="0" smtClean="0"/>
                        <a:t> Coûts de formation élevés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2400" b="1" dirty="0" smtClean="0"/>
                        <a:t> Accidents, désastres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2400" b="1" dirty="0" smtClean="0"/>
                        <a:t> Permet une interaction facile et naturelle tout en permettant de réaliser les tâches requises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2400" b="1" baseline="0" dirty="0" smtClean="0"/>
                        <a:t> V</a:t>
                      </a:r>
                      <a:r>
                        <a:rPr lang="fr-FR" sz="2400" b="1" dirty="0" smtClean="0"/>
                        <a:t>a au delà de l’aspect esthétique en prenant en compte l’</a:t>
                      </a:r>
                      <a:r>
                        <a:rPr lang="fr-FR" sz="2400" b="1" dirty="0" err="1" smtClean="0"/>
                        <a:t>utilisabilité</a:t>
                      </a:r>
                      <a:endParaRPr lang="fr-FR" sz="2400" b="1" dirty="0" smtClean="0"/>
                    </a:p>
                    <a:p>
                      <a:pPr algn="just"/>
                      <a:endParaRPr lang="fr-FR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>Adaptation des IHM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fr-FR" b="1" dirty="0" smtClean="0"/>
              <a:t>Large gamme d’utilisateurs </a:t>
            </a:r>
          </a:p>
          <a:p>
            <a:pPr lvl="1"/>
            <a:r>
              <a:rPr lang="fr-FR" dirty="0" smtClean="0"/>
              <a:t>Différences physiques </a:t>
            </a:r>
          </a:p>
          <a:p>
            <a:pPr lvl="1"/>
            <a:r>
              <a:rPr lang="fr-FR" dirty="0" smtClean="0"/>
              <a:t>Age </a:t>
            </a:r>
          </a:p>
          <a:p>
            <a:pPr lvl="1"/>
            <a:r>
              <a:rPr lang="fr-FR" dirty="0" smtClean="0"/>
              <a:t>Handicap </a:t>
            </a:r>
          </a:p>
          <a:p>
            <a:pPr>
              <a:buFont typeface="Wingdings" pitchFamily="2" charset="2"/>
              <a:buChar char="q"/>
            </a:pPr>
            <a:r>
              <a:rPr lang="fr-FR" b="1" dirty="0" smtClean="0"/>
              <a:t>Connaissances et expériences </a:t>
            </a:r>
          </a:p>
          <a:p>
            <a:pPr lvl="1"/>
            <a:r>
              <a:rPr lang="fr-FR" dirty="0" smtClean="0"/>
              <a:t>Dans le domaine de la tâche (novice, expert, professionnel) </a:t>
            </a:r>
          </a:p>
          <a:p>
            <a:pPr lvl="1"/>
            <a:r>
              <a:rPr lang="fr-FR" dirty="0" smtClean="0"/>
              <a:t>En informatique, sur le système (usage occasionnel, quotidien) </a:t>
            </a:r>
          </a:p>
          <a:p>
            <a:pPr>
              <a:buFont typeface="Wingdings" pitchFamily="2" charset="2"/>
              <a:buChar char="q"/>
            </a:pPr>
            <a:r>
              <a:rPr lang="fr-FR" b="1" dirty="0" smtClean="0"/>
              <a:t>Caractéristiques psychologiques </a:t>
            </a:r>
          </a:p>
          <a:p>
            <a:pPr lvl="1"/>
            <a:r>
              <a:rPr lang="fr-FR" dirty="0" smtClean="0"/>
              <a:t>Visuel/auditif, logique/intuitif, analytique/synthétique… </a:t>
            </a:r>
          </a:p>
          <a:p>
            <a:pPr lvl="1"/>
            <a:r>
              <a:rPr lang="fr-FR" dirty="0" smtClean="0"/>
              <a:t>Caractéristiques </a:t>
            </a:r>
            <a:r>
              <a:rPr lang="fr-FR" dirty="0" err="1" smtClean="0"/>
              <a:t>socio-culturelles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Sens d'écriture </a:t>
            </a:r>
          </a:p>
          <a:p>
            <a:pPr lvl="1"/>
            <a:r>
              <a:rPr lang="fr-FR" dirty="0" smtClean="0"/>
              <a:t>Format des dates</a:t>
            </a:r>
          </a:p>
          <a:p>
            <a:pPr lvl="1"/>
            <a:r>
              <a:rPr lang="fr-FR" dirty="0" smtClean="0"/>
              <a:t>Signification des icônes, des couleurs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IHM et applications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fr-FR" dirty="0" smtClean="0"/>
              <a:t>1979 : enquête de l’US </a:t>
            </a:r>
            <a:r>
              <a:rPr lang="fr-FR" dirty="0" err="1" smtClean="0"/>
              <a:t>Government</a:t>
            </a:r>
            <a:r>
              <a:rPr lang="fr-FR" dirty="0" smtClean="0"/>
              <a:t> </a:t>
            </a:r>
            <a:r>
              <a:rPr lang="fr-FR" dirty="0" err="1" smtClean="0"/>
              <a:t>Accounting</a:t>
            </a:r>
            <a:r>
              <a:rPr lang="fr-FR" dirty="0" smtClean="0"/>
              <a:t> </a:t>
            </a:r>
            <a:r>
              <a:rPr lang="fr-FR" dirty="0" err="1" smtClean="0"/>
              <a:t>Ofﬁce</a:t>
            </a:r>
            <a:r>
              <a:rPr lang="fr-FR" dirty="0" smtClean="0"/>
              <a:t> ! </a:t>
            </a:r>
          </a:p>
          <a:p>
            <a:pPr lvl="1" algn="just"/>
            <a:r>
              <a:rPr lang="fr-FR" dirty="0" smtClean="0"/>
              <a:t>2% des dépenses en logiciel pour des softs livrés et utilisés </a:t>
            </a:r>
          </a:p>
          <a:p>
            <a:pPr lvl="1" algn="just"/>
            <a:r>
              <a:rPr lang="fr-FR" dirty="0" smtClean="0"/>
              <a:t>25% pour des softs jamais livrés</a:t>
            </a:r>
          </a:p>
          <a:p>
            <a:pPr lvl="1" algn="just"/>
            <a:r>
              <a:rPr lang="fr-FR" dirty="0" smtClean="0"/>
              <a:t>50% pour des softs livrés mais jamais utilisés </a:t>
            </a:r>
          </a:p>
          <a:p>
            <a:pPr lvl="1" algn="just">
              <a:buNone/>
            </a:pPr>
            <a:endParaRPr lang="fr-FR" dirty="0" smtClean="0"/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>IHM et GL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9263" lvl="1" indent="-261938" algn="just">
              <a:buFont typeface="Wingdings" pitchFamily="2" charset="2"/>
              <a:buChar char="q"/>
            </a:pPr>
            <a:r>
              <a:rPr lang="fr-FR" dirty="0" smtClean="0"/>
              <a:t> Solution proposée : le Génie Logiciel </a:t>
            </a:r>
          </a:p>
          <a:p>
            <a:pPr marL="449263" lvl="1" indent="-261938" algn="just">
              <a:buFont typeface="Wingdings" pitchFamily="2" charset="2"/>
              <a:buChar char="q"/>
            </a:pPr>
            <a:r>
              <a:rPr lang="fr-FR" dirty="0" smtClean="0"/>
              <a:t> Problème : les méthodes de Génie Logiciel peuvent créer l’illusion que la clé de la conception réside dans l’application d’un processus rigoureux permettant de transformer des besoins en un système.</a:t>
            </a:r>
          </a:p>
          <a:p>
            <a:pPr marL="449263" lvl="1" indent="-261938" algn="just">
              <a:buFont typeface="Wingdings" pitchFamily="2" charset="2"/>
              <a:buChar char="q"/>
            </a:pPr>
            <a:r>
              <a:rPr lang="fr-FR" dirty="0" smtClean="0"/>
              <a:t> S’intéresser à l’utilisateur </a:t>
            </a:r>
            <a:r>
              <a:rPr lang="fr-FR" dirty="0" err="1" smtClean="0"/>
              <a:t>ﬁnal</a:t>
            </a:r>
            <a:r>
              <a:rPr lang="fr-FR" dirty="0" smtClean="0"/>
              <a:t> coûte cher, mais les changements tardifs coûtent encore plus, par réduction des alternatives.</a:t>
            </a:r>
          </a:p>
          <a:p>
            <a:pPr>
              <a:buFont typeface="Wingdings" pitchFamily="2" charset="2"/>
              <a:buChar char="q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>Introduction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fr-FR" dirty="0" smtClean="0"/>
              <a:t> Interface Homme Machine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 Interactions Homme Machine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 Communication Homme Machine</a:t>
            </a:r>
            <a:endParaRPr lang="fr-FR" dirty="0"/>
          </a:p>
        </p:txBody>
      </p:sp>
      <p:pic>
        <p:nvPicPr>
          <p:cNvPr id="23554" name="Picture 2" descr="Résultat de recherche d'images pour &quot;interface homme machine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7" y="3933056"/>
            <a:ext cx="4064124" cy="2407854"/>
          </a:xfrm>
          <a:prstGeom prst="rect">
            <a:avLst/>
          </a:prstGeom>
          <a:noFill/>
        </p:spPr>
      </p:pic>
      <p:sp>
        <p:nvSpPr>
          <p:cNvPr id="23556" name="AutoShape 4" descr="Résultat de recherche d'images pour &quot;interaction homme machin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>Conception en GL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fr-FR" dirty="0" smtClean="0"/>
              <a:t> Merise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 UML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 Modèle en cascade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 Modèle en V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 Modèle par incréments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 Modèle en spirale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 Méthodes Agiles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>Conception des IHM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fr-FR" dirty="0" smtClean="0"/>
              <a:t> UML propose de nombreux modèles mais aucun n’est véritablement adapté à la modélisation des IHM.</a:t>
            </a:r>
          </a:p>
          <a:p>
            <a:pPr algn="just">
              <a:buFont typeface="Wingdings" pitchFamily="2" charset="2"/>
              <a:buChar char="q"/>
            </a:pPr>
            <a:endParaRPr lang="fr-FR" dirty="0" smtClean="0"/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Les concepts UML (objet, classe, état…) ne sont pas adaptés aux IHM.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>Etapes de conception des IHM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dirty="0" smtClean="0"/>
              <a:t> </a:t>
            </a:r>
            <a:r>
              <a:rPr lang="fr-FR" b="1" dirty="0" smtClean="0">
                <a:solidFill>
                  <a:srgbClr val="7030A0"/>
                </a:solidFill>
              </a:rPr>
              <a:t>Analyse </a:t>
            </a:r>
          </a:p>
          <a:p>
            <a:pPr algn="just">
              <a:buNone/>
            </a:pPr>
            <a:r>
              <a:rPr lang="fr-FR" dirty="0" smtClean="0"/>
              <a:t>		Préciser les attentes et les besoins des utilisateurs, connaître leurs tâches et le contexte.</a:t>
            </a:r>
          </a:p>
          <a:p>
            <a:pPr algn="just">
              <a:buNone/>
            </a:pPr>
            <a:r>
              <a:rPr lang="fr-FR" dirty="0" smtClean="0"/>
              <a:t> 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</a:t>
            </a:r>
            <a:r>
              <a:rPr lang="fr-FR" b="1" dirty="0" smtClean="0">
                <a:solidFill>
                  <a:srgbClr val="7030A0"/>
                </a:solidFill>
              </a:rPr>
              <a:t>Développement</a:t>
            </a:r>
          </a:p>
          <a:p>
            <a:pPr algn="just">
              <a:buNone/>
            </a:pPr>
            <a:r>
              <a:rPr lang="fr-FR" dirty="0" smtClean="0"/>
              <a:t>		Réaliser tout ou une partie d’une interface.</a:t>
            </a:r>
          </a:p>
          <a:p>
            <a:pPr algn="just">
              <a:buNone/>
            </a:pPr>
            <a:endParaRPr lang="fr-FR" dirty="0" smtClean="0"/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</a:t>
            </a:r>
            <a:r>
              <a:rPr lang="fr-FR" b="1" dirty="0" smtClean="0">
                <a:solidFill>
                  <a:srgbClr val="7030A0"/>
                </a:solidFill>
              </a:rPr>
              <a:t>Évaluation </a:t>
            </a:r>
          </a:p>
          <a:p>
            <a:pPr algn="just">
              <a:buNone/>
            </a:pPr>
            <a:r>
              <a:rPr lang="fr-FR" dirty="0" smtClean="0"/>
              <a:t>		Mesurer l’</a:t>
            </a:r>
            <a:r>
              <a:rPr lang="fr-FR" dirty="0" err="1" smtClean="0"/>
              <a:t>utilisabilité</a:t>
            </a:r>
            <a:r>
              <a:rPr lang="fr-FR" dirty="0" smtClean="0"/>
              <a:t> de l’interface réalisée, la satisfaction des utilisateurs pour réaliser les tâches avec cette interface, identifier les points à améliorer pour la version suivante, etc.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>Méthodes agiles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dirty="0" smtClean="0"/>
              <a:t> Les méthodes agiles impliquent fortement les utilisateurs à chaque étape du cycle de GL.</a:t>
            </a:r>
          </a:p>
          <a:p>
            <a:pPr algn="just">
              <a:buFont typeface="Wingdings" pitchFamily="2" charset="2"/>
              <a:buChar char="q"/>
            </a:pPr>
            <a:endParaRPr lang="fr-FR" dirty="0" smtClean="0"/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Méthodes itératives et incrémentales.</a:t>
            </a:r>
          </a:p>
          <a:p>
            <a:pPr algn="just">
              <a:buFont typeface="Wingdings" pitchFamily="2" charset="2"/>
              <a:buChar char="q"/>
            </a:pPr>
            <a:endParaRPr lang="fr-FR" dirty="0" smtClean="0"/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Basée sur une succession de cycles composés des trois phases.</a:t>
            </a:r>
          </a:p>
          <a:p>
            <a:pPr algn="just">
              <a:buFont typeface="Wingdings" pitchFamily="2" charset="2"/>
              <a:buChar char="q"/>
            </a:pPr>
            <a:endParaRPr lang="fr-FR" dirty="0" smtClean="0"/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Basée sur la réalisation d’une première partie, puis d’une seconde,…</a:t>
            </a:r>
          </a:p>
          <a:p>
            <a:pPr algn="just">
              <a:buFont typeface="Wingdings" pitchFamily="2" charset="2"/>
              <a:buChar char="q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>Méthodes agiles en IHM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fr-FR" dirty="0" smtClean="0"/>
              <a:t> Travail sur l’intégralité de l’interface.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Cycles répétés jusqu’à obtention d’une interface satisfaisante. 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Prise en compte de nouveaux objectifs à chaque cycle.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Prise en compte de l’avis des utilisateurs qui peut changer. </a:t>
            </a:r>
          </a:p>
          <a:p>
            <a:pPr>
              <a:buFont typeface="Wingdings" pitchFamily="2" charset="2"/>
              <a:buChar char="q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>Prototypage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fr-FR" dirty="0" smtClean="0"/>
              <a:t> </a:t>
            </a:r>
            <a:r>
              <a:rPr lang="fr-FR" b="1" dirty="0" smtClean="0">
                <a:solidFill>
                  <a:srgbClr val="7030A0"/>
                </a:solidFill>
              </a:rPr>
              <a:t>Croquis (sketch) </a:t>
            </a:r>
            <a:endParaRPr lang="fr-FR" dirty="0" smtClean="0"/>
          </a:p>
          <a:p>
            <a:pPr algn="just">
              <a:buNone/>
            </a:pPr>
            <a:r>
              <a:rPr lang="fr-FR" dirty="0" smtClean="0"/>
              <a:t>		Aperçu global de l’interface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</a:t>
            </a:r>
            <a:r>
              <a:rPr lang="fr-FR" b="1" dirty="0" smtClean="0">
                <a:solidFill>
                  <a:srgbClr val="7030A0"/>
                </a:solidFill>
              </a:rPr>
              <a:t>Maquette (</a:t>
            </a:r>
            <a:r>
              <a:rPr lang="fr-FR" b="1" dirty="0" err="1" smtClean="0">
                <a:solidFill>
                  <a:srgbClr val="7030A0"/>
                </a:solidFill>
              </a:rPr>
              <a:t>mockup</a:t>
            </a:r>
            <a:r>
              <a:rPr lang="fr-FR" b="1" dirty="0" smtClean="0">
                <a:solidFill>
                  <a:srgbClr val="7030A0"/>
                </a:solidFill>
              </a:rPr>
              <a:t>, </a:t>
            </a:r>
            <a:r>
              <a:rPr lang="fr-FR" b="1" dirty="0" err="1" smtClean="0">
                <a:solidFill>
                  <a:srgbClr val="7030A0"/>
                </a:solidFill>
              </a:rPr>
              <a:t>wireframe</a:t>
            </a:r>
            <a:r>
              <a:rPr lang="fr-FR" b="1" dirty="0" smtClean="0">
                <a:solidFill>
                  <a:srgbClr val="7030A0"/>
                </a:solidFill>
              </a:rPr>
              <a:t>) </a:t>
            </a:r>
          </a:p>
          <a:p>
            <a:pPr algn="just">
              <a:buNone/>
            </a:pPr>
            <a:r>
              <a:rPr lang="fr-FR" dirty="0" smtClean="0"/>
              <a:t>		Interface détaillée (sans interaction) 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</a:t>
            </a:r>
            <a:r>
              <a:rPr lang="fr-FR" b="1" dirty="0" smtClean="0">
                <a:solidFill>
                  <a:srgbClr val="7030A0"/>
                </a:solidFill>
              </a:rPr>
              <a:t>Prototype</a:t>
            </a:r>
            <a:r>
              <a:rPr lang="fr-FR" dirty="0" smtClean="0"/>
              <a:t> </a:t>
            </a:r>
          </a:p>
          <a:p>
            <a:pPr algn="just">
              <a:buNone/>
            </a:pPr>
            <a:r>
              <a:rPr lang="fr-FR" dirty="0" smtClean="0"/>
              <a:t>		Version incomplète d’une interface (avec interactions)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</a:rPr>
              <a:t>Croquis (site web)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7890" name="AutoShape 2" descr="Résultat de recherche d'images pour &quot;croquis site web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7894" name="Picture 6" descr="Résultat de recherche d'images pour &quot;croquis site web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7185202" cy="4041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>
                <a:solidFill>
                  <a:srgbClr val="0070C0"/>
                </a:solidFill>
              </a:rPr>
              <a:t>Mockup</a:t>
            </a:r>
            <a:r>
              <a:rPr lang="fr-FR" b="1" dirty="0" smtClean="0">
                <a:solidFill>
                  <a:srgbClr val="0070C0"/>
                </a:solidFill>
              </a:rPr>
              <a:t> (application mobile)</a:t>
            </a:r>
            <a:endParaRPr lang="fr-FR" b="1" dirty="0">
              <a:solidFill>
                <a:srgbClr val="0070C0"/>
              </a:solidFill>
            </a:endParaRPr>
          </a:p>
        </p:txBody>
      </p:sp>
      <p:pic>
        <p:nvPicPr>
          <p:cNvPr id="38916" name="Picture 4" descr="Résultat de recherche d'images pour &quot;mockup application mobile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844824"/>
            <a:ext cx="4392488" cy="4372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>Avantages du prototypage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fr-FR" dirty="0" smtClean="0"/>
              <a:t> Travailler sur plusieurs ensembles de détails à la fois.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Se concentrer sur les parties problématiques de l’interface.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Étudier des alternatives de conception. 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S’assurer de l’</a:t>
            </a:r>
            <a:r>
              <a:rPr lang="fr-FR" dirty="0" err="1" smtClean="0"/>
              <a:t>utilisabilité</a:t>
            </a:r>
            <a:r>
              <a:rPr lang="fr-FR" dirty="0" smtClean="0"/>
              <a:t> du système.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Visualiser ce que sera le système final.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>IHM et IA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fr-FR" dirty="0" smtClean="0"/>
              <a:t>Utiliser l’IA pour modéliser le comportement utilisateur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dirty="0" smtClean="0"/>
              <a:t>Prédire la performance d’une interface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dirty="0" smtClean="0"/>
              <a:t>Optimisation du temps </a:t>
            </a:r>
            <a:r>
              <a:rPr lang="fr-FR" smtClean="0"/>
              <a:t>des simulations, </a:t>
            </a:r>
            <a:r>
              <a:rPr lang="fr-FR" dirty="0" smtClean="0"/>
              <a:t>de la taille mémoire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u="sng" dirty="0">
                <a:solidFill>
                  <a:srgbClr val="7030A0"/>
                </a:solidFill>
              </a:rPr>
              <a:t>Outils:</a:t>
            </a:r>
            <a:r>
              <a:rPr lang="fr-FR" dirty="0"/>
              <a:t> Apprentissage par renforcement, apprentissage profond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2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>Interface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dirty="0" smtClean="0"/>
              <a:t> Ensemble des dispositifs matériels et logiciels qui permettent à un utilisateur de commander, contrôler, superviser un système interactif.</a:t>
            </a:r>
          </a:p>
          <a:p>
            <a:pPr algn="just">
              <a:buFont typeface="Wingdings" pitchFamily="2" charset="2"/>
              <a:buChar char="q"/>
            </a:pPr>
            <a:endParaRPr lang="fr-FR" dirty="0" smtClean="0"/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Elle permet à une machine de recevoir des ordres et de donner les résultats. Une machine sans interface ne peut rien faire, ou en tout cas, ne peut pas dire ce qu'elle fait. </a:t>
            </a:r>
            <a:endParaRPr lang="fr-FR" b="1" dirty="0" smtClean="0">
              <a:solidFill>
                <a:srgbClr val="C00000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IHM et IA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>
                <a:solidFill>
                  <a:srgbClr val="0070C0"/>
                </a:solidFill>
              </a:rPr>
              <a:t>Intelligent User Interface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Systèmes de monitoring intelligents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Conception automatisés des GUI</a:t>
            </a: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Systèmes de recommandation</a:t>
            </a: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Dialogue multimodal</a:t>
            </a: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Interaction Humain-Robot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501008"/>
            <a:ext cx="28575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IHM et IA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>
                <a:solidFill>
                  <a:srgbClr val="0070C0"/>
                </a:solidFill>
              </a:rPr>
              <a:t>Intelligent User </a:t>
            </a:r>
            <a:r>
              <a:rPr lang="fr-FR" b="1" dirty="0" smtClean="0">
                <a:solidFill>
                  <a:srgbClr val="0070C0"/>
                </a:solidFill>
              </a:rPr>
              <a:t>Interface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Système de recommandation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401" y="2204864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rgbClr val="7030A0"/>
                </a:solidFill>
              </a:rPr>
              <a:t>Applications</a:t>
            </a:r>
          </a:p>
          <a:p>
            <a:pPr lvl="1"/>
            <a:r>
              <a:rPr lang="fr-FR" dirty="0" smtClean="0"/>
              <a:t>Suggérer de nouveaux articles aux internautes</a:t>
            </a:r>
          </a:p>
          <a:p>
            <a:pPr lvl="1"/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rgbClr val="7030A0"/>
                </a:solidFill>
              </a:rPr>
              <a:t>IHM</a:t>
            </a:r>
          </a:p>
          <a:p>
            <a:pPr lvl="1"/>
            <a:r>
              <a:rPr lang="fr-FR" dirty="0" smtClean="0"/>
              <a:t>Passage à l’échelle</a:t>
            </a:r>
          </a:p>
          <a:p>
            <a:pPr lvl="1"/>
            <a:r>
              <a:rPr lang="fr-FR" dirty="0" smtClean="0"/>
              <a:t>Sécurité et fiabilité</a:t>
            </a:r>
          </a:p>
          <a:p>
            <a:pPr lvl="1"/>
            <a:r>
              <a:rPr lang="fr-FR" dirty="0" smtClean="0"/>
              <a:t>Visualisation interactive</a:t>
            </a:r>
          </a:p>
          <a:p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rgbClr val="7030A0"/>
                </a:solidFill>
              </a:rPr>
              <a:t>IA</a:t>
            </a:r>
          </a:p>
          <a:p>
            <a:pPr lvl="1"/>
            <a:r>
              <a:rPr lang="fr-FR" dirty="0" smtClean="0"/>
              <a:t>Mesures de similarité</a:t>
            </a:r>
          </a:p>
          <a:p>
            <a:pPr lvl="1"/>
            <a:r>
              <a:rPr lang="fr-FR" dirty="0" smtClean="0"/>
              <a:t>Recherche basée sur le contenu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1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IHM et IA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>
                <a:solidFill>
                  <a:srgbClr val="0070C0"/>
                </a:solidFill>
              </a:rPr>
              <a:t>Intelligent User Interface</a:t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Dialogue multimodal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7030A0"/>
                </a:solidFill>
              </a:rPr>
              <a:t>Applications</a:t>
            </a:r>
          </a:p>
          <a:p>
            <a:pPr lvl="1"/>
            <a:r>
              <a:rPr lang="fr-FR" dirty="0" smtClean="0"/>
              <a:t>Réalité virtuelle</a:t>
            </a:r>
            <a:endParaRPr lang="fr-FR" dirty="0"/>
          </a:p>
          <a:p>
            <a:pPr lvl="1"/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7030A0"/>
                </a:solidFill>
              </a:rPr>
              <a:t>IHM</a:t>
            </a:r>
          </a:p>
          <a:p>
            <a:pPr lvl="1"/>
            <a:r>
              <a:rPr lang="fr-FR" dirty="0" smtClean="0"/>
              <a:t>Mettre ça là</a:t>
            </a:r>
          </a:p>
          <a:p>
            <a:pPr lvl="1"/>
            <a:r>
              <a:rPr lang="fr-FR" dirty="0" smtClean="0"/>
              <a:t>Parole, gestes, vision</a:t>
            </a:r>
          </a:p>
          <a:p>
            <a:pPr lvl="1"/>
            <a:r>
              <a:rPr lang="fr-FR" dirty="0" smtClean="0"/>
              <a:t>Interaction à deux mains</a:t>
            </a:r>
            <a:endParaRPr lang="fr-FR" dirty="0"/>
          </a:p>
          <a:p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7030A0"/>
                </a:solidFill>
              </a:rPr>
              <a:t>IA</a:t>
            </a:r>
          </a:p>
          <a:p>
            <a:pPr lvl="1"/>
            <a:r>
              <a:rPr lang="fr-FR" dirty="0" smtClean="0"/>
              <a:t>Traitement de signal</a:t>
            </a:r>
            <a:endParaRPr lang="fr-FR" dirty="0"/>
          </a:p>
          <a:p>
            <a:endParaRPr lang="fr-FR" dirty="0"/>
          </a:p>
        </p:txBody>
      </p:sp>
      <p:pic>
        <p:nvPicPr>
          <p:cNvPr id="5" name="Picture 2" descr="Ventes de casques de réalité virtuelle : les surprises du premier trimest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35" y="2636912"/>
            <a:ext cx="2976265" cy="19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Interface Homme Machine</a:t>
            </a:r>
            <a:br>
              <a:rPr lang="fr-FR" b="1" dirty="0" smtClean="0">
                <a:solidFill>
                  <a:srgbClr val="C0000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Menus</a:t>
            </a:r>
            <a:endParaRPr lang="fr-FR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36924" b="21233"/>
          <a:stretch/>
        </p:blipFill>
        <p:spPr>
          <a:xfrm>
            <a:off x="0" y="2348881"/>
            <a:ext cx="868680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>Conclusion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dirty="0" smtClean="0"/>
              <a:t> L’IHM est un domaine de recherche et d’application mûr et établi. Cependant, depuis une dizaine d’années, il subit une mutation importante liée en particulier à la </a:t>
            </a:r>
            <a:r>
              <a:rPr lang="fr-FR" dirty="0" err="1" smtClean="0"/>
              <a:t>diversiﬁcation</a:t>
            </a:r>
            <a:r>
              <a:rPr lang="fr-FR" dirty="0" smtClean="0"/>
              <a:t> des supports et des usages ainsi qu’au changement d’échelle des données qui transitent ou résident sur nos ordinateurs.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 Une interface négligée et ratée est forcément équivalente à une application ratée.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</a:rPr>
              <a:t>Interface homme-machine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fr-FR" b="1" dirty="0" smtClean="0"/>
              <a:t> </a:t>
            </a:r>
            <a:r>
              <a:rPr lang="fr-FR" dirty="0" smtClean="0"/>
              <a:t>Interface par laquelle la machine communique avec un homme, plutôt qu'avec une autre machine. </a:t>
            </a:r>
          </a:p>
          <a:p>
            <a:pPr algn="just">
              <a:buFont typeface="Wingdings" pitchFamily="2" charset="2"/>
              <a:buChar char="q"/>
            </a:pPr>
            <a:endParaRPr lang="fr-FR" dirty="0" smtClean="0"/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Elle permet donc d'agir sur ce que fait la machine, de la surveiller, ou encore de consulter les résultats de ce qu'on a demandé.</a:t>
            </a:r>
          </a:p>
          <a:p>
            <a:pPr algn="just">
              <a:buFont typeface="Wingdings" pitchFamily="2" charset="2"/>
              <a:buChar char="q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Historique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>
                <a:solidFill>
                  <a:srgbClr val="0070C0"/>
                </a:solidFill>
              </a:rPr>
              <a:t>Command </a:t>
            </a:r>
            <a:r>
              <a:rPr lang="fr-FR" b="1" dirty="0" err="1" smtClean="0">
                <a:solidFill>
                  <a:srgbClr val="0070C0"/>
                </a:solidFill>
              </a:rPr>
              <a:t>Lines</a:t>
            </a:r>
            <a:r>
              <a:rPr lang="fr-FR" b="1" dirty="0" smtClean="0">
                <a:solidFill>
                  <a:srgbClr val="0070C0"/>
                </a:solidFill>
              </a:rPr>
              <a:t> Interfaces CLI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2200" b="1" dirty="0" smtClean="0">
                <a:solidFill>
                  <a:schemeClr val="accent6">
                    <a:lumMod val="75000"/>
                  </a:schemeClr>
                </a:solidFill>
              </a:rPr>
              <a:t>1969 - 1983</a:t>
            </a:r>
            <a:endParaRPr lang="fr-FR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2348880"/>
            <a:ext cx="8229600" cy="1656184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dirty="0" smtClean="0"/>
              <a:t> Les utilisateurs des années 1970 étaient plutôt des ingénieurs et des informaticiens, c’est-à-dire des spécialistes. </a:t>
            </a:r>
          </a:p>
        </p:txBody>
      </p:sp>
      <p:sp>
        <p:nvSpPr>
          <p:cNvPr id="21506" name="AutoShape 2" descr="Résultat de recherche d'images pour &quot;command line interfac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508" name="AutoShape 4" descr="Résultat de recherche d'images pour &quot;command line interfac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510" name="AutoShape 6" descr="Résultat de recherche d'images pour &quot;command line interfac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512" name="AutoShape 8" descr="Résultat de recherche d'images pour &quot;command line interfac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6" name="Picture 2" descr="Teach ICT - GCSE ICT - user interfa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49080"/>
            <a:ext cx="2808312" cy="19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149080"/>
            <a:ext cx="56166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sz="3200" dirty="0"/>
              <a:t>L’ordinateur était réservé à une clientèle élitiste et utilisé surtout en milieu professionnel.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52461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dirty="0" smtClean="0"/>
              <a:t> L’interface graphique est un type d’IHM qui permet à l’utilisateur d’interagir avec l’ordinateur en manipulant des objets graphiques conventionnels grâce à un dispositif de pointage, le plus souvent une souris. 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 La GUI a donc permis une importante évolution dans l’interaction homme machine tout en facilitant l’exécution de commandes d’entrées à travers la souris ou le clavier.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Historique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err="1" smtClean="0">
                <a:solidFill>
                  <a:srgbClr val="0070C0"/>
                </a:solidFill>
              </a:rPr>
              <a:t>Graphical</a:t>
            </a:r>
            <a:r>
              <a:rPr lang="fr-FR" b="1" dirty="0" smtClean="0">
                <a:solidFill>
                  <a:srgbClr val="0070C0"/>
                </a:solidFill>
              </a:rPr>
              <a:t> User Interfaces GUI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sz="2200" b="1" dirty="0" smtClean="0">
                <a:solidFill>
                  <a:schemeClr val="accent6">
                    <a:lumMod val="75000"/>
                  </a:schemeClr>
                </a:solidFill>
              </a:rPr>
              <a:t>1984 – Aujourd’hui</a:t>
            </a:r>
            <a:endParaRPr lang="fr-FR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Historique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 err="1">
                <a:solidFill>
                  <a:srgbClr val="0070C0"/>
                </a:solidFill>
              </a:rPr>
              <a:t>Graphical</a:t>
            </a:r>
            <a:r>
              <a:rPr lang="fr-FR" b="1" dirty="0">
                <a:solidFill>
                  <a:srgbClr val="0070C0"/>
                </a:solidFill>
              </a:rPr>
              <a:t> User Interfaces GUI</a:t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sz="2200" b="1" dirty="0">
                <a:solidFill>
                  <a:schemeClr val="accent6">
                    <a:lumMod val="75000"/>
                  </a:schemeClr>
                </a:solidFill>
              </a:rPr>
              <a:t>1984 – Aujourd’hui</a:t>
            </a:r>
            <a:endParaRPr lang="fr-FR" dirty="0"/>
          </a:p>
        </p:txBody>
      </p:sp>
      <p:pic>
        <p:nvPicPr>
          <p:cNvPr id="5" name="Picture 6" descr="What is a Graphical User Interface? Definition and FAQs | OmniS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56933"/>
            <a:ext cx="7512769" cy="421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dirty="0" smtClean="0"/>
              <a:t>L’interface utilisateur naturelle est une interaction informatique émergente qui met l’accent sur les capacités humaines telles que le toucher, la vision, la voix et le mouvement.</a:t>
            </a:r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La NUI vise à exploiter la richesse des capacités humaines dans ses modalités d’interactions classiques. Bill Buxton dit que:</a:t>
            </a:r>
          </a:p>
          <a:p>
            <a:pPr algn="just">
              <a:buNone/>
            </a:pPr>
            <a:r>
              <a:rPr lang="fr-FR" dirty="0" smtClean="0"/>
              <a:t>     « </a:t>
            </a:r>
            <a:r>
              <a:rPr lang="fr-FR" sz="2800" i="1" dirty="0" smtClean="0"/>
              <a:t>interface </a:t>
            </a:r>
            <a:r>
              <a:rPr lang="fr-FR" sz="2800" i="1" dirty="0" err="1" smtClean="0"/>
              <a:t>is</a:t>
            </a:r>
            <a:r>
              <a:rPr lang="fr-FR" sz="2800" i="1" dirty="0" smtClean="0"/>
              <a:t> </a:t>
            </a:r>
            <a:r>
              <a:rPr lang="fr-FR" sz="2800" i="1" dirty="0" err="1" smtClean="0"/>
              <a:t>natural</a:t>
            </a:r>
            <a:r>
              <a:rPr lang="fr-FR" sz="2800" i="1" dirty="0" smtClean="0"/>
              <a:t> if </a:t>
            </a:r>
            <a:r>
              <a:rPr lang="fr-FR" sz="2800" i="1" dirty="0" err="1" smtClean="0"/>
              <a:t>it</a:t>
            </a:r>
            <a:r>
              <a:rPr lang="fr-FR" sz="2800" i="1" dirty="0" smtClean="0"/>
              <a:t> exploits </a:t>
            </a:r>
            <a:r>
              <a:rPr lang="fr-FR" sz="2800" i="1" dirty="0" err="1" smtClean="0"/>
              <a:t>skills</a:t>
            </a:r>
            <a:r>
              <a:rPr lang="fr-FR" sz="2800" i="1" dirty="0" smtClean="0"/>
              <a:t> </a:t>
            </a:r>
            <a:r>
              <a:rPr lang="fr-FR" sz="2800" i="1" dirty="0" err="1" smtClean="0"/>
              <a:t>that</a:t>
            </a:r>
            <a:r>
              <a:rPr lang="fr-FR" sz="2800" i="1" dirty="0" smtClean="0"/>
              <a:t> </a:t>
            </a:r>
            <a:r>
              <a:rPr lang="fr-FR" sz="2800" i="1" dirty="0" err="1" smtClean="0"/>
              <a:t>we</a:t>
            </a:r>
            <a:r>
              <a:rPr lang="fr-FR" sz="2800" i="1" dirty="0" smtClean="0"/>
              <a:t> have </a:t>
            </a:r>
            <a:r>
              <a:rPr lang="fr-FR" sz="2800" i="1" dirty="0" err="1" smtClean="0"/>
              <a:t>acquired</a:t>
            </a:r>
            <a:r>
              <a:rPr lang="fr-FR" sz="2800" i="1" dirty="0" smtClean="0"/>
              <a:t> </a:t>
            </a:r>
            <a:r>
              <a:rPr lang="fr-FR" sz="2800" i="1" dirty="0" err="1" smtClean="0"/>
              <a:t>through</a:t>
            </a:r>
            <a:r>
              <a:rPr lang="fr-FR" sz="2800" i="1" dirty="0" smtClean="0"/>
              <a:t> a </a:t>
            </a:r>
            <a:r>
              <a:rPr lang="fr-FR" sz="2800" i="1" dirty="0" err="1" smtClean="0"/>
              <a:t>lifetime</a:t>
            </a:r>
            <a:r>
              <a:rPr lang="fr-FR" sz="2800" i="1" dirty="0" smtClean="0"/>
              <a:t> of living in </a:t>
            </a:r>
            <a:r>
              <a:rPr lang="fr-FR" sz="2800" i="1" dirty="0" err="1" smtClean="0"/>
              <a:t>this</a:t>
            </a:r>
            <a:r>
              <a:rPr lang="fr-FR" sz="2800" i="1" dirty="0" smtClean="0"/>
              <a:t> world</a:t>
            </a:r>
            <a:r>
              <a:rPr lang="fr-FR" dirty="0" smtClean="0"/>
              <a:t>» </a:t>
            </a:r>
          </a:p>
          <a:p>
            <a:pPr algn="just">
              <a:buNone/>
            </a:pPr>
            <a:r>
              <a:rPr lang="fr-FR" dirty="0" smtClean="0"/>
              <a:t>    (L’interface est naturelle si elle exploite les capacités que nous avons acquises tout au long de notre vie dans ce monde).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Historique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>
                <a:solidFill>
                  <a:srgbClr val="0070C0"/>
                </a:solidFill>
              </a:rPr>
              <a:t>Natural User Interfaces NUI</a:t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sz="2200" b="1" dirty="0">
              <a:solidFill>
                <a:srgbClr val="0070C0"/>
              </a:solidFill>
            </a:endParaRPr>
          </a:p>
        </p:txBody>
      </p:sp>
      <p:pic>
        <p:nvPicPr>
          <p:cNvPr id="3074" name="Picture 2" descr="Natural User Interface 2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383" y="23661"/>
            <a:ext cx="1572617" cy="157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Historique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>
                <a:solidFill>
                  <a:srgbClr val="0070C0"/>
                </a:solidFill>
              </a:rPr>
              <a:t> Interfaces Cerveau Machine ICM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dirty="0" smtClean="0"/>
              <a:t>Dispositifs qui devraient permettre à des personnes souffrant de handicaps majeurs de retrouver une certaine autonomie. </a:t>
            </a:r>
          </a:p>
          <a:p>
            <a:pPr algn="just">
              <a:buFont typeface="Wingdings" pitchFamily="2" charset="2"/>
              <a:buChar char="q"/>
            </a:pPr>
            <a:endParaRPr lang="fr-FR" dirty="0"/>
          </a:p>
          <a:p>
            <a:pPr algn="just">
              <a:buFont typeface="Wingdings" pitchFamily="2" charset="2"/>
              <a:buChar char="q"/>
            </a:pPr>
            <a:r>
              <a:rPr lang="fr-FR" dirty="0" smtClean="0">
                <a:solidFill>
                  <a:srgbClr val="000000"/>
                </a:solidFill>
              </a:rPr>
              <a:t>Système </a:t>
            </a:r>
            <a:r>
              <a:rPr lang="fr-FR" dirty="0">
                <a:solidFill>
                  <a:srgbClr val="000000"/>
                </a:solidFill>
              </a:rPr>
              <a:t>de liaison directe entre un cerveau et un ordinateur, permettant à un individu d’effectuer des tâches sans passer par l’action des nerfs périphériques et des muscles.</a:t>
            </a:r>
            <a:endParaRPr lang="fr-FR" dirty="0" smtClean="0"/>
          </a:p>
          <a:p>
            <a:pPr algn="just">
              <a:buFont typeface="Wingdings" pitchFamily="2" charset="2"/>
              <a:buChar char="q"/>
            </a:pPr>
            <a:endParaRPr lang="fr-FR" dirty="0" smtClean="0"/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Contrôler par la pensée </a:t>
            </a:r>
          </a:p>
          <a:p>
            <a:pPr algn="just">
              <a:buFont typeface="Wingdings" pitchFamily="2" charset="2"/>
              <a:buChar char="q"/>
            </a:pPr>
            <a:endParaRPr lang="fr-FR" dirty="0" smtClean="0"/>
          </a:p>
          <a:p>
            <a:pPr algn="just">
              <a:buFont typeface="Wingdings" pitchFamily="2" charset="2"/>
              <a:buChar char="q"/>
            </a:pPr>
            <a:r>
              <a:rPr lang="fr-FR" dirty="0" smtClean="0"/>
              <a:t>La structure d’une ICM comprend un système d’acquisition et de traitement des signaux cérébraux, un système de classification puis de traduction de ces signaux en commande. 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1142</Words>
  <Application>Microsoft Office PowerPoint</Application>
  <PresentationFormat>Affichage à l'écran (4:3)</PresentationFormat>
  <Paragraphs>192</Paragraphs>
  <Slides>34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Thème Office</vt:lpstr>
      <vt:lpstr>Présentation PowerPoint</vt:lpstr>
      <vt:lpstr>Introduction</vt:lpstr>
      <vt:lpstr>Interface</vt:lpstr>
      <vt:lpstr>Interface homme-machine</vt:lpstr>
      <vt:lpstr>Historique Command Lines Interfaces CLI 1969 - 1983</vt:lpstr>
      <vt:lpstr>Historique Graphical User Interfaces GUI 1984 – Aujourd’hui</vt:lpstr>
      <vt:lpstr>Historique Graphical User Interfaces GUI 1984 – Aujourd’hui</vt:lpstr>
      <vt:lpstr>Historique Natural User Interfaces NUI </vt:lpstr>
      <vt:lpstr>Historique  Interfaces Cerveau Machine ICM</vt:lpstr>
      <vt:lpstr>Historique  Interfaces Cerveau Machine ICM</vt:lpstr>
      <vt:lpstr>IHM en informatique</vt:lpstr>
      <vt:lpstr>IHM en informatique</vt:lpstr>
      <vt:lpstr>Problématique IHM</vt:lpstr>
      <vt:lpstr>IHM et progrès technologique </vt:lpstr>
      <vt:lpstr>Impact des IHM</vt:lpstr>
      <vt:lpstr>Bonne VS mauvaise  interface</vt:lpstr>
      <vt:lpstr>Adaptation des IHM</vt:lpstr>
      <vt:lpstr>IHM et applications</vt:lpstr>
      <vt:lpstr>IHM et GL</vt:lpstr>
      <vt:lpstr>Conception en GL</vt:lpstr>
      <vt:lpstr>Conception des IHM</vt:lpstr>
      <vt:lpstr>Etapes de conception des IHM</vt:lpstr>
      <vt:lpstr>Méthodes agiles</vt:lpstr>
      <vt:lpstr>Méthodes agiles en IHM</vt:lpstr>
      <vt:lpstr>Prototypage</vt:lpstr>
      <vt:lpstr>Croquis (site web)</vt:lpstr>
      <vt:lpstr>Mockup (application mobile)</vt:lpstr>
      <vt:lpstr>Avantages du prototypage</vt:lpstr>
      <vt:lpstr>IHM et IA</vt:lpstr>
      <vt:lpstr>IHM et IA Intelligent User Interface</vt:lpstr>
      <vt:lpstr>IHM et IA Intelligent User Interface Système de recommandation</vt:lpstr>
      <vt:lpstr>IHM et IA Intelligent User Interface Dialogue multimodal</vt:lpstr>
      <vt:lpstr>Interface Homme Machine Menus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AsmaPC</dc:creator>
  <cp:lastModifiedBy>Compte Microsoft</cp:lastModifiedBy>
  <cp:revision>30</cp:revision>
  <dcterms:created xsi:type="dcterms:W3CDTF">2017-09-16T08:12:20Z</dcterms:created>
  <dcterms:modified xsi:type="dcterms:W3CDTF">2022-09-30T17:41:50Z</dcterms:modified>
</cp:coreProperties>
</file>