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67" r:id="rId3"/>
    <p:sldId id="257" r:id="rId4"/>
    <p:sldId id="266" r:id="rId5"/>
    <p:sldId id="258" r:id="rId6"/>
    <p:sldId id="304" r:id="rId7"/>
    <p:sldId id="301" r:id="rId8"/>
    <p:sldId id="259" r:id="rId9"/>
    <p:sldId id="302" r:id="rId10"/>
    <p:sldId id="303" r:id="rId11"/>
    <p:sldId id="305" r:id="rId12"/>
    <p:sldId id="269" r:id="rId13"/>
    <p:sldId id="270" r:id="rId14"/>
    <p:sldId id="290" r:id="rId15"/>
    <p:sldId id="289" r:id="rId16"/>
    <p:sldId id="271" r:id="rId17"/>
    <p:sldId id="272" r:id="rId18"/>
    <p:sldId id="281" r:id="rId19"/>
    <p:sldId id="294" r:id="rId20"/>
    <p:sldId id="280" r:id="rId21"/>
    <p:sldId id="291" r:id="rId22"/>
    <p:sldId id="282" r:id="rId23"/>
    <p:sldId id="296" r:id="rId24"/>
    <p:sldId id="292" r:id="rId25"/>
    <p:sldId id="293"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p:cViewPr varScale="1">
        <p:scale>
          <a:sx n="76" d="100"/>
          <a:sy n="76" d="100"/>
        </p:scale>
        <p:origin x="110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39AB5A-A4FD-42C5-969F-4FEE3CE9548D}" type="doc">
      <dgm:prSet loTypeId="urn:microsoft.com/office/officeart/2005/8/layout/pyramid1" loCatId="pyramid" qsTypeId="urn:microsoft.com/office/officeart/2005/8/quickstyle/simple1" qsCatId="simple" csTypeId="urn:microsoft.com/office/officeart/2005/8/colors/colorful5" csCatId="colorful" phldr="1"/>
      <dgm:spPr/>
    </dgm:pt>
    <dgm:pt modelId="{9A01AE53-A0D1-47BA-A29D-314BEEA609D4}">
      <dgm:prSet phldrT="[Texte]"/>
      <dgm:spPr/>
      <dgm:t>
        <a:bodyPr/>
        <a:lstStyle/>
        <a:p>
          <a:r>
            <a:rPr lang="fr-FR" dirty="0" smtClean="0"/>
            <a:t>Conception des interfaces</a:t>
          </a:r>
          <a:endParaRPr lang="fr-FR" dirty="0"/>
        </a:p>
      </dgm:t>
    </dgm:pt>
    <dgm:pt modelId="{F81BB35E-33B8-40F7-9E28-BDE3256B2AB7}" type="parTrans" cxnId="{3054A156-B8FC-43D4-8F3E-BEA6F2EA0A9B}">
      <dgm:prSet/>
      <dgm:spPr/>
      <dgm:t>
        <a:bodyPr/>
        <a:lstStyle/>
        <a:p>
          <a:endParaRPr lang="fr-FR"/>
        </a:p>
      </dgm:t>
    </dgm:pt>
    <dgm:pt modelId="{AA888A5B-F0C3-4402-82F4-5E38ACD78DB9}" type="sibTrans" cxnId="{3054A156-B8FC-43D4-8F3E-BEA6F2EA0A9B}">
      <dgm:prSet/>
      <dgm:spPr/>
      <dgm:t>
        <a:bodyPr/>
        <a:lstStyle/>
        <a:p>
          <a:endParaRPr lang="fr-FR"/>
        </a:p>
      </dgm:t>
    </dgm:pt>
    <dgm:pt modelId="{3761C437-3006-4C2B-BC7D-93AC568D9C25}">
      <dgm:prSet phldrT="[Texte]"/>
      <dgm:spPr/>
      <dgm:t>
        <a:bodyPr/>
        <a:lstStyle/>
        <a:p>
          <a:r>
            <a:rPr lang="fr-FR" dirty="0" smtClean="0"/>
            <a:t>Conception architecturale</a:t>
          </a:r>
          <a:endParaRPr lang="fr-FR" dirty="0"/>
        </a:p>
      </dgm:t>
    </dgm:pt>
    <dgm:pt modelId="{A2CA4220-7FB3-417C-8E56-0F2D97C6E5BF}" type="parTrans" cxnId="{E8E1FA17-97FA-4D7C-8E7B-1ABF1E313AB0}">
      <dgm:prSet/>
      <dgm:spPr/>
      <dgm:t>
        <a:bodyPr/>
        <a:lstStyle/>
        <a:p>
          <a:endParaRPr lang="fr-FR"/>
        </a:p>
      </dgm:t>
    </dgm:pt>
    <dgm:pt modelId="{BDA6E867-A669-4E2D-A7A4-0C2C046146A9}" type="sibTrans" cxnId="{E8E1FA17-97FA-4D7C-8E7B-1ABF1E313AB0}">
      <dgm:prSet/>
      <dgm:spPr/>
      <dgm:t>
        <a:bodyPr/>
        <a:lstStyle/>
        <a:p>
          <a:endParaRPr lang="fr-FR"/>
        </a:p>
      </dgm:t>
    </dgm:pt>
    <dgm:pt modelId="{0D8B9BD7-D163-463A-9219-4582C71EEA21}">
      <dgm:prSet phldrT="[Texte]"/>
      <dgm:spPr/>
      <dgm:t>
        <a:bodyPr/>
        <a:lstStyle/>
        <a:p>
          <a:r>
            <a:rPr lang="fr-FR" dirty="0" smtClean="0"/>
            <a:t>Conception des données</a:t>
          </a:r>
          <a:endParaRPr lang="fr-FR" dirty="0"/>
        </a:p>
      </dgm:t>
    </dgm:pt>
    <dgm:pt modelId="{A0611410-4D2E-4519-9C6E-CB642054D5FD}" type="parTrans" cxnId="{FD2418D8-3BD4-4181-80C6-D93A4C9B9CC9}">
      <dgm:prSet/>
      <dgm:spPr/>
      <dgm:t>
        <a:bodyPr/>
        <a:lstStyle/>
        <a:p>
          <a:endParaRPr lang="fr-FR"/>
        </a:p>
      </dgm:t>
    </dgm:pt>
    <dgm:pt modelId="{D5F72B30-E002-4825-8F31-1EFDB1624F4B}" type="sibTrans" cxnId="{FD2418D8-3BD4-4181-80C6-D93A4C9B9CC9}">
      <dgm:prSet/>
      <dgm:spPr/>
      <dgm:t>
        <a:bodyPr/>
        <a:lstStyle/>
        <a:p>
          <a:endParaRPr lang="fr-FR"/>
        </a:p>
      </dgm:t>
    </dgm:pt>
    <dgm:pt modelId="{0D26C25A-5A4F-4BE3-9487-7010622DCD69}">
      <dgm:prSet/>
      <dgm:spPr/>
      <dgm:t>
        <a:bodyPr/>
        <a:lstStyle/>
        <a:p>
          <a:r>
            <a:rPr lang="fr-FR" dirty="0" smtClean="0"/>
            <a:t>Conception des composants</a:t>
          </a:r>
          <a:endParaRPr lang="fr-FR" dirty="0"/>
        </a:p>
      </dgm:t>
    </dgm:pt>
    <dgm:pt modelId="{DA8CB995-E587-45E2-8F2B-CC2A21346702}" type="parTrans" cxnId="{E92F2622-E50B-4A49-B16E-4127A826272C}">
      <dgm:prSet/>
      <dgm:spPr/>
      <dgm:t>
        <a:bodyPr/>
        <a:lstStyle/>
        <a:p>
          <a:endParaRPr lang="fr-FR"/>
        </a:p>
      </dgm:t>
    </dgm:pt>
    <dgm:pt modelId="{85750DCE-DBF9-49FC-8BCF-47D6BF968EAE}" type="sibTrans" cxnId="{E92F2622-E50B-4A49-B16E-4127A826272C}">
      <dgm:prSet/>
      <dgm:spPr/>
      <dgm:t>
        <a:bodyPr/>
        <a:lstStyle/>
        <a:p>
          <a:endParaRPr lang="fr-FR"/>
        </a:p>
      </dgm:t>
    </dgm:pt>
    <dgm:pt modelId="{51C47016-4AC9-4614-BC47-6F86277AD776}" type="pres">
      <dgm:prSet presAssocID="{5C39AB5A-A4FD-42C5-969F-4FEE3CE9548D}" presName="Name0" presStyleCnt="0">
        <dgm:presLayoutVars>
          <dgm:dir/>
          <dgm:animLvl val="lvl"/>
          <dgm:resizeHandles val="exact"/>
        </dgm:presLayoutVars>
      </dgm:prSet>
      <dgm:spPr/>
    </dgm:pt>
    <dgm:pt modelId="{B39D21BE-019A-4122-ACE9-D6A4526A79AF}" type="pres">
      <dgm:prSet presAssocID="{0D26C25A-5A4F-4BE3-9487-7010622DCD69}" presName="Name8" presStyleCnt="0"/>
      <dgm:spPr/>
    </dgm:pt>
    <dgm:pt modelId="{39F720CD-0743-4A0E-AD50-C486F6CF5681}" type="pres">
      <dgm:prSet presAssocID="{0D26C25A-5A4F-4BE3-9487-7010622DCD69}" presName="level" presStyleLbl="node1" presStyleIdx="0" presStyleCnt="4">
        <dgm:presLayoutVars>
          <dgm:chMax val="1"/>
          <dgm:bulletEnabled val="1"/>
        </dgm:presLayoutVars>
      </dgm:prSet>
      <dgm:spPr/>
      <dgm:t>
        <a:bodyPr/>
        <a:lstStyle/>
        <a:p>
          <a:endParaRPr lang="fr-FR"/>
        </a:p>
      </dgm:t>
    </dgm:pt>
    <dgm:pt modelId="{5F931BBE-31CE-40B3-9EA6-DB434D9A9E66}" type="pres">
      <dgm:prSet presAssocID="{0D26C25A-5A4F-4BE3-9487-7010622DCD69}" presName="levelTx" presStyleLbl="revTx" presStyleIdx="0" presStyleCnt="0">
        <dgm:presLayoutVars>
          <dgm:chMax val="1"/>
          <dgm:bulletEnabled val="1"/>
        </dgm:presLayoutVars>
      </dgm:prSet>
      <dgm:spPr/>
      <dgm:t>
        <a:bodyPr/>
        <a:lstStyle/>
        <a:p>
          <a:endParaRPr lang="fr-FR"/>
        </a:p>
      </dgm:t>
    </dgm:pt>
    <dgm:pt modelId="{E228C65C-EFA2-4E6C-B6B9-595300DC5BAD}" type="pres">
      <dgm:prSet presAssocID="{9A01AE53-A0D1-47BA-A29D-314BEEA609D4}" presName="Name8" presStyleCnt="0"/>
      <dgm:spPr/>
    </dgm:pt>
    <dgm:pt modelId="{E5B2BB48-8B63-4C79-A0DA-5A028D440087}" type="pres">
      <dgm:prSet presAssocID="{9A01AE53-A0D1-47BA-A29D-314BEEA609D4}" presName="level" presStyleLbl="node1" presStyleIdx="1" presStyleCnt="4">
        <dgm:presLayoutVars>
          <dgm:chMax val="1"/>
          <dgm:bulletEnabled val="1"/>
        </dgm:presLayoutVars>
      </dgm:prSet>
      <dgm:spPr/>
      <dgm:t>
        <a:bodyPr/>
        <a:lstStyle/>
        <a:p>
          <a:endParaRPr lang="fr-FR"/>
        </a:p>
      </dgm:t>
    </dgm:pt>
    <dgm:pt modelId="{B8CE81F7-E42D-481E-B4B9-57CBC3B6F9D7}" type="pres">
      <dgm:prSet presAssocID="{9A01AE53-A0D1-47BA-A29D-314BEEA609D4}" presName="levelTx" presStyleLbl="revTx" presStyleIdx="0" presStyleCnt="0">
        <dgm:presLayoutVars>
          <dgm:chMax val="1"/>
          <dgm:bulletEnabled val="1"/>
        </dgm:presLayoutVars>
      </dgm:prSet>
      <dgm:spPr/>
      <dgm:t>
        <a:bodyPr/>
        <a:lstStyle/>
        <a:p>
          <a:endParaRPr lang="fr-FR"/>
        </a:p>
      </dgm:t>
    </dgm:pt>
    <dgm:pt modelId="{83B8E8DF-62AA-451E-9B62-6953D1A2F6D5}" type="pres">
      <dgm:prSet presAssocID="{3761C437-3006-4C2B-BC7D-93AC568D9C25}" presName="Name8" presStyleCnt="0"/>
      <dgm:spPr/>
    </dgm:pt>
    <dgm:pt modelId="{E7E2EAB1-FA70-457D-BE77-9B2D3B9BFB9F}" type="pres">
      <dgm:prSet presAssocID="{3761C437-3006-4C2B-BC7D-93AC568D9C25}" presName="level" presStyleLbl="node1" presStyleIdx="2" presStyleCnt="4">
        <dgm:presLayoutVars>
          <dgm:chMax val="1"/>
          <dgm:bulletEnabled val="1"/>
        </dgm:presLayoutVars>
      </dgm:prSet>
      <dgm:spPr/>
      <dgm:t>
        <a:bodyPr/>
        <a:lstStyle/>
        <a:p>
          <a:endParaRPr lang="fr-FR"/>
        </a:p>
      </dgm:t>
    </dgm:pt>
    <dgm:pt modelId="{A4D65545-0D12-4AB7-AE63-E5B740133E70}" type="pres">
      <dgm:prSet presAssocID="{3761C437-3006-4C2B-BC7D-93AC568D9C25}" presName="levelTx" presStyleLbl="revTx" presStyleIdx="0" presStyleCnt="0">
        <dgm:presLayoutVars>
          <dgm:chMax val="1"/>
          <dgm:bulletEnabled val="1"/>
        </dgm:presLayoutVars>
      </dgm:prSet>
      <dgm:spPr/>
      <dgm:t>
        <a:bodyPr/>
        <a:lstStyle/>
        <a:p>
          <a:endParaRPr lang="fr-FR"/>
        </a:p>
      </dgm:t>
    </dgm:pt>
    <dgm:pt modelId="{9884C159-A35D-4DD6-AC7B-14564B51D678}" type="pres">
      <dgm:prSet presAssocID="{0D8B9BD7-D163-463A-9219-4582C71EEA21}" presName="Name8" presStyleCnt="0"/>
      <dgm:spPr/>
    </dgm:pt>
    <dgm:pt modelId="{76BF6F9D-04A5-49A4-8EF2-0F925E3F94A0}" type="pres">
      <dgm:prSet presAssocID="{0D8B9BD7-D163-463A-9219-4582C71EEA21}" presName="level" presStyleLbl="node1" presStyleIdx="3" presStyleCnt="4">
        <dgm:presLayoutVars>
          <dgm:chMax val="1"/>
          <dgm:bulletEnabled val="1"/>
        </dgm:presLayoutVars>
      </dgm:prSet>
      <dgm:spPr/>
      <dgm:t>
        <a:bodyPr/>
        <a:lstStyle/>
        <a:p>
          <a:endParaRPr lang="fr-FR"/>
        </a:p>
      </dgm:t>
    </dgm:pt>
    <dgm:pt modelId="{26662C41-8045-4E17-A7B2-51F447DBD1F5}" type="pres">
      <dgm:prSet presAssocID="{0D8B9BD7-D163-463A-9219-4582C71EEA21}" presName="levelTx" presStyleLbl="revTx" presStyleIdx="0" presStyleCnt="0">
        <dgm:presLayoutVars>
          <dgm:chMax val="1"/>
          <dgm:bulletEnabled val="1"/>
        </dgm:presLayoutVars>
      </dgm:prSet>
      <dgm:spPr/>
      <dgm:t>
        <a:bodyPr/>
        <a:lstStyle/>
        <a:p>
          <a:endParaRPr lang="fr-FR"/>
        </a:p>
      </dgm:t>
    </dgm:pt>
  </dgm:ptLst>
  <dgm:cxnLst>
    <dgm:cxn modelId="{15EAFF00-3052-4919-8FD6-F6BB8CDD7B60}" type="presOf" srcId="{9A01AE53-A0D1-47BA-A29D-314BEEA609D4}" destId="{B8CE81F7-E42D-481E-B4B9-57CBC3B6F9D7}" srcOrd="1" destOrd="0" presId="urn:microsoft.com/office/officeart/2005/8/layout/pyramid1"/>
    <dgm:cxn modelId="{C6B434C2-D66B-497E-A33D-5352584A099D}" type="presOf" srcId="{9A01AE53-A0D1-47BA-A29D-314BEEA609D4}" destId="{E5B2BB48-8B63-4C79-A0DA-5A028D440087}" srcOrd="0" destOrd="0" presId="urn:microsoft.com/office/officeart/2005/8/layout/pyramid1"/>
    <dgm:cxn modelId="{E92F2622-E50B-4A49-B16E-4127A826272C}" srcId="{5C39AB5A-A4FD-42C5-969F-4FEE3CE9548D}" destId="{0D26C25A-5A4F-4BE3-9487-7010622DCD69}" srcOrd="0" destOrd="0" parTransId="{DA8CB995-E587-45E2-8F2B-CC2A21346702}" sibTransId="{85750DCE-DBF9-49FC-8BCF-47D6BF968EAE}"/>
    <dgm:cxn modelId="{FD2418D8-3BD4-4181-80C6-D93A4C9B9CC9}" srcId="{5C39AB5A-A4FD-42C5-969F-4FEE3CE9548D}" destId="{0D8B9BD7-D163-463A-9219-4582C71EEA21}" srcOrd="3" destOrd="0" parTransId="{A0611410-4D2E-4519-9C6E-CB642054D5FD}" sibTransId="{D5F72B30-E002-4825-8F31-1EFDB1624F4B}"/>
    <dgm:cxn modelId="{3054A156-B8FC-43D4-8F3E-BEA6F2EA0A9B}" srcId="{5C39AB5A-A4FD-42C5-969F-4FEE3CE9548D}" destId="{9A01AE53-A0D1-47BA-A29D-314BEEA609D4}" srcOrd="1" destOrd="0" parTransId="{F81BB35E-33B8-40F7-9E28-BDE3256B2AB7}" sibTransId="{AA888A5B-F0C3-4402-82F4-5E38ACD78DB9}"/>
    <dgm:cxn modelId="{D87AA253-88D7-43A5-A01A-FEB56F4C0BED}" type="presOf" srcId="{3761C437-3006-4C2B-BC7D-93AC568D9C25}" destId="{E7E2EAB1-FA70-457D-BE77-9B2D3B9BFB9F}" srcOrd="0" destOrd="0" presId="urn:microsoft.com/office/officeart/2005/8/layout/pyramid1"/>
    <dgm:cxn modelId="{C6D84C54-68BA-4857-AE32-69B6A6BC2B19}" type="presOf" srcId="{3761C437-3006-4C2B-BC7D-93AC568D9C25}" destId="{A4D65545-0D12-4AB7-AE63-E5B740133E70}" srcOrd="1" destOrd="0" presId="urn:microsoft.com/office/officeart/2005/8/layout/pyramid1"/>
    <dgm:cxn modelId="{E8E1FA17-97FA-4D7C-8E7B-1ABF1E313AB0}" srcId="{5C39AB5A-A4FD-42C5-969F-4FEE3CE9548D}" destId="{3761C437-3006-4C2B-BC7D-93AC568D9C25}" srcOrd="2" destOrd="0" parTransId="{A2CA4220-7FB3-417C-8E56-0F2D97C6E5BF}" sibTransId="{BDA6E867-A669-4E2D-A7A4-0C2C046146A9}"/>
    <dgm:cxn modelId="{D0CB2230-D16E-4276-A91B-70C7582313FA}" type="presOf" srcId="{0D26C25A-5A4F-4BE3-9487-7010622DCD69}" destId="{39F720CD-0743-4A0E-AD50-C486F6CF5681}" srcOrd="0" destOrd="0" presId="urn:microsoft.com/office/officeart/2005/8/layout/pyramid1"/>
    <dgm:cxn modelId="{5F019FCD-015B-40CB-946B-6381BE0238CD}" type="presOf" srcId="{0D8B9BD7-D163-463A-9219-4582C71EEA21}" destId="{76BF6F9D-04A5-49A4-8EF2-0F925E3F94A0}" srcOrd="0" destOrd="0" presId="urn:microsoft.com/office/officeart/2005/8/layout/pyramid1"/>
    <dgm:cxn modelId="{33C7E8C7-CBC3-4178-885C-E76CA524D48A}" type="presOf" srcId="{0D26C25A-5A4F-4BE3-9487-7010622DCD69}" destId="{5F931BBE-31CE-40B3-9EA6-DB434D9A9E66}" srcOrd="1" destOrd="0" presId="urn:microsoft.com/office/officeart/2005/8/layout/pyramid1"/>
    <dgm:cxn modelId="{A3CCC261-7D4E-4A64-A0D3-995D40D0238A}" type="presOf" srcId="{0D8B9BD7-D163-463A-9219-4582C71EEA21}" destId="{26662C41-8045-4E17-A7B2-51F447DBD1F5}" srcOrd="1" destOrd="0" presId="urn:microsoft.com/office/officeart/2005/8/layout/pyramid1"/>
    <dgm:cxn modelId="{786ACC28-EB7F-4660-A494-CEE2CC319495}" type="presOf" srcId="{5C39AB5A-A4FD-42C5-969F-4FEE3CE9548D}" destId="{51C47016-4AC9-4614-BC47-6F86277AD776}" srcOrd="0" destOrd="0" presId="urn:microsoft.com/office/officeart/2005/8/layout/pyramid1"/>
    <dgm:cxn modelId="{5E88739B-62F9-4E31-B2AA-65A76351A4C4}" type="presParOf" srcId="{51C47016-4AC9-4614-BC47-6F86277AD776}" destId="{B39D21BE-019A-4122-ACE9-D6A4526A79AF}" srcOrd="0" destOrd="0" presId="urn:microsoft.com/office/officeart/2005/8/layout/pyramid1"/>
    <dgm:cxn modelId="{70647FFC-09BB-41E5-BB3B-4C69B02D145C}" type="presParOf" srcId="{B39D21BE-019A-4122-ACE9-D6A4526A79AF}" destId="{39F720CD-0743-4A0E-AD50-C486F6CF5681}" srcOrd="0" destOrd="0" presId="urn:microsoft.com/office/officeart/2005/8/layout/pyramid1"/>
    <dgm:cxn modelId="{542914BB-DA4C-4A3B-96A1-77597B1CA41F}" type="presParOf" srcId="{B39D21BE-019A-4122-ACE9-D6A4526A79AF}" destId="{5F931BBE-31CE-40B3-9EA6-DB434D9A9E66}" srcOrd="1" destOrd="0" presId="urn:microsoft.com/office/officeart/2005/8/layout/pyramid1"/>
    <dgm:cxn modelId="{E386484F-245E-407C-8FF7-9E7A9DDC3968}" type="presParOf" srcId="{51C47016-4AC9-4614-BC47-6F86277AD776}" destId="{E228C65C-EFA2-4E6C-B6B9-595300DC5BAD}" srcOrd="1" destOrd="0" presId="urn:microsoft.com/office/officeart/2005/8/layout/pyramid1"/>
    <dgm:cxn modelId="{ABA336FF-9D04-4674-B09A-ADAD75ACF0D5}" type="presParOf" srcId="{E228C65C-EFA2-4E6C-B6B9-595300DC5BAD}" destId="{E5B2BB48-8B63-4C79-A0DA-5A028D440087}" srcOrd="0" destOrd="0" presId="urn:microsoft.com/office/officeart/2005/8/layout/pyramid1"/>
    <dgm:cxn modelId="{FEC8E2A7-FC73-41A3-B328-55F835926D54}" type="presParOf" srcId="{E228C65C-EFA2-4E6C-B6B9-595300DC5BAD}" destId="{B8CE81F7-E42D-481E-B4B9-57CBC3B6F9D7}" srcOrd="1" destOrd="0" presId="urn:microsoft.com/office/officeart/2005/8/layout/pyramid1"/>
    <dgm:cxn modelId="{5F8B4A33-9C23-4F79-890C-9E47A7438296}" type="presParOf" srcId="{51C47016-4AC9-4614-BC47-6F86277AD776}" destId="{83B8E8DF-62AA-451E-9B62-6953D1A2F6D5}" srcOrd="2" destOrd="0" presId="urn:microsoft.com/office/officeart/2005/8/layout/pyramid1"/>
    <dgm:cxn modelId="{F2054703-8A6A-49DA-A0F5-51F354F19FCD}" type="presParOf" srcId="{83B8E8DF-62AA-451E-9B62-6953D1A2F6D5}" destId="{E7E2EAB1-FA70-457D-BE77-9B2D3B9BFB9F}" srcOrd="0" destOrd="0" presId="urn:microsoft.com/office/officeart/2005/8/layout/pyramid1"/>
    <dgm:cxn modelId="{5A1E9455-2B2E-4262-95D7-3D40E3AA7780}" type="presParOf" srcId="{83B8E8DF-62AA-451E-9B62-6953D1A2F6D5}" destId="{A4D65545-0D12-4AB7-AE63-E5B740133E70}" srcOrd="1" destOrd="0" presId="urn:microsoft.com/office/officeart/2005/8/layout/pyramid1"/>
    <dgm:cxn modelId="{DA6CD241-81E4-4159-A341-0BFAC3C9043C}" type="presParOf" srcId="{51C47016-4AC9-4614-BC47-6F86277AD776}" destId="{9884C159-A35D-4DD6-AC7B-14564B51D678}" srcOrd="3" destOrd="0" presId="urn:microsoft.com/office/officeart/2005/8/layout/pyramid1"/>
    <dgm:cxn modelId="{D8870B2E-7A98-4C87-AB17-9457E39A675A}" type="presParOf" srcId="{9884C159-A35D-4DD6-AC7B-14564B51D678}" destId="{76BF6F9D-04A5-49A4-8EF2-0F925E3F94A0}" srcOrd="0" destOrd="0" presId="urn:microsoft.com/office/officeart/2005/8/layout/pyramid1"/>
    <dgm:cxn modelId="{2904A5CB-948A-4610-BB45-B8C597808591}" type="presParOf" srcId="{9884C159-A35D-4DD6-AC7B-14564B51D678}" destId="{26662C41-8045-4E17-A7B2-51F447DBD1F5}"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40C1D-7A26-4906-97B2-7739E61A31D4}" type="doc">
      <dgm:prSet loTypeId="urn:microsoft.com/office/officeart/2005/8/layout/cycle5" loCatId="cycle" qsTypeId="urn:microsoft.com/office/officeart/2005/8/quickstyle/simple1" qsCatId="simple" csTypeId="urn:microsoft.com/office/officeart/2005/8/colors/colorful1#1" csCatId="colorful" phldr="1"/>
      <dgm:spPr/>
      <dgm:t>
        <a:bodyPr/>
        <a:lstStyle/>
        <a:p>
          <a:endParaRPr lang="fr-FR"/>
        </a:p>
      </dgm:t>
    </dgm:pt>
    <dgm:pt modelId="{535286A1-D442-4902-B36D-81F71295834F}">
      <dgm:prSet phldrT="[Texte]"/>
      <dgm:spPr/>
      <dgm:t>
        <a:bodyPr/>
        <a:lstStyle/>
        <a:p>
          <a:r>
            <a:rPr lang="fr-FR" dirty="0" smtClean="0"/>
            <a:t>Modèle</a:t>
          </a:r>
          <a:endParaRPr lang="fr-FR" dirty="0"/>
        </a:p>
      </dgm:t>
    </dgm:pt>
    <dgm:pt modelId="{E4FB7905-ACD4-4C9D-9320-128C8C256867}" type="parTrans" cxnId="{6572DAA6-C33E-496A-8584-82EEC424EFD8}">
      <dgm:prSet/>
      <dgm:spPr/>
      <dgm:t>
        <a:bodyPr/>
        <a:lstStyle/>
        <a:p>
          <a:endParaRPr lang="fr-FR"/>
        </a:p>
      </dgm:t>
    </dgm:pt>
    <dgm:pt modelId="{6480C131-7D98-4F95-9A98-664B9C4844E0}" type="sibTrans" cxnId="{6572DAA6-C33E-496A-8584-82EEC424EFD8}">
      <dgm:prSet/>
      <dgm:spPr/>
      <dgm:t>
        <a:bodyPr/>
        <a:lstStyle/>
        <a:p>
          <a:endParaRPr lang="fr-FR"/>
        </a:p>
      </dgm:t>
    </dgm:pt>
    <dgm:pt modelId="{21C7447A-8C0A-4925-8845-C1E0C680F538}">
      <dgm:prSet phldrT="[Texte]"/>
      <dgm:spPr/>
      <dgm:t>
        <a:bodyPr/>
        <a:lstStyle/>
        <a:p>
          <a:r>
            <a:rPr lang="fr-FR" dirty="0" smtClean="0"/>
            <a:t>Vue</a:t>
          </a:r>
          <a:endParaRPr lang="fr-FR" dirty="0"/>
        </a:p>
      </dgm:t>
    </dgm:pt>
    <dgm:pt modelId="{1317CFB1-2C5E-4E68-986C-D73FDFC39D09}" type="parTrans" cxnId="{EDAF0A2C-3C5A-4CF7-B77C-ABDA82351D0B}">
      <dgm:prSet/>
      <dgm:spPr/>
      <dgm:t>
        <a:bodyPr/>
        <a:lstStyle/>
        <a:p>
          <a:endParaRPr lang="fr-FR"/>
        </a:p>
      </dgm:t>
    </dgm:pt>
    <dgm:pt modelId="{EE4C8825-2DD3-47F8-BA1A-E5CD34E6313E}" type="sibTrans" cxnId="{EDAF0A2C-3C5A-4CF7-B77C-ABDA82351D0B}">
      <dgm:prSet/>
      <dgm:spPr/>
      <dgm:t>
        <a:bodyPr/>
        <a:lstStyle/>
        <a:p>
          <a:endParaRPr lang="fr-FR"/>
        </a:p>
      </dgm:t>
    </dgm:pt>
    <dgm:pt modelId="{A9824C1D-A407-4D68-AA27-EAF9867DFDC2}">
      <dgm:prSet phldrT="[Texte]"/>
      <dgm:spPr/>
      <dgm:t>
        <a:bodyPr/>
        <a:lstStyle/>
        <a:p>
          <a:r>
            <a:rPr lang="fr-FR" dirty="0" smtClean="0"/>
            <a:t>Contrôleur</a:t>
          </a:r>
          <a:endParaRPr lang="fr-FR" dirty="0"/>
        </a:p>
      </dgm:t>
    </dgm:pt>
    <dgm:pt modelId="{9E571F74-7A1C-4032-8895-34F727FB8D67}" type="parTrans" cxnId="{E62D89CE-74FB-4CFD-86D4-1F186DEB15DE}">
      <dgm:prSet/>
      <dgm:spPr/>
      <dgm:t>
        <a:bodyPr/>
        <a:lstStyle/>
        <a:p>
          <a:endParaRPr lang="fr-FR"/>
        </a:p>
      </dgm:t>
    </dgm:pt>
    <dgm:pt modelId="{DE57E3C4-47E6-4547-A397-9C2AB871EA20}" type="sibTrans" cxnId="{E62D89CE-74FB-4CFD-86D4-1F186DEB15DE}">
      <dgm:prSet/>
      <dgm:spPr/>
      <dgm:t>
        <a:bodyPr/>
        <a:lstStyle/>
        <a:p>
          <a:endParaRPr lang="fr-FR"/>
        </a:p>
      </dgm:t>
    </dgm:pt>
    <dgm:pt modelId="{F1EBA7CC-0AE6-4923-9187-B8575BEC938D}" type="pres">
      <dgm:prSet presAssocID="{63C40C1D-7A26-4906-97B2-7739E61A31D4}" presName="cycle" presStyleCnt="0">
        <dgm:presLayoutVars>
          <dgm:dir/>
          <dgm:resizeHandles val="exact"/>
        </dgm:presLayoutVars>
      </dgm:prSet>
      <dgm:spPr/>
      <dgm:t>
        <a:bodyPr/>
        <a:lstStyle/>
        <a:p>
          <a:endParaRPr lang="fr-FR"/>
        </a:p>
      </dgm:t>
    </dgm:pt>
    <dgm:pt modelId="{0BD6E871-3065-47EA-9C56-059EA8D9BDC1}" type="pres">
      <dgm:prSet presAssocID="{535286A1-D442-4902-B36D-81F71295834F}" presName="node" presStyleLbl="node1" presStyleIdx="0" presStyleCnt="3">
        <dgm:presLayoutVars>
          <dgm:bulletEnabled val="1"/>
        </dgm:presLayoutVars>
      </dgm:prSet>
      <dgm:spPr/>
      <dgm:t>
        <a:bodyPr/>
        <a:lstStyle/>
        <a:p>
          <a:endParaRPr lang="fr-FR"/>
        </a:p>
      </dgm:t>
    </dgm:pt>
    <dgm:pt modelId="{BE067DFD-BDFC-4854-8E9D-0F1CC409D666}" type="pres">
      <dgm:prSet presAssocID="{535286A1-D442-4902-B36D-81F71295834F}" presName="spNode" presStyleCnt="0"/>
      <dgm:spPr/>
    </dgm:pt>
    <dgm:pt modelId="{7D711FD5-F7A7-4FE3-9C4B-5F23FFD861E8}" type="pres">
      <dgm:prSet presAssocID="{6480C131-7D98-4F95-9A98-664B9C4844E0}" presName="sibTrans" presStyleLbl="sibTrans1D1" presStyleIdx="0" presStyleCnt="3"/>
      <dgm:spPr/>
      <dgm:t>
        <a:bodyPr/>
        <a:lstStyle/>
        <a:p>
          <a:endParaRPr lang="fr-FR"/>
        </a:p>
      </dgm:t>
    </dgm:pt>
    <dgm:pt modelId="{B70C90A8-0B81-4043-B6E9-351ACFE69707}" type="pres">
      <dgm:prSet presAssocID="{21C7447A-8C0A-4925-8845-C1E0C680F538}" presName="node" presStyleLbl="node1" presStyleIdx="1" presStyleCnt="3">
        <dgm:presLayoutVars>
          <dgm:bulletEnabled val="1"/>
        </dgm:presLayoutVars>
      </dgm:prSet>
      <dgm:spPr/>
      <dgm:t>
        <a:bodyPr/>
        <a:lstStyle/>
        <a:p>
          <a:endParaRPr lang="fr-FR"/>
        </a:p>
      </dgm:t>
    </dgm:pt>
    <dgm:pt modelId="{FB9B7021-77F5-4644-B494-28897BEFDF17}" type="pres">
      <dgm:prSet presAssocID="{21C7447A-8C0A-4925-8845-C1E0C680F538}" presName="spNode" presStyleCnt="0"/>
      <dgm:spPr/>
    </dgm:pt>
    <dgm:pt modelId="{BC24E47A-0AB8-4A7F-BC6D-455BCB150BCA}" type="pres">
      <dgm:prSet presAssocID="{EE4C8825-2DD3-47F8-BA1A-E5CD34E6313E}" presName="sibTrans" presStyleLbl="sibTrans1D1" presStyleIdx="1" presStyleCnt="3"/>
      <dgm:spPr/>
      <dgm:t>
        <a:bodyPr/>
        <a:lstStyle/>
        <a:p>
          <a:endParaRPr lang="fr-FR"/>
        </a:p>
      </dgm:t>
    </dgm:pt>
    <dgm:pt modelId="{9F4AC616-FB8F-4BAD-AE49-B2EAEE24436E}" type="pres">
      <dgm:prSet presAssocID="{A9824C1D-A407-4D68-AA27-EAF9867DFDC2}" presName="node" presStyleLbl="node1" presStyleIdx="2" presStyleCnt="3">
        <dgm:presLayoutVars>
          <dgm:bulletEnabled val="1"/>
        </dgm:presLayoutVars>
      </dgm:prSet>
      <dgm:spPr/>
      <dgm:t>
        <a:bodyPr/>
        <a:lstStyle/>
        <a:p>
          <a:endParaRPr lang="fr-FR"/>
        </a:p>
      </dgm:t>
    </dgm:pt>
    <dgm:pt modelId="{E2026ED8-CC53-4C1D-9B2C-EC42D5E76550}" type="pres">
      <dgm:prSet presAssocID="{A9824C1D-A407-4D68-AA27-EAF9867DFDC2}" presName="spNode" presStyleCnt="0"/>
      <dgm:spPr/>
    </dgm:pt>
    <dgm:pt modelId="{DC39D6A4-AF59-4180-9D4D-034C7A8FA7B5}" type="pres">
      <dgm:prSet presAssocID="{DE57E3C4-47E6-4547-A397-9C2AB871EA20}" presName="sibTrans" presStyleLbl="sibTrans1D1" presStyleIdx="2" presStyleCnt="3"/>
      <dgm:spPr/>
      <dgm:t>
        <a:bodyPr/>
        <a:lstStyle/>
        <a:p>
          <a:endParaRPr lang="fr-FR"/>
        </a:p>
      </dgm:t>
    </dgm:pt>
  </dgm:ptLst>
  <dgm:cxnLst>
    <dgm:cxn modelId="{6437444B-2941-4211-8E72-F756DB01200A}" type="presOf" srcId="{63C40C1D-7A26-4906-97B2-7739E61A31D4}" destId="{F1EBA7CC-0AE6-4923-9187-B8575BEC938D}" srcOrd="0" destOrd="0" presId="urn:microsoft.com/office/officeart/2005/8/layout/cycle5"/>
    <dgm:cxn modelId="{044311EB-F4CD-4D82-A83F-DE983E217A8F}" type="presOf" srcId="{A9824C1D-A407-4D68-AA27-EAF9867DFDC2}" destId="{9F4AC616-FB8F-4BAD-AE49-B2EAEE24436E}" srcOrd="0" destOrd="0" presId="urn:microsoft.com/office/officeart/2005/8/layout/cycle5"/>
    <dgm:cxn modelId="{9081132D-39FF-4B56-BC0F-8158D3911BD7}" type="presOf" srcId="{21C7447A-8C0A-4925-8845-C1E0C680F538}" destId="{B70C90A8-0B81-4043-B6E9-351ACFE69707}" srcOrd="0" destOrd="0" presId="urn:microsoft.com/office/officeart/2005/8/layout/cycle5"/>
    <dgm:cxn modelId="{87A64C72-B569-4C2A-82BC-DBB9C2363C0C}" type="presOf" srcId="{6480C131-7D98-4F95-9A98-664B9C4844E0}" destId="{7D711FD5-F7A7-4FE3-9C4B-5F23FFD861E8}" srcOrd="0" destOrd="0" presId="urn:microsoft.com/office/officeart/2005/8/layout/cycle5"/>
    <dgm:cxn modelId="{6572DAA6-C33E-496A-8584-82EEC424EFD8}" srcId="{63C40C1D-7A26-4906-97B2-7739E61A31D4}" destId="{535286A1-D442-4902-B36D-81F71295834F}" srcOrd="0" destOrd="0" parTransId="{E4FB7905-ACD4-4C9D-9320-128C8C256867}" sibTransId="{6480C131-7D98-4F95-9A98-664B9C4844E0}"/>
    <dgm:cxn modelId="{49B0501A-B86D-4804-BC0E-43DCB68D718D}" type="presOf" srcId="{535286A1-D442-4902-B36D-81F71295834F}" destId="{0BD6E871-3065-47EA-9C56-059EA8D9BDC1}" srcOrd="0" destOrd="0" presId="urn:microsoft.com/office/officeart/2005/8/layout/cycle5"/>
    <dgm:cxn modelId="{4105983B-C586-464E-9662-B5F3BFB188D8}" type="presOf" srcId="{EE4C8825-2DD3-47F8-BA1A-E5CD34E6313E}" destId="{BC24E47A-0AB8-4A7F-BC6D-455BCB150BCA}" srcOrd="0" destOrd="0" presId="urn:microsoft.com/office/officeart/2005/8/layout/cycle5"/>
    <dgm:cxn modelId="{EDAF0A2C-3C5A-4CF7-B77C-ABDA82351D0B}" srcId="{63C40C1D-7A26-4906-97B2-7739E61A31D4}" destId="{21C7447A-8C0A-4925-8845-C1E0C680F538}" srcOrd="1" destOrd="0" parTransId="{1317CFB1-2C5E-4E68-986C-D73FDFC39D09}" sibTransId="{EE4C8825-2DD3-47F8-BA1A-E5CD34E6313E}"/>
    <dgm:cxn modelId="{E62D89CE-74FB-4CFD-86D4-1F186DEB15DE}" srcId="{63C40C1D-7A26-4906-97B2-7739E61A31D4}" destId="{A9824C1D-A407-4D68-AA27-EAF9867DFDC2}" srcOrd="2" destOrd="0" parTransId="{9E571F74-7A1C-4032-8895-34F727FB8D67}" sibTransId="{DE57E3C4-47E6-4547-A397-9C2AB871EA20}"/>
    <dgm:cxn modelId="{77C5E390-745C-42BC-A203-CB6FDD1CB8CA}" type="presOf" srcId="{DE57E3C4-47E6-4547-A397-9C2AB871EA20}" destId="{DC39D6A4-AF59-4180-9D4D-034C7A8FA7B5}" srcOrd="0" destOrd="0" presId="urn:microsoft.com/office/officeart/2005/8/layout/cycle5"/>
    <dgm:cxn modelId="{870F4D66-1A6F-464F-AA7D-6B8B101D98F0}" type="presParOf" srcId="{F1EBA7CC-0AE6-4923-9187-B8575BEC938D}" destId="{0BD6E871-3065-47EA-9C56-059EA8D9BDC1}" srcOrd="0" destOrd="0" presId="urn:microsoft.com/office/officeart/2005/8/layout/cycle5"/>
    <dgm:cxn modelId="{76D49CD8-72E7-437C-A0F0-B63F4E15DD73}" type="presParOf" srcId="{F1EBA7CC-0AE6-4923-9187-B8575BEC938D}" destId="{BE067DFD-BDFC-4854-8E9D-0F1CC409D666}" srcOrd="1" destOrd="0" presId="urn:microsoft.com/office/officeart/2005/8/layout/cycle5"/>
    <dgm:cxn modelId="{520A4311-3CD3-49CF-9160-8C73F175B497}" type="presParOf" srcId="{F1EBA7CC-0AE6-4923-9187-B8575BEC938D}" destId="{7D711FD5-F7A7-4FE3-9C4B-5F23FFD861E8}" srcOrd="2" destOrd="0" presId="urn:microsoft.com/office/officeart/2005/8/layout/cycle5"/>
    <dgm:cxn modelId="{C1AC5D0D-E7F2-4293-AB72-CA5EB94BA837}" type="presParOf" srcId="{F1EBA7CC-0AE6-4923-9187-B8575BEC938D}" destId="{B70C90A8-0B81-4043-B6E9-351ACFE69707}" srcOrd="3" destOrd="0" presId="urn:microsoft.com/office/officeart/2005/8/layout/cycle5"/>
    <dgm:cxn modelId="{0C782FAD-CA85-41BF-8639-2C6E76AE8320}" type="presParOf" srcId="{F1EBA7CC-0AE6-4923-9187-B8575BEC938D}" destId="{FB9B7021-77F5-4644-B494-28897BEFDF17}" srcOrd="4" destOrd="0" presId="urn:microsoft.com/office/officeart/2005/8/layout/cycle5"/>
    <dgm:cxn modelId="{FE448DE5-8679-4CAA-A68E-64928DC2A254}" type="presParOf" srcId="{F1EBA7CC-0AE6-4923-9187-B8575BEC938D}" destId="{BC24E47A-0AB8-4A7F-BC6D-455BCB150BCA}" srcOrd="5" destOrd="0" presId="urn:microsoft.com/office/officeart/2005/8/layout/cycle5"/>
    <dgm:cxn modelId="{179A9532-1C7A-4427-861F-328F5181FDEA}" type="presParOf" srcId="{F1EBA7CC-0AE6-4923-9187-B8575BEC938D}" destId="{9F4AC616-FB8F-4BAD-AE49-B2EAEE24436E}" srcOrd="6" destOrd="0" presId="urn:microsoft.com/office/officeart/2005/8/layout/cycle5"/>
    <dgm:cxn modelId="{0B3B82AE-A8CB-49E4-BC92-C5EEFB69D10E}" type="presParOf" srcId="{F1EBA7CC-0AE6-4923-9187-B8575BEC938D}" destId="{E2026ED8-CC53-4C1D-9B2C-EC42D5E76550}" srcOrd="7" destOrd="0" presId="urn:microsoft.com/office/officeart/2005/8/layout/cycle5"/>
    <dgm:cxn modelId="{AFC72E0C-BFCC-4540-A23E-DB9EEFD58D22}" type="presParOf" srcId="{F1EBA7CC-0AE6-4923-9187-B8575BEC938D}" destId="{DC39D6A4-AF59-4180-9D4D-034C7A8FA7B5}"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720CD-0743-4A0E-AD50-C486F6CF5681}">
      <dsp:nvSpPr>
        <dsp:cNvPr id="0" name=""/>
        <dsp:cNvSpPr/>
      </dsp:nvSpPr>
      <dsp:spPr>
        <a:xfrm>
          <a:off x="3086099" y="0"/>
          <a:ext cx="2057400" cy="1131490"/>
        </a:xfrm>
        <a:prstGeom prst="trapezoid">
          <a:avLst>
            <a:gd name="adj" fmla="val 90915"/>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fr-FR" sz="2500" kern="1200" dirty="0" smtClean="0"/>
            <a:t>Conception des composants</a:t>
          </a:r>
          <a:endParaRPr lang="fr-FR" sz="2500" kern="1200" dirty="0"/>
        </a:p>
      </dsp:txBody>
      <dsp:txXfrm>
        <a:off x="3086099" y="0"/>
        <a:ext cx="2057400" cy="1131490"/>
      </dsp:txXfrm>
    </dsp:sp>
    <dsp:sp modelId="{E5B2BB48-8B63-4C79-A0DA-5A028D440087}">
      <dsp:nvSpPr>
        <dsp:cNvPr id="0" name=""/>
        <dsp:cNvSpPr/>
      </dsp:nvSpPr>
      <dsp:spPr>
        <a:xfrm>
          <a:off x="2057399" y="1131490"/>
          <a:ext cx="4114800" cy="1131490"/>
        </a:xfrm>
        <a:prstGeom prst="trapezoid">
          <a:avLst>
            <a:gd name="adj" fmla="val 90915"/>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fr-FR" sz="2500" kern="1200" dirty="0" smtClean="0"/>
            <a:t>Conception des interfaces</a:t>
          </a:r>
          <a:endParaRPr lang="fr-FR" sz="2500" kern="1200" dirty="0"/>
        </a:p>
      </dsp:txBody>
      <dsp:txXfrm>
        <a:off x="2777489" y="1131490"/>
        <a:ext cx="2674620" cy="1131490"/>
      </dsp:txXfrm>
    </dsp:sp>
    <dsp:sp modelId="{E7E2EAB1-FA70-457D-BE77-9B2D3B9BFB9F}">
      <dsp:nvSpPr>
        <dsp:cNvPr id="0" name=""/>
        <dsp:cNvSpPr/>
      </dsp:nvSpPr>
      <dsp:spPr>
        <a:xfrm>
          <a:off x="1028699" y="2262981"/>
          <a:ext cx="6172200" cy="1131490"/>
        </a:xfrm>
        <a:prstGeom prst="trapezoid">
          <a:avLst>
            <a:gd name="adj" fmla="val 90915"/>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fr-FR" sz="2500" kern="1200" dirty="0" smtClean="0"/>
            <a:t>Conception architecturale</a:t>
          </a:r>
          <a:endParaRPr lang="fr-FR" sz="2500" kern="1200" dirty="0"/>
        </a:p>
      </dsp:txBody>
      <dsp:txXfrm>
        <a:off x="2108834" y="2262981"/>
        <a:ext cx="4011930" cy="1131490"/>
      </dsp:txXfrm>
    </dsp:sp>
    <dsp:sp modelId="{76BF6F9D-04A5-49A4-8EF2-0F925E3F94A0}">
      <dsp:nvSpPr>
        <dsp:cNvPr id="0" name=""/>
        <dsp:cNvSpPr/>
      </dsp:nvSpPr>
      <dsp:spPr>
        <a:xfrm>
          <a:off x="0" y="3394472"/>
          <a:ext cx="8229600" cy="1131490"/>
        </a:xfrm>
        <a:prstGeom prst="trapezoid">
          <a:avLst>
            <a:gd name="adj" fmla="val 90915"/>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fr-FR" sz="2500" kern="1200" dirty="0" smtClean="0"/>
            <a:t>Conception des données</a:t>
          </a:r>
          <a:endParaRPr lang="fr-FR" sz="2500" kern="1200" dirty="0"/>
        </a:p>
      </dsp:txBody>
      <dsp:txXfrm>
        <a:off x="1440179" y="3394472"/>
        <a:ext cx="5349240" cy="1131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6E871-3065-47EA-9C56-059EA8D9BDC1}">
      <dsp:nvSpPr>
        <dsp:cNvPr id="0" name=""/>
        <dsp:cNvSpPr/>
      </dsp:nvSpPr>
      <dsp:spPr>
        <a:xfrm>
          <a:off x="3076054" y="946"/>
          <a:ext cx="2077491" cy="135036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r-FR" sz="3000" kern="1200" dirty="0" smtClean="0"/>
            <a:t>Modèle</a:t>
          </a:r>
          <a:endParaRPr lang="fr-FR" sz="3000" kern="1200" dirty="0"/>
        </a:p>
      </dsp:txBody>
      <dsp:txXfrm>
        <a:off x="3141974" y="66866"/>
        <a:ext cx="1945651" cy="1218529"/>
      </dsp:txXfrm>
    </dsp:sp>
    <dsp:sp modelId="{7D711FD5-F7A7-4FE3-9C4B-5F23FFD861E8}">
      <dsp:nvSpPr>
        <dsp:cNvPr id="0" name=""/>
        <dsp:cNvSpPr/>
      </dsp:nvSpPr>
      <dsp:spPr>
        <a:xfrm>
          <a:off x="2315006" y="676131"/>
          <a:ext cx="3599586" cy="3599586"/>
        </a:xfrm>
        <a:custGeom>
          <a:avLst/>
          <a:gdLst/>
          <a:ahLst/>
          <a:cxnLst/>
          <a:rect l="0" t="0" r="0" b="0"/>
          <a:pathLst>
            <a:path>
              <a:moveTo>
                <a:pt x="3116948" y="573270"/>
              </a:moveTo>
              <a:arcTo wR="1799793" hR="1799793" stAng="19022437" swAng="2300476"/>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70C90A8-0B81-4043-B6E9-351ACFE69707}">
      <dsp:nvSpPr>
        <dsp:cNvPr id="0" name=""/>
        <dsp:cNvSpPr/>
      </dsp:nvSpPr>
      <dsp:spPr>
        <a:xfrm>
          <a:off x="4634720" y="2700636"/>
          <a:ext cx="2077491" cy="135036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r-FR" sz="3000" kern="1200" dirty="0" smtClean="0"/>
            <a:t>Vue</a:t>
          </a:r>
          <a:endParaRPr lang="fr-FR" sz="3000" kern="1200" dirty="0"/>
        </a:p>
      </dsp:txBody>
      <dsp:txXfrm>
        <a:off x="4700640" y="2766556"/>
        <a:ext cx="1945651" cy="1218529"/>
      </dsp:txXfrm>
    </dsp:sp>
    <dsp:sp modelId="{BC24E47A-0AB8-4A7F-BC6D-455BCB150BCA}">
      <dsp:nvSpPr>
        <dsp:cNvPr id="0" name=""/>
        <dsp:cNvSpPr/>
      </dsp:nvSpPr>
      <dsp:spPr>
        <a:xfrm>
          <a:off x="2315006" y="676131"/>
          <a:ext cx="3599586" cy="3599586"/>
        </a:xfrm>
        <a:custGeom>
          <a:avLst/>
          <a:gdLst/>
          <a:ahLst/>
          <a:cxnLst/>
          <a:rect l="0" t="0" r="0" b="0"/>
          <a:pathLst>
            <a:path>
              <a:moveTo>
                <a:pt x="2351432" y="3512962"/>
              </a:moveTo>
              <a:arcTo wR="1799793" hR="1799793" stAng="4329089" swAng="2141823"/>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F4AC616-FB8F-4BAD-AE49-B2EAEE24436E}">
      <dsp:nvSpPr>
        <dsp:cNvPr id="0" name=""/>
        <dsp:cNvSpPr/>
      </dsp:nvSpPr>
      <dsp:spPr>
        <a:xfrm>
          <a:off x="1517387" y="2700636"/>
          <a:ext cx="2077491" cy="135036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r-FR" sz="3000" kern="1200" dirty="0" smtClean="0"/>
            <a:t>Contrôleur</a:t>
          </a:r>
          <a:endParaRPr lang="fr-FR" sz="3000" kern="1200" dirty="0"/>
        </a:p>
      </dsp:txBody>
      <dsp:txXfrm>
        <a:off x="1583307" y="2766556"/>
        <a:ext cx="1945651" cy="1218529"/>
      </dsp:txXfrm>
    </dsp:sp>
    <dsp:sp modelId="{DC39D6A4-AF59-4180-9D4D-034C7A8FA7B5}">
      <dsp:nvSpPr>
        <dsp:cNvPr id="0" name=""/>
        <dsp:cNvSpPr/>
      </dsp:nvSpPr>
      <dsp:spPr>
        <a:xfrm>
          <a:off x="2315006" y="676131"/>
          <a:ext cx="3599586" cy="3599586"/>
        </a:xfrm>
        <a:custGeom>
          <a:avLst/>
          <a:gdLst/>
          <a:ahLst/>
          <a:cxnLst/>
          <a:rect l="0" t="0" r="0" b="0"/>
          <a:pathLst>
            <a:path>
              <a:moveTo>
                <a:pt x="5843" y="1654884"/>
              </a:moveTo>
              <a:arcTo wR="1799793" hR="1799793" stAng="11077087" swAng="2300476"/>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A31ED19A-BAA1-45AA-82CB-C49D2D69043C}" type="datetimeFigureOut">
              <a:rPr lang="fr-FR" smtClean="0"/>
              <a:pPr/>
              <a:t>02/10/2022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6EE6653-1B40-4B10-B8A9-83AACF65731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31ED19A-BAA1-45AA-82CB-C49D2D69043C}" type="datetimeFigureOut">
              <a:rPr lang="fr-FR" smtClean="0"/>
              <a:pPr/>
              <a:t>02/10/2022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6EE6653-1B40-4B10-B8A9-83AACF65731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31ED19A-BAA1-45AA-82CB-C49D2D69043C}" type="datetimeFigureOut">
              <a:rPr lang="fr-FR" smtClean="0"/>
              <a:pPr/>
              <a:t>02/10/2022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6EE6653-1B40-4B10-B8A9-83AACF65731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31ED19A-BAA1-45AA-82CB-C49D2D69043C}" type="datetimeFigureOut">
              <a:rPr lang="fr-FR" smtClean="0"/>
              <a:pPr/>
              <a:t>02/10/2022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6EE6653-1B40-4B10-B8A9-83AACF65731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31ED19A-BAA1-45AA-82CB-C49D2D69043C}" type="datetimeFigureOut">
              <a:rPr lang="fr-FR" smtClean="0"/>
              <a:pPr/>
              <a:t>02/10/2022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6EE6653-1B40-4B10-B8A9-83AACF65731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31ED19A-BAA1-45AA-82CB-C49D2D69043C}" type="datetimeFigureOut">
              <a:rPr lang="fr-FR" smtClean="0"/>
              <a:pPr/>
              <a:t>02/10/2022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6EE6653-1B40-4B10-B8A9-83AACF65731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31ED19A-BAA1-45AA-82CB-C49D2D69043C}" type="datetimeFigureOut">
              <a:rPr lang="fr-FR" smtClean="0"/>
              <a:pPr/>
              <a:t>02/10/2022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6EE6653-1B40-4B10-B8A9-83AACF65731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A31ED19A-BAA1-45AA-82CB-C49D2D69043C}" type="datetimeFigureOut">
              <a:rPr lang="fr-FR" smtClean="0"/>
              <a:pPr/>
              <a:t>02/10/2022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6EE6653-1B40-4B10-B8A9-83AACF65731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31ED19A-BAA1-45AA-82CB-C49D2D69043C}" type="datetimeFigureOut">
              <a:rPr lang="fr-FR" smtClean="0"/>
              <a:pPr/>
              <a:t>02/10/2022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6EE6653-1B40-4B10-B8A9-83AACF65731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31ED19A-BAA1-45AA-82CB-C49D2D69043C}" type="datetimeFigureOut">
              <a:rPr lang="fr-FR" smtClean="0"/>
              <a:pPr/>
              <a:t>02/10/2022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6EE6653-1B40-4B10-B8A9-83AACF65731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31ED19A-BAA1-45AA-82CB-C49D2D69043C}" type="datetimeFigureOut">
              <a:rPr lang="fr-FR" smtClean="0"/>
              <a:pPr/>
              <a:t>02/10/2022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6EE6653-1B40-4B10-B8A9-83AACF65731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ED19A-BAA1-45AA-82CB-C49D2D69043C}" type="datetimeFigureOut">
              <a:rPr lang="fr-FR" smtClean="0"/>
              <a:pPr/>
              <a:t>02/10/2022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E6653-1B40-4B10-B8A9-83AACF65731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043608" y="1556792"/>
            <a:ext cx="6400800" cy="792088"/>
          </a:xfrm>
          <a:ln w="3175">
            <a:solidFill>
              <a:schemeClr val="tx1"/>
            </a:solidFill>
          </a:ln>
          <a:effectLst>
            <a:outerShdw blurRad="50800" dist="38100" dir="2700000" algn="tl" rotWithShape="0">
              <a:prstClr val="black">
                <a:alpha val="40000"/>
              </a:prstClr>
            </a:outerShdw>
          </a:effectLst>
        </p:spPr>
        <p:txBody>
          <a:bodyPr>
            <a:normAutofit/>
          </a:bodyPr>
          <a:lstStyle/>
          <a:p>
            <a:r>
              <a:rPr lang="fr-FR" sz="2000" b="1" dirty="0" smtClean="0">
                <a:solidFill>
                  <a:schemeClr val="tx1"/>
                </a:solidFill>
              </a:rPr>
              <a:t>Département d’Informatique</a:t>
            </a:r>
          </a:p>
          <a:p>
            <a:r>
              <a:rPr lang="fr-FR" sz="2000" b="1" dirty="0" smtClean="0">
                <a:solidFill>
                  <a:schemeClr val="tx1"/>
                </a:solidFill>
              </a:rPr>
              <a:t>Master 1 Génie Logiciel (GL)</a:t>
            </a:r>
            <a:endParaRPr lang="fr-FR" sz="2000" b="1" dirty="0">
              <a:solidFill>
                <a:schemeClr val="tx1"/>
              </a:solidFill>
            </a:endParaRPr>
          </a:p>
        </p:txBody>
      </p:sp>
      <p:pic>
        <p:nvPicPr>
          <p:cNvPr id="1026" name="Picture 2" descr="https://www.univ-tlemcen.dz/assets/img/logo-fr.png"/>
          <p:cNvPicPr>
            <a:picLocks noChangeAspect="1" noChangeArrowheads="1"/>
          </p:cNvPicPr>
          <p:nvPr/>
        </p:nvPicPr>
        <p:blipFill>
          <a:blip r:embed="rId2" cstate="print"/>
          <a:srcRect/>
          <a:stretch>
            <a:fillRect/>
          </a:stretch>
        </p:blipFill>
        <p:spPr bwMode="auto">
          <a:xfrm>
            <a:off x="4716016" y="260648"/>
            <a:ext cx="3333750" cy="1238250"/>
          </a:xfrm>
          <a:prstGeom prst="rect">
            <a:avLst/>
          </a:prstGeom>
          <a:noFill/>
        </p:spPr>
      </p:pic>
      <p:sp>
        <p:nvSpPr>
          <p:cNvPr id="5" name="Sous-titre 2"/>
          <p:cNvSpPr txBox="1">
            <a:spLocks/>
          </p:cNvSpPr>
          <p:nvPr/>
        </p:nvSpPr>
        <p:spPr>
          <a:xfrm>
            <a:off x="611560" y="2924944"/>
            <a:ext cx="7848872" cy="792088"/>
          </a:xfrm>
          <a:prstGeom prst="rect">
            <a:avLst/>
          </a:prstGeom>
          <a:ln w="3175">
            <a:noFill/>
          </a:ln>
          <a:effectLst/>
          <a:scene3d>
            <a:camera prst="orthographicFront"/>
            <a:lightRig rig="threePt" dir="t"/>
          </a:scene3d>
          <a:sp3d>
            <a:bevelT/>
          </a:sp3d>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36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mn-ea"/>
                <a:cs typeface="+mn-cs"/>
              </a:rPr>
              <a:t>Modèles d’architecture</a:t>
            </a:r>
            <a:r>
              <a:rPr kumimoji="0" lang="fr-FR" sz="3600" b="1" i="0" u="none" strike="noStrike" kern="1200" cap="none" spc="0" normalizeH="0" noProof="0" dirty="0" smtClean="0">
                <a:ln>
                  <a:noFill/>
                </a:ln>
                <a:solidFill>
                  <a:srgbClr val="C00000"/>
                </a:solidFill>
                <a:effectLst>
                  <a:outerShdw blurRad="38100" dist="38100" dir="2700000" algn="tl">
                    <a:srgbClr val="000000">
                      <a:alpha val="43137"/>
                    </a:srgbClr>
                  </a:outerShdw>
                </a:effectLst>
                <a:uLnTx/>
                <a:uFillTx/>
                <a:latin typeface="+mn-lt"/>
                <a:ea typeface="+mn-ea"/>
                <a:cs typeface="+mn-cs"/>
              </a:rPr>
              <a:t> logicielle </a:t>
            </a:r>
          </a:p>
        </p:txBody>
      </p:sp>
      <p:sp>
        <p:nvSpPr>
          <p:cNvPr id="6" name="ZoneTexte 5"/>
          <p:cNvSpPr txBox="1"/>
          <p:nvPr/>
        </p:nvSpPr>
        <p:spPr>
          <a:xfrm>
            <a:off x="395536" y="5662989"/>
            <a:ext cx="3198761" cy="646331"/>
          </a:xfrm>
          <a:prstGeom prst="rect">
            <a:avLst/>
          </a:prstGeom>
          <a:noFill/>
        </p:spPr>
        <p:txBody>
          <a:bodyPr wrap="none" rtlCol="0">
            <a:spAutoFit/>
          </a:bodyPr>
          <a:lstStyle/>
          <a:p>
            <a:r>
              <a:rPr lang="fr-FR" b="1" dirty="0" smtClean="0"/>
              <a:t>Mme Asma SARI née AMRAOUI</a:t>
            </a:r>
          </a:p>
          <a:p>
            <a:r>
              <a:rPr lang="fr-FR" dirty="0"/>
              <a:t>a</a:t>
            </a:r>
            <a:r>
              <a:rPr lang="fr-FR" dirty="0" smtClean="0"/>
              <a:t>mraoui.asma@gmail.com</a:t>
            </a:r>
            <a:endParaRPr lang="fr-FR" dirty="0"/>
          </a:p>
        </p:txBody>
      </p:sp>
      <p:sp>
        <p:nvSpPr>
          <p:cNvPr id="7" name="ZoneTexte 6"/>
          <p:cNvSpPr txBox="1"/>
          <p:nvPr/>
        </p:nvSpPr>
        <p:spPr>
          <a:xfrm>
            <a:off x="5796136" y="6444044"/>
            <a:ext cx="3312368" cy="369332"/>
          </a:xfrm>
          <a:prstGeom prst="rect">
            <a:avLst/>
          </a:prstGeom>
          <a:noFill/>
        </p:spPr>
        <p:txBody>
          <a:bodyPr wrap="square" rtlCol="0">
            <a:spAutoFit/>
          </a:bodyPr>
          <a:lstStyle/>
          <a:p>
            <a:r>
              <a:rPr lang="fr-FR" dirty="0" smtClean="0"/>
              <a:t>Année universitaire</a:t>
            </a:r>
            <a:r>
              <a:rPr lang="fr-FR" smtClean="0"/>
              <a:t>: 2022 - 2023</a:t>
            </a:r>
            <a:endParaRPr lang="fr-FR" dirty="0"/>
          </a:p>
        </p:txBody>
      </p:sp>
      <p:sp>
        <p:nvSpPr>
          <p:cNvPr id="39938" name="AutoShape 2" descr="Résultat de recherche d'images pour &quot;interaction homme machin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39940" name="AutoShape 4" descr="Résultat de recherche d'images pour &quot;interaction homme machin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39942" name="AutoShape 6" descr="Résultat de recherche d'images pour &quot;interaction homme machin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39944" name="AutoShape 8" descr="Résultat de recherche d'images pour &quot;interaction homme machin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39946" name="AutoShape 10" descr="Résultat de recherche d'images pour &quot;interaction homme machin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39947" name="Picture 11"/>
          <p:cNvPicPr>
            <a:picLocks noChangeAspect="1" noChangeArrowheads="1"/>
          </p:cNvPicPr>
          <p:nvPr/>
        </p:nvPicPr>
        <p:blipFill>
          <a:blip r:embed="rId3" cstate="print">
            <a:duotone>
              <a:schemeClr val="accent1">
                <a:shade val="45000"/>
                <a:satMod val="135000"/>
              </a:schemeClr>
              <a:prstClr val="white"/>
            </a:duotone>
          </a:blip>
          <a:srcRect l="3040" t="29156" r="47151" b="11782"/>
          <a:stretch>
            <a:fillRect/>
          </a:stretch>
        </p:blipFill>
        <p:spPr bwMode="auto">
          <a:xfrm>
            <a:off x="3203848" y="3645025"/>
            <a:ext cx="2808312" cy="18722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C00000"/>
                </a:solidFill>
              </a:rPr>
              <a:t>Styles architecturaux</a:t>
            </a:r>
            <a:endParaRPr lang="fr-FR" b="1" dirty="0">
              <a:solidFill>
                <a:srgbClr val="C00000"/>
              </a:solidFill>
            </a:endParaRPr>
          </a:p>
        </p:txBody>
      </p:sp>
      <p:sp>
        <p:nvSpPr>
          <p:cNvPr id="3" name="Espace réservé du contenu 2"/>
          <p:cNvSpPr>
            <a:spLocks noGrp="1"/>
          </p:cNvSpPr>
          <p:nvPr>
            <p:ph idx="1"/>
          </p:nvPr>
        </p:nvSpPr>
        <p:spPr/>
        <p:txBody>
          <a:bodyPr>
            <a:normAutofit/>
          </a:bodyPr>
          <a:lstStyle/>
          <a:p>
            <a:pPr>
              <a:buFont typeface="Wingdings" pitchFamily="2" charset="2"/>
              <a:buChar char="q"/>
            </a:pPr>
            <a:r>
              <a:rPr lang="fr-FR" b="1" dirty="0" smtClean="0"/>
              <a:t>Architecture orientée objet</a:t>
            </a:r>
          </a:p>
          <a:p>
            <a:pPr algn="just">
              <a:buNone/>
            </a:pPr>
            <a:r>
              <a:rPr lang="fr-FR" sz="2400" dirty="0" smtClean="0"/>
              <a:t>	</a:t>
            </a:r>
            <a:r>
              <a:rPr lang="fr-FR" sz="2000" dirty="0" smtClean="0"/>
              <a:t>Les composants du système (objets) intègrent des données et les opérations de traitement de ces données. La communication et la coordination entre les objets sont réalisées par un mécanisme de passage de messages. </a:t>
            </a:r>
            <a:endParaRPr lang="fr-FR" sz="2000" b="1" dirty="0" smtClean="0"/>
          </a:p>
          <a:p>
            <a:pPr>
              <a:buFont typeface="Wingdings" pitchFamily="2" charset="2"/>
              <a:buChar char="q"/>
            </a:pPr>
            <a:r>
              <a:rPr lang="fr-FR" b="1" dirty="0" smtClean="0"/>
              <a:t>Architecture orientée agent</a:t>
            </a:r>
          </a:p>
          <a:p>
            <a:pPr algn="just">
              <a:buNone/>
            </a:pPr>
            <a:r>
              <a:rPr lang="fr-FR" dirty="0" smtClean="0"/>
              <a:t>	</a:t>
            </a:r>
            <a:r>
              <a:rPr lang="fr-FR" sz="2000" dirty="0" smtClean="0"/>
              <a:t>L'agent logiciel utilise de manière autonome les autres agents pour réaliser ses objectifs, il établit des dialogues avec les autres agents, il négocie et échange de l'information, décide à chaque instant avec quels agents communiquer en fonction de ses besoins immédiats et des disponibilités des autres agents.</a:t>
            </a:r>
            <a:endParaRPr lang="fr-F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solidFill>
                  <a:srgbClr val="C00000"/>
                </a:solidFill>
              </a:rPr>
              <a:t>Qu’est-ce qui fait une bonne architecture logicielle ?</a:t>
            </a:r>
            <a:br>
              <a:rPr lang="fr-FR" dirty="0">
                <a:solidFill>
                  <a:srgbClr val="C00000"/>
                </a:solidFill>
              </a:rPr>
            </a:br>
            <a:endParaRPr lang="fr-FR" dirty="0">
              <a:solidFill>
                <a:srgbClr val="C00000"/>
              </a:solidFill>
            </a:endParaRPr>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Son évolutivité</a:t>
            </a:r>
            <a:endParaRPr lang="fr-FR" dirty="0"/>
          </a:p>
          <a:p>
            <a:pPr>
              <a:buFont typeface="Wingdings" panose="05000000000000000000" pitchFamily="2" charset="2"/>
              <a:buChar char="§"/>
            </a:pPr>
            <a:r>
              <a:rPr lang="fr-FR" dirty="0" smtClean="0"/>
              <a:t>Sa simplicité</a:t>
            </a:r>
            <a:endParaRPr lang="fr-FR" dirty="0"/>
          </a:p>
          <a:p>
            <a:pPr>
              <a:buFont typeface="Wingdings" panose="05000000000000000000" pitchFamily="2" charset="2"/>
              <a:buChar char="§"/>
            </a:pPr>
            <a:r>
              <a:rPr lang="fr-FR" dirty="0" smtClean="0"/>
              <a:t>Sa maintenabilité</a:t>
            </a:r>
            <a:endParaRPr lang="fr-FR" dirty="0"/>
          </a:p>
          <a:p>
            <a:pPr>
              <a:buFont typeface="Wingdings" panose="05000000000000000000" pitchFamily="2" charset="2"/>
              <a:buChar char="§"/>
            </a:pPr>
            <a:r>
              <a:rPr lang="fr-FR" dirty="0" smtClean="0"/>
              <a:t>Sa compatibilité</a:t>
            </a:r>
            <a:endParaRPr lang="fr-FR" dirty="0"/>
          </a:p>
          <a:p>
            <a:pPr>
              <a:buFont typeface="Wingdings" panose="05000000000000000000" pitchFamily="2" charset="2"/>
              <a:buChar char="§"/>
            </a:pPr>
            <a:r>
              <a:rPr lang="fr-FR" dirty="0" smtClean="0"/>
              <a:t>Son </a:t>
            </a:r>
            <a:r>
              <a:rPr lang="fr-FR" dirty="0" err="1" smtClean="0"/>
              <a:t>interconnectivité</a:t>
            </a:r>
            <a:endParaRPr lang="fr-FR" dirty="0"/>
          </a:p>
        </p:txBody>
      </p:sp>
    </p:spTree>
    <p:extLst>
      <p:ext uri="{BB962C8B-B14F-4D97-AF65-F5344CB8AC3E}">
        <p14:creationId xmlns:p14="http://schemas.microsoft.com/office/powerpoint/2010/main" val="324686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C00000"/>
                </a:solidFill>
              </a:rPr>
              <a:t>Modèles d’architecture logicielle</a:t>
            </a:r>
            <a:endParaRPr lang="fr-FR" b="1" dirty="0">
              <a:solidFill>
                <a:srgbClr val="C00000"/>
              </a:solidFill>
            </a:endParaRPr>
          </a:p>
        </p:txBody>
      </p:sp>
      <p:sp>
        <p:nvSpPr>
          <p:cNvPr id="3" name="Espace réservé du contenu 2"/>
          <p:cNvSpPr>
            <a:spLocks noGrp="1"/>
          </p:cNvSpPr>
          <p:nvPr>
            <p:ph idx="1"/>
          </p:nvPr>
        </p:nvSpPr>
        <p:spPr/>
        <p:txBody>
          <a:bodyPr/>
          <a:lstStyle/>
          <a:p>
            <a:pPr algn="just">
              <a:buFont typeface="Wingdings" pitchFamily="2" charset="2"/>
              <a:buChar char="q"/>
            </a:pPr>
            <a:r>
              <a:rPr lang="fr-FR" dirty="0" smtClean="0"/>
              <a:t> Modèles </a:t>
            </a:r>
            <a:r>
              <a:rPr lang="fr-FR" dirty="0"/>
              <a:t>fonctionnels : </a:t>
            </a:r>
            <a:endParaRPr lang="fr-FR" dirty="0" smtClean="0"/>
          </a:p>
          <a:p>
            <a:pPr lvl="1" algn="just">
              <a:buFont typeface="Wingdings" pitchFamily="2" charset="2"/>
              <a:buChar char="§"/>
            </a:pPr>
            <a:r>
              <a:rPr lang="fr-FR" dirty="0" smtClean="0"/>
              <a:t> </a:t>
            </a:r>
            <a:r>
              <a:rPr lang="fr-FR" dirty="0" err="1" smtClean="0"/>
              <a:t>Seeheim</a:t>
            </a:r>
            <a:r>
              <a:rPr lang="fr-FR" dirty="0"/>
              <a:t>, </a:t>
            </a:r>
            <a:r>
              <a:rPr lang="fr-FR" dirty="0" err="1"/>
              <a:t>Arch</a:t>
            </a:r>
            <a:r>
              <a:rPr lang="fr-FR" dirty="0"/>
              <a:t> </a:t>
            </a:r>
            <a:endParaRPr lang="fr-FR" dirty="0" smtClean="0"/>
          </a:p>
          <a:p>
            <a:pPr algn="just">
              <a:buFont typeface="Wingdings" pitchFamily="2" charset="2"/>
              <a:buChar char="q"/>
            </a:pPr>
            <a:r>
              <a:rPr lang="fr-FR" dirty="0" smtClean="0"/>
              <a:t> </a:t>
            </a:r>
            <a:r>
              <a:rPr lang="fr-FR" dirty="0"/>
              <a:t>Modèles à agents : </a:t>
            </a:r>
            <a:endParaRPr lang="fr-FR" dirty="0" smtClean="0"/>
          </a:p>
          <a:p>
            <a:pPr lvl="1" algn="just">
              <a:buFont typeface="Wingdings" pitchFamily="2" charset="2"/>
              <a:buChar char="§"/>
            </a:pPr>
            <a:r>
              <a:rPr lang="fr-FR" dirty="0" smtClean="0"/>
              <a:t> MVC</a:t>
            </a:r>
            <a:r>
              <a:rPr lang="fr-FR" dirty="0"/>
              <a:t>, ALV, PAC </a:t>
            </a:r>
            <a:endParaRPr lang="fr-FR" dirty="0" smtClean="0"/>
          </a:p>
          <a:p>
            <a:pPr algn="just">
              <a:buFont typeface="Wingdings" pitchFamily="2" charset="2"/>
              <a:buChar char="q"/>
            </a:pPr>
            <a:r>
              <a:rPr lang="fr-FR" dirty="0" smtClean="0"/>
              <a:t> </a:t>
            </a:r>
            <a:r>
              <a:rPr lang="fr-FR" dirty="0"/>
              <a:t>Modèle hybride : </a:t>
            </a:r>
            <a:endParaRPr lang="fr-FR" dirty="0" smtClean="0"/>
          </a:p>
          <a:p>
            <a:pPr lvl="1" algn="just">
              <a:buFont typeface="Wingdings" pitchFamily="2" charset="2"/>
              <a:buChar char="§"/>
            </a:pPr>
            <a:r>
              <a:rPr lang="fr-FR" dirty="0" smtClean="0"/>
              <a:t> PAC-</a:t>
            </a:r>
            <a:r>
              <a:rPr lang="fr-FR" dirty="0" err="1" smtClean="0"/>
              <a:t>Amodeus</a:t>
            </a:r>
            <a:endParaRPr lang="fr-FR" dirty="0"/>
          </a:p>
          <a:p>
            <a:pPr algn="just">
              <a:buFont typeface="Wingdings" pitchFamily="2" charset="2"/>
              <a:buChar char="q"/>
            </a:pP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pPr algn="just">
              <a:buFont typeface="Wingdings" pitchFamily="2" charset="2"/>
              <a:buChar char="q"/>
            </a:pPr>
            <a:r>
              <a:rPr lang="fr-FR" dirty="0"/>
              <a:t>Chaque modèle se propose d'identifier les éléments significatifs qui entrent dans la composition de la plupart des systèmes interactifs, ainsi que les relations qui les lient. </a:t>
            </a:r>
          </a:p>
          <a:p>
            <a:pPr algn="just">
              <a:buFont typeface="Wingdings" pitchFamily="2" charset="2"/>
              <a:buChar char="q"/>
            </a:pPr>
            <a:r>
              <a:rPr lang="fr-FR" dirty="0" smtClean="0"/>
              <a:t>Tous </a:t>
            </a:r>
            <a:r>
              <a:rPr lang="fr-FR" dirty="0"/>
              <a:t>les modèles partent du principe qu'un système interactif comporte une partie </a:t>
            </a:r>
            <a:r>
              <a:rPr lang="fr-FR" dirty="0" smtClean="0"/>
              <a:t>                      « </a:t>
            </a:r>
            <a:r>
              <a:rPr lang="fr-FR" b="1" dirty="0" smtClean="0"/>
              <a:t>interface </a:t>
            </a:r>
            <a:r>
              <a:rPr lang="fr-FR" dirty="0" smtClean="0"/>
              <a:t>» </a:t>
            </a:r>
            <a:r>
              <a:rPr lang="fr-FR" dirty="0"/>
              <a:t>et une partie </a:t>
            </a:r>
            <a:r>
              <a:rPr lang="fr-FR" dirty="0" smtClean="0"/>
              <a:t>« </a:t>
            </a:r>
            <a:r>
              <a:rPr lang="fr-FR" b="1" dirty="0" smtClean="0"/>
              <a:t>application pure </a:t>
            </a:r>
            <a:r>
              <a:rPr lang="fr-FR" dirty="0" smtClean="0"/>
              <a:t>». </a:t>
            </a:r>
          </a:p>
          <a:p>
            <a:pPr algn="just">
              <a:buFont typeface="Wingdings" pitchFamily="2" charset="2"/>
              <a:buChar char="q"/>
            </a:pPr>
            <a:r>
              <a:rPr lang="fr-FR" dirty="0" smtClean="0"/>
              <a:t>Cette </a:t>
            </a:r>
            <a:r>
              <a:rPr lang="fr-FR" dirty="0"/>
              <a:t>dernière est souvent appelée </a:t>
            </a:r>
            <a:r>
              <a:rPr lang="fr-FR" b="1" i="1" dirty="0"/>
              <a:t>noyau</a:t>
            </a:r>
            <a:r>
              <a:rPr lang="fr-FR" i="1" dirty="0"/>
              <a:t> </a:t>
            </a:r>
            <a:r>
              <a:rPr lang="fr-FR" b="1" i="1" dirty="0"/>
              <a:t>fonctionnel</a:t>
            </a:r>
            <a:r>
              <a:rPr lang="fr-FR" dirty="0"/>
              <a:t>, et tout ce qui s'y réfère appartient au </a:t>
            </a:r>
            <a:r>
              <a:rPr lang="fr-FR" i="1" dirty="0"/>
              <a:t>domaine</a:t>
            </a:r>
            <a:r>
              <a:rPr lang="fr-FR" dirty="0"/>
              <a:t>. </a:t>
            </a:r>
          </a:p>
        </p:txBody>
      </p:sp>
      <p:sp>
        <p:nvSpPr>
          <p:cNvPr id="5" name="Titre 1"/>
          <p:cNvSpPr>
            <a:spLocks noGrp="1"/>
          </p:cNvSpPr>
          <p:nvPr>
            <p:ph type="title"/>
          </p:nvPr>
        </p:nvSpPr>
        <p:spPr>
          <a:xfrm>
            <a:off x="457200" y="274638"/>
            <a:ext cx="8229600" cy="1143000"/>
          </a:xfrm>
        </p:spPr>
        <p:txBody>
          <a:bodyPr/>
          <a:lstStyle/>
          <a:p>
            <a:r>
              <a:rPr lang="fr-FR" b="1" dirty="0" smtClean="0">
                <a:solidFill>
                  <a:srgbClr val="C00000"/>
                </a:solidFill>
              </a:rPr>
              <a:t>Modèles d’architecture logicielle</a:t>
            </a:r>
            <a:endParaRPr lang="fr-FR" b="1" dirty="0">
              <a:solidFill>
                <a:srgbClr val="C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just">
              <a:buFont typeface="Wingdings" pitchFamily="2" charset="2"/>
              <a:buChar char="q"/>
            </a:pPr>
            <a:endParaRPr lang="fr-FR" dirty="0" smtClean="0"/>
          </a:p>
          <a:p>
            <a:pPr algn="just">
              <a:buFont typeface="Wingdings" pitchFamily="2" charset="2"/>
              <a:buChar char="q"/>
            </a:pPr>
            <a:r>
              <a:rPr lang="fr-FR" dirty="0" smtClean="0"/>
              <a:t>L’interface homme-machine comme une entité externe au reste de l’application.</a:t>
            </a:r>
          </a:p>
          <a:p>
            <a:pPr algn="just">
              <a:buFont typeface="Wingdings" pitchFamily="2" charset="2"/>
              <a:buChar char="q"/>
            </a:pPr>
            <a:r>
              <a:rPr lang="fr-FR" dirty="0" smtClean="0"/>
              <a:t>Le noyau fonctionnel est considéré comme préexistant, et les modèles de systèmes interactifs décrivent essentiellement la partie interface, ainsi que ses relations avec les objets du domaine.</a:t>
            </a:r>
          </a:p>
          <a:p>
            <a:pPr algn="just">
              <a:buFont typeface="Wingdings" pitchFamily="2" charset="2"/>
              <a:buChar char="q"/>
            </a:pPr>
            <a:endParaRPr lang="fr-FR" dirty="0" smtClean="0"/>
          </a:p>
          <a:p>
            <a:endParaRPr lang="fr-FR" dirty="0"/>
          </a:p>
        </p:txBody>
      </p:sp>
      <p:sp>
        <p:nvSpPr>
          <p:cNvPr id="4" name="Titre 1"/>
          <p:cNvSpPr>
            <a:spLocks noGrp="1"/>
          </p:cNvSpPr>
          <p:nvPr>
            <p:ph type="title"/>
          </p:nvPr>
        </p:nvSpPr>
        <p:spPr>
          <a:xfrm>
            <a:off x="457200" y="274638"/>
            <a:ext cx="8229600" cy="1143000"/>
          </a:xfrm>
        </p:spPr>
        <p:txBody>
          <a:bodyPr/>
          <a:lstStyle/>
          <a:p>
            <a:r>
              <a:rPr lang="fr-FR" b="1" dirty="0" smtClean="0">
                <a:solidFill>
                  <a:srgbClr val="C00000"/>
                </a:solidFill>
              </a:rPr>
              <a:t>Modèles d’architecture logicielle</a:t>
            </a:r>
            <a:endParaRPr lang="fr-FR" b="1" dirty="0">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ncludegraphics[scale=0.45]{interface}"/>
          <p:cNvPicPr/>
          <p:nvPr/>
        </p:nvPicPr>
        <p:blipFill>
          <a:blip r:embed="rId2" cstate="print"/>
          <a:srcRect/>
          <a:stretch>
            <a:fillRect/>
          </a:stretch>
        </p:blipFill>
        <p:spPr bwMode="auto">
          <a:xfrm>
            <a:off x="683568" y="2492896"/>
            <a:ext cx="7704856" cy="2952328"/>
          </a:xfrm>
          <a:prstGeom prst="rect">
            <a:avLst/>
          </a:prstGeom>
          <a:noFill/>
          <a:ln w="9525">
            <a:noFill/>
            <a:miter lim="800000"/>
            <a:headEnd/>
            <a:tailEnd/>
          </a:ln>
        </p:spPr>
      </p:pic>
      <p:sp>
        <p:nvSpPr>
          <p:cNvPr id="5" name="Titre 1"/>
          <p:cNvSpPr>
            <a:spLocks noGrp="1"/>
          </p:cNvSpPr>
          <p:nvPr>
            <p:ph type="title"/>
          </p:nvPr>
        </p:nvSpPr>
        <p:spPr/>
        <p:txBody>
          <a:bodyPr/>
          <a:lstStyle/>
          <a:p>
            <a:r>
              <a:rPr lang="fr-FR" b="1" dirty="0" smtClean="0">
                <a:solidFill>
                  <a:srgbClr val="C00000"/>
                </a:solidFill>
              </a:rPr>
              <a:t>Modèles d’architecture logicielle</a:t>
            </a:r>
            <a:endParaRPr lang="fr-FR" b="1" dirty="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7500" lnSpcReduction="20000"/>
          </a:bodyPr>
          <a:lstStyle/>
          <a:p>
            <a:pPr marL="514350" indent="-514350" algn="just">
              <a:buFont typeface="Wingdings" pitchFamily="2" charset="2"/>
              <a:buChar char="q"/>
            </a:pPr>
            <a:r>
              <a:rPr lang="fr-FR" b="1" dirty="0">
                <a:solidFill>
                  <a:srgbClr val="0070C0"/>
                </a:solidFill>
              </a:rPr>
              <a:t>L</a:t>
            </a:r>
            <a:r>
              <a:rPr lang="fr-FR" b="1" dirty="0" smtClean="0">
                <a:solidFill>
                  <a:srgbClr val="0070C0"/>
                </a:solidFill>
              </a:rPr>
              <a:t>’espace </a:t>
            </a:r>
            <a:r>
              <a:rPr lang="fr-FR" b="1" dirty="0">
                <a:solidFill>
                  <a:srgbClr val="0070C0"/>
                </a:solidFill>
              </a:rPr>
              <a:t>IHM </a:t>
            </a:r>
            <a:r>
              <a:rPr lang="fr-FR" b="1" dirty="0" smtClean="0">
                <a:solidFill>
                  <a:srgbClr val="0070C0"/>
                </a:solidFill>
              </a:rPr>
              <a:t>(interface) </a:t>
            </a:r>
            <a:r>
              <a:rPr lang="fr-FR" dirty="0" smtClean="0"/>
              <a:t>se </a:t>
            </a:r>
            <a:r>
              <a:rPr lang="fr-FR" dirty="0"/>
              <a:t>caractérise par la priorité qu’il faudrait accorder aux aspects ergonomiques et inclut en particulier l’analyse des besoins et la conception de l’interface consignée dans le document de </a:t>
            </a:r>
            <a:r>
              <a:rPr lang="fr-FR" dirty="0" smtClean="0"/>
              <a:t>spécifications </a:t>
            </a:r>
            <a:r>
              <a:rPr lang="fr-FR" dirty="0"/>
              <a:t>externes. À cette étape de conception, intervient l’ergonomie pour la définition et la </a:t>
            </a:r>
            <a:r>
              <a:rPr lang="fr-FR" dirty="0" smtClean="0"/>
              <a:t>spécification </a:t>
            </a:r>
            <a:r>
              <a:rPr lang="fr-FR" dirty="0"/>
              <a:t>de l’interface </a:t>
            </a:r>
            <a:r>
              <a:rPr lang="fr-FR" dirty="0" smtClean="0"/>
              <a:t>utilisateur.</a:t>
            </a:r>
          </a:p>
          <a:p>
            <a:pPr marL="514350" indent="-514350" algn="just">
              <a:buFont typeface="Wingdings" pitchFamily="2" charset="2"/>
              <a:buChar char="q"/>
            </a:pPr>
            <a:endParaRPr lang="fr-FR" dirty="0" smtClean="0"/>
          </a:p>
          <a:p>
            <a:pPr marL="514350" indent="-514350" algn="just">
              <a:buFont typeface="Wingdings" pitchFamily="2" charset="2"/>
              <a:buChar char="q"/>
            </a:pPr>
            <a:r>
              <a:rPr lang="fr-FR" b="1" dirty="0" smtClean="0">
                <a:solidFill>
                  <a:srgbClr val="0070C0"/>
                </a:solidFill>
              </a:rPr>
              <a:t>L’espace logiciel (Noyau fonctionnel) </a:t>
            </a:r>
            <a:r>
              <a:rPr lang="fr-FR" dirty="0" smtClean="0"/>
              <a:t>, </a:t>
            </a:r>
            <a:r>
              <a:rPr lang="fr-FR" dirty="0"/>
              <a:t>lié aux techniques d’implémentation logicielles, laisse la place aux compétences informatiques avec les conceptions globales et </a:t>
            </a:r>
            <a:r>
              <a:rPr lang="fr-FR" dirty="0" smtClean="0"/>
              <a:t>détaillées</a:t>
            </a:r>
            <a:r>
              <a:rPr lang="fr-FR" dirty="0"/>
              <a:t>, le </a:t>
            </a:r>
            <a:r>
              <a:rPr lang="fr-FR" dirty="0" smtClean="0"/>
              <a:t>codage, </a:t>
            </a:r>
            <a:r>
              <a:rPr lang="fr-FR" dirty="0"/>
              <a:t>les tests unitaires et </a:t>
            </a:r>
            <a:r>
              <a:rPr lang="fr-FR" dirty="0" smtClean="0"/>
              <a:t>les tests d’intégration</a:t>
            </a:r>
            <a:r>
              <a:rPr lang="fr-FR" dirty="0"/>
              <a:t>.</a:t>
            </a:r>
          </a:p>
          <a:p>
            <a:pPr marL="514350" indent="-514350" algn="just">
              <a:buFont typeface="Wingdings" pitchFamily="2" charset="2"/>
              <a:buChar char="q"/>
            </a:pPr>
            <a:endParaRPr lang="fr-FR" dirty="0"/>
          </a:p>
        </p:txBody>
      </p:sp>
      <p:sp>
        <p:nvSpPr>
          <p:cNvPr id="4" name="Titre 1"/>
          <p:cNvSpPr>
            <a:spLocks noGrp="1"/>
          </p:cNvSpPr>
          <p:nvPr>
            <p:ph type="title"/>
          </p:nvPr>
        </p:nvSpPr>
        <p:spPr>
          <a:xfrm>
            <a:off x="457200" y="274638"/>
            <a:ext cx="8229600" cy="1143000"/>
          </a:xfrm>
        </p:spPr>
        <p:txBody>
          <a:bodyPr/>
          <a:lstStyle/>
          <a:p>
            <a:r>
              <a:rPr lang="fr-FR" b="1" dirty="0" smtClean="0">
                <a:solidFill>
                  <a:srgbClr val="C00000"/>
                </a:solidFill>
              </a:rPr>
              <a:t>Modèles d’architecture logicielle</a:t>
            </a:r>
            <a:endParaRPr lang="fr-FR" b="1" dirty="0">
              <a:solidFill>
                <a:srgbClr val="C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cstate="print"/>
          <a:srcRect l="47500" t="48390" r="33750" b="16657"/>
          <a:stretch>
            <a:fillRect/>
          </a:stretch>
        </p:blipFill>
        <p:spPr bwMode="auto">
          <a:xfrm>
            <a:off x="1403648" y="980728"/>
            <a:ext cx="6552728" cy="468052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C00000"/>
                </a:solidFill>
              </a:rPr>
              <a:t>Modèles à agents</a:t>
            </a:r>
            <a:endParaRPr lang="fr-FR" b="1" dirty="0">
              <a:solidFill>
                <a:srgbClr val="C00000"/>
              </a:solidFill>
            </a:endParaRPr>
          </a:p>
        </p:txBody>
      </p:sp>
      <p:sp>
        <p:nvSpPr>
          <p:cNvPr id="3" name="Espace réservé du contenu 2"/>
          <p:cNvSpPr>
            <a:spLocks noGrp="1"/>
          </p:cNvSpPr>
          <p:nvPr>
            <p:ph idx="1"/>
          </p:nvPr>
        </p:nvSpPr>
        <p:spPr/>
        <p:txBody>
          <a:bodyPr/>
          <a:lstStyle/>
          <a:p>
            <a:pPr>
              <a:buFont typeface="Wingdings" pitchFamily="2" charset="2"/>
              <a:buChar char="q"/>
            </a:pPr>
            <a:r>
              <a:rPr lang="fr-FR" dirty="0" smtClean="0"/>
              <a:t> MVC</a:t>
            </a:r>
          </a:p>
          <a:p>
            <a:pPr>
              <a:buFont typeface="Wingdings" pitchFamily="2" charset="2"/>
              <a:buChar char="q"/>
            </a:pPr>
            <a:endParaRPr lang="fr-FR" dirty="0"/>
          </a:p>
          <a:p>
            <a:pPr>
              <a:buFont typeface="Wingdings" pitchFamily="2" charset="2"/>
              <a:buChar char="q"/>
            </a:pPr>
            <a:r>
              <a:rPr lang="fr-FR" dirty="0" smtClean="0"/>
              <a:t> ALV</a:t>
            </a:r>
          </a:p>
          <a:p>
            <a:pPr>
              <a:buFont typeface="Wingdings" pitchFamily="2" charset="2"/>
              <a:buChar char="q"/>
            </a:pPr>
            <a:endParaRPr lang="fr-FR" dirty="0" smtClean="0"/>
          </a:p>
          <a:p>
            <a:pPr>
              <a:buFont typeface="Wingdings" pitchFamily="2" charset="2"/>
              <a:buChar char="q"/>
            </a:pPr>
            <a:r>
              <a:rPr lang="fr-FR" dirty="0" smtClean="0"/>
              <a:t> PAC</a:t>
            </a: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457200" y="1927373"/>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re 1"/>
          <p:cNvSpPr txBox="1">
            <a:spLocks/>
          </p:cNvSpPr>
          <p:nvPr/>
        </p:nvSpPr>
        <p:spPr>
          <a:xfrm>
            <a:off x="609600" y="427038"/>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smtClean="0">
                <a:ln>
                  <a:noFill/>
                </a:ln>
                <a:solidFill>
                  <a:srgbClr val="0070C0"/>
                </a:solidFill>
                <a:effectLst/>
                <a:uLnTx/>
                <a:uFillTx/>
                <a:latin typeface="+mj-lt"/>
                <a:ea typeface="+mj-ea"/>
                <a:cs typeface="+mj-cs"/>
              </a:rPr>
              <a:t>MVC</a:t>
            </a:r>
            <a:br>
              <a:rPr kumimoji="0" lang="fr-FR" sz="4400" b="1" i="0" u="none" strike="noStrike" kern="1200" cap="none" spc="0" normalizeH="0" baseline="0" noProof="0" smtClean="0">
                <a:ln>
                  <a:noFill/>
                </a:ln>
                <a:solidFill>
                  <a:srgbClr val="0070C0"/>
                </a:solidFill>
                <a:effectLst/>
                <a:uLnTx/>
                <a:uFillTx/>
                <a:latin typeface="+mj-lt"/>
                <a:ea typeface="+mj-ea"/>
                <a:cs typeface="+mj-cs"/>
              </a:rPr>
            </a:br>
            <a:r>
              <a:rPr kumimoji="0" lang="fr-FR" sz="4400" b="1" i="0" u="none" strike="noStrike" kern="1200" cap="none" spc="0" normalizeH="0" baseline="0" noProof="0" smtClean="0">
                <a:ln>
                  <a:noFill/>
                </a:ln>
                <a:solidFill>
                  <a:schemeClr val="accent6">
                    <a:lumMod val="75000"/>
                  </a:schemeClr>
                </a:solidFill>
                <a:effectLst/>
                <a:uLnTx/>
                <a:uFillTx/>
                <a:latin typeface="+mj-lt"/>
                <a:ea typeface="+mj-ea"/>
                <a:cs typeface="+mj-cs"/>
              </a:rPr>
              <a:t> (Modèle, Vue, Contrôleur) </a:t>
            </a:r>
            <a:endParaRPr kumimoji="0" lang="fr-FR" sz="4400" b="1" i="0" u="none" strike="noStrike" kern="1200" cap="none" spc="0" normalizeH="0" baseline="0" noProof="0" dirty="0" smtClean="0">
              <a:ln>
                <a:noFill/>
              </a:ln>
              <a:solidFill>
                <a:schemeClr val="accent6">
                  <a:lumMod val="75000"/>
                </a:schemeClr>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C00000"/>
                </a:solidFill>
              </a:rPr>
              <a:t>Introduction</a:t>
            </a:r>
            <a:endParaRPr lang="fr-FR" b="1" dirty="0">
              <a:solidFill>
                <a:srgbClr val="C00000"/>
              </a:solidFill>
            </a:endParaRPr>
          </a:p>
        </p:txBody>
      </p:sp>
      <p:sp>
        <p:nvSpPr>
          <p:cNvPr id="3" name="Espace réservé du contenu 2"/>
          <p:cNvSpPr>
            <a:spLocks noGrp="1"/>
          </p:cNvSpPr>
          <p:nvPr>
            <p:ph idx="1"/>
          </p:nvPr>
        </p:nvSpPr>
        <p:spPr/>
        <p:txBody>
          <a:bodyPr>
            <a:normAutofit/>
          </a:bodyPr>
          <a:lstStyle/>
          <a:p>
            <a:pPr algn="just">
              <a:lnSpc>
                <a:spcPct val="200000"/>
              </a:lnSpc>
              <a:buFont typeface="Wingdings" pitchFamily="2" charset="2"/>
              <a:buChar char="q"/>
            </a:pPr>
            <a:r>
              <a:rPr lang="fr-FR" dirty="0" smtClean="0"/>
              <a:t> Conception </a:t>
            </a:r>
            <a:r>
              <a:rPr lang="fr-FR" dirty="0"/>
              <a:t>d’IHM : difficile, donc nécessairement itérative </a:t>
            </a:r>
            <a:endParaRPr lang="fr-FR" dirty="0" smtClean="0"/>
          </a:p>
          <a:p>
            <a:pPr algn="just">
              <a:lnSpc>
                <a:spcPct val="200000"/>
              </a:lnSpc>
              <a:buFont typeface="Wingdings" pitchFamily="2" charset="2"/>
              <a:buChar char="q"/>
            </a:pPr>
            <a:r>
              <a:rPr lang="fr-FR" dirty="0" smtClean="0"/>
              <a:t> </a:t>
            </a:r>
            <a:r>
              <a:rPr lang="fr-FR" dirty="0" err="1" smtClean="0"/>
              <a:t>Itérativité</a:t>
            </a:r>
            <a:r>
              <a:rPr lang="fr-FR" dirty="0" smtClean="0"/>
              <a:t> </a:t>
            </a:r>
            <a:r>
              <a:rPr lang="fr-FR" dirty="0"/>
              <a:t>implique </a:t>
            </a:r>
            <a:r>
              <a:rPr lang="fr-FR" dirty="0" err="1"/>
              <a:t>modifiabilité</a:t>
            </a:r>
            <a:r>
              <a:rPr lang="fr-FR" dirty="0"/>
              <a:t> du logiciel </a:t>
            </a:r>
            <a:endParaRPr lang="fr-FR" dirty="0" smtClean="0"/>
          </a:p>
          <a:p>
            <a:pPr algn="just">
              <a:lnSpc>
                <a:spcPct val="200000"/>
              </a:lnSpc>
              <a:buFont typeface="Wingdings" pitchFamily="2" charset="2"/>
              <a:buChar char="q"/>
            </a:pPr>
            <a:r>
              <a:rPr lang="fr-FR" dirty="0" smtClean="0"/>
              <a:t> Complexité </a:t>
            </a:r>
            <a:r>
              <a:rPr lang="fr-FR" dirty="0"/>
              <a:t>et taille croissantes des IHM </a:t>
            </a:r>
            <a:endParaRPr lang="fr-FR" dirty="0" smtClean="0"/>
          </a:p>
          <a:p>
            <a:pPr algn="just">
              <a:lnSpc>
                <a:spcPct val="200000"/>
              </a:lnSpc>
              <a:buFont typeface="Wingdings" pitchFamily="2" charset="2"/>
              <a:buChar char="q"/>
            </a:pP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0070C0"/>
                </a:solidFill>
              </a:rPr>
              <a:t>MVC</a:t>
            </a:r>
            <a:br>
              <a:rPr lang="fr-FR" b="1" dirty="0" smtClean="0">
                <a:solidFill>
                  <a:srgbClr val="0070C0"/>
                </a:solidFill>
              </a:rPr>
            </a:br>
            <a:r>
              <a:rPr lang="fr-FR" b="1" dirty="0" smtClean="0">
                <a:solidFill>
                  <a:schemeClr val="accent6">
                    <a:lumMod val="75000"/>
                  </a:schemeClr>
                </a:solidFill>
              </a:rPr>
              <a:t> (Modèle, Vue, Contrôleur) </a:t>
            </a:r>
            <a:endParaRPr lang="fr-FR" b="1" dirty="0">
              <a:solidFill>
                <a:schemeClr val="accent6">
                  <a:lumMod val="75000"/>
                </a:schemeClr>
              </a:solidFill>
            </a:endParaRPr>
          </a:p>
        </p:txBody>
      </p:sp>
      <p:sp>
        <p:nvSpPr>
          <p:cNvPr id="3" name="Espace réservé du contenu 2"/>
          <p:cNvSpPr>
            <a:spLocks noGrp="1"/>
          </p:cNvSpPr>
          <p:nvPr>
            <p:ph idx="1"/>
          </p:nvPr>
        </p:nvSpPr>
        <p:spPr/>
        <p:txBody>
          <a:bodyPr>
            <a:normAutofit/>
          </a:bodyPr>
          <a:lstStyle/>
          <a:p>
            <a:pPr algn="just">
              <a:buFont typeface="Wingdings" pitchFamily="2" charset="2"/>
              <a:buChar char="q"/>
            </a:pPr>
            <a:r>
              <a:rPr lang="fr-FR" dirty="0" smtClean="0"/>
              <a:t> L'approche </a:t>
            </a:r>
            <a:r>
              <a:rPr lang="fr-FR" dirty="0"/>
              <a:t>de MVC  </a:t>
            </a:r>
            <a:r>
              <a:rPr lang="fr-FR" dirty="0" smtClean="0"/>
              <a:t>se base sur la </a:t>
            </a:r>
            <a:r>
              <a:rPr lang="fr-FR" dirty="0" err="1"/>
              <a:t>modifiabilité</a:t>
            </a:r>
            <a:r>
              <a:rPr lang="fr-FR" dirty="0"/>
              <a:t> et la conception itérative, ainsi que la compatibilité avec les langages à objets.</a:t>
            </a:r>
          </a:p>
          <a:p>
            <a:pPr algn="just">
              <a:buFont typeface="Wingdings" pitchFamily="2" charset="2"/>
              <a:buChar char="q"/>
            </a:pPr>
            <a:r>
              <a:rPr lang="fr-FR" dirty="0" smtClean="0"/>
              <a:t> MVC </a:t>
            </a:r>
            <a:r>
              <a:rPr lang="fr-FR" dirty="0"/>
              <a:t>décompose les systèmes interactifs en une hiérarchie d'agents. </a:t>
            </a:r>
            <a:endParaRPr lang="fr-FR" dirty="0" smtClean="0"/>
          </a:p>
          <a:p>
            <a:pPr algn="just">
              <a:buFont typeface="Wingdings" pitchFamily="2" charset="2"/>
              <a:buChar char="q"/>
            </a:pPr>
            <a:r>
              <a:rPr lang="fr-FR" dirty="0"/>
              <a:t> </a:t>
            </a:r>
            <a:r>
              <a:rPr lang="fr-FR" dirty="0" smtClean="0"/>
              <a:t>Un </a:t>
            </a:r>
            <a:r>
              <a:rPr lang="fr-FR" dirty="0"/>
              <a:t>agent MVC consiste en un </a:t>
            </a:r>
            <a:r>
              <a:rPr lang="fr-FR" i="1" dirty="0"/>
              <a:t>modèle</a:t>
            </a:r>
            <a:r>
              <a:rPr lang="fr-FR" dirty="0"/>
              <a:t> muni d'une ou plusieurs </a:t>
            </a:r>
            <a:r>
              <a:rPr lang="fr-FR" i="1" dirty="0"/>
              <a:t>vues</a:t>
            </a:r>
            <a:r>
              <a:rPr lang="fr-FR" dirty="0"/>
              <a:t>, et d'un ou plusieurs </a:t>
            </a:r>
            <a:r>
              <a:rPr lang="fr-FR" i="1" dirty="0" smtClean="0"/>
              <a:t>contrôleurs</a:t>
            </a:r>
            <a:r>
              <a:rPr lang="fr-FR" dirty="0" smtClean="0"/>
              <a:t>.</a:t>
            </a:r>
            <a:endParaRPr lang="fr-FR" dirty="0"/>
          </a:p>
          <a:p>
            <a:pPr algn="just">
              <a:buFont typeface="Wingdings" pitchFamily="2" charset="2"/>
              <a:buChar char="q"/>
            </a:pPr>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7500" lnSpcReduction="20000"/>
          </a:bodyPr>
          <a:lstStyle/>
          <a:p>
            <a:pPr lvl="0" algn="just">
              <a:buFont typeface="Wingdings" pitchFamily="2" charset="2"/>
              <a:buChar char="q"/>
            </a:pPr>
            <a:r>
              <a:rPr lang="fr-FR" b="1" i="1" dirty="0" smtClean="0">
                <a:solidFill>
                  <a:srgbClr val="7030A0"/>
                </a:solidFill>
              </a:rPr>
              <a:t> Le modèle</a:t>
            </a:r>
            <a:r>
              <a:rPr lang="fr-FR" dirty="0" smtClean="0"/>
              <a:t> est le noyau fonctionnel de l'agent. Il peut représenter des données brutes (entier, chaîne de caractères) ou des objets ayant un comportement complexe. Le modèle notifie les vues qui lui sont associées à chaque fois que son état se trouve modifié par le noyau de l'application ou par ses contrôleurs.</a:t>
            </a:r>
          </a:p>
          <a:p>
            <a:pPr lvl="0" algn="just">
              <a:buFont typeface="Wingdings" pitchFamily="2" charset="2"/>
              <a:buChar char="q"/>
            </a:pPr>
            <a:r>
              <a:rPr lang="fr-FR" b="1" i="1" dirty="0" smtClean="0">
                <a:solidFill>
                  <a:srgbClr val="7030A0"/>
                </a:solidFill>
              </a:rPr>
              <a:t> La vue</a:t>
            </a:r>
            <a:r>
              <a:rPr lang="fr-FR" dirty="0" smtClean="0"/>
              <a:t> maintient une représentation du modèle perceptible par l'utilisateur, qu'elle met à jour à chaque changement d'état du modèle. Elle est en général constituée d'objets graphiques. </a:t>
            </a:r>
          </a:p>
          <a:p>
            <a:pPr lvl="0" algn="just">
              <a:buFont typeface="Wingdings" pitchFamily="2" charset="2"/>
              <a:buChar char="q"/>
            </a:pPr>
            <a:r>
              <a:rPr lang="fr-FR" b="1" i="1" dirty="0" smtClean="0">
                <a:solidFill>
                  <a:srgbClr val="7030A0"/>
                </a:solidFill>
              </a:rPr>
              <a:t> Le contrôleur</a:t>
            </a:r>
            <a:r>
              <a:rPr lang="fr-FR" dirty="0" smtClean="0"/>
              <a:t> reçoit et interprète les événements utilisateur, en les répercutant sur le modèle (modification de son état) ou sur la vue (retour instantané).</a:t>
            </a:r>
          </a:p>
          <a:p>
            <a:endParaRPr lang="fr-FR" dirty="0"/>
          </a:p>
        </p:txBody>
      </p:sp>
      <p:sp>
        <p:nvSpPr>
          <p:cNvPr id="4" name="Titre 1"/>
          <p:cNvSpPr>
            <a:spLocks noGrp="1"/>
          </p:cNvSpPr>
          <p:nvPr>
            <p:ph type="title"/>
          </p:nvPr>
        </p:nvSpPr>
        <p:spPr>
          <a:xfrm>
            <a:off x="457200" y="274638"/>
            <a:ext cx="8229600" cy="1143000"/>
          </a:xfrm>
        </p:spPr>
        <p:txBody>
          <a:bodyPr>
            <a:normAutofit fontScale="90000"/>
          </a:bodyPr>
          <a:lstStyle/>
          <a:p>
            <a:r>
              <a:rPr lang="fr-FR" b="1" dirty="0" smtClean="0">
                <a:solidFill>
                  <a:srgbClr val="0070C0"/>
                </a:solidFill>
              </a:rPr>
              <a:t>MVC</a:t>
            </a:r>
            <a:br>
              <a:rPr lang="fr-FR" b="1" dirty="0" smtClean="0">
                <a:solidFill>
                  <a:srgbClr val="0070C0"/>
                </a:solidFill>
              </a:rPr>
            </a:br>
            <a:r>
              <a:rPr lang="fr-FR" b="1" dirty="0" smtClean="0">
                <a:solidFill>
                  <a:schemeClr val="accent6">
                    <a:lumMod val="75000"/>
                  </a:schemeClr>
                </a:solidFill>
              </a:rPr>
              <a:t> (Modèle, Vue, Contrôleur) </a:t>
            </a:r>
            <a:endParaRPr lang="fr-FR" b="1" dirty="0">
              <a:solidFill>
                <a:schemeClr val="accent6">
                  <a:lumMod val="7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pPr algn="just">
              <a:buFont typeface="Wingdings" pitchFamily="2" charset="2"/>
              <a:buChar char="q"/>
            </a:pPr>
            <a:r>
              <a:rPr lang="fr-FR" dirty="0" smtClean="0"/>
              <a:t> MVC </a:t>
            </a:r>
            <a:r>
              <a:rPr lang="fr-FR" dirty="0"/>
              <a:t>n’est pas associé à un langage de </a:t>
            </a:r>
            <a:r>
              <a:rPr lang="fr-FR" dirty="0" smtClean="0"/>
              <a:t>programmation.</a:t>
            </a:r>
          </a:p>
          <a:p>
            <a:pPr algn="just">
              <a:buFont typeface="Wingdings" pitchFamily="2" charset="2"/>
              <a:buChar char="q"/>
            </a:pPr>
            <a:r>
              <a:rPr lang="fr-FR" dirty="0" smtClean="0"/>
              <a:t> En </a:t>
            </a:r>
            <a:r>
              <a:rPr lang="fr-FR" dirty="0"/>
              <a:t>général MVC agit comme une couche supplémentaire (qu’on appelle un « </a:t>
            </a:r>
            <a:r>
              <a:rPr lang="fr-FR" dirty="0" err="1"/>
              <a:t>framework</a:t>
            </a:r>
            <a:r>
              <a:rPr lang="fr-FR" dirty="0"/>
              <a:t> ») qui vient se greffer par-dessus un langage. </a:t>
            </a:r>
          </a:p>
          <a:p>
            <a:pPr algn="just">
              <a:buFont typeface="Wingdings" pitchFamily="2" charset="2"/>
              <a:buChar char="q"/>
            </a:pPr>
            <a:r>
              <a:rPr lang="fr-FR" dirty="0" smtClean="0"/>
              <a:t> MVC permet également de concevoir des applications de manière claire et efficace grâce à la séparation des intentions</a:t>
            </a:r>
          </a:p>
          <a:p>
            <a:pPr algn="just">
              <a:buFont typeface="Wingdings" pitchFamily="2" charset="2"/>
              <a:buChar char="q"/>
            </a:pPr>
            <a:r>
              <a:rPr lang="fr-FR" dirty="0" smtClean="0"/>
              <a:t> MVC permet également de répartir plus facilement les tâches entre développeurs. </a:t>
            </a:r>
          </a:p>
          <a:p>
            <a:pPr algn="just"/>
            <a:endParaRPr lang="fr-FR" dirty="0" smtClean="0"/>
          </a:p>
          <a:p>
            <a:pPr algn="just">
              <a:buFont typeface="Wingdings" pitchFamily="2" charset="2"/>
              <a:buChar char="q"/>
            </a:pPr>
            <a:endParaRPr lang="fr-FR" dirty="0"/>
          </a:p>
        </p:txBody>
      </p:sp>
      <p:sp>
        <p:nvSpPr>
          <p:cNvPr id="4" name="Titre 1"/>
          <p:cNvSpPr>
            <a:spLocks noGrp="1"/>
          </p:cNvSpPr>
          <p:nvPr>
            <p:ph type="title"/>
          </p:nvPr>
        </p:nvSpPr>
        <p:spPr>
          <a:xfrm>
            <a:off x="457200" y="274638"/>
            <a:ext cx="8229600" cy="1143000"/>
          </a:xfrm>
        </p:spPr>
        <p:txBody>
          <a:bodyPr>
            <a:normAutofit fontScale="90000"/>
          </a:bodyPr>
          <a:lstStyle/>
          <a:p>
            <a:r>
              <a:rPr lang="fr-FR" b="1" dirty="0" smtClean="0">
                <a:solidFill>
                  <a:srgbClr val="0070C0"/>
                </a:solidFill>
              </a:rPr>
              <a:t>MVC</a:t>
            </a:r>
            <a:br>
              <a:rPr lang="fr-FR" b="1" dirty="0" smtClean="0">
                <a:solidFill>
                  <a:srgbClr val="0070C0"/>
                </a:solidFill>
              </a:rPr>
            </a:br>
            <a:r>
              <a:rPr lang="fr-FR" b="1" dirty="0" smtClean="0">
                <a:solidFill>
                  <a:schemeClr val="accent6">
                    <a:lumMod val="75000"/>
                  </a:schemeClr>
                </a:solidFill>
              </a:rPr>
              <a:t> (Modèle, Vue, Contrôleur) </a:t>
            </a:r>
            <a:endParaRPr lang="fr-FR" b="1" dirty="0">
              <a:solidFill>
                <a:schemeClr val="accent6">
                  <a:lumMod val="7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pPr algn="just">
              <a:buFont typeface="Wingdings" pitchFamily="2" charset="2"/>
              <a:buChar char="q"/>
            </a:pPr>
            <a:r>
              <a:rPr lang="fr-FR" dirty="0" smtClean="0"/>
              <a:t>Le Modèle-Vue-Contrôleur est une architecture logicielle et une méthode de conception logicielle.</a:t>
            </a:r>
          </a:p>
          <a:p>
            <a:pPr algn="just">
              <a:buFont typeface="Wingdings" pitchFamily="2" charset="2"/>
              <a:buChar char="q"/>
            </a:pPr>
            <a:r>
              <a:rPr lang="fr-FR" dirty="0" smtClean="0"/>
              <a:t> MVC impose la séparation entre les données, les traitements et la présentation.</a:t>
            </a:r>
          </a:p>
          <a:p>
            <a:pPr algn="just">
              <a:buFont typeface="Wingdings" pitchFamily="2" charset="2"/>
              <a:buChar char="q"/>
            </a:pPr>
            <a:r>
              <a:rPr lang="fr-FR" dirty="0" smtClean="0"/>
              <a:t> Le découplage entre la gestion de l'interface utilisateur et la logique propre à l'application peut se faire de différentes manières.</a:t>
            </a:r>
          </a:p>
          <a:p>
            <a:pPr algn="just">
              <a:buFont typeface="Wingdings" pitchFamily="2" charset="2"/>
              <a:buChar char="q"/>
            </a:pPr>
            <a:r>
              <a:rPr lang="fr-FR" dirty="0" smtClean="0"/>
              <a:t>Pour que le modèle puisse être découplé de la vue, il faut que cette dernière ait la possibilité de réagir aux changements de ce premier. </a:t>
            </a:r>
          </a:p>
          <a:p>
            <a:pPr algn="just">
              <a:buFont typeface="Wingdings" pitchFamily="2" charset="2"/>
              <a:buChar char="q"/>
            </a:pPr>
            <a:endParaRPr lang="fr-FR" dirty="0"/>
          </a:p>
        </p:txBody>
      </p:sp>
      <p:sp>
        <p:nvSpPr>
          <p:cNvPr id="5" name="Titre 1"/>
          <p:cNvSpPr txBox="1">
            <a:spLocks/>
          </p:cNvSpPr>
          <p:nvPr/>
        </p:nvSpPr>
        <p:spPr>
          <a:xfrm>
            <a:off x="609600" y="427038"/>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smtClean="0">
                <a:ln>
                  <a:noFill/>
                </a:ln>
                <a:solidFill>
                  <a:srgbClr val="0070C0"/>
                </a:solidFill>
                <a:effectLst/>
                <a:uLnTx/>
                <a:uFillTx/>
                <a:latin typeface="+mj-lt"/>
                <a:ea typeface="+mj-ea"/>
                <a:cs typeface="+mj-cs"/>
              </a:rPr>
              <a:t>MVC</a:t>
            </a:r>
            <a:br>
              <a:rPr kumimoji="0" lang="fr-FR" sz="4400" b="1" i="0" u="none" strike="noStrike" kern="1200" cap="none" spc="0" normalizeH="0" baseline="0" noProof="0" smtClean="0">
                <a:ln>
                  <a:noFill/>
                </a:ln>
                <a:solidFill>
                  <a:srgbClr val="0070C0"/>
                </a:solidFill>
                <a:effectLst/>
                <a:uLnTx/>
                <a:uFillTx/>
                <a:latin typeface="+mj-lt"/>
                <a:ea typeface="+mj-ea"/>
                <a:cs typeface="+mj-cs"/>
              </a:rPr>
            </a:br>
            <a:r>
              <a:rPr kumimoji="0" lang="fr-FR" sz="4400" b="1" i="0" u="none" strike="noStrike" kern="1200" cap="none" spc="0" normalizeH="0" baseline="0" noProof="0" smtClean="0">
                <a:ln>
                  <a:noFill/>
                </a:ln>
                <a:solidFill>
                  <a:schemeClr val="accent6">
                    <a:lumMod val="75000"/>
                  </a:schemeClr>
                </a:solidFill>
                <a:effectLst/>
                <a:uLnTx/>
                <a:uFillTx/>
                <a:latin typeface="+mj-lt"/>
                <a:ea typeface="+mj-ea"/>
                <a:cs typeface="+mj-cs"/>
              </a:rPr>
              <a:t> (Modèle, Vue, Contrôleur) </a:t>
            </a:r>
            <a:endParaRPr kumimoji="0" lang="fr-FR" sz="4400" b="1" i="0" u="none" strike="noStrike" kern="1200" cap="none" spc="0" normalizeH="0" baseline="0" noProof="0" dirty="0">
              <a:ln>
                <a:noFill/>
              </a:ln>
              <a:solidFill>
                <a:schemeClr val="accent6">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C00000"/>
                </a:solidFill>
              </a:rPr>
              <a:t>Conclusion</a:t>
            </a:r>
            <a:endParaRPr lang="fr-FR" b="1" dirty="0">
              <a:solidFill>
                <a:srgbClr val="C00000"/>
              </a:solidFill>
            </a:endParaRPr>
          </a:p>
        </p:txBody>
      </p:sp>
      <p:sp>
        <p:nvSpPr>
          <p:cNvPr id="3" name="Espace réservé du contenu 2"/>
          <p:cNvSpPr>
            <a:spLocks noGrp="1"/>
          </p:cNvSpPr>
          <p:nvPr>
            <p:ph idx="1"/>
          </p:nvPr>
        </p:nvSpPr>
        <p:spPr/>
        <p:txBody>
          <a:bodyPr>
            <a:normAutofit fontScale="92500"/>
          </a:bodyPr>
          <a:lstStyle/>
          <a:p>
            <a:pPr algn="just">
              <a:buFont typeface="Wingdings" pitchFamily="2" charset="2"/>
              <a:buChar char="q"/>
            </a:pPr>
            <a:r>
              <a:rPr lang="fr-FR" dirty="0" smtClean="0"/>
              <a:t> Les modèles fonctionnels (en couche) sont </a:t>
            </a:r>
            <a:r>
              <a:rPr lang="fr-FR" dirty="0"/>
              <a:t>de plus en plus </a:t>
            </a:r>
            <a:r>
              <a:rPr lang="fr-FR" dirty="0" smtClean="0"/>
              <a:t>difficiles </a:t>
            </a:r>
            <a:r>
              <a:rPr lang="fr-FR" dirty="0"/>
              <a:t>à appliquer </a:t>
            </a:r>
            <a:r>
              <a:rPr lang="fr-FR" dirty="0" smtClean="0"/>
              <a:t>aux </a:t>
            </a:r>
            <a:r>
              <a:rPr lang="fr-FR" dirty="0"/>
              <a:t>interfaces </a:t>
            </a:r>
            <a:r>
              <a:rPr lang="fr-FR" dirty="0" smtClean="0"/>
              <a:t>modernes.</a:t>
            </a:r>
            <a:endParaRPr lang="fr-FR" dirty="0"/>
          </a:p>
          <a:p>
            <a:pPr algn="just">
              <a:buFont typeface="Wingdings" pitchFamily="2" charset="2"/>
              <a:buChar char="q"/>
            </a:pPr>
            <a:r>
              <a:rPr lang="fr-FR" dirty="0" smtClean="0"/>
              <a:t> Les </a:t>
            </a:r>
            <a:r>
              <a:rPr lang="fr-FR" dirty="0"/>
              <a:t>modèles à agents décrivent un autre style de décomposition pour les interfaces </a:t>
            </a:r>
            <a:r>
              <a:rPr lang="fr-FR" dirty="0" smtClean="0"/>
              <a:t>utilisateur. Cette </a:t>
            </a:r>
            <a:r>
              <a:rPr lang="fr-FR" dirty="0"/>
              <a:t>approche est particulièrement adaptée aux styles de programmation par objets, et permet de décrire des aspects tels que la modularité, le parallélisme et la distribution. </a:t>
            </a:r>
            <a:endParaRPr lang="fr-FR" dirty="0" smtClean="0"/>
          </a:p>
          <a:p>
            <a:pPr algn="just">
              <a:buFont typeface="Wingdings" pitchFamily="2" charset="2"/>
              <a:buChar char="q"/>
            </a:pPr>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just">
              <a:buFont typeface="Wingdings" pitchFamily="2" charset="2"/>
              <a:buChar char="q"/>
            </a:pPr>
            <a:endParaRPr lang="fr-FR" dirty="0"/>
          </a:p>
          <a:p>
            <a:pPr algn="just">
              <a:buFont typeface="Wingdings" pitchFamily="2" charset="2"/>
              <a:buChar char="q"/>
            </a:pPr>
            <a:r>
              <a:rPr lang="fr-FR" dirty="0"/>
              <a:t>MVC est le seul modèle à dissocier la gestion des entrées de celle des sorties dans chacun de ses agents, ce qui permet conceptuellement de décrire l'apparence ou le comportement en entrée d'un objet interactif de façon indépendante. </a:t>
            </a:r>
          </a:p>
          <a:p>
            <a:pPr algn="just">
              <a:buFont typeface="Wingdings" pitchFamily="2" charset="2"/>
              <a:buChar char="q"/>
            </a:pPr>
            <a:endParaRPr lang="fr-FR" dirty="0"/>
          </a:p>
        </p:txBody>
      </p:sp>
      <p:sp>
        <p:nvSpPr>
          <p:cNvPr id="7" name="Titre 1"/>
          <p:cNvSpPr>
            <a:spLocks noGrp="1"/>
          </p:cNvSpPr>
          <p:nvPr>
            <p:ph type="title"/>
          </p:nvPr>
        </p:nvSpPr>
        <p:spPr>
          <a:xfrm>
            <a:off x="457200" y="274638"/>
            <a:ext cx="8229600" cy="1143000"/>
          </a:xfrm>
        </p:spPr>
        <p:txBody>
          <a:bodyPr/>
          <a:lstStyle/>
          <a:p>
            <a:r>
              <a:rPr lang="fr-FR" b="1" dirty="0" smtClean="0">
                <a:solidFill>
                  <a:srgbClr val="C00000"/>
                </a:solidFill>
              </a:rPr>
              <a:t>Conclusion</a:t>
            </a:r>
            <a:endParaRPr lang="fr-FR" b="1"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C00000"/>
                </a:solidFill>
              </a:rPr>
              <a:t>Architecture logicielle</a:t>
            </a:r>
            <a:endParaRPr lang="fr-FR" b="1" dirty="0">
              <a:solidFill>
                <a:srgbClr val="C00000"/>
              </a:solidFill>
            </a:endParaRPr>
          </a:p>
        </p:txBody>
      </p:sp>
      <p:sp>
        <p:nvSpPr>
          <p:cNvPr id="3" name="Espace réservé du contenu 2"/>
          <p:cNvSpPr>
            <a:spLocks noGrp="1"/>
          </p:cNvSpPr>
          <p:nvPr>
            <p:ph idx="1"/>
          </p:nvPr>
        </p:nvSpPr>
        <p:spPr/>
        <p:txBody>
          <a:bodyPr>
            <a:normAutofit fontScale="92500" lnSpcReduction="20000"/>
          </a:bodyPr>
          <a:lstStyle/>
          <a:p>
            <a:pPr algn="just">
              <a:buFont typeface="Wingdings" pitchFamily="2" charset="2"/>
              <a:buChar char="q"/>
            </a:pPr>
            <a:r>
              <a:rPr lang="fr-FR" dirty="0" smtClean="0"/>
              <a:t> L'architecture </a:t>
            </a:r>
            <a:r>
              <a:rPr lang="fr-FR" dirty="0"/>
              <a:t>informatique définit la structuration d'un système informatique </a:t>
            </a:r>
            <a:r>
              <a:rPr lang="fr-FR" dirty="0" smtClean="0"/>
              <a:t>en </a:t>
            </a:r>
            <a:r>
              <a:rPr lang="fr-FR" dirty="0"/>
              <a:t>termes de composants et d'organisation de ses fonctions.</a:t>
            </a:r>
          </a:p>
          <a:p>
            <a:pPr algn="just">
              <a:buFont typeface="Wingdings" pitchFamily="2" charset="2"/>
              <a:buChar char="q"/>
            </a:pPr>
            <a:endParaRPr lang="fr-FR" dirty="0" smtClean="0"/>
          </a:p>
          <a:p>
            <a:pPr algn="just">
              <a:buFont typeface="Wingdings" pitchFamily="2" charset="2"/>
              <a:buChar char="q"/>
            </a:pPr>
            <a:r>
              <a:rPr lang="fr-FR" dirty="0" smtClean="0"/>
              <a:t> L’architecture d’un logiciel est la structure des structures (modules) d’un système.</a:t>
            </a:r>
          </a:p>
          <a:p>
            <a:pPr algn="just">
              <a:buFont typeface="Wingdings" pitchFamily="2" charset="2"/>
              <a:buChar char="q"/>
            </a:pPr>
            <a:endParaRPr lang="fr-FR" dirty="0" smtClean="0"/>
          </a:p>
          <a:p>
            <a:pPr algn="just">
              <a:buFont typeface="Wingdings" pitchFamily="2" charset="2"/>
              <a:buChar char="q"/>
            </a:pPr>
            <a:r>
              <a:rPr lang="fr-FR" dirty="0"/>
              <a:t>D</a:t>
            </a:r>
            <a:r>
              <a:rPr lang="fr-FR" dirty="0" smtClean="0"/>
              <a:t>écrit </a:t>
            </a:r>
            <a:r>
              <a:rPr lang="fr-FR" dirty="0"/>
              <a:t>la manière dont seront agencés les différents éléments d’une application et comment ils interagissent entre </a:t>
            </a:r>
            <a:r>
              <a:rPr lang="fr-FR" dirty="0" smtClean="0"/>
              <a:t>eux.</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C00000"/>
                </a:solidFill>
              </a:rPr>
              <a:t>Architecture logicielle</a:t>
            </a:r>
            <a:endParaRPr lang="fr-FR" b="1" dirty="0">
              <a:solidFill>
                <a:srgbClr val="C00000"/>
              </a:solidFill>
            </a:endParaRPr>
          </a:p>
        </p:txBody>
      </p:sp>
      <p:sp>
        <p:nvSpPr>
          <p:cNvPr id="3" name="Espace réservé du contenu 2"/>
          <p:cNvSpPr>
            <a:spLocks noGrp="1"/>
          </p:cNvSpPr>
          <p:nvPr>
            <p:ph idx="1"/>
          </p:nvPr>
        </p:nvSpPr>
        <p:spPr/>
        <p:txBody>
          <a:bodyPr/>
          <a:lstStyle/>
          <a:p>
            <a:pPr algn="just">
              <a:buNone/>
            </a:pPr>
            <a:r>
              <a:rPr lang="fr-FR" dirty="0" smtClean="0"/>
              <a:t>Une architecture </a:t>
            </a:r>
            <a:r>
              <a:rPr lang="fr-FR" dirty="0"/>
              <a:t>logicielle </a:t>
            </a:r>
            <a:r>
              <a:rPr lang="fr-FR" dirty="0" smtClean="0"/>
              <a:t>inclut:</a:t>
            </a:r>
          </a:p>
          <a:p>
            <a:pPr algn="just">
              <a:buFont typeface="Wingdings" pitchFamily="2" charset="2"/>
              <a:buChar char="q"/>
            </a:pPr>
            <a:r>
              <a:rPr lang="fr-FR" dirty="0" smtClean="0"/>
              <a:t> Les </a:t>
            </a:r>
            <a:r>
              <a:rPr lang="fr-FR" dirty="0"/>
              <a:t>composants logiciels </a:t>
            </a:r>
            <a:endParaRPr lang="fr-FR" dirty="0" smtClean="0"/>
          </a:p>
          <a:p>
            <a:pPr algn="just">
              <a:buFont typeface="Wingdings" pitchFamily="2" charset="2"/>
              <a:buChar char="q"/>
            </a:pPr>
            <a:r>
              <a:rPr lang="fr-FR" dirty="0" smtClean="0"/>
              <a:t> Les </a:t>
            </a:r>
            <a:r>
              <a:rPr lang="fr-FR" dirty="0"/>
              <a:t>propriétés externes visibles de ces composants </a:t>
            </a:r>
            <a:endParaRPr lang="fr-FR" dirty="0" smtClean="0"/>
          </a:p>
          <a:p>
            <a:pPr algn="just">
              <a:buFont typeface="Wingdings" pitchFamily="2" charset="2"/>
              <a:buChar char="q"/>
            </a:pPr>
            <a:r>
              <a:rPr lang="fr-FR" dirty="0" smtClean="0"/>
              <a:t> Les </a:t>
            </a:r>
            <a:r>
              <a:rPr lang="fr-FR" dirty="0"/>
              <a:t>relations entre ces </a:t>
            </a:r>
            <a:r>
              <a:rPr lang="fr-FR" dirty="0" smtClean="0"/>
              <a:t>composants</a:t>
            </a:r>
            <a:endParaRPr lang="fr-FR" dirty="0"/>
          </a:p>
          <a:p>
            <a:pPr algn="just"/>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C00000"/>
                </a:solidFill>
              </a:rPr>
              <a:t>Architecture logicielle</a:t>
            </a:r>
            <a:endParaRPr lang="fr-FR" b="1" dirty="0">
              <a:solidFill>
                <a:srgbClr val="C00000"/>
              </a:solidFill>
            </a:endParaRPr>
          </a:p>
        </p:txBody>
      </p:sp>
      <p:sp>
        <p:nvSpPr>
          <p:cNvPr id="3" name="Espace réservé du contenu 2"/>
          <p:cNvSpPr>
            <a:spLocks noGrp="1"/>
          </p:cNvSpPr>
          <p:nvPr>
            <p:ph idx="1"/>
          </p:nvPr>
        </p:nvSpPr>
        <p:spPr/>
        <p:txBody>
          <a:bodyPr>
            <a:normAutofit fontScale="85000" lnSpcReduction="20000"/>
          </a:bodyPr>
          <a:lstStyle/>
          <a:p>
            <a:pPr marL="514350" indent="-514350" algn="just">
              <a:buNone/>
            </a:pPr>
            <a:r>
              <a:rPr lang="fr-FR" dirty="0" smtClean="0"/>
              <a:t>L’architecture logicielle consiste à: </a:t>
            </a:r>
          </a:p>
          <a:p>
            <a:pPr marL="514350" indent="-514350" algn="just">
              <a:buFont typeface="Wingdings" pitchFamily="2" charset="2"/>
              <a:buChar char="q"/>
            </a:pPr>
            <a:r>
              <a:rPr lang="fr-FR" dirty="0" smtClean="0"/>
              <a:t>Décrire l’organisation générale d’un système et sa décomposition en sous-systèmes ou composants</a:t>
            </a:r>
          </a:p>
          <a:p>
            <a:pPr marL="514350" indent="-514350" algn="just">
              <a:buFont typeface="Wingdings" pitchFamily="2" charset="2"/>
              <a:buChar char="q"/>
            </a:pPr>
            <a:r>
              <a:rPr lang="fr-FR" dirty="0" smtClean="0"/>
              <a:t>Déterminer les interfaces entre les sous-systèmes </a:t>
            </a:r>
          </a:p>
          <a:p>
            <a:pPr marL="514350" indent="-514350" algn="just">
              <a:buFont typeface="Wingdings" pitchFamily="2" charset="2"/>
              <a:buChar char="q"/>
            </a:pPr>
            <a:r>
              <a:rPr lang="fr-FR" dirty="0" smtClean="0"/>
              <a:t>Décrire les interactions et le flot de contrôle entre les sous systèmes </a:t>
            </a:r>
          </a:p>
          <a:p>
            <a:pPr marL="514350" indent="-514350" algn="just">
              <a:buFont typeface="Wingdings" pitchFamily="2" charset="2"/>
              <a:buChar char="q"/>
            </a:pPr>
            <a:r>
              <a:rPr lang="fr-FR" dirty="0" smtClean="0"/>
              <a:t>Décrire les composants utilisés pour implanter les fonctionnalités des sous-systèmes </a:t>
            </a:r>
          </a:p>
          <a:p>
            <a:pPr marL="971550" lvl="1" indent="-514350" algn="just">
              <a:buNone/>
            </a:pPr>
            <a:r>
              <a:rPr lang="fr-FR" dirty="0" smtClean="0"/>
              <a:t>–  Les propriétés de ces composants </a:t>
            </a:r>
          </a:p>
          <a:p>
            <a:pPr marL="971550" lvl="1" indent="-514350" algn="just">
              <a:buNone/>
            </a:pPr>
            <a:r>
              <a:rPr lang="fr-FR" dirty="0" smtClean="0"/>
              <a:t>–  Leur contenu (e.g., classes, autres composants) </a:t>
            </a:r>
          </a:p>
          <a:p>
            <a:pPr marL="971550" lvl="1" indent="-514350" algn="just">
              <a:buNone/>
            </a:pPr>
            <a:r>
              <a:rPr lang="fr-FR" dirty="0" smtClean="0"/>
              <a:t>– Les machines ou dispositifs matériels sur lesquels ces modules seront déployés</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C00000"/>
                </a:solidFill>
              </a:rPr>
              <a:t>Architecture logicielle</a:t>
            </a:r>
            <a:endParaRPr lang="fr-FR" dirty="0"/>
          </a:p>
        </p:txBody>
      </p:sp>
      <p:sp>
        <p:nvSpPr>
          <p:cNvPr id="3" name="Espace réservé du contenu 2"/>
          <p:cNvSpPr>
            <a:spLocks noGrp="1"/>
          </p:cNvSpPr>
          <p:nvPr>
            <p:ph idx="1"/>
          </p:nvPr>
        </p:nvSpPr>
        <p:spPr/>
        <p:txBody>
          <a:bodyPr>
            <a:normAutofit fontScale="92500" lnSpcReduction="10000"/>
          </a:bodyPr>
          <a:lstStyle/>
          <a:p>
            <a:pPr algn="just">
              <a:buFont typeface="Wingdings" panose="05000000000000000000" pitchFamily="2" charset="2"/>
              <a:buChar char="q"/>
            </a:pPr>
            <a:r>
              <a:rPr lang="fr-FR" dirty="0"/>
              <a:t>U</a:t>
            </a:r>
            <a:r>
              <a:rPr lang="fr-FR" dirty="0" smtClean="0"/>
              <a:t>ne </a:t>
            </a:r>
            <a:r>
              <a:rPr lang="fr-FR" dirty="0"/>
              <a:t>fois le projet commencé, </a:t>
            </a:r>
            <a:r>
              <a:rPr lang="fr-FR" b="1" dirty="0"/>
              <a:t>s’agissant d’un élément aussi structurel, il est dangereux voire impossible d’en changer</a:t>
            </a:r>
            <a:r>
              <a:rPr lang="fr-FR" dirty="0" smtClean="0"/>
              <a:t>.</a:t>
            </a:r>
          </a:p>
          <a:p>
            <a:pPr algn="just">
              <a:buFont typeface="Wingdings" panose="05000000000000000000" pitchFamily="2" charset="2"/>
              <a:buChar char="q"/>
            </a:pPr>
            <a:endParaRPr lang="fr-FR" dirty="0"/>
          </a:p>
          <a:p>
            <a:pPr algn="just">
              <a:buFont typeface="Wingdings" panose="05000000000000000000" pitchFamily="2" charset="2"/>
              <a:buChar char="q"/>
            </a:pPr>
            <a:r>
              <a:rPr lang="fr-FR" dirty="0"/>
              <a:t> on observe souvent des architectures qui ne sont pas parfaitement adaptées au contexte du projet de développement. Car l’architecture logicielle est avant tout issue d’un compromis entre les exigences techniques, opérationnelles et fonctionnelles qui entourent l’application.</a:t>
            </a:r>
          </a:p>
        </p:txBody>
      </p:sp>
    </p:spTree>
    <p:extLst>
      <p:ext uri="{BB962C8B-B14F-4D97-AF65-F5344CB8AC3E}">
        <p14:creationId xmlns:p14="http://schemas.microsoft.com/office/powerpoint/2010/main" val="24993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C00000"/>
                </a:solidFill>
              </a:rPr>
              <a:t>Architecture logicielle</a:t>
            </a:r>
            <a:endParaRPr lang="fr-FR" b="1" dirty="0">
              <a:solidFill>
                <a:srgbClr val="C00000"/>
              </a:solidFill>
            </a:endParaRPr>
          </a:p>
        </p:txBody>
      </p:sp>
      <p:graphicFrame>
        <p:nvGraphicFramePr>
          <p:cNvPr id="4" name="Espace réservé du contenu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C00000"/>
                </a:solidFill>
              </a:rPr>
              <a:t>Rôle de l’architecture logicielle</a:t>
            </a:r>
            <a:endParaRPr lang="fr-FR" b="1" dirty="0">
              <a:solidFill>
                <a:srgbClr val="C00000"/>
              </a:solidFill>
            </a:endParaRPr>
          </a:p>
        </p:txBody>
      </p:sp>
      <p:sp>
        <p:nvSpPr>
          <p:cNvPr id="3" name="Espace réservé du contenu 2"/>
          <p:cNvSpPr>
            <a:spLocks noGrp="1"/>
          </p:cNvSpPr>
          <p:nvPr>
            <p:ph idx="1"/>
          </p:nvPr>
        </p:nvSpPr>
        <p:spPr/>
        <p:txBody>
          <a:bodyPr/>
          <a:lstStyle/>
          <a:p>
            <a:pPr algn="just">
              <a:buFont typeface="Wingdings" pitchFamily="2" charset="2"/>
              <a:buChar char="q"/>
            </a:pPr>
            <a:r>
              <a:rPr lang="fr-FR" dirty="0" smtClean="0"/>
              <a:t> Permettre de mieux comprendre le système.</a:t>
            </a:r>
          </a:p>
          <a:p>
            <a:pPr algn="just">
              <a:buFont typeface="Wingdings" pitchFamily="2" charset="2"/>
              <a:buChar char="q"/>
            </a:pPr>
            <a:r>
              <a:rPr lang="fr-FR" dirty="0" smtClean="0"/>
              <a:t> Permettre aux développeurs de travailler sur des parties individuelles du système en isolation. </a:t>
            </a:r>
          </a:p>
          <a:p>
            <a:pPr algn="just">
              <a:buFont typeface="Wingdings" pitchFamily="2" charset="2"/>
              <a:buChar char="q"/>
            </a:pPr>
            <a:r>
              <a:rPr lang="fr-FR" dirty="0" smtClean="0"/>
              <a:t> Préparer les extensions du système. </a:t>
            </a:r>
          </a:p>
          <a:p>
            <a:pPr algn="just">
              <a:buFont typeface="Wingdings" pitchFamily="2" charset="2"/>
              <a:buChar char="q"/>
            </a:pPr>
            <a:r>
              <a:rPr lang="fr-FR" dirty="0" smtClean="0"/>
              <a:t> Faciliter la réutilisation et la réutilisabilité.</a:t>
            </a:r>
          </a:p>
          <a:p>
            <a:pPr algn="just">
              <a:buFont typeface="Wingdings" pitchFamily="2" charset="2"/>
              <a:buChar char="q"/>
            </a:pP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C00000"/>
                </a:solidFill>
              </a:rPr>
              <a:t>Styles architecturaux</a:t>
            </a:r>
            <a:endParaRPr lang="fr-FR" b="1" dirty="0">
              <a:solidFill>
                <a:srgbClr val="C00000"/>
              </a:solidFill>
            </a:endParaRPr>
          </a:p>
        </p:txBody>
      </p:sp>
      <p:sp>
        <p:nvSpPr>
          <p:cNvPr id="3" name="Espace réservé du contenu 2"/>
          <p:cNvSpPr>
            <a:spLocks noGrp="1"/>
          </p:cNvSpPr>
          <p:nvPr>
            <p:ph idx="1"/>
          </p:nvPr>
        </p:nvSpPr>
        <p:spPr/>
        <p:txBody>
          <a:bodyPr>
            <a:normAutofit lnSpcReduction="10000"/>
          </a:bodyPr>
          <a:lstStyle/>
          <a:p>
            <a:pPr>
              <a:buFont typeface="Wingdings" pitchFamily="2" charset="2"/>
              <a:buChar char="q"/>
            </a:pPr>
            <a:r>
              <a:rPr lang="fr-FR" b="1" dirty="0" smtClean="0"/>
              <a:t>Architecture en appel et retours</a:t>
            </a:r>
          </a:p>
          <a:p>
            <a:pPr algn="just">
              <a:buNone/>
            </a:pPr>
            <a:r>
              <a:rPr lang="fr-FR" dirty="0" smtClean="0"/>
              <a:t>	</a:t>
            </a:r>
            <a:r>
              <a:rPr lang="fr-FR" sz="2000" dirty="0" smtClean="0"/>
              <a:t>Découper les fonctionnalités en sous-fonctionnalités qui sont également découpées en sous-sous-fonctionnalités et ainsi de suite.</a:t>
            </a:r>
          </a:p>
          <a:p>
            <a:pPr algn="just">
              <a:buFont typeface="Wingdings" pitchFamily="2" charset="2"/>
              <a:buChar char="q"/>
            </a:pPr>
            <a:r>
              <a:rPr lang="fr-FR" b="1" dirty="0" smtClean="0"/>
              <a:t>Architecture en couches</a:t>
            </a:r>
          </a:p>
          <a:p>
            <a:pPr algn="just">
              <a:buNone/>
            </a:pPr>
            <a:r>
              <a:rPr lang="fr-FR" sz="2000" dirty="0" smtClean="0"/>
              <a:t>	La conception de logiciels nécessite de recourir à des bibliothèques. Une bibliothèque très spécialisée utilise des bibliothèques moins spécialisées qui elles-mêmes utilisent des bibliothèques génériques. </a:t>
            </a:r>
          </a:p>
          <a:p>
            <a:pPr algn="just">
              <a:buFont typeface="Wingdings" pitchFamily="2" charset="2"/>
              <a:buChar char="q"/>
            </a:pPr>
            <a:r>
              <a:rPr lang="fr-FR" b="1" dirty="0" smtClean="0"/>
              <a:t>Architecture centrée sur les données</a:t>
            </a:r>
          </a:p>
          <a:p>
            <a:pPr algn="just">
              <a:buNone/>
            </a:pPr>
            <a:r>
              <a:rPr lang="fr-FR" sz="2000" dirty="0" smtClean="0"/>
              <a:t>	Un composant central (SGBD, </a:t>
            </a:r>
            <a:r>
              <a:rPr lang="fr-FR" sz="2000" dirty="0" err="1" smtClean="0"/>
              <a:t>Datawarehouse</a:t>
            </a:r>
            <a:r>
              <a:rPr lang="fr-FR" sz="2000" dirty="0" smtClean="0"/>
              <a:t>) est responsable de la gestion des données . Cette architecture sépare clairement les données (serveurs) des traitements et de la présentation </a:t>
            </a:r>
          </a:p>
          <a:p>
            <a:pPr algn="just">
              <a:buNone/>
            </a:pPr>
            <a:endParaRPr lang="fr-FR" sz="2000"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2483</TotalTime>
  <Words>835</Words>
  <Application>Microsoft Office PowerPoint</Application>
  <PresentationFormat>Affichage à l'écran (4:3)</PresentationFormat>
  <Paragraphs>116</Paragraphs>
  <Slides>25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25</vt:i4>
      </vt:variant>
    </vt:vector>
  </HeadingPairs>
  <TitlesOfParts>
    <vt:vector size="29" baseType="lpstr">
      <vt:lpstr>Arial</vt:lpstr>
      <vt:lpstr>Calibri</vt:lpstr>
      <vt:lpstr>Wingdings</vt:lpstr>
      <vt:lpstr>Thème Office</vt:lpstr>
      <vt:lpstr>Présentation PowerPoint</vt:lpstr>
      <vt:lpstr>Introduction</vt:lpstr>
      <vt:lpstr>Architecture logicielle</vt:lpstr>
      <vt:lpstr>Architecture logicielle</vt:lpstr>
      <vt:lpstr>Architecture logicielle</vt:lpstr>
      <vt:lpstr>Architecture logicielle</vt:lpstr>
      <vt:lpstr>Architecture logicielle</vt:lpstr>
      <vt:lpstr>Rôle de l’architecture logicielle</vt:lpstr>
      <vt:lpstr>Styles architecturaux</vt:lpstr>
      <vt:lpstr>Styles architecturaux</vt:lpstr>
      <vt:lpstr>Qu’est-ce qui fait une bonne architecture logicielle ? </vt:lpstr>
      <vt:lpstr>Modèles d’architecture logicielle</vt:lpstr>
      <vt:lpstr>Modèles d’architecture logicielle</vt:lpstr>
      <vt:lpstr>Modèles d’architecture logicielle</vt:lpstr>
      <vt:lpstr>Modèles d’architecture logicielle</vt:lpstr>
      <vt:lpstr>Modèles d’architecture logicielle</vt:lpstr>
      <vt:lpstr>Présentation PowerPoint</vt:lpstr>
      <vt:lpstr>Modèles à agents</vt:lpstr>
      <vt:lpstr>Présentation PowerPoint</vt:lpstr>
      <vt:lpstr>MVC  (Modèle, Vue, Contrôleur) </vt:lpstr>
      <vt:lpstr>MVC  (Modèle, Vue, Contrôleur) </vt:lpstr>
      <vt:lpstr>MVC  (Modèle, Vue, Contrôleur) </vt:lpstr>
      <vt:lpstr>Présentation PowerPoint</vt:lpstr>
      <vt:lpstr>Conclusion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AsmaPC</dc:creator>
  <cp:lastModifiedBy>Compte Microsoft</cp:lastModifiedBy>
  <cp:revision>23</cp:revision>
  <dcterms:created xsi:type="dcterms:W3CDTF">2017-09-22T18:06:42Z</dcterms:created>
  <dcterms:modified xsi:type="dcterms:W3CDTF">2022-10-02T08:04:31Z</dcterms:modified>
</cp:coreProperties>
</file>