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1037" r:id="rId2"/>
    <p:sldId id="1254" r:id="rId3"/>
    <p:sldId id="1420" r:id="rId4"/>
    <p:sldId id="1421" r:id="rId5"/>
    <p:sldId id="1368" r:id="rId6"/>
    <p:sldId id="1414" r:id="rId7"/>
    <p:sldId id="1413" r:id="rId8"/>
    <p:sldId id="1415" r:id="rId9"/>
    <p:sldId id="1425" r:id="rId10"/>
    <p:sldId id="1412" r:id="rId11"/>
    <p:sldId id="1406" r:id="rId12"/>
    <p:sldId id="1407" r:id="rId13"/>
    <p:sldId id="1408" r:id="rId14"/>
    <p:sldId id="1409" r:id="rId15"/>
    <p:sldId id="1410" r:id="rId16"/>
    <p:sldId id="1417" r:id="rId17"/>
    <p:sldId id="1324" r:id="rId18"/>
    <p:sldId id="1419" r:id="rId19"/>
    <p:sldId id="1427" r:id="rId20"/>
    <p:sldId id="1372" r:id="rId21"/>
    <p:sldId id="1426" r:id="rId22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993"/>
    <a:srgbClr val="C2E49C"/>
    <a:srgbClr val="FF8A15"/>
    <a:srgbClr val="FFDC6D"/>
    <a:srgbClr val="800000"/>
    <a:srgbClr val="DAA600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743" autoAdjust="0"/>
  </p:normalViewPr>
  <p:slideViewPr>
    <p:cSldViewPr>
      <p:cViewPr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fld id="{FF260618-4788-433A-B458-CD36E77B1B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D340350-B42E-4A88-9AD8-075000996D2A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18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19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20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9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12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126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448508F-DD71-458E-8FC0-F4875228D258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16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DB142-4E5A-43F2-9DC6-F08DB7A0E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7AF5-39DB-4AA9-B3A1-03B8FF0BA1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6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94544-4354-4176-8E2D-0188ACD8EB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C6E9-B511-47CE-B5B9-9B76D1DE62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0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ECB96-DE10-4727-ADEB-A619161185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96D1-89E1-4079-8FFA-F208CCE9D8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EB4-B4CF-4404-9021-B0A35BF70C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4635-57F7-409C-962B-687F55FAC5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823B6-389C-450B-92DD-58DA3713F6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9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FF54-A8CA-4C33-8E2E-BA6FA7A7B3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351D-3335-42C4-84DE-138CB018C3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fld id="{2E1D6D64-EAA2-4A45-BE6C-A20B2908F8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r.benmamm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059363"/>
            <a:ext cx="6400800" cy="1033462"/>
          </a:xfrm>
          <a:noFill/>
        </p:spPr>
        <p:txBody>
          <a:bodyPr lIns="0" tIns="0" rIns="0" bIns="0"/>
          <a:lstStyle/>
          <a:p>
            <a:pPr eaLnBrk="1" hangingPunct="1"/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</a:rPr>
              <a:t>Badr </a:t>
            </a:r>
            <a:r>
              <a:rPr lang="fr-FR" b="1" dirty="0" err="1" smtClean="0">
                <a:solidFill>
                  <a:schemeClr val="accent2"/>
                </a:solidFill>
                <a:latin typeface="Garamond" pitchFamily="18" charset="0"/>
              </a:rPr>
              <a:t>Benmammar</a:t>
            </a:r>
            <a:endParaRPr lang="fr-FR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/>
            <a:endParaRPr lang="fr-FR" sz="10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badr.benmammar@gmail.com</a:t>
            </a:r>
            <a:endParaRPr lang="fr-FR" b="1" smtClean="0">
              <a:solidFill>
                <a:srgbClr val="333399"/>
              </a:solidFill>
              <a:latin typeface="Garamond" pitchFamily="18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2197100" y="549275"/>
            <a:ext cx="4535488" cy="936625"/>
          </a:xfrm>
          <a:prstGeom prst="rect">
            <a:avLst/>
          </a:prstGeom>
          <a:gradFill rotWithShape="1">
            <a:gsLst>
              <a:gs pos="0">
                <a:srgbClr val="F0F8A6"/>
              </a:gs>
              <a:gs pos="50000">
                <a:srgbClr val="9DBEFF"/>
              </a:gs>
              <a:gs pos="100000">
                <a:srgbClr val="F0F8A6"/>
              </a:gs>
            </a:gsLst>
            <a:lin ang="18900000" scaled="1"/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</a:pPr>
            <a:endParaRPr lang="fr-FR" sz="900">
              <a:latin typeface="Garamond" pitchFamily="18" charset="0"/>
            </a:endParaRPr>
          </a:p>
          <a:p>
            <a:pPr>
              <a:buClrTx/>
            </a:pPr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Master Génie Logiciel (GL)</a:t>
            </a:r>
          </a:p>
          <a:p>
            <a:pPr>
              <a:buClrTx/>
            </a:pPr>
            <a:endParaRPr lang="fr-FR" sz="90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55650" y="2278063"/>
            <a:ext cx="7704138" cy="1799009"/>
          </a:xfrm>
          <a:prstGeom prst="rect">
            <a:avLst/>
          </a:prstGeom>
          <a:gradFill rotWithShape="1">
            <a:gsLst>
              <a:gs pos="0">
                <a:srgbClr val="FFE0C1"/>
              </a:gs>
              <a:gs pos="100000">
                <a:srgbClr val="9DBEFF"/>
              </a:gs>
            </a:gsLst>
            <a:path path="rect">
              <a:fillToRect r="100000" b="100000"/>
            </a:path>
          </a:gra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</a:pPr>
            <a:endParaRPr lang="fr-FR" sz="10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4000" dirty="0">
                <a:latin typeface="Garamond" pitchFamily="18" charset="0"/>
              </a:rPr>
              <a:t>Réseaux avancés</a:t>
            </a: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Introduction </a:t>
            </a:r>
            <a:r>
              <a:rPr lang="fr-FR" sz="3200" dirty="0">
                <a:solidFill>
                  <a:srgbClr val="FF0000"/>
                </a:solidFill>
                <a:latin typeface="Garamond" pitchFamily="18" charset="0"/>
              </a:rPr>
              <a:t>aux protocoles de routage</a:t>
            </a: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BGP</a:t>
            </a:r>
            <a:endParaRPr lang="fr-FR" sz="32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800" dirty="0">
              <a:solidFill>
                <a:srgbClr val="80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200" dirty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6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400" dirty="0">
              <a:solidFill>
                <a:srgbClr val="8E39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Annonce de chemins avec BGP</a:t>
            </a: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4887653"/>
            <a:chOff x="49213" y="2492896"/>
            <a:chExt cx="8893175" cy="4886469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5" name="ZoneTexte 37"/>
            <p:cNvSpPr txBox="1">
              <a:spLocks noChangeArrowheads="1"/>
            </p:cNvSpPr>
            <p:nvPr/>
          </p:nvSpPr>
          <p:spPr bwMode="auto">
            <a:xfrm>
              <a:off x="1670578" y="6548569"/>
              <a:ext cx="5493710" cy="830796"/>
            </a:xfrm>
            <a:prstGeom prst="rect">
              <a:avLst/>
            </a:prstGeom>
            <a:solidFill>
              <a:srgbClr val="FFC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AS1 annonce </a:t>
              </a:r>
              <a:r>
                <a:rPr lang="fr-FR" sz="2400" dirty="0" smtClean="0">
                  <a:solidFill>
                    <a:schemeClr val="accent2"/>
                  </a:solidFill>
                  <a:latin typeface="Garamond" pitchFamily="18" charset="0"/>
                </a:rPr>
                <a:t>le </a:t>
              </a:r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chemin d’un réseau </a:t>
              </a:r>
              <a:r>
                <a:rPr lang="fr-FR" sz="2400" dirty="0" smtClean="0">
                  <a:solidFill>
                    <a:schemeClr val="accent2"/>
                  </a:solidFill>
                  <a:latin typeface="Garamond" pitchFamily="18" charset="0"/>
                </a:rPr>
                <a:t>R une </a:t>
              </a:r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seule fois par </a:t>
              </a:r>
              <a:r>
                <a:rPr lang="fr-FR" sz="2400" dirty="0" smtClean="0">
                  <a:solidFill>
                    <a:schemeClr val="accent2"/>
                  </a:solidFill>
                  <a:latin typeface="Garamond" pitchFamily="18" charset="0"/>
                </a:rPr>
                <a:t>lien (fiabilité </a:t>
              </a:r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via TCP)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3" name="Connecteur droit avec flèche 2"/>
          <p:cNvCxnSpPr/>
          <p:nvPr/>
        </p:nvCxnSpPr>
        <p:spPr bwMode="auto">
          <a:xfrm flipV="1">
            <a:off x="1713384" y="1916832"/>
            <a:ext cx="914400" cy="359206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necteur droit avec flèche 42"/>
          <p:cNvCxnSpPr/>
          <p:nvPr/>
        </p:nvCxnSpPr>
        <p:spPr bwMode="auto">
          <a:xfrm>
            <a:off x="1691680" y="2276038"/>
            <a:ext cx="1728192" cy="158501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79512" y="764704"/>
            <a:ext cx="216042" cy="222236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50824" y="692696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: Border router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4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4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6372690" y="2852936"/>
            <a:ext cx="2663806" cy="113877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Premier chemins pour </a:t>
            </a:r>
          </a:p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passer de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AS5 </a:t>
            </a:r>
            <a:r>
              <a:rPr lang="en-US" sz="2000" dirty="0">
                <a:solidFill>
                  <a:srgbClr val="C00000"/>
                </a:solidFill>
                <a:latin typeface="Garamond" pitchFamily="18" charset="0"/>
              </a:rPr>
              <a:t>à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 AS1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:</a:t>
            </a:r>
          </a:p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5, 4, 2, 1</a:t>
            </a:r>
            <a:endParaRPr lang="fr-FR" sz="2000" dirty="0">
              <a:solidFill>
                <a:srgbClr val="C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sp>
          <p:nvSpPr>
            <p:cNvPr id="90123" name="ZoneTexte 35"/>
            <p:cNvSpPr txBox="1">
              <a:spLocks noChangeArrowheads="1"/>
            </p:cNvSpPr>
            <p:nvPr/>
          </p:nvSpPr>
          <p:spPr bwMode="auto">
            <a:xfrm rot="-1569154">
              <a:off x="5384800" y="4838309"/>
              <a:ext cx="1728788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5, 4, 2, 1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0" name="Connecteur droit avec flèche 60"/>
            <p:cNvCxnSpPr>
              <a:cxnSpLocks noChangeShapeType="1"/>
            </p:cNvCxnSpPr>
            <p:nvPr/>
          </p:nvCxnSpPr>
          <p:spPr bwMode="auto">
            <a:xfrm flipH="1">
              <a:off x="5652120" y="4770847"/>
              <a:ext cx="1367805" cy="792088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4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sp>
          <p:nvSpPr>
            <p:cNvPr id="90123" name="ZoneTexte 35"/>
            <p:cNvSpPr txBox="1">
              <a:spLocks noChangeArrowheads="1"/>
            </p:cNvSpPr>
            <p:nvPr/>
          </p:nvSpPr>
          <p:spPr bwMode="auto">
            <a:xfrm rot="-1569154">
              <a:off x="5384800" y="4838309"/>
              <a:ext cx="1728788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5, 4, 2, 1</a:t>
              </a:r>
            </a:p>
          </p:txBody>
        </p:sp>
        <p:sp>
          <p:nvSpPr>
            <p:cNvPr id="90124" name="ZoneTexte 36"/>
            <p:cNvSpPr txBox="1">
              <a:spLocks noChangeArrowheads="1"/>
            </p:cNvSpPr>
            <p:nvPr/>
          </p:nvSpPr>
          <p:spPr bwMode="auto">
            <a:xfrm rot="2182556">
              <a:off x="1473200" y="4916373"/>
              <a:ext cx="2016125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3, 5, 4, 2,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90126" name="ZoneTexte 38"/>
            <p:cNvSpPr txBox="1">
              <a:spLocks noChangeArrowheads="1"/>
            </p:cNvSpPr>
            <p:nvPr/>
          </p:nvSpPr>
          <p:spPr bwMode="auto">
            <a:xfrm rot="2058335">
              <a:off x="1730375" y="5181383"/>
              <a:ext cx="1116013" cy="4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0" name="Connecteur droit avec flèche 60"/>
            <p:cNvCxnSpPr>
              <a:cxnSpLocks noChangeShapeType="1"/>
            </p:cNvCxnSpPr>
            <p:nvPr/>
          </p:nvCxnSpPr>
          <p:spPr bwMode="auto">
            <a:xfrm flipH="1">
              <a:off x="5652120" y="4770847"/>
              <a:ext cx="1367805" cy="792088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90148" name="Connecteur droit avec flèche 60"/>
            <p:cNvCxnSpPr>
              <a:cxnSpLocks noChangeShapeType="1"/>
            </p:cNvCxnSpPr>
            <p:nvPr/>
          </p:nvCxnSpPr>
          <p:spPr bwMode="auto">
            <a:xfrm flipH="1" flipV="1">
              <a:off x="1687514" y="4684234"/>
              <a:ext cx="1444326" cy="1108172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1"/>
          <p:cNvSpPr/>
          <p:nvPr/>
        </p:nvSpPr>
        <p:spPr>
          <a:xfrm>
            <a:off x="1162392" y="4686235"/>
            <a:ext cx="621792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Quand un routeur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de bordure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reçoit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un </a:t>
            </a:r>
            <a:r>
              <a:rPr lang="fr-FR" sz="2000" dirty="0" err="1">
                <a:solidFill>
                  <a:schemeClr val="tx1"/>
                </a:solidFill>
                <a:latin typeface="Garamond" pitchFamily="18" charset="0"/>
              </a:rPr>
              <a:t>path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 dans lequel est inclus l’identifiant de son AS 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supprime le </a:t>
            </a:r>
            <a:r>
              <a:rPr lang="fr-FR" sz="2000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path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2" name="ZoneTexte 32"/>
            <p:cNvSpPr txBox="1">
              <a:spLocks noChangeArrowheads="1"/>
            </p:cNvSpPr>
            <p:nvPr/>
          </p:nvSpPr>
          <p:spPr bwMode="auto">
            <a:xfrm rot="2218841">
              <a:off x="2251075" y="4456202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33" name="ZoneTexte 32"/>
            <p:cNvSpPr txBox="1">
              <a:spLocks noChangeArrowheads="1"/>
            </p:cNvSpPr>
            <p:nvPr/>
          </p:nvSpPr>
          <p:spPr bwMode="auto">
            <a:xfrm rot="-1698833">
              <a:off x="4548188" y="4293910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3, 1</a:t>
              </a:r>
            </a:p>
          </p:txBody>
        </p:sp>
        <p:sp>
          <p:nvSpPr>
            <p:cNvPr id="90134" name="ZoneTexte 32"/>
            <p:cNvSpPr txBox="1">
              <a:spLocks noChangeArrowheads="1"/>
            </p:cNvSpPr>
            <p:nvPr/>
          </p:nvSpPr>
          <p:spPr bwMode="auto">
            <a:xfrm>
              <a:off x="5435600" y="2683311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5, 3, 1</a:t>
              </a:r>
            </a:p>
          </p:txBody>
        </p:sp>
        <p:sp>
          <p:nvSpPr>
            <p:cNvPr id="90135" name="ZoneTexte 32"/>
            <p:cNvSpPr txBox="1">
              <a:spLocks noChangeArrowheads="1"/>
            </p:cNvSpPr>
            <p:nvPr/>
          </p:nvSpPr>
          <p:spPr bwMode="auto">
            <a:xfrm>
              <a:off x="2987675" y="264222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4, 5, 3, 1</a:t>
              </a:r>
            </a:p>
          </p:txBody>
        </p:sp>
        <p:sp>
          <p:nvSpPr>
            <p:cNvPr id="90136" name="ZoneTexte 32"/>
            <p:cNvSpPr txBox="1">
              <a:spLocks noChangeArrowheads="1"/>
            </p:cNvSpPr>
            <p:nvPr/>
          </p:nvSpPr>
          <p:spPr bwMode="auto">
            <a:xfrm rot="-796717">
              <a:off x="1273175" y="285998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2, 4, 5, 3,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cxnSp>
          <p:nvCxnSpPr>
            <p:cNvPr id="90141" name="Connecteur droit avec flèche 63"/>
            <p:cNvCxnSpPr>
              <a:cxnSpLocks noChangeShapeType="1"/>
            </p:cNvCxnSpPr>
            <p:nvPr/>
          </p:nvCxnSpPr>
          <p:spPr bwMode="auto">
            <a:xfrm>
              <a:off x="3011301" y="4206507"/>
              <a:ext cx="719137" cy="651224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2" name="Connecteur droit avec flèche 66"/>
            <p:cNvCxnSpPr>
              <a:cxnSpLocks noChangeShapeType="1"/>
            </p:cNvCxnSpPr>
            <p:nvPr/>
          </p:nvCxnSpPr>
          <p:spPr bwMode="auto">
            <a:xfrm flipV="1">
              <a:off x="4875587" y="4051499"/>
              <a:ext cx="900112" cy="60397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Connecteur droit avec flèche 69"/>
            <p:cNvCxnSpPr>
              <a:cxnSpLocks noChangeShapeType="1"/>
            </p:cNvCxnSpPr>
            <p:nvPr/>
          </p:nvCxnSpPr>
          <p:spPr bwMode="auto">
            <a:xfrm flipH="1">
              <a:off x="5754688" y="2683311"/>
              <a:ext cx="1260475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3203575" y="2644091"/>
              <a:ext cx="1439863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5" name="ZoneTexte 75"/>
            <p:cNvSpPr txBox="1">
              <a:spLocks noChangeArrowheads="1"/>
            </p:cNvSpPr>
            <p:nvPr/>
          </p:nvSpPr>
          <p:spPr bwMode="auto">
            <a:xfrm rot="-603911">
              <a:off x="1355726" y="2567464"/>
              <a:ext cx="1116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90149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1259632" y="2670985"/>
              <a:ext cx="1674069" cy="45712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ZoneTexte 37"/>
          <p:cNvSpPr txBox="1">
            <a:spLocks noChangeArrowheads="1"/>
          </p:cNvSpPr>
          <p:nvPr/>
        </p:nvSpPr>
        <p:spPr bwMode="auto">
          <a:xfrm>
            <a:off x="1670578" y="4675781"/>
            <a:ext cx="5493710" cy="830997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AS1 annonce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le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chemin d’un réseau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R une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seule fois par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lien (fiabilité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via TCP)</a:t>
            </a:r>
          </a:p>
        </p:txBody>
      </p:sp>
    </p:spTree>
    <p:extLst>
      <p:ext uri="{BB962C8B-B14F-4D97-AF65-F5344CB8AC3E}">
        <p14:creationId xmlns:p14="http://schemas.microsoft.com/office/powerpoint/2010/main" val="25907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sp>
          <p:nvSpPr>
            <p:cNvPr id="90123" name="ZoneTexte 35"/>
            <p:cNvSpPr txBox="1">
              <a:spLocks noChangeArrowheads="1"/>
            </p:cNvSpPr>
            <p:nvPr/>
          </p:nvSpPr>
          <p:spPr bwMode="auto">
            <a:xfrm rot="-1569154">
              <a:off x="5384800" y="4838309"/>
              <a:ext cx="1728788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5, 4, 2, 1</a:t>
              </a:r>
            </a:p>
          </p:txBody>
        </p:sp>
        <p:sp>
          <p:nvSpPr>
            <p:cNvPr id="90124" name="ZoneTexte 36"/>
            <p:cNvSpPr txBox="1">
              <a:spLocks noChangeArrowheads="1"/>
            </p:cNvSpPr>
            <p:nvPr/>
          </p:nvSpPr>
          <p:spPr bwMode="auto">
            <a:xfrm rot="2182556">
              <a:off x="1473200" y="4916373"/>
              <a:ext cx="2016125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3, 5, 4, 2,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90126" name="ZoneTexte 38"/>
            <p:cNvSpPr txBox="1">
              <a:spLocks noChangeArrowheads="1"/>
            </p:cNvSpPr>
            <p:nvPr/>
          </p:nvSpPr>
          <p:spPr bwMode="auto">
            <a:xfrm rot="2058335">
              <a:off x="1730375" y="5181383"/>
              <a:ext cx="1116013" cy="4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2" name="ZoneTexte 32"/>
            <p:cNvSpPr txBox="1">
              <a:spLocks noChangeArrowheads="1"/>
            </p:cNvSpPr>
            <p:nvPr/>
          </p:nvSpPr>
          <p:spPr bwMode="auto">
            <a:xfrm rot="2218841">
              <a:off x="2251075" y="4456202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33" name="ZoneTexte 32"/>
            <p:cNvSpPr txBox="1">
              <a:spLocks noChangeArrowheads="1"/>
            </p:cNvSpPr>
            <p:nvPr/>
          </p:nvSpPr>
          <p:spPr bwMode="auto">
            <a:xfrm rot="-1698833">
              <a:off x="4548188" y="4293910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3, 1</a:t>
              </a:r>
            </a:p>
          </p:txBody>
        </p:sp>
        <p:sp>
          <p:nvSpPr>
            <p:cNvPr id="90134" name="ZoneTexte 32"/>
            <p:cNvSpPr txBox="1">
              <a:spLocks noChangeArrowheads="1"/>
            </p:cNvSpPr>
            <p:nvPr/>
          </p:nvSpPr>
          <p:spPr bwMode="auto">
            <a:xfrm>
              <a:off x="5435600" y="2683311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5, 3, 1</a:t>
              </a:r>
            </a:p>
          </p:txBody>
        </p:sp>
        <p:sp>
          <p:nvSpPr>
            <p:cNvPr id="90135" name="ZoneTexte 32"/>
            <p:cNvSpPr txBox="1">
              <a:spLocks noChangeArrowheads="1"/>
            </p:cNvSpPr>
            <p:nvPr/>
          </p:nvSpPr>
          <p:spPr bwMode="auto">
            <a:xfrm>
              <a:off x="2987675" y="264222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4, 5, 3, 1</a:t>
              </a:r>
            </a:p>
          </p:txBody>
        </p:sp>
        <p:sp>
          <p:nvSpPr>
            <p:cNvPr id="90136" name="ZoneTexte 32"/>
            <p:cNvSpPr txBox="1">
              <a:spLocks noChangeArrowheads="1"/>
            </p:cNvSpPr>
            <p:nvPr/>
          </p:nvSpPr>
          <p:spPr bwMode="auto">
            <a:xfrm rot="-796717">
              <a:off x="1273175" y="285998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2, 4, 5, 3,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0" name="Connecteur droit avec flèche 60"/>
            <p:cNvCxnSpPr>
              <a:cxnSpLocks noChangeShapeType="1"/>
            </p:cNvCxnSpPr>
            <p:nvPr/>
          </p:nvCxnSpPr>
          <p:spPr bwMode="auto">
            <a:xfrm flipH="1">
              <a:off x="5652120" y="4770847"/>
              <a:ext cx="1367805" cy="792088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1" name="Connecteur droit avec flèche 63"/>
            <p:cNvCxnSpPr>
              <a:cxnSpLocks noChangeShapeType="1"/>
            </p:cNvCxnSpPr>
            <p:nvPr/>
          </p:nvCxnSpPr>
          <p:spPr bwMode="auto">
            <a:xfrm>
              <a:off x="3011301" y="4206507"/>
              <a:ext cx="719137" cy="651224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2" name="Connecteur droit avec flèche 66"/>
            <p:cNvCxnSpPr>
              <a:cxnSpLocks noChangeShapeType="1"/>
            </p:cNvCxnSpPr>
            <p:nvPr/>
          </p:nvCxnSpPr>
          <p:spPr bwMode="auto">
            <a:xfrm flipV="1">
              <a:off x="4875587" y="4051499"/>
              <a:ext cx="900112" cy="60397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Connecteur droit avec flèche 69"/>
            <p:cNvCxnSpPr>
              <a:cxnSpLocks noChangeShapeType="1"/>
            </p:cNvCxnSpPr>
            <p:nvPr/>
          </p:nvCxnSpPr>
          <p:spPr bwMode="auto">
            <a:xfrm flipH="1">
              <a:off x="5754688" y="2683311"/>
              <a:ext cx="1260475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3203575" y="2644091"/>
              <a:ext cx="1439863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5" name="ZoneTexte 75"/>
            <p:cNvSpPr txBox="1">
              <a:spLocks noChangeArrowheads="1"/>
            </p:cNvSpPr>
            <p:nvPr/>
          </p:nvSpPr>
          <p:spPr bwMode="auto">
            <a:xfrm rot="-603911">
              <a:off x="1355726" y="2567464"/>
              <a:ext cx="1116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90148" name="Connecteur droit avec flèche 60"/>
            <p:cNvCxnSpPr>
              <a:cxnSpLocks noChangeShapeType="1"/>
            </p:cNvCxnSpPr>
            <p:nvPr/>
          </p:nvCxnSpPr>
          <p:spPr bwMode="auto">
            <a:xfrm flipH="1" flipV="1">
              <a:off x="1687514" y="4684234"/>
              <a:ext cx="1444326" cy="1108172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9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1259632" y="2670985"/>
              <a:ext cx="1674069" cy="45712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sp>
          <p:nvSpPr>
            <p:cNvPr id="90123" name="ZoneTexte 35"/>
            <p:cNvSpPr txBox="1">
              <a:spLocks noChangeArrowheads="1"/>
            </p:cNvSpPr>
            <p:nvPr/>
          </p:nvSpPr>
          <p:spPr bwMode="auto">
            <a:xfrm rot="-1569154">
              <a:off x="5384800" y="4838309"/>
              <a:ext cx="1728788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5, 4, 2, 1</a:t>
              </a:r>
            </a:p>
          </p:txBody>
        </p:sp>
        <p:sp>
          <p:nvSpPr>
            <p:cNvPr id="90124" name="ZoneTexte 36"/>
            <p:cNvSpPr txBox="1">
              <a:spLocks noChangeArrowheads="1"/>
            </p:cNvSpPr>
            <p:nvPr/>
          </p:nvSpPr>
          <p:spPr bwMode="auto">
            <a:xfrm rot="2182556">
              <a:off x="1473200" y="4916373"/>
              <a:ext cx="2016125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3, 5, 4, 2,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90126" name="ZoneTexte 38"/>
            <p:cNvSpPr txBox="1">
              <a:spLocks noChangeArrowheads="1"/>
            </p:cNvSpPr>
            <p:nvPr/>
          </p:nvSpPr>
          <p:spPr bwMode="auto">
            <a:xfrm rot="2058335">
              <a:off x="1730375" y="5181383"/>
              <a:ext cx="1116013" cy="4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2" name="ZoneTexte 32"/>
            <p:cNvSpPr txBox="1">
              <a:spLocks noChangeArrowheads="1"/>
            </p:cNvSpPr>
            <p:nvPr/>
          </p:nvSpPr>
          <p:spPr bwMode="auto">
            <a:xfrm rot="2218841">
              <a:off x="2251075" y="4456202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33" name="ZoneTexte 32"/>
            <p:cNvSpPr txBox="1">
              <a:spLocks noChangeArrowheads="1"/>
            </p:cNvSpPr>
            <p:nvPr/>
          </p:nvSpPr>
          <p:spPr bwMode="auto">
            <a:xfrm rot="-1698833">
              <a:off x="4548188" y="4293910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3, 1</a:t>
              </a:r>
            </a:p>
          </p:txBody>
        </p:sp>
        <p:sp>
          <p:nvSpPr>
            <p:cNvPr id="90134" name="ZoneTexte 32"/>
            <p:cNvSpPr txBox="1">
              <a:spLocks noChangeArrowheads="1"/>
            </p:cNvSpPr>
            <p:nvPr/>
          </p:nvSpPr>
          <p:spPr bwMode="auto">
            <a:xfrm>
              <a:off x="5435600" y="2683311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5, 3, 1</a:t>
              </a:r>
            </a:p>
          </p:txBody>
        </p:sp>
        <p:sp>
          <p:nvSpPr>
            <p:cNvPr id="90135" name="ZoneTexte 32"/>
            <p:cNvSpPr txBox="1">
              <a:spLocks noChangeArrowheads="1"/>
            </p:cNvSpPr>
            <p:nvPr/>
          </p:nvSpPr>
          <p:spPr bwMode="auto">
            <a:xfrm>
              <a:off x="2987675" y="264222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4, 5, 3, 1</a:t>
              </a:r>
            </a:p>
          </p:txBody>
        </p:sp>
        <p:sp>
          <p:nvSpPr>
            <p:cNvPr id="90136" name="ZoneTexte 32"/>
            <p:cNvSpPr txBox="1">
              <a:spLocks noChangeArrowheads="1"/>
            </p:cNvSpPr>
            <p:nvPr/>
          </p:nvSpPr>
          <p:spPr bwMode="auto">
            <a:xfrm rot="-796717">
              <a:off x="1273175" y="285998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2, 4, 5, 3,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0" name="Connecteur droit avec flèche 60"/>
            <p:cNvCxnSpPr>
              <a:cxnSpLocks noChangeShapeType="1"/>
            </p:cNvCxnSpPr>
            <p:nvPr/>
          </p:nvCxnSpPr>
          <p:spPr bwMode="auto">
            <a:xfrm flipH="1">
              <a:off x="5652120" y="4770847"/>
              <a:ext cx="1367805" cy="792088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1" name="Connecteur droit avec flèche 63"/>
            <p:cNvCxnSpPr>
              <a:cxnSpLocks noChangeShapeType="1"/>
            </p:cNvCxnSpPr>
            <p:nvPr/>
          </p:nvCxnSpPr>
          <p:spPr bwMode="auto">
            <a:xfrm>
              <a:off x="3011301" y="4206507"/>
              <a:ext cx="719137" cy="651224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2" name="Connecteur droit avec flèche 66"/>
            <p:cNvCxnSpPr>
              <a:cxnSpLocks noChangeShapeType="1"/>
            </p:cNvCxnSpPr>
            <p:nvPr/>
          </p:nvCxnSpPr>
          <p:spPr bwMode="auto">
            <a:xfrm flipV="1">
              <a:off x="4875587" y="4051499"/>
              <a:ext cx="900112" cy="60397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Connecteur droit avec flèche 69"/>
            <p:cNvCxnSpPr>
              <a:cxnSpLocks noChangeShapeType="1"/>
            </p:cNvCxnSpPr>
            <p:nvPr/>
          </p:nvCxnSpPr>
          <p:spPr bwMode="auto">
            <a:xfrm flipH="1">
              <a:off x="5754688" y="2683311"/>
              <a:ext cx="1260475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3203575" y="2644091"/>
              <a:ext cx="1439863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5" name="ZoneTexte 75"/>
            <p:cNvSpPr txBox="1">
              <a:spLocks noChangeArrowheads="1"/>
            </p:cNvSpPr>
            <p:nvPr/>
          </p:nvSpPr>
          <p:spPr bwMode="auto">
            <a:xfrm rot="-603911">
              <a:off x="1355726" y="2567464"/>
              <a:ext cx="1116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90148" name="Connecteur droit avec flèche 60"/>
            <p:cNvCxnSpPr>
              <a:cxnSpLocks noChangeShapeType="1"/>
            </p:cNvCxnSpPr>
            <p:nvPr/>
          </p:nvCxnSpPr>
          <p:spPr bwMode="auto">
            <a:xfrm flipH="1" flipV="1">
              <a:off x="1687514" y="4684234"/>
              <a:ext cx="1444326" cy="1108172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9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1259632" y="2670985"/>
              <a:ext cx="1674069" cy="45712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ZoneTexte 7"/>
          <p:cNvSpPr txBox="1"/>
          <p:nvPr/>
        </p:nvSpPr>
        <p:spPr>
          <a:xfrm>
            <a:off x="6444208" y="3361055"/>
            <a:ext cx="2401618" cy="150810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Deux chemins pour </a:t>
            </a:r>
          </a:p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passer de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AS5 </a:t>
            </a:r>
            <a:r>
              <a:rPr lang="en-US" sz="2000" dirty="0">
                <a:solidFill>
                  <a:srgbClr val="C00000"/>
                </a:solidFill>
                <a:latin typeface="Garamond" pitchFamily="18" charset="0"/>
              </a:rPr>
              <a:t>à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 AS1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:</a:t>
            </a:r>
          </a:p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5, 3, 1</a:t>
            </a:r>
          </a:p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5, 4, 2, 1</a:t>
            </a:r>
            <a:endParaRPr lang="fr-FR" sz="2000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226936" y="4129375"/>
            <a:ext cx="822960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76084" y="4118016"/>
            <a:ext cx="1181734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Best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6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sp>
          <p:nvSpPr>
            <p:cNvPr id="90123" name="ZoneTexte 35"/>
            <p:cNvSpPr txBox="1">
              <a:spLocks noChangeArrowheads="1"/>
            </p:cNvSpPr>
            <p:nvPr/>
          </p:nvSpPr>
          <p:spPr bwMode="auto">
            <a:xfrm rot="-1569154">
              <a:off x="5384800" y="4838309"/>
              <a:ext cx="1728788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5, 4, 2, 1</a:t>
              </a:r>
            </a:p>
          </p:txBody>
        </p:sp>
        <p:sp>
          <p:nvSpPr>
            <p:cNvPr id="90124" name="ZoneTexte 36"/>
            <p:cNvSpPr txBox="1">
              <a:spLocks noChangeArrowheads="1"/>
            </p:cNvSpPr>
            <p:nvPr/>
          </p:nvSpPr>
          <p:spPr bwMode="auto">
            <a:xfrm rot="2182556">
              <a:off x="1473200" y="4916373"/>
              <a:ext cx="2016125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3, 5, 4, 2,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90126" name="ZoneTexte 38"/>
            <p:cNvSpPr txBox="1">
              <a:spLocks noChangeArrowheads="1"/>
            </p:cNvSpPr>
            <p:nvPr/>
          </p:nvSpPr>
          <p:spPr bwMode="auto">
            <a:xfrm rot="2058335">
              <a:off x="1730375" y="5181383"/>
              <a:ext cx="1116013" cy="4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2" name="ZoneTexte 32"/>
            <p:cNvSpPr txBox="1">
              <a:spLocks noChangeArrowheads="1"/>
            </p:cNvSpPr>
            <p:nvPr/>
          </p:nvSpPr>
          <p:spPr bwMode="auto">
            <a:xfrm rot="2218841">
              <a:off x="2251075" y="4456202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33" name="ZoneTexte 32"/>
            <p:cNvSpPr txBox="1">
              <a:spLocks noChangeArrowheads="1"/>
            </p:cNvSpPr>
            <p:nvPr/>
          </p:nvSpPr>
          <p:spPr bwMode="auto">
            <a:xfrm rot="-1698833">
              <a:off x="4548188" y="4293910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3, 1</a:t>
              </a:r>
            </a:p>
          </p:txBody>
        </p:sp>
        <p:sp>
          <p:nvSpPr>
            <p:cNvPr id="90134" name="ZoneTexte 32"/>
            <p:cNvSpPr txBox="1">
              <a:spLocks noChangeArrowheads="1"/>
            </p:cNvSpPr>
            <p:nvPr/>
          </p:nvSpPr>
          <p:spPr bwMode="auto">
            <a:xfrm>
              <a:off x="5435600" y="2683311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5, 3, 1</a:t>
              </a:r>
            </a:p>
          </p:txBody>
        </p:sp>
        <p:sp>
          <p:nvSpPr>
            <p:cNvPr id="90135" name="ZoneTexte 32"/>
            <p:cNvSpPr txBox="1">
              <a:spLocks noChangeArrowheads="1"/>
            </p:cNvSpPr>
            <p:nvPr/>
          </p:nvSpPr>
          <p:spPr bwMode="auto">
            <a:xfrm>
              <a:off x="2987675" y="264222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4, 5, 3, 1</a:t>
              </a:r>
            </a:p>
          </p:txBody>
        </p:sp>
        <p:sp>
          <p:nvSpPr>
            <p:cNvPr id="90136" name="ZoneTexte 32"/>
            <p:cNvSpPr txBox="1">
              <a:spLocks noChangeArrowheads="1"/>
            </p:cNvSpPr>
            <p:nvPr/>
          </p:nvSpPr>
          <p:spPr bwMode="auto">
            <a:xfrm rot="-796717">
              <a:off x="1273175" y="285998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2, 4, 5, 3,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0" name="Connecteur droit avec flèche 60"/>
            <p:cNvCxnSpPr>
              <a:cxnSpLocks noChangeShapeType="1"/>
            </p:cNvCxnSpPr>
            <p:nvPr/>
          </p:nvCxnSpPr>
          <p:spPr bwMode="auto">
            <a:xfrm flipH="1">
              <a:off x="5652120" y="4770847"/>
              <a:ext cx="1367805" cy="792088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1" name="Connecteur droit avec flèche 63"/>
            <p:cNvCxnSpPr>
              <a:cxnSpLocks noChangeShapeType="1"/>
            </p:cNvCxnSpPr>
            <p:nvPr/>
          </p:nvCxnSpPr>
          <p:spPr bwMode="auto">
            <a:xfrm>
              <a:off x="3011301" y="4206507"/>
              <a:ext cx="719137" cy="651224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2" name="Connecteur droit avec flèche 66"/>
            <p:cNvCxnSpPr>
              <a:cxnSpLocks noChangeShapeType="1"/>
            </p:cNvCxnSpPr>
            <p:nvPr/>
          </p:nvCxnSpPr>
          <p:spPr bwMode="auto">
            <a:xfrm flipV="1">
              <a:off x="4875587" y="4051499"/>
              <a:ext cx="900112" cy="60397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Connecteur droit avec flèche 69"/>
            <p:cNvCxnSpPr>
              <a:cxnSpLocks noChangeShapeType="1"/>
            </p:cNvCxnSpPr>
            <p:nvPr/>
          </p:nvCxnSpPr>
          <p:spPr bwMode="auto">
            <a:xfrm flipH="1">
              <a:off x="5754688" y="2683311"/>
              <a:ext cx="1260475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3203575" y="2644091"/>
              <a:ext cx="1439863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5" name="ZoneTexte 75"/>
            <p:cNvSpPr txBox="1">
              <a:spLocks noChangeArrowheads="1"/>
            </p:cNvSpPr>
            <p:nvPr/>
          </p:nvSpPr>
          <p:spPr bwMode="auto">
            <a:xfrm rot="-603911">
              <a:off x="1355726" y="2567464"/>
              <a:ext cx="1116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90148" name="Connecteur droit avec flèche 60"/>
            <p:cNvCxnSpPr>
              <a:cxnSpLocks noChangeShapeType="1"/>
            </p:cNvCxnSpPr>
            <p:nvPr/>
          </p:nvCxnSpPr>
          <p:spPr bwMode="auto">
            <a:xfrm flipH="1" flipV="1">
              <a:off x="1687514" y="4684234"/>
              <a:ext cx="1444326" cy="1108172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9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1259632" y="2670985"/>
              <a:ext cx="1674069" cy="45712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ZoneTexte 76"/>
          <p:cNvSpPr txBox="1">
            <a:spLocks noChangeArrowheads="1"/>
          </p:cNvSpPr>
          <p:nvPr/>
        </p:nvSpPr>
        <p:spPr bwMode="auto">
          <a:xfrm>
            <a:off x="7299136" y="2204864"/>
            <a:ext cx="1737360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Les routeurs 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BGP </a:t>
            </a: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gardent 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en mémoire tous les chemins </a:t>
            </a: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possibles </a:t>
            </a: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</a:t>
            </a:r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able BGP </a:t>
            </a:r>
            <a:r>
              <a:rPr lang="fr-FR" sz="1600" dirty="0" smtClean="0">
                <a:solidFill>
                  <a:schemeClr val="tx2"/>
                </a:solidFill>
                <a:latin typeface="Garamond" pitchFamily="18" charset="0"/>
                <a:sym typeface="Wingdings" pitchFamily="2" charset="2"/>
              </a:rPr>
              <a:t>et place le meilleur chemin dans la </a:t>
            </a:r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table de routage BGP</a:t>
            </a:r>
            <a:endParaRPr lang="fr-FR" sz="16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5013176"/>
            <a:ext cx="8208912" cy="1015663"/>
          </a:xfrm>
          <a:prstGeom prst="rect">
            <a:avLst/>
          </a:prstGeom>
          <a:solidFill>
            <a:srgbClr val="FFC993"/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L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a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table BGP contient toutes les routes annoncées par les pairs BGP, tandis que la table de routage BGP contient les routes les plus appropriées sélectionnées à partir de la table BGP pour être utilisées pour le 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routage</a:t>
            </a:r>
            <a:endParaRPr lang="fr-FR" sz="20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95F07-C157-4923-9BDC-B1B259E5CF43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8229600" cy="533400"/>
          </a:xfrm>
        </p:spPr>
        <p:txBody>
          <a:bodyPr/>
          <a:lstStyle/>
          <a:p>
            <a:pPr eaLnBrk="1" hangingPunct="1"/>
            <a:r>
              <a:rPr lang="fr-FR" sz="4000" b="1" smtClean="0">
                <a:latin typeface="Garamond" pitchFamily="18" charset="0"/>
                <a:cs typeface="Times New Roman" pitchFamily="18" charset="0"/>
              </a:rPr>
              <a:t>Plan</a:t>
            </a:r>
            <a:r>
              <a:rPr lang="fr-FR" sz="3600" b="1" smtClean="0">
                <a:latin typeface="Garamond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96300" cy="5616575"/>
          </a:xfrm>
        </p:spPr>
        <p:txBody>
          <a:bodyPr lIns="0" tIns="0" rIns="0" bIns="0"/>
          <a:lstStyle/>
          <a:p>
            <a:pPr>
              <a:lnSpc>
                <a:spcPts val="5000"/>
              </a:lnSpc>
              <a:spcBef>
                <a:spcPct val="0"/>
              </a:spcBef>
            </a:pPr>
            <a:r>
              <a:rPr lang="fr-FR" sz="2000" dirty="0">
                <a:latin typeface="Garamond" pitchFamily="18" charset="0"/>
              </a:rPr>
              <a:t>Distance </a:t>
            </a:r>
            <a:r>
              <a:rPr lang="fr-FR" sz="2000" dirty="0" smtClean="0">
                <a:latin typeface="Garamond" pitchFamily="18" charset="0"/>
              </a:rPr>
              <a:t>administrative (DA)</a:t>
            </a: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BGP : Border  Gateway Protocol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>
                <a:latin typeface="Garamond" pitchFamily="18" charset="0"/>
              </a:rPr>
              <a:t>Besoin de </a:t>
            </a:r>
            <a:r>
              <a:rPr lang="fr-FR" sz="2000" dirty="0" smtClean="0">
                <a:latin typeface="Garamond" pitchFamily="18" charset="0"/>
              </a:rPr>
              <a:t>BGP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>
                <a:latin typeface="Garamond" pitchFamily="18" charset="0"/>
              </a:rPr>
              <a:t>Définition de </a:t>
            </a:r>
            <a:r>
              <a:rPr lang="fr-FR" sz="2000" dirty="0" smtClean="0">
                <a:latin typeface="Garamond" pitchFamily="18" charset="0"/>
              </a:rPr>
              <a:t>BGP 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BGP et TCP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>
                <a:latin typeface="Garamond" pitchFamily="18" charset="0"/>
              </a:rPr>
              <a:t>Annonce de chemins avec </a:t>
            </a:r>
            <a:r>
              <a:rPr lang="fr-FR" sz="2000" dirty="0" smtClean="0">
                <a:latin typeface="Garamond" pitchFamily="18" charset="0"/>
              </a:rPr>
              <a:t>BGP</a:t>
            </a:r>
          </a:p>
          <a:p>
            <a:pPr lvl="2">
              <a:lnSpc>
                <a:spcPts val="5000"/>
              </a:lnSpc>
              <a:spcBef>
                <a:spcPct val="0"/>
              </a:spcBef>
            </a:pPr>
            <a:r>
              <a:rPr lang="fr-FR" sz="1800" dirty="0" smtClean="0">
                <a:latin typeface="Garamond" pitchFamily="18" charset="0"/>
              </a:rPr>
              <a:t>Table BGP</a:t>
            </a:r>
          </a:p>
          <a:p>
            <a:pPr lvl="2">
              <a:lnSpc>
                <a:spcPts val="5000"/>
              </a:lnSpc>
              <a:spcBef>
                <a:spcPct val="0"/>
              </a:spcBef>
            </a:pPr>
            <a:r>
              <a:rPr lang="fr-FR" sz="1800" dirty="0" smtClean="0">
                <a:latin typeface="Garamond" pitchFamily="18" charset="0"/>
              </a:rPr>
              <a:t>Table de routage BGP</a:t>
            </a:r>
          </a:p>
          <a:p>
            <a:pPr>
              <a:lnSpc>
                <a:spcPts val="5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lnSpc>
                <a:spcPts val="5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lnSpc>
                <a:spcPts val="5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Annonce de chemins avec BGP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dirty="0" smtClean="0">
              <a:latin typeface="Garamond" pitchFamily="18" charset="0"/>
            </a:endParaRPr>
          </a:p>
          <a:p>
            <a:pPr algn="just"/>
            <a:r>
              <a:rPr lang="fr-FR" sz="1800" dirty="0" smtClean="0">
                <a:latin typeface="Garamond" pitchFamily="18" charset="0"/>
              </a:rPr>
              <a:t>Possibilité de spécifier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un filtrage des routes (politique de routage dans la table BGP) </a:t>
            </a:r>
            <a:r>
              <a:rPr lang="fr-FR" sz="1800" dirty="0" smtClean="0">
                <a:latin typeface="Garamond" pitchFamily="18" charset="0"/>
              </a:rPr>
              <a:t>en fonction des contrats passés ou des préférences </a:t>
            </a:r>
            <a:r>
              <a:rPr lang="fr-FR" sz="1800" b="1" dirty="0" smtClean="0">
                <a:latin typeface="Garamond" pitchFamily="18" charset="0"/>
              </a:rPr>
              <a:t>(politiques ou économiques).</a:t>
            </a:r>
          </a:p>
          <a:p>
            <a:pPr algn="just"/>
            <a:r>
              <a:rPr lang="fr-FR" sz="1800" b="1" dirty="0" smtClean="0">
                <a:latin typeface="Garamond" pitchFamily="18" charset="0"/>
              </a:rPr>
              <a:t>Orange </a:t>
            </a:r>
            <a:r>
              <a:rPr lang="fr-FR" sz="1800" dirty="0" smtClean="0">
                <a:latin typeface="Garamond" pitchFamily="18" charset="0"/>
              </a:rPr>
              <a:t>veut atteindre </a:t>
            </a:r>
            <a:r>
              <a:rPr lang="fr-FR" sz="1800" b="1" dirty="0" smtClean="0">
                <a:latin typeface="Garamond" pitchFamily="18" charset="0"/>
              </a:rPr>
              <a:t>SFR </a:t>
            </a:r>
            <a:r>
              <a:rPr lang="fr-FR" sz="1800" dirty="0" smtClean="0">
                <a:latin typeface="Garamond" pitchFamily="18" charset="0"/>
              </a:rPr>
              <a:t>sans passer par un réseau opéré par </a:t>
            </a:r>
            <a:r>
              <a:rPr lang="fr-FR" sz="1800" b="1" dirty="0" smtClean="0">
                <a:latin typeface="Garamond" pitchFamily="18" charset="0"/>
              </a:rPr>
              <a:t>Bouygues Telecom (ex. facturation trop élevée).</a:t>
            </a:r>
          </a:p>
          <a:p>
            <a:pPr algn="just"/>
            <a:r>
              <a:rPr lang="fr-FR" sz="1800" dirty="0" smtClean="0">
                <a:latin typeface="Garamond" pitchFamily="18" charset="0"/>
              </a:rPr>
              <a:t>BGP fourni :</a:t>
            </a:r>
          </a:p>
          <a:p>
            <a:pPr lvl="1" algn="just"/>
            <a:r>
              <a:rPr lang="fr-FR" sz="1800" b="1" dirty="0" smtClean="0">
                <a:solidFill>
                  <a:srgbClr val="002060"/>
                </a:solidFill>
                <a:latin typeface="Garamond" pitchFamily="18" charset="0"/>
              </a:rPr>
              <a:t>Le chemin 5, 3, 1 pour passer de AS5 à AS1 (sans la politique).</a:t>
            </a:r>
          </a:p>
          <a:p>
            <a:pPr lvl="1" algn="just"/>
            <a:r>
              <a:rPr lang="fr-FR" sz="1800" b="1" dirty="0" smtClean="0">
                <a:solidFill>
                  <a:srgbClr val="002060"/>
                </a:solidFill>
                <a:latin typeface="Garamond" pitchFamily="18" charset="0"/>
              </a:rPr>
              <a:t>Le chemin 5, 4, 2, 1 en respectant le filtrage.</a:t>
            </a: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3889375"/>
            <a:chOff x="49213" y="2492896"/>
            <a:chExt cx="8893175" cy="3888432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0" name="ZoneTexte 32"/>
            <p:cNvSpPr txBox="1">
              <a:spLocks noChangeArrowheads="1"/>
            </p:cNvSpPr>
            <p:nvPr/>
          </p:nvSpPr>
          <p:spPr bwMode="auto">
            <a:xfrm rot="-862609">
              <a:off x="1241425" y="3728967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21" name="ZoneTexte 33"/>
            <p:cNvSpPr txBox="1">
              <a:spLocks noChangeArrowheads="1"/>
            </p:cNvSpPr>
            <p:nvPr/>
          </p:nvSpPr>
          <p:spPr bwMode="auto">
            <a:xfrm>
              <a:off x="3441700" y="3655011"/>
              <a:ext cx="151130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2, 1</a:t>
              </a:r>
            </a:p>
          </p:txBody>
        </p:sp>
        <p:sp>
          <p:nvSpPr>
            <p:cNvPr id="90122" name="ZoneTexte 34"/>
            <p:cNvSpPr txBox="1">
              <a:spLocks noChangeArrowheads="1"/>
            </p:cNvSpPr>
            <p:nvPr/>
          </p:nvSpPr>
          <p:spPr bwMode="auto">
            <a:xfrm>
              <a:off x="5600700" y="3468067"/>
              <a:ext cx="1512888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4, 2, 1</a:t>
              </a:r>
            </a:p>
          </p:txBody>
        </p:sp>
        <p:sp>
          <p:nvSpPr>
            <p:cNvPr id="90123" name="ZoneTexte 35"/>
            <p:cNvSpPr txBox="1">
              <a:spLocks noChangeArrowheads="1"/>
            </p:cNvSpPr>
            <p:nvPr/>
          </p:nvSpPr>
          <p:spPr bwMode="auto">
            <a:xfrm rot="-1569154">
              <a:off x="5384800" y="4838309"/>
              <a:ext cx="1728788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5, 4, 2, 1</a:t>
              </a:r>
            </a:p>
          </p:txBody>
        </p:sp>
        <p:sp>
          <p:nvSpPr>
            <p:cNvPr id="90124" name="ZoneTexte 36"/>
            <p:cNvSpPr txBox="1">
              <a:spLocks noChangeArrowheads="1"/>
            </p:cNvSpPr>
            <p:nvPr/>
          </p:nvSpPr>
          <p:spPr bwMode="auto">
            <a:xfrm rot="2182556">
              <a:off x="1473200" y="4916373"/>
              <a:ext cx="2016125" cy="43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R, path : 3, 5, 4, 2,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90126" name="ZoneTexte 38"/>
            <p:cNvSpPr txBox="1">
              <a:spLocks noChangeArrowheads="1"/>
            </p:cNvSpPr>
            <p:nvPr/>
          </p:nvSpPr>
          <p:spPr bwMode="auto">
            <a:xfrm rot="2058335">
              <a:off x="1730375" y="5181383"/>
              <a:ext cx="1116013" cy="4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1" name="ZoneTexte 47"/>
            <p:cNvSpPr txBox="1">
              <a:spLocks noChangeArrowheads="1"/>
            </p:cNvSpPr>
            <p:nvPr/>
          </p:nvSpPr>
          <p:spPr bwMode="auto">
            <a:xfrm>
              <a:off x="4787899" y="5838771"/>
              <a:ext cx="3566160" cy="3656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fr-FR" sz="1600" dirty="0">
                  <a:solidFill>
                    <a:srgbClr val="FF0000"/>
                  </a:solidFill>
                  <a:latin typeface="Garamond" pitchFamily="18" charset="0"/>
                </a:rPr>
                <a:t>Réseau de transit entre SFR </a:t>
              </a:r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et Orange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90132" name="ZoneTexte 32"/>
            <p:cNvSpPr txBox="1">
              <a:spLocks noChangeArrowheads="1"/>
            </p:cNvSpPr>
            <p:nvPr/>
          </p:nvSpPr>
          <p:spPr bwMode="auto">
            <a:xfrm rot="2218841">
              <a:off x="2251075" y="4456202"/>
              <a:ext cx="1898650" cy="4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1</a:t>
              </a:r>
            </a:p>
          </p:txBody>
        </p:sp>
        <p:sp>
          <p:nvSpPr>
            <p:cNvPr id="90133" name="ZoneTexte 32"/>
            <p:cNvSpPr txBox="1">
              <a:spLocks noChangeArrowheads="1"/>
            </p:cNvSpPr>
            <p:nvPr/>
          </p:nvSpPr>
          <p:spPr bwMode="auto">
            <a:xfrm rot="-1698833">
              <a:off x="4548188" y="4293910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3, 1</a:t>
              </a:r>
            </a:p>
          </p:txBody>
        </p:sp>
        <p:sp>
          <p:nvSpPr>
            <p:cNvPr id="90134" name="ZoneTexte 32"/>
            <p:cNvSpPr txBox="1">
              <a:spLocks noChangeArrowheads="1"/>
            </p:cNvSpPr>
            <p:nvPr/>
          </p:nvSpPr>
          <p:spPr bwMode="auto">
            <a:xfrm>
              <a:off x="5435600" y="2683311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5, 3, 1</a:t>
              </a:r>
            </a:p>
          </p:txBody>
        </p:sp>
        <p:sp>
          <p:nvSpPr>
            <p:cNvPr id="90135" name="ZoneTexte 32"/>
            <p:cNvSpPr txBox="1">
              <a:spLocks noChangeArrowheads="1"/>
            </p:cNvSpPr>
            <p:nvPr/>
          </p:nvSpPr>
          <p:spPr bwMode="auto">
            <a:xfrm>
              <a:off x="2987675" y="264222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4, 5, 3, 1</a:t>
              </a:r>
            </a:p>
          </p:txBody>
        </p:sp>
        <p:sp>
          <p:nvSpPr>
            <p:cNvPr id="90136" name="ZoneTexte 32"/>
            <p:cNvSpPr txBox="1">
              <a:spLocks noChangeArrowheads="1"/>
            </p:cNvSpPr>
            <p:nvPr/>
          </p:nvSpPr>
          <p:spPr bwMode="auto">
            <a:xfrm rot="-796717">
              <a:off x="1273175" y="2859984"/>
              <a:ext cx="1898650" cy="43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00B050"/>
                  </a:solidFill>
                  <a:latin typeface="Garamond" pitchFamily="18" charset="0"/>
                </a:rPr>
                <a:t>R, path : 2, 4, 5, 3, </a:t>
              </a:r>
              <a:r>
                <a:rPr lang="fr-FR" sz="1600">
                  <a:solidFill>
                    <a:srgbClr val="FF0000"/>
                  </a:solidFill>
                  <a:latin typeface="Garamond" pitchFamily="18" charset="0"/>
                </a:rPr>
                <a:t>1</a:t>
              </a:r>
            </a:p>
          </p:txBody>
        </p:sp>
        <p:cxnSp>
          <p:nvCxnSpPr>
            <p:cNvPr id="90137" name="Connecteur droit avec flèche 54"/>
            <p:cNvCxnSpPr>
              <a:cxnSpLocks noChangeShapeType="1"/>
            </p:cNvCxnSpPr>
            <p:nvPr/>
          </p:nvCxnSpPr>
          <p:spPr bwMode="auto">
            <a:xfrm flipV="1">
              <a:off x="1848597" y="3973804"/>
              <a:ext cx="792163" cy="186944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Connecteur droit avec flèche 55"/>
            <p:cNvCxnSpPr>
              <a:cxnSpLocks noChangeShapeType="1"/>
            </p:cNvCxnSpPr>
            <p:nvPr/>
          </p:nvCxnSpPr>
          <p:spPr bwMode="auto">
            <a:xfrm>
              <a:off x="3667125" y="3992206"/>
              <a:ext cx="1044575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Connecteur droit avec flèche 59"/>
            <p:cNvCxnSpPr>
              <a:cxnSpLocks noChangeShapeType="1"/>
            </p:cNvCxnSpPr>
            <p:nvPr/>
          </p:nvCxnSpPr>
          <p:spPr bwMode="auto">
            <a:xfrm>
              <a:off x="5724525" y="3803076"/>
              <a:ext cx="1258888" cy="0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0" name="Connecteur droit avec flèche 60"/>
            <p:cNvCxnSpPr>
              <a:cxnSpLocks noChangeShapeType="1"/>
            </p:cNvCxnSpPr>
            <p:nvPr/>
          </p:nvCxnSpPr>
          <p:spPr bwMode="auto">
            <a:xfrm flipH="1">
              <a:off x="5652120" y="4770847"/>
              <a:ext cx="1367805" cy="792088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1" name="Connecteur droit avec flèche 63"/>
            <p:cNvCxnSpPr>
              <a:cxnSpLocks noChangeShapeType="1"/>
            </p:cNvCxnSpPr>
            <p:nvPr/>
          </p:nvCxnSpPr>
          <p:spPr bwMode="auto">
            <a:xfrm>
              <a:off x="3011301" y="4206507"/>
              <a:ext cx="719137" cy="651224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2" name="Connecteur droit avec flèche 66"/>
            <p:cNvCxnSpPr>
              <a:cxnSpLocks noChangeShapeType="1"/>
            </p:cNvCxnSpPr>
            <p:nvPr/>
          </p:nvCxnSpPr>
          <p:spPr bwMode="auto">
            <a:xfrm flipV="1">
              <a:off x="4875587" y="4051499"/>
              <a:ext cx="900112" cy="60397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Connecteur droit avec flèche 69"/>
            <p:cNvCxnSpPr>
              <a:cxnSpLocks noChangeShapeType="1"/>
            </p:cNvCxnSpPr>
            <p:nvPr/>
          </p:nvCxnSpPr>
          <p:spPr bwMode="auto">
            <a:xfrm flipH="1">
              <a:off x="5754688" y="2683311"/>
              <a:ext cx="1260475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3203575" y="2644091"/>
              <a:ext cx="1439863" cy="0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5" name="ZoneTexte 75"/>
            <p:cNvSpPr txBox="1">
              <a:spLocks noChangeArrowheads="1"/>
            </p:cNvSpPr>
            <p:nvPr/>
          </p:nvSpPr>
          <p:spPr bwMode="auto">
            <a:xfrm rot="-603911">
              <a:off x="1355726" y="2567464"/>
              <a:ext cx="1116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supprimé</a:t>
              </a:r>
            </a:p>
          </p:txBody>
        </p: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90148" name="Connecteur droit avec flèche 60"/>
            <p:cNvCxnSpPr>
              <a:cxnSpLocks noChangeShapeType="1"/>
            </p:cNvCxnSpPr>
            <p:nvPr/>
          </p:nvCxnSpPr>
          <p:spPr bwMode="auto">
            <a:xfrm flipH="1" flipV="1">
              <a:off x="1687514" y="4684234"/>
              <a:ext cx="1444326" cy="1108172"/>
            </a:xfrm>
            <a:prstGeom prst="straightConnector1">
              <a:avLst/>
            </a:prstGeom>
            <a:noFill/>
            <a:ln w="28575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9" name="Connecteur droit avec flèche 73"/>
            <p:cNvCxnSpPr>
              <a:cxnSpLocks noChangeShapeType="1"/>
            </p:cNvCxnSpPr>
            <p:nvPr/>
          </p:nvCxnSpPr>
          <p:spPr bwMode="auto">
            <a:xfrm flipH="1">
              <a:off x="1259632" y="2670985"/>
              <a:ext cx="1674069" cy="457125"/>
            </a:xfrm>
            <a:prstGeom prst="straightConnector1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Rectangle 60"/>
          <p:cNvSpPr/>
          <p:nvPr/>
        </p:nvSpPr>
        <p:spPr bwMode="auto">
          <a:xfrm>
            <a:off x="49144" y="5211784"/>
            <a:ext cx="8961120" cy="594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17304" y="6435920"/>
            <a:ext cx="4663440" cy="365760"/>
          </a:xfrm>
          <a:prstGeom prst="rect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458200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Exemple avec BGP et OSPF</a:t>
            </a:r>
            <a:endParaRPr lang="fr-FR" sz="2800" b="1" dirty="0">
              <a:latin typeface="Garamond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792" y="5661248"/>
            <a:ext cx="989373" cy="461665"/>
          </a:xfrm>
          <a:prstGeom prst="rect">
            <a:avLst/>
          </a:prstGeom>
          <a:solidFill>
            <a:srgbClr val="FF8A15"/>
          </a:solidFill>
        </p:spPr>
        <p:txBody>
          <a:bodyPr wrap="none">
            <a:spAutoFit/>
          </a:bodyPr>
          <a:lstStyle/>
          <a:p>
            <a:r>
              <a:rPr lang="fr-FR" sz="2400" dirty="0">
                <a:latin typeface="Garamond" pitchFamily="18" charset="0"/>
              </a:rPr>
              <a:t>1.1.1.1 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8196572" y="2286357"/>
            <a:ext cx="1056700" cy="461665"/>
          </a:xfrm>
          <a:prstGeom prst="rect">
            <a:avLst/>
          </a:prstGeom>
          <a:solidFill>
            <a:srgbClr val="FF8A15"/>
          </a:solidFill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3.1.3.3 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3363656" y="187212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e 70"/>
          <p:cNvSpPr/>
          <p:nvPr/>
        </p:nvSpPr>
        <p:spPr bwMode="auto">
          <a:xfrm>
            <a:off x="595582" y="4005064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3211776" y="426008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5732056" y="240561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915816" y="5035823"/>
            <a:ext cx="3230373" cy="769441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Premier chemin : 1, 2, 3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Deuxième chemin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: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1, 2, 4, 3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39628" y="5013176"/>
            <a:ext cx="1288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Best </a:t>
            </a:r>
            <a:r>
              <a:rPr lang="fr-FR" sz="2000" dirty="0" err="1">
                <a:solidFill>
                  <a:schemeClr val="accent2"/>
                </a:solidFill>
                <a:latin typeface="Garamond" pitchFamily="18" charset="0"/>
              </a:rPr>
              <a:t>Path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endParaRPr lang="fr-FR" sz="2000" dirty="0">
              <a:solidFill>
                <a:schemeClr val="accent2"/>
              </a:solidFill>
            </a:endParaRPr>
          </a:p>
        </p:txBody>
      </p:sp>
      <p:cxnSp>
        <p:nvCxnSpPr>
          <p:cNvPr id="76" name="Connecteur droit avec flèche 75"/>
          <p:cNvCxnSpPr/>
          <p:nvPr/>
        </p:nvCxnSpPr>
        <p:spPr bwMode="auto">
          <a:xfrm flipH="1">
            <a:off x="5887640" y="5226879"/>
            <a:ext cx="1051988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ZoneTexte 13"/>
          <p:cNvSpPr txBox="1"/>
          <p:nvPr/>
        </p:nvSpPr>
        <p:spPr>
          <a:xfrm rot="16200000">
            <a:off x="1798545" y="2436140"/>
            <a:ext cx="599844" cy="338554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</a:rPr>
              <a:t>BGP</a:t>
            </a:r>
            <a:endParaRPr lang="fr-FR" sz="16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20748396">
            <a:off x="5453645" y="3785405"/>
            <a:ext cx="599844" cy="338554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</a:rPr>
              <a:t>BGP</a:t>
            </a:r>
            <a:endParaRPr lang="fr-FR" sz="16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 rot="490587">
            <a:off x="5243469" y="1196752"/>
            <a:ext cx="599844" cy="338554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</a:rPr>
              <a:t>BGP</a:t>
            </a:r>
            <a:endParaRPr lang="fr-FR" sz="16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rot="20105386">
            <a:off x="1519053" y="4348019"/>
            <a:ext cx="599844" cy="338554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</a:rPr>
              <a:t>BGP</a:t>
            </a:r>
            <a:endParaRPr lang="fr-FR" sz="16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059832" y="3861048"/>
            <a:ext cx="548640" cy="274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OSPF</a:t>
            </a:r>
            <a:endParaRPr lang="fr-FR" sz="1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28896" y="1484784"/>
            <a:ext cx="548640" cy="274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OSPF</a:t>
            </a:r>
            <a:endParaRPr lang="fr-FR" sz="1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6276474" y="2442654"/>
            <a:ext cx="548640" cy="274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OSPF</a:t>
            </a:r>
            <a:endParaRPr lang="fr-FR" sz="1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2939" y="1475492"/>
            <a:ext cx="1406539" cy="338554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</a:rPr>
              <a:t>ien 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Ethernet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-804259" y="5115786"/>
            <a:ext cx="1975092" cy="338554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Garamond" pitchFamily="18" charset="0"/>
              </a:rPr>
              <a:t>Passerelle par défaut</a:t>
            </a:r>
            <a:endParaRPr lang="fr-FR" sz="16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6336" y="3429000"/>
            <a:ext cx="1369286" cy="70173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Annonce </a:t>
            </a:r>
            <a:endParaRPr lang="fr-FR" dirty="0" smtClean="0">
              <a:solidFill>
                <a:srgbClr val="FF0000"/>
              </a:solidFill>
              <a:latin typeface="Garamond" pitchFamily="18" charset="0"/>
            </a:endParaRP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de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chemins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Distance administrative (DA)</a:t>
            </a:r>
            <a:endParaRPr lang="fr-FR" sz="2800" dirty="0" smtClean="0"/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07950" y="549275"/>
            <a:ext cx="8856663" cy="2592388"/>
          </a:xfrm>
        </p:spPr>
        <p:txBody>
          <a:bodyPr/>
          <a:lstStyle/>
          <a:p>
            <a:pPr algn="just">
              <a:defRPr/>
            </a:pPr>
            <a:r>
              <a:rPr lang="fr-FR" sz="2000" dirty="0">
                <a:latin typeface="Garamond" pitchFamily="18" charset="0"/>
              </a:rPr>
              <a:t>L</a:t>
            </a:r>
            <a:r>
              <a:rPr lang="fr-FR" sz="2000" dirty="0" smtClean="0">
                <a:latin typeface="Garamond" pitchFamily="18" charset="0"/>
              </a:rPr>
              <a:t>es routeurs font comment afin de sélectionner le meilleur chemin quand il y a deux routes (ou plus) vers la même destination à partir de deux protocoles (ou plus) de routage différents ?</a:t>
            </a:r>
            <a:endParaRPr lang="fr-FR" sz="2000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457200" lvl="1" indent="0" algn="just">
              <a:buNone/>
              <a:defRPr/>
            </a:pP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				</a:t>
            </a: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2000" dirty="0">
              <a:latin typeface="Garamond" pitchFamily="18" charset="0"/>
            </a:endParaRP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2000" dirty="0">
              <a:latin typeface="Garamond" pitchFamily="18" charset="0"/>
            </a:endParaRP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indent="0" algn="just">
              <a:buNone/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indent="0" algn="just">
              <a:buNone/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indent="0" algn="just">
              <a:buNone/>
              <a:defRPr/>
            </a:pPr>
            <a:endParaRPr lang="fr-FR" sz="1100" dirty="0" smtClean="0">
              <a:latin typeface="Garamond" pitchFamily="18" charset="0"/>
            </a:endParaRPr>
          </a:p>
          <a:p>
            <a:pPr marL="0" indent="0" algn="just">
              <a:buNone/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79EE-4D76-46FB-9CBA-5BA38057367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grpSp>
        <p:nvGrpSpPr>
          <p:cNvPr id="8" name="Groupe 34"/>
          <p:cNvGrpSpPr>
            <a:grpSpLocks/>
          </p:cNvGrpSpPr>
          <p:nvPr/>
        </p:nvGrpSpPr>
        <p:grpSpPr bwMode="auto">
          <a:xfrm>
            <a:off x="969789" y="1844824"/>
            <a:ext cx="6986587" cy="2200275"/>
            <a:chOff x="900113" y="1412776"/>
            <a:chExt cx="6986587" cy="2200275"/>
          </a:xfrm>
        </p:grpSpPr>
        <p:grpSp>
          <p:nvGrpSpPr>
            <p:cNvPr id="9" name="Groupe 30"/>
            <p:cNvGrpSpPr>
              <a:grpSpLocks/>
            </p:cNvGrpSpPr>
            <p:nvPr/>
          </p:nvGrpSpPr>
          <p:grpSpPr bwMode="auto">
            <a:xfrm>
              <a:off x="900113" y="1412776"/>
              <a:ext cx="6986587" cy="2200275"/>
              <a:chOff x="899592" y="980728"/>
              <a:chExt cx="6986588" cy="2200275"/>
            </a:xfrm>
          </p:grpSpPr>
          <p:grpSp>
            <p:nvGrpSpPr>
              <p:cNvPr id="12" name="Groupe 24"/>
              <p:cNvGrpSpPr>
                <a:grpSpLocks/>
              </p:cNvGrpSpPr>
              <p:nvPr/>
            </p:nvGrpSpPr>
            <p:grpSpPr bwMode="auto">
              <a:xfrm>
                <a:off x="899592" y="980728"/>
                <a:ext cx="6091850" cy="2200275"/>
                <a:chOff x="791330" y="436143"/>
                <a:chExt cx="6092148" cy="2200310"/>
              </a:xfrm>
            </p:grpSpPr>
            <p:sp>
              <p:nvSpPr>
                <p:cNvPr id="18" name="Ellipse 4"/>
                <p:cNvSpPr>
                  <a:spLocks noChangeArrowheads="1"/>
                </p:cNvSpPr>
                <p:nvPr/>
              </p:nvSpPr>
              <p:spPr bwMode="auto">
                <a:xfrm>
                  <a:off x="4656482" y="908184"/>
                  <a:ext cx="540039" cy="540024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" name="Ellipse 5"/>
                <p:cNvSpPr>
                  <a:spLocks noChangeArrowheads="1"/>
                </p:cNvSpPr>
                <p:nvPr/>
              </p:nvSpPr>
              <p:spPr bwMode="auto">
                <a:xfrm>
                  <a:off x="2784138" y="1088317"/>
                  <a:ext cx="540039" cy="540024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20" name="Ellipse 6"/>
                <p:cNvSpPr>
                  <a:spLocks noChangeArrowheads="1"/>
                </p:cNvSpPr>
                <p:nvPr/>
              </p:nvSpPr>
              <p:spPr bwMode="auto">
                <a:xfrm>
                  <a:off x="1199847" y="1448328"/>
                  <a:ext cx="540039" cy="540024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21" name="Ellipse 7"/>
                <p:cNvSpPr>
                  <a:spLocks noChangeArrowheads="1"/>
                </p:cNvSpPr>
                <p:nvPr/>
              </p:nvSpPr>
              <p:spPr bwMode="auto">
                <a:xfrm>
                  <a:off x="3576284" y="2096429"/>
                  <a:ext cx="540039" cy="540024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22" name="Connecteur droit 9"/>
                <p:cNvCxnSpPr>
                  <a:cxnSpLocks noChangeShapeType="1"/>
                  <a:stCxn id="18" idx="2"/>
                  <a:endCxn id="19" idx="7"/>
                </p:cNvCxnSpPr>
                <p:nvPr/>
              </p:nvCxnSpPr>
              <p:spPr bwMode="auto">
                <a:xfrm flipH="1" flipV="1">
                  <a:off x="3245090" y="1167402"/>
                  <a:ext cx="1411392" cy="10794"/>
                </a:xfrm>
                <a:prstGeom prst="line">
                  <a:avLst/>
                </a:prstGeom>
                <a:noFill/>
                <a:ln w="28575" algn="ctr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Connecteur droit 10"/>
                <p:cNvCxnSpPr>
                  <a:cxnSpLocks noChangeShapeType="1"/>
                  <a:stCxn id="13" idx="3"/>
                  <a:endCxn id="21" idx="6"/>
                </p:cNvCxnSpPr>
                <p:nvPr/>
              </p:nvCxnSpPr>
              <p:spPr bwMode="auto">
                <a:xfrm flipH="1">
                  <a:off x="4116322" y="1801161"/>
                  <a:ext cx="2767156" cy="565280"/>
                </a:xfrm>
                <a:prstGeom prst="line">
                  <a:avLst/>
                </a:prstGeom>
                <a:noFill/>
                <a:ln w="28575" algn="ctr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Connecteur droit 13"/>
                <p:cNvCxnSpPr>
                  <a:cxnSpLocks noChangeShapeType="1"/>
                  <a:stCxn id="19" idx="2"/>
                </p:cNvCxnSpPr>
                <p:nvPr/>
              </p:nvCxnSpPr>
              <p:spPr bwMode="auto">
                <a:xfrm flipH="1">
                  <a:off x="1775953" y="1358329"/>
                  <a:ext cx="1008185" cy="270012"/>
                </a:xfrm>
                <a:prstGeom prst="line">
                  <a:avLst/>
                </a:prstGeom>
                <a:noFill/>
                <a:ln w="28575" algn="ctr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Connecteur droit 17"/>
                <p:cNvCxnSpPr>
                  <a:cxnSpLocks noChangeShapeType="1"/>
                  <a:stCxn id="21" idx="2"/>
                </p:cNvCxnSpPr>
                <p:nvPr/>
              </p:nvCxnSpPr>
              <p:spPr bwMode="auto">
                <a:xfrm flipH="1" flipV="1">
                  <a:off x="1703940" y="1880395"/>
                  <a:ext cx="1872344" cy="486046"/>
                </a:xfrm>
                <a:prstGeom prst="line">
                  <a:avLst/>
                </a:prstGeom>
                <a:noFill/>
                <a:ln w="28575" algn="ctr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" name="ZoneTexte 19"/>
                <p:cNvSpPr txBox="1">
                  <a:spLocks noChangeArrowheads="1"/>
                </p:cNvSpPr>
                <p:nvPr/>
              </p:nvSpPr>
              <p:spPr bwMode="auto">
                <a:xfrm>
                  <a:off x="791330" y="1556333"/>
                  <a:ext cx="353008" cy="400128"/>
                </a:xfrm>
                <a:prstGeom prst="rect">
                  <a:avLst/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7" name="ZoneTexte 20"/>
                <p:cNvSpPr txBox="1">
                  <a:spLocks noChangeArrowheads="1"/>
                </p:cNvSpPr>
                <p:nvPr/>
              </p:nvSpPr>
              <p:spPr bwMode="auto">
                <a:xfrm>
                  <a:off x="4754243" y="436143"/>
                  <a:ext cx="357811" cy="400110"/>
                </a:xfrm>
                <a:prstGeom prst="rect">
                  <a:avLst/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8" name="ZoneTexte 21"/>
                <p:cNvSpPr txBox="1">
                  <a:spLocks noChangeArrowheads="1"/>
                </p:cNvSpPr>
                <p:nvPr/>
              </p:nvSpPr>
              <p:spPr bwMode="auto">
                <a:xfrm>
                  <a:off x="2881929" y="620229"/>
                  <a:ext cx="357811" cy="400110"/>
                </a:xfrm>
                <a:prstGeom prst="rect">
                  <a:avLst/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9" name="ZoneTexte 22"/>
                <p:cNvSpPr txBox="1">
                  <a:spLocks noChangeArrowheads="1"/>
                </p:cNvSpPr>
                <p:nvPr/>
              </p:nvSpPr>
              <p:spPr bwMode="auto">
                <a:xfrm>
                  <a:off x="3671813" y="1628341"/>
                  <a:ext cx="363646" cy="400110"/>
                </a:xfrm>
                <a:prstGeom prst="rect">
                  <a:avLst/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D</a:t>
                  </a:r>
                </a:p>
              </p:txBody>
            </p:sp>
            <p:sp>
              <p:nvSpPr>
                <p:cNvPr id="30" name="ZoneTexte 23"/>
                <p:cNvSpPr txBox="1">
                  <a:spLocks noChangeArrowheads="1"/>
                </p:cNvSpPr>
                <p:nvPr/>
              </p:nvSpPr>
              <p:spPr bwMode="auto">
                <a:xfrm>
                  <a:off x="3481585" y="764158"/>
                  <a:ext cx="1021484" cy="400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(</a:t>
                  </a:r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25, up</a:t>
                  </a:r>
                  <a:r>
                    <a:rPr lang="fr-FR" sz="2000">
                      <a:latin typeface="Garamond" pitchFamily="18" charset="0"/>
                    </a:rPr>
                    <a:t>)</a:t>
                  </a:r>
                </a:p>
              </p:txBody>
            </p:sp>
            <p:sp>
              <p:nvSpPr>
                <p:cNvPr id="31" name="ZoneTexte 25"/>
                <p:cNvSpPr txBox="1">
                  <a:spLocks noChangeArrowheads="1"/>
                </p:cNvSpPr>
                <p:nvPr/>
              </p:nvSpPr>
              <p:spPr bwMode="auto">
                <a:xfrm rot="-746082">
                  <a:off x="5138461" y="2180507"/>
                  <a:ext cx="1021484" cy="400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(</a:t>
                  </a:r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25, up</a:t>
                  </a:r>
                  <a:r>
                    <a:rPr lang="fr-FR" sz="2000">
                      <a:latin typeface="Garamond" pitchFamily="18" charset="0"/>
                    </a:rPr>
                    <a:t>)</a:t>
                  </a:r>
                </a:p>
              </p:txBody>
            </p:sp>
            <p:sp>
              <p:nvSpPr>
                <p:cNvPr id="32" name="ZoneTexte 28"/>
                <p:cNvSpPr txBox="1">
                  <a:spLocks noChangeArrowheads="1"/>
                </p:cNvSpPr>
                <p:nvPr/>
              </p:nvSpPr>
              <p:spPr bwMode="auto">
                <a:xfrm rot="-621140">
                  <a:off x="1660137" y="1047968"/>
                  <a:ext cx="1002247" cy="400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(</a:t>
                  </a:r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10, up</a:t>
                  </a:r>
                  <a:r>
                    <a:rPr lang="fr-FR" sz="2000">
                      <a:latin typeface="Garamond" pitchFamily="18" charset="0"/>
                    </a:rPr>
                    <a:t>)</a:t>
                  </a:r>
                </a:p>
              </p:txBody>
            </p:sp>
            <p:sp>
              <p:nvSpPr>
                <p:cNvPr id="33" name="ZoneTexte 32"/>
                <p:cNvSpPr txBox="1">
                  <a:spLocks noChangeArrowheads="1"/>
                </p:cNvSpPr>
                <p:nvPr/>
              </p:nvSpPr>
              <p:spPr bwMode="auto">
                <a:xfrm rot="814905">
                  <a:off x="1899208" y="2177822"/>
                  <a:ext cx="1021484" cy="400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latin typeface="Garamond" pitchFamily="18" charset="0"/>
                    </a:rPr>
                    <a:t>(</a:t>
                  </a:r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25, up</a:t>
                  </a:r>
                  <a:r>
                    <a:rPr lang="fr-FR" sz="2000">
                      <a:latin typeface="Garamond" pitchFamily="18" charset="0"/>
                    </a:rPr>
                    <a:t>)</a:t>
                  </a:r>
                </a:p>
              </p:txBody>
            </p:sp>
          </p:grpSp>
          <p:sp>
            <p:nvSpPr>
              <p:cNvPr id="13" name="Ellipse 4"/>
              <p:cNvSpPr>
                <a:spLocks noChangeArrowheads="1"/>
              </p:cNvSpPr>
              <p:nvPr/>
            </p:nvSpPr>
            <p:spPr bwMode="auto">
              <a:xfrm>
                <a:off x="6912358" y="1884793"/>
                <a:ext cx="540012" cy="540015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4" name="Connecteur droit 9"/>
              <p:cNvCxnSpPr>
                <a:cxnSpLocks noChangeShapeType="1"/>
                <a:stCxn id="13" idx="1"/>
                <a:endCxn id="18" idx="6"/>
              </p:cNvCxnSpPr>
              <p:nvPr/>
            </p:nvCxnSpPr>
            <p:spPr bwMode="auto">
              <a:xfrm flipH="1" flipV="1">
                <a:off x="5304566" y="1722769"/>
                <a:ext cx="1686875" cy="241107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ZoneTexte 20"/>
              <p:cNvSpPr txBox="1">
                <a:spLocks noChangeArrowheads="1"/>
              </p:cNvSpPr>
              <p:nvPr/>
            </p:nvSpPr>
            <p:spPr bwMode="auto">
              <a:xfrm>
                <a:off x="7520371" y="1956886"/>
                <a:ext cx="365809" cy="400104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E</a:t>
                </a:r>
              </a:p>
            </p:txBody>
          </p:sp>
          <p:sp>
            <p:nvSpPr>
              <p:cNvPr id="16" name="ZoneTexte 28"/>
              <p:cNvSpPr txBox="1">
                <a:spLocks noChangeArrowheads="1"/>
              </p:cNvSpPr>
              <p:nvPr/>
            </p:nvSpPr>
            <p:spPr bwMode="auto">
              <a:xfrm rot="408353">
                <a:off x="5843594" y="1380829"/>
                <a:ext cx="10021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10" name="Flèche vers le bas 28"/>
            <p:cNvSpPr>
              <a:spLocks noChangeArrowheads="1"/>
            </p:cNvSpPr>
            <p:nvPr/>
          </p:nvSpPr>
          <p:spPr bwMode="auto">
            <a:xfrm>
              <a:off x="1295688" y="1556792"/>
              <a:ext cx="468000" cy="792000"/>
            </a:xfrm>
            <a:prstGeom prst="downArrow">
              <a:avLst>
                <a:gd name="adj1" fmla="val 50000"/>
                <a:gd name="adj2" fmla="val 50001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lèche vers le bas 29"/>
            <p:cNvSpPr>
              <a:spLocks noChangeArrowheads="1"/>
            </p:cNvSpPr>
            <p:nvPr/>
          </p:nvSpPr>
          <p:spPr bwMode="auto">
            <a:xfrm>
              <a:off x="6984320" y="1484872"/>
              <a:ext cx="468000" cy="792000"/>
            </a:xfrm>
            <a:prstGeom prst="downArrow">
              <a:avLst>
                <a:gd name="adj1" fmla="val 50000"/>
                <a:gd name="adj2" fmla="val 50001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3316"/>
              </p:ext>
            </p:extLst>
          </p:nvPr>
        </p:nvGraphicFramePr>
        <p:xfrm>
          <a:off x="470024" y="4354174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62910"/>
              </p:ext>
            </p:extLst>
          </p:nvPr>
        </p:nvGraphicFramePr>
        <p:xfrm>
          <a:off x="426717" y="5434294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45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Flèche droite 1"/>
          <p:cNvSpPr/>
          <p:nvPr/>
        </p:nvSpPr>
        <p:spPr bwMode="auto">
          <a:xfrm>
            <a:off x="5264784" y="4409816"/>
            <a:ext cx="978408" cy="484632"/>
          </a:xfrm>
          <a:prstGeom prst="rightArrow">
            <a:avLst/>
          </a:prstGeom>
          <a:solidFill>
            <a:srgbClr val="FF8A1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lèche droite 35"/>
          <p:cNvSpPr/>
          <p:nvPr/>
        </p:nvSpPr>
        <p:spPr bwMode="auto">
          <a:xfrm>
            <a:off x="5261016" y="5464648"/>
            <a:ext cx="978408" cy="484632"/>
          </a:xfrm>
          <a:prstGeom prst="rightArrow">
            <a:avLst/>
          </a:prstGeom>
          <a:solidFill>
            <a:srgbClr val="FF8A1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156176" y="4437112"/>
            <a:ext cx="91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RIP</a:t>
            </a:r>
            <a:endParaRPr lang="fr-FR" sz="2000" dirty="0"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45530" y="5477162"/>
            <a:ext cx="91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OSPF</a:t>
            </a:r>
            <a:endParaRPr lang="fr-FR" sz="2000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71800" y="4252152"/>
            <a:ext cx="1097280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Distance administrative (DA)</a:t>
            </a:r>
            <a:endParaRPr lang="fr-FR" sz="2800" dirty="0" smtClean="0"/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07950" y="549275"/>
            <a:ext cx="8856663" cy="2592388"/>
          </a:xfrm>
        </p:spPr>
        <p:txBody>
          <a:bodyPr/>
          <a:lstStyle/>
          <a:p>
            <a:pPr algn="just">
              <a:defRPr/>
            </a:pPr>
            <a:r>
              <a:rPr lang="fr-FR" sz="2000" dirty="0" smtClean="0">
                <a:latin typeface="Garamond" pitchFamily="18" charset="0"/>
              </a:rPr>
              <a:t>DA : définit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 indice de confiance </a:t>
            </a:r>
            <a:r>
              <a:rPr lang="fr-FR" sz="2000" dirty="0" smtClean="0">
                <a:latin typeface="Garamond" pitchFamily="18" charset="0"/>
              </a:rPr>
              <a:t>pour chacun des protocoles de routage, ainsi les protocoles sont classés du plus fiable au moins fiable en fonction de cet indice.  </a:t>
            </a:r>
          </a:p>
          <a:p>
            <a:pPr lvl="1" algn="just">
              <a:defRPr/>
            </a:pP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Plus la distance administrative est basse 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1800" b="1" dirty="0" smtClean="0">
                <a:solidFill>
                  <a:schemeClr val="accent6"/>
                </a:solidFill>
                <a:latin typeface="Garamond" pitchFamily="18" charset="0"/>
              </a:rPr>
              <a:t>plus le protocole est de confiance.</a:t>
            </a:r>
          </a:p>
          <a:p>
            <a:pPr lvl="1" algn="just">
              <a:defRPr/>
            </a:pPr>
            <a:r>
              <a:rPr lang="fr-FR" sz="2000" b="1" dirty="0" smtClean="0">
                <a:solidFill>
                  <a:srgbClr val="800000"/>
                </a:solidFill>
                <a:latin typeface="Garamond" pitchFamily="18" charset="0"/>
              </a:rPr>
              <a:t>Par exemple, une route apprise en OSPF, qui a une distance administrative de 110, est préférée à une route apprise en RIP dont la distance administrative est 120.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					</a:t>
            </a: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79EE-4D76-46FB-9CBA-5BA38057367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graphicFrame>
        <p:nvGraphicFramePr>
          <p:cNvPr id="17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963072"/>
              </p:ext>
            </p:extLst>
          </p:nvPr>
        </p:nvGraphicFramePr>
        <p:xfrm>
          <a:off x="250825" y="2708920"/>
          <a:ext cx="6264275" cy="323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06"/>
                <a:gridCol w="1600869"/>
              </a:tblGrid>
              <a:tr h="64005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Protocole</a:t>
                      </a:r>
                      <a:endParaRPr lang="fr-FR" sz="18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Distance administrative</a:t>
                      </a:r>
                      <a:endParaRPr lang="fr-FR" sz="18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eBGP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(Border Gateway Protocol)	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20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Internal</a:t>
                      </a: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EIGRP 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(</a:t>
                      </a:r>
                      <a:r>
                        <a:rPr lang="fr-FR" sz="1800" b="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Enhanced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IGRP)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90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IGRP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(</a:t>
                      </a:r>
                      <a:r>
                        <a:rPr lang="fr-FR" sz="1800" b="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Interior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Gateway </a:t>
                      </a:r>
                      <a:r>
                        <a:rPr lang="fr-FR" sz="1800" b="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Routing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Protocol)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100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OSPF (Open Short </a:t>
                      </a:r>
                      <a:r>
                        <a:rPr lang="fr-FR" sz="1800" b="1" dirty="0" err="1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Path</a:t>
                      </a:r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 First)	</a:t>
                      </a:r>
                      <a:endParaRPr lang="fr-FR" sz="1800" b="1" dirty="0">
                        <a:solidFill>
                          <a:srgbClr val="800000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110</a:t>
                      </a:r>
                      <a:endParaRPr lang="fr-FR" sz="1800" b="1" dirty="0">
                        <a:solidFill>
                          <a:srgbClr val="800000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RIP (</a:t>
                      </a:r>
                      <a:r>
                        <a:rPr lang="fr-FR" sz="1800" b="1" dirty="0" err="1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Routing</a:t>
                      </a:r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 Information Protocol)</a:t>
                      </a:r>
                      <a:endParaRPr lang="fr-FR" sz="1800" b="1" dirty="0">
                        <a:solidFill>
                          <a:srgbClr val="800000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120</a:t>
                      </a:r>
                      <a:endParaRPr lang="fr-FR" sz="1800" b="1" dirty="0">
                        <a:solidFill>
                          <a:srgbClr val="800000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External</a:t>
                      </a: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EIGRP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	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170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iBGP</a:t>
                      </a:r>
                      <a:endParaRPr lang="fr-FR" sz="18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200</a:t>
                      </a:r>
                      <a:endParaRPr lang="fr-FR" sz="1800" b="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91434" marR="91434" marT="45710" marB="45710"/>
                </a:tc>
              </a:tr>
            </a:tbl>
          </a:graphicData>
        </a:graphic>
      </p:graphicFrame>
      <p:sp>
        <p:nvSpPr>
          <p:cNvPr id="92194" name="Rectangle 17"/>
          <p:cNvSpPr>
            <a:spLocks noChangeArrowheads="1"/>
          </p:cNvSpPr>
          <p:nvPr/>
        </p:nvSpPr>
        <p:spPr bwMode="auto">
          <a:xfrm>
            <a:off x="6610350" y="3645024"/>
            <a:ext cx="2425700" cy="904875"/>
          </a:xfrm>
          <a:prstGeom prst="rect">
            <a:avLst/>
          </a:prstGeom>
          <a:solidFill>
            <a:srgbClr val="FFD3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 dirty="0">
                <a:latin typeface="Garamond" pitchFamily="18" charset="0"/>
              </a:rPr>
              <a:t>Quelques valeurs</a:t>
            </a:r>
          </a:p>
          <a:p>
            <a:r>
              <a:rPr lang="fr-FR" sz="2400" dirty="0">
                <a:latin typeface="Garamond" pitchFamily="18" charset="0"/>
              </a:rPr>
              <a:t>par défaut </a:t>
            </a:r>
          </a:p>
        </p:txBody>
      </p:sp>
      <p:sp>
        <p:nvSpPr>
          <p:cNvPr id="92195" name="Rectangle 18"/>
          <p:cNvSpPr>
            <a:spLocks noChangeArrowheads="1"/>
          </p:cNvSpPr>
          <p:nvPr/>
        </p:nvSpPr>
        <p:spPr bwMode="auto">
          <a:xfrm>
            <a:off x="684213" y="4496445"/>
            <a:ext cx="5256212" cy="684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11560" y="1570440"/>
            <a:ext cx="8352928" cy="98081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8832" y="6078194"/>
            <a:ext cx="5123408" cy="707886"/>
          </a:xfrm>
          <a:prstGeom prst="rect">
            <a:avLst/>
          </a:prstGeom>
          <a:solidFill>
            <a:srgbClr val="C2E49C"/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a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modification de la DA peut avoir un impact important sur la sélection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 routes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algn="ctr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BGP : Border  Gateway Protocol</a:t>
            </a:r>
          </a:p>
          <a:p>
            <a:pPr algn="ctr"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9CEBF-AA40-47E4-A986-B4A759FCF11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11988824" y="2903458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e 11"/>
          <p:cNvGrpSpPr/>
          <p:nvPr/>
        </p:nvGrpSpPr>
        <p:grpSpPr>
          <a:xfrm>
            <a:off x="303793" y="1878098"/>
            <a:ext cx="7200800" cy="4575238"/>
            <a:chOff x="35496" y="1590066"/>
            <a:chExt cx="7200800" cy="45752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0066"/>
              <a:ext cx="7200800" cy="4575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883112" y="4890646"/>
              <a:ext cx="53572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RIP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45350" y="2564904"/>
              <a:ext cx="704039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OSPF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292080" y="4870373"/>
              <a:ext cx="704039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OSPF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531996" y="3708408"/>
              <a:ext cx="59984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BGP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635896" y="4314582"/>
              <a:ext cx="59984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BGP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cxnSp>
          <p:nvCxnSpPr>
            <p:cNvPr id="13" name="Connecteur droit 12"/>
            <p:cNvCxnSpPr/>
            <p:nvPr/>
          </p:nvCxnSpPr>
          <p:spPr bwMode="auto">
            <a:xfrm flipH="1">
              <a:off x="683568" y="2996952"/>
              <a:ext cx="57606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necteur droit 13"/>
            <p:cNvCxnSpPr/>
            <p:nvPr/>
          </p:nvCxnSpPr>
          <p:spPr bwMode="auto">
            <a:xfrm flipH="1">
              <a:off x="642624" y="5328504"/>
              <a:ext cx="57606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necteur droit 14"/>
            <p:cNvCxnSpPr/>
            <p:nvPr/>
          </p:nvCxnSpPr>
          <p:spPr bwMode="auto">
            <a:xfrm flipH="1">
              <a:off x="4040648" y="5328504"/>
              <a:ext cx="57606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Besoin de BGP</a:t>
            </a:r>
          </a:p>
        </p:txBody>
      </p:sp>
      <p:sp>
        <p:nvSpPr>
          <p:cNvPr id="18" name="ZoneTexte 6"/>
          <p:cNvSpPr txBox="1">
            <a:spLocks noChangeArrowheads="1"/>
          </p:cNvSpPr>
          <p:nvPr/>
        </p:nvSpPr>
        <p:spPr bwMode="auto">
          <a:xfrm>
            <a:off x="5128329" y="938337"/>
            <a:ext cx="3146871" cy="234525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Impossibilité d’inonder à l’échelle 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d’Internet avec OSPF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/>
            <a:endParaRPr lang="fr-FR" sz="1400" dirty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/>
            <a:endParaRPr lang="fr-FR" sz="24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/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BGP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9" name="Flèche vers le bas 8"/>
          <p:cNvSpPr>
            <a:spLocks noChangeArrowheads="1"/>
          </p:cNvSpPr>
          <p:nvPr/>
        </p:nvSpPr>
        <p:spPr bwMode="auto">
          <a:xfrm>
            <a:off x="6488648" y="2104113"/>
            <a:ext cx="365760" cy="731520"/>
          </a:xfrm>
          <a:prstGeom prst="downArrow">
            <a:avLst>
              <a:gd name="adj1" fmla="val 50000"/>
              <a:gd name="adj2" fmla="val 50166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4" name="Connecteur droit 23"/>
          <p:cNvCxnSpPr/>
          <p:nvPr/>
        </p:nvCxnSpPr>
        <p:spPr bwMode="auto">
          <a:xfrm flipH="1">
            <a:off x="1734299" y="4982112"/>
            <a:ext cx="548640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flipH="1" flipV="1">
            <a:off x="2693705" y="4941169"/>
            <a:ext cx="457200" cy="10861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ZoneTexte 17"/>
          <p:cNvSpPr txBox="1">
            <a:spLocks noChangeArrowheads="1"/>
          </p:cNvSpPr>
          <p:nvPr/>
        </p:nvSpPr>
        <p:spPr bwMode="auto">
          <a:xfrm>
            <a:off x="3882712" y="3674641"/>
            <a:ext cx="4937760" cy="461665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Routage à deux niveaux sur Internet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14360" y="1010345"/>
            <a:ext cx="3078983" cy="769441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Impossible de former </a:t>
            </a:r>
          </a:p>
          <a:p>
            <a:r>
              <a:rPr lang="fr-FR" sz="2000" dirty="0" smtClean="0">
                <a:latin typeface="Garamond" pitchFamily="18" charset="0"/>
              </a:rPr>
              <a:t>un seul réseau sur Internet</a:t>
            </a:r>
            <a:endParaRPr lang="fr-FR" sz="2000" dirty="0">
              <a:latin typeface="Garamond" pitchFamily="18" charset="0"/>
            </a:endParaRPr>
          </a:p>
        </p:txBody>
      </p:sp>
      <p:sp>
        <p:nvSpPr>
          <p:cNvPr id="3" name="Double flèche horizontale 2"/>
          <p:cNvSpPr/>
          <p:nvPr/>
        </p:nvSpPr>
        <p:spPr bwMode="auto">
          <a:xfrm>
            <a:off x="3890696" y="1101777"/>
            <a:ext cx="1216152" cy="484632"/>
          </a:xfrm>
          <a:prstGeom prst="leftRightArrow">
            <a:avLst/>
          </a:prstGeom>
          <a:solidFill>
            <a:srgbClr val="FF8A1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11988824" y="2903458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e 11"/>
          <p:cNvGrpSpPr/>
          <p:nvPr/>
        </p:nvGrpSpPr>
        <p:grpSpPr>
          <a:xfrm>
            <a:off x="35496" y="1590066"/>
            <a:ext cx="7200800" cy="4575238"/>
            <a:chOff x="35496" y="1590066"/>
            <a:chExt cx="7200800" cy="45752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0066"/>
              <a:ext cx="7200800" cy="4575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798954" y="4890646"/>
              <a:ext cx="704039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OSPF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45350" y="2564904"/>
              <a:ext cx="704039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OSPF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292080" y="4870373"/>
              <a:ext cx="704039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OSPF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531996" y="3708408"/>
              <a:ext cx="59984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BGP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635896" y="4314582"/>
              <a:ext cx="59984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BGP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cxnSp>
          <p:nvCxnSpPr>
            <p:cNvPr id="13" name="Connecteur droit 12"/>
            <p:cNvCxnSpPr/>
            <p:nvPr/>
          </p:nvCxnSpPr>
          <p:spPr bwMode="auto">
            <a:xfrm flipH="1">
              <a:off x="683568" y="2996952"/>
              <a:ext cx="57606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necteur droit 13"/>
            <p:cNvCxnSpPr/>
            <p:nvPr/>
          </p:nvCxnSpPr>
          <p:spPr bwMode="auto">
            <a:xfrm flipH="1">
              <a:off x="642624" y="5328504"/>
              <a:ext cx="57606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necteur droit 14"/>
            <p:cNvCxnSpPr/>
            <p:nvPr/>
          </p:nvCxnSpPr>
          <p:spPr bwMode="auto">
            <a:xfrm flipH="1">
              <a:off x="4040648" y="5328504"/>
              <a:ext cx="57606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Définition de BGP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flipH="1">
            <a:off x="1466002" y="4694080"/>
            <a:ext cx="548640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flipH="1" flipV="1">
            <a:off x="2425408" y="4653137"/>
            <a:ext cx="457200" cy="10861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Espace réservé du contenu 2"/>
          <p:cNvSpPr>
            <a:spLocks noGrp="1"/>
          </p:cNvSpPr>
          <p:nvPr>
            <p:ph idx="1"/>
          </p:nvPr>
        </p:nvSpPr>
        <p:spPr>
          <a:xfrm>
            <a:off x="3779340" y="1193086"/>
            <a:ext cx="5303520" cy="237993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BGP est un protocole de type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vecteur de chemin</a:t>
            </a:r>
            <a:r>
              <a:rPr lang="fr-FR" sz="2000" dirty="0" smtClean="0">
                <a:latin typeface="Garamond" pitchFamily="18" charset="0"/>
              </a:rPr>
              <a:t>.</a:t>
            </a:r>
          </a:p>
          <a:p>
            <a:pPr algn="just"/>
            <a:r>
              <a:rPr lang="fr-FR" sz="2000" dirty="0" smtClean="0">
                <a:latin typeface="Garamond" pitchFamily="18" charset="0"/>
              </a:rPr>
              <a:t>Un chemin indique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la liste d’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ASs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qu’il faut traverser pour arriver à la destination.</a:t>
            </a:r>
          </a:p>
          <a:p>
            <a:pPr algn="just"/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Best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Algorithm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(algorithme du meilleur chemin) </a:t>
            </a:r>
            <a:r>
              <a:rPr lang="fr-FR" sz="2000" b="1" dirty="0" smtClean="0">
                <a:latin typeface="Garamond" pitchFamily="18" charset="0"/>
              </a:rPr>
              <a:t>(par défaut : nombre de </a:t>
            </a:r>
            <a:r>
              <a:rPr lang="fr-FR" sz="2000" b="1" dirty="0" err="1" smtClean="0">
                <a:latin typeface="Garamond" pitchFamily="18" charset="0"/>
              </a:rPr>
              <a:t>ASs</a:t>
            </a:r>
            <a:r>
              <a:rPr lang="fr-FR" sz="2000" b="1" dirty="0" smtClean="0">
                <a:latin typeface="Garamond" pitchFamily="18" charset="0"/>
              </a:rPr>
              <a:t> traversés). </a:t>
            </a: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11988824" y="2903458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e 11"/>
          <p:cNvGrpSpPr/>
          <p:nvPr/>
        </p:nvGrpSpPr>
        <p:grpSpPr>
          <a:xfrm>
            <a:off x="323528" y="1196752"/>
            <a:ext cx="7200800" cy="4575238"/>
            <a:chOff x="35496" y="1590066"/>
            <a:chExt cx="7200800" cy="45752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0066"/>
              <a:ext cx="7200800" cy="4575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ZoneTexte 8"/>
            <p:cNvSpPr txBox="1"/>
            <p:nvPr/>
          </p:nvSpPr>
          <p:spPr>
            <a:xfrm>
              <a:off x="2531996" y="3708408"/>
              <a:ext cx="59984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BGP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635896" y="4314582"/>
              <a:ext cx="599844" cy="338554"/>
            </a:xfrm>
            <a:prstGeom prst="rect">
              <a:avLst/>
            </a:prstGeom>
            <a:solidFill>
              <a:srgbClr val="FFDC6D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BGP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</p:grp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BGP et TCP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flipH="1">
            <a:off x="1754034" y="4300766"/>
            <a:ext cx="548640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flipH="1" flipV="1">
            <a:off x="2713440" y="4259823"/>
            <a:ext cx="457200" cy="10861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Espace réservé du contenu 2"/>
          <p:cNvSpPr>
            <a:spLocks noGrp="1"/>
          </p:cNvSpPr>
          <p:nvPr>
            <p:ph idx="1"/>
          </p:nvPr>
        </p:nvSpPr>
        <p:spPr>
          <a:xfrm>
            <a:off x="4283396" y="1883558"/>
            <a:ext cx="4609084" cy="128752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BGP 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</a:rPr>
              <a:t>utilise TCP sur le port 179 </a:t>
            </a: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0" indent="0" algn="ctr">
              <a:buNone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entre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routeurs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 de 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</a:rPr>
              <a:t>bordure </a:t>
            </a:r>
            <a:r>
              <a:rPr lang="en-US" b="1" dirty="0" err="1" smtClean="0">
                <a:solidFill>
                  <a:srgbClr val="FF0000"/>
                </a:solidFill>
                <a:latin typeface="Garamond" pitchFamily="18" charset="0"/>
              </a:rPr>
              <a:t>ou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</a:rPr>
              <a:t> border router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)</a:t>
            </a:r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</p:txBody>
      </p:sp>
      <p:cxnSp>
        <p:nvCxnSpPr>
          <p:cNvPr id="3" name="Connecteur droit 2"/>
          <p:cNvCxnSpPr/>
          <p:nvPr/>
        </p:nvCxnSpPr>
        <p:spPr bwMode="auto">
          <a:xfrm flipH="1">
            <a:off x="2614136" y="2850726"/>
            <a:ext cx="192244" cy="128016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eur droit 19"/>
          <p:cNvCxnSpPr/>
          <p:nvPr/>
        </p:nvCxnSpPr>
        <p:spPr bwMode="auto">
          <a:xfrm flipH="1" flipV="1">
            <a:off x="3635896" y="4341710"/>
            <a:ext cx="109728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Ellipse 17"/>
          <p:cNvSpPr/>
          <p:nvPr/>
        </p:nvSpPr>
        <p:spPr bwMode="auto">
          <a:xfrm>
            <a:off x="2544336" y="2387614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1997068" y="3719406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955816" y="3921268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4523772" y="3921268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490537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Annonce de chemins avec BGP</a:t>
            </a: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34925" y="514350"/>
            <a:ext cx="9036050" cy="5148263"/>
          </a:xfrm>
        </p:spPr>
        <p:txBody>
          <a:bodyPr/>
          <a:lstStyle/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1800" dirty="0" smtClean="0">
              <a:latin typeface="Garamond" pitchFamily="18" charset="0"/>
            </a:endParaRPr>
          </a:p>
        </p:txBody>
      </p:sp>
      <p:cxnSp>
        <p:nvCxnSpPr>
          <p:cNvPr id="90116" name="Connecteur droit 27"/>
          <p:cNvCxnSpPr>
            <a:cxnSpLocks noChangeShapeType="1"/>
          </p:cNvCxnSpPr>
          <p:nvPr/>
        </p:nvCxnSpPr>
        <p:spPr bwMode="auto">
          <a:xfrm>
            <a:off x="11052175" y="25654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93494EB8-69EF-4DA5-B9D4-D012548D6F1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pSp>
        <p:nvGrpSpPr>
          <p:cNvPr id="90118" name="Groupe 122"/>
          <p:cNvGrpSpPr>
            <a:grpSpLocks/>
          </p:cNvGrpSpPr>
          <p:nvPr/>
        </p:nvGrpSpPr>
        <p:grpSpPr bwMode="auto">
          <a:xfrm>
            <a:off x="49213" y="619125"/>
            <a:ext cx="8893175" cy="5009023"/>
            <a:chOff x="49213" y="2492896"/>
            <a:chExt cx="8893175" cy="5007809"/>
          </a:xfrm>
        </p:grpSpPr>
        <p:grpSp>
          <p:nvGrpSpPr>
            <p:cNvPr id="90119" name="Groupe 59"/>
            <p:cNvGrpSpPr>
              <a:grpSpLocks/>
            </p:cNvGrpSpPr>
            <p:nvPr/>
          </p:nvGrpSpPr>
          <p:grpSpPr bwMode="auto">
            <a:xfrm>
              <a:off x="704850" y="2976603"/>
              <a:ext cx="7251700" cy="3260710"/>
              <a:chOff x="539750" y="4078289"/>
              <a:chExt cx="7251700" cy="2519237"/>
            </a:xfrm>
          </p:grpSpPr>
          <p:grpSp>
            <p:nvGrpSpPr>
              <p:cNvPr id="90150" name="Groupe 44"/>
              <p:cNvGrpSpPr>
                <a:grpSpLocks/>
              </p:cNvGrpSpPr>
              <p:nvPr/>
            </p:nvGrpSpPr>
            <p:grpSpPr bwMode="auto">
              <a:xfrm>
                <a:off x="539750" y="4078289"/>
                <a:ext cx="7251700" cy="2519237"/>
                <a:chOff x="539750" y="4078289"/>
                <a:chExt cx="7251700" cy="2519237"/>
              </a:xfrm>
            </p:grpSpPr>
            <p:sp>
              <p:nvSpPr>
                <p:cNvPr id="90158" name="Rectangle à coins arrondis 4"/>
                <p:cNvSpPr>
                  <a:spLocks noChangeArrowheads="1"/>
                </p:cNvSpPr>
                <p:nvPr/>
              </p:nvSpPr>
              <p:spPr bwMode="auto">
                <a:xfrm>
                  <a:off x="539750" y="4349525"/>
                  <a:ext cx="914475" cy="7356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AS1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SFR</a:t>
                  </a:r>
                </a:p>
              </p:txBody>
            </p:sp>
            <p:sp>
              <p:nvSpPr>
                <p:cNvPr id="90159" name="Rectangle à coins arrondis 6"/>
                <p:cNvSpPr>
                  <a:spLocks noChangeArrowheads="1"/>
                </p:cNvSpPr>
                <p:nvPr/>
              </p:nvSpPr>
              <p:spPr bwMode="auto">
                <a:xfrm>
                  <a:off x="4377605" y="4149080"/>
                  <a:ext cx="914475" cy="6480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AS4</a:t>
                  </a:r>
                </a:p>
                <a:p>
                  <a:r>
                    <a:rPr lang="fr-FR" sz="1700"/>
                    <a:t>SFR</a:t>
                  </a:r>
                </a:p>
              </p:txBody>
            </p:sp>
            <p:sp>
              <p:nvSpPr>
                <p:cNvPr id="90160" name="Rectangle à coins arrondis 7"/>
                <p:cNvSpPr>
                  <a:spLocks noChangeArrowheads="1"/>
                </p:cNvSpPr>
                <p:nvPr/>
              </p:nvSpPr>
              <p:spPr bwMode="auto">
                <a:xfrm>
                  <a:off x="6876975" y="4078289"/>
                  <a:ext cx="914475" cy="7188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AS5</a:t>
                  </a:r>
                </a:p>
                <a:p>
                  <a:r>
                    <a:rPr lang="fr-FR" sz="1700"/>
                    <a:t>Orange</a:t>
                  </a:r>
                </a:p>
              </p:txBody>
            </p:sp>
            <p:sp>
              <p:nvSpPr>
                <p:cNvPr id="90161" name="Rectangle à coins arrondis 8"/>
                <p:cNvSpPr>
                  <a:spLocks noChangeArrowheads="1"/>
                </p:cNvSpPr>
                <p:nvPr/>
              </p:nvSpPr>
              <p:spPr bwMode="auto">
                <a:xfrm>
                  <a:off x="3470615" y="5805264"/>
                  <a:ext cx="1101385" cy="79226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8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/>
                    <a:t>AS3</a:t>
                  </a:r>
                </a:p>
                <a:p>
                  <a:r>
                    <a:rPr lang="fr-FR" sz="1700">
                      <a:latin typeface="Garamond" pitchFamily="18" charset="0"/>
                    </a:rPr>
                    <a:t>  Bouygues</a:t>
                  </a:r>
                  <a:endParaRPr lang="fr-FR" sz="1700"/>
                </a:p>
              </p:txBody>
            </p:sp>
            <p:sp>
              <p:nvSpPr>
                <p:cNvPr id="90162" name="Rectangle 9"/>
                <p:cNvSpPr>
                  <a:spLocks noChangeArrowheads="1"/>
                </p:cNvSpPr>
                <p:nvPr/>
              </p:nvSpPr>
              <p:spPr bwMode="auto">
                <a:xfrm>
                  <a:off x="1382211" y="4650785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47864" y="6093296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732240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27984" y="6021288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0166" name="Rectangle 15"/>
                <p:cNvSpPr>
                  <a:spLocks noChangeArrowheads="1"/>
                </p:cNvSpPr>
                <p:nvPr/>
              </p:nvSpPr>
              <p:spPr bwMode="auto">
                <a:xfrm>
                  <a:off x="5292062" y="436510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cxnSp>
              <p:nvCxnSpPr>
                <p:cNvPr id="112" name="Connecteur droit 18"/>
                <p:cNvCxnSpPr>
                  <a:cxnSpLocks noChangeShapeType="1"/>
                  <a:stCxn id="90162" idx="2"/>
                  <a:endCxn id="90163" idx="1"/>
                </p:cNvCxnSpPr>
                <p:nvPr/>
              </p:nvCxnSpPr>
              <p:spPr bwMode="auto">
                <a:xfrm>
                  <a:off x="1490663" y="4822880"/>
                  <a:ext cx="1857375" cy="1354964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Connecteur droit 20"/>
                <p:cNvCxnSpPr>
                  <a:cxnSpLocks noChangeShapeType="1"/>
                  <a:stCxn id="90174" idx="1"/>
                  <a:endCxn id="90165" idx="3"/>
                </p:cNvCxnSpPr>
                <p:nvPr/>
              </p:nvCxnSpPr>
              <p:spPr bwMode="auto">
                <a:xfrm flipH="1">
                  <a:off x="4643438" y="4810618"/>
                  <a:ext cx="2592387" cy="1296106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Connecteur droit 25"/>
                <p:cNvCxnSpPr>
                  <a:cxnSpLocks noChangeShapeType="1"/>
                </p:cNvCxnSpPr>
                <p:nvPr/>
              </p:nvCxnSpPr>
              <p:spPr bwMode="auto">
                <a:xfrm>
                  <a:off x="5508625" y="4437850"/>
                  <a:ext cx="1223963" cy="134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Connecteur droit 30"/>
                <p:cNvCxnSpPr>
                  <a:cxnSpLocks noChangeShapeType="1"/>
                  <a:stCxn id="90162" idx="3"/>
                  <a:endCxn id="90151" idx="1"/>
                </p:cNvCxnSpPr>
                <p:nvPr/>
              </p:nvCxnSpPr>
              <p:spPr bwMode="auto">
                <a:xfrm flipV="1">
                  <a:off x="1598613" y="4545756"/>
                  <a:ext cx="957262" cy="191289"/>
                </a:xfrm>
                <a:prstGeom prst="line">
                  <a:avLst/>
                </a:prstGeom>
                <a:noFill/>
                <a:ln w="38100" algn="ctr">
                  <a:solidFill>
                    <a:schemeClr val="accent6"/>
                  </a:solidFill>
                  <a:round/>
                  <a:headEnd/>
                  <a:tailEnd/>
                </a:ln>
              </p:spPr>
            </p:cxnSp>
            <p:sp>
              <p:nvSpPr>
                <p:cNvPr id="90171" name="ZoneTexte 26"/>
                <p:cNvSpPr txBox="1">
                  <a:spLocks noChangeArrowheads="1"/>
                </p:cNvSpPr>
                <p:nvPr/>
              </p:nvSpPr>
              <p:spPr bwMode="auto">
                <a:xfrm rot="2293457">
                  <a:off x="2084859" y="5143324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2" name="ZoneTexte 27"/>
                <p:cNvSpPr txBox="1">
                  <a:spLocks noChangeArrowheads="1"/>
                </p:cNvSpPr>
                <p:nvPr/>
              </p:nvSpPr>
              <p:spPr bwMode="auto">
                <a:xfrm rot="-1651357">
                  <a:off x="5303265" y="5276723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3" name="ZoneTexte 28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160185"/>
                  <a:ext cx="792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BGP</a:t>
                  </a:r>
                </a:p>
              </p:txBody>
            </p:sp>
            <p:sp>
              <p:nvSpPr>
                <p:cNvPr id="90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36296" y="4725144"/>
                  <a:ext cx="216042" cy="1716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0151" name="Rectangle à coins arrondis 6"/>
              <p:cNvSpPr>
                <a:spLocks noChangeArrowheads="1"/>
              </p:cNvSpPr>
              <p:nvPr/>
            </p:nvSpPr>
            <p:spPr bwMode="auto">
              <a:xfrm>
                <a:off x="2555776" y="4221088"/>
                <a:ext cx="914475" cy="648072"/>
              </a:xfrm>
              <a:prstGeom prst="roundRect">
                <a:avLst>
                  <a:gd name="adj" fmla="val 16667"/>
                </a:avLst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fr-FR"/>
                  <a:t>AS2</a:t>
                </a:r>
              </a:p>
              <a:p>
                <a:r>
                  <a:rPr lang="fr-FR" sz="1700"/>
                  <a:t>Free</a:t>
                </a:r>
              </a:p>
            </p:txBody>
          </p:sp>
          <p:sp>
            <p:nvSpPr>
              <p:cNvPr id="90152" name="Rectangle 28"/>
              <p:cNvSpPr>
                <a:spLocks noChangeArrowheads="1"/>
              </p:cNvSpPr>
              <p:nvPr/>
            </p:nvSpPr>
            <p:spPr bwMode="auto">
              <a:xfrm>
                <a:off x="2483768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3" name="Rectangle 16"/>
              <p:cNvSpPr>
                <a:spLocks noChangeArrowheads="1"/>
              </p:cNvSpPr>
              <p:nvPr/>
            </p:nvSpPr>
            <p:spPr bwMode="auto">
              <a:xfrm>
                <a:off x="3419872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0154" name="Rectangle 16"/>
              <p:cNvSpPr>
                <a:spLocks noChangeArrowheads="1"/>
              </p:cNvSpPr>
              <p:nvPr/>
            </p:nvSpPr>
            <p:spPr bwMode="auto">
              <a:xfrm>
                <a:off x="4283950" y="4437112"/>
                <a:ext cx="216042" cy="1716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100" name="Connecteur droit 25"/>
              <p:cNvCxnSpPr>
                <a:cxnSpLocks noChangeShapeType="1"/>
              </p:cNvCxnSpPr>
              <p:nvPr/>
            </p:nvCxnSpPr>
            <p:spPr bwMode="auto">
              <a:xfrm>
                <a:off x="3613150" y="4508970"/>
                <a:ext cx="684213" cy="14715"/>
              </a:xfrm>
              <a:prstGeom prst="line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</p:cxnSp>
          <p:sp>
            <p:nvSpPr>
              <p:cNvPr id="90156" name="ZoneTexte 57"/>
              <p:cNvSpPr txBox="1">
                <a:spLocks noChangeArrowheads="1"/>
              </p:cNvSpPr>
              <p:nvPr/>
            </p:nvSpPr>
            <p:spPr bwMode="auto">
              <a:xfrm>
                <a:off x="3614812" y="4250237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  <p:sp>
            <p:nvSpPr>
              <p:cNvPr id="90157" name="ZoneTexte 58"/>
              <p:cNvSpPr txBox="1">
                <a:spLocks noChangeArrowheads="1"/>
              </p:cNvSpPr>
              <p:nvPr/>
            </p:nvSpPr>
            <p:spPr bwMode="auto">
              <a:xfrm rot="-528062">
                <a:off x="1645618" y="4345041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BGP</a:t>
                </a:r>
              </a:p>
            </p:txBody>
          </p:sp>
        </p:grpSp>
        <p:sp>
          <p:nvSpPr>
            <p:cNvPr id="90125" name="ZoneTexte 37"/>
            <p:cNvSpPr txBox="1">
              <a:spLocks noChangeArrowheads="1"/>
            </p:cNvSpPr>
            <p:nvPr/>
          </p:nvSpPr>
          <p:spPr bwMode="auto">
            <a:xfrm>
              <a:off x="1619672" y="6669910"/>
              <a:ext cx="5832822" cy="830795"/>
            </a:xfrm>
            <a:prstGeom prst="rect">
              <a:avLst/>
            </a:prstGeom>
            <a:solidFill>
              <a:srgbClr val="FFC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AS5, comment il fait pour </a:t>
              </a:r>
              <a:r>
                <a:rPr lang="fr-FR" sz="2400" dirty="0" smtClean="0">
                  <a:solidFill>
                    <a:schemeClr val="accent2"/>
                  </a:solidFill>
                  <a:latin typeface="Garamond" pitchFamily="18" charset="0"/>
                </a:rPr>
                <a:t>découvrir </a:t>
              </a:r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le chemin d’un réseau qui </a:t>
              </a:r>
              <a:r>
                <a:rPr lang="fr-FR" sz="2400" dirty="0" smtClean="0">
                  <a:solidFill>
                    <a:schemeClr val="accent2"/>
                  </a:solidFill>
                  <a:latin typeface="Garamond" pitchFamily="18" charset="0"/>
                </a:rPr>
                <a:t>appartient </a:t>
              </a:r>
              <a:r>
                <a:rPr lang="en-US" sz="2400" dirty="0" smtClean="0">
                  <a:solidFill>
                    <a:schemeClr val="accent2"/>
                  </a:solidFill>
                  <a:latin typeface="Garamond" pitchFamily="18" charset="0"/>
                </a:rPr>
                <a:t>à</a:t>
              </a:r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 </a:t>
              </a:r>
              <a:r>
                <a:rPr lang="fr-FR" sz="2400" dirty="0" smtClean="0">
                  <a:solidFill>
                    <a:schemeClr val="accent2"/>
                  </a:solidFill>
                  <a:latin typeface="Garamond" pitchFamily="18" charset="0"/>
                </a:rPr>
                <a:t>AS1 ? </a:t>
              </a:r>
              <a:endParaRPr lang="fr-FR" sz="2400" dirty="0">
                <a:solidFill>
                  <a:schemeClr val="accent2"/>
                </a:solidFill>
                <a:latin typeface="Garamond" pitchFamily="18" charset="0"/>
              </a:endParaRPr>
            </a:p>
          </p:txBody>
        </p:sp>
        <p:cxnSp>
          <p:nvCxnSpPr>
            <p:cNvPr id="90127" name="Connecteur droit 40"/>
            <p:cNvCxnSpPr>
              <a:cxnSpLocks noChangeShapeType="1"/>
              <a:endCxn id="90153" idx="1"/>
            </p:cNvCxnSpPr>
            <p:nvPr/>
          </p:nvCxnSpPr>
          <p:spPr bwMode="auto">
            <a:xfrm flipV="1">
              <a:off x="2843213" y="3552294"/>
              <a:ext cx="741362" cy="2259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8" name="Connecteur droit 42"/>
            <p:cNvCxnSpPr>
              <a:cxnSpLocks noChangeShapeType="1"/>
              <a:stCxn id="90163" idx="3"/>
              <a:endCxn id="90165" idx="1"/>
            </p:cNvCxnSpPr>
            <p:nvPr/>
          </p:nvCxnSpPr>
          <p:spPr bwMode="auto">
            <a:xfrm flipV="1">
              <a:off x="3729038" y="5602521"/>
              <a:ext cx="863600" cy="9244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29" name="Connecteur droit 44"/>
            <p:cNvCxnSpPr>
              <a:cxnSpLocks noChangeShapeType="1"/>
              <a:stCxn id="90154" idx="3"/>
              <a:endCxn id="90166" idx="1"/>
            </p:cNvCxnSpPr>
            <p:nvPr/>
          </p:nvCxnSpPr>
          <p:spPr bwMode="auto">
            <a:xfrm flipV="1">
              <a:off x="4665663" y="3459850"/>
              <a:ext cx="790575" cy="924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0" name="Connecteur droit 46"/>
            <p:cNvCxnSpPr>
              <a:cxnSpLocks noChangeShapeType="1"/>
              <a:endCxn id="90174" idx="0"/>
            </p:cNvCxnSpPr>
            <p:nvPr/>
          </p:nvCxnSpPr>
          <p:spPr bwMode="auto">
            <a:xfrm>
              <a:off x="7092950" y="3480393"/>
              <a:ext cx="415925" cy="33280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7" name="Rectangle 77"/>
            <p:cNvSpPr>
              <a:spLocks noChangeArrowheads="1"/>
            </p:cNvSpPr>
            <p:nvPr/>
          </p:nvSpPr>
          <p:spPr bwMode="auto">
            <a:xfrm>
              <a:off x="49213" y="2492896"/>
              <a:ext cx="8893175" cy="38884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79512" y="764704"/>
            <a:ext cx="216042" cy="222236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50824" y="692696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: Border router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795513F19FF4C9F0D97FE3B02470F" ma:contentTypeVersion="3" ma:contentTypeDescription="Create a new document." ma:contentTypeScope="" ma:versionID="c2c6989bf67226255ec949f8afbcbc4b">
  <xsd:schema xmlns:xsd="http://www.w3.org/2001/XMLSchema" xmlns:xs="http://www.w3.org/2001/XMLSchema" xmlns:p="http://schemas.microsoft.com/office/2006/metadata/properties" xmlns:ns2="19a46639-9b01-4cfa-a10b-ee22283fcb42" targetNamespace="http://schemas.microsoft.com/office/2006/metadata/properties" ma:root="true" ma:fieldsID="ed87d1a365f44368d67dccfcbd9e8834" ns2:_="">
    <xsd:import namespace="19a46639-9b01-4cfa-a10b-ee22283fc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46639-9b01-4cfa-a10b-ee22283fc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248AD1-6EE5-4BF2-AB43-157005636083}"/>
</file>

<file path=customXml/itemProps2.xml><?xml version="1.0" encoding="utf-8"?>
<ds:datastoreItem xmlns:ds="http://schemas.openxmlformats.org/officeDocument/2006/customXml" ds:itemID="{11A75273-EE63-4125-B585-32072E00C818}"/>
</file>

<file path=customXml/itemProps3.xml><?xml version="1.0" encoding="utf-8"?>
<ds:datastoreItem xmlns:ds="http://schemas.openxmlformats.org/officeDocument/2006/customXml" ds:itemID="{BC3DDBFF-1A8D-4028-9793-414A525CCF6C}"/>
</file>

<file path=docProps/app.xml><?xml version="1.0" encoding="utf-8"?>
<Properties xmlns="http://schemas.openxmlformats.org/officeDocument/2006/extended-properties" xmlns:vt="http://schemas.openxmlformats.org/officeDocument/2006/docPropsVTypes">
  <TotalTime>32407</TotalTime>
  <Words>1513</Words>
  <Application>Microsoft Office PowerPoint</Application>
  <PresentationFormat>Affichage à l'écran (4:3)</PresentationFormat>
  <Paragraphs>565</Paragraphs>
  <Slides>21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Modèle par défaut</vt:lpstr>
      <vt:lpstr>Présentation PowerPoint</vt:lpstr>
      <vt:lpstr>Plan </vt:lpstr>
      <vt:lpstr>Distance administrative (DA)</vt:lpstr>
      <vt:lpstr>Distance administrative (DA)</vt:lpstr>
      <vt:lpstr>Présentation PowerPoint</vt:lpstr>
      <vt:lpstr>Besoin de BGP</vt:lpstr>
      <vt:lpstr>Définition de BGP</vt:lpstr>
      <vt:lpstr>BGP et TCP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Annonce de chemins avec BGP</vt:lpstr>
      <vt:lpstr>Exemple avec BGP et OSPF</vt:lpstr>
    </vt:vector>
  </TitlesOfParts>
  <Company>LIP6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des applications  financières sous Excel en VBA</dc:title>
  <dc:creator>ahachichi</dc:creator>
  <cp:lastModifiedBy>Rw</cp:lastModifiedBy>
  <cp:revision>5267</cp:revision>
  <dcterms:created xsi:type="dcterms:W3CDTF">2007-01-10T16:25:14Z</dcterms:created>
  <dcterms:modified xsi:type="dcterms:W3CDTF">2023-04-23T16:59:00Z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0x010100706795513F19FF4C9F0D97FE3B02470F</vt:lpwstr>
  </property>
</Properties>
</file>