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1111" r:id="rId2"/>
    <p:sldId id="1186" r:id="rId3"/>
    <p:sldId id="1071" r:id="rId4"/>
    <p:sldId id="1072" r:id="rId5"/>
    <p:sldId id="1160" r:id="rId6"/>
    <p:sldId id="1195" r:id="rId7"/>
    <p:sldId id="1227" r:id="rId8"/>
    <p:sldId id="1234" r:id="rId9"/>
    <p:sldId id="1228" r:id="rId10"/>
    <p:sldId id="1229" r:id="rId11"/>
    <p:sldId id="1230" r:id="rId12"/>
    <p:sldId id="1252" r:id="rId13"/>
    <p:sldId id="1165" r:id="rId14"/>
    <p:sldId id="1223" r:id="rId15"/>
    <p:sldId id="1224" r:id="rId16"/>
    <p:sldId id="1249" r:id="rId17"/>
    <p:sldId id="1245" r:id="rId18"/>
    <p:sldId id="1232" r:id="rId19"/>
    <p:sldId id="1231" r:id="rId20"/>
    <p:sldId id="1202" r:id="rId21"/>
    <p:sldId id="1203" r:id="rId22"/>
    <p:sldId id="1233" r:id="rId23"/>
    <p:sldId id="1250" r:id="rId24"/>
    <p:sldId id="1085" r:id="rId25"/>
    <p:sldId id="1251" r:id="rId26"/>
    <p:sldId id="1086" r:id="rId27"/>
    <p:sldId id="1198" r:id="rId28"/>
    <p:sldId id="1087" r:id="rId29"/>
    <p:sldId id="1215" r:id="rId30"/>
    <p:sldId id="1214" r:id="rId31"/>
    <p:sldId id="1213" r:id="rId32"/>
    <p:sldId id="1212" r:id="rId33"/>
    <p:sldId id="1211" r:id="rId34"/>
    <p:sldId id="1253" r:id="rId35"/>
    <p:sldId id="1225" r:id="rId36"/>
    <p:sldId id="1166" r:id="rId37"/>
    <p:sldId id="1108" r:id="rId38"/>
    <p:sldId id="1109" r:id="rId39"/>
    <p:sldId id="1247" r:id="rId40"/>
    <p:sldId id="1246" r:id="rId41"/>
    <p:sldId id="1170" r:id="rId42"/>
    <p:sldId id="1218" r:id="rId43"/>
    <p:sldId id="1173" r:id="rId44"/>
    <p:sldId id="1220" r:id="rId45"/>
    <p:sldId id="1221" r:id="rId46"/>
    <p:sldId id="1219" r:id="rId47"/>
    <p:sldId id="1222" r:id="rId48"/>
    <p:sldId id="1174" r:id="rId49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99"/>
    <a:srgbClr val="FFB343"/>
    <a:srgbClr val="FF9900"/>
    <a:srgbClr val="FFD28F"/>
    <a:srgbClr val="FFF9E5"/>
    <a:srgbClr val="FFF2C9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743" autoAdjust="0"/>
  </p:normalViewPr>
  <p:slideViewPr>
    <p:cSldViewPr>
      <p:cViewPr>
        <p:scale>
          <a:sx n="70" d="100"/>
          <a:sy n="70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6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6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EA619F-B90D-41EC-8033-67D01F909F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419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19AE411-EB02-47D9-B8CB-4F43FEA616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34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AE7C770-5C8D-4B0E-A1F2-1F2B29ED50BA}" type="slidenum">
              <a:rPr lang="fr-FR" b="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fr-FR" b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78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4651C038-8391-4E32-880D-A8CEF9CB7A3B}" type="slidenum">
              <a:rPr lang="fr-FR" b="0" smtClean="0">
                <a:solidFill>
                  <a:schemeClr val="tx1"/>
                </a:solidFill>
                <a:latin typeface="Arial" charset="0"/>
              </a:rPr>
              <a:pPr eaLnBrk="1" hangingPunct="1"/>
              <a:t>13</a:t>
            </a:fld>
            <a:endParaRPr lang="fr-FR" b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4BB10-8E7F-4AFC-A11D-585650D7C8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D00DA-3156-4D57-AB80-69D0912090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922E1-BE9D-40E8-8029-31FF412856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EB367-FB99-4962-9DF2-1B0A5F5AF6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484A3-4760-4364-8976-1087C7CF99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2BFCE-806B-40A1-AB20-2E4D05A855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2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BAB72-6637-4220-8662-2BE26350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4B66A-E6CD-4111-81BA-4FA1E0E91C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33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075D9-4950-4391-B924-14CAD630C8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B5049-5BCB-4807-AAE2-E6FB56FE6C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40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B2698-7021-4D68-AB84-0A234A02E0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94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B2951EB8-E603-445F-B1BC-A39911F3E1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dr.benmamm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5059363"/>
            <a:ext cx="6400800" cy="1033462"/>
          </a:xfrm>
          <a:noFill/>
        </p:spPr>
        <p:txBody>
          <a:bodyPr lIns="0" tIns="0" rIns="0" bIns="0"/>
          <a:lstStyle/>
          <a:p>
            <a:pPr eaLnBrk="1" hangingPunct="1"/>
            <a:r>
              <a:rPr lang="fr-FR" b="1" smtClean="0">
                <a:solidFill>
                  <a:schemeClr val="accent2"/>
                </a:solidFill>
                <a:latin typeface="Garamond" pitchFamily="18" charset="0"/>
              </a:rPr>
              <a:t>Badr Benmammar</a:t>
            </a:r>
          </a:p>
          <a:p>
            <a:pPr eaLnBrk="1" hangingPunct="1"/>
            <a:endParaRPr lang="fr-FR" sz="10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>
              <a:buFontTx/>
              <a:buNone/>
            </a:pPr>
            <a:r>
              <a:rPr lang="fr-FR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3"/>
              </a:rPr>
              <a:t>badr.benmammar@gmail.com</a:t>
            </a:r>
            <a:endParaRPr lang="fr-FR" b="1" smtClean="0">
              <a:solidFill>
                <a:srgbClr val="333399"/>
              </a:solidFill>
              <a:latin typeface="Garamond" pitchFamily="18" charset="0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39750" y="2565400"/>
            <a:ext cx="7991475" cy="2016125"/>
          </a:xfrm>
          <a:prstGeom prst="rect">
            <a:avLst/>
          </a:prstGeom>
          <a:gradFill rotWithShape="1">
            <a:gsLst>
              <a:gs pos="0">
                <a:srgbClr val="FFE0C1"/>
              </a:gs>
              <a:gs pos="100000">
                <a:srgbClr val="9DBEFF"/>
              </a:gs>
            </a:gsLst>
            <a:path path="rect">
              <a:fillToRect r="100000" b="100000"/>
            </a:path>
          </a:gra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</a:pPr>
            <a:endParaRPr lang="fr-FR" sz="100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lang="fr-FR" sz="4400">
                <a:latin typeface="Garamond" pitchFamily="18" charset="0"/>
              </a:rPr>
              <a:t>Réseaux avancés</a:t>
            </a:r>
          </a:p>
          <a:p>
            <a:pPr>
              <a:spcBef>
                <a:spcPct val="0"/>
              </a:spcBef>
              <a:buClrTx/>
            </a:pPr>
            <a:r>
              <a:rPr lang="fr-FR" sz="3600">
                <a:solidFill>
                  <a:srgbClr val="FF0000"/>
                </a:solidFill>
                <a:latin typeface="Garamond" pitchFamily="18" charset="0"/>
              </a:rPr>
              <a:t>Programmation réseau en Java : </a:t>
            </a:r>
          </a:p>
          <a:p>
            <a:pPr>
              <a:spcBef>
                <a:spcPct val="0"/>
              </a:spcBef>
              <a:buClrTx/>
            </a:pPr>
            <a:r>
              <a:rPr lang="fr-FR" sz="3600">
                <a:solidFill>
                  <a:srgbClr val="FF0000"/>
                </a:solidFill>
                <a:latin typeface="Garamond" pitchFamily="18" charset="0"/>
              </a:rPr>
              <a:t>Sockets TCP &amp; UDP</a:t>
            </a:r>
            <a:endParaRPr lang="fr-FR" sz="360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400">
              <a:solidFill>
                <a:srgbClr val="8E3900"/>
              </a:solidFill>
              <a:latin typeface="Garamond" pitchFamily="18" charset="0"/>
            </a:endParaRPr>
          </a:p>
        </p:txBody>
      </p:sp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2197100" y="549275"/>
            <a:ext cx="4535488" cy="936625"/>
          </a:xfrm>
          <a:prstGeom prst="rect">
            <a:avLst/>
          </a:prstGeom>
          <a:gradFill rotWithShape="1">
            <a:gsLst>
              <a:gs pos="0">
                <a:srgbClr val="F0F8A6"/>
              </a:gs>
              <a:gs pos="50000">
                <a:srgbClr val="9DBEFF"/>
              </a:gs>
              <a:gs pos="100000">
                <a:srgbClr val="F0F8A6"/>
              </a:gs>
            </a:gsLst>
            <a:lin ang="18900000" scaled="1"/>
          </a:gra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</a:pPr>
            <a:endParaRPr lang="fr-FR" sz="900">
              <a:latin typeface="Garamond" pitchFamily="18" charset="0"/>
            </a:endParaRPr>
          </a:p>
          <a:p>
            <a:pPr>
              <a:buClrTx/>
            </a:pPr>
            <a:r>
              <a:rPr lang="fr-FR" sz="2800">
                <a:solidFill>
                  <a:srgbClr val="FF0000"/>
                </a:solidFill>
                <a:latin typeface="Garamond" pitchFamily="18" charset="0"/>
              </a:rPr>
              <a:t>Master Génie Logiciel (GL)</a:t>
            </a:r>
          </a:p>
          <a:p>
            <a:pPr>
              <a:buClrTx/>
            </a:pPr>
            <a:endParaRPr lang="fr-FR" sz="90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82CF3605-8BDE-473E-9400-E9D14628AA12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pic>
        <p:nvPicPr>
          <p:cNvPr id="11268" name="Picture 2" descr="Couronne de tuyau cristal tressé arm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752893">
            <a:off x="2324100" y="1412875"/>
            <a:ext cx="4530725" cy="4532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Groupe 51"/>
          <p:cNvGrpSpPr>
            <a:grpSpLocks/>
          </p:cNvGrpSpPr>
          <p:nvPr/>
        </p:nvGrpSpPr>
        <p:grpSpPr bwMode="auto">
          <a:xfrm>
            <a:off x="34925" y="620713"/>
            <a:ext cx="9001125" cy="6192837"/>
            <a:chOff x="34925" y="620688"/>
            <a:chExt cx="9001125" cy="6192688"/>
          </a:xfrm>
        </p:grpSpPr>
        <p:grpSp>
          <p:nvGrpSpPr>
            <p:cNvPr id="11278" name="Groupe 43"/>
            <p:cNvGrpSpPr>
              <a:grpSpLocks/>
            </p:cNvGrpSpPr>
            <p:nvPr/>
          </p:nvGrpSpPr>
          <p:grpSpPr bwMode="auto">
            <a:xfrm>
              <a:off x="34925" y="1473200"/>
              <a:ext cx="9001125" cy="4044032"/>
              <a:chOff x="34924" y="1473101"/>
              <a:chExt cx="9001572" cy="4044032"/>
            </a:xfrm>
          </p:grpSpPr>
          <p:grpSp>
            <p:nvGrpSpPr>
              <p:cNvPr id="11285" name="Groupe 37"/>
              <p:cNvGrpSpPr>
                <a:grpSpLocks/>
              </p:cNvGrpSpPr>
              <p:nvPr/>
            </p:nvGrpSpPr>
            <p:grpSpPr bwMode="auto">
              <a:xfrm>
                <a:off x="34924" y="1473101"/>
                <a:ext cx="9001572" cy="4044032"/>
                <a:chOff x="34924" y="1460500"/>
                <a:chExt cx="9001572" cy="4044032"/>
              </a:xfrm>
            </p:grpSpPr>
            <p:sp>
              <p:nvSpPr>
                <p:cNvPr id="11287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1814513" y="1462088"/>
                  <a:ext cx="1368425" cy="461962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11288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6197600" y="1460500"/>
                  <a:ext cx="1368425" cy="461963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11289" name="ZoneTexte 34"/>
                <p:cNvSpPr txBox="1">
                  <a:spLocks noChangeArrowheads="1"/>
                </p:cNvSpPr>
                <p:nvPr/>
              </p:nvSpPr>
              <p:spPr bwMode="auto">
                <a:xfrm>
                  <a:off x="1597025" y="2914650"/>
                  <a:ext cx="1873250" cy="461963"/>
                </a:xfrm>
                <a:prstGeom prst="rect">
                  <a:avLst/>
                </a:prstGeom>
                <a:solidFill>
                  <a:srgbClr val="FFD2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solidFill>
                        <a:schemeClr val="accent2"/>
                      </a:solidFill>
                      <a:latin typeface="Garamond" pitchFamily="18" charset="0"/>
                    </a:rPr>
                    <a:t>Couche TCP</a:t>
                  </a:r>
                </a:p>
              </p:txBody>
            </p:sp>
            <p:sp>
              <p:nvSpPr>
                <p:cNvPr id="11290" name="ZoneTexte 35"/>
                <p:cNvSpPr txBox="1">
                  <a:spLocks noChangeArrowheads="1"/>
                </p:cNvSpPr>
                <p:nvPr/>
              </p:nvSpPr>
              <p:spPr bwMode="auto">
                <a:xfrm>
                  <a:off x="5651500" y="2914650"/>
                  <a:ext cx="2327275" cy="461963"/>
                </a:xfrm>
                <a:prstGeom prst="rect">
                  <a:avLst/>
                </a:prstGeom>
                <a:solidFill>
                  <a:srgbClr val="FFD2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solidFill>
                        <a:schemeClr val="accent2"/>
                      </a:solidFill>
                      <a:latin typeface="Garamond" pitchFamily="18" charset="0"/>
                    </a:rPr>
                    <a:t>Couche  TCP</a:t>
                  </a:r>
                </a:p>
              </p:txBody>
            </p:sp>
            <p:sp>
              <p:nvSpPr>
                <p:cNvPr id="12315" name="ZoneTexte 37"/>
                <p:cNvSpPr txBox="1">
                  <a:spLocks noChangeArrowheads="1"/>
                </p:cNvSpPr>
                <p:nvPr/>
              </p:nvSpPr>
              <p:spPr bwMode="auto">
                <a:xfrm>
                  <a:off x="2668718" y="4568704"/>
                  <a:ext cx="3708584" cy="904853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Canal </a:t>
                  </a:r>
                  <a:r>
                    <a:rPr lang="fr-FR" sz="2400" dirty="0">
                      <a:solidFill>
                        <a:srgbClr val="FF0000"/>
                      </a:solidFill>
                      <a:latin typeface="Garamond" pitchFamily="18" charset="0"/>
                    </a:rPr>
                    <a:t>bidirectionnel</a:t>
                  </a:r>
                  <a:endParaRPr lang="fr-FR" sz="2400" dirty="0">
                    <a:solidFill>
                      <a:schemeClr val="tx1"/>
                    </a:solidFill>
                    <a:latin typeface="Garamond" pitchFamily="18" charset="0"/>
                  </a:endParaRPr>
                </a:p>
                <a:p>
                  <a:pPr>
                    <a:defRPr/>
                  </a:pP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et </a:t>
                  </a:r>
                  <a:r>
                    <a:rPr lang="fr-FR" sz="2400" dirty="0">
                      <a:solidFill>
                        <a:srgbClr val="FF0000"/>
                      </a:solidFill>
                      <a:latin typeface="Garamond" pitchFamily="18" charset="0"/>
                    </a:rPr>
                    <a:t>fiable</a:t>
                  </a: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 de communication </a:t>
                  </a:r>
                </a:p>
              </p:txBody>
            </p:sp>
            <p:grpSp>
              <p:nvGrpSpPr>
                <p:cNvPr id="11292" name="Groupe 45"/>
                <p:cNvGrpSpPr>
                  <a:grpSpLocks/>
                </p:cNvGrpSpPr>
                <p:nvPr/>
              </p:nvGrpSpPr>
              <p:grpSpPr bwMode="auto">
                <a:xfrm>
                  <a:off x="1763713" y="2657475"/>
                  <a:ext cx="1439862" cy="250825"/>
                  <a:chOff x="1763688" y="2420888"/>
                  <a:chExt cx="1440160" cy="252000"/>
                </a:xfrm>
              </p:grpSpPr>
              <p:sp>
                <p:nvSpPr>
                  <p:cNvPr id="1131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375784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131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76368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131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95184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93" name="Groupe 46"/>
                <p:cNvGrpSpPr>
                  <a:grpSpLocks/>
                </p:cNvGrpSpPr>
                <p:nvPr/>
              </p:nvGrpSpPr>
              <p:grpSpPr bwMode="auto">
                <a:xfrm>
                  <a:off x="6084888" y="2657475"/>
                  <a:ext cx="1439862" cy="250825"/>
                  <a:chOff x="1763688" y="2420888"/>
                  <a:chExt cx="1440160" cy="252000"/>
                </a:xfrm>
              </p:grpSpPr>
              <p:sp>
                <p:nvSpPr>
                  <p:cNvPr id="1131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75784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131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6368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131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95184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1294" name="Connecteur droit avec flèche 51"/>
                <p:cNvCxnSpPr>
                  <a:cxnSpLocks noChangeShapeType="1"/>
                </p:cNvCxnSpPr>
                <p:nvPr/>
              </p:nvCxnSpPr>
              <p:spPr bwMode="auto">
                <a:xfrm>
                  <a:off x="6875463" y="1951038"/>
                  <a:ext cx="0" cy="684212"/>
                </a:xfrm>
                <a:prstGeom prst="straightConnector1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95" name="Connecteur droit avec flèche 57"/>
                <p:cNvCxnSpPr>
                  <a:cxnSpLocks noChangeShapeType="1"/>
                </p:cNvCxnSpPr>
                <p:nvPr/>
              </p:nvCxnSpPr>
              <p:spPr bwMode="auto">
                <a:xfrm>
                  <a:off x="2511425" y="1936750"/>
                  <a:ext cx="0" cy="684213"/>
                </a:xfrm>
                <a:prstGeom prst="straightConnector1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" name="Arc 18"/>
                <p:cNvSpPr/>
                <p:nvPr/>
              </p:nvSpPr>
              <p:spPr bwMode="auto">
                <a:xfrm rot="2486544">
                  <a:off x="6070899" y="2665338"/>
                  <a:ext cx="792202" cy="1469990"/>
                </a:xfrm>
                <a:prstGeom prst="arc">
                  <a:avLst/>
                </a:prstGeom>
                <a:noFill/>
                <a:ln w="38100" cap="flat" cmpd="sng" algn="ctr">
                  <a:solidFill>
                    <a:srgbClr val="333399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0" name="Arc 19"/>
                <p:cNvSpPr/>
                <p:nvPr/>
              </p:nvSpPr>
              <p:spPr bwMode="auto">
                <a:xfrm rot="2486544" flipH="1" flipV="1">
                  <a:off x="2262298" y="2652638"/>
                  <a:ext cx="931908" cy="1185834"/>
                </a:xfrm>
                <a:prstGeom prst="arc">
                  <a:avLst/>
                </a:prstGeom>
                <a:noFill/>
                <a:ln w="38100" cap="flat" cmpd="sng" algn="ctr">
                  <a:solidFill>
                    <a:srgbClr val="333399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1298" name="ZoneTexte 61"/>
                <p:cNvSpPr txBox="1">
                  <a:spLocks noChangeArrowheads="1"/>
                </p:cNvSpPr>
                <p:nvPr/>
              </p:nvSpPr>
              <p:spPr bwMode="auto">
                <a:xfrm>
                  <a:off x="3894138" y="1835150"/>
                  <a:ext cx="136842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Ports</a:t>
                  </a:r>
                </a:p>
              </p:txBody>
            </p:sp>
            <p:cxnSp>
              <p:nvCxnSpPr>
                <p:cNvPr id="11299" name="Connecteur droit avec flèche 6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203575" y="2205038"/>
                  <a:ext cx="1152525" cy="431800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300" name="Connecteur droit avec flèche 65"/>
                <p:cNvCxnSpPr>
                  <a:cxnSpLocks noChangeShapeType="1"/>
                  <a:endCxn id="11312" idx="1"/>
                </p:cNvCxnSpPr>
                <p:nvPr/>
              </p:nvCxnSpPr>
              <p:spPr bwMode="auto">
                <a:xfrm>
                  <a:off x="4859338" y="2276475"/>
                  <a:ext cx="1225550" cy="50641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301" name="Connecteur droit avec flèche 68"/>
                <p:cNvCxnSpPr>
                  <a:cxnSpLocks noChangeShapeType="1"/>
                  <a:endCxn id="11315" idx="0"/>
                </p:cNvCxnSpPr>
                <p:nvPr/>
              </p:nvCxnSpPr>
              <p:spPr bwMode="auto">
                <a:xfrm flipH="1">
                  <a:off x="1889125" y="2133600"/>
                  <a:ext cx="2395538" cy="52387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302" name="Connecteur droit avec flèche 71"/>
                <p:cNvCxnSpPr>
                  <a:cxnSpLocks noChangeShapeType="1"/>
                  <a:endCxn id="11313" idx="0"/>
                </p:cNvCxnSpPr>
                <p:nvPr/>
              </p:nvCxnSpPr>
              <p:spPr bwMode="auto">
                <a:xfrm>
                  <a:off x="4787900" y="2133600"/>
                  <a:ext cx="2609850" cy="52387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303" name="Forme libre 78"/>
                <p:cNvSpPr>
                  <a:spLocks/>
                </p:cNvSpPr>
                <p:nvPr/>
              </p:nvSpPr>
              <p:spPr bwMode="auto">
                <a:xfrm>
                  <a:off x="2124075" y="3630613"/>
                  <a:ext cx="4895850" cy="806450"/>
                </a:xfrm>
                <a:custGeom>
                  <a:avLst/>
                  <a:gdLst>
                    <a:gd name="T0" fmla="*/ 0 w 4250788"/>
                    <a:gd name="T1" fmla="*/ 127802 h 806548"/>
                    <a:gd name="T2" fmla="*/ 2147483647 w 4250788"/>
                    <a:gd name="T3" fmla="*/ 797201 h 806548"/>
                    <a:gd name="T4" fmla="*/ 2147483647 w 4250788"/>
                    <a:gd name="T5" fmla="*/ 113878 h 806548"/>
                    <a:gd name="T6" fmla="*/ 2147483647 w 4250788"/>
                    <a:gd name="T7" fmla="*/ 113878 h 8065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50788"/>
                    <a:gd name="T13" fmla="*/ 0 h 806548"/>
                    <a:gd name="T14" fmla="*/ 4250788 w 4250788"/>
                    <a:gd name="T15" fmla="*/ 806548 h 8065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50788" h="806548">
                      <a:moveTo>
                        <a:pt x="0" y="128954"/>
                      </a:moveTo>
                      <a:cubicBezTo>
                        <a:pt x="712763" y="467751"/>
                        <a:pt x="1425526" y="806548"/>
                        <a:pt x="2082018" y="804203"/>
                      </a:cubicBezTo>
                      <a:cubicBezTo>
                        <a:pt x="2738510" y="801858"/>
                        <a:pt x="3627120" y="229772"/>
                        <a:pt x="3938954" y="114886"/>
                      </a:cubicBezTo>
                      <a:cubicBezTo>
                        <a:pt x="4250788" y="0"/>
                        <a:pt x="4101904" y="57443"/>
                        <a:pt x="3953021" y="11488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11304" name="Forme libre 80"/>
                <p:cNvSpPr>
                  <a:spLocks/>
                </p:cNvSpPr>
                <p:nvPr/>
              </p:nvSpPr>
              <p:spPr bwMode="auto">
                <a:xfrm rot="10596532" flipV="1">
                  <a:off x="2208213" y="3441700"/>
                  <a:ext cx="4551362" cy="811213"/>
                </a:xfrm>
                <a:custGeom>
                  <a:avLst/>
                  <a:gdLst>
                    <a:gd name="T0" fmla="*/ 0 w 4250788"/>
                    <a:gd name="T1" fmla="*/ 196425 h 806548"/>
                    <a:gd name="T2" fmla="*/ 305093312 w 4250788"/>
                    <a:gd name="T3" fmla="*/ 1224980 h 806548"/>
                    <a:gd name="T4" fmla="*/ 577201033 w 4250788"/>
                    <a:gd name="T5" fmla="*/ 174995 h 806548"/>
                    <a:gd name="T6" fmla="*/ 579263893 w 4250788"/>
                    <a:gd name="T7" fmla="*/ 174995 h 8065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50788"/>
                    <a:gd name="T13" fmla="*/ 0 h 806548"/>
                    <a:gd name="T14" fmla="*/ 4250788 w 4250788"/>
                    <a:gd name="T15" fmla="*/ 806548 h 8065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50788" h="806548">
                      <a:moveTo>
                        <a:pt x="0" y="128954"/>
                      </a:moveTo>
                      <a:cubicBezTo>
                        <a:pt x="712763" y="467751"/>
                        <a:pt x="1425526" y="806548"/>
                        <a:pt x="2082018" y="804203"/>
                      </a:cubicBezTo>
                      <a:cubicBezTo>
                        <a:pt x="2738510" y="801858"/>
                        <a:pt x="3627120" y="229772"/>
                        <a:pt x="3938954" y="114886"/>
                      </a:cubicBezTo>
                      <a:cubicBezTo>
                        <a:pt x="4250788" y="0"/>
                        <a:pt x="4101904" y="57443"/>
                        <a:pt x="3953021" y="11488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11305" name="Rectangle 81"/>
                <p:cNvSpPr>
                  <a:spLocks noChangeArrowheads="1"/>
                </p:cNvSpPr>
                <p:nvPr/>
              </p:nvSpPr>
              <p:spPr bwMode="auto">
                <a:xfrm rot="2274281">
                  <a:off x="6456363" y="3411538"/>
                  <a:ext cx="452437" cy="427037"/>
                </a:xfrm>
                <a:prstGeom prst="rect">
                  <a:avLst/>
                </a:prstGeom>
                <a:noFill/>
                <a:ln w="28575" algn="ctr">
                  <a:solidFill>
                    <a:srgbClr val="C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1306" name="Rectangle 82"/>
                <p:cNvSpPr>
                  <a:spLocks noChangeArrowheads="1"/>
                </p:cNvSpPr>
                <p:nvPr/>
              </p:nvSpPr>
              <p:spPr bwMode="auto">
                <a:xfrm rot="2274281">
                  <a:off x="2047875" y="3497263"/>
                  <a:ext cx="452438" cy="427037"/>
                </a:xfrm>
                <a:prstGeom prst="rect">
                  <a:avLst/>
                </a:prstGeom>
                <a:noFill/>
                <a:ln w="28575" algn="ctr">
                  <a:solidFill>
                    <a:srgbClr val="C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1307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304203"/>
                  <a:ext cx="2016795" cy="1200329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chemeClr val="tx1"/>
                      </a:solidFill>
                      <a:latin typeface="Garamond" pitchFamily="18" charset="0"/>
                    </a:rPr>
                    <a:t>Envoyer et recevoir les données </a:t>
                  </a:r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: socket de communication</a:t>
                  </a:r>
                </a:p>
              </p:txBody>
            </p:sp>
            <p:sp>
              <p:nvSpPr>
                <p:cNvPr id="11308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20147" y="4280282"/>
                  <a:ext cx="2016349" cy="1200329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chemeClr val="tx1"/>
                      </a:solidFill>
                      <a:latin typeface="Garamond" pitchFamily="18" charset="0"/>
                    </a:rPr>
                    <a:t>Envoyer et recevoir les données </a:t>
                  </a:r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: socket de communication</a:t>
                  </a:r>
                </a:p>
              </p:txBody>
            </p:sp>
            <p:cxnSp>
              <p:nvCxnSpPr>
                <p:cNvPr id="11309" name="Connecteur droit avec flèche 86"/>
                <p:cNvCxnSpPr>
                  <a:cxnSpLocks noChangeShapeType="1"/>
                  <a:stCxn id="11307" idx="0"/>
                </p:cNvCxnSpPr>
                <p:nvPr/>
              </p:nvCxnSpPr>
              <p:spPr bwMode="auto">
                <a:xfrm flipV="1">
                  <a:off x="1043322" y="3860800"/>
                  <a:ext cx="936291" cy="443403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333399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310" name="Connecteur droit avec flèche 8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948606" y="3632226"/>
                  <a:ext cx="432069" cy="648056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333399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286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11279" name="Connecteur droit avec flèche 40"/>
            <p:cNvCxnSpPr>
              <a:cxnSpLocks noChangeShapeType="1"/>
              <a:stCxn id="11307" idx="2"/>
            </p:cNvCxnSpPr>
            <p:nvPr/>
          </p:nvCxnSpPr>
          <p:spPr bwMode="auto">
            <a:xfrm>
              <a:off x="1043273" y="5517232"/>
              <a:ext cx="335" cy="612000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Connecteur droit avec flèche 41"/>
            <p:cNvCxnSpPr>
              <a:cxnSpLocks noChangeShapeType="1"/>
            </p:cNvCxnSpPr>
            <p:nvPr/>
          </p:nvCxnSpPr>
          <p:spPr bwMode="auto">
            <a:xfrm>
              <a:off x="8172065" y="5517118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340768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Ellipse 44"/>
            <p:cNvSpPr>
              <a:spLocks noChangeArrowheads="1"/>
            </p:cNvSpPr>
            <p:nvPr/>
          </p:nvSpPr>
          <p:spPr bwMode="auto">
            <a:xfrm>
              <a:off x="7956376" y="620688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11283" name="Ellipse 45"/>
            <p:cNvSpPr>
              <a:spLocks noChangeArrowheads="1"/>
            </p:cNvSpPr>
            <p:nvPr/>
          </p:nvSpPr>
          <p:spPr bwMode="auto">
            <a:xfrm>
              <a:off x="683568" y="6093376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1284" name="Ellipse 46"/>
            <p:cNvSpPr>
              <a:spLocks noChangeArrowheads="1"/>
            </p:cNvSpPr>
            <p:nvPr/>
          </p:nvSpPr>
          <p:spPr bwMode="auto">
            <a:xfrm>
              <a:off x="7812440" y="6050764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11270" name="ZoneTexte 46"/>
          <p:cNvSpPr txBox="1">
            <a:spLocks noChangeArrowheads="1"/>
          </p:cNvSpPr>
          <p:nvPr/>
        </p:nvSpPr>
        <p:spPr bwMode="auto">
          <a:xfrm>
            <a:off x="287338" y="3235325"/>
            <a:ext cx="15478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[IP source, 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Port source]</a:t>
            </a:r>
          </a:p>
        </p:txBody>
      </p:sp>
      <p:sp>
        <p:nvSpPr>
          <p:cNvPr id="11271" name="ZoneTexte 47"/>
          <p:cNvSpPr txBox="1">
            <a:spLocks noChangeArrowheads="1"/>
          </p:cNvSpPr>
          <p:nvPr/>
        </p:nvSpPr>
        <p:spPr bwMode="auto">
          <a:xfrm>
            <a:off x="7164388" y="3308350"/>
            <a:ext cx="20161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[IP destination, 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Port destination]</a:t>
            </a:r>
          </a:p>
        </p:txBody>
      </p:sp>
      <p:sp>
        <p:nvSpPr>
          <p:cNvPr id="11272" name="Rectangle 53"/>
          <p:cNvSpPr>
            <a:spLocks noChangeArrowheads="1"/>
          </p:cNvSpPr>
          <p:nvPr/>
        </p:nvSpPr>
        <p:spPr bwMode="auto">
          <a:xfrm>
            <a:off x="2339975" y="620713"/>
            <a:ext cx="57610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11273" name="Rectangle 54"/>
          <p:cNvSpPr>
            <a:spLocks noChangeArrowheads="1"/>
          </p:cNvSpPr>
          <p:nvPr/>
        </p:nvSpPr>
        <p:spPr bwMode="auto">
          <a:xfrm>
            <a:off x="4284663" y="6216650"/>
            <a:ext cx="34750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11274" name="Rectangle 55"/>
          <p:cNvSpPr>
            <a:spLocks noChangeArrowheads="1"/>
          </p:cNvSpPr>
          <p:nvPr/>
        </p:nvSpPr>
        <p:spPr bwMode="auto">
          <a:xfrm>
            <a:off x="827088" y="5749925"/>
            <a:ext cx="568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>
                <a:latin typeface="Garamond" pitchFamily="18" charset="0"/>
              </a:rPr>
              <a:t> c 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("localhost", 7777); </a:t>
            </a:r>
          </a:p>
        </p:txBody>
      </p:sp>
      <p:sp>
        <p:nvSpPr>
          <p:cNvPr id="11275" name="Rectangle 56"/>
          <p:cNvSpPr>
            <a:spLocks noChangeArrowheads="1"/>
          </p:cNvSpPr>
          <p:nvPr/>
        </p:nvSpPr>
        <p:spPr bwMode="auto">
          <a:xfrm>
            <a:off x="3289300" y="673100"/>
            <a:ext cx="4608513" cy="4524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6" name="Rectangle 57"/>
          <p:cNvSpPr>
            <a:spLocks noChangeArrowheads="1"/>
          </p:cNvSpPr>
          <p:nvPr/>
        </p:nvSpPr>
        <p:spPr bwMode="auto">
          <a:xfrm>
            <a:off x="5192713" y="6321425"/>
            <a:ext cx="2551112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7" name="Rectangle 58"/>
          <p:cNvSpPr>
            <a:spLocks noChangeArrowheads="1"/>
          </p:cNvSpPr>
          <p:nvPr/>
        </p:nvSpPr>
        <p:spPr bwMode="auto">
          <a:xfrm>
            <a:off x="1373188" y="5788025"/>
            <a:ext cx="4741862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33B234DA-9E0B-411E-92A3-81B950DE0F41}" type="slidenum">
              <a:rPr lang="fr-FR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12292" name="Groupe 51"/>
          <p:cNvGrpSpPr>
            <a:grpSpLocks/>
          </p:cNvGrpSpPr>
          <p:nvPr/>
        </p:nvGrpSpPr>
        <p:grpSpPr bwMode="auto">
          <a:xfrm>
            <a:off x="34925" y="765175"/>
            <a:ext cx="9001125" cy="5616575"/>
            <a:chOff x="34925" y="764675"/>
            <a:chExt cx="9001125" cy="5616428"/>
          </a:xfrm>
        </p:grpSpPr>
        <p:grpSp>
          <p:nvGrpSpPr>
            <p:cNvPr id="12303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01125" cy="3743749"/>
              <a:chOff x="34924" y="1219370"/>
              <a:chExt cx="9001572" cy="3743749"/>
            </a:xfrm>
          </p:grpSpPr>
          <p:grpSp>
            <p:nvGrpSpPr>
              <p:cNvPr id="12310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01572" cy="3743749"/>
                <a:chOff x="34924" y="1206769"/>
                <a:chExt cx="9001572" cy="3743749"/>
              </a:xfrm>
            </p:grpSpPr>
            <p:sp>
              <p:nvSpPr>
                <p:cNvPr id="12312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3056177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12313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12314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304203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12315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20147" y="4280282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12311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12304" name="Connecteur droit avec flèche 40"/>
            <p:cNvCxnSpPr>
              <a:cxnSpLocks noChangeShapeType="1"/>
              <a:stCxn id="12314" idx="2"/>
            </p:cNvCxnSpPr>
            <p:nvPr/>
          </p:nvCxnSpPr>
          <p:spPr bwMode="auto">
            <a:xfrm>
              <a:off x="1043273" y="4963218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Connecteur droit avec flèche 41"/>
            <p:cNvCxnSpPr>
              <a:cxnSpLocks noChangeShapeType="1"/>
            </p:cNvCxnSpPr>
            <p:nvPr/>
          </p:nvCxnSpPr>
          <p:spPr bwMode="auto">
            <a:xfrm>
              <a:off x="8158417" y="4952443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12308" name="Ellipse 45"/>
            <p:cNvSpPr>
              <a:spLocks noChangeArrowheads="1"/>
            </p:cNvSpPr>
            <p:nvPr/>
          </p:nvSpPr>
          <p:spPr bwMode="auto">
            <a:xfrm>
              <a:off x="683568" y="5661103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2309" name="Ellipse 46"/>
            <p:cNvSpPr>
              <a:spLocks noChangeArrowheads="1"/>
            </p:cNvSpPr>
            <p:nvPr/>
          </p:nvSpPr>
          <p:spPr bwMode="auto">
            <a:xfrm>
              <a:off x="7798792" y="5486089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12293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12294" name="Rectangle 54"/>
          <p:cNvSpPr>
            <a:spLocks noChangeArrowheads="1"/>
          </p:cNvSpPr>
          <p:nvPr/>
        </p:nvSpPr>
        <p:spPr bwMode="auto">
          <a:xfrm>
            <a:off x="5516563" y="3635375"/>
            <a:ext cx="34734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12295" name="Rectangle 55"/>
          <p:cNvSpPr>
            <a:spLocks noChangeArrowheads="1"/>
          </p:cNvSpPr>
          <p:nvPr/>
        </p:nvSpPr>
        <p:spPr bwMode="auto">
          <a:xfrm>
            <a:off x="-468313" y="3671888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>
                <a:latin typeface="Garamond" pitchFamily="18" charset="0"/>
              </a:rPr>
              <a:t> c 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("localhost", 7777); </a:t>
            </a:r>
          </a:p>
        </p:txBody>
      </p:sp>
      <p:sp>
        <p:nvSpPr>
          <p:cNvPr id="12296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7" name="Rectangle 57"/>
          <p:cNvSpPr>
            <a:spLocks noChangeArrowheads="1"/>
          </p:cNvSpPr>
          <p:nvPr/>
        </p:nvSpPr>
        <p:spPr bwMode="auto">
          <a:xfrm>
            <a:off x="6424613" y="3740150"/>
            <a:ext cx="2549525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8" name="Rectangle 58"/>
          <p:cNvSpPr>
            <a:spLocks noChangeArrowheads="1"/>
          </p:cNvSpPr>
          <p:nvPr/>
        </p:nvSpPr>
        <p:spPr bwMode="auto">
          <a:xfrm>
            <a:off x="77788" y="3706813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8375 w 2006245"/>
              <a:gd name="T1" fmla="*/ 0 h 805218"/>
              <a:gd name="T2" fmla="*/ 1926405 w 2006245"/>
              <a:gd name="T3" fmla="*/ 13612 h 805218"/>
              <a:gd name="T4" fmla="*/ 1858092 w 2006245"/>
              <a:gd name="T5" fmla="*/ 27224 h 805218"/>
              <a:gd name="T6" fmla="*/ 1748792 w 2006245"/>
              <a:gd name="T7" fmla="*/ 40835 h 805218"/>
              <a:gd name="T8" fmla="*/ 1612170 w 2006245"/>
              <a:gd name="T9" fmla="*/ 68059 h 805218"/>
              <a:gd name="T10" fmla="*/ 1270616 w 2006245"/>
              <a:gd name="T11" fmla="*/ 149729 h 805218"/>
              <a:gd name="T12" fmla="*/ 1133993 w 2006245"/>
              <a:gd name="T13" fmla="*/ 176953 h 805218"/>
              <a:gd name="T14" fmla="*/ 1011033 w 2006245"/>
              <a:gd name="T15" fmla="*/ 231400 h 805218"/>
              <a:gd name="T16" fmla="*/ 847086 w 2006245"/>
              <a:gd name="T17" fmla="*/ 258624 h 805218"/>
              <a:gd name="T18" fmla="*/ 806099 w 2006245"/>
              <a:gd name="T19" fmla="*/ 272235 h 805218"/>
              <a:gd name="T20" fmla="*/ 696798 w 2006245"/>
              <a:gd name="T21" fmla="*/ 285847 h 805218"/>
              <a:gd name="T22" fmla="*/ 601162 w 2006245"/>
              <a:gd name="T23" fmla="*/ 340294 h 805218"/>
              <a:gd name="T24" fmla="*/ 560177 w 2006245"/>
              <a:gd name="T25" fmla="*/ 353906 h 805218"/>
              <a:gd name="T26" fmla="*/ 437215 w 2006245"/>
              <a:gd name="T27" fmla="*/ 435575 h 805218"/>
              <a:gd name="T28" fmla="*/ 382570 w 2006245"/>
              <a:gd name="T29" fmla="*/ 462799 h 805218"/>
              <a:gd name="T30" fmla="*/ 273268 w 2006245"/>
              <a:gd name="T31" fmla="*/ 544469 h 805218"/>
              <a:gd name="T32" fmla="*/ 191297 w 2006245"/>
              <a:gd name="T33" fmla="*/ 626138 h 805218"/>
              <a:gd name="T34" fmla="*/ 81998 w 2006245"/>
              <a:gd name="T35" fmla="*/ 735032 h 805218"/>
              <a:gd name="T36" fmla="*/ 24 w 2006245"/>
              <a:gd name="T37" fmla="*/ 803090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300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3081 w 6695086"/>
              <a:gd name="T1" fmla="*/ 439466 h 6446577"/>
              <a:gd name="T2" fmla="*/ 2131832 w 6695086"/>
              <a:gd name="T3" fmla="*/ 535024 h 6446577"/>
              <a:gd name="T4" fmla="*/ 69190 w 6695086"/>
              <a:gd name="T5" fmla="*/ 1804572 h 6446577"/>
              <a:gd name="T6" fmla="*/ 779503 w 6695086"/>
              <a:gd name="T7" fmla="*/ 2869355 h 6446577"/>
              <a:gd name="T8" fmla="*/ 3593436 w 6695086"/>
              <a:gd name="T9" fmla="*/ 2992215 h 6446577"/>
              <a:gd name="T10" fmla="*/ 2022553 w 6695086"/>
              <a:gd name="T11" fmla="*/ 5517660 h 6446577"/>
              <a:gd name="T12" fmla="*/ 5656074 w 6695086"/>
              <a:gd name="T13" fmla="*/ 6432279 h 6446577"/>
              <a:gd name="T14" fmla="*/ 6625924 w 6695086"/>
              <a:gd name="T15" fmla="*/ 4876062 h 6446577"/>
              <a:gd name="T16" fmla="*/ 6448346 w 6695086"/>
              <a:gd name="T17" fmla="*/ 302952 h 6446577"/>
              <a:gd name="T18" fmla="*/ 4973081 w 6695086"/>
              <a:gd name="T19" fmla="*/ 439466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301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2733 w 6702880"/>
              <a:gd name="T1" fmla="*/ 466919 h 7093813"/>
              <a:gd name="T2" fmla="*/ 1827360 w 6702880"/>
              <a:gd name="T3" fmla="*/ 766953 h 7093813"/>
              <a:gd name="T4" fmla="*/ 365571 w 6702880"/>
              <a:gd name="T5" fmla="*/ 1721597 h 7093813"/>
              <a:gd name="T6" fmla="*/ 187970 w 6702880"/>
              <a:gd name="T7" fmla="*/ 2853537 h 7093813"/>
              <a:gd name="T8" fmla="*/ 2701702 w 6702880"/>
              <a:gd name="T9" fmla="*/ 3303583 h 7093813"/>
              <a:gd name="T10" fmla="*/ 2414809 w 6702880"/>
              <a:gd name="T11" fmla="*/ 6262987 h 7093813"/>
              <a:gd name="T12" fmla="*/ 6199071 w 6702880"/>
              <a:gd name="T13" fmla="*/ 6631207 h 7093813"/>
              <a:gd name="T14" fmla="*/ 6608919 w 6702880"/>
              <a:gd name="T15" fmla="*/ 466919 h 7093813"/>
              <a:gd name="T16" fmla="*/ 6212733 w 6702880"/>
              <a:gd name="T17" fmla="*/ 466919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302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5036 w 7020186"/>
              <a:gd name="T1" fmla="*/ 420699 h 6370490"/>
              <a:gd name="T2" fmla="*/ 5586043 w 7020186"/>
              <a:gd name="T3" fmla="*/ 93105 h 6370490"/>
              <a:gd name="T4" fmla="*/ 6732203 w 7020186"/>
              <a:gd name="T5" fmla="*/ 611792 h 6370490"/>
              <a:gd name="T6" fmla="*/ 6568466 w 7020186"/>
              <a:gd name="T7" fmla="*/ 5921509 h 6370490"/>
              <a:gd name="T8" fmla="*/ 1956548 w 7020186"/>
              <a:gd name="T9" fmla="*/ 5771360 h 6370490"/>
              <a:gd name="T10" fmla="*/ 3198219 w 7020186"/>
              <a:gd name="T11" fmla="*/ 3205227 h 6370490"/>
              <a:gd name="T12" fmla="*/ 32646 w 7020186"/>
              <a:gd name="T13" fmla="*/ 2550044 h 6370490"/>
              <a:gd name="T14" fmla="*/ 1697301 w 7020186"/>
              <a:gd name="T15" fmla="*/ 420699 h 6370490"/>
              <a:gd name="T16" fmla="*/ 4030546 w 7020186"/>
              <a:gd name="T17" fmla="*/ 393398 h 6370490"/>
              <a:gd name="T18" fmla="*/ 4030546 w 7020186"/>
              <a:gd name="T19" fmla="*/ 393398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4F3CAE1C-8A2A-478D-A809-EC1E51A28328}" type="slidenum">
              <a:rPr lang="fr-FR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grpSp>
        <p:nvGrpSpPr>
          <p:cNvPr id="13316" name="Groupe 51"/>
          <p:cNvGrpSpPr>
            <a:grpSpLocks/>
          </p:cNvGrpSpPr>
          <p:nvPr/>
        </p:nvGrpSpPr>
        <p:grpSpPr bwMode="auto">
          <a:xfrm>
            <a:off x="34925" y="765175"/>
            <a:ext cx="9001125" cy="5616575"/>
            <a:chOff x="34925" y="764675"/>
            <a:chExt cx="9001125" cy="5616428"/>
          </a:xfrm>
        </p:grpSpPr>
        <p:grpSp>
          <p:nvGrpSpPr>
            <p:cNvPr id="13337" name="Groupe 43"/>
            <p:cNvGrpSpPr>
              <a:grpSpLocks/>
            </p:cNvGrpSpPr>
            <p:nvPr/>
          </p:nvGrpSpPr>
          <p:grpSpPr bwMode="auto">
            <a:xfrm>
              <a:off x="34925" y="1219469"/>
              <a:ext cx="9001125" cy="3743749"/>
              <a:chOff x="34924" y="1219370"/>
              <a:chExt cx="9001572" cy="3743749"/>
            </a:xfrm>
          </p:grpSpPr>
          <p:grpSp>
            <p:nvGrpSpPr>
              <p:cNvPr id="13344" name="Groupe 37"/>
              <p:cNvGrpSpPr>
                <a:grpSpLocks/>
              </p:cNvGrpSpPr>
              <p:nvPr/>
            </p:nvGrpSpPr>
            <p:grpSpPr bwMode="auto">
              <a:xfrm>
                <a:off x="34924" y="1219370"/>
                <a:ext cx="9001572" cy="3743749"/>
                <a:chOff x="34924" y="1206769"/>
                <a:chExt cx="9001572" cy="3743749"/>
              </a:xfrm>
            </p:grpSpPr>
            <p:sp>
              <p:nvSpPr>
                <p:cNvPr id="13346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359444" y="3056177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13347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4624880" y="1206769"/>
                  <a:ext cx="1368425" cy="523207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8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13348" name="ZoneTexte 83"/>
                <p:cNvSpPr txBox="1">
                  <a:spLocks noChangeArrowheads="1"/>
                </p:cNvSpPr>
                <p:nvPr/>
              </p:nvSpPr>
              <p:spPr bwMode="auto">
                <a:xfrm>
                  <a:off x="34924" y="4304203"/>
                  <a:ext cx="2016795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  <p:sp>
              <p:nvSpPr>
                <p:cNvPr id="13349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20147" y="4280282"/>
                  <a:ext cx="2016349" cy="646315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Socket de communication</a:t>
                  </a:r>
                </a:p>
              </p:txBody>
            </p:sp>
          </p:grpSp>
          <p:sp>
            <p:nvSpPr>
              <p:cNvPr id="13345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13338" name="Connecteur droit avec flèche 40"/>
            <p:cNvCxnSpPr>
              <a:cxnSpLocks noChangeShapeType="1"/>
              <a:stCxn id="13348" idx="2"/>
            </p:cNvCxnSpPr>
            <p:nvPr/>
          </p:nvCxnSpPr>
          <p:spPr bwMode="auto">
            <a:xfrm>
              <a:off x="1043273" y="4963218"/>
              <a:ext cx="335" cy="731502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9" name="Connecteur droit avec flèche 41"/>
            <p:cNvCxnSpPr>
              <a:cxnSpLocks noChangeShapeType="1"/>
            </p:cNvCxnSpPr>
            <p:nvPr/>
          </p:nvCxnSpPr>
          <p:spPr bwMode="auto">
            <a:xfrm>
              <a:off x="8158417" y="4952443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0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492730"/>
              <a:ext cx="335" cy="64006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1" name="Ellipse 44"/>
            <p:cNvSpPr>
              <a:spLocks noChangeArrowheads="1"/>
            </p:cNvSpPr>
            <p:nvPr/>
          </p:nvSpPr>
          <p:spPr bwMode="auto">
            <a:xfrm>
              <a:off x="7956376" y="764675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13342" name="Ellipse 45"/>
            <p:cNvSpPr>
              <a:spLocks noChangeArrowheads="1"/>
            </p:cNvSpPr>
            <p:nvPr/>
          </p:nvSpPr>
          <p:spPr bwMode="auto">
            <a:xfrm>
              <a:off x="683568" y="5661103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3343" name="Ellipse 46"/>
            <p:cNvSpPr>
              <a:spLocks noChangeArrowheads="1"/>
            </p:cNvSpPr>
            <p:nvPr/>
          </p:nvSpPr>
          <p:spPr bwMode="auto">
            <a:xfrm>
              <a:off x="7798792" y="5486089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13317" name="Rectangle 53"/>
          <p:cNvSpPr>
            <a:spLocks noChangeArrowheads="1"/>
          </p:cNvSpPr>
          <p:nvPr/>
        </p:nvSpPr>
        <p:spPr bwMode="auto">
          <a:xfrm>
            <a:off x="1938338" y="2160588"/>
            <a:ext cx="5761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13318" name="Rectangle 54"/>
          <p:cNvSpPr>
            <a:spLocks noChangeArrowheads="1"/>
          </p:cNvSpPr>
          <p:nvPr/>
        </p:nvSpPr>
        <p:spPr bwMode="auto">
          <a:xfrm>
            <a:off x="5516563" y="3635375"/>
            <a:ext cx="34734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13319" name="Rectangle 55"/>
          <p:cNvSpPr>
            <a:spLocks noChangeArrowheads="1"/>
          </p:cNvSpPr>
          <p:nvPr/>
        </p:nvSpPr>
        <p:spPr bwMode="auto">
          <a:xfrm>
            <a:off x="-468313" y="3671888"/>
            <a:ext cx="568960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10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Socket</a:t>
            </a:r>
            <a:r>
              <a:rPr lang="fr-FR" sz="2000">
                <a:latin typeface="Garamond" pitchFamily="18" charset="0"/>
              </a:rPr>
              <a:t> c 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("localhost", 7777); </a:t>
            </a:r>
          </a:p>
        </p:txBody>
      </p:sp>
      <p:sp>
        <p:nvSpPr>
          <p:cNvPr id="13320" name="Rectangle 56"/>
          <p:cNvSpPr>
            <a:spLocks noChangeArrowheads="1"/>
          </p:cNvSpPr>
          <p:nvPr/>
        </p:nvSpPr>
        <p:spPr bwMode="auto">
          <a:xfrm>
            <a:off x="2887663" y="2230438"/>
            <a:ext cx="4610100" cy="4524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1" name="Rectangle 57"/>
          <p:cNvSpPr>
            <a:spLocks noChangeArrowheads="1"/>
          </p:cNvSpPr>
          <p:nvPr/>
        </p:nvSpPr>
        <p:spPr bwMode="auto">
          <a:xfrm>
            <a:off x="6424613" y="3740150"/>
            <a:ext cx="2549525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Rectangle 58"/>
          <p:cNvSpPr>
            <a:spLocks noChangeArrowheads="1"/>
          </p:cNvSpPr>
          <p:nvPr/>
        </p:nvSpPr>
        <p:spPr bwMode="auto">
          <a:xfrm>
            <a:off x="77788" y="3706813"/>
            <a:ext cx="4741862" cy="3476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3" name="Forme libre 2"/>
          <p:cNvSpPr>
            <a:spLocks/>
          </p:cNvSpPr>
          <p:nvPr/>
        </p:nvSpPr>
        <p:spPr bwMode="auto">
          <a:xfrm>
            <a:off x="2660650" y="736600"/>
            <a:ext cx="2006600" cy="804863"/>
          </a:xfrm>
          <a:custGeom>
            <a:avLst/>
            <a:gdLst>
              <a:gd name="T0" fmla="*/ 2008375 w 2006245"/>
              <a:gd name="T1" fmla="*/ 0 h 805218"/>
              <a:gd name="T2" fmla="*/ 1926405 w 2006245"/>
              <a:gd name="T3" fmla="*/ 13612 h 805218"/>
              <a:gd name="T4" fmla="*/ 1858092 w 2006245"/>
              <a:gd name="T5" fmla="*/ 27224 h 805218"/>
              <a:gd name="T6" fmla="*/ 1748792 w 2006245"/>
              <a:gd name="T7" fmla="*/ 40835 h 805218"/>
              <a:gd name="T8" fmla="*/ 1612170 w 2006245"/>
              <a:gd name="T9" fmla="*/ 68059 h 805218"/>
              <a:gd name="T10" fmla="*/ 1270616 w 2006245"/>
              <a:gd name="T11" fmla="*/ 149729 h 805218"/>
              <a:gd name="T12" fmla="*/ 1133993 w 2006245"/>
              <a:gd name="T13" fmla="*/ 176953 h 805218"/>
              <a:gd name="T14" fmla="*/ 1011033 w 2006245"/>
              <a:gd name="T15" fmla="*/ 231400 h 805218"/>
              <a:gd name="T16" fmla="*/ 847086 w 2006245"/>
              <a:gd name="T17" fmla="*/ 258624 h 805218"/>
              <a:gd name="T18" fmla="*/ 806099 w 2006245"/>
              <a:gd name="T19" fmla="*/ 272235 h 805218"/>
              <a:gd name="T20" fmla="*/ 696798 w 2006245"/>
              <a:gd name="T21" fmla="*/ 285847 h 805218"/>
              <a:gd name="T22" fmla="*/ 601162 w 2006245"/>
              <a:gd name="T23" fmla="*/ 340294 h 805218"/>
              <a:gd name="T24" fmla="*/ 560177 w 2006245"/>
              <a:gd name="T25" fmla="*/ 353906 h 805218"/>
              <a:gd name="T26" fmla="*/ 437215 w 2006245"/>
              <a:gd name="T27" fmla="*/ 435575 h 805218"/>
              <a:gd name="T28" fmla="*/ 382570 w 2006245"/>
              <a:gd name="T29" fmla="*/ 462799 h 805218"/>
              <a:gd name="T30" fmla="*/ 273268 w 2006245"/>
              <a:gd name="T31" fmla="*/ 544469 h 805218"/>
              <a:gd name="T32" fmla="*/ 191297 w 2006245"/>
              <a:gd name="T33" fmla="*/ 626138 h 805218"/>
              <a:gd name="T34" fmla="*/ 81998 w 2006245"/>
              <a:gd name="T35" fmla="*/ 735032 h 805218"/>
              <a:gd name="T36" fmla="*/ 24 w 2006245"/>
              <a:gd name="T37" fmla="*/ 803090 h 8052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06245" h="805218">
                <a:moveTo>
                  <a:pt x="2006245" y="0"/>
                </a:moveTo>
                <a:lnTo>
                  <a:pt x="1924359" y="13648"/>
                </a:lnTo>
                <a:cubicBezTo>
                  <a:pt x="1901536" y="17798"/>
                  <a:pt x="1879047" y="23769"/>
                  <a:pt x="1856120" y="27296"/>
                </a:cubicBezTo>
                <a:cubicBezTo>
                  <a:pt x="1819869" y="32873"/>
                  <a:pt x="1783332" y="36394"/>
                  <a:pt x="1746938" y="40943"/>
                </a:cubicBezTo>
                <a:cubicBezTo>
                  <a:pt x="1591329" y="92814"/>
                  <a:pt x="1908401" y="-10167"/>
                  <a:pt x="1610460" y="68239"/>
                </a:cubicBezTo>
                <a:cubicBezTo>
                  <a:pt x="1248346" y="163532"/>
                  <a:pt x="1650777" y="91432"/>
                  <a:pt x="1269266" y="150125"/>
                </a:cubicBezTo>
                <a:cubicBezTo>
                  <a:pt x="1176767" y="180959"/>
                  <a:pt x="1289609" y="146057"/>
                  <a:pt x="1132789" y="177421"/>
                </a:cubicBezTo>
                <a:cubicBezTo>
                  <a:pt x="1087156" y="186548"/>
                  <a:pt x="1053246" y="214697"/>
                  <a:pt x="1009959" y="232012"/>
                </a:cubicBezTo>
                <a:cubicBezTo>
                  <a:pt x="968970" y="248408"/>
                  <a:pt x="877806" y="255355"/>
                  <a:pt x="846186" y="259308"/>
                </a:cubicBezTo>
                <a:cubicBezTo>
                  <a:pt x="832538" y="263857"/>
                  <a:pt x="819396" y="270382"/>
                  <a:pt x="805242" y="272955"/>
                </a:cubicBezTo>
                <a:cubicBezTo>
                  <a:pt x="769156" y="279516"/>
                  <a:pt x="731642" y="277707"/>
                  <a:pt x="696060" y="286603"/>
                </a:cubicBezTo>
                <a:cubicBezTo>
                  <a:pt x="648210" y="298566"/>
                  <a:pt x="641135" y="320890"/>
                  <a:pt x="600526" y="341194"/>
                </a:cubicBezTo>
                <a:cubicBezTo>
                  <a:pt x="587659" y="347628"/>
                  <a:pt x="572009" y="347593"/>
                  <a:pt x="559583" y="354842"/>
                </a:cubicBezTo>
                <a:cubicBezTo>
                  <a:pt x="517078" y="379636"/>
                  <a:pt x="480765" y="414721"/>
                  <a:pt x="436753" y="436728"/>
                </a:cubicBezTo>
                <a:cubicBezTo>
                  <a:pt x="418556" y="445827"/>
                  <a:pt x="399090" y="452739"/>
                  <a:pt x="382162" y="464024"/>
                </a:cubicBezTo>
                <a:cubicBezTo>
                  <a:pt x="344310" y="489259"/>
                  <a:pt x="300276" y="509517"/>
                  <a:pt x="272980" y="545911"/>
                </a:cubicBezTo>
                <a:cubicBezTo>
                  <a:pt x="174748" y="676885"/>
                  <a:pt x="285176" y="542267"/>
                  <a:pt x="191093" y="627797"/>
                </a:cubicBezTo>
                <a:cubicBezTo>
                  <a:pt x="153009" y="662419"/>
                  <a:pt x="124736" y="708429"/>
                  <a:pt x="81911" y="736979"/>
                </a:cubicBezTo>
                <a:cubicBezTo>
                  <a:pt x="-3761" y="794094"/>
                  <a:pt x="24" y="758765"/>
                  <a:pt x="24" y="8052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324" name="Forme libre 5"/>
          <p:cNvSpPr>
            <a:spLocks/>
          </p:cNvSpPr>
          <p:nvPr/>
        </p:nvSpPr>
        <p:spPr bwMode="auto">
          <a:xfrm>
            <a:off x="2468563" y="201613"/>
            <a:ext cx="6696075" cy="6446837"/>
          </a:xfrm>
          <a:custGeom>
            <a:avLst/>
            <a:gdLst>
              <a:gd name="T0" fmla="*/ 4973081 w 6695086"/>
              <a:gd name="T1" fmla="*/ 439466 h 6446577"/>
              <a:gd name="T2" fmla="*/ 2131832 w 6695086"/>
              <a:gd name="T3" fmla="*/ 535024 h 6446577"/>
              <a:gd name="T4" fmla="*/ 69190 w 6695086"/>
              <a:gd name="T5" fmla="*/ 1804572 h 6446577"/>
              <a:gd name="T6" fmla="*/ 779503 w 6695086"/>
              <a:gd name="T7" fmla="*/ 2869355 h 6446577"/>
              <a:gd name="T8" fmla="*/ 3593436 w 6695086"/>
              <a:gd name="T9" fmla="*/ 2992215 h 6446577"/>
              <a:gd name="T10" fmla="*/ 2022553 w 6695086"/>
              <a:gd name="T11" fmla="*/ 5517660 h 6446577"/>
              <a:gd name="T12" fmla="*/ 5656074 w 6695086"/>
              <a:gd name="T13" fmla="*/ 6432279 h 6446577"/>
              <a:gd name="T14" fmla="*/ 6625924 w 6695086"/>
              <a:gd name="T15" fmla="*/ 4876062 h 6446577"/>
              <a:gd name="T16" fmla="*/ 6448346 w 6695086"/>
              <a:gd name="T17" fmla="*/ 302952 h 6446577"/>
              <a:gd name="T18" fmla="*/ 4973081 w 6695086"/>
              <a:gd name="T19" fmla="*/ 439466 h 6446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95086" h="6446577">
                <a:moveTo>
                  <a:pt x="4968676" y="439358"/>
                </a:moveTo>
                <a:cubicBezTo>
                  <a:pt x="4249894" y="478027"/>
                  <a:pt x="2946533" y="307429"/>
                  <a:pt x="2129942" y="534892"/>
                </a:cubicBezTo>
                <a:cubicBezTo>
                  <a:pt x="1313351" y="762355"/>
                  <a:pt x="294318" y="1415173"/>
                  <a:pt x="69130" y="1804134"/>
                </a:cubicBezTo>
                <a:cubicBezTo>
                  <a:pt x="-156058" y="2193095"/>
                  <a:pt x="191959" y="2670767"/>
                  <a:pt x="778813" y="2868659"/>
                </a:cubicBezTo>
                <a:cubicBezTo>
                  <a:pt x="1365667" y="3066552"/>
                  <a:pt x="3383261" y="2550211"/>
                  <a:pt x="3590252" y="2991489"/>
                </a:cubicBezTo>
                <a:cubicBezTo>
                  <a:pt x="3797243" y="3432767"/>
                  <a:pt x="1677290" y="4943119"/>
                  <a:pt x="2020759" y="5516325"/>
                </a:cubicBezTo>
                <a:cubicBezTo>
                  <a:pt x="2364228" y="6089531"/>
                  <a:pt x="4884515" y="6537633"/>
                  <a:pt x="5651064" y="6430725"/>
                </a:cubicBezTo>
                <a:cubicBezTo>
                  <a:pt x="6417613" y="6323818"/>
                  <a:pt x="6488127" y="5896188"/>
                  <a:pt x="6620055" y="4874880"/>
                </a:cubicBezTo>
                <a:cubicBezTo>
                  <a:pt x="6751983" y="3853573"/>
                  <a:pt x="6720138" y="1039859"/>
                  <a:pt x="6442634" y="302880"/>
                </a:cubicBezTo>
                <a:cubicBezTo>
                  <a:pt x="6165130" y="-434099"/>
                  <a:pt x="5687458" y="400689"/>
                  <a:pt x="4968676" y="43935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325" name="Forme libre 6"/>
          <p:cNvSpPr>
            <a:spLocks/>
          </p:cNvSpPr>
          <p:nvPr/>
        </p:nvSpPr>
        <p:spPr bwMode="auto">
          <a:xfrm>
            <a:off x="2363788" y="11113"/>
            <a:ext cx="6704012" cy="7092950"/>
          </a:xfrm>
          <a:custGeom>
            <a:avLst/>
            <a:gdLst>
              <a:gd name="T0" fmla="*/ 6212733 w 6702880"/>
              <a:gd name="T1" fmla="*/ 466919 h 7093813"/>
              <a:gd name="T2" fmla="*/ 1827360 w 6702880"/>
              <a:gd name="T3" fmla="*/ 766953 h 7093813"/>
              <a:gd name="T4" fmla="*/ 365571 w 6702880"/>
              <a:gd name="T5" fmla="*/ 1721597 h 7093813"/>
              <a:gd name="T6" fmla="*/ 187970 w 6702880"/>
              <a:gd name="T7" fmla="*/ 2853537 h 7093813"/>
              <a:gd name="T8" fmla="*/ 2701702 w 6702880"/>
              <a:gd name="T9" fmla="*/ 3303583 h 7093813"/>
              <a:gd name="T10" fmla="*/ 2414809 w 6702880"/>
              <a:gd name="T11" fmla="*/ 6262987 h 7093813"/>
              <a:gd name="T12" fmla="*/ 6199071 w 6702880"/>
              <a:gd name="T13" fmla="*/ 6631207 h 7093813"/>
              <a:gd name="T14" fmla="*/ 6608919 w 6702880"/>
              <a:gd name="T15" fmla="*/ 466919 h 7093813"/>
              <a:gd name="T16" fmla="*/ 6212733 w 6702880"/>
              <a:gd name="T17" fmla="*/ 466919 h 70938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02880" h="7093813">
                <a:moveTo>
                  <a:pt x="6206441" y="467261"/>
                </a:moveTo>
                <a:cubicBezTo>
                  <a:pt x="5410322" y="517303"/>
                  <a:pt x="2799050" y="558245"/>
                  <a:pt x="1825510" y="767511"/>
                </a:cubicBezTo>
                <a:cubicBezTo>
                  <a:pt x="851970" y="976777"/>
                  <a:pt x="638154" y="1374837"/>
                  <a:pt x="365199" y="1722855"/>
                </a:cubicBezTo>
                <a:cubicBezTo>
                  <a:pt x="92244" y="2070873"/>
                  <a:pt x="-201183" y="2591762"/>
                  <a:pt x="187778" y="2855619"/>
                </a:cubicBezTo>
                <a:cubicBezTo>
                  <a:pt x="576739" y="3119476"/>
                  <a:pt x="2328202" y="2737338"/>
                  <a:pt x="2698966" y="3305995"/>
                </a:cubicBezTo>
                <a:cubicBezTo>
                  <a:pt x="3069730" y="3874652"/>
                  <a:pt x="1830059" y="5712550"/>
                  <a:pt x="2412363" y="6267559"/>
                </a:cubicBezTo>
                <a:cubicBezTo>
                  <a:pt x="2994667" y="6822568"/>
                  <a:pt x="5494483" y="7602765"/>
                  <a:pt x="6192793" y="6636049"/>
                </a:cubicBezTo>
                <a:cubicBezTo>
                  <a:pt x="6891103" y="5669333"/>
                  <a:pt x="6602226" y="1493118"/>
                  <a:pt x="6602226" y="467261"/>
                </a:cubicBezTo>
                <a:cubicBezTo>
                  <a:pt x="6602226" y="-558596"/>
                  <a:pt x="7002560" y="417219"/>
                  <a:pt x="6206441" y="467261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3326" name="Forme libre 7"/>
          <p:cNvSpPr>
            <a:spLocks/>
          </p:cNvSpPr>
          <p:nvPr/>
        </p:nvSpPr>
        <p:spPr bwMode="auto">
          <a:xfrm>
            <a:off x="2301875" y="303213"/>
            <a:ext cx="7019925" cy="6370637"/>
          </a:xfrm>
          <a:custGeom>
            <a:avLst/>
            <a:gdLst>
              <a:gd name="T0" fmla="*/ 3935036 w 7020186"/>
              <a:gd name="T1" fmla="*/ 420699 h 6370490"/>
              <a:gd name="T2" fmla="*/ 5586043 w 7020186"/>
              <a:gd name="T3" fmla="*/ 93105 h 6370490"/>
              <a:gd name="T4" fmla="*/ 6732203 w 7020186"/>
              <a:gd name="T5" fmla="*/ 611792 h 6370490"/>
              <a:gd name="T6" fmla="*/ 6568466 w 7020186"/>
              <a:gd name="T7" fmla="*/ 5921509 h 6370490"/>
              <a:gd name="T8" fmla="*/ 1956548 w 7020186"/>
              <a:gd name="T9" fmla="*/ 5771360 h 6370490"/>
              <a:gd name="T10" fmla="*/ 3198219 w 7020186"/>
              <a:gd name="T11" fmla="*/ 3205227 h 6370490"/>
              <a:gd name="T12" fmla="*/ 32646 w 7020186"/>
              <a:gd name="T13" fmla="*/ 2550044 h 6370490"/>
              <a:gd name="T14" fmla="*/ 1697301 w 7020186"/>
              <a:gd name="T15" fmla="*/ 420699 h 6370490"/>
              <a:gd name="T16" fmla="*/ 4030546 w 7020186"/>
              <a:gd name="T17" fmla="*/ 393398 h 6370490"/>
              <a:gd name="T18" fmla="*/ 4030546 w 7020186"/>
              <a:gd name="T19" fmla="*/ 393398 h 63704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20186" h="6370490">
                <a:moveTo>
                  <a:pt x="3935912" y="420639"/>
                </a:moveTo>
                <a:cubicBezTo>
                  <a:pt x="4528452" y="240943"/>
                  <a:pt x="5120993" y="61248"/>
                  <a:pt x="5587291" y="93093"/>
                </a:cubicBezTo>
                <a:cubicBezTo>
                  <a:pt x="6053589" y="124938"/>
                  <a:pt x="6569930" y="-359558"/>
                  <a:pt x="6733703" y="611708"/>
                </a:cubicBezTo>
                <a:cubicBezTo>
                  <a:pt x="6897476" y="1582974"/>
                  <a:pt x="7366049" y="5060878"/>
                  <a:pt x="6569930" y="5920687"/>
                </a:cubicBezTo>
                <a:cubicBezTo>
                  <a:pt x="5773811" y="6780496"/>
                  <a:pt x="2518819" y="6223213"/>
                  <a:pt x="1956986" y="5770562"/>
                </a:cubicBezTo>
                <a:cubicBezTo>
                  <a:pt x="1395153" y="5317911"/>
                  <a:pt x="3519655" y="3741595"/>
                  <a:pt x="3198933" y="3204783"/>
                </a:cubicBezTo>
                <a:cubicBezTo>
                  <a:pt x="2878211" y="2667971"/>
                  <a:pt x="282861" y="3013714"/>
                  <a:pt x="32652" y="2549690"/>
                </a:cubicBezTo>
                <a:cubicBezTo>
                  <a:pt x="-217557" y="2085666"/>
                  <a:pt x="1031213" y="780030"/>
                  <a:pt x="1697679" y="420639"/>
                </a:cubicBezTo>
                <a:cubicBezTo>
                  <a:pt x="2364145" y="61248"/>
                  <a:pt x="4031446" y="393344"/>
                  <a:pt x="4031446" y="3933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13327" name="Groupe 15"/>
          <p:cNvGrpSpPr>
            <a:grpSpLocks/>
          </p:cNvGrpSpPr>
          <p:nvPr/>
        </p:nvGrpSpPr>
        <p:grpSpPr bwMode="auto">
          <a:xfrm>
            <a:off x="2255838" y="4616450"/>
            <a:ext cx="4692650" cy="1943100"/>
            <a:chOff x="1475656" y="2314550"/>
            <a:chExt cx="5772150" cy="2914650"/>
          </a:xfrm>
        </p:grpSpPr>
        <p:grpSp>
          <p:nvGrpSpPr>
            <p:cNvPr id="13332" name="Groupe 11"/>
            <p:cNvGrpSpPr>
              <a:grpSpLocks/>
            </p:cNvGrpSpPr>
            <p:nvPr/>
          </p:nvGrpSpPr>
          <p:grpSpPr bwMode="auto">
            <a:xfrm>
              <a:off x="1475656" y="2314550"/>
              <a:ext cx="5772150" cy="2914650"/>
              <a:chOff x="1475656" y="2314550"/>
              <a:chExt cx="5772150" cy="2914650"/>
            </a:xfrm>
          </p:grpSpPr>
          <p:sp>
            <p:nvSpPr>
              <p:cNvPr id="13335" name="Rectangle 7"/>
              <p:cNvSpPr>
                <a:spLocks noChangeArrowheads="1"/>
              </p:cNvSpPr>
              <p:nvPr/>
            </p:nvSpPr>
            <p:spPr bwMode="auto">
              <a:xfrm>
                <a:off x="6515969" y="2347913"/>
                <a:ext cx="360362" cy="16573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pic>
            <p:nvPicPr>
              <p:cNvPr id="13336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2314550"/>
                <a:ext cx="5772150" cy="2914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333" name="Flèche droite 12"/>
            <p:cNvSpPr>
              <a:spLocks noChangeArrowheads="1"/>
            </p:cNvSpPr>
            <p:nvPr/>
          </p:nvSpPr>
          <p:spPr bwMode="auto">
            <a:xfrm>
              <a:off x="3520908" y="3012028"/>
              <a:ext cx="1674000" cy="252000"/>
            </a:xfrm>
            <a:prstGeom prst="rightArrow">
              <a:avLst>
                <a:gd name="adj1" fmla="val 50000"/>
                <a:gd name="adj2" fmla="val 50006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34" name="Flèche droite 13"/>
            <p:cNvSpPr>
              <a:spLocks noChangeArrowheads="1"/>
            </p:cNvSpPr>
            <p:nvPr/>
          </p:nvSpPr>
          <p:spPr bwMode="auto">
            <a:xfrm rot="10800000">
              <a:off x="3563888" y="4213578"/>
              <a:ext cx="1620000" cy="252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600"/>
            </a:solidFill>
            <a:ln w="9525" algn="ctr">
              <a:solidFill>
                <a:srgbClr val="0066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3328" name="Connecteur droit avec flèche 2"/>
          <p:cNvCxnSpPr>
            <a:cxnSpLocks noChangeShapeType="1"/>
            <a:stCxn id="13342" idx="7"/>
          </p:cNvCxnSpPr>
          <p:nvPr/>
        </p:nvCxnSpPr>
        <p:spPr bwMode="auto">
          <a:xfrm flipV="1">
            <a:off x="1298575" y="5249863"/>
            <a:ext cx="957263" cy="517525"/>
          </a:xfrm>
          <a:prstGeom prst="straightConnector1">
            <a:avLst/>
          </a:prstGeom>
          <a:noFill/>
          <a:ln w="38100" algn="ctr">
            <a:solidFill>
              <a:srgbClr val="333399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Connecteur droit avec flèche 38"/>
          <p:cNvCxnSpPr>
            <a:cxnSpLocks noChangeShapeType="1"/>
          </p:cNvCxnSpPr>
          <p:nvPr/>
        </p:nvCxnSpPr>
        <p:spPr bwMode="auto">
          <a:xfrm>
            <a:off x="1450975" y="5919788"/>
            <a:ext cx="804863" cy="101600"/>
          </a:xfrm>
          <a:prstGeom prst="straightConnector1">
            <a:avLst/>
          </a:prstGeom>
          <a:noFill/>
          <a:ln w="38100" algn="ctr">
            <a:solidFill>
              <a:srgbClr val="333399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Connecteur droit avec flèche 40"/>
          <p:cNvCxnSpPr>
            <a:cxnSpLocks noChangeShapeType="1"/>
          </p:cNvCxnSpPr>
          <p:nvPr/>
        </p:nvCxnSpPr>
        <p:spPr bwMode="auto">
          <a:xfrm flipH="1" flipV="1">
            <a:off x="6948488" y="5149850"/>
            <a:ext cx="884237" cy="511175"/>
          </a:xfrm>
          <a:prstGeom prst="straightConnector1">
            <a:avLst/>
          </a:prstGeom>
          <a:noFill/>
          <a:ln w="38100" algn="ctr">
            <a:solidFill>
              <a:srgbClr val="333399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Connecteur droit avec flèche 43"/>
          <p:cNvCxnSpPr>
            <a:cxnSpLocks noChangeShapeType="1"/>
            <a:stCxn id="13343" idx="2"/>
          </p:cNvCxnSpPr>
          <p:nvPr/>
        </p:nvCxnSpPr>
        <p:spPr bwMode="auto">
          <a:xfrm flipH="1">
            <a:off x="6948488" y="5846763"/>
            <a:ext cx="850900" cy="203200"/>
          </a:xfrm>
          <a:prstGeom prst="straightConnector1">
            <a:avLst/>
          </a:prstGeom>
          <a:noFill/>
          <a:ln w="38100" algn="ctr">
            <a:solidFill>
              <a:srgbClr val="333399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25ACE-316B-46B9-885D-8D261CB484C7}" type="slidenum">
              <a:rPr lang="fr-FR"/>
              <a:pPr>
                <a:defRPr/>
              </a:pPr>
              <a:t>13</a:t>
            </a:fld>
            <a:endParaRPr lang="fr-F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713"/>
            <a:ext cx="8229600" cy="6524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InputStream &amp;&amp; OutputStream</a:t>
            </a:r>
          </a:p>
        </p:txBody>
      </p:sp>
      <p:grpSp>
        <p:nvGrpSpPr>
          <p:cNvPr id="14340" name="Groupe 17"/>
          <p:cNvGrpSpPr>
            <a:grpSpLocks/>
          </p:cNvGrpSpPr>
          <p:nvPr/>
        </p:nvGrpSpPr>
        <p:grpSpPr bwMode="auto">
          <a:xfrm>
            <a:off x="1042988" y="1052513"/>
            <a:ext cx="6696075" cy="5154612"/>
            <a:chOff x="1042988" y="1052513"/>
            <a:chExt cx="6696075" cy="5154612"/>
          </a:xfrm>
        </p:grpSpPr>
        <p:grpSp>
          <p:nvGrpSpPr>
            <p:cNvPr id="14346" name="Groupe 15"/>
            <p:cNvGrpSpPr>
              <a:grpSpLocks/>
            </p:cNvGrpSpPr>
            <p:nvPr/>
          </p:nvGrpSpPr>
          <p:grpSpPr bwMode="auto">
            <a:xfrm>
              <a:off x="1042988" y="1052513"/>
              <a:ext cx="6350347" cy="3938753"/>
              <a:chOff x="897734" y="2314550"/>
              <a:chExt cx="6350072" cy="3938076"/>
            </a:xfrm>
          </p:grpSpPr>
          <p:grpSp>
            <p:nvGrpSpPr>
              <p:cNvPr id="14348" name="Groupe 11"/>
              <p:cNvGrpSpPr>
                <a:grpSpLocks/>
              </p:cNvGrpSpPr>
              <p:nvPr/>
            </p:nvGrpSpPr>
            <p:grpSpPr bwMode="auto">
              <a:xfrm>
                <a:off x="897734" y="2314550"/>
                <a:ext cx="6350072" cy="3938076"/>
                <a:chOff x="897734" y="2314550"/>
                <a:chExt cx="6350072" cy="3938076"/>
              </a:xfrm>
            </p:grpSpPr>
            <p:sp>
              <p:nvSpPr>
                <p:cNvPr id="14351" name="Rectangle 7"/>
                <p:cNvSpPr>
                  <a:spLocks noChangeArrowheads="1"/>
                </p:cNvSpPr>
                <p:nvPr/>
              </p:nvSpPr>
              <p:spPr bwMode="auto">
                <a:xfrm>
                  <a:off x="6515969" y="2347913"/>
                  <a:ext cx="360362" cy="16573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4352" name="ZoneTexte 7"/>
                <p:cNvSpPr txBox="1">
                  <a:spLocks noChangeArrowheads="1"/>
                </p:cNvSpPr>
                <p:nvPr/>
              </p:nvSpPr>
              <p:spPr bwMode="auto">
                <a:xfrm>
                  <a:off x="897734" y="5483317"/>
                  <a:ext cx="3312163" cy="769309"/>
                </a:xfrm>
                <a:prstGeom prst="rect">
                  <a:avLst/>
                </a:prstGeom>
                <a:solidFill>
                  <a:srgbClr val="FFEA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c : </a:t>
                  </a:r>
                  <a:r>
                    <a:rPr lang="fr-FR" sz="2000">
                      <a:solidFill>
                        <a:schemeClr val="accent2"/>
                      </a:solidFill>
                      <a:latin typeface="Garamond" pitchFamily="18" charset="0"/>
                    </a:rPr>
                    <a:t>Socket de communication</a:t>
                  </a:r>
                </a:p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Client</a:t>
                  </a:r>
                </a:p>
              </p:txBody>
            </p:sp>
            <p:pic>
              <p:nvPicPr>
                <p:cNvPr id="14353" name="Picture 10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5656" y="2314550"/>
                  <a:ext cx="5772150" cy="2914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4349" name="Flèche droite 12"/>
              <p:cNvSpPr>
                <a:spLocks noChangeArrowheads="1"/>
              </p:cNvSpPr>
              <p:nvPr/>
            </p:nvSpPr>
            <p:spPr bwMode="auto">
              <a:xfrm>
                <a:off x="3520908" y="3012028"/>
                <a:ext cx="1674000" cy="252000"/>
              </a:xfrm>
              <a:prstGeom prst="rightArrow">
                <a:avLst>
                  <a:gd name="adj1" fmla="val 50000"/>
                  <a:gd name="adj2" fmla="val 50006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350" name="Flèche droite 13"/>
              <p:cNvSpPr>
                <a:spLocks noChangeArrowheads="1"/>
              </p:cNvSpPr>
              <p:nvPr/>
            </p:nvSpPr>
            <p:spPr bwMode="auto">
              <a:xfrm rot="10800000">
                <a:off x="3563888" y="4213578"/>
                <a:ext cx="1620000" cy="252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6600"/>
              </a:solidFill>
              <a:ln w="952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1116013" y="5302250"/>
              <a:ext cx="6623050" cy="9048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rgbClr val="FF0000"/>
                  </a:solidFill>
                  <a:latin typeface="Garamond" pitchFamily="18" charset="0"/>
                </a:rPr>
                <a:t>Connexion = tuyau entre 2 applications distantes</a:t>
              </a:r>
            </a:p>
            <a:p>
              <a:pPr>
                <a:defRPr/>
              </a:pPr>
              <a:r>
                <a:rPr lang="fr-FR" sz="2400" dirty="0">
                  <a:solidFill>
                    <a:srgbClr val="FF0000"/>
                  </a:solidFill>
                  <a:latin typeface="Garamond" pitchFamily="18" charset="0"/>
                </a:rPr>
                <a:t>Un socket est un des deux bouts du tuyau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527800" y="3524250"/>
            <a:ext cx="229235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b.getOutputStream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() 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73113" y="1074738"/>
            <a:ext cx="2279650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c.getOutputStream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()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321425" y="1147763"/>
            <a:ext cx="2128838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b.getInputStream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()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12750" y="3524250"/>
            <a:ext cx="211772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c.getInputStream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() </a:t>
            </a:r>
            <a:endParaRPr lang="fr-FR" dirty="0"/>
          </a:p>
        </p:txBody>
      </p:sp>
      <p:sp>
        <p:nvSpPr>
          <p:cNvPr id="14345" name="ZoneTexte 7"/>
          <p:cNvSpPr txBox="1">
            <a:spLocks noChangeArrowheads="1"/>
          </p:cNvSpPr>
          <p:nvPr/>
        </p:nvSpPr>
        <p:spPr bwMode="auto">
          <a:xfrm>
            <a:off x="4943475" y="4243388"/>
            <a:ext cx="3348038" cy="769937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b :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 Socket de communication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AD929-5154-4817-B0F5-E9A87B6B4B7A}" type="slidenum">
              <a:rPr lang="fr-FR"/>
              <a:pPr>
                <a:defRPr/>
              </a:pPr>
              <a:t>14</a:t>
            </a:fld>
            <a:endParaRPr lang="fr-F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8229600" cy="574675"/>
          </a:xfrm>
        </p:spPr>
        <p:txBody>
          <a:bodyPr/>
          <a:lstStyle/>
          <a:p>
            <a:pPr eaLnBrk="1" hangingPunct="1"/>
            <a:r>
              <a:rPr lang="fr-FR" sz="2700" b="1" smtClean="0">
                <a:latin typeface="Garamond" pitchFamily="18" charset="0"/>
                <a:ea typeface="SimSun" pitchFamily="2" charset="-122"/>
              </a:rPr>
              <a:t>Côté du serveur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330825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fr-FR" sz="1800" smtClean="0">
                <a:latin typeface="Garamond" pitchFamily="18" charset="0"/>
              </a:rPr>
              <a:t>Le serveur utilisera deux types de sockets. 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fr-FR" sz="1800" b="1" smtClean="0">
                <a:latin typeface="Garamond" pitchFamily="18" charset="0"/>
              </a:rPr>
              <a:t>Le premier, appelé </a:t>
            </a:r>
            <a:r>
              <a:rPr lang="fr-FR" sz="1800" b="1" u="sng" smtClean="0">
                <a:solidFill>
                  <a:srgbClr val="FF0000"/>
                </a:solidFill>
                <a:latin typeface="Garamond" pitchFamily="18" charset="0"/>
              </a:rPr>
              <a:t>socket de connexion</a:t>
            </a:r>
            <a:r>
              <a:rPr lang="fr-FR" sz="1800" b="1" smtClean="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sert à attendre un client. </a:t>
            </a:r>
          </a:p>
          <a:p>
            <a:pPr lvl="2" algn="just" eaLnBrk="1" hangingPunct="1">
              <a:lnSpc>
                <a:spcPct val="125000"/>
              </a:lnSpc>
            </a:pPr>
            <a:r>
              <a:rPr lang="fr-FR" sz="1800" smtClean="0">
                <a:latin typeface="Garamond" pitchFamily="18" charset="0"/>
              </a:rPr>
              <a:t>En Java, créer un socket de connexion peut se faire simplement en instanciant un objet de la classe </a:t>
            </a:r>
            <a:r>
              <a:rPr lang="fr-FR" sz="1800" b="1" smtClean="0">
                <a:latin typeface="Garamond" pitchFamily="18" charset="0"/>
              </a:rPr>
              <a:t>ServerSocket</a:t>
            </a:r>
            <a:r>
              <a:rPr lang="fr-FR" sz="1800" smtClean="0">
                <a:latin typeface="Garamond" pitchFamily="18" charset="0"/>
              </a:rPr>
              <a:t> du package </a:t>
            </a:r>
            <a:r>
              <a:rPr lang="fr-FR" sz="1800" b="1" smtClean="0">
                <a:latin typeface="Garamond" pitchFamily="18" charset="0"/>
              </a:rPr>
              <a:t>java.net</a:t>
            </a:r>
            <a:r>
              <a:rPr lang="fr-FR" sz="1800" smtClean="0">
                <a:latin typeface="Garamond" pitchFamily="18" charset="0"/>
              </a:rPr>
              <a:t>. </a:t>
            </a:r>
          </a:p>
          <a:p>
            <a:pPr lvl="2" algn="just" eaLnBrk="1" hangingPunct="1">
              <a:lnSpc>
                <a:spcPct val="125000"/>
              </a:lnSpc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1800" b="1" smtClean="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 = new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ServerSocket 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(7777);</a:t>
            </a:r>
          </a:p>
          <a:p>
            <a:pPr lvl="2" algn="just" eaLnBrk="1" hangingPunct="1">
              <a:lnSpc>
                <a:spcPct val="125000"/>
              </a:lnSpc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4 constructeurs pour ServerSocket.</a:t>
            </a:r>
          </a:p>
          <a:p>
            <a:pPr lvl="2" algn="just" eaLnBrk="1" hangingPunct="1">
              <a:lnSpc>
                <a:spcPct val="125000"/>
              </a:lnSpc>
            </a:pPr>
            <a:endParaRPr lang="fr-FR" sz="1800" b="1" smtClean="0">
              <a:solidFill>
                <a:srgbClr val="333399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125000"/>
              </a:lnSpc>
            </a:pPr>
            <a:r>
              <a:rPr lang="fr-FR" sz="1800" b="1" smtClean="0">
                <a:latin typeface="Garamond" pitchFamily="18" charset="0"/>
              </a:rPr>
              <a:t>Le second, appelé </a:t>
            </a:r>
            <a:r>
              <a:rPr lang="fr-FR" sz="1800" b="1" u="sng" smtClean="0">
                <a:solidFill>
                  <a:srgbClr val="FF0000"/>
                </a:solidFill>
                <a:latin typeface="Garamond" pitchFamily="18" charset="0"/>
              </a:rPr>
              <a:t>socket de communication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sert à dialoguer avec le client.</a:t>
            </a:r>
            <a:r>
              <a:rPr lang="fr-FR" sz="1800" smtClean="0">
                <a:latin typeface="Garamond" pitchFamily="18" charset="0"/>
              </a:rPr>
              <a:t> </a:t>
            </a:r>
          </a:p>
          <a:p>
            <a:pPr lvl="2" algn="just" eaLnBrk="1" hangingPunct="1">
              <a:lnSpc>
                <a:spcPct val="125000"/>
              </a:lnSpc>
            </a:pPr>
            <a:r>
              <a:rPr lang="fr-FR" sz="1800" smtClean="0">
                <a:latin typeface="Garamond" pitchFamily="18" charset="0"/>
              </a:rPr>
              <a:t>Une fois le socket de connexion créé, il suffit de lui demander d’attendre un client et de récupérer le socket de communication qui permettra de dialoguer avec le client. </a:t>
            </a:r>
            <a:r>
              <a:rPr lang="fr-FR" sz="1800" b="1" smtClean="0">
                <a:latin typeface="Garamond" pitchFamily="18" charset="0"/>
              </a:rPr>
              <a:t>C’est l’objet retourné par </a:t>
            </a:r>
            <a:r>
              <a:rPr lang="fr-FR" sz="1800" b="1" u="sng" smtClean="0">
                <a:solidFill>
                  <a:srgbClr val="FF0000"/>
                </a:solidFill>
                <a:latin typeface="Garamond" pitchFamily="18" charset="0"/>
              </a:rPr>
              <a:t>la méthode bloquante</a:t>
            </a:r>
            <a:r>
              <a:rPr lang="fr-FR" sz="1800" b="1" smtClean="0">
                <a:latin typeface="Garamond" pitchFamily="18" charset="0"/>
              </a:rPr>
              <a:t> accept().</a:t>
            </a:r>
            <a:endParaRPr lang="fr-FR" sz="1800" smtClean="0">
              <a:latin typeface="Garamond" pitchFamily="18" charset="0"/>
            </a:endParaRPr>
          </a:p>
          <a:p>
            <a:pPr lvl="2" algn="just" eaLnBrk="1" hangingPunct="1">
              <a:lnSpc>
                <a:spcPct val="125000"/>
              </a:lnSpc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 b = 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.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  <a:p>
            <a:pPr lvl="2" algn="just" eaLnBrk="1" hangingPunct="1">
              <a:lnSpc>
                <a:spcPct val="125000"/>
              </a:lnSpc>
            </a:pPr>
            <a:r>
              <a:rPr lang="fr-FR" sz="1800" smtClean="0">
                <a:latin typeface="Garamond" pitchFamily="18" charset="0"/>
              </a:rPr>
              <a:t>On peut ensuite communiquer avec le client en utilisant les flux d’entrée et de sortie associés au socket. </a:t>
            </a:r>
          </a:p>
          <a:p>
            <a:pPr algn="just" eaLnBrk="1" hangingPunct="1">
              <a:lnSpc>
                <a:spcPct val="125000"/>
              </a:lnSpc>
            </a:pPr>
            <a:endParaRPr lang="fr-FR" sz="1800" smtClean="0">
              <a:latin typeface="Garamond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403350" y="2506663"/>
            <a:ext cx="453707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403350" y="5170488"/>
            <a:ext cx="252095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939800" y="1354138"/>
            <a:ext cx="7808913" cy="19304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39800" y="3716338"/>
            <a:ext cx="7808913" cy="2520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2900363" y="4811713"/>
            <a:ext cx="5545137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0" name="Flèche droite 9"/>
          <p:cNvSpPr>
            <a:spLocks noChangeArrowheads="1"/>
          </p:cNvSpPr>
          <p:nvPr/>
        </p:nvSpPr>
        <p:spPr bwMode="auto">
          <a:xfrm rot="10800000">
            <a:off x="6084888" y="2463800"/>
            <a:ext cx="1323975" cy="484188"/>
          </a:xfrm>
          <a:prstGeom prst="rightArrow">
            <a:avLst>
              <a:gd name="adj1" fmla="val 50000"/>
              <a:gd name="adj2" fmla="val 5008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1" name="Flèche droite 10"/>
          <p:cNvSpPr>
            <a:spLocks noChangeArrowheads="1"/>
          </p:cNvSpPr>
          <p:nvPr/>
        </p:nvSpPr>
        <p:spPr bwMode="auto">
          <a:xfrm rot="10800000">
            <a:off x="3995738" y="5127625"/>
            <a:ext cx="1222375" cy="485775"/>
          </a:xfrm>
          <a:prstGeom prst="rightArrow">
            <a:avLst>
              <a:gd name="adj1" fmla="val 50000"/>
              <a:gd name="adj2" fmla="val 4988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2" name="Flèche droite 9"/>
          <p:cNvSpPr>
            <a:spLocks noChangeArrowheads="1"/>
          </p:cNvSpPr>
          <p:nvPr/>
        </p:nvSpPr>
        <p:spPr bwMode="auto">
          <a:xfrm>
            <a:off x="546100" y="2917825"/>
            <a:ext cx="900113" cy="323850"/>
          </a:xfrm>
          <a:prstGeom prst="rightArrow">
            <a:avLst>
              <a:gd name="adj1" fmla="val 50000"/>
              <a:gd name="adj2" fmla="val 5013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2E5E5-992F-4F7F-B438-9315FC1406F0}" type="slidenum">
              <a:rPr lang="fr-FR"/>
              <a:pPr>
                <a:defRPr/>
              </a:pPr>
              <a:t>15</a:t>
            </a:fld>
            <a:endParaRPr 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362950" cy="7921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  <a:ea typeface="SimSun" pitchFamily="2" charset="-122"/>
              </a:rPr>
              <a:t>Côté du client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97888" cy="4713287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Contrairement au serveur, le client n’utilise qu’un seul socket :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le socket de communication.</a:t>
            </a:r>
          </a:p>
          <a:p>
            <a:pPr algn="just" eaLnBrk="1" hangingPunct="1">
              <a:lnSpc>
                <a:spcPct val="105000"/>
              </a:lnSpc>
              <a:defRPr/>
            </a:pPr>
            <a:endParaRPr lang="fr-FR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algn="just" eaLnBrk="1" hangingPunct="1">
              <a:lnSpc>
                <a:spcPct val="105000"/>
              </a:lnSpc>
              <a:defRPr/>
            </a:pPr>
            <a:endParaRPr lang="fr-FR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algn="just" eaLnBrk="1" hangingPunct="1">
              <a:lnSpc>
                <a:spcPct val="105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Connexion au serveur et obtention d’un socket de communication.</a:t>
            </a:r>
          </a:p>
          <a:p>
            <a:pPr lvl="1" algn="just" eaLnBrk="1" hangingPunct="1">
              <a:lnSpc>
                <a:spcPct val="105000"/>
              </a:lnSpc>
              <a:defRPr/>
            </a:pP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Socket c = new Socket ("</a:t>
            </a:r>
            <a:r>
              <a:rPr lang="fr-FR" sz="2000" b="1" dirty="0" err="1" smtClean="0">
                <a:solidFill>
                  <a:srgbClr val="333399"/>
                </a:solidFill>
                <a:latin typeface="Garamond" pitchFamily="18" charset="0"/>
              </a:rPr>
              <a:t>localhost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", 7777); </a:t>
            </a:r>
          </a:p>
          <a:p>
            <a:pPr lvl="1" algn="just" eaLnBrk="1" hangingPunct="1">
              <a:lnSpc>
                <a:spcPct val="105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Le constructeur Socket est </a:t>
            </a:r>
            <a:r>
              <a:rPr lang="fr-FR" sz="2000" b="1" u="sng" dirty="0" smtClean="0">
                <a:solidFill>
                  <a:srgbClr val="FF0000"/>
                </a:solidFill>
                <a:latin typeface="Garamond" pitchFamily="18" charset="0"/>
              </a:rPr>
              <a:t>une méthode bloquante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coté client.</a:t>
            </a:r>
          </a:p>
          <a:p>
            <a:pPr lvl="1" algn="just" eaLnBrk="1" hangingPunct="1">
              <a:lnSpc>
                <a:spcPct val="105000"/>
              </a:lnSpc>
              <a:defRPr/>
            </a:pPr>
            <a:endParaRPr lang="fr-FR" sz="2000" b="1" dirty="0" smtClean="0">
              <a:solidFill>
                <a:srgbClr val="333399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105000"/>
              </a:lnSpc>
              <a:defRPr/>
            </a:pPr>
            <a:endParaRPr lang="fr-FR" sz="2000" b="1" dirty="0" smtClean="0">
              <a:solidFill>
                <a:srgbClr val="333399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105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On peut ensuite communiquer avec le serveur en utilisant les flux d’entrée et de sortie associés au socket.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0825" y="2565400"/>
            <a:ext cx="7705725" cy="12954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333B8-6FF6-4CCF-A434-F54D651822E9}" type="slidenum">
              <a:rPr lang="fr-FR"/>
              <a:pPr>
                <a:defRPr/>
              </a:pPr>
              <a:t>16</a:t>
            </a:fld>
            <a:endParaRPr lang="fr-F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810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Quelques méthodes de ServerSocket</a:t>
            </a:r>
          </a:p>
        </p:txBody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689600"/>
          </a:xfrm>
        </p:spPr>
        <p:txBody>
          <a:bodyPr/>
          <a:lstStyle/>
          <a:p>
            <a:pPr algn="just" eaLnBrk="1" hangingPunct="1">
              <a:lnSpc>
                <a:spcPts val="2400"/>
              </a:lnSpc>
              <a:defRPr/>
            </a:pP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accept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() : </a:t>
            </a:r>
            <a:r>
              <a:rPr lang="fr-FR" sz="2000" dirty="0">
                <a:latin typeface="Garamond" pitchFamily="18" charset="0"/>
              </a:rPr>
              <a:t>attend une connexion d’une machine cliente.</a:t>
            </a:r>
          </a:p>
          <a:p>
            <a:pPr algn="just" eaLnBrk="1" hangingPunct="1">
              <a:lnSpc>
                <a:spcPts val="2400"/>
              </a:lnSpc>
              <a:defRPr/>
            </a:pPr>
            <a:endParaRPr lang="fr-FR" sz="2000" dirty="0">
              <a:latin typeface="Garamond" pitchFamily="18" charset="0"/>
            </a:endParaRPr>
          </a:p>
          <a:p>
            <a:pPr algn="just" eaLnBrk="1" hangingPunct="1">
              <a:lnSpc>
                <a:spcPts val="2400"/>
              </a:lnSpc>
              <a:defRPr/>
            </a:pP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close() :</a:t>
            </a:r>
            <a:r>
              <a:rPr lang="fr-F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 </a:t>
            </a:r>
            <a:r>
              <a:rPr lang="fr-FR" sz="2000" dirty="0">
                <a:latin typeface="Garamond" pitchFamily="18" charset="0"/>
              </a:rPr>
              <a:t>ferme le </a:t>
            </a:r>
            <a:r>
              <a:rPr lang="fr-FR" sz="2000" dirty="0" err="1">
                <a:latin typeface="Garamond" pitchFamily="18" charset="0"/>
              </a:rPr>
              <a:t>ServerSocket</a:t>
            </a:r>
            <a:r>
              <a:rPr lang="fr-FR" sz="2000" dirty="0">
                <a:latin typeface="Garamond" pitchFamily="18" charset="0"/>
              </a:rPr>
              <a:t> et toutes les sockets en cours obtenus par sa méthode </a:t>
            </a:r>
            <a:r>
              <a:rPr lang="fr-FR" sz="2000" dirty="0" err="1">
                <a:latin typeface="Garamond" pitchFamily="18" charset="0"/>
              </a:rPr>
              <a:t>accept</a:t>
            </a:r>
            <a:r>
              <a:rPr lang="fr-FR" sz="2000" dirty="0">
                <a:latin typeface="Garamond" pitchFamily="18" charset="0"/>
              </a:rPr>
              <a:t>. </a:t>
            </a:r>
          </a:p>
          <a:p>
            <a:pPr algn="just" eaLnBrk="1" hangingPunct="1">
              <a:lnSpc>
                <a:spcPts val="2400"/>
              </a:lnSpc>
              <a:defRPr/>
            </a:pPr>
            <a:endParaRPr lang="fr-FR" sz="2000" dirty="0">
              <a:latin typeface="Garamond" pitchFamily="18" charset="0"/>
            </a:endParaRPr>
          </a:p>
          <a:p>
            <a:pPr algn="just" eaLnBrk="1" hangingPunct="1">
              <a:lnSpc>
                <a:spcPts val="2400"/>
              </a:lnSpc>
              <a:defRPr/>
            </a:pPr>
            <a:r>
              <a:rPr lang="fr-FR" sz="2000" b="1" dirty="0" err="1">
                <a:solidFill>
                  <a:srgbClr val="FF0000"/>
                </a:solidFill>
                <a:latin typeface="Garamond" pitchFamily="18" charset="0"/>
              </a:rPr>
              <a:t>isClosed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() : </a:t>
            </a:r>
            <a:r>
              <a:rPr lang="fr-FR" sz="2000" dirty="0">
                <a:latin typeface="Garamond" pitchFamily="18" charset="0"/>
              </a:rPr>
              <a:t>indique si le socket est fermé.</a:t>
            </a:r>
          </a:p>
          <a:p>
            <a:pPr algn="just" eaLnBrk="1" hangingPunct="1">
              <a:lnSpc>
                <a:spcPts val="24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ts val="2400"/>
              </a:lnSpc>
              <a:defRPr/>
            </a:pP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(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int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Port,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int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backlog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) :</a:t>
            </a:r>
            <a:r>
              <a:rPr lang="fr-FR" sz="2000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crée un objet </a:t>
            </a:r>
            <a:r>
              <a:rPr lang="fr-FR" sz="2000" dirty="0" err="1" smtClean="0">
                <a:latin typeface="Garamond" pitchFamily="18" charset="0"/>
              </a:rPr>
              <a:t>ServerSocket</a:t>
            </a:r>
            <a:r>
              <a:rPr lang="fr-FR" sz="2000" dirty="0" smtClean="0">
                <a:latin typeface="Garamond" pitchFamily="18" charset="0"/>
              </a:rPr>
              <a:t> sur ce numéro de port avec </a:t>
            </a:r>
            <a:r>
              <a:rPr lang="fr-FR" sz="2000" b="1" dirty="0" smtClean="0">
                <a:solidFill>
                  <a:srgbClr val="333399"/>
                </a:solidFill>
                <a:latin typeface="Garamond" pitchFamily="18" charset="0"/>
              </a:rPr>
              <a:t>une queue d’attente de connexion de taille spécifiée </a:t>
            </a:r>
            <a:r>
              <a:rPr lang="fr-FR" sz="2000" dirty="0" smtClean="0">
                <a:latin typeface="Garamond" pitchFamily="18" charset="0"/>
              </a:rPr>
              <a:t>par l’entier </a:t>
            </a:r>
            <a:r>
              <a:rPr lang="fr-FR" sz="2000" dirty="0" err="1" smtClean="0">
                <a:latin typeface="Garamond" pitchFamily="18" charset="0"/>
              </a:rPr>
              <a:t>backlog</a:t>
            </a:r>
            <a:r>
              <a:rPr lang="fr-FR" sz="2000" dirty="0" smtClean="0">
                <a:latin typeface="Garamond" pitchFamily="18" charset="0"/>
              </a:rPr>
              <a:t>.</a:t>
            </a:r>
          </a:p>
          <a:p>
            <a:pPr lvl="1" algn="just" eaLnBrk="1" hangingPunct="1">
              <a:lnSpc>
                <a:spcPts val="24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Les demandes de connections, quand la queue est pleine, sont rejetées et provoque une exception du coté du client. </a:t>
            </a:r>
          </a:p>
          <a:p>
            <a:pPr lvl="1" algn="just" eaLnBrk="1" hangingPunct="1">
              <a:lnSpc>
                <a:spcPts val="24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Par défaut, la taille est 50.</a:t>
            </a:r>
          </a:p>
          <a:p>
            <a:pPr lvl="1" algn="just" eaLnBrk="1" hangingPunct="1">
              <a:lnSpc>
                <a:spcPts val="2400"/>
              </a:lnSpc>
              <a:defRPr/>
            </a:pPr>
            <a:endParaRPr lang="fr-FR" sz="2000" b="1" dirty="0" smtClean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algn="just" eaLnBrk="1" hangingPunct="1">
              <a:lnSpc>
                <a:spcPts val="2400"/>
              </a:lnSpc>
              <a:defRPr/>
            </a:pPr>
            <a:endParaRPr lang="fr-FR" sz="2000" b="1" dirty="0" smtClean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algn="just" eaLnBrk="1" hangingPunct="1">
              <a:lnSpc>
                <a:spcPts val="24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07963" y="3371850"/>
            <a:ext cx="8820150" cy="2159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E333D-7733-420E-A7F9-43F845D8A972}" type="slidenum">
              <a:rPr lang="fr-FR"/>
              <a:pPr>
                <a:defRPr/>
              </a:pPr>
              <a:t>17</a:t>
            </a:fld>
            <a:endParaRPr lang="fr-F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652463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Class Socket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832475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</a:pPr>
            <a:r>
              <a:rPr lang="fr-FR" sz="2000" b="1" smtClean="0">
                <a:latin typeface="Garamond" pitchFamily="18" charset="0"/>
              </a:rPr>
              <a:t>9 constructeurs, parmi eux: </a:t>
            </a:r>
          </a:p>
          <a:p>
            <a:pPr lvl="2" algn="just" eaLnBrk="1" hangingPunct="1">
              <a:lnSpc>
                <a:spcPct val="105000"/>
              </a:lnSpc>
            </a:pPr>
            <a:r>
              <a:rPr lang="fr-FR" b="1" smtClean="0">
                <a:solidFill>
                  <a:srgbClr val="FF0000"/>
                </a:solidFill>
                <a:latin typeface="Garamond" pitchFamily="18" charset="0"/>
              </a:rPr>
              <a:t>Socket (String host, int port)</a:t>
            </a:r>
            <a:r>
              <a:rPr lang="fr-FR" b="1" smtClean="0">
                <a:latin typeface="Garamond" pitchFamily="18" charset="0"/>
              </a:rPr>
              <a:t> </a:t>
            </a:r>
            <a:endParaRPr lang="fr-FR" b="1" smtClean="0">
              <a:solidFill>
                <a:srgbClr val="FF0000"/>
              </a:solidFill>
              <a:latin typeface="Garamond" pitchFamily="18" charset="0"/>
            </a:endParaRPr>
          </a:p>
          <a:p>
            <a:pPr lvl="2" algn="just" eaLnBrk="1" hangingPunct="1">
              <a:lnSpc>
                <a:spcPct val="105000"/>
              </a:lnSpc>
            </a:pPr>
            <a:r>
              <a:rPr lang="fr-FR" b="1" smtClean="0">
                <a:solidFill>
                  <a:srgbClr val="FF0000"/>
                </a:solidFill>
                <a:latin typeface="Garamond" pitchFamily="18" charset="0"/>
              </a:rPr>
              <a:t>Socket (InetAddress address, int port)</a:t>
            </a:r>
            <a:r>
              <a:rPr lang="fr-FR" b="1" smtClean="0">
                <a:latin typeface="Garamond" pitchFamily="18" charset="0"/>
              </a:rPr>
              <a:t> </a:t>
            </a:r>
          </a:p>
          <a:p>
            <a:pPr lvl="2" algn="just" eaLnBrk="1" hangingPunct="1">
              <a:lnSpc>
                <a:spcPct val="105000"/>
              </a:lnSpc>
            </a:pPr>
            <a:r>
              <a:rPr lang="fr-FR" b="1" smtClean="0">
                <a:solidFill>
                  <a:srgbClr val="FF0000"/>
                </a:solidFill>
                <a:latin typeface="Garamond" pitchFamily="18" charset="0"/>
              </a:rPr>
              <a:t>Socket() </a:t>
            </a:r>
            <a:r>
              <a:rPr lang="fr-FR" b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b="1" smtClean="0">
                <a:latin typeface="Garamond" pitchFamily="18" charset="0"/>
                <a:sym typeface="Wingdings" pitchFamily="2" charset="2"/>
              </a:rPr>
              <a:t>à voir avec les méthodes bind et connect. </a:t>
            </a:r>
            <a:endParaRPr lang="fr-FR" b="1" smtClean="0">
              <a:latin typeface="Garamond" pitchFamily="18" charset="0"/>
            </a:endParaRPr>
          </a:p>
          <a:p>
            <a:pPr lvl="2" algn="just" eaLnBrk="1" hangingPunct="1">
              <a:lnSpc>
                <a:spcPct val="105000"/>
              </a:lnSpc>
            </a:pPr>
            <a:endParaRPr lang="fr-FR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lang="fr-FR" sz="2000" b="1" smtClean="0">
                <a:latin typeface="Garamond" pitchFamily="18" charset="0"/>
              </a:rPr>
              <a:t>Quelques méthodes :</a:t>
            </a:r>
            <a:endParaRPr lang="fr-FR" sz="2000" smtClean="0">
              <a:solidFill>
                <a:srgbClr val="006600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105000"/>
              </a:lnSpc>
            </a:pPr>
            <a:r>
              <a:rPr lang="fr-FR" sz="2000" b="1" smtClean="0">
                <a:solidFill>
                  <a:srgbClr val="C00000"/>
                </a:solidFill>
                <a:latin typeface="Garamond" pitchFamily="18" charset="0"/>
              </a:rPr>
              <a:t>getLocalPort() : </a:t>
            </a:r>
            <a:r>
              <a:rPr lang="fr-FR" sz="2000" smtClean="0">
                <a:latin typeface="Garamond" pitchFamily="18" charset="0"/>
              </a:rPr>
              <a:t>retourne le numéro de port local.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fr-FR" sz="2000" b="1" smtClean="0">
                <a:solidFill>
                  <a:srgbClr val="C00000"/>
                </a:solidFill>
                <a:latin typeface="Garamond" pitchFamily="18" charset="0"/>
              </a:rPr>
              <a:t>getPort() : </a:t>
            </a:r>
            <a:r>
              <a:rPr lang="fr-FR" sz="2000" smtClean="0">
                <a:latin typeface="Garamond" pitchFamily="18" charset="0"/>
              </a:rPr>
              <a:t>retourne le numéro de port distant (celui du serveur).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fr-FR" sz="2000" b="1" smtClean="0">
                <a:solidFill>
                  <a:srgbClr val="C00000"/>
                </a:solidFill>
                <a:latin typeface="Garamond" pitchFamily="18" charset="0"/>
              </a:rPr>
              <a:t>getInetAddress() : </a:t>
            </a:r>
            <a:r>
              <a:rPr lang="fr-FR" sz="2000" smtClean="0">
                <a:latin typeface="Garamond" pitchFamily="18" charset="0"/>
              </a:rPr>
              <a:t>retourne l’adresse du serveur.</a:t>
            </a:r>
          </a:p>
          <a:p>
            <a:pPr lvl="1" algn="just" eaLnBrk="1" hangingPunct="1">
              <a:lnSpc>
                <a:spcPct val="105000"/>
              </a:lnSpc>
            </a:pPr>
            <a:endParaRPr lang="fr-FR" sz="2000" smtClean="0">
              <a:latin typeface="Garamond" pitchFamily="18" charset="0"/>
            </a:endParaRPr>
          </a:p>
          <a:p>
            <a:pPr lvl="1" algn="just" eaLnBrk="1" hangingPunct="1">
              <a:lnSpc>
                <a:spcPct val="105000"/>
              </a:lnSpc>
            </a:pPr>
            <a:r>
              <a:rPr lang="fr-FR" sz="2000" b="1" smtClean="0">
                <a:solidFill>
                  <a:srgbClr val="C00000"/>
                </a:solidFill>
                <a:latin typeface="Garamond" pitchFamily="18" charset="0"/>
              </a:rPr>
              <a:t>getOutputStream() :</a:t>
            </a:r>
            <a:r>
              <a:rPr lang="fr-FR" sz="20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2000" smtClean="0">
                <a:latin typeface="Garamond" pitchFamily="18" charset="0"/>
              </a:rPr>
              <a:t>retourne </a:t>
            </a:r>
            <a:r>
              <a:rPr lang="fr-FR" sz="2000" b="1" u="sng" smtClean="0">
                <a:solidFill>
                  <a:srgbClr val="FF0000"/>
                </a:solidFill>
                <a:latin typeface="Garamond" pitchFamily="18" charset="0"/>
              </a:rPr>
              <a:t>un flux de sortie OutputStream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smtClean="0">
                <a:latin typeface="Garamond" pitchFamily="18" charset="0"/>
              </a:rPr>
              <a:t>pour le socket. </a:t>
            </a:r>
            <a:endParaRPr lang="fr-FR" sz="2000" smtClean="0">
              <a:solidFill>
                <a:srgbClr val="006600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105000"/>
              </a:lnSpc>
            </a:pPr>
            <a:r>
              <a:rPr lang="fr-FR" sz="2000" b="1" smtClean="0">
                <a:solidFill>
                  <a:srgbClr val="C00000"/>
                </a:solidFill>
                <a:latin typeface="Garamond" pitchFamily="18" charset="0"/>
              </a:rPr>
              <a:t>getInputStream() :</a:t>
            </a:r>
            <a:r>
              <a:rPr lang="fr-FR" sz="20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2000" smtClean="0">
                <a:latin typeface="Garamond" pitchFamily="18" charset="0"/>
              </a:rPr>
              <a:t>retourne </a:t>
            </a:r>
            <a:r>
              <a:rPr lang="fr-FR" sz="2000" b="1" u="sng" smtClean="0">
                <a:solidFill>
                  <a:srgbClr val="FF0000"/>
                </a:solidFill>
                <a:latin typeface="Garamond" pitchFamily="18" charset="0"/>
              </a:rPr>
              <a:t>un flux d’entrée InputStream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smtClean="0">
                <a:latin typeface="Garamond" pitchFamily="18" charset="0"/>
              </a:rPr>
              <a:t>pour le socket. </a:t>
            </a:r>
          </a:p>
          <a:p>
            <a:pPr lvl="1" algn="just" eaLnBrk="1" hangingPunct="1">
              <a:lnSpc>
                <a:spcPct val="105000"/>
              </a:lnSpc>
            </a:pPr>
            <a:endParaRPr lang="fr-FR" sz="2000" smtClean="0">
              <a:solidFill>
                <a:srgbClr val="006600"/>
              </a:solidFill>
              <a:latin typeface="Garamond" pitchFamily="18" charset="0"/>
            </a:endParaRPr>
          </a:p>
          <a:p>
            <a:pPr lvl="4" algn="just" eaLnBrk="1" hangingPunct="1">
              <a:lnSpc>
                <a:spcPct val="105000"/>
              </a:lnSpc>
            </a:pPr>
            <a:endParaRPr lang="fr-FR" smtClean="0">
              <a:latin typeface="Garamond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96900" y="4624388"/>
            <a:ext cx="8367713" cy="1252537"/>
          </a:xfrm>
          <a:prstGeom prst="rect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100138" y="2011363"/>
            <a:ext cx="6064250" cy="360362"/>
          </a:xfrm>
          <a:prstGeom prst="rect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9A485-440A-40B2-AE09-6C8E170E7C3E}" type="slidenum">
              <a:rPr lang="fr-FR"/>
              <a:pPr>
                <a:defRPr/>
              </a:pPr>
              <a:t>18</a:t>
            </a:fld>
            <a:endParaRPr lang="fr-F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810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Méthode getInetAddress()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689600"/>
          </a:xfrm>
        </p:spPr>
        <p:txBody>
          <a:bodyPr/>
          <a:lstStyle/>
          <a:p>
            <a:pPr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InetAddress getInetAddress() :</a:t>
            </a:r>
            <a:r>
              <a:rPr lang="fr-FR" sz="180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retourne l’adresse du serveur.</a:t>
            </a:r>
          </a:p>
          <a:p>
            <a:pPr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lvl="1"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002060"/>
                </a:solidFill>
                <a:latin typeface="Garamond" pitchFamily="18" charset="0"/>
              </a:rPr>
              <a:t>InetAddress</a:t>
            </a:r>
            <a:r>
              <a:rPr lang="fr-FR" sz="180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est sous la forme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nom de la machine/adresse IP de la machine</a:t>
            </a:r>
          </a:p>
          <a:p>
            <a:pPr lvl="1"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lvl="2"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4213" y="1628775"/>
            <a:ext cx="777557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9466E-9EE4-4587-86CC-7D45965B492A}" type="slidenum">
              <a:rPr lang="fr-FR"/>
              <a:pPr>
                <a:defRPr/>
              </a:pPr>
              <a:t>19</a:t>
            </a:fld>
            <a:endParaRPr 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810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Méthode getInetAddress()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689600"/>
          </a:xfrm>
        </p:spPr>
        <p:txBody>
          <a:bodyPr/>
          <a:lstStyle/>
          <a:p>
            <a:pPr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InetAddress getInetAddress() :</a:t>
            </a:r>
            <a:r>
              <a:rPr lang="fr-FR" sz="180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retourne l’adresse du serveur.</a:t>
            </a:r>
          </a:p>
          <a:p>
            <a:pPr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lvl="1"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002060"/>
                </a:solidFill>
                <a:latin typeface="Garamond" pitchFamily="18" charset="0"/>
              </a:rPr>
              <a:t>InetAddress</a:t>
            </a:r>
            <a:r>
              <a:rPr lang="fr-FR" sz="180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est sous la forme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nom de la machine/adresse IP de la machine</a:t>
            </a:r>
          </a:p>
          <a:p>
            <a:pPr lvl="1"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lvl="1" algn="just" eaLnBrk="1" hangingPunct="1">
              <a:lnSpc>
                <a:spcPts val="2400"/>
              </a:lnSpc>
            </a:pPr>
            <a:r>
              <a:rPr lang="fr-FR" sz="1800" b="1" smtClean="0">
                <a:latin typeface="Garamond" pitchFamily="18" charset="0"/>
              </a:rPr>
              <a:t>Quelques méthodes :</a:t>
            </a:r>
            <a:endParaRPr lang="fr-FR" smtClean="0"/>
          </a:p>
          <a:p>
            <a:pPr lvl="2"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002060"/>
                </a:solidFill>
                <a:latin typeface="Garamond" pitchFamily="18" charset="0"/>
              </a:rPr>
              <a:t>getByName (String host) : </a:t>
            </a:r>
            <a:r>
              <a:rPr lang="fr-FR" sz="1800" b="1" smtClean="0">
                <a:latin typeface="Garamond" pitchFamily="18" charset="0"/>
              </a:rPr>
              <a:t>retourne l’objet InetAddress </a:t>
            </a:r>
            <a:r>
              <a:rPr lang="fr-FR" sz="1800" smtClean="0">
                <a:latin typeface="Garamond" pitchFamily="18" charset="0"/>
              </a:rPr>
              <a:t>en fonction du nome passé comme paramètre.</a:t>
            </a:r>
          </a:p>
          <a:p>
            <a:pPr lvl="3" algn="just" eaLnBrk="1" hangingPunct="1">
              <a:lnSpc>
                <a:spcPts val="2400"/>
              </a:lnSpc>
            </a:pPr>
            <a:r>
              <a:rPr lang="en-US" sz="1800" b="1" smtClean="0">
                <a:solidFill>
                  <a:srgbClr val="FF0000"/>
                </a:solidFill>
                <a:latin typeface="Garamond" pitchFamily="18" charset="0"/>
              </a:rPr>
              <a:t>public static</a:t>
            </a:r>
            <a:r>
              <a:rPr lang="en-US" sz="1800" smtClean="0">
                <a:latin typeface="Garamond" pitchFamily="18" charset="0"/>
              </a:rPr>
              <a:t> </a:t>
            </a:r>
            <a:r>
              <a:rPr lang="en-US" sz="1800" b="1" smtClean="0">
                <a:latin typeface="Garamond" pitchFamily="18" charset="0"/>
              </a:rPr>
              <a:t>InetAddress</a:t>
            </a:r>
            <a:r>
              <a:rPr lang="en-US" sz="1800" smtClean="0">
                <a:latin typeface="Garamond" pitchFamily="18" charset="0"/>
              </a:rPr>
              <a:t> </a:t>
            </a:r>
            <a:r>
              <a:rPr lang="en-US" sz="1800" b="1" smtClean="0">
                <a:solidFill>
                  <a:schemeClr val="accent2"/>
                </a:solidFill>
                <a:latin typeface="Garamond" pitchFamily="18" charset="0"/>
              </a:rPr>
              <a:t>getByName</a:t>
            </a:r>
            <a:r>
              <a:rPr lang="en-US" sz="1800" b="1" smtClean="0">
                <a:latin typeface="Garamond" pitchFamily="18" charset="0"/>
              </a:rPr>
              <a:t> </a:t>
            </a:r>
            <a:r>
              <a:rPr lang="en-US" sz="1800" b="1" smtClean="0">
                <a:solidFill>
                  <a:schemeClr val="accent2"/>
                </a:solidFill>
                <a:latin typeface="Garamond" pitchFamily="18" charset="0"/>
              </a:rPr>
              <a:t>(String host)</a:t>
            </a:r>
            <a:r>
              <a:rPr lang="en-US" sz="1800" b="1" smtClean="0">
                <a:latin typeface="Garamond" pitchFamily="18" charset="0"/>
              </a:rPr>
              <a:t> throws UnknownHostException</a:t>
            </a:r>
            <a:endParaRPr lang="fr-FR" sz="1800" b="1" smtClean="0">
              <a:latin typeface="Garamond" pitchFamily="18" charset="0"/>
            </a:endParaRPr>
          </a:p>
          <a:p>
            <a:pPr lvl="3" algn="just" eaLnBrk="1" hangingPunct="1">
              <a:lnSpc>
                <a:spcPts val="2400"/>
              </a:lnSpc>
            </a:pPr>
            <a:r>
              <a:rPr lang="fr-FR" sz="1800" smtClean="0">
                <a:latin typeface="Garamond" pitchFamily="18" charset="0"/>
              </a:rPr>
              <a:t>InetAddress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.getByName</a:t>
            </a:r>
            <a:r>
              <a:rPr lang="fr-FR" sz="1800" smtClean="0">
                <a:latin typeface="Garamond" pitchFamily="18" charset="0"/>
              </a:rPr>
              <a:t>(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800" smtClean="0">
                <a:solidFill>
                  <a:schemeClr val="accent2"/>
                </a:solidFill>
                <a:latin typeface="Garamond" pitchFamily="18" charset="0"/>
              </a:rPr>
              <a:t>localhost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800" smtClean="0">
                <a:latin typeface="Garamond" pitchFamily="18" charset="0"/>
              </a:rPr>
              <a:t>) </a:t>
            </a:r>
            <a:r>
              <a:rPr lang="fr-FR" sz="180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1800" smtClean="0">
                <a:latin typeface="Garamond" pitchFamily="18" charset="0"/>
              </a:rPr>
              <a:t> 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localhost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/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127.0.0.1</a:t>
            </a:r>
          </a:p>
          <a:p>
            <a:pPr lvl="3" algn="just" eaLnBrk="1" hangingPunct="1">
              <a:lnSpc>
                <a:spcPts val="2400"/>
              </a:lnSpc>
            </a:pPr>
            <a:endParaRPr lang="fr-FR" sz="1000" b="1" smtClean="0">
              <a:solidFill>
                <a:srgbClr val="FF0000"/>
              </a:solidFill>
              <a:latin typeface="Garamond" pitchFamily="18" charset="0"/>
            </a:endParaRPr>
          </a:p>
          <a:p>
            <a:pPr lvl="2"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4213" y="1628775"/>
            <a:ext cx="777557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062038" y="2740025"/>
            <a:ext cx="7902575" cy="17684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1611313" y="3433763"/>
            <a:ext cx="7267575" cy="5984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64D85-B8D3-4E86-83B6-AA4135241F52}" type="slidenum">
              <a:rPr lang="fr-FR"/>
              <a:pPr>
                <a:defRPr/>
              </a:pPr>
              <a:t>2</a:t>
            </a:fld>
            <a:endParaRPr lang="fr-F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3600" b="1" smtClean="0">
                <a:latin typeface="Garamond" pitchFamily="18" charset="0"/>
                <a:cs typeface="Times New Roman" pitchFamily="18" charset="0"/>
              </a:rPr>
              <a:t>Plan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496300" cy="5905500"/>
          </a:xfrm>
        </p:spPr>
        <p:txBody>
          <a:bodyPr/>
          <a:lstStyle/>
          <a:p>
            <a:pPr algn="just" eaLnBrk="1" hangingPunct="1">
              <a:lnSpc>
                <a:spcPts val="3900"/>
              </a:lnSpc>
            </a:pPr>
            <a:r>
              <a:rPr lang="fr-FR" sz="1900" b="1" dirty="0" smtClean="0">
                <a:latin typeface="Garamond" pitchFamily="18" charset="0"/>
              </a:rPr>
              <a:t>Définition </a:t>
            </a:r>
          </a:p>
          <a:p>
            <a:pPr algn="just" eaLnBrk="1" hangingPunct="1">
              <a:lnSpc>
                <a:spcPts val="3900"/>
              </a:lnSpc>
            </a:pPr>
            <a:r>
              <a:rPr lang="fr-FR" sz="1900" b="1" dirty="0" smtClean="0">
                <a:latin typeface="Garamond" pitchFamily="18" charset="0"/>
              </a:rPr>
              <a:t>Modes de communication</a:t>
            </a:r>
          </a:p>
          <a:p>
            <a:pPr algn="just" eaLnBrk="1" hangingPunct="1">
              <a:lnSpc>
                <a:spcPts val="3900"/>
              </a:lnSpc>
            </a:pPr>
            <a:r>
              <a:rPr lang="fr-FR" sz="1900" b="1" dirty="0" smtClean="0">
                <a:latin typeface="Garamond" pitchFamily="18" charset="0"/>
              </a:rPr>
              <a:t>Implémentation des Sockets TCP en Java</a:t>
            </a:r>
          </a:p>
          <a:p>
            <a:pPr lvl="1" algn="just" eaLnBrk="1" hangingPunct="1">
              <a:lnSpc>
                <a:spcPts val="3900"/>
              </a:lnSpc>
            </a:pPr>
            <a:r>
              <a:rPr lang="fr-FR" sz="1900" dirty="0" smtClean="0">
                <a:latin typeface="Garamond" pitchFamily="18" charset="0"/>
              </a:rPr>
              <a:t>Socket de connexion et Socket de communication</a:t>
            </a:r>
          </a:p>
          <a:p>
            <a:pPr lvl="1" algn="just" eaLnBrk="1" hangingPunct="1">
              <a:lnSpc>
                <a:spcPts val="3900"/>
              </a:lnSpc>
            </a:pPr>
            <a:r>
              <a:rPr lang="fr-FR" sz="1900" dirty="0" smtClean="0">
                <a:latin typeface="Garamond" pitchFamily="18" charset="0"/>
              </a:rPr>
              <a:t>Transmission de chaînes de caractères avec les sockets</a:t>
            </a:r>
          </a:p>
          <a:p>
            <a:pPr lvl="2" algn="just" eaLnBrk="1" hangingPunct="1">
              <a:lnSpc>
                <a:spcPts val="3900"/>
              </a:lnSpc>
            </a:pPr>
            <a:r>
              <a:rPr lang="fr-FR" sz="1900" dirty="0" err="1" smtClean="0">
                <a:latin typeface="Garamond" pitchFamily="18" charset="0"/>
              </a:rPr>
              <a:t>PrintWriter</a:t>
            </a:r>
            <a:r>
              <a:rPr lang="fr-FR" sz="1900" dirty="0" smtClean="0">
                <a:latin typeface="Garamond" pitchFamily="18" charset="0"/>
              </a:rPr>
              <a:t> et </a:t>
            </a:r>
            <a:r>
              <a:rPr lang="fr-FR" sz="1900" dirty="0" err="1" smtClean="0">
                <a:latin typeface="Garamond" pitchFamily="18" charset="0"/>
              </a:rPr>
              <a:t>BufferedReader</a:t>
            </a:r>
            <a:endParaRPr lang="fr-FR" sz="1900" dirty="0" smtClean="0">
              <a:latin typeface="Garamond" pitchFamily="18" charset="0"/>
            </a:endParaRPr>
          </a:p>
          <a:p>
            <a:pPr lvl="1" algn="just" eaLnBrk="1" hangingPunct="1">
              <a:lnSpc>
                <a:spcPts val="3900"/>
              </a:lnSpc>
            </a:pPr>
            <a:r>
              <a:rPr lang="fr-FR" sz="1900" dirty="0" err="1" smtClean="0">
                <a:latin typeface="Garamond" pitchFamily="18" charset="0"/>
              </a:rPr>
              <a:t>DataOutputStream</a:t>
            </a:r>
            <a:r>
              <a:rPr lang="fr-FR" sz="1900" dirty="0" smtClean="0">
                <a:latin typeface="Garamond" pitchFamily="18" charset="0"/>
              </a:rPr>
              <a:t> et </a:t>
            </a:r>
            <a:r>
              <a:rPr lang="fr-FR" sz="1900" dirty="0" err="1" smtClean="0">
                <a:latin typeface="Garamond" pitchFamily="18" charset="0"/>
              </a:rPr>
              <a:t>DataInputStream</a:t>
            </a:r>
            <a:endParaRPr lang="fr-FR" sz="1900" dirty="0" smtClean="0">
              <a:latin typeface="Garamond" pitchFamily="18" charset="0"/>
            </a:endParaRPr>
          </a:p>
          <a:p>
            <a:pPr lvl="1" algn="just" eaLnBrk="1" hangingPunct="1">
              <a:lnSpc>
                <a:spcPts val="3900"/>
              </a:lnSpc>
            </a:pPr>
            <a:r>
              <a:rPr lang="fr-FR" sz="1900" dirty="0" smtClean="0">
                <a:latin typeface="Garamond" pitchFamily="18" charset="0"/>
              </a:rPr>
              <a:t>Transmission d’objet avec les sockets TCP </a:t>
            </a:r>
          </a:p>
          <a:p>
            <a:pPr lvl="2" algn="just" eaLnBrk="1" hangingPunct="1">
              <a:lnSpc>
                <a:spcPts val="3900"/>
              </a:lnSpc>
            </a:pPr>
            <a:r>
              <a:rPr lang="fr-FR" sz="1900" dirty="0" err="1" smtClean="0">
                <a:latin typeface="Garamond" pitchFamily="18" charset="0"/>
              </a:rPr>
              <a:t>ObjectOutputStream</a:t>
            </a:r>
            <a:r>
              <a:rPr lang="fr-FR" sz="1900" dirty="0" smtClean="0">
                <a:latin typeface="Garamond" pitchFamily="18" charset="0"/>
              </a:rPr>
              <a:t> et </a:t>
            </a:r>
            <a:r>
              <a:rPr lang="fr-FR" sz="1900" dirty="0" err="1" smtClean="0">
                <a:latin typeface="Garamond" pitchFamily="18" charset="0"/>
              </a:rPr>
              <a:t>ObjectInputStream</a:t>
            </a:r>
            <a:endParaRPr lang="fr-FR" sz="1900" dirty="0" smtClean="0">
              <a:latin typeface="Garamond" pitchFamily="18" charset="0"/>
            </a:endParaRPr>
          </a:p>
          <a:p>
            <a:pPr algn="just" eaLnBrk="1" hangingPunct="1">
              <a:lnSpc>
                <a:spcPts val="3900"/>
              </a:lnSpc>
            </a:pPr>
            <a:endParaRPr lang="fr-FR" sz="1900" dirty="0" smtClean="0">
              <a:latin typeface="Garamond" pitchFamily="18" charset="0"/>
            </a:endParaRPr>
          </a:p>
          <a:p>
            <a:pPr lvl="1" algn="just" eaLnBrk="1" hangingPunct="1">
              <a:lnSpc>
                <a:spcPts val="3900"/>
              </a:lnSpc>
            </a:pPr>
            <a:endParaRPr lang="fr-FR" sz="19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B8E6B-8164-4848-A7BA-AAE8BFA275B5}" type="slidenum">
              <a:rPr lang="fr-FR"/>
              <a:pPr>
                <a:defRPr/>
              </a:pPr>
              <a:t>20</a:t>
            </a:fld>
            <a:endParaRPr lang="fr-F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810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Méthode getInetAddress()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689600"/>
          </a:xfrm>
        </p:spPr>
        <p:txBody>
          <a:bodyPr/>
          <a:lstStyle/>
          <a:p>
            <a:pPr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InetAddress getInetAddress() :</a:t>
            </a:r>
            <a:r>
              <a:rPr lang="fr-FR" sz="180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retourne l’adresse du serveur.</a:t>
            </a:r>
          </a:p>
          <a:p>
            <a:pPr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lvl="1"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002060"/>
                </a:solidFill>
                <a:latin typeface="Garamond" pitchFamily="18" charset="0"/>
              </a:rPr>
              <a:t>InetAddress</a:t>
            </a:r>
            <a:r>
              <a:rPr lang="fr-FR" sz="180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est sous la forme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nom de la machine/adresse IP de la machine</a:t>
            </a:r>
          </a:p>
          <a:p>
            <a:pPr lvl="1"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lvl="1" algn="just" eaLnBrk="1" hangingPunct="1">
              <a:lnSpc>
                <a:spcPts val="2400"/>
              </a:lnSpc>
            </a:pPr>
            <a:r>
              <a:rPr lang="fr-FR" sz="1800" b="1" smtClean="0">
                <a:latin typeface="Garamond" pitchFamily="18" charset="0"/>
              </a:rPr>
              <a:t>Quelques méthodes :</a:t>
            </a:r>
            <a:endParaRPr lang="fr-FR" smtClean="0"/>
          </a:p>
          <a:p>
            <a:pPr lvl="2"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002060"/>
                </a:solidFill>
                <a:latin typeface="Garamond" pitchFamily="18" charset="0"/>
              </a:rPr>
              <a:t>getByName (String host) : </a:t>
            </a:r>
            <a:r>
              <a:rPr lang="fr-FR" sz="1800" b="1" smtClean="0">
                <a:latin typeface="Garamond" pitchFamily="18" charset="0"/>
              </a:rPr>
              <a:t>retourne l’objet InetAddress </a:t>
            </a:r>
            <a:r>
              <a:rPr lang="fr-FR" sz="1800" smtClean="0">
                <a:latin typeface="Garamond" pitchFamily="18" charset="0"/>
              </a:rPr>
              <a:t>en fonction du nome passé comme paramètre.</a:t>
            </a:r>
          </a:p>
          <a:p>
            <a:pPr lvl="3" algn="just" eaLnBrk="1" hangingPunct="1">
              <a:lnSpc>
                <a:spcPts val="2400"/>
              </a:lnSpc>
            </a:pPr>
            <a:r>
              <a:rPr lang="en-US" sz="1800" b="1" smtClean="0">
                <a:solidFill>
                  <a:srgbClr val="FF0000"/>
                </a:solidFill>
                <a:latin typeface="Garamond" pitchFamily="18" charset="0"/>
              </a:rPr>
              <a:t>public static</a:t>
            </a:r>
            <a:r>
              <a:rPr lang="en-US" sz="1800" smtClean="0">
                <a:latin typeface="Garamond" pitchFamily="18" charset="0"/>
              </a:rPr>
              <a:t> </a:t>
            </a:r>
            <a:r>
              <a:rPr lang="en-US" sz="1800" b="1" smtClean="0">
                <a:latin typeface="Garamond" pitchFamily="18" charset="0"/>
              </a:rPr>
              <a:t>InetAddress</a:t>
            </a:r>
            <a:r>
              <a:rPr lang="en-US" sz="1800" smtClean="0">
                <a:latin typeface="Garamond" pitchFamily="18" charset="0"/>
              </a:rPr>
              <a:t> </a:t>
            </a:r>
            <a:r>
              <a:rPr lang="en-US" sz="1800" b="1" smtClean="0">
                <a:solidFill>
                  <a:schemeClr val="accent2"/>
                </a:solidFill>
                <a:latin typeface="Garamond" pitchFamily="18" charset="0"/>
              </a:rPr>
              <a:t>getByName</a:t>
            </a:r>
            <a:r>
              <a:rPr lang="en-US" sz="1800" b="1" smtClean="0">
                <a:latin typeface="Garamond" pitchFamily="18" charset="0"/>
              </a:rPr>
              <a:t> </a:t>
            </a:r>
            <a:r>
              <a:rPr lang="en-US" sz="1800" b="1" smtClean="0">
                <a:solidFill>
                  <a:schemeClr val="accent2"/>
                </a:solidFill>
                <a:latin typeface="Garamond" pitchFamily="18" charset="0"/>
              </a:rPr>
              <a:t>(String host)</a:t>
            </a:r>
            <a:r>
              <a:rPr lang="en-US" sz="1800" b="1" smtClean="0">
                <a:latin typeface="Garamond" pitchFamily="18" charset="0"/>
              </a:rPr>
              <a:t> throws UnknownHostException</a:t>
            </a:r>
            <a:endParaRPr lang="fr-FR" sz="1800" b="1" smtClean="0">
              <a:latin typeface="Garamond" pitchFamily="18" charset="0"/>
            </a:endParaRPr>
          </a:p>
          <a:p>
            <a:pPr lvl="3" algn="just" eaLnBrk="1" hangingPunct="1">
              <a:lnSpc>
                <a:spcPts val="2400"/>
              </a:lnSpc>
            </a:pPr>
            <a:r>
              <a:rPr lang="fr-FR" sz="1800" smtClean="0">
                <a:latin typeface="Garamond" pitchFamily="18" charset="0"/>
              </a:rPr>
              <a:t>InetAddress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.getByName</a:t>
            </a:r>
            <a:r>
              <a:rPr lang="fr-FR" sz="1800" smtClean="0">
                <a:latin typeface="Garamond" pitchFamily="18" charset="0"/>
              </a:rPr>
              <a:t>(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800" smtClean="0">
                <a:solidFill>
                  <a:schemeClr val="accent2"/>
                </a:solidFill>
                <a:latin typeface="Garamond" pitchFamily="18" charset="0"/>
              </a:rPr>
              <a:t>localhost</a:t>
            </a:r>
            <a:r>
              <a:rPr lang="fr-FR" sz="1800" b="1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800" smtClean="0">
                <a:latin typeface="Garamond" pitchFamily="18" charset="0"/>
              </a:rPr>
              <a:t>) </a:t>
            </a:r>
            <a:r>
              <a:rPr lang="fr-FR" sz="180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1800" smtClean="0">
                <a:latin typeface="Garamond" pitchFamily="18" charset="0"/>
              </a:rPr>
              <a:t> 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localhost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/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127.0.0.1</a:t>
            </a:r>
          </a:p>
          <a:p>
            <a:pPr lvl="3" algn="just" eaLnBrk="1" hangingPunct="1">
              <a:lnSpc>
                <a:spcPts val="2400"/>
              </a:lnSpc>
            </a:pPr>
            <a:endParaRPr lang="fr-FR" sz="1000" b="1" smtClean="0">
              <a:solidFill>
                <a:srgbClr val="FF0000"/>
              </a:solidFill>
              <a:latin typeface="Garamond" pitchFamily="18" charset="0"/>
            </a:endParaRPr>
          </a:p>
          <a:p>
            <a:pPr lvl="2" algn="just" eaLnBrk="1" hangingPunct="1">
              <a:lnSpc>
                <a:spcPts val="2400"/>
              </a:lnSpc>
            </a:pP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getHostName() : </a:t>
            </a:r>
            <a:r>
              <a:rPr lang="fr-FR" sz="1800" smtClean="0">
                <a:latin typeface="Garamond" pitchFamily="18" charset="0"/>
              </a:rPr>
              <a:t>permet de retourner sous forme de chaîne de caractères </a:t>
            </a:r>
            <a:r>
              <a:rPr lang="fr-FR" sz="1800" b="1" smtClean="0">
                <a:latin typeface="Garamond" pitchFamily="18" charset="0"/>
              </a:rPr>
              <a:t>le nom d’hôte</a:t>
            </a:r>
            <a:r>
              <a:rPr lang="fr-FR" sz="1800" smtClean="0">
                <a:latin typeface="Garamond" pitchFamily="18" charset="0"/>
              </a:rPr>
              <a:t> mémorisé dans l’objet de type InetAddress.</a:t>
            </a:r>
          </a:p>
          <a:p>
            <a:pPr lvl="2" algn="just" eaLnBrk="1" hangingPunct="1">
              <a:lnSpc>
                <a:spcPts val="2400"/>
              </a:lnSpc>
            </a:pPr>
            <a:endParaRPr lang="fr-FR" sz="1000" smtClean="0">
              <a:latin typeface="Garamond" pitchFamily="18" charset="0"/>
            </a:endParaRPr>
          </a:p>
          <a:p>
            <a:pPr lvl="2" algn="just" eaLnBrk="1" hangingPunct="1"/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getHostAddress() :</a:t>
            </a:r>
            <a:r>
              <a:rPr lang="fr-FR" sz="1800" b="1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fr-FR" sz="1800" smtClean="0">
                <a:latin typeface="Garamond" pitchFamily="18" charset="0"/>
              </a:rPr>
              <a:t>permet de retourner sous forme de chaîne de caractères </a:t>
            </a:r>
            <a:r>
              <a:rPr lang="fr-FR" sz="1800" b="1" smtClean="0">
                <a:latin typeface="Garamond" pitchFamily="18" charset="0"/>
              </a:rPr>
              <a:t>l’adresse IP </a:t>
            </a:r>
            <a:r>
              <a:rPr lang="fr-FR" sz="1800" smtClean="0">
                <a:latin typeface="Garamond" pitchFamily="18" charset="0"/>
              </a:rPr>
              <a:t>mémorisée dans l’objet de type InetAddress.</a:t>
            </a:r>
          </a:p>
          <a:p>
            <a:pPr lvl="2"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  <a:p>
            <a:pPr algn="just" eaLnBrk="1" hangingPunct="1">
              <a:lnSpc>
                <a:spcPts val="2400"/>
              </a:lnSpc>
            </a:pPr>
            <a:endParaRPr lang="fr-FR" sz="1800" smtClean="0">
              <a:latin typeface="Garamond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4213" y="1628775"/>
            <a:ext cx="777557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062038" y="2740025"/>
            <a:ext cx="7902575" cy="17684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042988" y="4756150"/>
            <a:ext cx="7902575" cy="6889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1035050" y="5705475"/>
            <a:ext cx="7902575" cy="6889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5"/>
          <p:cNvSpPr>
            <a:spLocks noChangeArrowheads="1"/>
          </p:cNvSpPr>
          <p:nvPr/>
        </p:nvSpPr>
        <p:spPr bwMode="auto">
          <a:xfrm>
            <a:off x="1611313" y="3433763"/>
            <a:ext cx="7267575" cy="5984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0D937-59C7-48DB-A05B-AC19042819A1}" type="slidenum">
              <a:rPr lang="fr-FR"/>
              <a:pPr>
                <a:defRPr/>
              </a:pPr>
              <a:t>21</a:t>
            </a:fld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642350" cy="5761038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Objectif : </a:t>
            </a:r>
            <a:r>
              <a:rPr lang="fr-FR" sz="2000" dirty="0" smtClean="0">
                <a:latin typeface="Garamond" pitchFamily="18" charset="0"/>
              </a:rPr>
              <a:t>trouver l’adresse IP correspondant à un nom de machine passé comme argument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faire des recherches DNS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Domain Name System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).</a:t>
            </a:r>
            <a:endParaRPr lang="fr-FR" sz="2000" b="1" dirty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CC3300"/>
                </a:solidFill>
                <a:latin typeface="Garamond" pitchFamily="18" charset="0"/>
              </a:rPr>
              <a:t>import java.net.*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public class </a:t>
            </a:r>
            <a:r>
              <a:rPr lang="fr-FR" sz="1600" b="1" dirty="0" err="1" smtClean="0">
                <a:latin typeface="Garamond" pitchFamily="18" charset="0"/>
              </a:rPr>
              <a:t>ResoudreNom</a:t>
            </a:r>
            <a:r>
              <a:rPr lang="fr-FR" sz="1600" b="1" dirty="0" smtClean="0">
                <a:latin typeface="Garamond" pitchFamily="18" charset="0"/>
              </a:rPr>
              <a:t>{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chemeClr val="accent6"/>
                </a:solidFill>
                <a:latin typeface="Garamond" pitchFamily="18" charset="0"/>
              </a:rPr>
              <a:t>public </a:t>
            </a:r>
            <a:r>
              <a:rPr lang="fr-FR" sz="1600" b="1" dirty="0" err="1" smtClean="0">
                <a:solidFill>
                  <a:schemeClr val="accent6"/>
                </a:solidFill>
                <a:latin typeface="Garamond" pitchFamily="18" charset="0"/>
              </a:rPr>
              <a:t>static</a:t>
            </a:r>
            <a:r>
              <a:rPr lang="fr-FR" sz="1600" b="1" dirty="0" smtClean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sz="1600" b="1" dirty="0" err="1" smtClean="0">
                <a:solidFill>
                  <a:schemeClr val="accent6"/>
                </a:solidFill>
                <a:latin typeface="Garamond" pitchFamily="18" charset="0"/>
              </a:rPr>
              <a:t>void</a:t>
            </a:r>
            <a:r>
              <a:rPr lang="fr-FR" sz="1600" b="1" dirty="0" smtClean="0">
                <a:solidFill>
                  <a:schemeClr val="accent6"/>
                </a:solidFill>
                <a:latin typeface="Garamond" pitchFamily="18" charset="0"/>
              </a:rPr>
              <a:t> main(String[ ] </a:t>
            </a:r>
            <a:r>
              <a:rPr lang="fr-FR" sz="1600" b="1" dirty="0" err="1" smtClean="0">
                <a:solidFill>
                  <a:schemeClr val="accent6"/>
                </a:solidFill>
                <a:latin typeface="Garamond" pitchFamily="18" charset="0"/>
              </a:rPr>
              <a:t>args</a:t>
            </a:r>
            <a:r>
              <a:rPr lang="fr-FR" sz="1600" b="1" dirty="0" smtClean="0">
                <a:solidFill>
                  <a:schemeClr val="accent6"/>
                </a:solidFill>
                <a:latin typeface="Garamond" pitchFamily="18" charset="0"/>
              </a:rPr>
              <a:t>){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err="1" smtClean="0">
                <a:latin typeface="Garamond" pitchFamily="18" charset="0"/>
              </a:rPr>
              <a:t>InetAddress</a:t>
            </a:r>
            <a:r>
              <a:rPr lang="fr-FR" sz="1600" dirty="0" smtClean="0">
                <a:latin typeface="Garamond" pitchFamily="18" charset="0"/>
              </a:rPr>
              <a:t> 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adresse</a:t>
            </a:r>
            <a:r>
              <a:rPr lang="fr-FR" sz="1600" dirty="0" smtClean="0">
                <a:latin typeface="Garamond" pitchFamily="18" charset="0"/>
              </a:rPr>
              <a:t>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err="1" smtClean="0">
                <a:latin typeface="Garamond" pitchFamily="18" charset="0"/>
              </a:rPr>
              <a:t>try</a:t>
            </a:r>
            <a:r>
              <a:rPr lang="fr-FR" sz="1600" b="1" dirty="0" smtClean="0">
                <a:latin typeface="Garamond" pitchFamily="18" charset="0"/>
              </a:rPr>
              <a:t>{</a:t>
            </a:r>
            <a:endParaRPr lang="fr-FR" sz="1600" dirty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        adresse </a:t>
            </a:r>
            <a:r>
              <a:rPr lang="fr-FR" sz="1600" dirty="0" smtClean="0">
                <a:latin typeface="Garamond" pitchFamily="18" charset="0"/>
              </a:rPr>
              <a:t>=</a:t>
            </a:r>
            <a:r>
              <a:rPr lang="fr-FR" sz="1600" dirty="0" err="1" smtClean="0">
                <a:latin typeface="Garamond" pitchFamily="18" charset="0"/>
              </a:rPr>
              <a:t>InetAddress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.getByName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600" dirty="0" err="1" smtClean="0">
                <a:solidFill>
                  <a:schemeClr val="accent2"/>
                </a:solidFill>
                <a:latin typeface="Garamond" pitchFamily="18" charset="0"/>
              </a:rPr>
              <a:t>localhost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600" dirty="0" smtClean="0">
                <a:latin typeface="Garamond" pitchFamily="18" charset="0"/>
              </a:rPr>
              <a:t>);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adresse</a:t>
            </a:r>
            <a:r>
              <a:rPr lang="fr-FR" sz="1600" dirty="0" smtClean="0">
                <a:latin typeface="Garamond" pitchFamily="18" charset="0"/>
              </a:rPr>
              <a:t>)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dirty="0" err="1" smtClean="0">
                <a:latin typeface="Garamond" pitchFamily="18" charset="0"/>
              </a:rPr>
              <a:t>adresse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.getHostName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1600" dirty="0" smtClean="0">
                <a:latin typeface="Garamond" pitchFamily="18" charset="0"/>
              </a:rPr>
              <a:t>); 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dirty="0" err="1" smtClean="0">
                <a:latin typeface="Garamond" pitchFamily="18" charset="0"/>
              </a:rPr>
              <a:t>adresse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.getHostAddress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1600" dirty="0" smtClean="0">
                <a:latin typeface="Garamond" pitchFamily="18" charset="0"/>
              </a:rPr>
              <a:t>);</a:t>
            </a:r>
            <a:endParaRPr lang="fr-FR" sz="1600" dirty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         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1600" b="1" dirty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1600" b="1" dirty="0" smtClean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1600" b="1" dirty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         }catch(</a:t>
            </a:r>
            <a:r>
              <a:rPr lang="fr-FR" sz="1600" b="1" dirty="0" err="1" smtClean="0">
                <a:latin typeface="Garamond" pitchFamily="18" charset="0"/>
              </a:rPr>
              <a:t>UnknownHostException</a:t>
            </a:r>
            <a:r>
              <a:rPr lang="fr-FR" sz="1600" b="1" dirty="0" smtClean="0">
                <a:latin typeface="Garamond" pitchFamily="18" charset="0"/>
              </a:rPr>
              <a:t> e) { }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>
                <a:latin typeface="Garamond" pitchFamily="18" charset="0"/>
              </a:rPr>
              <a:t> </a:t>
            </a:r>
            <a:r>
              <a:rPr lang="fr-FR" sz="1600" b="1" dirty="0" smtClean="0">
                <a:latin typeface="Garamond" pitchFamily="18" charset="0"/>
              </a:rPr>
              <a:t>        </a:t>
            </a:r>
            <a:r>
              <a:rPr lang="fr-FR" sz="1600" dirty="0" smtClean="0">
                <a:latin typeface="Garamond" pitchFamily="18" charset="0"/>
              </a:rPr>
              <a:t>}</a:t>
            </a:r>
            <a:endParaRPr lang="fr-FR" sz="1600" dirty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 smtClean="0">
                <a:latin typeface="Garamond" pitchFamily="18" charset="0"/>
              </a:rPr>
              <a:t>         }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1600" dirty="0" smtClean="0">
              <a:latin typeface="Garamond" pitchFamily="18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7950"/>
            <a:ext cx="8229600" cy="508000"/>
          </a:xfrm>
          <a:noFill/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Exemple avec InetAddress : DNS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3838" y="1628775"/>
            <a:ext cx="5119687" cy="4608513"/>
          </a:xfrm>
          <a:prstGeom prst="rect">
            <a:avLst/>
          </a:prstGeom>
          <a:noFill/>
          <a:ln w="2857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 flipV="1">
            <a:off x="7308850" y="1971675"/>
            <a:ext cx="1836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435600" y="2060575"/>
            <a:ext cx="3673475" cy="1416050"/>
          </a:xfrm>
          <a:prstGeom prst="rect">
            <a:avLst/>
          </a:prstGeom>
          <a:solidFill>
            <a:srgbClr val="FFEAA7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 sz="2000" u="sng">
                <a:solidFill>
                  <a:srgbClr val="FF0000"/>
                </a:solidFill>
                <a:latin typeface="Garamond" pitchFamily="18" charset="0"/>
              </a:rPr>
              <a:t>Exécution :</a:t>
            </a:r>
          </a:p>
          <a:p>
            <a:pPr algn="l" eaLnBrk="1" hangingPunct="1"/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localhost/127.0.0.1</a:t>
            </a:r>
          </a:p>
          <a:p>
            <a:pPr algn="l" eaLnBrk="1" hangingPunct="1"/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localhost</a:t>
            </a:r>
          </a:p>
          <a:p>
            <a:pPr algn="l" eaLnBrk="1" hangingPunct="1"/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127.0.0.1</a:t>
            </a:r>
          </a:p>
        </p:txBody>
      </p:sp>
      <p:cxnSp>
        <p:nvCxnSpPr>
          <p:cNvPr id="22536" name="Connecteur droit avec flèche 9"/>
          <p:cNvCxnSpPr>
            <a:cxnSpLocks noChangeShapeType="1"/>
          </p:cNvCxnSpPr>
          <p:nvPr/>
        </p:nvCxnSpPr>
        <p:spPr bwMode="auto">
          <a:xfrm>
            <a:off x="107950" y="3243263"/>
            <a:ext cx="5762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Connecteur droit avec flèche 10"/>
          <p:cNvCxnSpPr>
            <a:cxnSpLocks noChangeShapeType="1"/>
          </p:cNvCxnSpPr>
          <p:nvPr/>
        </p:nvCxnSpPr>
        <p:spPr bwMode="auto">
          <a:xfrm>
            <a:off x="107950" y="3784600"/>
            <a:ext cx="5762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Connecteur droit avec flèche 11"/>
          <p:cNvCxnSpPr>
            <a:cxnSpLocks noChangeShapeType="1"/>
          </p:cNvCxnSpPr>
          <p:nvPr/>
        </p:nvCxnSpPr>
        <p:spPr bwMode="auto">
          <a:xfrm>
            <a:off x="107950" y="4064000"/>
            <a:ext cx="5762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41361-5AC1-4DCB-BBC9-E0C9294632BB}" type="slidenum">
              <a:rPr lang="fr-FR"/>
              <a:pPr>
                <a:defRPr/>
              </a:pPr>
              <a:t>22</a:t>
            </a:fld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642350" cy="5761038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Objectif : </a:t>
            </a:r>
            <a:r>
              <a:rPr lang="fr-FR" sz="2000" dirty="0" smtClean="0">
                <a:latin typeface="Garamond" pitchFamily="18" charset="0"/>
              </a:rPr>
              <a:t>trouver l’adresse IP correspondant à un nom de machine passé comme argument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faire des recherches DNS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Domain Name System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).</a:t>
            </a:r>
            <a:endParaRPr lang="fr-FR" sz="2000" b="1" dirty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CC3300"/>
                </a:solidFill>
                <a:latin typeface="Garamond" pitchFamily="18" charset="0"/>
              </a:rPr>
              <a:t>import java.net.*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public class </a:t>
            </a:r>
            <a:r>
              <a:rPr lang="fr-FR" sz="1600" b="1" dirty="0" err="1" smtClean="0">
                <a:latin typeface="Garamond" pitchFamily="18" charset="0"/>
              </a:rPr>
              <a:t>ResoudreNom</a:t>
            </a:r>
            <a:r>
              <a:rPr lang="fr-FR" sz="1600" b="1" dirty="0" smtClean="0">
                <a:latin typeface="Garamond" pitchFamily="18" charset="0"/>
              </a:rPr>
              <a:t>{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chemeClr val="accent6"/>
                </a:solidFill>
                <a:latin typeface="Garamond" pitchFamily="18" charset="0"/>
              </a:rPr>
              <a:t>public </a:t>
            </a:r>
            <a:r>
              <a:rPr lang="fr-FR" sz="1600" b="1" dirty="0" err="1" smtClean="0">
                <a:solidFill>
                  <a:schemeClr val="accent6"/>
                </a:solidFill>
                <a:latin typeface="Garamond" pitchFamily="18" charset="0"/>
              </a:rPr>
              <a:t>static</a:t>
            </a:r>
            <a:r>
              <a:rPr lang="fr-FR" sz="1600" b="1" dirty="0" smtClean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sz="1600" b="1" dirty="0" err="1" smtClean="0">
                <a:solidFill>
                  <a:schemeClr val="accent6"/>
                </a:solidFill>
                <a:latin typeface="Garamond" pitchFamily="18" charset="0"/>
              </a:rPr>
              <a:t>void</a:t>
            </a:r>
            <a:r>
              <a:rPr lang="fr-FR" sz="1600" b="1" dirty="0" smtClean="0">
                <a:solidFill>
                  <a:schemeClr val="accent6"/>
                </a:solidFill>
                <a:latin typeface="Garamond" pitchFamily="18" charset="0"/>
              </a:rPr>
              <a:t> main(String[ ] </a:t>
            </a:r>
            <a:r>
              <a:rPr lang="fr-FR" sz="1600" b="1" dirty="0" err="1" smtClean="0">
                <a:solidFill>
                  <a:schemeClr val="accent6"/>
                </a:solidFill>
                <a:latin typeface="Garamond" pitchFamily="18" charset="0"/>
              </a:rPr>
              <a:t>args</a:t>
            </a:r>
            <a:r>
              <a:rPr lang="fr-FR" sz="1600" b="1" dirty="0" smtClean="0">
                <a:solidFill>
                  <a:schemeClr val="accent6"/>
                </a:solidFill>
                <a:latin typeface="Garamond" pitchFamily="18" charset="0"/>
              </a:rPr>
              <a:t>){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err="1" smtClean="0">
                <a:latin typeface="Garamond" pitchFamily="18" charset="0"/>
              </a:rPr>
              <a:t>InetAddress</a:t>
            </a:r>
            <a:r>
              <a:rPr lang="fr-FR" sz="1600" dirty="0" smtClean="0">
                <a:latin typeface="Garamond" pitchFamily="18" charset="0"/>
              </a:rPr>
              <a:t> 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adresse</a:t>
            </a:r>
            <a:r>
              <a:rPr lang="fr-FR" sz="1600" dirty="0" smtClean="0">
                <a:latin typeface="Garamond" pitchFamily="18" charset="0"/>
              </a:rPr>
              <a:t>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err="1" smtClean="0">
                <a:latin typeface="Garamond" pitchFamily="18" charset="0"/>
              </a:rPr>
              <a:t>try</a:t>
            </a:r>
            <a:r>
              <a:rPr lang="fr-FR" sz="1600" b="1" dirty="0" smtClean="0">
                <a:latin typeface="Garamond" pitchFamily="18" charset="0"/>
              </a:rPr>
              <a:t>{</a:t>
            </a:r>
            <a:endParaRPr lang="fr-FR" sz="1600" dirty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        adresse </a:t>
            </a:r>
            <a:r>
              <a:rPr lang="fr-FR" sz="1600" dirty="0" smtClean="0">
                <a:latin typeface="Garamond" pitchFamily="18" charset="0"/>
              </a:rPr>
              <a:t>=</a:t>
            </a:r>
            <a:r>
              <a:rPr lang="fr-FR" sz="1600" dirty="0" err="1" smtClean="0">
                <a:latin typeface="Garamond" pitchFamily="18" charset="0"/>
              </a:rPr>
              <a:t>InetAddress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.getByName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600" dirty="0" err="1" smtClean="0">
                <a:solidFill>
                  <a:schemeClr val="accent2"/>
                </a:solidFill>
                <a:latin typeface="Garamond" pitchFamily="18" charset="0"/>
              </a:rPr>
              <a:t>localhost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600" dirty="0" smtClean="0">
                <a:latin typeface="Garamond" pitchFamily="18" charset="0"/>
              </a:rPr>
              <a:t>);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adresse</a:t>
            </a:r>
            <a:r>
              <a:rPr lang="fr-FR" sz="1600" dirty="0" smtClean="0">
                <a:latin typeface="Garamond" pitchFamily="18" charset="0"/>
              </a:rPr>
              <a:t>)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dirty="0" err="1" smtClean="0">
                <a:latin typeface="Garamond" pitchFamily="18" charset="0"/>
              </a:rPr>
              <a:t>adresse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.getHostName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1600" dirty="0" smtClean="0">
                <a:latin typeface="Garamond" pitchFamily="18" charset="0"/>
              </a:rPr>
              <a:t>); 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dirty="0" err="1" smtClean="0">
                <a:latin typeface="Garamond" pitchFamily="18" charset="0"/>
              </a:rPr>
              <a:t>adresse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.getHostAddress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1600" dirty="0" smtClean="0">
                <a:latin typeface="Garamond" pitchFamily="18" charset="0"/>
              </a:rPr>
              <a:t>);</a:t>
            </a:r>
            <a:endParaRPr lang="fr-FR" sz="1600" dirty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 smtClean="0">
                <a:latin typeface="Garamond" pitchFamily="18" charset="0"/>
              </a:rPr>
              <a:t>         adresse=</a:t>
            </a:r>
            <a:r>
              <a:rPr lang="fr-FR" sz="1600" dirty="0" err="1" smtClean="0">
                <a:latin typeface="Garamond" pitchFamily="18" charset="0"/>
              </a:rPr>
              <a:t>InetAddress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.getByName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600" dirty="0" smtClean="0">
                <a:solidFill>
                  <a:schemeClr val="accent2"/>
                </a:solidFill>
                <a:latin typeface="Garamond" pitchFamily="18" charset="0"/>
              </a:rPr>
              <a:t>www.google.com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1600" dirty="0" smtClean="0">
                <a:latin typeface="Garamond" pitchFamily="18" charset="0"/>
              </a:rPr>
              <a:t>);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adresse</a:t>
            </a:r>
            <a:r>
              <a:rPr lang="fr-FR" sz="1600" dirty="0" smtClean="0">
                <a:latin typeface="Garamond" pitchFamily="18" charset="0"/>
              </a:rPr>
              <a:t>)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dirty="0" err="1" smtClean="0">
                <a:latin typeface="Garamond" pitchFamily="18" charset="0"/>
              </a:rPr>
              <a:t>adresse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.getHostName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1600" dirty="0" smtClean="0">
                <a:latin typeface="Garamond" pitchFamily="18" charset="0"/>
              </a:rPr>
              <a:t>);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>
                <a:latin typeface="Garamond" pitchFamily="18" charset="0"/>
              </a:rPr>
              <a:t> </a:t>
            </a:r>
            <a:r>
              <a:rPr lang="fr-FR" sz="1600" dirty="0" smtClean="0">
                <a:latin typeface="Garamond" pitchFamily="18" charset="0"/>
              </a:rPr>
              <a:t>        </a:t>
            </a:r>
            <a:r>
              <a:rPr lang="fr-FR" sz="1600" dirty="0" err="1" smtClean="0">
                <a:latin typeface="Garamond" pitchFamily="18" charset="0"/>
              </a:rPr>
              <a:t>System.out.println</a:t>
            </a:r>
            <a:r>
              <a:rPr lang="fr-FR" sz="1600" dirty="0" smtClean="0">
                <a:latin typeface="Garamond" pitchFamily="18" charset="0"/>
              </a:rPr>
              <a:t>(</a:t>
            </a:r>
            <a:r>
              <a:rPr lang="fr-FR" sz="1600" dirty="0" err="1" smtClean="0">
                <a:latin typeface="Garamond" pitchFamily="18" charset="0"/>
              </a:rPr>
              <a:t>adresse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.getHostAddress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1600" dirty="0" smtClean="0">
                <a:latin typeface="Garamond" pitchFamily="18" charset="0"/>
              </a:rPr>
              <a:t>)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>
                <a:latin typeface="Garamond" pitchFamily="18" charset="0"/>
              </a:rPr>
              <a:t> </a:t>
            </a:r>
            <a:r>
              <a:rPr lang="fr-FR" sz="1600" b="1" dirty="0" smtClean="0">
                <a:latin typeface="Garamond" pitchFamily="18" charset="0"/>
              </a:rPr>
              <a:t>        }catch(</a:t>
            </a:r>
            <a:r>
              <a:rPr lang="fr-FR" sz="1600" b="1" dirty="0" err="1" smtClean="0">
                <a:latin typeface="Garamond" pitchFamily="18" charset="0"/>
              </a:rPr>
              <a:t>UnknownHostException</a:t>
            </a:r>
            <a:r>
              <a:rPr lang="fr-FR" sz="1600" b="1" dirty="0" smtClean="0">
                <a:latin typeface="Garamond" pitchFamily="18" charset="0"/>
              </a:rPr>
              <a:t> e) { }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b="1" dirty="0">
                <a:latin typeface="Garamond" pitchFamily="18" charset="0"/>
              </a:rPr>
              <a:t> </a:t>
            </a:r>
            <a:r>
              <a:rPr lang="fr-FR" sz="1600" b="1" dirty="0" smtClean="0">
                <a:latin typeface="Garamond" pitchFamily="18" charset="0"/>
              </a:rPr>
              <a:t>        </a:t>
            </a:r>
            <a:r>
              <a:rPr lang="fr-FR" sz="1600" dirty="0" smtClean="0">
                <a:latin typeface="Garamond" pitchFamily="18" charset="0"/>
              </a:rPr>
              <a:t>}</a:t>
            </a:r>
            <a:endParaRPr lang="fr-FR" sz="1600" dirty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1600" dirty="0" smtClean="0">
                <a:latin typeface="Garamond" pitchFamily="18" charset="0"/>
              </a:rPr>
              <a:t>         }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1600" dirty="0" smtClean="0">
              <a:latin typeface="Garamond" pitchFamily="18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7950"/>
            <a:ext cx="8229600" cy="508000"/>
          </a:xfrm>
          <a:noFill/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Exemple avec InetAddress : DNS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23838" y="1628775"/>
            <a:ext cx="5119687" cy="4608513"/>
          </a:xfrm>
          <a:prstGeom prst="rect">
            <a:avLst/>
          </a:prstGeom>
          <a:noFill/>
          <a:ln w="2857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 flipV="1">
            <a:off x="7308850" y="1971675"/>
            <a:ext cx="1836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435600" y="2060575"/>
            <a:ext cx="3673475" cy="2524125"/>
          </a:xfrm>
          <a:prstGeom prst="rect">
            <a:avLst/>
          </a:prstGeom>
          <a:solidFill>
            <a:srgbClr val="FFEAA7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 sz="2000" u="sng">
                <a:solidFill>
                  <a:srgbClr val="FF0000"/>
                </a:solidFill>
                <a:latin typeface="Garamond" pitchFamily="18" charset="0"/>
              </a:rPr>
              <a:t>Exécution :</a:t>
            </a:r>
          </a:p>
          <a:p>
            <a:pPr algn="l" eaLnBrk="1" hangingPunct="1"/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localhost/127.0.0.1</a:t>
            </a:r>
          </a:p>
          <a:p>
            <a:pPr algn="l" eaLnBrk="1" hangingPunct="1"/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localhost</a:t>
            </a:r>
          </a:p>
          <a:p>
            <a:pPr algn="l" eaLnBrk="1" hangingPunct="1"/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127.0.0.1</a:t>
            </a:r>
          </a:p>
          <a:p>
            <a:pPr algn="l" eaLnBrk="1" hangingPunct="1"/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000">
                <a:latin typeface="Garamond" pitchFamily="18" charset="0"/>
              </a:rPr>
              <a:t>www.google.com/142.251.37.164</a:t>
            </a:r>
          </a:p>
          <a:p>
            <a:pPr algn="l" eaLnBrk="1" hangingPunct="1"/>
            <a:r>
              <a:rPr lang="fr-FR" sz="2000">
                <a:latin typeface="Garamond" pitchFamily="18" charset="0"/>
              </a:rPr>
              <a:t> www.google.com</a:t>
            </a:r>
          </a:p>
          <a:p>
            <a:pPr algn="l" eaLnBrk="1" hangingPunct="1"/>
            <a:r>
              <a:rPr lang="fr-FR" sz="2000">
                <a:latin typeface="Garamond" pitchFamily="18" charset="0"/>
              </a:rPr>
              <a:t> 142.251.37.164</a:t>
            </a:r>
          </a:p>
        </p:txBody>
      </p:sp>
      <p:cxnSp>
        <p:nvCxnSpPr>
          <p:cNvPr id="23560" name="Connecteur droit avec flèche 9"/>
          <p:cNvCxnSpPr>
            <a:cxnSpLocks noChangeShapeType="1"/>
          </p:cNvCxnSpPr>
          <p:nvPr/>
        </p:nvCxnSpPr>
        <p:spPr bwMode="auto">
          <a:xfrm>
            <a:off x="107950" y="3243263"/>
            <a:ext cx="5762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Connecteur droit avec flèche 10"/>
          <p:cNvCxnSpPr>
            <a:cxnSpLocks noChangeShapeType="1"/>
          </p:cNvCxnSpPr>
          <p:nvPr/>
        </p:nvCxnSpPr>
        <p:spPr bwMode="auto">
          <a:xfrm>
            <a:off x="107950" y="3784600"/>
            <a:ext cx="5762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Connecteur droit avec flèche 11"/>
          <p:cNvCxnSpPr>
            <a:cxnSpLocks noChangeShapeType="1"/>
          </p:cNvCxnSpPr>
          <p:nvPr/>
        </p:nvCxnSpPr>
        <p:spPr bwMode="auto">
          <a:xfrm>
            <a:off x="107950" y="4064000"/>
            <a:ext cx="57626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1E512-E97F-4A09-AA75-A4C347F7AB53}" type="slidenum">
              <a:rPr lang="fr-FR"/>
              <a:pPr>
                <a:defRPr/>
              </a:pPr>
              <a:t>23</a:t>
            </a:fld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961438" cy="5761038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Objectif : </a:t>
            </a:r>
            <a:r>
              <a:rPr lang="fr-FR" sz="2000" dirty="0" smtClean="0">
                <a:latin typeface="Garamond" pitchFamily="18" charset="0"/>
              </a:rPr>
              <a:t>trouver l’adresse IP correspondant à un nom de machine passé comme argument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faire des recherches DNS (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Domain Name System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).</a:t>
            </a:r>
            <a:endParaRPr lang="fr-FR" sz="2000" b="1" dirty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CC3300"/>
                </a:solidFill>
                <a:latin typeface="Garamond" pitchFamily="18" charset="0"/>
              </a:rPr>
              <a:t>import java.net.*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latin typeface="Garamond" pitchFamily="18" charset="0"/>
              </a:rPr>
              <a:t>public class </a:t>
            </a:r>
            <a:r>
              <a:rPr lang="fr-FR" sz="2000" b="1" dirty="0" err="1" smtClean="0">
                <a:latin typeface="Garamond" pitchFamily="18" charset="0"/>
              </a:rPr>
              <a:t>ResoudreNom</a:t>
            </a:r>
            <a:r>
              <a:rPr lang="fr-FR" sz="2000" b="1" dirty="0" smtClean="0">
                <a:latin typeface="Garamond" pitchFamily="18" charset="0"/>
              </a:rPr>
              <a:t>{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chemeClr val="accent6"/>
                </a:solidFill>
                <a:latin typeface="Garamond" pitchFamily="18" charset="0"/>
              </a:rPr>
              <a:t>public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static</a:t>
            </a:r>
            <a:r>
              <a:rPr lang="fr-FR" sz="2000" b="1" dirty="0" smtClean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void</a:t>
            </a:r>
            <a:r>
              <a:rPr lang="fr-FR" sz="2000" b="1" dirty="0" smtClean="0">
                <a:solidFill>
                  <a:schemeClr val="accent6"/>
                </a:solidFill>
                <a:latin typeface="Garamond" pitchFamily="18" charset="0"/>
              </a:rPr>
              <a:t> main(String[ ] </a:t>
            </a:r>
            <a:r>
              <a:rPr lang="fr-FR" sz="2000" b="1" dirty="0" err="1" smtClean="0">
                <a:solidFill>
                  <a:schemeClr val="accent6"/>
                </a:solidFill>
                <a:latin typeface="Garamond" pitchFamily="18" charset="0"/>
              </a:rPr>
              <a:t>args</a:t>
            </a:r>
            <a:r>
              <a:rPr lang="fr-FR" sz="2000" b="1" dirty="0" smtClean="0">
                <a:solidFill>
                  <a:schemeClr val="accent6"/>
                </a:solidFill>
                <a:latin typeface="Garamond" pitchFamily="18" charset="0"/>
              </a:rPr>
              <a:t>){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2000" b="1" dirty="0" err="1" smtClean="0">
                <a:latin typeface="Garamond" pitchFamily="18" charset="0"/>
              </a:rPr>
              <a:t>try</a:t>
            </a:r>
            <a:r>
              <a:rPr lang="fr-FR" sz="2000" b="1" dirty="0" smtClean="0">
                <a:latin typeface="Garamond" pitchFamily="18" charset="0"/>
              </a:rPr>
              <a:t>{</a:t>
            </a:r>
            <a:endParaRPr lang="fr-FR" sz="2000" dirty="0" smtClean="0">
              <a:latin typeface="Garamond" pitchFamily="18" charset="0"/>
            </a:endParaRP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2000" dirty="0" err="1" smtClean="0">
                <a:latin typeface="Garamond" pitchFamily="18" charset="0"/>
              </a:rPr>
              <a:t>System.out.println</a:t>
            </a:r>
            <a:r>
              <a:rPr lang="fr-FR" sz="2000" dirty="0" smtClean="0">
                <a:latin typeface="Garamond" pitchFamily="18" charset="0"/>
              </a:rPr>
              <a:t>(</a:t>
            </a:r>
            <a:r>
              <a:rPr lang="fr-FR" sz="2000" dirty="0" err="1" smtClean="0">
                <a:latin typeface="Garamond" pitchFamily="18" charset="0"/>
              </a:rPr>
              <a:t>InetAddress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.getByName</a:t>
            </a:r>
            <a:r>
              <a:rPr lang="fr-FR" sz="2000" dirty="0">
                <a:latin typeface="Garamond" pitchFamily="18" charset="0"/>
              </a:rPr>
              <a:t>(</a:t>
            </a:r>
            <a:r>
              <a:rPr lang="fr-FR" sz="2000" b="1" dirty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www.google.com</a:t>
            </a:r>
            <a:r>
              <a:rPr lang="fr-FR" sz="2000" b="1" dirty="0">
                <a:solidFill>
                  <a:srgbClr val="333399"/>
                </a:solidFill>
                <a:latin typeface="Garamond" pitchFamily="18" charset="0"/>
              </a:rPr>
              <a:t>"</a:t>
            </a:r>
            <a:r>
              <a:rPr lang="fr-FR" sz="2000" dirty="0">
                <a:latin typeface="Garamond" pitchFamily="18" charset="0"/>
              </a:rPr>
              <a:t>)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getHostAddress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2000" dirty="0" smtClean="0">
                <a:latin typeface="Garamond" pitchFamily="18" charset="0"/>
              </a:rPr>
              <a:t>) ;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2000" b="1" dirty="0" smtClean="0">
                <a:latin typeface="Garamond" pitchFamily="18" charset="0"/>
              </a:rPr>
              <a:t>}catch(</a:t>
            </a:r>
            <a:r>
              <a:rPr lang="fr-FR" sz="2000" b="1" dirty="0" err="1" smtClean="0">
                <a:latin typeface="Garamond" pitchFamily="18" charset="0"/>
              </a:rPr>
              <a:t>UnknownHostException</a:t>
            </a:r>
            <a:r>
              <a:rPr lang="fr-FR" sz="2000" b="1" dirty="0" smtClean="0">
                <a:latin typeface="Garamond" pitchFamily="18" charset="0"/>
              </a:rPr>
              <a:t> e) { }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2000" dirty="0" smtClean="0">
                <a:latin typeface="Garamond" pitchFamily="18" charset="0"/>
              </a:rPr>
              <a:t>}</a:t>
            </a:r>
          </a:p>
          <a:p>
            <a:pPr marL="0" indent="0" algn="just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fr-FR" sz="2000" dirty="0" smtClean="0">
                <a:latin typeface="Garamond" pitchFamily="18" charset="0"/>
              </a:rPr>
              <a:t>}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fr-FR" sz="1600" dirty="0" smtClean="0">
              <a:latin typeface="Garamond" pitchFamily="18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7950"/>
            <a:ext cx="8229600" cy="508000"/>
          </a:xfrm>
          <a:noFill/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Exemple avec InetAddress : DNS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 flipV="1">
            <a:off x="7308850" y="1971675"/>
            <a:ext cx="1836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4582" name="Connecteur droit 2"/>
          <p:cNvCxnSpPr>
            <a:cxnSpLocks noChangeShapeType="1"/>
          </p:cNvCxnSpPr>
          <p:nvPr/>
        </p:nvCxnSpPr>
        <p:spPr bwMode="auto">
          <a:xfrm flipH="1">
            <a:off x="2011363" y="3455988"/>
            <a:ext cx="47513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2484438" y="4868863"/>
            <a:ext cx="4338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fr-FR" sz="2400">
                <a:latin typeface="Garamond" pitchFamily="18" charset="0"/>
              </a:rPr>
              <a:t>www.google.com/142.251.37.164</a:t>
            </a:r>
          </a:p>
        </p:txBody>
      </p:sp>
      <p:cxnSp>
        <p:nvCxnSpPr>
          <p:cNvPr id="24584" name="Connecteur droit avec flèche 5"/>
          <p:cNvCxnSpPr>
            <a:cxnSpLocks noChangeShapeType="1"/>
          </p:cNvCxnSpPr>
          <p:nvPr/>
        </p:nvCxnSpPr>
        <p:spPr bwMode="auto">
          <a:xfrm>
            <a:off x="4932363" y="3455988"/>
            <a:ext cx="0" cy="1412875"/>
          </a:xfrm>
          <a:prstGeom prst="straightConnector1">
            <a:avLst/>
          </a:prstGeom>
          <a:noFill/>
          <a:ln w="5715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Connecteur droit 15"/>
          <p:cNvCxnSpPr>
            <a:cxnSpLocks noChangeShapeType="1"/>
          </p:cNvCxnSpPr>
          <p:nvPr/>
        </p:nvCxnSpPr>
        <p:spPr bwMode="auto">
          <a:xfrm flipH="1">
            <a:off x="4941888" y="5305425"/>
            <a:ext cx="164623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Flèche droite 8"/>
          <p:cNvSpPr>
            <a:spLocks noChangeArrowheads="1"/>
          </p:cNvSpPr>
          <p:nvPr/>
        </p:nvSpPr>
        <p:spPr bwMode="auto">
          <a:xfrm rot="7445712">
            <a:off x="6318250" y="4143376"/>
            <a:ext cx="1919287" cy="366712"/>
          </a:xfrm>
          <a:prstGeom prst="rightArrow">
            <a:avLst>
              <a:gd name="adj1" fmla="val 50000"/>
              <a:gd name="adj2" fmla="val 49842"/>
            </a:avLst>
          </a:prstGeom>
          <a:solidFill>
            <a:srgbClr val="FFB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C9355-C1B3-43D4-A5E2-089F7E5556A9}" type="slidenum">
              <a:rPr lang="fr-FR"/>
              <a:pPr>
                <a:defRPr/>
              </a:pPr>
              <a:t>24</a:t>
            </a:fld>
            <a:endParaRPr lang="fr-F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763"/>
            <a:ext cx="8229600" cy="560387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Exemple de communication par les sockets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fr-FR" sz="2000" b="1" smtClean="0">
                <a:latin typeface="Garamond" pitchFamily="18" charset="0"/>
              </a:rPr>
              <a:t>Une boucle :</a:t>
            </a:r>
          </a:p>
          <a:p>
            <a:pPr lvl="1" eaLnBrk="1" hangingPunct="1"/>
            <a:r>
              <a:rPr lang="fr-FR" sz="2000" smtClean="0">
                <a:latin typeface="Garamond" pitchFamily="18" charset="0"/>
              </a:rPr>
              <a:t>Le client envoie un message au serveur.</a:t>
            </a:r>
          </a:p>
          <a:p>
            <a:pPr lvl="1" eaLnBrk="1" hangingPunct="1"/>
            <a:r>
              <a:rPr lang="fr-FR" sz="2000" smtClean="0">
                <a:latin typeface="Garamond" pitchFamily="18" charset="0"/>
              </a:rPr>
              <a:t>Le serveur confirme la réception et demande le mot suivant.</a:t>
            </a:r>
          </a:p>
          <a:p>
            <a:pPr lvl="1" eaLnBrk="1" hangingPunct="1"/>
            <a:endParaRPr lang="fr-FR" sz="2000" smtClean="0">
              <a:latin typeface="Garamond" pitchFamily="18" charset="0"/>
            </a:endParaRPr>
          </a:p>
          <a:p>
            <a:pPr lvl="1" eaLnBrk="1" hangingPunct="1"/>
            <a:r>
              <a:rPr lang="fr-FR" sz="2000" smtClean="0">
                <a:latin typeface="Garamond" pitchFamily="18" charset="0"/>
              </a:rPr>
              <a:t>Pour se déconnecter, le client envoie le mot « non ».</a:t>
            </a:r>
          </a:p>
          <a:p>
            <a:pPr eaLnBrk="1" hangingPunct="1"/>
            <a:endParaRPr lang="fr-FR" sz="2000" smtClean="0">
              <a:latin typeface="Garamond" pitchFamily="18" charset="0"/>
            </a:endParaRPr>
          </a:p>
          <a:p>
            <a:pPr eaLnBrk="1" hangingPunct="1"/>
            <a:endParaRPr lang="fr-FR" sz="2000" smtClean="0">
              <a:latin typeface="Garamond" pitchFamily="18" charset="0"/>
            </a:endParaRP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1476375" y="3716338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5962650" y="3738563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339975" y="3789363"/>
            <a:ext cx="3671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3781425" y="3370263"/>
            <a:ext cx="935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bonjour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6804025" y="4797425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6832600" y="4014788"/>
            <a:ext cx="1752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lvl="1"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fr-FR">
                <a:latin typeface="Garamond" pitchFamily="18" charset="0"/>
              </a:rPr>
              <a:t>recu :bonjour</a:t>
            </a: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2339975" y="4652963"/>
            <a:ext cx="3671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3851275" y="4810125"/>
            <a:ext cx="935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suivant ?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1258888" y="3284538"/>
            <a:ext cx="7416800" cy="1944687"/>
          </a:xfrm>
          <a:prstGeom prst="rect">
            <a:avLst/>
          </a:prstGeom>
          <a:noFill/>
          <a:ln w="38100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1547813" y="5459413"/>
            <a:ext cx="935037" cy="284162"/>
          </a:xfrm>
          <a:prstGeom prst="rect">
            <a:avLst/>
          </a:prstGeom>
          <a:noFill/>
          <a:ln w="952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Client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6084888" y="5445125"/>
            <a:ext cx="935037" cy="284163"/>
          </a:xfrm>
          <a:prstGeom prst="rect">
            <a:avLst/>
          </a:prstGeom>
          <a:noFill/>
          <a:ln w="952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Serveur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3121D-0D98-41D4-B8CF-0C0B376B2B07}" type="slidenum">
              <a:rPr lang="fr-FR"/>
              <a:pPr>
                <a:defRPr/>
              </a:pPr>
              <a:t>25</a:t>
            </a:fld>
            <a:endParaRPr 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Exemple de communication par les sockets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539750" y="2586038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877050" y="2443163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9238" y="3630613"/>
            <a:ext cx="2335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>
                <a:latin typeface="Garamond" pitchFamily="18" charset="0"/>
              </a:rPr>
              <a:t> </a:t>
            </a:r>
            <a:r>
              <a:rPr lang="en-GB" sz="1600">
                <a:latin typeface="Garamond" pitchFamily="18" charset="0"/>
              </a:rPr>
              <a:t>sockOut.</a:t>
            </a:r>
            <a:r>
              <a:rPr lang="en-GB" sz="1600">
                <a:solidFill>
                  <a:srgbClr val="FF0000"/>
                </a:solidFill>
                <a:latin typeface="Garamond" pitchFamily="18" charset="0"/>
              </a:rPr>
              <a:t>println</a:t>
            </a:r>
            <a:r>
              <a:rPr lang="en-GB" sz="1600">
                <a:latin typeface="Garamond" pitchFamily="18" charset="0"/>
              </a:rPr>
              <a:t>(message</a:t>
            </a:r>
            <a:r>
              <a:rPr lang="en-GB">
                <a:latin typeface="Garamond" pitchFamily="18" charset="0"/>
              </a:rPr>
              <a:t>)</a:t>
            </a:r>
            <a:endParaRPr lang="fr-FR">
              <a:latin typeface="Garamond" pitchFamily="18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741988" y="3644900"/>
            <a:ext cx="2125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chemeClr val="tx1"/>
                </a:solidFill>
                <a:latin typeface="Garamond" pitchFamily="18" charset="0"/>
              </a:rPr>
              <a:t>msg= sockIn.</a:t>
            </a:r>
            <a:r>
              <a:rPr lang="en-GB" sz="1600">
                <a:solidFill>
                  <a:srgbClr val="FF0000"/>
                </a:solidFill>
                <a:latin typeface="Garamond" pitchFamily="18" charset="0"/>
              </a:rPr>
              <a:t>readLine</a:t>
            </a:r>
            <a:r>
              <a:rPr lang="en-GB" sz="1600">
                <a:solidFill>
                  <a:schemeClr val="tx1"/>
                </a:solidFill>
                <a:latin typeface="Garamond" pitchFamily="18" charset="0"/>
              </a:rPr>
              <a:t>()</a:t>
            </a:r>
            <a:endParaRPr lang="fr-FR" sz="16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724525" y="4319588"/>
            <a:ext cx="3240088" cy="1058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en-GB" sz="1600" dirty="0" err="1">
                <a:solidFill>
                  <a:srgbClr val="006600"/>
                </a:solidFill>
                <a:latin typeface="Garamond" pitchFamily="18" charset="0"/>
              </a:rPr>
              <a:t>System.out.println</a:t>
            </a:r>
            <a:r>
              <a:rPr lang="en-GB" sz="1600" dirty="0">
                <a:solidFill>
                  <a:srgbClr val="006600"/>
                </a:solidFill>
                <a:latin typeface="Garamond" pitchFamily="18" charset="0"/>
              </a:rPr>
              <a:t>("</a:t>
            </a:r>
            <a:r>
              <a:rPr lang="en-GB" sz="1600" dirty="0" err="1">
                <a:solidFill>
                  <a:srgbClr val="006600"/>
                </a:solidFill>
                <a:latin typeface="Garamond" pitchFamily="18" charset="0"/>
              </a:rPr>
              <a:t>recu</a:t>
            </a:r>
            <a:r>
              <a:rPr lang="en-GB" sz="1600" dirty="0">
                <a:solidFill>
                  <a:srgbClr val="006600"/>
                </a:solidFill>
                <a:latin typeface="Garamond" pitchFamily="18" charset="0"/>
              </a:rPr>
              <a:t> :"+</a:t>
            </a:r>
            <a:r>
              <a:rPr lang="en-GB" sz="1600" dirty="0" err="1">
                <a:solidFill>
                  <a:srgbClr val="006600"/>
                </a:solidFill>
                <a:latin typeface="Garamond" pitchFamily="18" charset="0"/>
              </a:rPr>
              <a:t>msg</a:t>
            </a:r>
            <a:r>
              <a:rPr lang="en-GB" sz="1600" dirty="0">
                <a:solidFill>
                  <a:srgbClr val="006600"/>
                </a:solidFill>
                <a:latin typeface="Garamond" pitchFamily="18" charset="0"/>
              </a:rPr>
              <a:t>)</a:t>
            </a:r>
          </a:p>
          <a:p>
            <a:pPr algn="l">
              <a:defRPr/>
            </a:pPr>
            <a:endParaRPr lang="en-GB" sz="1600" dirty="0">
              <a:solidFill>
                <a:srgbClr val="006600"/>
              </a:solidFill>
              <a:latin typeface="Garamond" pitchFamily="18" charset="0"/>
            </a:endParaRPr>
          </a:p>
          <a:p>
            <a:pPr algn="l">
              <a:defRPr/>
            </a:pPr>
            <a:endParaRPr lang="en-GB" sz="1050" dirty="0">
              <a:latin typeface="Garamond" pitchFamily="18" charset="0"/>
            </a:endParaRPr>
          </a:p>
          <a:p>
            <a:pPr algn="l">
              <a:defRPr/>
            </a:pPr>
            <a:r>
              <a:rPr lang="en-GB" sz="1600" dirty="0" err="1">
                <a:latin typeface="Garamond" pitchFamily="18" charset="0"/>
              </a:rPr>
              <a:t>sockOut.</a:t>
            </a:r>
            <a:r>
              <a:rPr lang="en-GB" sz="1600" dirty="0" err="1">
                <a:solidFill>
                  <a:srgbClr val="FF0000"/>
                </a:solidFill>
                <a:latin typeface="Garamond" pitchFamily="18" charset="0"/>
              </a:rPr>
              <a:t>println</a:t>
            </a:r>
            <a:r>
              <a:rPr lang="en-GB" sz="1600" dirty="0">
                <a:latin typeface="Garamond" pitchFamily="18" charset="0"/>
              </a:rPr>
              <a:t>("</a:t>
            </a:r>
            <a:r>
              <a:rPr lang="en-GB" sz="1600" dirty="0" err="1">
                <a:latin typeface="Garamond" pitchFamily="18" charset="0"/>
              </a:rPr>
              <a:t>suivant</a:t>
            </a:r>
            <a:r>
              <a:rPr lang="en-GB" sz="1600" dirty="0">
                <a:latin typeface="Garamond" pitchFamily="18" charset="0"/>
              </a:rPr>
              <a:t> ? ")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79388" y="5097463"/>
            <a:ext cx="457200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sz="1600">
                <a:solidFill>
                  <a:srgbClr val="006600"/>
                </a:solidFill>
                <a:latin typeface="Garamond" pitchFamily="18" charset="0"/>
              </a:rPr>
              <a:t>String recu = sockIn.</a:t>
            </a:r>
            <a:r>
              <a:rPr lang="en-GB" sz="1600">
                <a:solidFill>
                  <a:srgbClr val="FF0000"/>
                </a:solidFill>
                <a:latin typeface="Garamond" pitchFamily="18" charset="0"/>
              </a:rPr>
              <a:t>readLine</a:t>
            </a:r>
            <a:r>
              <a:rPr lang="en-GB" sz="1600">
                <a:solidFill>
                  <a:srgbClr val="006600"/>
                </a:solidFill>
                <a:latin typeface="Garamond" pitchFamily="18" charset="0"/>
              </a:rPr>
              <a:t>()</a:t>
            </a:r>
          </a:p>
          <a:p>
            <a:pPr algn="l"/>
            <a:endParaRPr lang="en-GB" sz="1600">
              <a:solidFill>
                <a:srgbClr val="006600"/>
              </a:solidFill>
              <a:latin typeface="Garamond" pitchFamily="18" charset="0"/>
            </a:endParaRPr>
          </a:p>
          <a:p>
            <a:pPr algn="l"/>
            <a:endParaRPr lang="en-GB" sz="1600">
              <a:solidFill>
                <a:srgbClr val="006600"/>
              </a:solidFill>
              <a:latin typeface="Garamond" pitchFamily="18" charset="0"/>
            </a:endParaRPr>
          </a:p>
          <a:p>
            <a:pPr algn="l"/>
            <a:r>
              <a:rPr lang="en-GB" sz="1600">
                <a:solidFill>
                  <a:srgbClr val="FF0000"/>
                </a:solidFill>
                <a:latin typeface="Garamond" pitchFamily="18" charset="0"/>
              </a:rPr>
              <a:t>System.out.println("serveur -&gt; client :" + recu)</a:t>
            </a:r>
          </a:p>
        </p:txBody>
      </p:sp>
      <p:sp>
        <p:nvSpPr>
          <p:cNvPr id="26634" name="Line 14"/>
          <p:cNvSpPr>
            <a:spLocks noChangeShapeType="1"/>
          </p:cNvSpPr>
          <p:nvPr/>
        </p:nvSpPr>
        <p:spPr bwMode="auto">
          <a:xfrm>
            <a:off x="2700338" y="3789363"/>
            <a:ext cx="287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5" name="Line 15"/>
          <p:cNvSpPr>
            <a:spLocks noChangeShapeType="1"/>
          </p:cNvSpPr>
          <p:nvPr/>
        </p:nvSpPr>
        <p:spPr bwMode="auto">
          <a:xfrm>
            <a:off x="6804025" y="3933825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6" name="Line 16"/>
          <p:cNvSpPr>
            <a:spLocks noChangeShapeType="1"/>
          </p:cNvSpPr>
          <p:nvPr/>
        </p:nvSpPr>
        <p:spPr bwMode="auto">
          <a:xfrm>
            <a:off x="6804025" y="4652963"/>
            <a:ext cx="0" cy="396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7" name="Line 17"/>
          <p:cNvSpPr>
            <a:spLocks noChangeShapeType="1"/>
          </p:cNvSpPr>
          <p:nvPr/>
        </p:nvSpPr>
        <p:spPr bwMode="auto">
          <a:xfrm flipH="1" flipV="1">
            <a:off x="3059113" y="5229225"/>
            <a:ext cx="2520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8" name="Line 18"/>
          <p:cNvSpPr>
            <a:spLocks noChangeShapeType="1"/>
          </p:cNvSpPr>
          <p:nvPr/>
        </p:nvSpPr>
        <p:spPr bwMode="auto">
          <a:xfrm>
            <a:off x="1403350" y="5373688"/>
            <a:ext cx="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6639" name="Text Box 22"/>
          <p:cNvSpPr txBox="1">
            <a:spLocks noChangeArrowheads="1"/>
          </p:cNvSpPr>
          <p:nvPr/>
        </p:nvSpPr>
        <p:spPr bwMode="auto">
          <a:xfrm>
            <a:off x="1568450" y="2136775"/>
            <a:ext cx="936625" cy="284163"/>
          </a:xfrm>
          <a:prstGeom prst="rect">
            <a:avLst/>
          </a:prstGeom>
          <a:noFill/>
          <a:ln w="2857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Garamond" pitchFamily="18" charset="0"/>
              </a:rPr>
              <a:t>Client</a:t>
            </a:r>
          </a:p>
        </p:txBody>
      </p: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5867400" y="2352675"/>
            <a:ext cx="936625" cy="284163"/>
          </a:xfrm>
          <a:prstGeom prst="rect">
            <a:avLst/>
          </a:prstGeom>
          <a:noFill/>
          <a:ln w="2857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Garamond" pitchFamily="18" charset="0"/>
              </a:rPr>
              <a:t>Serveur</a:t>
            </a:r>
          </a:p>
        </p:txBody>
      </p:sp>
      <p:sp>
        <p:nvSpPr>
          <p:cNvPr id="26641" name="Rectangle 22"/>
          <p:cNvSpPr>
            <a:spLocks noChangeArrowheads="1"/>
          </p:cNvSpPr>
          <p:nvPr/>
        </p:nvSpPr>
        <p:spPr bwMode="auto">
          <a:xfrm>
            <a:off x="107950" y="3616325"/>
            <a:ext cx="8640763" cy="2678113"/>
          </a:xfrm>
          <a:prstGeom prst="rect">
            <a:avLst/>
          </a:prstGeom>
          <a:noFill/>
          <a:ln w="57150" algn="ctr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2" name="ZoneTexte 22"/>
          <p:cNvSpPr txBox="1">
            <a:spLocks noChangeArrowheads="1"/>
          </p:cNvSpPr>
          <p:nvPr/>
        </p:nvSpPr>
        <p:spPr bwMode="auto">
          <a:xfrm>
            <a:off x="2355850" y="2708275"/>
            <a:ext cx="3224213" cy="400050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Les flots selon l’application </a:t>
            </a:r>
          </a:p>
        </p:txBody>
      </p:sp>
      <p:sp>
        <p:nvSpPr>
          <p:cNvPr id="26643" name="ZoneTexte 22"/>
          <p:cNvSpPr txBox="1">
            <a:spLocks noChangeArrowheads="1"/>
          </p:cNvSpPr>
          <p:nvPr/>
        </p:nvSpPr>
        <p:spPr bwMode="auto">
          <a:xfrm>
            <a:off x="2268538" y="6372225"/>
            <a:ext cx="4319587" cy="400050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FF0000"/>
                </a:solidFill>
                <a:latin typeface="Garamond" pitchFamily="18" charset="0"/>
              </a:rPr>
              <a:t>readLine bloque en attente de println.</a:t>
            </a:r>
            <a:endParaRPr lang="fr-FR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7A002-C104-4BF7-A8C6-E934FDBF87B9}" type="slidenum">
              <a:rPr lang="fr-FR"/>
              <a:pPr>
                <a:defRPr/>
              </a:pPr>
              <a:t>26</a:t>
            </a:fld>
            <a:endParaRPr lang="fr-FR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Exemple de communication par les sockets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539750" y="2586038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6877050" y="2443163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49238" y="3630613"/>
            <a:ext cx="2335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>
                <a:latin typeface="Garamond" pitchFamily="18" charset="0"/>
              </a:rPr>
              <a:t> </a:t>
            </a:r>
            <a:r>
              <a:rPr lang="en-GB" sz="1600">
                <a:latin typeface="Garamond" pitchFamily="18" charset="0"/>
              </a:rPr>
              <a:t>sockOut.</a:t>
            </a:r>
            <a:r>
              <a:rPr lang="en-GB" sz="1600">
                <a:solidFill>
                  <a:srgbClr val="FF0000"/>
                </a:solidFill>
                <a:latin typeface="Garamond" pitchFamily="18" charset="0"/>
              </a:rPr>
              <a:t>println</a:t>
            </a:r>
            <a:r>
              <a:rPr lang="en-GB" sz="1600">
                <a:latin typeface="Garamond" pitchFamily="18" charset="0"/>
              </a:rPr>
              <a:t>(message</a:t>
            </a:r>
            <a:r>
              <a:rPr lang="en-GB">
                <a:latin typeface="Garamond" pitchFamily="18" charset="0"/>
              </a:rPr>
              <a:t>)</a:t>
            </a:r>
            <a:endParaRPr lang="fr-FR">
              <a:latin typeface="Garamond" pitchFamily="18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741988" y="3644900"/>
            <a:ext cx="2125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600">
                <a:solidFill>
                  <a:schemeClr val="tx1"/>
                </a:solidFill>
                <a:latin typeface="Garamond" pitchFamily="18" charset="0"/>
              </a:rPr>
              <a:t>msg= sockIn.</a:t>
            </a:r>
            <a:r>
              <a:rPr lang="en-GB" sz="1600">
                <a:solidFill>
                  <a:srgbClr val="FF0000"/>
                </a:solidFill>
                <a:latin typeface="Garamond" pitchFamily="18" charset="0"/>
              </a:rPr>
              <a:t>readLine</a:t>
            </a:r>
            <a:r>
              <a:rPr lang="en-GB" sz="1600">
                <a:solidFill>
                  <a:schemeClr val="tx1"/>
                </a:solidFill>
                <a:latin typeface="Garamond" pitchFamily="18" charset="0"/>
              </a:rPr>
              <a:t>()</a:t>
            </a:r>
            <a:endParaRPr lang="fr-FR" sz="16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724525" y="4319588"/>
            <a:ext cx="3240088" cy="1058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en-GB" sz="1600" dirty="0" err="1">
                <a:solidFill>
                  <a:srgbClr val="006600"/>
                </a:solidFill>
                <a:latin typeface="Garamond" pitchFamily="18" charset="0"/>
              </a:rPr>
              <a:t>System.out.println</a:t>
            </a:r>
            <a:r>
              <a:rPr lang="en-GB" sz="1600" dirty="0">
                <a:solidFill>
                  <a:srgbClr val="006600"/>
                </a:solidFill>
                <a:latin typeface="Garamond" pitchFamily="18" charset="0"/>
              </a:rPr>
              <a:t>("</a:t>
            </a:r>
            <a:r>
              <a:rPr lang="en-GB" sz="1600" dirty="0" err="1">
                <a:solidFill>
                  <a:srgbClr val="006600"/>
                </a:solidFill>
                <a:latin typeface="Garamond" pitchFamily="18" charset="0"/>
              </a:rPr>
              <a:t>recu</a:t>
            </a:r>
            <a:r>
              <a:rPr lang="en-GB" sz="1600" dirty="0">
                <a:solidFill>
                  <a:srgbClr val="006600"/>
                </a:solidFill>
                <a:latin typeface="Garamond" pitchFamily="18" charset="0"/>
              </a:rPr>
              <a:t> :"+</a:t>
            </a:r>
            <a:r>
              <a:rPr lang="en-GB" sz="1600" dirty="0" err="1">
                <a:solidFill>
                  <a:srgbClr val="006600"/>
                </a:solidFill>
                <a:latin typeface="Garamond" pitchFamily="18" charset="0"/>
              </a:rPr>
              <a:t>msg</a:t>
            </a:r>
            <a:r>
              <a:rPr lang="en-GB" sz="1600" dirty="0">
                <a:solidFill>
                  <a:srgbClr val="006600"/>
                </a:solidFill>
                <a:latin typeface="Garamond" pitchFamily="18" charset="0"/>
              </a:rPr>
              <a:t>)</a:t>
            </a:r>
          </a:p>
          <a:p>
            <a:pPr algn="l">
              <a:defRPr/>
            </a:pPr>
            <a:endParaRPr lang="en-GB" sz="1600" dirty="0">
              <a:solidFill>
                <a:srgbClr val="006600"/>
              </a:solidFill>
              <a:latin typeface="Garamond" pitchFamily="18" charset="0"/>
            </a:endParaRPr>
          </a:p>
          <a:p>
            <a:pPr algn="l">
              <a:defRPr/>
            </a:pPr>
            <a:endParaRPr lang="en-GB" sz="1050" dirty="0">
              <a:latin typeface="Garamond" pitchFamily="18" charset="0"/>
            </a:endParaRPr>
          </a:p>
          <a:p>
            <a:pPr algn="l">
              <a:defRPr/>
            </a:pPr>
            <a:r>
              <a:rPr lang="en-GB" sz="1600" dirty="0" err="1">
                <a:latin typeface="Garamond" pitchFamily="18" charset="0"/>
              </a:rPr>
              <a:t>sockOut.</a:t>
            </a:r>
            <a:r>
              <a:rPr lang="en-GB" sz="1600" dirty="0" err="1">
                <a:solidFill>
                  <a:srgbClr val="FF0000"/>
                </a:solidFill>
                <a:latin typeface="Garamond" pitchFamily="18" charset="0"/>
              </a:rPr>
              <a:t>println</a:t>
            </a:r>
            <a:r>
              <a:rPr lang="en-GB" sz="1600" dirty="0">
                <a:latin typeface="Garamond" pitchFamily="18" charset="0"/>
              </a:rPr>
              <a:t>("</a:t>
            </a:r>
            <a:r>
              <a:rPr lang="en-GB" sz="1600" dirty="0" err="1">
                <a:latin typeface="Garamond" pitchFamily="18" charset="0"/>
              </a:rPr>
              <a:t>suivant</a:t>
            </a:r>
            <a:r>
              <a:rPr lang="en-GB" sz="1600" dirty="0">
                <a:latin typeface="Garamond" pitchFamily="18" charset="0"/>
              </a:rPr>
              <a:t> ? ")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79388" y="5097463"/>
            <a:ext cx="457200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sz="1600">
                <a:solidFill>
                  <a:srgbClr val="006600"/>
                </a:solidFill>
                <a:latin typeface="Garamond" pitchFamily="18" charset="0"/>
              </a:rPr>
              <a:t>String recu = sockIn.</a:t>
            </a:r>
            <a:r>
              <a:rPr lang="en-GB" sz="1600">
                <a:solidFill>
                  <a:srgbClr val="FF0000"/>
                </a:solidFill>
                <a:latin typeface="Garamond" pitchFamily="18" charset="0"/>
              </a:rPr>
              <a:t>readLine</a:t>
            </a:r>
            <a:r>
              <a:rPr lang="en-GB" sz="1600">
                <a:solidFill>
                  <a:srgbClr val="006600"/>
                </a:solidFill>
                <a:latin typeface="Garamond" pitchFamily="18" charset="0"/>
              </a:rPr>
              <a:t>()</a:t>
            </a:r>
          </a:p>
          <a:p>
            <a:pPr algn="l"/>
            <a:endParaRPr lang="en-GB" sz="1600">
              <a:solidFill>
                <a:srgbClr val="006600"/>
              </a:solidFill>
              <a:latin typeface="Garamond" pitchFamily="18" charset="0"/>
            </a:endParaRPr>
          </a:p>
          <a:p>
            <a:pPr algn="l"/>
            <a:endParaRPr lang="en-GB" sz="1600">
              <a:solidFill>
                <a:srgbClr val="006600"/>
              </a:solidFill>
              <a:latin typeface="Garamond" pitchFamily="18" charset="0"/>
            </a:endParaRPr>
          </a:p>
          <a:p>
            <a:pPr algn="l"/>
            <a:r>
              <a:rPr lang="en-GB" sz="1600">
                <a:solidFill>
                  <a:srgbClr val="FF0000"/>
                </a:solidFill>
                <a:latin typeface="Garamond" pitchFamily="18" charset="0"/>
              </a:rPr>
              <a:t>System.out.println("serveur -&gt; client :" + recu)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79388" y="836613"/>
            <a:ext cx="7272337" cy="47466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fr-FR" sz="1400">
                <a:latin typeface="Garamond" pitchFamily="18" charset="0"/>
              </a:rPr>
              <a:t>sockOut = new </a:t>
            </a:r>
            <a:r>
              <a:rPr lang="fr-FR" sz="1400">
                <a:solidFill>
                  <a:srgbClr val="C00000"/>
                </a:solidFill>
                <a:latin typeface="Garamond" pitchFamily="18" charset="0"/>
              </a:rPr>
              <a:t>PrintWriter</a:t>
            </a:r>
            <a:r>
              <a:rPr lang="fr-FR" sz="1400">
                <a:latin typeface="Garamond" pitchFamily="18" charset="0"/>
              </a:rPr>
              <a:t>(sock.</a:t>
            </a:r>
            <a:r>
              <a:rPr lang="fr-FR" sz="1400">
                <a:solidFill>
                  <a:srgbClr val="FF0066"/>
                </a:solidFill>
                <a:latin typeface="Garamond" pitchFamily="18" charset="0"/>
              </a:rPr>
              <a:t>getOutputStream()</a:t>
            </a:r>
            <a:r>
              <a:rPr lang="fr-FR" sz="1400">
                <a:latin typeface="Garamond" pitchFamily="18" charset="0"/>
              </a:rPr>
              <a:t>, </a:t>
            </a:r>
            <a:r>
              <a:rPr lang="fr-FR" sz="14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fr-FR" sz="1400">
                <a:latin typeface="Garamond" pitchFamily="18" charset="0"/>
              </a:rPr>
              <a:t>) </a:t>
            </a:r>
            <a:r>
              <a:rPr lang="fr-FR" sz="1400" u="sng">
                <a:solidFill>
                  <a:srgbClr val="FF0000"/>
                </a:solidFill>
                <a:latin typeface="Garamond" pitchFamily="18" charset="0"/>
              </a:rPr>
              <a:t>pour émission</a:t>
            </a:r>
            <a:r>
              <a:rPr lang="fr-FR" sz="140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GB" sz="1400">
                <a:latin typeface="Garamond" pitchFamily="18" charset="0"/>
              </a:rPr>
              <a:t> //forcer l’écriture </a:t>
            </a:r>
            <a:endParaRPr lang="fr-FR" sz="1400" u="sng">
              <a:solidFill>
                <a:srgbClr val="FF0000"/>
              </a:solidFill>
              <a:latin typeface="Garamond" pitchFamily="18" charset="0"/>
            </a:endParaRPr>
          </a:p>
          <a:p>
            <a:pPr algn="l"/>
            <a:r>
              <a:rPr lang="fr-FR" sz="1400">
                <a:solidFill>
                  <a:srgbClr val="006600"/>
                </a:solidFill>
                <a:latin typeface="Garamond" pitchFamily="18" charset="0"/>
              </a:rPr>
              <a:t>sockIn = new </a:t>
            </a:r>
            <a:r>
              <a:rPr lang="fr-FR" sz="1400">
                <a:solidFill>
                  <a:srgbClr val="C00000"/>
                </a:solidFill>
                <a:latin typeface="Garamond" pitchFamily="18" charset="0"/>
              </a:rPr>
              <a:t>BufferedReader</a:t>
            </a:r>
            <a:r>
              <a:rPr lang="fr-FR" sz="1400">
                <a:solidFill>
                  <a:srgbClr val="006600"/>
                </a:solidFill>
                <a:latin typeface="Garamond" pitchFamily="18" charset="0"/>
              </a:rPr>
              <a:t>(new InputStreamReader(sock.</a:t>
            </a:r>
            <a:r>
              <a:rPr lang="fr-FR" sz="1400">
                <a:solidFill>
                  <a:srgbClr val="FF0066"/>
                </a:solidFill>
                <a:latin typeface="Garamond" pitchFamily="18" charset="0"/>
              </a:rPr>
              <a:t>getInputStream()</a:t>
            </a:r>
            <a:r>
              <a:rPr lang="fr-FR" sz="1400">
                <a:solidFill>
                  <a:srgbClr val="006600"/>
                </a:solidFill>
                <a:latin typeface="Garamond" pitchFamily="18" charset="0"/>
              </a:rPr>
              <a:t>)) </a:t>
            </a:r>
            <a:r>
              <a:rPr lang="fr-FR" sz="1400" u="sng">
                <a:solidFill>
                  <a:srgbClr val="006600"/>
                </a:solidFill>
                <a:latin typeface="Garamond" pitchFamily="18" charset="0"/>
              </a:rPr>
              <a:t>pour réception 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692275" y="1520825"/>
            <a:ext cx="7345363" cy="477838"/>
          </a:xfrm>
          <a:prstGeom prst="rect">
            <a:avLst/>
          </a:prstGeom>
          <a:noFill/>
          <a:ln w="19050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sz="1400">
                <a:solidFill>
                  <a:srgbClr val="006600"/>
                </a:solidFill>
                <a:latin typeface="Garamond" pitchFamily="18" charset="0"/>
              </a:rPr>
              <a:t>sockOut = new </a:t>
            </a:r>
            <a:r>
              <a:rPr lang="en-GB" sz="1400">
                <a:solidFill>
                  <a:srgbClr val="C00000"/>
                </a:solidFill>
                <a:latin typeface="Garamond" pitchFamily="18" charset="0"/>
              </a:rPr>
              <a:t>PrintWriter</a:t>
            </a:r>
            <a:r>
              <a:rPr lang="en-GB" sz="1400">
                <a:solidFill>
                  <a:srgbClr val="006600"/>
                </a:solidFill>
                <a:latin typeface="Garamond" pitchFamily="18" charset="0"/>
              </a:rPr>
              <a:t>(sock.</a:t>
            </a:r>
            <a:r>
              <a:rPr lang="en-GB" sz="1400">
                <a:solidFill>
                  <a:srgbClr val="FF0066"/>
                </a:solidFill>
                <a:latin typeface="Garamond" pitchFamily="18" charset="0"/>
              </a:rPr>
              <a:t>getOutputStream()</a:t>
            </a:r>
            <a:r>
              <a:rPr lang="en-GB" sz="1400">
                <a:solidFill>
                  <a:srgbClr val="006600"/>
                </a:solidFill>
                <a:latin typeface="Garamond" pitchFamily="18" charset="0"/>
              </a:rPr>
              <a:t>, true) </a:t>
            </a:r>
            <a:r>
              <a:rPr lang="fr-FR" sz="1400" u="sng">
                <a:solidFill>
                  <a:srgbClr val="006600"/>
                </a:solidFill>
                <a:latin typeface="Garamond" pitchFamily="18" charset="0"/>
              </a:rPr>
              <a:t>pour émission </a:t>
            </a:r>
            <a:r>
              <a:rPr lang="en-GB" sz="1400">
                <a:latin typeface="Garamond" pitchFamily="18" charset="0"/>
              </a:rPr>
              <a:t> //forcer l’écriture </a:t>
            </a:r>
            <a:endParaRPr lang="en-GB" sz="1400">
              <a:solidFill>
                <a:srgbClr val="006600"/>
              </a:solidFill>
              <a:latin typeface="Garamond" pitchFamily="18" charset="0"/>
            </a:endParaRPr>
          </a:p>
          <a:p>
            <a:pPr algn="l"/>
            <a:r>
              <a:rPr lang="en-GB" sz="1400">
                <a:latin typeface="Garamond" pitchFamily="18" charset="0"/>
              </a:rPr>
              <a:t>sockIn = new </a:t>
            </a:r>
            <a:r>
              <a:rPr lang="en-GB" sz="1400">
                <a:solidFill>
                  <a:srgbClr val="C00000"/>
                </a:solidFill>
                <a:latin typeface="Garamond" pitchFamily="18" charset="0"/>
              </a:rPr>
              <a:t>BufferedReader</a:t>
            </a:r>
            <a:r>
              <a:rPr lang="en-GB" sz="1400">
                <a:latin typeface="Garamond" pitchFamily="18" charset="0"/>
              </a:rPr>
              <a:t>(new InputStreamReader(sock.</a:t>
            </a:r>
            <a:r>
              <a:rPr lang="en-GB" sz="1400">
                <a:solidFill>
                  <a:srgbClr val="FF0066"/>
                </a:solidFill>
                <a:latin typeface="Garamond" pitchFamily="18" charset="0"/>
              </a:rPr>
              <a:t>getInputStream()</a:t>
            </a:r>
            <a:r>
              <a:rPr lang="en-GB" sz="1400">
                <a:latin typeface="Garamond" pitchFamily="18" charset="0"/>
              </a:rPr>
              <a:t>)) </a:t>
            </a:r>
            <a:r>
              <a:rPr lang="fr-FR" sz="1400" u="sng">
                <a:latin typeface="Garamond" pitchFamily="18" charset="0"/>
              </a:rPr>
              <a:t>pour réception </a:t>
            </a:r>
            <a:endParaRPr lang="en-GB" sz="1400">
              <a:latin typeface="Garamond" pitchFamily="18" charset="0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971550" y="1341438"/>
            <a:ext cx="0" cy="1260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7321550" y="201453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700338" y="3789363"/>
            <a:ext cx="2879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804025" y="3933825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6804025" y="4652963"/>
            <a:ext cx="0" cy="396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 flipV="1">
            <a:off x="3059113" y="5229225"/>
            <a:ext cx="2520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403350" y="5373688"/>
            <a:ext cx="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7667" name="Text Box 22"/>
          <p:cNvSpPr txBox="1">
            <a:spLocks noChangeArrowheads="1"/>
          </p:cNvSpPr>
          <p:nvPr/>
        </p:nvSpPr>
        <p:spPr bwMode="auto">
          <a:xfrm>
            <a:off x="1568450" y="2136775"/>
            <a:ext cx="936625" cy="284163"/>
          </a:xfrm>
          <a:prstGeom prst="rect">
            <a:avLst/>
          </a:prstGeom>
          <a:noFill/>
          <a:ln w="2857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Garamond" pitchFamily="18" charset="0"/>
              </a:rPr>
              <a:t>Client</a:t>
            </a:r>
          </a:p>
        </p:txBody>
      </p:sp>
      <p:sp>
        <p:nvSpPr>
          <p:cNvPr id="27668" name="Text Box 23"/>
          <p:cNvSpPr txBox="1">
            <a:spLocks noChangeArrowheads="1"/>
          </p:cNvSpPr>
          <p:nvPr/>
        </p:nvSpPr>
        <p:spPr bwMode="auto">
          <a:xfrm>
            <a:off x="5867400" y="2352675"/>
            <a:ext cx="936625" cy="284163"/>
          </a:xfrm>
          <a:prstGeom prst="rect">
            <a:avLst/>
          </a:prstGeom>
          <a:noFill/>
          <a:ln w="2857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Garamond" pitchFamily="18" charset="0"/>
              </a:rPr>
              <a:t>Serveur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107950" y="3616325"/>
            <a:ext cx="8640763" cy="2678113"/>
          </a:xfrm>
          <a:prstGeom prst="rect">
            <a:avLst/>
          </a:prstGeom>
          <a:noFill/>
          <a:ln w="57150" algn="ctr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0" name="ZoneTexte 22"/>
          <p:cNvSpPr txBox="1">
            <a:spLocks noChangeArrowheads="1"/>
          </p:cNvSpPr>
          <p:nvPr/>
        </p:nvSpPr>
        <p:spPr bwMode="auto">
          <a:xfrm>
            <a:off x="2355850" y="2708275"/>
            <a:ext cx="3224213" cy="400050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Les flots selon l’application </a:t>
            </a:r>
          </a:p>
        </p:txBody>
      </p:sp>
      <p:sp>
        <p:nvSpPr>
          <p:cNvPr id="27671" name="ZoneTexte 22"/>
          <p:cNvSpPr txBox="1">
            <a:spLocks noChangeArrowheads="1"/>
          </p:cNvSpPr>
          <p:nvPr/>
        </p:nvSpPr>
        <p:spPr bwMode="auto">
          <a:xfrm>
            <a:off x="2268538" y="6372225"/>
            <a:ext cx="4319587" cy="400050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FF0000"/>
                </a:solidFill>
                <a:latin typeface="Garamond" pitchFamily="18" charset="0"/>
              </a:rPr>
              <a:t>readLine bloque en attente de println.</a:t>
            </a:r>
            <a:endParaRPr lang="fr-FR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AA25498B-8AF6-45A0-A260-500361189FD3}" type="slidenum">
              <a:rPr lang="fr-FR"/>
              <a:pPr>
                <a:defRPr/>
              </a:pPr>
              <a:t>27</a:t>
            </a:fld>
            <a:endParaRPr 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417513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Paramètre true dans </a:t>
            </a:r>
            <a:r>
              <a:rPr lang="en-GB" sz="2800" b="1" smtClean="0">
                <a:latin typeface="Garamond" pitchFamily="18" charset="0"/>
              </a:rPr>
              <a:t>PrintWriter</a:t>
            </a:r>
            <a:r>
              <a:rPr lang="fr-FR" sz="2800" b="1" smtClean="0">
                <a:latin typeface="Garamond" pitchFamily="18" charset="0"/>
              </a:rPr>
              <a:t> 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1331913" y="2152650"/>
            <a:ext cx="6191250" cy="3816350"/>
            <a:chOff x="930" y="1117"/>
            <a:chExt cx="3900" cy="2404"/>
          </a:xfrm>
        </p:grpSpPr>
        <p:sp>
          <p:nvSpPr>
            <p:cNvPr id="28686" name="Rectangle 4"/>
            <p:cNvSpPr>
              <a:spLocks noChangeArrowheads="1"/>
            </p:cNvSpPr>
            <p:nvPr/>
          </p:nvSpPr>
          <p:spPr bwMode="auto">
            <a:xfrm>
              <a:off x="930" y="1117"/>
              <a:ext cx="1315" cy="40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Client</a:t>
              </a:r>
            </a:p>
          </p:txBody>
        </p:sp>
        <p:sp>
          <p:nvSpPr>
            <p:cNvPr id="28687" name="Rectangle 5"/>
            <p:cNvSpPr>
              <a:spLocks noChangeArrowheads="1"/>
            </p:cNvSpPr>
            <p:nvPr/>
          </p:nvSpPr>
          <p:spPr bwMode="auto">
            <a:xfrm>
              <a:off x="3424" y="1117"/>
              <a:ext cx="1315" cy="40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800">
                  <a:latin typeface="Garamond" pitchFamily="18" charset="0"/>
                </a:rPr>
                <a:t>Serveur</a:t>
              </a:r>
            </a:p>
          </p:txBody>
        </p:sp>
        <p:sp>
          <p:nvSpPr>
            <p:cNvPr id="28688" name="Rectangle 6"/>
            <p:cNvSpPr>
              <a:spLocks noChangeArrowheads="1"/>
            </p:cNvSpPr>
            <p:nvPr/>
          </p:nvSpPr>
          <p:spPr bwMode="auto">
            <a:xfrm>
              <a:off x="930" y="1979"/>
              <a:ext cx="1315" cy="271"/>
            </a:xfrm>
            <a:prstGeom prst="rect">
              <a:avLst/>
            </a:prstGeom>
            <a:noFill/>
            <a:ln w="28575" cap="rnd" algn="ctr">
              <a:solidFill>
                <a:schemeClr val="accent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>
                  <a:solidFill>
                    <a:srgbClr val="C00000"/>
                  </a:solidFill>
                  <a:latin typeface="Garamond" pitchFamily="18" charset="0"/>
                </a:rPr>
                <a:t>Tampon Emission</a:t>
              </a:r>
            </a:p>
          </p:txBody>
        </p:sp>
        <p:sp>
          <p:nvSpPr>
            <p:cNvPr id="28689" name="Rectangle 7"/>
            <p:cNvSpPr>
              <a:spLocks noChangeArrowheads="1"/>
            </p:cNvSpPr>
            <p:nvPr/>
          </p:nvSpPr>
          <p:spPr bwMode="auto">
            <a:xfrm>
              <a:off x="3379" y="1979"/>
              <a:ext cx="1451" cy="271"/>
            </a:xfrm>
            <a:prstGeom prst="rect">
              <a:avLst/>
            </a:prstGeom>
            <a:noFill/>
            <a:ln w="28575" cap="rnd" algn="ctr">
              <a:solidFill>
                <a:schemeClr val="accent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>
                  <a:solidFill>
                    <a:srgbClr val="C00000"/>
                  </a:solidFill>
                  <a:latin typeface="Garamond" pitchFamily="18" charset="0"/>
                </a:rPr>
                <a:t>Tampon Réception</a:t>
              </a:r>
            </a:p>
          </p:txBody>
        </p:sp>
        <p:sp>
          <p:nvSpPr>
            <p:cNvPr id="28690" name="Rectangle 8"/>
            <p:cNvSpPr>
              <a:spLocks noChangeArrowheads="1"/>
            </p:cNvSpPr>
            <p:nvPr/>
          </p:nvSpPr>
          <p:spPr bwMode="auto">
            <a:xfrm>
              <a:off x="1746" y="2886"/>
              <a:ext cx="2449" cy="635"/>
            </a:xfrm>
            <a:prstGeom prst="rect">
              <a:avLst/>
            </a:prstGeom>
            <a:noFill/>
            <a:ln w="28575" algn="ctr">
              <a:solidFill>
                <a:srgbClr val="0066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r>
                <a:rPr lang="fr-FR" sz="2400">
                  <a:latin typeface="Garamond" pitchFamily="18" charset="0"/>
                </a:rPr>
                <a:t>Canal TCP</a:t>
              </a:r>
            </a:p>
          </p:txBody>
        </p:sp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>
              <a:off x="4150" y="1525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8692" name="Line 10"/>
            <p:cNvSpPr>
              <a:spLocks noChangeShapeType="1"/>
            </p:cNvSpPr>
            <p:nvPr/>
          </p:nvSpPr>
          <p:spPr bwMode="auto">
            <a:xfrm>
              <a:off x="1610" y="1525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8693" name="AutoShape 11"/>
            <p:cNvSpPr>
              <a:spLocks noChangeArrowheads="1"/>
            </p:cNvSpPr>
            <p:nvPr/>
          </p:nvSpPr>
          <p:spPr bwMode="auto">
            <a:xfrm>
              <a:off x="1474" y="2297"/>
              <a:ext cx="182" cy="861"/>
            </a:xfrm>
            <a:prstGeom prst="curvedRightArrow">
              <a:avLst>
                <a:gd name="adj1" fmla="val 94615"/>
                <a:gd name="adj2" fmla="val 189231"/>
                <a:gd name="adj3" fmla="val 33333"/>
              </a:avLst>
            </a:prstGeom>
            <a:solidFill>
              <a:srgbClr val="0066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8694" name="AutoShape 12"/>
            <p:cNvSpPr>
              <a:spLocks noChangeArrowheads="1"/>
            </p:cNvSpPr>
            <p:nvPr/>
          </p:nvSpPr>
          <p:spPr bwMode="auto">
            <a:xfrm rot="10570648">
              <a:off x="4239" y="2249"/>
              <a:ext cx="182" cy="771"/>
            </a:xfrm>
            <a:prstGeom prst="curvedRightArrow">
              <a:avLst>
                <a:gd name="adj1" fmla="val 84725"/>
                <a:gd name="adj2" fmla="val 169451"/>
                <a:gd name="adj3" fmla="val 33333"/>
              </a:avLst>
            </a:prstGeom>
            <a:solidFill>
              <a:srgbClr val="0066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10800000" wrap="none" lIns="0" tIns="0" rIns="0" bIns="0" anchor="ctr"/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1187450" y="836613"/>
            <a:ext cx="5976938" cy="369887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GB">
                <a:latin typeface="Garamond" pitchFamily="18" charset="0"/>
              </a:rPr>
              <a:t> sockOut = new PrintWriter(</a:t>
            </a:r>
            <a:r>
              <a:rPr lang="en-GB">
                <a:solidFill>
                  <a:srgbClr val="FF0000"/>
                </a:solidFill>
                <a:latin typeface="Garamond" pitchFamily="18" charset="0"/>
              </a:rPr>
              <a:t>sock.getOutputStream()</a:t>
            </a:r>
            <a:r>
              <a:rPr lang="en-GB">
                <a:latin typeface="Garamond" pitchFamily="18" charset="0"/>
              </a:rPr>
              <a:t>, true);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1550" y="1431925"/>
            <a:ext cx="6659563" cy="433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Forcer l’écriture du contenu du tampon sur le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OutputStream</a:t>
            </a:r>
            <a:endParaRPr lang="fr-FR" sz="2000" dirty="0"/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960938"/>
            <a:ext cx="12969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608638"/>
            <a:ext cx="12969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60938"/>
            <a:ext cx="12969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608638"/>
            <a:ext cx="12969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11188" y="5465763"/>
            <a:ext cx="1728787" cy="971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Socket de communication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Client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59563" y="5249863"/>
            <a:ext cx="1728787" cy="971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Socket de communication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Serveur</a:t>
            </a:r>
          </a:p>
        </p:txBody>
      </p:sp>
      <p:sp>
        <p:nvSpPr>
          <p:cNvPr id="28685" name="Rectangle 15"/>
          <p:cNvSpPr>
            <a:spLocks noChangeArrowheads="1"/>
          </p:cNvSpPr>
          <p:nvPr/>
        </p:nvSpPr>
        <p:spPr bwMode="auto">
          <a:xfrm>
            <a:off x="2555875" y="2908300"/>
            <a:ext cx="2411413" cy="396875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GB">
                <a:solidFill>
                  <a:srgbClr val="FF0000"/>
                </a:solidFill>
                <a:latin typeface="Garamond" pitchFamily="18" charset="0"/>
              </a:rPr>
              <a:t>sockOut.println </a:t>
            </a:r>
            <a:r>
              <a:rPr lang="en-GB">
                <a:solidFill>
                  <a:schemeClr val="accent2"/>
                </a:solidFill>
                <a:latin typeface="Garamond" pitchFamily="18" charset="0"/>
              </a:rPr>
              <a:t>("A");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A3666-73DE-4100-81D5-B09D6355D17A}" type="slidenum">
              <a:rPr lang="fr-FR"/>
              <a:pPr>
                <a:defRPr/>
              </a:pPr>
              <a:t>28</a:t>
            </a:fld>
            <a:endParaRPr lang="fr-F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41751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Serveur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642350" cy="65246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import java.net.*;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import java.io.*;</a:t>
            </a: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class ServerEcho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    public static void main(String args[])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    ServerSocket server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try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      server</a:t>
            </a: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 = new ServerSocket(7777); 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// socket de connexion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      while (true)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        Socket sock = </a:t>
            </a: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server</a:t>
            </a: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.accept(); 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// en attente pour la connexion d’un client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  }</a:t>
            </a:r>
            <a:r>
              <a:rPr lang="en-GB" sz="1400" b="1" i="1" smtClean="0">
                <a:latin typeface="Garamond" pitchFamily="18" charset="0"/>
              </a:rPr>
              <a:t> </a:t>
            </a:r>
            <a:r>
              <a:rPr lang="en-GB" sz="1400" b="1" i="1" smtClean="0">
                <a:solidFill>
                  <a:srgbClr val="FF0000"/>
                </a:solidFill>
                <a:latin typeface="Garamond" pitchFamily="18" charset="0"/>
              </a:rPr>
              <a:t>//fin while (true)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}</a:t>
            </a:r>
            <a:r>
              <a:rPr lang="en-GB" sz="1400" smtClean="0">
                <a:latin typeface="Garamond" pitchFamily="18" charset="0"/>
              </a:rPr>
              <a:t> </a:t>
            </a:r>
            <a:r>
              <a:rPr lang="en-GB" sz="1400" b="1" smtClean="0">
                <a:latin typeface="Garamond" pitchFamily="18" charset="0"/>
              </a:rPr>
              <a:t>catch (IOException e)</a:t>
            </a:r>
            <a:r>
              <a:rPr lang="en-GB" sz="1400" smtClean="0">
                <a:latin typeface="Garamond" pitchFamily="18" charset="0"/>
              </a:rPr>
              <a:t> {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try {</a:t>
            </a:r>
            <a:r>
              <a:rPr lang="en-GB" sz="1400" smtClean="0">
                <a:solidFill>
                  <a:srgbClr val="FF0000"/>
                </a:solidFill>
                <a:latin typeface="Garamond" pitchFamily="18" charset="0"/>
              </a:rPr>
              <a:t>server.close();</a:t>
            </a:r>
            <a:r>
              <a:rPr lang="en-GB" sz="1400" b="1" smtClean="0">
                <a:latin typeface="Garamond" pitchFamily="18" charset="0"/>
              </a:rPr>
              <a:t>}</a:t>
            </a:r>
            <a:r>
              <a:rPr lang="en-GB" sz="1400" smtClean="0">
                <a:latin typeface="Garamond" pitchFamily="18" charset="0"/>
              </a:rPr>
              <a:t> 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catch (IOException e2) {}</a:t>
            </a:r>
            <a:r>
              <a:rPr lang="en-GB" sz="1400" smtClean="0">
                <a:latin typeface="Garamond" pitchFamily="18" charset="0"/>
              </a:rPr>
              <a:t> 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smtClean="0">
                <a:latin typeface="Garamond" pitchFamily="18" charset="0"/>
              </a:rPr>
              <a:t>}</a:t>
            </a:r>
            <a:r>
              <a:rPr lang="en-GB" sz="1400" b="1" i="1" smtClean="0">
                <a:solidFill>
                  <a:srgbClr val="FF0000"/>
                </a:solidFill>
                <a:latin typeface="Garamond" pitchFamily="18" charset="0"/>
              </a:rPr>
              <a:t> // fin premier catch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}</a:t>
            </a:r>
            <a:r>
              <a:rPr lang="fr-FR" sz="1400" b="1" i="1" smtClean="0">
                <a:solidFill>
                  <a:srgbClr val="FF0000"/>
                </a:solidFill>
                <a:latin typeface="Garamond" pitchFamily="18" charset="0"/>
              </a:rPr>
              <a:t>// fin main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  }</a:t>
            </a:r>
            <a:r>
              <a:rPr lang="fr-FR" sz="1400" b="1" i="1" smtClean="0">
                <a:latin typeface="Garamond" pitchFamily="18" charset="0"/>
              </a:rPr>
              <a:t> </a:t>
            </a:r>
            <a:r>
              <a:rPr lang="fr-FR" sz="1400" b="1" i="1" smtClean="0">
                <a:solidFill>
                  <a:srgbClr val="FF0000"/>
                </a:solidFill>
                <a:latin typeface="Garamond" pitchFamily="18" charset="0"/>
              </a:rPr>
              <a:t>// fin classe</a:t>
            </a:r>
          </a:p>
        </p:txBody>
      </p:sp>
      <p:sp>
        <p:nvSpPr>
          <p:cNvPr id="29701" name="Rectangle 15"/>
          <p:cNvSpPr>
            <a:spLocks noChangeArrowheads="1"/>
          </p:cNvSpPr>
          <p:nvPr/>
        </p:nvSpPr>
        <p:spPr bwMode="auto">
          <a:xfrm>
            <a:off x="539750" y="1743075"/>
            <a:ext cx="8459788" cy="3205163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2" name="Rectangle 14"/>
          <p:cNvSpPr>
            <a:spLocks noChangeArrowheads="1"/>
          </p:cNvSpPr>
          <p:nvPr/>
        </p:nvSpPr>
        <p:spPr bwMode="auto">
          <a:xfrm>
            <a:off x="4932363" y="404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3" name="Rectangle 15"/>
          <p:cNvSpPr>
            <a:spLocks noChangeArrowheads="1"/>
          </p:cNvSpPr>
          <p:nvPr/>
        </p:nvSpPr>
        <p:spPr bwMode="auto">
          <a:xfrm>
            <a:off x="3924300" y="115888"/>
            <a:ext cx="1368425" cy="433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4" name="ZoneTexte 16"/>
          <p:cNvSpPr txBox="1">
            <a:spLocks noChangeArrowheads="1"/>
          </p:cNvSpPr>
          <p:nvPr/>
        </p:nvSpPr>
        <p:spPr bwMode="auto">
          <a:xfrm>
            <a:off x="5527675" y="404813"/>
            <a:ext cx="3013075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Code du serveur</a:t>
            </a:r>
          </a:p>
        </p:txBody>
      </p:sp>
      <p:cxnSp>
        <p:nvCxnSpPr>
          <p:cNvPr id="29705" name="Connecteur droit avec flèche 9"/>
          <p:cNvCxnSpPr>
            <a:cxnSpLocks noChangeShapeType="1"/>
          </p:cNvCxnSpPr>
          <p:nvPr/>
        </p:nvCxnSpPr>
        <p:spPr bwMode="auto">
          <a:xfrm>
            <a:off x="82550" y="1628775"/>
            <a:ext cx="457200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Connecteur droit avec flèche 9"/>
          <p:cNvCxnSpPr>
            <a:cxnSpLocks noChangeShapeType="1"/>
          </p:cNvCxnSpPr>
          <p:nvPr/>
        </p:nvCxnSpPr>
        <p:spPr bwMode="auto">
          <a:xfrm>
            <a:off x="180975" y="2101850"/>
            <a:ext cx="457200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81F46-E465-4095-A9C2-3D390F7E1D1B}" type="slidenum">
              <a:rPr lang="fr-FR"/>
              <a:pPr>
                <a:defRPr/>
              </a:pPr>
              <a:t>29</a:t>
            </a:fld>
            <a:endParaRPr 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229600" cy="6624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00B050"/>
                </a:solidFill>
                <a:latin typeface="Garamond" pitchFamily="18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00B050"/>
                </a:solidFill>
                <a:latin typeface="Garamond" pitchFamily="18" charset="0"/>
              </a:rPr>
              <a:t>import java.net.*;</a:t>
            </a:r>
            <a:endParaRPr lang="en-GB" sz="1400" b="1" smtClean="0">
              <a:solidFill>
                <a:srgbClr val="00B05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00B050"/>
                </a:solidFill>
                <a:latin typeface="Garamond" pitchFamily="18" charset="0"/>
              </a:rPr>
              <a:t>import java.util.Scanner;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public class ClientEcho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  public static void main(String[] args) throws IOException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latin typeface="Garamond" pitchFamily="18" charset="0"/>
              </a:rPr>
              <a:t>    </a:t>
            </a:r>
            <a:r>
              <a:rPr lang="fr-FR" sz="1400" smtClean="0">
                <a:solidFill>
                  <a:srgbClr val="333399"/>
                </a:solidFill>
                <a:latin typeface="Garamond" pitchFamily="18" charset="0"/>
              </a:rPr>
              <a:t>Socket sock = null;</a:t>
            </a:r>
            <a:endParaRPr lang="en-GB" sz="1400" smtClean="0">
              <a:solidFill>
                <a:srgbClr val="333399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333399"/>
                </a:solidFill>
                <a:latin typeface="Garamond" pitchFamily="18" charset="0"/>
              </a:rPr>
              <a:t>    PrintWriter sockOut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333399"/>
                </a:solidFill>
                <a:latin typeface="Garamond" pitchFamily="18" charset="0"/>
              </a:rPr>
              <a:t>    BufferedReader sockIn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try {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sock = new Socket("localhost", 7777); </a:t>
            </a:r>
            <a:r>
              <a:rPr lang="en-GB" sz="1200" b="1" smtClean="0">
                <a:solidFill>
                  <a:srgbClr val="006600"/>
                </a:solidFill>
                <a:latin typeface="Garamond" pitchFamily="18" charset="0"/>
              </a:rPr>
              <a:t>// </a:t>
            </a:r>
            <a:r>
              <a:rPr lang="fr-FR" sz="1200" smtClean="0">
                <a:solidFill>
                  <a:srgbClr val="006600"/>
                </a:solidFill>
                <a:latin typeface="Garamond" pitchFamily="18" charset="0"/>
              </a:rPr>
              <a:t>le socket de communication.</a:t>
            </a:r>
            <a:endParaRPr lang="en-GB" sz="1200" b="1" smtClean="0">
              <a:solidFill>
                <a:srgbClr val="0066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}</a:t>
            </a:r>
            <a:r>
              <a:rPr lang="en-GB" sz="1400" smtClean="0">
                <a:latin typeface="Garamond" pitchFamily="18" charset="0"/>
              </a:rPr>
              <a:t> </a:t>
            </a: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catch (UnknownHostException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  System.err.println("host non atteignable : localhost");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  System.exit(1);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} catch (IOException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      </a:t>
            </a: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System.err.println("connection impossible avec : localhost");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      System.exit(1);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006600"/>
                </a:solidFill>
                <a:latin typeface="Garamond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sock.close();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latin typeface="Garamond" pitchFamily="18" charset="0"/>
              </a:rPr>
              <a:t>  </a:t>
            </a:r>
            <a:r>
              <a:rPr lang="fr-FR" sz="1400" smtClean="0">
                <a:latin typeface="Garamond" pitchFamily="18" charset="0"/>
              </a:rPr>
              <a:t>}}</a:t>
            </a:r>
          </a:p>
        </p:txBody>
      </p:sp>
      <p:sp>
        <p:nvSpPr>
          <p:cNvPr id="30724" name="Rectangle 12"/>
          <p:cNvSpPr>
            <a:spLocks noChangeArrowheads="1"/>
          </p:cNvSpPr>
          <p:nvPr/>
        </p:nvSpPr>
        <p:spPr bwMode="auto">
          <a:xfrm>
            <a:off x="366713" y="1830388"/>
            <a:ext cx="5357812" cy="230187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5" name="ZoneTexte 12"/>
          <p:cNvSpPr txBox="1">
            <a:spLocks noChangeArrowheads="1"/>
          </p:cNvSpPr>
          <p:nvPr/>
        </p:nvSpPr>
        <p:spPr bwMode="auto">
          <a:xfrm>
            <a:off x="5672138" y="188913"/>
            <a:ext cx="2713037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Code du client</a:t>
            </a:r>
          </a:p>
        </p:txBody>
      </p:sp>
      <p:cxnSp>
        <p:nvCxnSpPr>
          <p:cNvPr id="30726" name="Connecteur droit avec flèche 9"/>
          <p:cNvCxnSpPr>
            <a:cxnSpLocks noChangeShapeType="1"/>
          </p:cNvCxnSpPr>
          <p:nvPr/>
        </p:nvCxnSpPr>
        <p:spPr bwMode="auto">
          <a:xfrm flipH="1">
            <a:off x="5795963" y="1939925"/>
            <a:ext cx="1079500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58D8A-9FD1-4A60-8587-229513646873}" type="slidenum">
              <a:rPr lang="fr-FR"/>
              <a:pPr>
                <a:defRPr/>
              </a:pPr>
              <a:t>3</a:t>
            </a:fld>
            <a:endParaRPr lang="fr-F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Définition des sockets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604250" cy="50419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fr-FR" sz="2000" b="1" smtClean="0">
                <a:latin typeface="Garamond" pitchFamily="18" charset="0"/>
              </a:rPr>
              <a:t>Définition : 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  <a:cs typeface="Times New Roman" pitchFamily="18" charset="0"/>
              </a:rPr>
              <a:t>un socket est un point d’accès aux couches (TCP/UDP).</a:t>
            </a:r>
          </a:p>
          <a:p>
            <a:pPr algn="just" eaLnBrk="1" hangingPunct="1">
              <a:lnSpc>
                <a:spcPct val="110000"/>
              </a:lnSpc>
            </a:pPr>
            <a:endParaRPr lang="fr-FR" sz="2000" smtClean="0">
              <a:latin typeface="Garamond" pitchFamily="18" charset="0"/>
            </a:endParaRPr>
          </a:p>
          <a:p>
            <a:pPr algn="just" eaLnBrk="1" hangingPunct="1"/>
            <a:r>
              <a:rPr lang="fr-FR" sz="2000" b="1" smtClean="0">
                <a:latin typeface="Garamond" pitchFamily="18" charset="0"/>
              </a:rPr>
              <a:t>Les sockets sont mis au point par l’université de Berkeley (University of California) en 1986. </a:t>
            </a:r>
          </a:p>
          <a:p>
            <a:pPr lvl="1" algn="just" eaLnBrk="1" hangingPunct="1"/>
            <a:r>
              <a:rPr lang="fr-FR" sz="2000" smtClean="0">
                <a:latin typeface="Garamond" pitchFamily="18" charset="0"/>
              </a:rPr>
              <a:t>Utilisant le langage C, mais depuis les sockets ont été implémentées dans de nombreux langages.</a:t>
            </a:r>
          </a:p>
          <a:p>
            <a:pPr algn="just" eaLnBrk="1" hangingPunct="1"/>
            <a:endParaRPr lang="fr-FR" sz="2000" smtClean="0">
              <a:latin typeface="Garamond" pitchFamily="18" charset="0"/>
            </a:endParaRPr>
          </a:p>
          <a:p>
            <a:pPr lvl="4" algn="just" eaLnBrk="1" hangingPunct="1"/>
            <a:endParaRPr lang="fr-FR" b="1" smtClean="0">
              <a:solidFill>
                <a:srgbClr val="006600"/>
              </a:solidFill>
              <a:latin typeface="Garamond" pitchFamily="18" charset="0"/>
            </a:endParaRPr>
          </a:p>
          <a:p>
            <a:pPr lvl="4" algn="just" eaLnBrk="1" hangingPunct="1"/>
            <a:endParaRPr lang="fr-FR" b="1" smtClean="0">
              <a:solidFill>
                <a:srgbClr val="006600"/>
              </a:solidFill>
              <a:latin typeface="Garamond" pitchFamily="18" charset="0"/>
            </a:endParaRPr>
          </a:p>
          <a:p>
            <a:pPr lvl="4" algn="just" eaLnBrk="1" hangingPunct="1"/>
            <a:endParaRPr lang="fr-FR" b="1" smtClean="0">
              <a:solidFill>
                <a:srgbClr val="006600"/>
              </a:solidFill>
              <a:latin typeface="Garamond" pitchFamily="18" charset="0"/>
            </a:endParaRPr>
          </a:p>
          <a:p>
            <a:pPr lvl="4" algn="just" eaLnBrk="1" hangingPunct="1">
              <a:buFont typeface="Wingdings" pitchFamily="2" charset="2"/>
              <a:buNone/>
            </a:pPr>
            <a:endParaRPr lang="fr-FR" b="1" smtClean="0">
              <a:solidFill>
                <a:srgbClr val="006600"/>
              </a:solidFill>
              <a:latin typeface="Garamond" pitchFamily="18" charset="0"/>
            </a:endParaRPr>
          </a:p>
          <a:p>
            <a:pPr lvl="4" algn="just" eaLnBrk="1" hangingPunct="1">
              <a:buFont typeface="Wingdings" pitchFamily="2" charset="2"/>
              <a:buNone/>
            </a:pPr>
            <a:r>
              <a:rPr lang="fr-FR" b="1" smtClean="0">
                <a:solidFill>
                  <a:srgbClr val="006600"/>
                </a:solidFill>
                <a:latin typeface="Garamond" pitchFamily="18" charset="0"/>
              </a:rPr>
              <a:t>	</a:t>
            </a:r>
            <a:r>
              <a:rPr lang="fr-FR" b="1" smtClean="0">
                <a:solidFill>
                  <a:srgbClr val="C00000"/>
                </a:solidFill>
                <a:latin typeface="Garamond" pitchFamily="18" charset="0"/>
              </a:rPr>
              <a:t>Implémentation de Sun pour Java</a:t>
            </a:r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1116013" y="4076700"/>
            <a:ext cx="6624637" cy="1584325"/>
          </a:xfrm>
          <a:prstGeom prst="irregularSeal2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95275" y="706438"/>
            <a:ext cx="7877175" cy="4191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Flèche vers le bas 1"/>
          <p:cNvSpPr>
            <a:spLocks noChangeArrowheads="1"/>
          </p:cNvSpPr>
          <p:nvPr/>
        </p:nvSpPr>
        <p:spPr bwMode="auto">
          <a:xfrm>
            <a:off x="3995738" y="2924175"/>
            <a:ext cx="647700" cy="1195388"/>
          </a:xfrm>
          <a:prstGeom prst="downArrow">
            <a:avLst>
              <a:gd name="adj1" fmla="val 50000"/>
              <a:gd name="adj2" fmla="val 5007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7D267-A271-40E6-952B-5BB912E73365}" type="slidenum">
              <a:rPr lang="fr-FR"/>
              <a:pPr>
                <a:defRPr/>
              </a:pPr>
              <a:t>30</a:t>
            </a:fld>
            <a:endParaRPr lang="fr-FR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229600" cy="6624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00B050"/>
                </a:solidFill>
                <a:latin typeface="Garamond" pitchFamily="18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00B050"/>
                </a:solidFill>
                <a:latin typeface="Garamond" pitchFamily="18" charset="0"/>
              </a:rPr>
              <a:t>import java.net.*;</a:t>
            </a:r>
            <a:endParaRPr lang="en-GB" sz="1400" b="1" smtClean="0">
              <a:solidFill>
                <a:srgbClr val="00B05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00B050"/>
                </a:solidFill>
                <a:latin typeface="Garamond" pitchFamily="18" charset="0"/>
              </a:rPr>
              <a:t>import java.util.Scanner;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public class ClientEcho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  public static void main(String[] args) throws IOException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latin typeface="Garamond" pitchFamily="18" charset="0"/>
              </a:rPr>
              <a:t>    </a:t>
            </a:r>
            <a:r>
              <a:rPr lang="fr-FR" sz="1400" smtClean="0">
                <a:solidFill>
                  <a:srgbClr val="333399"/>
                </a:solidFill>
                <a:latin typeface="Garamond" pitchFamily="18" charset="0"/>
              </a:rPr>
              <a:t>Socket sock = null;</a:t>
            </a:r>
            <a:endParaRPr lang="en-GB" sz="1400" smtClean="0">
              <a:solidFill>
                <a:srgbClr val="333399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333399"/>
                </a:solidFill>
                <a:latin typeface="Garamond" pitchFamily="18" charset="0"/>
              </a:rPr>
              <a:t>    PrintWriter sockOut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333399"/>
                </a:solidFill>
                <a:latin typeface="Garamond" pitchFamily="18" charset="0"/>
              </a:rPr>
              <a:t>    BufferedReader sockIn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try {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sock = new Socket("localhost", 7777); </a:t>
            </a:r>
            <a:endParaRPr lang="en-GB" sz="1200" b="1" smtClean="0">
              <a:solidFill>
                <a:srgbClr val="0066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      sockOut = new PrintWriter(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sock.getOutputStream()</a:t>
            </a: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, true); </a:t>
            </a:r>
            <a:r>
              <a:rPr lang="en-GB" sz="1200" smtClean="0">
                <a:solidFill>
                  <a:srgbClr val="FF0000"/>
                </a:solidFill>
                <a:latin typeface="Garamond" pitchFamily="18" charset="0"/>
              </a:rPr>
              <a:t>//forcer l’écriture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006600"/>
                </a:solidFill>
                <a:latin typeface="Garamond" pitchFamily="18" charset="0"/>
              </a:rPr>
              <a:t>      sockIn = new BufferedReader(new InputStreamReader(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sock.getInputStream()</a:t>
            </a:r>
            <a:r>
              <a:rPr lang="en-GB" sz="1400" b="1" smtClean="0">
                <a:solidFill>
                  <a:srgbClr val="006600"/>
                </a:solidFill>
                <a:latin typeface="Garamond" pitchFamily="18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}</a:t>
            </a:r>
            <a:r>
              <a:rPr lang="en-GB" sz="1400" smtClean="0">
                <a:latin typeface="Garamond" pitchFamily="18" charset="0"/>
              </a:rPr>
              <a:t> </a:t>
            </a: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catch (UnknownHostException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  System.err.println("host non atteignable : localhost");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  System.exit(1);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} catch (IOException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      </a:t>
            </a: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System.err.println("connection impossible avec : localhost");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      System.exit(1);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006600"/>
                </a:solidFill>
                <a:latin typeface="Garamond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sockOut.close();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sockIn.close();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solidFill>
                  <a:srgbClr val="CC3300"/>
                </a:solidFill>
                <a:latin typeface="Garamond" pitchFamily="18" charset="0"/>
              </a:rPr>
              <a:t>    sock.close();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>
                <a:latin typeface="Garamond" pitchFamily="18" charset="0"/>
              </a:rPr>
              <a:t>  </a:t>
            </a:r>
            <a:r>
              <a:rPr lang="fr-FR" sz="1400" smtClean="0">
                <a:latin typeface="Garamond" pitchFamily="18" charset="0"/>
              </a:rPr>
              <a:t>}}</a:t>
            </a:r>
          </a:p>
        </p:txBody>
      </p:sp>
      <p:sp>
        <p:nvSpPr>
          <p:cNvPr id="31748" name="Rectangle 12"/>
          <p:cNvSpPr>
            <a:spLocks noChangeArrowheads="1"/>
          </p:cNvSpPr>
          <p:nvPr/>
        </p:nvSpPr>
        <p:spPr bwMode="auto">
          <a:xfrm>
            <a:off x="366713" y="1830388"/>
            <a:ext cx="6365875" cy="649287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9" name="ZoneTexte 12"/>
          <p:cNvSpPr txBox="1">
            <a:spLocks noChangeArrowheads="1"/>
          </p:cNvSpPr>
          <p:nvPr/>
        </p:nvSpPr>
        <p:spPr bwMode="auto">
          <a:xfrm>
            <a:off x="5672138" y="260350"/>
            <a:ext cx="2713037" cy="5857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Code du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B1E23-26B5-4FC0-AA43-E787FB497F7C}" type="slidenum">
              <a:rPr lang="fr-FR"/>
              <a:pPr>
                <a:defRPr/>
              </a:pPr>
              <a:t>31</a:t>
            </a:fld>
            <a:endParaRPr lang="fr-F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41751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Serveur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642350" cy="65246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import java.net.*;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import java.io.*;</a:t>
            </a:r>
            <a:endParaRPr lang="en-GB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class ServerEcho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    public static void main(String args[])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    ServerSocket server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try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      server</a:t>
            </a: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 = new ServerSocket(7777); </a:t>
            </a:r>
            <a:endParaRPr lang="en-GB" sz="1400" b="1" smtClean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      while (true)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        Socket sock = </a:t>
            </a: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server</a:t>
            </a: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.accept();</a:t>
            </a:r>
            <a:endParaRPr lang="en-GB" sz="1400" b="1" smtClean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        System.out.println(</a:t>
            </a: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"connecte"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); // confirmer la connexion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        PrintWriter sockOut = new PrintWriter(</a:t>
            </a: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sock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.</a:t>
            </a: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getOutputStream()</a:t>
            </a: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, 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GB" sz="1400" b="1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endParaRPr lang="en-GB" sz="1400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        BufferedReader sockIn = new BufferedReader(new InputStreamReader(</a:t>
            </a:r>
            <a:r>
              <a:rPr lang="en-GB" sz="1400" b="1" smtClean="0">
                <a:solidFill>
                  <a:srgbClr val="C00000"/>
                </a:solidFill>
                <a:latin typeface="Garamond" pitchFamily="18" charset="0"/>
              </a:rPr>
              <a:t>sock</a:t>
            </a:r>
            <a:r>
              <a:rPr lang="en-GB" sz="1400" b="1" smtClean="0">
                <a:solidFill>
                  <a:schemeClr val="accent2"/>
                </a:solidFill>
                <a:latin typeface="Garamond" pitchFamily="18" charset="0"/>
              </a:rPr>
              <a:t>.getInputStream()</a:t>
            </a:r>
            <a:r>
              <a:rPr lang="en-GB" sz="1400" b="1" smtClean="0">
                <a:solidFill>
                  <a:srgbClr val="FF0000"/>
                </a:solidFill>
                <a:latin typeface="Garamond" pitchFamily="18" charset="0"/>
              </a:rPr>
              <a:t>));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GB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     }</a:t>
            </a:r>
            <a:r>
              <a:rPr lang="en-GB" sz="1400" b="1" i="1" smtClean="0">
                <a:latin typeface="Garamond" pitchFamily="18" charset="0"/>
              </a:rPr>
              <a:t> </a:t>
            </a:r>
            <a:r>
              <a:rPr lang="en-GB" sz="1400" b="1" i="1" smtClean="0">
                <a:solidFill>
                  <a:srgbClr val="FF0000"/>
                </a:solidFill>
                <a:latin typeface="Garamond" pitchFamily="18" charset="0"/>
              </a:rPr>
              <a:t>//fin while (true)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 }</a:t>
            </a:r>
            <a:r>
              <a:rPr lang="en-GB" sz="1400" smtClean="0">
                <a:latin typeface="Garamond" pitchFamily="18" charset="0"/>
              </a:rPr>
              <a:t> </a:t>
            </a:r>
            <a:r>
              <a:rPr lang="en-GB" sz="1400" b="1" smtClean="0">
                <a:latin typeface="Garamond" pitchFamily="18" charset="0"/>
              </a:rPr>
              <a:t>catch (IOException e)</a:t>
            </a:r>
            <a:r>
              <a:rPr lang="en-GB" sz="1400" smtClean="0">
                <a:latin typeface="Garamond" pitchFamily="18" charset="0"/>
              </a:rPr>
              <a:t> {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try {</a:t>
            </a:r>
            <a:r>
              <a:rPr lang="en-GB" sz="1400" smtClean="0">
                <a:solidFill>
                  <a:srgbClr val="FF0000"/>
                </a:solidFill>
                <a:latin typeface="Garamond" pitchFamily="18" charset="0"/>
              </a:rPr>
              <a:t>server.close();</a:t>
            </a:r>
            <a:r>
              <a:rPr lang="en-GB" sz="1400" b="1" smtClean="0">
                <a:latin typeface="Garamond" pitchFamily="18" charset="0"/>
              </a:rPr>
              <a:t>}</a:t>
            </a:r>
            <a:r>
              <a:rPr lang="en-GB" sz="1400" smtClean="0">
                <a:latin typeface="Garamond" pitchFamily="18" charset="0"/>
              </a:rPr>
              <a:t> 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smtClean="0">
                <a:latin typeface="Garamond" pitchFamily="18" charset="0"/>
              </a:rPr>
              <a:t>catch (IOException e2) {}</a:t>
            </a:r>
            <a:r>
              <a:rPr lang="en-GB" sz="1400" smtClean="0">
                <a:latin typeface="Garamond" pitchFamily="18" charset="0"/>
              </a:rPr>
              <a:t> 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smtClean="0">
                <a:latin typeface="Garamond" pitchFamily="18" charset="0"/>
              </a:rPr>
              <a:t>}</a:t>
            </a:r>
            <a:r>
              <a:rPr lang="en-GB" sz="1400" b="1" i="1" smtClean="0">
                <a:solidFill>
                  <a:srgbClr val="FF0000"/>
                </a:solidFill>
                <a:latin typeface="Garamond" pitchFamily="18" charset="0"/>
              </a:rPr>
              <a:t> // fin premier catch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}</a:t>
            </a:r>
            <a:r>
              <a:rPr lang="fr-FR" sz="1400" b="1" i="1" smtClean="0">
                <a:solidFill>
                  <a:srgbClr val="FF0000"/>
                </a:solidFill>
                <a:latin typeface="Garamond" pitchFamily="18" charset="0"/>
              </a:rPr>
              <a:t>// fin main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  }</a:t>
            </a:r>
            <a:r>
              <a:rPr lang="fr-FR" sz="1400" b="1" i="1" smtClean="0">
                <a:latin typeface="Garamond" pitchFamily="18" charset="0"/>
              </a:rPr>
              <a:t> </a:t>
            </a:r>
            <a:r>
              <a:rPr lang="fr-FR" sz="1400" b="1" i="1" smtClean="0">
                <a:solidFill>
                  <a:srgbClr val="FF0000"/>
                </a:solidFill>
                <a:latin typeface="Garamond" pitchFamily="18" charset="0"/>
              </a:rPr>
              <a:t>// fin classe</a:t>
            </a:r>
          </a:p>
        </p:txBody>
      </p:sp>
      <p:sp>
        <p:nvSpPr>
          <p:cNvPr id="32773" name="Rectangle 15"/>
          <p:cNvSpPr>
            <a:spLocks noChangeArrowheads="1"/>
          </p:cNvSpPr>
          <p:nvPr/>
        </p:nvSpPr>
        <p:spPr bwMode="auto">
          <a:xfrm>
            <a:off x="539750" y="1743075"/>
            <a:ext cx="8459788" cy="3205163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4" name="Rectangle 12"/>
          <p:cNvSpPr>
            <a:spLocks noChangeArrowheads="1"/>
          </p:cNvSpPr>
          <p:nvPr/>
        </p:nvSpPr>
        <p:spPr bwMode="auto">
          <a:xfrm>
            <a:off x="625475" y="2471738"/>
            <a:ext cx="7475538" cy="5032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Rectangle 14"/>
          <p:cNvSpPr>
            <a:spLocks noChangeArrowheads="1"/>
          </p:cNvSpPr>
          <p:nvPr/>
        </p:nvSpPr>
        <p:spPr bwMode="auto">
          <a:xfrm>
            <a:off x="4932363" y="404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6" name="Rectangle 15"/>
          <p:cNvSpPr>
            <a:spLocks noChangeArrowheads="1"/>
          </p:cNvSpPr>
          <p:nvPr/>
        </p:nvSpPr>
        <p:spPr bwMode="auto">
          <a:xfrm>
            <a:off x="3924300" y="115888"/>
            <a:ext cx="1368425" cy="433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7" name="ZoneTexte 16"/>
          <p:cNvSpPr txBox="1">
            <a:spLocks noChangeArrowheads="1"/>
          </p:cNvSpPr>
          <p:nvPr/>
        </p:nvSpPr>
        <p:spPr bwMode="auto">
          <a:xfrm>
            <a:off x="5311775" y="403225"/>
            <a:ext cx="3013075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Code du serveur</a:t>
            </a:r>
          </a:p>
        </p:txBody>
      </p:sp>
      <p:cxnSp>
        <p:nvCxnSpPr>
          <p:cNvPr id="32778" name="Connecteur droit avec flèche 9"/>
          <p:cNvCxnSpPr>
            <a:cxnSpLocks noChangeShapeType="1"/>
          </p:cNvCxnSpPr>
          <p:nvPr/>
        </p:nvCxnSpPr>
        <p:spPr bwMode="auto">
          <a:xfrm>
            <a:off x="149225" y="2740025"/>
            <a:ext cx="457200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2F0AC-31D5-49E1-8B91-E796679A6879}" type="slidenum">
              <a:rPr lang="fr-FR"/>
              <a:pPr>
                <a:defRPr/>
              </a:pPr>
              <a:t>32</a:t>
            </a:fld>
            <a:endParaRPr 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229600" cy="6624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00B050"/>
                </a:solidFill>
                <a:latin typeface="Garamond" pitchFamily="18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00B050"/>
                </a:solidFill>
                <a:latin typeface="Garamond" pitchFamily="18" charset="0"/>
              </a:rPr>
              <a:t>import java.net.*;</a:t>
            </a:r>
            <a:endParaRPr lang="en-GB" sz="1400" b="1" dirty="0" smtClean="0">
              <a:solidFill>
                <a:srgbClr val="00B05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00B050"/>
                </a:solidFill>
                <a:latin typeface="Garamond" pitchFamily="18" charset="0"/>
              </a:rPr>
              <a:t>import </a:t>
            </a:r>
            <a:r>
              <a:rPr lang="en-GB" sz="1400" b="1" dirty="0" err="1" smtClean="0">
                <a:solidFill>
                  <a:srgbClr val="00B050"/>
                </a:solidFill>
                <a:latin typeface="Garamond" pitchFamily="18" charset="0"/>
              </a:rPr>
              <a:t>java.util.Scanner</a:t>
            </a:r>
            <a:r>
              <a:rPr lang="en-GB" sz="1400" b="1" dirty="0" smtClean="0">
                <a:solidFill>
                  <a:srgbClr val="00B050"/>
                </a:solidFill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public class </a:t>
            </a:r>
            <a:r>
              <a:rPr lang="en-GB" sz="1400" b="1" dirty="0" err="1" smtClean="0">
                <a:latin typeface="Garamond" pitchFamily="18" charset="0"/>
              </a:rPr>
              <a:t>ClientEcho</a:t>
            </a:r>
            <a:r>
              <a:rPr lang="en-GB" sz="1400" b="1" dirty="0" smtClean="0"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  public static void main(String[] </a:t>
            </a:r>
            <a:r>
              <a:rPr lang="en-GB" sz="1400" b="1" dirty="0" err="1" smtClean="0">
                <a:solidFill>
                  <a:srgbClr val="C00000"/>
                </a:solidFill>
                <a:latin typeface="Garamond" pitchFamily="18" charset="0"/>
              </a:rPr>
              <a:t>args</a:t>
            </a: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) throws </a:t>
            </a:r>
            <a:r>
              <a:rPr lang="en-GB" sz="1400" b="1" dirty="0" err="1" smtClean="0">
                <a:solidFill>
                  <a:srgbClr val="C00000"/>
                </a:solidFill>
                <a:latin typeface="Garamond" pitchFamily="18" charset="0"/>
              </a:rPr>
              <a:t>IOException</a:t>
            </a: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Garamond" pitchFamily="18" charset="0"/>
              </a:rPr>
              <a:t>    </a:t>
            </a:r>
            <a:r>
              <a:rPr lang="fr-FR" sz="1400" dirty="0" smtClean="0">
                <a:solidFill>
                  <a:srgbClr val="333399"/>
                </a:solidFill>
                <a:latin typeface="Garamond" pitchFamily="18" charset="0"/>
              </a:rPr>
              <a:t>Socket </a:t>
            </a:r>
            <a:r>
              <a:rPr lang="fr-FR" sz="1400" dirty="0" err="1" smtClean="0">
                <a:solidFill>
                  <a:srgbClr val="333399"/>
                </a:solidFill>
                <a:latin typeface="Garamond" pitchFamily="18" charset="0"/>
              </a:rPr>
              <a:t>sock</a:t>
            </a:r>
            <a:r>
              <a:rPr lang="fr-FR" sz="1400" dirty="0" smtClean="0">
                <a:solidFill>
                  <a:srgbClr val="333399"/>
                </a:solidFill>
                <a:latin typeface="Garamond" pitchFamily="18" charset="0"/>
              </a:rPr>
              <a:t> = </a:t>
            </a:r>
            <a:r>
              <a:rPr lang="fr-FR" sz="1400" dirty="0" err="1" smtClean="0">
                <a:solidFill>
                  <a:srgbClr val="333399"/>
                </a:solidFill>
                <a:latin typeface="Garamond" pitchFamily="18" charset="0"/>
              </a:rPr>
              <a:t>null</a:t>
            </a:r>
            <a:r>
              <a:rPr lang="fr-FR" sz="1400" dirty="0" smtClean="0">
                <a:solidFill>
                  <a:srgbClr val="333399"/>
                </a:solidFill>
                <a:latin typeface="Garamond" pitchFamily="18" charset="0"/>
              </a:rPr>
              <a:t>;</a:t>
            </a:r>
            <a:endParaRPr lang="en-GB" sz="1400" dirty="0" smtClean="0">
              <a:solidFill>
                <a:srgbClr val="333399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333399"/>
                </a:solidFill>
                <a:latin typeface="Garamond" pitchFamily="18" charset="0"/>
              </a:rPr>
              <a:t>    </a:t>
            </a:r>
            <a:r>
              <a:rPr lang="en-GB" sz="1400" dirty="0" err="1" smtClean="0">
                <a:solidFill>
                  <a:srgbClr val="333399"/>
                </a:solidFill>
                <a:latin typeface="Garamond" pitchFamily="18" charset="0"/>
              </a:rPr>
              <a:t>PrintWriter</a:t>
            </a:r>
            <a:r>
              <a:rPr lang="en-GB" sz="1400" dirty="0" smtClean="0">
                <a:solidFill>
                  <a:srgbClr val="333399"/>
                </a:solidFill>
                <a:latin typeface="Garamond" pitchFamily="18" charset="0"/>
              </a:rPr>
              <a:t> </a:t>
            </a:r>
            <a:r>
              <a:rPr lang="en-GB" sz="1400" dirty="0" err="1" smtClean="0">
                <a:solidFill>
                  <a:srgbClr val="333399"/>
                </a:solidFill>
                <a:latin typeface="Garamond" pitchFamily="18" charset="0"/>
              </a:rPr>
              <a:t>sockOut</a:t>
            </a:r>
            <a:r>
              <a:rPr lang="en-GB" sz="1400" dirty="0" smtClean="0">
                <a:solidFill>
                  <a:srgbClr val="333399"/>
                </a:solidFill>
                <a:latin typeface="Garamond" pitchFamily="18" charset="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333399"/>
                </a:solidFill>
                <a:latin typeface="Garamond" pitchFamily="18" charset="0"/>
              </a:rPr>
              <a:t>    </a:t>
            </a:r>
            <a:r>
              <a:rPr lang="en-GB" sz="1400" dirty="0" err="1" smtClean="0">
                <a:solidFill>
                  <a:srgbClr val="333399"/>
                </a:solidFill>
                <a:latin typeface="Garamond" pitchFamily="18" charset="0"/>
              </a:rPr>
              <a:t>BufferedReader</a:t>
            </a:r>
            <a:r>
              <a:rPr lang="en-GB" sz="1400" dirty="0" smtClean="0">
                <a:solidFill>
                  <a:srgbClr val="333399"/>
                </a:solidFill>
                <a:latin typeface="Garamond" pitchFamily="18" charset="0"/>
              </a:rPr>
              <a:t> </a:t>
            </a:r>
            <a:r>
              <a:rPr lang="en-GB" sz="1400" dirty="0" err="1" smtClean="0">
                <a:solidFill>
                  <a:srgbClr val="333399"/>
                </a:solidFill>
                <a:latin typeface="Garamond" pitchFamily="18" charset="0"/>
              </a:rPr>
              <a:t>sockIn</a:t>
            </a:r>
            <a:r>
              <a:rPr lang="en-GB" sz="1400" dirty="0" smtClean="0">
                <a:solidFill>
                  <a:srgbClr val="333399"/>
                </a:solidFill>
                <a:latin typeface="Garamond" pitchFamily="18" charset="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   try {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sock = new Socket("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localhost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", 7777); </a:t>
            </a:r>
            <a:endParaRPr lang="en-GB" sz="1200" b="1" dirty="0" smtClean="0">
              <a:solidFill>
                <a:srgbClr val="0066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     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sockOut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= new 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PrintWriter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(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sock.getOutputStream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, true); </a:t>
            </a:r>
            <a:endParaRPr lang="en-GB" sz="1200" dirty="0" smtClean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      </a:t>
            </a:r>
            <a:r>
              <a:rPr lang="en-GB" sz="1400" b="1" dirty="0" err="1" smtClean="0">
                <a:solidFill>
                  <a:srgbClr val="006600"/>
                </a:solidFill>
                <a:latin typeface="Garamond" pitchFamily="18" charset="0"/>
              </a:rPr>
              <a:t>sockIn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 = new </a:t>
            </a:r>
            <a:r>
              <a:rPr lang="en-GB" sz="1400" b="1" dirty="0" err="1" smtClean="0">
                <a:solidFill>
                  <a:srgbClr val="006600"/>
                </a:solidFill>
                <a:latin typeface="Garamond" pitchFamily="18" charset="0"/>
              </a:rPr>
              <a:t>BufferedReader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(new </a:t>
            </a:r>
            <a:r>
              <a:rPr lang="en-GB" sz="1400" b="1" dirty="0" err="1" smtClean="0">
                <a:solidFill>
                  <a:srgbClr val="006600"/>
                </a:solidFill>
                <a:latin typeface="Garamond" pitchFamily="18" charset="0"/>
              </a:rPr>
              <a:t>InputStreamReader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sock.getInputStream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   }</a:t>
            </a:r>
            <a:r>
              <a:rPr lang="en-GB" sz="1400" dirty="0" smtClean="0">
                <a:latin typeface="Garamond" pitchFamily="18" charset="0"/>
              </a:rPr>
              <a:t> 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catch (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UnknownHostException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 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System.err.println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("host non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atteignable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: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localhost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 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System.exit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(1);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} catch (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IOException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    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System.err.println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connection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impossible avec :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localhost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    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System.exit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006600"/>
                </a:solidFill>
                <a:latin typeface="Garamond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System.out.println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("tapez non pour terminer");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en-GB" sz="1400" b="1" dirty="0" smtClean="0">
                <a:solidFill>
                  <a:srgbClr val="CC3300"/>
                </a:solidFill>
                <a:latin typeface="Garamond" pitchFamily="18" charset="0"/>
              </a:rPr>
              <a:t>Scanner scan = new Scanner(System.in);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CC3300"/>
                </a:solidFill>
                <a:latin typeface="Garamond" pitchFamily="18" charset="0"/>
              </a:rPr>
              <a:t>    String message = </a:t>
            </a:r>
            <a:r>
              <a:rPr lang="en-GB" sz="1400" b="1" dirty="0" err="1" smtClean="0">
                <a:solidFill>
                  <a:srgbClr val="CC3300"/>
                </a:solidFill>
                <a:latin typeface="Garamond" pitchFamily="18" charset="0"/>
              </a:rPr>
              <a:t>scan.next</a:t>
            </a:r>
            <a:r>
              <a:rPr lang="en-GB" sz="1400" b="1" dirty="0" smtClean="0">
                <a:solidFill>
                  <a:srgbClr val="CC3300"/>
                </a:solidFill>
                <a:latin typeface="Garamond" pitchFamily="18" charset="0"/>
              </a:rPr>
              <a:t>().</a:t>
            </a:r>
            <a:r>
              <a:rPr lang="en-GB" sz="1400" b="1" dirty="0" err="1" smtClean="0">
                <a:solidFill>
                  <a:srgbClr val="CC3300"/>
                </a:solidFill>
                <a:latin typeface="Garamond" pitchFamily="18" charset="0"/>
              </a:rPr>
              <a:t>toLowerCase</a:t>
            </a:r>
            <a:r>
              <a:rPr lang="en-GB" sz="1400" b="1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   while (! </a:t>
            </a:r>
            <a:r>
              <a:rPr lang="en-GB" sz="1400" b="1" dirty="0" err="1" smtClean="0">
                <a:latin typeface="Garamond" pitchFamily="18" charset="0"/>
              </a:rPr>
              <a:t>message.equals</a:t>
            </a:r>
            <a:r>
              <a:rPr lang="en-GB" sz="1400" b="1" dirty="0" smtClean="0">
                <a:latin typeface="Garamond" pitchFamily="18" charset="0"/>
              </a:rPr>
              <a:t>("non"))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    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sockOut.println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(message);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     String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recu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=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sockIn.readLine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     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System.out.println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("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serveur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-&gt; client :" +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recu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     message = </a:t>
            </a:r>
            <a:r>
              <a:rPr lang="en-GB" sz="1400" b="1" dirty="0" err="1" smtClean="0">
                <a:latin typeface="Garamond" pitchFamily="18" charset="0"/>
              </a:rPr>
              <a:t>scan.next</a:t>
            </a:r>
            <a:r>
              <a:rPr lang="en-GB" sz="1400" b="1" dirty="0" smtClean="0">
                <a:latin typeface="Garamond" pitchFamily="18" charset="0"/>
              </a:rPr>
              <a:t>().</a:t>
            </a:r>
            <a:r>
              <a:rPr lang="en-GB" sz="1400" b="1" dirty="0" err="1" smtClean="0">
                <a:latin typeface="Garamond" pitchFamily="18" charset="0"/>
              </a:rPr>
              <a:t>toLowerCase</a:t>
            </a:r>
            <a:r>
              <a:rPr lang="en-GB" sz="1400" b="1" dirty="0" smtClean="0">
                <a:latin typeface="Garamond" pitchFamily="18" charset="0"/>
              </a:rPr>
              <a:t>();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Garamond" pitchFamily="18" charset="0"/>
              </a:rPr>
              <a:t>    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sockOut.close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sockIn.close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sock.close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smtClean="0">
                <a:latin typeface="Garamond" pitchFamily="18" charset="0"/>
              </a:rPr>
              <a:t>  </a:t>
            </a:r>
            <a:r>
              <a:rPr lang="fr-FR" sz="1400" dirty="0" smtClean="0">
                <a:latin typeface="Garamond" pitchFamily="18" charset="0"/>
              </a:rPr>
              <a:t>}}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5003800" y="4057650"/>
            <a:ext cx="3887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Garamond" pitchFamily="18" charset="0"/>
              </a:rPr>
              <a:t>Envoyer le message au serveur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H="1">
            <a:off x="2555875" y="4222750"/>
            <a:ext cx="2665413" cy="7191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292725" y="44084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Lecture de la réponse du serveur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H="1">
            <a:off x="2987675" y="4581525"/>
            <a:ext cx="2233613" cy="5762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5162550" y="4984750"/>
            <a:ext cx="381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Afficher la réponse du serveur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H="1">
            <a:off x="4140200" y="5157788"/>
            <a:ext cx="1223963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3802" name="Rectangle 12"/>
          <p:cNvSpPr>
            <a:spLocks noChangeArrowheads="1"/>
          </p:cNvSpPr>
          <p:nvPr/>
        </p:nvSpPr>
        <p:spPr bwMode="auto">
          <a:xfrm>
            <a:off x="392113" y="4584700"/>
            <a:ext cx="3819525" cy="1323975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366713" y="1830388"/>
            <a:ext cx="6365875" cy="649287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4" name="ZoneTexte 12"/>
          <p:cNvSpPr txBox="1">
            <a:spLocks noChangeArrowheads="1"/>
          </p:cNvSpPr>
          <p:nvPr/>
        </p:nvSpPr>
        <p:spPr bwMode="auto">
          <a:xfrm>
            <a:off x="4486275" y="188913"/>
            <a:ext cx="4219575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Code complet du client</a:t>
            </a:r>
          </a:p>
        </p:txBody>
      </p:sp>
      <p:sp>
        <p:nvSpPr>
          <p:cNvPr id="33805" name="Line 8"/>
          <p:cNvSpPr>
            <a:spLocks noChangeShapeType="1"/>
          </p:cNvSpPr>
          <p:nvPr/>
        </p:nvSpPr>
        <p:spPr bwMode="auto">
          <a:xfrm flipH="1">
            <a:off x="3492500" y="5589588"/>
            <a:ext cx="181451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3806" name="Text Box 7"/>
          <p:cNvSpPr txBox="1">
            <a:spLocks noChangeArrowheads="1"/>
          </p:cNvSpPr>
          <p:nvPr/>
        </p:nvSpPr>
        <p:spPr bwMode="auto">
          <a:xfrm>
            <a:off x="5003800" y="5424488"/>
            <a:ext cx="381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solidFill>
                  <a:srgbClr val="00B050"/>
                </a:solidFill>
                <a:latin typeface="Garamond" pitchFamily="18" charset="0"/>
              </a:rPr>
              <a:t>Passer au message suivant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B6D1D9-1305-4ED9-97BF-3FD43FC08AEC}" type="slidenum">
              <a:rPr lang="fr-FR"/>
              <a:pPr>
                <a:defRPr/>
              </a:pPr>
              <a:t>33</a:t>
            </a:fld>
            <a:endParaRPr lang="fr-FR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41751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Serveur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642350" cy="65246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import java.net.*;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import java.io.*;</a:t>
            </a:r>
            <a:endParaRPr lang="en-GB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class </a:t>
            </a:r>
            <a:r>
              <a:rPr lang="en-GB" sz="1400" b="1" dirty="0" err="1" smtClean="0">
                <a:latin typeface="Garamond" pitchFamily="18" charset="0"/>
              </a:rPr>
              <a:t>ServerEcho</a:t>
            </a:r>
            <a:r>
              <a:rPr lang="en-GB" sz="1400" b="1" dirty="0" smtClean="0"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    public static void main(String </a:t>
            </a:r>
            <a:r>
              <a:rPr lang="en-GB" sz="1400" b="1" dirty="0" err="1" smtClean="0">
                <a:solidFill>
                  <a:srgbClr val="C00000"/>
                </a:solidFill>
                <a:latin typeface="Garamond" pitchFamily="18" charset="0"/>
              </a:rPr>
              <a:t>args</a:t>
            </a: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[])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chemeClr val="accent2"/>
                </a:solidFill>
                <a:latin typeface="Garamond" pitchFamily="18" charset="0"/>
              </a:rPr>
              <a:t>    </a:t>
            </a:r>
            <a:r>
              <a:rPr lang="en-GB" sz="1400" b="1" dirty="0" err="1" smtClean="0">
                <a:solidFill>
                  <a:schemeClr val="accent2"/>
                </a:solidFill>
                <a:latin typeface="Garamond" pitchFamily="18" charset="0"/>
              </a:rPr>
              <a:t>ServerSocket</a:t>
            </a:r>
            <a:r>
              <a:rPr lang="en-GB" sz="1400" b="1" dirty="0" smtClean="0">
                <a:solidFill>
                  <a:schemeClr val="accent2"/>
                </a:solidFill>
                <a:latin typeface="Garamond" pitchFamily="18" charset="0"/>
              </a:rPr>
              <a:t> server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   try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chemeClr val="accent2"/>
                </a:solidFill>
                <a:latin typeface="Garamond" pitchFamily="18" charset="0"/>
              </a:rPr>
              <a:t>      server</a:t>
            </a: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 = new </a:t>
            </a:r>
            <a:r>
              <a:rPr lang="en-GB" sz="1400" b="1" dirty="0" err="1" smtClean="0">
                <a:solidFill>
                  <a:srgbClr val="C00000"/>
                </a:solidFill>
                <a:latin typeface="Garamond" pitchFamily="18" charset="0"/>
              </a:rPr>
              <a:t>ServerSocket</a:t>
            </a: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(7777); </a:t>
            </a:r>
            <a:endParaRPr lang="en-GB" sz="14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     while (true)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        Socket sock = </a:t>
            </a:r>
            <a:r>
              <a:rPr lang="en-GB" sz="1400" b="1" dirty="0" err="1" smtClean="0">
                <a:solidFill>
                  <a:schemeClr val="accent2"/>
                </a:solidFill>
                <a:latin typeface="Garamond" pitchFamily="18" charset="0"/>
              </a:rPr>
              <a:t>server</a:t>
            </a:r>
            <a:r>
              <a:rPr lang="en-GB" sz="1400" b="1" dirty="0" err="1" smtClean="0">
                <a:solidFill>
                  <a:srgbClr val="C00000"/>
                </a:solidFill>
                <a:latin typeface="Garamond" pitchFamily="18" charset="0"/>
              </a:rPr>
              <a:t>.accept</a:t>
            </a:r>
            <a:r>
              <a:rPr lang="en-GB" sz="1400" b="1" dirty="0" smtClean="0">
                <a:solidFill>
                  <a:srgbClr val="C00000"/>
                </a:solidFill>
                <a:latin typeface="Garamond" pitchFamily="18" charset="0"/>
              </a:rPr>
              <a:t>(); </a:t>
            </a:r>
            <a:endParaRPr lang="en-GB" sz="14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System.out.println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en-GB" sz="1400" b="1" dirty="0" smtClean="0">
                <a:solidFill>
                  <a:schemeClr val="accent2"/>
                </a:solidFill>
                <a:latin typeface="Garamond" pitchFamily="18" charset="0"/>
              </a:rPr>
              <a:t>"</a:t>
            </a:r>
            <a:r>
              <a:rPr lang="en-GB" sz="1400" b="1" dirty="0" err="1" smtClean="0">
                <a:solidFill>
                  <a:schemeClr val="accent2"/>
                </a:solidFill>
                <a:latin typeface="Garamond" pitchFamily="18" charset="0"/>
              </a:rPr>
              <a:t>connecte</a:t>
            </a:r>
            <a:r>
              <a:rPr lang="en-GB" sz="1400" b="1" dirty="0" smtClean="0">
                <a:solidFill>
                  <a:schemeClr val="accent2"/>
                </a:solidFill>
                <a:latin typeface="Garamond" pitchFamily="18" charset="0"/>
              </a:rPr>
              <a:t>"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);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       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PrintWriter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sockOut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= new 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PrintWriter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(</a:t>
            </a:r>
            <a:r>
              <a:rPr lang="en-GB" sz="1400" b="1" dirty="0" err="1" smtClean="0">
                <a:solidFill>
                  <a:srgbClr val="C00000"/>
                </a:solidFill>
                <a:latin typeface="Garamond" pitchFamily="18" charset="0"/>
              </a:rPr>
              <a:t>sock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.</a:t>
            </a:r>
            <a:r>
              <a:rPr lang="en-GB" sz="1400" b="1" dirty="0" err="1" smtClean="0">
                <a:solidFill>
                  <a:schemeClr val="accent2"/>
                </a:solidFill>
                <a:latin typeface="Garamond" pitchFamily="18" charset="0"/>
              </a:rPr>
              <a:t>getOutputStream</a:t>
            </a:r>
            <a:r>
              <a:rPr lang="en-GB" sz="1400" b="1" dirty="0" smtClean="0">
                <a:solidFill>
                  <a:schemeClr val="accent2"/>
                </a:solidFill>
                <a:latin typeface="Garamond" pitchFamily="18" charset="0"/>
              </a:rPr>
              <a:t>()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, 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);</a:t>
            </a:r>
            <a:endParaRPr lang="en-GB" sz="1400" dirty="0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BufferedReader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sockIn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= new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BufferedReader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(new 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InputStreamReader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en-GB" sz="1400" b="1" dirty="0" err="1" smtClean="0">
                <a:solidFill>
                  <a:srgbClr val="C00000"/>
                </a:solidFill>
                <a:latin typeface="Garamond" pitchFamily="18" charset="0"/>
              </a:rPr>
              <a:t>sock</a:t>
            </a:r>
            <a:r>
              <a:rPr lang="en-GB" sz="1400" b="1" dirty="0" err="1" smtClean="0">
                <a:solidFill>
                  <a:schemeClr val="accent2"/>
                </a:solidFill>
                <a:latin typeface="Garamond" pitchFamily="18" charset="0"/>
              </a:rPr>
              <a:t>.getInputStream</a:t>
            </a:r>
            <a:r>
              <a:rPr lang="en-GB" sz="1400" b="1" dirty="0" smtClean="0">
                <a:solidFill>
                  <a:schemeClr val="accent2"/>
                </a:solidFill>
                <a:latin typeface="Garamond" pitchFamily="18" charset="0"/>
              </a:rPr>
              <a:t>()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));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dirty="0" smtClean="0">
                <a:latin typeface="Garamond" pitchFamily="18" charset="0"/>
              </a:rPr>
              <a:t>        </a:t>
            </a:r>
            <a:r>
              <a:rPr lang="en-GB" sz="1400" b="1" dirty="0" smtClean="0">
                <a:latin typeface="Garamond" pitchFamily="18" charset="0"/>
              </a:rPr>
              <a:t>String </a:t>
            </a:r>
            <a:r>
              <a:rPr lang="en-GB" sz="1400" b="1" dirty="0" err="1" smtClean="0">
                <a:latin typeface="Garamond" pitchFamily="18" charset="0"/>
              </a:rPr>
              <a:t>recu</a:t>
            </a:r>
            <a:r>
              <a:rPr lang="en-GB" sz="1400" b="1" dirty="0" smtClean="0">
                <a:latin typeface="Garamond" pitchFamily="18" charset="0"/>
              </a:rPr>
              <a:t>;      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       while ((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recu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= 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sockIn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.readLine</a:t>
            </a: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en-GB" sz="1400" b="1" dirty="0" smtClean="0">
                <a:latin typeface="Garamond" pitchFamily="18" charset="0"/>
              </a:rPr>
              <a:t>) != null)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          </a:t>
            </a:r>
            <a:r>
              <a:rPr lang="en-GB" sz="1400" b="1" dirty="0" err="1" smtClean="0">
                <a:solidFill>
                  <a:srgbClr val="006600"/>
                </a:solidFill>
                <a:latin typeface="Garamond" pitchFamily="18" charset="0"/>
              </a:rPr>
              <a:t>System.out.println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("</a:t>
            </a:r>
            <a:r>
              <a:rPr lang="en-GB" sz="1400" b="1" dirty="0" err="1" smtClean="0">
                <a:solidFill>
                  <a:srgbClr val="006600"/>
                </a:solidFill>
                <a:latin typeface="Garamond" pitchFamily="18" charset="0"/>
              </a:rPr>
              <a:t>recu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 :"+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recu</a:t>
            </a:r>
            <a:r>
              <a:rPr lang="en-GB" sz="1400" b="1" dirty="0" smtClean="0">
                <a:solidFill>
                  <a:srgbClr val="006600"/>
                </a:solidFill>
                <a:latin typeface="Garamond" pitchFamily="18" charset="0"/>
              </a:rPr>
              <a:t>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solidFill>
                  <a:srgbClr val="FF0000"/>
                </a:solidFill>
                <a:latin typeface="Garamond" pitchFamily="18" charset="0"/>
              </a:rPr>
              <a:t>          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sockOut</a:t>
            </a:r>
            <a:r>
              <a:rPr lang="en-GB" sz="1400" b="1" dirty="0" err="1" smtClean="0">
                <a:solidFill>
                  <a:srgbClr val="FF0000"/>
                </a:solidFill>
                <a:latin typeface="Garamond" pitchFamily="18" charset="0"/>
              </a:rPr>
              <a:t>.println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("</a:t>
            </a:r>
            <a:r>
              <a:rPr lang="en-GB" sz="1400" b="1" dirty="0" err="1" smtClean="0">
                <a:solidFill>
                  <a:srgbClr val="333399"/>
                </a:solidFill>
                <a:latin typeface="Garamond" pitchFamily="18" charset="0"/>
              </a:rPr>
              <a:t>suivant</a:t>
            </a:r>
            <a:r>
              <a:rPr lang="en-GB" sz="1400" b="1" dirty="0" smtClean="0">
                <a:solidFill>
                  <a:srgbClr val="333399"/>
                </a:solidFill>
                <a:latin typeface="Garamond" pitchFamily="18" charset="0"/>
              </a:rPr>
              <a:t> ? ");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       } </a:t>
            </a:r>
            <a:r>
              <a:rPr lang="en-GB" sz="1400" b="1" i="1" dirty="0" smtClean="0">
                <a:latin typeface="Garamond" pitchFamily="18" charset="0"/>
              </a:rPr>
              <a:t>//fin while </a:t>
            </a:r>
            <a:endParaRPr lang="en-GB" sz="1400" b="1" dirty="0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   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sockOut.close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   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sockIn.close</a:t>
            </a:r>
            <a:r>
              <a:rPr lang="en-GB" sz="1400" dirty="0">
                <a:solidFill>
                  <a:srgbClr val="CC3300"/>
                </a:solidFill>
                <a:latin typeface="Garamond" pitchFamily="18" charset="0"/>
              </a:rPr>
              <a:t>();</a:t>
            </a:r>
            <a:endParaRPr lang="en-GB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        </a:t>
            </a:r>
            <a:r>
              <a:rPr lang="en-GB" sz="1400" dirty="0" err="1" smtClean="0">
                <a:solidFill>
                  <a:srgbClr val="CC3300"/>
                </a:solidFill>
                <a:latin typeface="Garamond" pitchFamily="18" charset="0"/>
              </a:rPr>
              <a:t>sock.close</a:t>
            </a:r>
            <a:r>
              <a:rPr lang="en-GB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     }</a:t>
            </a:r>
            <a:r>
              <a:rPr lang="en-GB" sz="1400" b="1" i="1" dirty="0" smtClean="0">
                <a:latin typeface="Garamond" pitchFamily="18" charset="0"/>
              </a:rPr>
              <a:t> </a:t>
            </a:r>
            <a:r>
              <a:rPr lang="en-GB" sz="1400" b="1" i="1" dirty="0" smtClean="0">
                <a:solidFill>
                  <a:srgbClr val="FF0000"/>
                </a:solidFill>
                <a:latin typeface="Garamond" pitchFamily="18" charset="0"/>
              </a:rPr>
              <a:t>//fin while (true)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 }</a:t>
            </a:r>
            <a:r>
              <a:rPr lang="en-GB" sz="1400" dirty="0" smtClean="0">
                <a:latin typeface="Garamond" pitchFamily="18" charset="0"/>
              </a:rPr>
              <a:t> </a:t>
            </a:r>
            <a:r>
              <a:rPr lang="en-GB" sz="1400" b="1" dirty="0" smtClean="0">
                <a:latin typeface="Garamond" pitchFamily="18" charset="0"/>
              </a:rPr>
              <a:t>catch (</a:t>
            </a:r>
            <a:r>
              <a:rPr lang="en-GB" sz="1400" b="1" dirty="0" err="1" smtClean="0">
                <a:latin typeface="Garamond" pitchFamily="18" charset="0"/>
              </a:rPr>
              <a:t>IOException</a:t>
            </a:r>
            <a:r>
              <a:rPr lang="en-GB" sz="1400" b="1" dirty="0" smtClean="0">
                <a:latin typeface="Garamond" pitchFamily="18" charset="0"/>
              </a:rPr>
              <a:t> e)</a:t>
            </a:r>
            <a:r>
              <a:rPr lang="en-GB" sz="1400" dirty="0" smtClean="0">
                <a:latin typeface="Garamond" pitchFamily="18" charset="0"/>
              </a:rPr>
              <a:t> {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try {</a:t>
            </a:r>
            <a:r>
              <a:rPr lang="en-GB" sz="1400" dirty="0" err="1" smtClean="0">
                <a:solidFill>
                  <a:srgbClr val="FF0000"/>
                </a:solidFill>
                <a:latin typeface="Garamond" pitchFamily="18" charset="0"/>
              </a:rPr>
              <a:t>server.close</a:t>
            </a:r>
            <a:r>
              <a:rPr lang="en-GB" sz="1400" dirty="0" smtClean="0">
                <a:solidFill>
                  <a:srgbClr val="FF0000"/>
                </a:solidFill>
                <a:latin typeface="Garamond" pitchFamily="18" charset="0"/>
              </a:rPr>
              <a:t>();</a:t>
            </a:r>
            <a:r>
              <a:rPr lang="en-GB" sz="1400" b="1" dirty="0" smtClean="0">
                <a:latin typeface="Garamond" pitchFamily="18" charset="0"/>
              </a:rPr>
              <a:t>}</a:t>
            </a:r>
            <a:r>
              <a:rPr lang="en-GB" sz="1400" dirty="0" smtClean="0">
                <a:latin typeface="Garamond" pitchFamily="18" charset="0"/>
              </a:rPr>
              <a:t> 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b="1" dirty="0" smtClean="0">
                <a:latin typeface="Garamond" pitchFamily="18" charset="0"/>
              </a:rPr>
              <a:t>catch (</a:t>
            </a:r>
            <a:r>
              <a:rPr lang="en-GB" sz="1400" b="1" dirty="0" err="1" smtClean="0">
                <a:latin typeface="Garamond" pitchFamily="18" charset="0"/>
              </a:rPr>
              <a:t>IOException</a:t>
            </a:r>
            <a:r>
              <a:rPr lang="en-GB" sz="1400" b="1" dirty="0" smtClean="0">
                <a:latin typeface="Garamond" pitchFamily="18" charset="0"/>
              </a:rPr>
              <a:t> e2) {}</a:t>
            </a:r>
            <a:r>
              <a:rPr lang="en-GB" sz="1400" dirty="0" smtClean="0">
                <a:latin typeface="Garamond" pitchFamily="18" charset="0"/>
              </a:rPr>
              <a:t> 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GB" sz="1400" dirty="0" smtClean="0">
                <a:latin typeface="Garamond" pitchFamily="18" charset="0"/>
              </a:rPr>
              <a:t>}</a:t>
            </a:r>
            <a:r>
              <a:rPr lang="en-GB" sz="1400" b="1" i="1" dirty="0" smtClean="0">
                <a:solidFill>
                  <a:srgbClr val="FF0000"/>
                </a:solidFill>
                <a:latin typeface="Garamond" pitchFamily="18" charset="0"/>
              </a:rPr>
              <a:t> // fin premier catch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latin typeface="Garamond" pitchFamily="18" charset="0"/>
              </a:rPr>
              <a:t>}</a:t>
            </a:r>
            <a:r>
              <a:rPr lang="fr-FR" sz="1400" b="1" i="1" dirty="0" smtClean="0">
                <a:solidFill>
                  <a:srgbClr val="FF0000"/>
                </a:solidFill>
                <a:latin typeface="Garamond" pitchFamily="18" charset="0"/>
              </a:rPr>
              <a:t>// fin main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latin typeface="Garamond" pitchFamily="18" charset="0"/>
              </a:rPr>
              <a:t>  }</a:t>
            </a:r>
            <a:r>
              <a:rPr lang="fr-FR" sz="1400" b="1" i="1" dirty="0" smtClean="0">
                <a:latin typeface="Garamond" pitchFamily="18" charset="0"/>
              </a:rPr>
              <a:t> </a:t>
            </a:r>
            <a:r>
              <a:rPr lang="fr-FR" sz="1400" b="1" i="1" dirty="0" smtClean="0">
                <a:solidFill>
                  <a:srgbClr val="FF0000"/>
                </a:solidFill>
                <a:latin typeface="Garamond" pitchFamily="18" charset="0"/>
              </a:rPr>
              <a:t>// fin classe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219700" y="3584575"/>
            <a:ext cx="316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chemeClr val="tx1"/>
                </a:solidFill>
                <a:latin typeface="Garamond" pitchFamily="18" charset="0"/>
              </a:rPr>
              <a:t>Lire le message du client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H="1" flipV="1">
            <a:off x="2843213" y="3429000"/>
            <a:ext cx="2665412" cy="2873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668963" y="3863975"/>
            <a:ext cx="3168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Afficher le message du </a:t>
            </a:r>
            <a:r>
              <a:rPr lang="fr-FR">
                <a:solidFill>
                  <a:srgbClr val="C00000"/>
                </a:solidFill>
                <a:latin typeface="Garamond" pitchFamily="18" charset="0"/>
              </a:rPr>
              <a:t>client</a:t>
            </a:r>
            <a:endParaRPr lang="fr-FR" sz="200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H="1" flipV="1">
            <a:off x="3419475" y="3644900"/>
            <a:ext cx="2233613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4802188" y="4148138"/>
            <a:ext cx="4162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latin typeface="Garamond" pitchFamily="18" charset="0"/>
              </a:rPr>
              <a:t>Envoyer le message </a:t>
            </a:r>
            <a:r>
              <a:rPr lang="en-GB">
                <a:latin typeface="Garamond" pitchFamily="18" charset="0"/>
              </a:rPr>
              <a:t>"suivant ? " </a:t>
            </a:r>
            <a:r>
              <a:rPr lang="fr-FR">
                <a:latin typeface="Garamond" pitchFamily="18" charset="0"/>
              </a:rPr>
              <a:t>au client </a:t>
            </a: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H="1" flipV="1">
            <a:off x="3132138" y="3860800"/>
            <a:ext cx="1692275" cy="3603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611188" y="3198813"/>
            <a:ext cx="3384550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8" name="Rectangle 15"/>
          <p:cNvSpPr>
            <a:spLocks noChangeArrowheads="1"/>
          </p:cNvSpPr>
          <p:nvPr/>
        </p:nvSpPr>
        <p:spPr bwMode="auto">
          <a:xfrm>
            <a:off x="539750" y="1743074"/>
            <a:ext cx="8459788" cy="3447288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625475" y="2471738"/>
            <a:ext cx="7475538" cy="5032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932363" y="404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924300" y="115888"/>
            <a:ext cx="1368425" cy="433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2" name="ZoneTexte 16"/>
          <p:cNvSpPr txBox="1">
            <a:spLocks noChangeArrowheads="1"/>
          </p:cNvSpPr>
          <p:nvPr/>
        </p:nvSpPr>
        <p:spPr bwMode="auto">
          <a:xfrm>
            <a:off x="4543425" y="115888"/>
            <a:ext cx="45212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Code complet du serveur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Communication entre le client et le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BD0633B5-3281-4A10-BE6D-652EB277B85A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54200"/>
            <a:ext cx="4427537" cy="19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845" name="Connecteur droit 10"/>
          <p:cNvCxnSpPr>
            <a:cxnSpLocks noChangeShapeType="1"/>
          </p:cNvCxnSpPr>
          <p:nvPr/>
        </p:nvCxnSpPr>
        <p:spPr bwMode="auto">
          <a:xfrm>
            <a:off x="5651500" y="2339975"/>
            <a:ext cx="2470150" cy="0"/>
          </a:xfrm>
          <a:prstGeom prst="line">
            <a:avLst/>
          </a:prstGeom>
          <a:noFill/>
          <a:ln w="28575" algn="ctr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Connecteur droit 11"/>
          <p:cNvCxnSpPr>
            <a:cxnSpLocks noChangeShapeType="1"/>
          </p:cNvCxnSpPr>
          <p:nvPr/>
        </p:nvCxnSpPr>
        <p:spPr bwMode="auto">
          <a:xfrm>
            <a:off x="5003800" y="3279775"/>
            <a:ext cx="2835275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ZoneTexte 16"/>
          <p:cNvSpPr txBox="1">
            <a:spLocks noChangeArrowheads="1"/>
          </p:cNvSpPr>
          <p:nvPr/>
        </p:nvSpPr>
        <p:spPr bwMode="auto">
          <a:xfrm>
            <a:off x="217488" y="1125538"/>
            <a:ext cx="12319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Client</a:t>
            </a:r>
          </a:p>
        </p:txBody>
      </p:sp>
      <p:sp>
        <p:nvSpPr>
          <p:cNvPr id="35848" name="ZoneTexte 16"/>
          <p:cNvSpPr txBox="1">
            <a:spLocks noChangeArrowheads="1"/>
          </p:cNvSpPr>
          <p:nvPr/>
        </p:nvSpPr>
        <p:spPr bwMode="auto">
          <a:xfrm>
            <a:off x="7561263" y="1063625"/>
            <a:ext cx="14859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Serveur</a:t>
            </a:r>
          </a:p>
        </p:txBody>
      </p:sp>
      <p:sp>
        <p:nvSpPr>
          <p:cNvPr id="35849" name="Flèche droite 9"/>
          <p:cNvSpPr>
            <a:spLocks noChangeArrowheads="1"/>
          </p:cNvSpPr>
          <p:nvPr/>
        </p:nvSpPr>
        <p:spPr bwMode="auto">
          <a:xfrm>
            <a:off x="195263" y="5661025"/>
            <a:ext cx="611187" cy="250825"/>
          </a:xfrm>
          <a:prstGeom prst="rightArrow">
            <a:avLst>
              <a:gd name="adj1" fmla="val 50000"/>
              <a:gd name="adj2" fmla="val 5015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0" name="Flèche droite 10"/>
          <p:cNvSpPr>
            <a:spLocks noChangeArrowheads="1"/>
          </p:cNvSpPr>
          <p:nvPr/>
        </p:nvSpPr>
        <p:spPr bwMode="auto">
          <a:xfrm>
            <a:off x="195263" y="6092825"/>
            <a:ext cx="611187" cy="250825"/>
          </a:xfrm>
          <a:prstGeom prst="rightArrow">
            <a:avLst>
              <a:gd name="adj1" fmla="val 50000"/>
              <a:gd name="adj2" fmla="val 5015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58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084018"/>
            <a:ext cx="3240088" cy="1620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52" name="Flèche droite 7"/>
          <p:cNvSpPr>
            <a:spLocks noChangeArrowheads="1"/>
          </p:cNvSpPr>
          <p:nvPr/>
        </p:nvSpPr>
        <p:spPr bwMode="auto">
          <a:xfrm>
            <a:off x="4643438" y="6179393"/>
            <a:ext cx="612775" cy="252412"/>
          </a:xfrm>
          <a:prstGeom prst="rightArrow">
            <a:avLst>
              <a:gd name="adj1" fmla="val 50000"/>
              <a:gd name="adj2" fmla="val 4997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3" name="Flèche droite 8"/>
          <p:cNvSpPr>
            <a:spLocks noChangeArrowheads="1"/>
          </p:cNvSpPr>
          <p:nvPr/>
        </p:nvSpPr>
        <p:spPr bwMode="auto">
          <a:xfrm>
            <a:off x="4643438" y="6488955"/>
            <a:ext cx="612775" cy="252413"/>
          </a:xfrm>
          <a:prstGeom prst="rightArrow">
            <a:avLst>
              <a:gd name="adj1" fmla="val 50000"/>
              <a:gd name="adj2" fmla="val 4997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5854" name="Groupe 2"/>
          <p:cNvGrpSpPr>
            <a:grpSpLocks/>
          </p:cNvGrpSpPr>
          <p:nvPr/>
        </p:nvGrpSpPr>
        <p:grpSpPr bwMode="auto">
          <a:xfrm>
            <a:off x="65088" y="1844675"/>
            <a:ext cx="4578350" cy="3024188"/>
            <a:chOff x="65658" y="1700808"/>
            <a:chExt cx="4578350" cy="2736304"/>
          </a:xfrm>
        </p:grpSpPr>
        <p:pic>
          <p:nvPicPr>
            <p:cNvPr id="35861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8" y="1700808"/>
              <a:ext cx="4578350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862" name="Connecteur droit 5"/>
            <p:cNvCxnSpPr>
              <a:cxnSpLocks noChangeShapeType="1"/>
            </p:cNvCxnSpPr>
            <p:nvPr/>
          </p:nvCxnSpPr>
          <p:spPr bwMode="auto">
            <a:xfrm>
              <a:off x="306537" y="2348880"/>
              <a:ext cx="2286000" cy="0"/>
            </a:xfrm>
            <a:prstGeom prst="line">
              <a:avLst/>
            </a:prstGeom>
            <a:noFill/>
            <a:ln w="28575" algn="ctr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3" name="Connecteur droit 12"/>
            <p:cNvCxnSpPr>
              <a:cxnSpLocks noChangeShapeType="1"/>
            </p:cNvCxnSpPr>
            <p:nvPr/>
          </p:nvCxnSpPr>
          <p:spPr bwMode="auto">
            <a:xfrm>
              <a:off x="1403648" y="2654320"/>
              <a:ext cx="1645920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585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868863"/>
            <a:ext cx="3241675" cy="1955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56" name="Accolade fermante 4"/>
          <p:cNvSpPr>
            <a:spLocks/>
          </p:cNvSpPr>
          <p:nvPr/>
        </p:nvSpPr>
        <p:spPr bwMode="auto">
          <a:xfrm>
            <a:off x="1476375" y="4005263"/>
            <a:ext cx="547688" cy="776287"/>
          </a:xfrm>
          <a:prstGeom prst="rightBrace">
            <a:avLst>
              <a:gd name="adj1" fmla="val 8340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5857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3938588"/>
            <a:ext cx="15811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58" name="Accolade fermante 27"/>
          <p:cNvSpPr>
            <a:spLocks/>
          </p:cNvSpPr>
          <p:nvPr/>
        </p:nvSpPr>
        <p:spPr bwMode="auto">
          <a:xfrm>
            <a:off x="6516216" y="3861048"/>
            <a:ext cx="640080" cy="73152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5859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814388"/>
            <a:ext cx="2562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860" name="Connecteur droit 6"/>
          <p:cNvCxnSpPr>
            <a:cxnSpLocks noChangeShapeType="1"/>
          </p:cNvCxnSpPr>
          <p:nvPr/>
        </p:nvCxnSpPr>
        <p:spPr bwMode="auto">
          <a:xfrm>
            <a:off x="4643438" y="814388"/>
            <a:ext cx="0" cy="3921125"/>
          </a:xfrm>
          <a:prstGeom prst="line">
            <a:avLst/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1655639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6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Communication entre le client et le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2133600" cy="476250"/>
          </a:xfrm>
        </p:spPr>
        <p:txBody>
          <a:bodyPr/>
          <a:lstStyle/>
          <a:p>
            <a:pPr>
              <a:defRPr/>
            </a:pPr>
            <a:fld id="{BD0633B5-3281-4A10-BE6D-652EB277B85A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54200"/>
            <a:ext cx="4427537" cy="19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845" name="Connecteur droit 10"/>
          <p:cNvCxnSpPr>
            <a:cxnSpLocks noChangeShapeType="1"/>
          </p:cNvCxnSpPr>
          <p:nvPr/>
        </p:nvCxnSpPr>
        <p:spPr bwMode="auto">
          <a:xfrm>
            <a:off x="5651500" y="2339975"/>
            <a:ext cx="2470150" cy="0"/>
          </a:xfrm>
          <a:prstGeom prst="line">
            <a:avLst/>
          </a:prstGeom>
          <a:noFill/>
          <a:ln w="28575" algn="ctr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Connecteur droit 11"/>
          <p:cNvCxnSpPr>
            <a:cxnSpLocks noChangeShapeType="1"/>
          </p:cNvCxnSpPr>
          <p:nvPr/>
        </p:nvCxnSpPr>
        <p:spPr bwMode="auto">
          <a:xfrm>
            <a:off x="5003800" y="3279775"/>
            <a:ext cx="2835275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ZoneTexte 16"/>
          <p:cNvSpPr txBox="1">
            <a:spLocks noChangeArrowheads="1"/>
          </p:cNvSpPr>
          <p:nvPr/>
        </p:nvSpPr>
        <p:spPr bwMode="auto">
          <a:xfrm>
            <a:off x="217488" y="1125538"/>
            <a:ext cx="12319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Client</a:t>
            </a:r>
          </a:p>
        </p:txBody>
      </p:sp>
      <p:sp>
        <p:nvSpPr>
          <p:cNvPr id="35848" name="ZoneTexte 16"/>
          <p:cNvSpPr txBox="1">
            <a:spLocks noChangeArrowheads="1"/>
          </p:cNvSpPr>
          <p:nvPr/>
        </p:nvSpPr>
        <p:spPr bwMode="auto">
          <a:xfrm>
            <a:off x="7561263" y="1063625"/>
            <a:ext cx="1485900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200">
                <a:latin typeface="Garamond" pitchFamily="18" charset="0"/>
              </a:rPr>
              <a:t>Serveur</a:t>
            </a:r>
          </a:p>
        </p:txBody>
      </p:sp>
      <p:grpSp>
        <p:nvGrpSpPr>
          <p:cNvPr id="35854" name="Groupe 2"/>
          <p:cNvGrpSpPr>
            <a:grpSpLocks/>
          </p:cNvGrpSpPr>
          <p:nvPr/>
        </p:nvGrpSpPr>
        <p:grpSpPr bwMode="auto">
          <a:xfrm>
            <a:off x="65088" y="1844675"/>
            <a:ext cx="4578350" cy="3024188"/>
            <a:chOff x="65658" y="1700808"/>
            <a:chExt cx="4578350" cy="2736304"/>
          </a:xfrm>
        </p:grpSpPr>
        <p:pic>
          <p:nvPicPr>
            <p:cNvPr id="35861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8" y="1700808"/>
              <a:ext cx="4578350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862" name="Connecteur droit 5"/>
            <p:cNvCxnSpPr>
              <a:cxnSpLocks noChangeShapeType="1"/>
            </p:cNvCxnSpPr>
            <p:nvPr/>
          </p:nvCxnSpPr>
          <p:spPr bwMode="auto">
            <a:xfrm>
              <a:off x="306537" y="2348880"/>
              <a:ext cx="2286000" cy="0"/>
            </a:xfrm>
            <a:prstGeom prst="line">
              <a:avLst/>
            </a:prstGeom>
            <a:noFill/>
            <a:ln w="28575" algn="ctr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3" name="Connecteur droit 12"/>
            <p:cNvCxnSpPr>
              <a:cxnSpLocks noChangeShapeType="1"/>
            </p:cNvCxnSpPr>
            <p:nvPr/>
          </p:nvCxnSpPr>
          <p:spPr bwMode="auto">
            <a:xfrm>
              <a:off x="1403648" y="2654320"/>
              <a:ext cx="1645920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56" name="Accolade fermante 4"/>
          <p:cNvSpPr>
            <a:spLocks/>
          </p:cNvSpPr>
          <p:nvPr/>
        </p:nvSpPr>
        <p:spPr bwMode="auto">
          <a:xfrm>
            <a:off x="1476375" y="4005263"/>
            <a:ext cx="547688" cy="776287"/>
          </a:xfrm>
          <a:prstGeom prst="rightBrace">
            <a:avLst>
              <a:gd name="adj1" fmla="val 8340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585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3938588"/>
            <a:ext cx="15811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58" name="Accolade fermante 27"/>
          <p:cNvSpPr>
            <a:spLocks/>
          </p:cNvSpPr>
          <p:nvPr/>
        </p:nvSpPr>
        <p:spPr bwMode="auto">
          <a:xfrm>
            <a:off x="6516216" y="3861048"/>
            <a:ext cx="640080" cy="73152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5859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814388"/>
            <a:ext cx="2562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860" name="Connecteur droit 6"/>
          <p:cNvCxnSpPr>
            <a:cxnSpLocks noChangeShapeType="1"/>
          </p:cNvCxnSpPr>
          <p:nvPr/>
        </p:nvCxnSpPr>
        <p:spPr bwMode="auto">
          <a:xfrm>
            <a:off x="4643438" y="814388"/>
            <a:ext cx="0" cy="3921125"/>
          </a:xfrm>
          <a:prstGeom prst="line">
            <a:avLst/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1655639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250825" y="5445125"/>
            <a:ext cx="8497888" cy="581025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-17457" rIns="0" bIns="-17457" anchor="ctr">
            <a:spAutoFit/>
          </a:bodyPr>
          <a:lstStyle/>
          <a:p>
            <a:pPr algn="just" eaLnBrk="0" hangingPunct="0"/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Lorsque </a:t>
            </a:r>
            <a:r>
              <a:rPr lang="fr-FR" sz="2000" dirty="0" err="1">
                <a:solidFill>
                  <a:schemeClr val="tx1"/>
                </a:solidFill>
                <a:latin typeface="Garamond" pitchFamily="18" charset="0"/>
              </a:rPr>
              <a:t>BufferedReader.readLine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() renvoie </a:t>
            </a:r>
            <a:r>
              <a:rPr lang="fr-FR" sz="2000" dirty="0" err="1">
                <a:solidFill>
                  <a:schemeClr val="tx1"/>
                </a:solidFill>
                <a:latin typeface="Garamond" pitchFamily="18" charset="0"/>
              </a:rPr>
              <a:t>null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, cela signifie qu’il n’y a plus de données à lire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l’autre extrémité a fermé la connexion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FE0F3-4852-4674-BB09-B20EBCDE8377}" type="slidenum">
              <a:rPr lang="fr-FR"/>
              <a:pPr>
                <a:defRPr/>
              </a:pPr>
              <a:t>36</a:t>
            </a:fld>
            <a:endParaRPr lang="fr-FR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763"/>
            <a:ext cx="8229600" cy="560387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Autre exemple de communication par les sockets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algn="just" eaLnBrk="1" hangingPunct="1"/>
            <a:r>
              <a:rPr lang="fr-FR" sz="2000" b="1" smtClean="0">
                <a:latin typeface="Garamond" pitchFamily="18" charset="0"/>
              </a:rPr>
              <a:t>Une boucle :</a:t>
            </a:r>
          </a:p>
          <a:p>
            <a:pPr lvl="1" algn="just" eaLnBrk="1" hangingPunct="1"/>
            <a:r>
              <a:rPr lang="fr-FR" sz="2000" smtClean="0">
                <a:latin typeface="Garamond" pitchFamily="18" charset="0"/>
              </a:rPr>
              <a:t>Le client envoie 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un entier </a:t>
            </a:r>
            <a:r>
              <a:rPr lang="fr-FR" sz="2000" smtClean="0">
                <a:latin typeface="Garamond" pitchFamily="18" charset="0"/>
              </a:rPr>
              <a:t>au serveur.</a:t>
            </a:r>
          </a:p>
          <a:p>
            <a:pPr lvl="1" algn="just" eaLnBrk="1" hangingPunct="1"/>
            <a:r>
              <a:rPr lang="fr-FR" sz="2000" smtClean="0">
                <a:latin typeface="Garamond" pitchFamily="18" charset="0"/>
              </a:rPr>
              <a:t>Le serveur fait la multiplication de cet entier par 5 et demande l’entier suivant.</a:t>
            </a:r>
          </a:p>
          <a:p>
            <a:pPr lvl="1" algn="just" eaLnBrk="1" hangingPunct="1"/>
            <a:endParaRPr lang="fr-FR" sz="2000" smtClean="0">
              <a:latin typeface="Garamond" pitchFamily="18" charset="0"/>
            </a:endParaRPr>
          </a:p>
          <a:p>
            <a:pPr lvl="1" algn="just" eaLnBrk="1" hangingPunct="1"/>
            <a:r>
              <a:rPr lang="fr-FR" sz="2000" smtClean="0">
                <a:latin typeface="Garamond" pitchFamily="18" charset="0"/>
              </a:rPr>
              <a:t>Pour se déconnecter, le client envoie l’entier « 0 ».</a:t>
            </a:r>
          </a:p>
          <a:p>
            <a:pPr algn="just" eaLnBrk="1" hangingPunct="1"/>
            <a:endParaRPr lang="fr-FR" sz="2000" smtClean="0">
              <a:latin typeface="Garamond" pitchFamily="18" charset="0"/>
            </a:endParaRPr>
          </a:p>
          <a:p>
            <a:pPr algn="just" eaLnBrk="1" hangingPunct="1"/>
            <a:endParaRPr lang="fr-FR" sz="2000" smtClean="0">
              <a:latin typeface="Garamond" pitchFamily="18" charset="0"/>
            </a:endParaRP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1476375" y="3716338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5962650" y="3738563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2339975" y="3789363"/>
            <a:ext cx="3671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3781425" y="3441700"/>
            <a:ext cx="935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12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6804025" y="4797425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6550025" y="4057650"/>
            <a:ext cx="205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lvl="1">
              <a:buClr>
                <a:srgbClr val="FF3300"/>
              </a:buClr>
              <a:buSzPct val="90000"/>
              <a:buFont typeface="Wingdings" pitchFamily="2" charset="2"/>
              <a:buNone/>
            </a:pPr>
            <a:r>
              <a:rPr lang="fr-FR" sz="2000">
                <a:latin typeface="Garamond" pitchFamily="18" charset="0"/>
              </a:rPr>
              <a:t>Val = 60 (12*5)</a:t>
            </a:r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2339975" y="4652963"/>
            <a:ext cx="3671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3851275" y="4810125"/>
            <a:ext cx="935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suivant ?</a:t>
            </a: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1258888" y="3284538"/>
            <a:ext cx="7416800" cy="1944687"/>
          </a:xfrm>
          <a:prstGeom prst="rect">
            <a:avLst/>
          </a:prstGeom>
          <a:noFill/>
          <a:ln w="38100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1476375" y="4797425"/>
            <a:ext cx="935038" cy="284163"/>
          </a:xfrm>
          <a:prstGeom prst="rect">
            <a:avLst/>
          </a:prstGeom>
          <a:noFill/>
          <a:ln w="952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Client</a:t>
            </a: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6084888" y="4797425"/>
            <a:ext cx="935037" cy="284163"/>
          </a:xfrm>
          <a:prstGeom prst="rect">
            <a:avLst/>
          </a:prstGeom>
          <a:noFill/>
          <a:ln w="952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Serveur</a:t>
            </a:r>
          </a:p>
        </p:txBody>
      </p:sp>
      <p:sp>
        <p:nvSpPr>
          <p:cNvPr id="37904" name="Rectangle 1"/>
          <p:cNvSpPr>
            <a:spLocks noChangeArrowheads="1"/>
          </p:cNvSpPr>
          <p:nvPr/>
        </p:nvSpPr>
        <p:spPr bwMode="auto">
          <a:xfrm>
            <a:off x="4968875" y="5516563"/>
            <a:ext cx="3132138" cy="615950"/>
          </a:xfrm>
          <a:prstGeom prst="rect">
            <a:avLst/>
          </a:prstGeom>
          <a:solidFill>
            <a:srgbClr val="FFD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eaLnBrk="0" hangingPunct="0"/>
            <a:r>
              <a:rPr lang="en-GB" sz="2000">
                <a:solidFill>
                  <a:srgbClr val="17365D"/>
                </a:solidFill>
                <a:latin typeface="Garamond" pitchFamily="18" charset="0"/>
              </a:rPr>
              <a:t>int </a:t>
            </a:r>
            <a:r>
              <a:rPr lang="en-GB" sz="200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en-GB" sz="2000">
                <a:solidFill>
                  <a:srgbClr val="17365D"/>
                </a:solidFill>
                <a:latin typeface="Garamond" pitchFamily="18" charset="0"/>
              </a:rPr>
              <a:t> = Integer.parseInt (</a:t>
            </a:r>
            <a:r>
              <a:rPr lang="en-GB" sz="2000">
                <a:solidFill>
                  <a:srgbClr val="FF0000"/>
                </a:solidFill>
                <a:latin typeface="Garamond" pitchFamily="18" charset="0"/>
              </a:rPr>
              <a:t>str</a:t>
            </a:r>
            <a:r>
              <a:rPr lang="en-GB" sz="2000">
                <a:solidFill>
                  <a:srgbClr val="17365D"/>
                </a:solidFill>
                <a:latin typeface="Garamond" pitchFamily="18" charset="0"/>
              </a:rPr>
              <a:t>);</a:t>
            </a:r>
            <a:endParaRPr lang="fr-FR" sz="2000">
              <a:latin typeface="Garamond" pitchFamily="18" charset="0"/>
            </a:endParaRPr>
          </a:p>
          <a:p>
            <a:pPr algn="l" eaLnBrk="0" hangingPunct="0">
              <a:spcBef>
                <a:spcPct val="0"/>
              </a:spcBef>
              <a:buClrTx/>
            </a:pPr>
            <a:r>
              <a:rPr lang="en-GB" sz="2000">
                <a:solidFill>
                  <a:srgbClr val="17365D"/>
                </a:solidFill>
                <a:latin typeface="Garamond" pitchFamily="18" charset="0"/>
              </a:rPr>
              <a:t>int </a:t>
            </a:r>
            <a:r>
              <a:rPr lang="en-GB" sz="200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en-GB" sz="2000">
                <a:solidFill>
                  <a:srgbClr val="17365D"/>
                </a:solidFill>
                <a:latin typeface="Garamond" pitchFamily="18" charset="0"/>
              </a:rPr>
              <a:t>=  Integer.valueOf(</a:t>
            </a:r>
            <a:r>
              <a:rPr lang="en-GB" sz="2000">
                <a:solidFill>
                  <a:srgbClr val="FF0000"/>
                </a:solidFill>
                <a:latin typeface="Garamond" pitchFamily="18" charset="0"/>
              </a:rPr>
              <a:t>str</a:t>
            </a:r>
            <a:r>
              <a:rPr lang="en-GB" sz="2000">
                <a:solidFill>
                  <a:srgbClr val="17365D"/>
                </a:solidFill>
                <a:latin typeface="Garamond" pitchFamily="18" charset="0"/>
              </a:rPr>
              <a:t>); </a:t>
            </a:r>
            <a:endParaRPr lang="en-GB" sz="2000">
              <a:latin typeface="Garamond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76263" y="5553075"/>
            <a:ext cx="270033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rgbClr val="FF0000"/>
                </a:solidFill>
                <a:latin typeface="Garamond" pitchFamily="18" charset="0"/>
              </a:rPr>
              <a:t>Il n’y a pas mieux ?</a:t>
            </a:r>
          </a:p>
        </p:txBody>
      </p:sp>
      <p:sp>
        <p:nvSpPr>
          <p:cNvPr id="37906" name="Flèche droite 17"/>
          <p:cNvSpPr>
            <a:spLocks noChangeArrowheads="1"/>
          </p:cNvSpPr>
          <p:nvPr/>
        </p:nvSpPr>
        <p:spPr bwMode="auto">
          <a:xfrm rot="10800000">
            <a:off x="3522663" y="5589588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23661-EE88-4343-9BF6-961C15153314}" type="slidenum">
              <a:rPr lang="fr-FR"/>
              <a:pPr>
                <a:defRPr/>
              </a:pPr>
              <a:t>37</a:t>
            </a:fld>
            <a:endParaRPr lang="fr-F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713"/>
            <a:ext cx="8229600" cy="4365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DataOutputStream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2492375"/>
            <a:ext cx="8999537" cy="4248150"/>
          </a:xfrm>
          <a:solidFill>
            <a:srgbClr val="FFF2C9"/>
          </a:solidFill>
        </p:spPr>
        <p:txBody>
          <a:bodyPr lIns="0" tIns="0" rIns="0" bIns="0"/>
          <a:lstStyle/>
          <a:p>
            <a:pPr eaLnBrk="1" hangingPunct="1"/>
            <a:r>
              <a:rPr lang="fr-FR" sz="2000" b="1" smtClean="0">
                <a:latin typeface="Garamond" pitchFamily="18" charset="0"/>
              </a:rPr>
              <a:t>DataOutputStream</a:t>
            </a:r>
            <a:r>
              <a:rPr lang="fr-FR" sz="2000" smtClean="0">
                <a:latin typeface="Garamond" pitchFamily="18" charset="0"/>
              </a:rPr>
              <a:t> permet d’écrire tous les types primitifs java sur tous les systèmes. </a:t>
            </a:r>
            <a:endParaRPr lang="fr-FR" sz="1800" b="1" smtClean="0">
              <a:solidFill>
                <a:srgbClr val="FF0000"/>
              </a:solidFill>
              <a:latin typeface="Garamond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DataOutputStream sockDataOut = null;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try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sockDataOut</a:t>
            </a:r>
            <a:r>
              <a:rPr lang="fr-FR" sz="1800" smtClean="0">
                <a:latin typeface="Garamond" pitchFamily="18" charset="0"/>
              </a:rPr>
              <a:t> =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new</a:t>
            </a:r>
            <a:r>
              <a:rPr lang="fr-FR" sz="1800" smtClean="0"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DataOutputStream</a:t>
            </a:r>
            <a:r>
              <a:rPr lang="fr-FR" sz="1800" smtClean="0">
                <a:latin typeface="Garamond" pitchFamily="18" charset="0"/>
              </a:rPr>
              <a:t>(</a:t>
            </a:r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socket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.getOutputStream()</a:t>
            </a:r>
            <a:r>
              <a:rPr lang="fr-FR" sz="1800" smtClean="0">
                <a:latin typeface="Garamond" pitchFamily="18" charset="0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sockDataOut.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writeByte(6);</a:t>
            </a:r>
            <a:r>
              <a:rPr lang="fr-FR" sz="1800" b="1" smtClean="0">
                <a:latin typeface="Garamond" pitchFamily="18" charset="0"/>
              </a:rPr>
              <a:t> </a:t>
            </a:r>
            <a:r>
              <a:rPr lang="fr-FR" sz="1600" b="1" smtClean="0">
                <a:solidFill>
                  <a:srgbClr val="FF0000"/>
                </a:solidFill>
                <a:latin typeface="Garamond" pitchFamily="18" charset="0"/>
              </a:rPr>
              <a:t>//écrit le premier octet de l’entier.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sockDataOut.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writeChar('c');</a:t>
            </a:r>
            <a:r>
              <a:rPr lang="fr-FR" sz="1800" b="1" smtClean="0">
                <a:latin typeface="Garamond" pitchFamily="18" charset="0"/>
              </a:rPr>
              <a:t> </a:t>
            </a:r>
            <a:r>
              <a:rPr lang="fr-FR" sz="1600" b="1" smtClean="0">
                <a:solidFill>
                  <a:srgbClr val="FF0000"/>
                </a:solidFill>
                <a:latin typeface="Garamond" pitchFamily="18" charset="0"/>
              </a:rPr>
              <a:t>//écrit le caractère correspondant aux 2 premiers octets.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 sockDataOut.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writeBoolean(true); </a:t>
            </a:r>
            <a:r>
              <a:rPr lang="fr-FR" sz="1600" b="1" smtClean="0">
                <a:solidFill>
                  <a:srgbClr val="FF0000"/>
                </a:solidFill>
                <a:latin typeface="Garamond" pitchFamily="18" charset="0"/>
              </a:rPr>
              <a:t>//écrit le booléen sur un octet.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 sockDataOut.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writeInt(-1234);    </a:t>
            </a:r>
            <a:r>
              <a:rPr lang="fr-FR" sz="1800" b="1" smtClean="0">
                <a:latin typeface="Garamond" pitchFamily="18" charset="0"/>
              </a:rPr>
              <a:t> </a:t>
            </a:r>
            <a:r>
              <a:rPr lang="fr-FR" sz="1600" b="1" smtClean="0">
                <a:solidFill>
                  <a:srgbClr val="FF0000"/>
                </a:solidFill>
                <a:latin typeface="Garamond" pitchFamily="18" charset="0"/>
              </a:rPr>
              <a:t>// écrit l’entier sur 4 octets.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 sockDataOut.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writeDouble(12.34); </a:t>
            </a:r>
            <a:r>
              <a:rPr lang="fr-FR" sz="1600" b="1" smtClean="0">
                <a:solidFill>
                  <a:srgbClr val="FF0000"/>
                </a:solidFill>
                <a:latin typeface="Garamond" pitchFamily="18" charset="0"/>
              </a:rPr>
              <a:t>// écrit le double sur 8 octets.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 sockDataOut.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writeUTF("chaîne String"); </a:t>
            </a:r>
            <a:r>
              <a:rPr lang="fr-FR" sz="1600" b="1" smtClean="0">
                <a:solidFill>
                  <a:srgbClr val="FF0000"/>
                </a:solidFill>
                <a:latin typeface="Garamond" pitchFamily="18" charset="0"/>
              </a:rPr>
              <a:t>// écrit le String en l’encodant en UTF-8 modifié.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 sockDataOut.</a:t>
            </a: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flush(); </a:t>
            </a:r>
            <a:r>
              <a:rPr lang="fr-FR" sz="1800" b="1" smtClean="0">
                <a:solidFill>
                  <a:srgbClr val="006600"/>
                </a:solidFill>
                <a:latin typeface="Garamond" pitchFamily="18" charset="0"/>
              </a:rPr>
              <a:t>  </a:t>
            </a:r>
            <a:r>
              <a:rPr lang="fr-FR" sz="1600" b="1" smtClean="0">
                <a:solidFill>
                  <a:srgbClr val="FF0000"/>
                </a:solidFill>
                <a:latin typeface="Garamond" pitchFamily="18" charset="0"/>
              </a:rPr>
              <a:t>// forcer l’écriture du contenu du tampon sur le flot.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} catch (IOException e)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}</a:t>
            </a:r>
          </a:p>
          <a:p>
            <a:pPr eaLnBrk="1" hangingPunct="1"/>
            <a:endParaRPr lang="fr-FR" sz="1800" b="1" smtClean="0">
              <a:latin typeface="Garamond" pitchFamily="18" charset="0"/>
            </a:endParaRPr>
          </a:p>
          <a:p>
            <a:pPr eaLnBrk="1" hangingPunct="1"/>
            <a:endParaRPr lang="fr-FR" sz="1800" smtClean="0">
              <a:latin typeface="Garamond" pitchFamily="18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46100" y="4818063"/>
            <a:ext cx="3024188" cy="3238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539750" y="5805488"/>
            <a:ext cx="2232025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8919" name="Groupe 8"/>
          <p:cNvGrpSpPr>
            <a:grpSpLocks/>
          </p:cNvGrpSpPr>
          <p:nvPr/>
        </p:nvGrpSpPr>
        <p:grpSpPr bwMode="auto">
          <a:xfrm>
            <a:off x="323850" y="692150"/>
            <a:ext cx="8496300" cy="1639888"/>
            <a:chOff x="323850" y="692150"/>
            <a:chExt cx="8496300" cy="1639888"/>
          </a:xfrm>
        </p:grpSpPr>
        <p:pic>
          <p:nvPicPr>
            <p:cNvPr id="3892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692150"/>
              <a:ext cx="8496300" cy="1639888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921" name="ZoneTexte 7"/>
            <p:cNvSpPr txBox="1">
              <a:spLocks noChangeArrowheads="1"/>
            </p:cNvSpPr>
            <p:nvPr/>
          </p:nvSpPr>
          <p:spPr bwMode="auto">
            <a:xfrm>
              <a:off x="3457575" y="1181100"/>
              <a:ext cx="29146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solidFill>
                    <a:srgbClr val="FF0000"/>
                  </a:solidFill>
                  <a:latin typeface="Garamond" pitchFamily="18" charset="0"/>
                </a:rPr>
                <a:t>Un seul constructeur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33241-5A10-4AA5-8BFF-E2B250F3D725}" type="slidenum">
              <a:rPr lang="fr-FR"/>
              <a:pPr>
                <a:defRPr/>
              </a:pPr>
              <a:t>38</a:t>
            </a:fld>
            <a:endParaRPr lang="fr-F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3603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DataInputStream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2349500"/>
            <a:ext cx="8964613" cy="4392613"/>
          </a:xfrm>
          <a:solidFill>
            <a:srgbClr val="FFF2C9"/>
          </a:solidFill>
        </p:spPr>
        <p:txBody>
          <a:bodyPr lIns="0" tIns="0" rIns="0" bIns="0"/>
          <a:lstStyle/>
          <a:p>
            <a:pPr algn="just" eaLnBrk="1" hangingPunct="1"/>
            <a:r>
              <a:rPr lang="fr-FR" sz="2000" b="1" smtClean="0">
                <a:latin typeface="Garamond" pitchFamily="18" charset="0"/>
              </a:rPr>
              <a:t>DataInputStream </a:t>
            </a:r>
            <a:r>
              <a:rPr lang="fr-FR" sz="2000" smtClean="0">
                <a:latin typeface="Garamond" pitchFamily="18" charset="0"/>
              </a:rPr>
              <a:t>permet de lire tous les types primitifs java sur tous les systèmes. </a:t>
            </a:r>
            <a:endParaRPr lang="fr-FR" sz="2000" b="1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DataInputStream sockDataIn = null;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try {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latin typeface="Garamond" pitchFamily="18" charset="0"/>
              </a:rPr>
              <a:t>  sockDataIn</a:t>
            </a:r>
            <a:r>
              <a:rPr lang="fr-FR" sz="1800" smtClean="0">
                <a:latin typeface="Garamond" pitchFamily="18" charset="0"/>
              </a:rPr>
              <a:t> =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new</a:t>
            </a:r>
            <a:r>
              <a:rPr lang="fr-FR" sz="1800" smtClean="0"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DataInputStream</a:t>
            </a:r>
            <a:r>
              <a:rPr lang="fr-FR" sz="1800" smtClean="0">
                <a:latin typeface="Garamond" pitchFamily="18" charset="0"/>
              </a:rPr>
              <a:t>(</a:t>
            </a:r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socket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.getInputStream()</a:t>
            </a:r>
            <a:r>
              <a:rPr lang="fr-FR" sz="1800" smtClean="0">
                <a:latin typeface="Garamond" pitchFamily="18" charset="0"/>
              </a:rPr>
              <a:t>);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  byte by = sockDataIn.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readByte();</a:t>
            </a:r>
            <a:r>
              <a:rPr lang="fr-FR" sz="1800" b="1" smtClean="0">
                <a:latin typeface="Garamond" pitchFamily="18" charset="0"/>
              </a:rPr>
              <a:t> </a:t>
            </a:r>
            <a:r>
              <a:rPr lang="fr-FR" sz="1600" b="1" smtClean="0">
                <a:solidFill>
                  <a:srgbClr val="CC3300"/>
                </a:solidFill>
                <a:latin typeface="Garamond" pitchFamily="18" charset="0"/>
              </a:rPr>
              <a:t>// retourne le prochain octet.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  char c = sockDataIn.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readChar();</a:t>
            </a:r>
            <a:r>
              <a:rPr lang="fr-FR" sz="1800" b="1" smtClean="0">
                <a:latin typeface="Garamond" pitchFamily="18" charset="0"/>
              </a:rPr>
              <a:t> </a:t>
            </a:r>
            <a:r>
              <a:rPr lang="fr-FR" sz="1600" b="1" smtClean="0">
                <a:solidFill>
                  <a:srgbClr val="CC3300"/>
                </a:solidFill>
                <a:latin typeface="Garamond" pitchFamily="18" charset="0"/>
              </a:rPr>
              <a:t>// retourne le prochain caractère.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  boolean bo = sockDataIn.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readBoolean();</a:t>
            </a:r>
            <a:r>
              <a:rPr lang="fr-FR" sz="1800" b="1" smtClean="0">
                <a:latin typeface="Garamond" pitchFamily="18" charset="0"/>
              </a:rPr>
              <a:t> </a:t>
            </a:r>
            <a:r>
              <a:rPr lang="fr-FR" sz="1600" b="1" smtClean="0">
                <a:solidFill>
                  <a:srgbClr val="CC3300"/>
                </a:solidFill>
                <a:latin typeface="Garamond" pitchFamily="18" charset="0"/>
              </a:rPr>
              <a:t>// lit un octet et retourne false si l’octet est == 0.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  int i = sockDataIn.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readInt();</a:t>
            </a:r>
            <a:r>
              <a:rPr lang="fr-FR" sz="1800" b="1" smtClean="0">
                <a:latin typeface="Garamond" pitchFamily="18" charset="0"/>
              </a:rPr>
              <a:t>        </a:t>
            </a:r>
            <a:r>
              <a:rPr lang="fr-FR" sz="1600" b="1" smtClean="0">
                <a:solidFill>
                  <a:srgbClr val="CC3300"/>
                </a:solidFill>
                <a:latin typeface="Garamond" pitchFamily="18" charset="0"/>
              </a:rPr>
              <a:t>// lit 4 octets et retourne l’entier correspondant.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  double d = sockDataIn.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readDouble();</a:t>
            </a:r>
            <a:r>
              <a:rPr lang="fr-FR" sz="1800" b="1" smtClean="0">
                <a:latin typeface="Garamond" pitchFamily="18" charset="0"/>
              </a:rPr>
              <a:t> </a:t>
            </a:r>
            <a:r>
              <a:rPr lang="fr-FR" sz="1600" b="1" smtClean="0">
                <a:solidFill>
                  <a:srgbClr val="CC3300"/>
                </a:solidFill>
                <a:latin typeface="Garamond" pitchFamily="18" charset="0"/>
              </a:rPr>
              <a:t>// lit 8 octets et retourne le double correspondant.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600" b="1" smtClean="0">
                <a:solidFill>
                  <a:srgbClr val="C00000"/>
                </a:solidFill>
                <a:latin typeface="Garamond" pitchFamily="18" charset="0"/>
              </a:rPr>
              <a:t>String s = sockDataIn.</a:t>
            </a:r>
            <a:r>
              <a:rPr lang="fr-FR" sz="1600" b="1" smtClean="0">
                <a:solidFill>
                  <a:srgbClr val="FF0000"/>
                </a:solidFill>
                <a:latin typeface="Garamond" pitchFamily="18" charset="0"/>
              </a:rPr>
              <a:t>readUTF();</a:t>
            </a:r>
            <a:r>
              <a:rPr lang="fr-FR" sz="1600" b="1" smtClean="0">
                <a:latin typeface="Garamond" pitchFamily="18" charset="0"/>
              </a:rPr>
              <a:t> </a:t>
            </a:r>
            <a:r>
              <a:rPr lang="fr-FR" sz="1500" b="1" smtClean="0">
                <a:solidFill>
                  <a:srgbClr val="CC3300"/>
                </a:solidFill>
                <a:latin typeface="Garamond" pitchFamily="18" charset="0"/>
              </a:rPr>
              <a:t>// </a:t>
            </a:r>
            <a:r>
              <a:rPr lang="fr-FR" sz="1600" b="1" smtClean="0">
                <a:solidFill>
                  <a:srgbClr val="CC3300"/>
                </a:solidFill>
                <a:latin typeface="Garamond" pitchFamily="18" charset="0"/>
              </a:rPr>
              <a:t>décode les octets en caractère et retourne le String formé.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} catch (EOFException e) {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} catch (IOException e) {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fr-FR" sz="1800" b="1" smtClean="0">
                <a:solidFill>
                  <a:srgbClr val="C00000"/>
                </a:solidFill>
                <a:latin typeface="Garamond" pitchFamily="18" charset="0"/>
              </a:rPr>
              <a:t>}</a:t>
            </a:r>
          </a:p>
          <a:p>
            <a:pPr algn="just" eaLnBrk="1" hangingPunct="1"/>
            <a:endParaRPr lang="fr-FR" sz="1000" smtClean="0">
              <a:latin typeface="Garamond" pitchFamily="18" charset="0"/>
            </a:endParaRPr>
          </a:p>
          <a:p>
            <a:pPr eaLnBrk="1" hangingPunct="1"/>
            <a:endParaRPr lang="fr-FR" sz="1800" smtClean="0">
              <a:latin typeface="Garamond" pitchFamily="18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39750" y="4689475"/>
            <a:ext cx="2951163" cy="3238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9942" name="Groupe 7"/>
          <p:cNvGrpSpPr>
            <a:grpSpLocks/>
          </p:cNvGrpSpPr>
          <p:nvPr/>
        </p:nvGrpSpPr>
        <p:grpSpPr bwMode="auto">
          <a:xfrm>
            <a:off x="395288" y="549275"/>
            <a:ext cx="8353425" cy="1655763"/>
            <a:chOff x="395288" y="549275"/>
            <a:chExt cx="8353425" cy="1655763"/>
          </a:xfrm>
        </p:grpSpPr>
        <p:pic>
          <p:nvPicPr>
            <p:cNvPr id="3994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549275"/>
              <a:ext cx="8353425" cy="1655763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44" name="ZoneTexte 6"/>
            <p:cNvSpPr txBox="1">
              <a:spLocks noChangeArrowheads="1"/>
            </p:cNvSpPr>
            <p:nvPr/>
          </p:nvSpPr>
          <p:spPr bwMode="auto">
            <a:xfrm>
              <a:off x="3932238" y="1066800"/>
              <a:ext cx="2914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solidFill>
                    <a:srgbClr val="FF0000"/>
                  </a:solidFill>
                  <a:latin typeface="Garamond" pitchFamily="18" charset="0"/>
                </a:rPr>
                <a:t>Un seul constructeur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D17A3-494E-42A7-8F1C-27494FE9AC0A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6305550" cy="3162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4900"/>
            <a:ext cx="6305550" cy="2859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965" name="Connecteur droit 5"/>
          <p:cNvCxnSpPr>
            <a:cxnSpLocks noChangeShapeType="1"/>
          </p:cNvCxnSpPr>
          <p:nvPr/>
        </p:nvCxnSpPr>
        <p:spPr bwMode="auto">
          <a:xfrm>
            <a:off x="827088" y="3384550"/>
            <a:ext cx="13716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Connecteur droit 8"/>
          <p:cNvCxnSpPr>
            <a:cxnSpLocks noChangeShapeType="1"/>
          </p:cNvCxnSpPr>
          <p:nvPr/>
        </p:nvCxnSpPr>
        <p:spPr bwMode="auto">
          <a:xfrm>
            <a:off x="468313" y="6426200"/>
            <a:ext cx="21939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4546600" y="1728788"/>
            <a:ext cx="4525963" cy="523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dirty="0" err="1">
                <a:solidFill>
                  <a:srgbClr val="FF0000"/>
                </a:solidFill>
                <a:latin typeface="Garamond" pitchFamily="18" charset="0"/>
              </a:rPr>
              <a:t>sockOut.println</a:t>
            </a:r>
            <a:r>
              <a:rPr lang="en-GB" sz="2800" dirty="0">
                <a:latin typeface="Garamond" pitchFamily="18" charset="0"/>
              </a:rPr>
              <a:t>(</a:t>
            </a:r>
            <a:r>
              <a:rPr lang="en-GB" sz="2800" dirty="0">
                <a:solidFill>
                  <a:schemeClr val="accent2"/>
                </a:solidFill>
                <a:latin typeface="Garamond" pitchFamily="18" charset="0"/>
              </a:rPr>
              <a:t>"bonjour"</a:t>
            </a:r>
            <a:r>
              <a:rPr lang="en-GB" sz="2800" dirty="0">
                <a:latin typeface="Garamond" pitchFamily="18" charset="0"/>
              </a:rPr>
              <a:t>);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36988" y="4114800"/>
            <a:ext cx="4572000" cy="523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fr-FR" sz="2800" dirty="0">
                <a:latin typeface="Garamond" pitchFamily="18" charset="0"/>
              </a:rPr>
              <a:t> </a:t>
            </a:r>
            <a:r>
              <a:rPr lang="fr-FR" sz="2800" dirty="0" err="1">
                <a:latin typeface="Garamond" pitchFamily="18" charset="0"/>
              </a:rPr>
              <a:t>sockDataOut.</a:t>
            </a:r>
            <a:r>
              <a:rPr lang="fr-FR" sz="2800" dirty="0" err="1">
                <a:solidFill>
                  <a:srgbClr val="006600"/>
                </a:solidFill>
                <a:latin typeface="Garamond" pitchFamily="18" charset="0"/>
              </a:rPr>
              <a:t>writeInt</a:t>
            </a:r>
            <a:r>
              <a:rPr lang="fr-FR" sz="2800" dirty="0">
                <a:solidFill>
                  <a:srgbClr val="006600"/>
                </a:solidFill>
                <a:latin typeface="Garamond" pitchFamily="18" charset="0"/>
              </a:rPr>
              <a:t>(-1234);</a:t>
            </a:r>
            <a:r>
              <a:rPr lang="fr-FR" sz="2800" dirty="0">
                <a:latin typeface="Garamond" pitchFamily="18" charset="0"/>
              </a:rPr>
              <a:t> </a:t>
            </a:r>
            <a:endParaRPr lang="fr-FR" sz="24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3A089-0CF7-498F-98BA-08BEAA906607}" type="slidenum">
              <a:rPr lang="fr-FR"/>
              <a:pPr>
                <a:defRPr/>
              </a:pPr>
              <a:t>4</a:t>
            </a:fld>
            <a:endParaRPr lang="fr-F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Modes de communication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562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endParaRPr lang="fr-FR" sz="1000" b="1" smtClean="0">
              <a:latin typeface="Garamond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fr-FR" sz="2000" b="1" smtClean="0">
                <a:latin typeface="Garamond" pitchFamily="18" charset="0"/>
              </a:rPr>
              <a:t>Mode 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connecté</a:t>
            </a:r>
            <a:r>
              <a:rPr lang="fr-FR" sz="2000" b="1" smtClean="0">
                <a:latin typeface="Garamond" pitchFamily="18" charset="0"/>
              </a:rPr>
              <a:t> 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(utilisant le protocole TCP). </a:t>
            </a:r>
            <a:r>
              <a:rPr lang="fr-FR" sz="2000" smtClean="0">
                <a:latin typeface="Garamond" pitchFamily="18" charset="0"/>
              </a:rPr>
              <a:t>Dans ce mode de communication, une connexion durable est établie entre les deux processus, de telle façon que 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l’adresse de destination n’est pas nécessaire à chaque envoi de données </a:t>
            </a:r>
            <a:r>
              <a:rPr lang="fr-FR" sz="2000" b="1" smtClean="0">
                <a:latin typeface="Garamond" pitchFamily="18" charset="0"/>
              </a:rPr>
              <a:t>(comparable à une communication téléphonique).</a:t>
            </a:r>
            <a:endParaRPr lang="fr-FR" sz="20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fr-FR" sz="2000" smtClean="0">
              <a:latin typeface="Garamond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fr-FR" sz="2000" smtClean="0">
              <a:latin typeface="Garamond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fr-FR" sz="2000" smtClean="0">
              <a:latin typeface="Garamond" pitchFamily="18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468313" y="1125538"/>
            <a:ext cx="8207375" cy="16557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6" name="Groupe 11"/>
          <p:cNvGrpSpPr>
            <a:grpSpLocks/>
          </p:cNvGrpSpPr>
          <p:nvPr/>
        </p:nvGrpSpPr>
        <p:grpSpPr bwMode="auto">
          <a:xfrm>
            <a:off x="1547813" y="2997200"/>
            <a:ext cx="5761037" cy="3600450"/>
            <a:chOff x="1619250" y="1412875"/>
            <a:chExt cx="5761038" cy="3600450"/>
          </a:xfrm>
        </p:grpSpPr>
        <p:grpSp>
          <p:nvGrpSpPr>
            <p:cNvPr id="5128" name="Groupe 7"/>
            <p:cNvGrpSpPr>
              <a:grpSpLocks/>
            </p:cNvGrpSpPr>
            <p:nvPr/>
          </p:nvGrpSpPr>
          <p:grpSpPr bwMode="auto">
            <a:xfrm>
              <a:off x="1619250" y="1412875"/>
              <a:ext cx="5761038" cy="3600450"/>
              <a:chOff x="1619250" y="1412875"/>
              <a:chExt cx="5761038" cy="3600450"/>
            </a:xfrm>
          </p:grpSpPr>
          <p:pic>
            <p:nvPicPr>
              <p:cNvPr id="5131" name="Picture 3" descr="test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250" y="1412875"/>
                <a:ext cx="5761038" cy="36004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32" name="ZoneTexte 5"/>
              <p:cNvSpPr txBox="1">
                <a:spLocks noChangeArrowheads="1"/>
              </p:cNvSpPr>
              <p:nvPr/>
            </p:nvSpPr>
            <p:spPr bwMode="auto">
              <a:xfrm>
                <a:off x="3528104" y="2376176"/>
                <a:ext cx="1980000" cy="432000"/>
              </a:xfrm>
              <a:prstGeom prst="rect">
                <a:avLst/>
              </a:prstGeom>
              <a:solidFill>
                <a:srgbClr val="FFE1B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C00000"/>
                    </a:solidFill>
                    <a:latin typeface="Garamond" pitchFamily="18" charset="0"/>
                  </a:rPr>
                  <a:t>On se voit à 12h</a:t>
                </a:r>
              </a:p>
            </p:txBody>
          </p:sp>
          <p:sp>
            <p:nvSpPr>
              <p:cNvPr id="5133" name="ZoneTexte 6"/>
              <p:cNvSpPr txBox="1">
                <a:spLocks noChangeArrowheads="1"/>
              </p:cNvSpPr>
              <p:nvPr/>
            </p:nvSpPr>
            <p:spPr bwMode="auto">
              <a:xfrm>
                <a:off x="3491880" y="4005064"/>
                <a:ext cx="2268000" cy="432000"/>
              </a:xfrm>
              <a:prstGeom prst="rect">
                <a:avLst/>
              </a:prstGeom>
              <a:solidFill>
                <a:srgbClr val="FFE1B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C00000"/>
                    </a:solidFill>
                    <a:latin typeface="Garamond" pitchFamily="18" charset="0"/>
                  </a:rPr>
                  <a:t>OK on se voit à 12h</a:t>
                </a:r>
              </a:p>
            </p:txBody>
          </p:sp>
        </p:grpSp>
        <p:cxnSp>
          <p:nvCxnSpPr>
            <p:cNvPr id="5129" name="Connecteur droit avec flèche 9"/>
            <p:cNvCxnSpPr>
              <a:cxnSpLocks noChangeShapeType="1"/>
            </p:cNvCxnSpPr>
            <p:nvPr/>
          </p:nvCxnSpPr>
          <p:spPr bwMode="auto">
            <a:xfrm>
              <a:off x="3361512" y="2866584"/>
              <a:ext cx="2376000" cy="0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0" name="Connecteur droit avec flèche 10"/>
            <p:cNvCxnSpPr>
              <a:cxnSpLocks noChangeShapeType="1"/>
            </p:cNvCxnSpPr>
            <p:nvPr/>
          </p:nvCxnSpPr>
          <p:spPr bwMode="auto">
            <a:xfrm>
              <a:off x="3131840" y="3847400"/>
              <a:ext cx="3060000" cy="0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ZoneTexte 13"/>
          <p:cNvSpPr txBox="1"/>
          <p:nvPr/>
        </p:nvSpPr>
        <p:spPr>
          <a:xfrm>
            <a:off x="2566988" y="3068638"/>
            <a:ext cx="3743325" cy="461962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fr-FR" sz="2400" dirty="0">
                <a:solidFill>
                  <a:schemeClr val="accent6"/>
                </a:solidFill>
                <a:latin typeface="Garamond" pitchFamily="18" charset="0"/>
              </a:rPr>
              <a:t>Communication synchrone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4E0EE-0E4D-4588-BDCF-44E9E1C06E7F}" type="slidenum">
              <a:rPr lang="fr-FR"/>
              <a:pPr>
                <a:defRPr/>
              </a:pPr>
              <a:t>40</a:t>
            </a:fld>
            <a:endParaRPr lang="fr-F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6197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Transmission d’objet par les sockets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362950" cy="5616575"/>
          </a:xfrm>
          <a:solidFill>
            <a:schemeClr val="accent5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import java.io.Serializable;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public class Etudiant 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implements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Serializable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CC3300"/>
                </a:solidFill>
                <a:latin typeface="Garamond" pitchFamily="18" charset="0"/>
              </a:rPr>
              <a:t>  String nom;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CC3300"/>
                </a:solidFill>
                <a:latin typeface="Garamond" pitchFamily="18" charset="0"/>
              </a:rPr>
              <a:t>  String </a:t>
            </a:r>
            <a:r>
              <a:rPr lang="fr-FR" sz="1600" b="1" dirty="0" err="1" smtClean="0">
                <a:solidFill>
                  <a:srgbClr val="CC3300"/>
                </a:solidFill>
                <a:latin typeface="Garamond" pitchFamily="18" charset="0"/>
              </a:rPr>
              <a:t>specialite</a:t>
            </a:r>
            <a:r>
              <a:rPr lang="fr-FR" sz="1600" b="1" dirty="0" smtClean="0">
                <a:solidFill>
                  <a:srgbClr val="CC3300"/>
                </a:solidFill>
                <a:latin typeface="Garamond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CC3300"/>
                </a:solidFill>
                <a:latin typeface="Garamond" pitchFamily="18" charset="0"/>
              </a:rPr>
              <a:t>  </a:t>
            </a:r>
            <a:r>
              <a:rPr lang="fr-FR" sz="1600" b="1" dirty="0" err="1" smtClean="0">
                <a:solidFill>
                  <a:srgbClr val="CC3300"/>
                </a:solidFill>
                <a:latin typeface="Garamond" pitchFamily="18" charset="0"/>
              </a:rPr>
              <a:t>int</a:t>
            </a:r>
            <a:r>
              <a:rPr lang="fr-FR" sz="1600" b="1" dirty="0" smtClean="0">
                <a:solidFill>
                  <a:srgbClr val="CC3300"/>
                </a:solidFill>
                <a:latin typeface="Garamond" pitchFamily="18" charset="0"/>
              </a:rPr>
              <a:t> </a:t>
            </a:r>
            <a:r>
              <a:rPr lang="fr-FR" sz="1600" b="1" dirty="0" err="1" smtClean="0">
                <a:solidFill>
                  <a:srgbClr val="CC3300"/>
                </a:solidFill>
                <a:latin typeface="Garamond" pitchFamily="18" charset="0"/>
              </a:rPr>
              <a:t>moy</a:t>
            </a:r>
            <a:r>
              <a:rPr lang="fr-FR" sz="1600" b="1" dirty="0" smtClean="0">
                <a:solidFill>
                  <a:srgbClr val="CC3300"/>
                </a:solidFill>
                <a:latin typeface="Garamond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  Etudiant (String nom, String </a:t>
            </a:r>
            <a:r>
              <a:rPr lang="fr-FR" sz="1600" b="1" dirty="0" err="1" smtClean="0">
                <a:latin typeface="Garamond" pitchFamily="18" charset="0"/>
              </a:rPr>
              <a:t>specialite</a:t>
            </a:r>
            <a:r>
              <a:rPr lang="fr-FR" sz="1600" b="1" dirty="0" smtClean="0">
                <a:latin typeface="Garamond" pitchFamily="18" charset="0"/>
              </a:rPr>
              <a:t>, </a:t>
            </a:r>
            <a:r>
              <a:rPr lang="fr-FR" sz="1600" b="1" dirty="0" err="1" smtClean="0">
                <a:latin typeface="Garamond" pitchFamily="18" charset="0"/>
              </a:rPr>
              <a:t>int</a:t>
            </a:r>
            <a:r>
              <a:rPr lang="fr-FR" sz="1600" b="1" dirty="0" smtClean="0">
                <a:latin typeface="Garamond" pitchFamily="18" charset="0"/>
              </a:rPr>
              <a:t> </a:t>
            </a:r>
            <a:r>
              <a:rPr lang="fr-FR" sz="1600" b="1" dirty="0" err="1" smtClean="0">
                <a:latin typeface="Garamond" pitchFamily="18" charset="0"/>
              </a:rPr>
              <a:t>moy</a:t>
            </a:r>
            <a:r>
              <a:rPr lang="fr-FR" sz="1600" b="1" dirty="0" smtClean="0">
                <a:latin typeface="Garamond" pitchFamily="18" charset="0"/>
              </a:rPr>
              <a:t>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    this.nom = nom;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    </a:t>
            </a:r>
            <a:r>
              <a:rPr lang="fr-FR" sz="1600" b="1" dirty="0" err="1" smtClean="0">
                <a:latin typeface="Garamond" pitchFamily="18" charset="0"/>
              </a:rPr>
              <a:t>this.specialite</a:t>
            </a:r>
            <a:r>
              <a:rPr lang="fr-FR" sz="1600" b="1" dirty="0" smtClean="0">
                <a:latin typeface="Garamond" pitchFamily="18" charset="0"/>
              </a:rPr>
              <a:t> = </a:t>
            </a:r>
            <a:r>
              <a:rPr lang="fr-FR" sz="1600" b="1" dirty="0" err="1" smtClean="0">
                <a:latin typeface="Garamond" pitchFamily="18" charset="0"/>
              </a:rPr>
              <a:t>specialite</a:t>
            </a:r>
            <a:r>
              <a:rPr lang="fr-FR" sz="1600" b="1" dirty="0" smtClean="0">
                <a:latin typeface="Garamond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    this.moy = </a:t>
            </a:r>
            <a:r>
              <a:rPr lang="fr-FR" sz="1600" b="1" dirty="0" err="1" smtClean="0">
                <a:latin typeface="Garamond" pitchFamily="18" charset="0"/>
              </a:rPr>
              <a:t>moy</a:t>
            </a:r>
            <a:r>
              <a:rPr lang="fr-FR" sz="1600" b="1" dirty="0" smtClean="0">
                <a:latin typeface="Garamond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latin typeface="Garamond" pitchFamily="18" charset="0"/>
              </a:rPr>
              <a:t>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    String 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getNom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()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    return nom;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  public String </a:t>
            </a:r>
            <a:r>
              <a:rPr lang="fr-FR" sz="1600" b="1" dirty="0" err="1" smtClean="0">
                <a:solidFill>
                  <a:srgbClr val="333399"/>
                </a:solidFill>
                <a:latin typeface="Garamond" pitchFamily="18" charset="0"/>
              </a:rPr>
              <a:t>toString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()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    return "Etudiant : "+</a:t>
            </a:r>
            <a:r>
              <a:rPr lang="fr-FR" sz="1600" b="1" dirty="0" smtClean="0">
                <a:solidFill>
                  <a:srgbClr val="FF0000"/>
                </a:solidFill>
                <a:latin typeface="Garamond" pitchFamily="18" charset="0"/>
              </a:rPr>
              <a:t>nom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+" "+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specialite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+" : "+</a:t>
            </a:r>
            <a:r>
              <a:rPr lang="fr-FR" sz="1600" b="1" dirty="0" err="1" smtClean="0">
                <a:solidFill>
                  <a:srgbClr val="FF0000"/>
                </a:solidFill>
                <a:latin typeface="Garamond" pitchFamily="18" charset="0"/>
              </a:rPr>
              <a:t>moy</a:t>
            </a: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333399"/>
                </a:solidFill>
                <a:latin typeface="Garamond" pitchFamily="18" charset="0"/>
              </a:rPr>
              <a:t>  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600" dirty="0" smtClean="0">
                <a:latin typeface="Garamond" pitchFamily="18" charset="0"/>
              </a:rPr>
              <a:t>}</a:t>
            </a:r>
          </a:p>
        </p:txBody>
      </p:sp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3203575" y="5445125"/>
            <a:ext cx="3240088" cy="692150"/>
          </a:xfrm>
          <a:prstGeom prst="rect">
            <a:avLst/>
          </a:prstGeom>
          <a:solidFill>
            <a:srgbClr val="F4F6A8"/>
          </a:solidFill>
          <a:ln w="9525" algn="ctr">
            <a:solidFill>
              <a:srgbClr val="0066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Garamond" pitchFamily="18" charset="0"/>
              </a:rPr>
              <a:t>La classe Etudiant est partagée</a:t>
            </a:r>
          </a:p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Garamond" pitchFamily="18" charset="0"/>
              </a:rPr>
              <a:t>entre le client et le serveur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5221288" y="917575"/>
            <a:ext cx="3311525" cy="711200"/>
          </a:xfrm>
          <a:prstGeom prst="rect">
            <a:avLst/>
          </a:prstGeom>
          <a:solidFill>
            <a:srgbClr val="FFEA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L’objet transmis via le réseau</a:t>
            </a:r>
          </a:p>
          <a:p>
            <a:pPr algn="just">
              <a:lnSpc>
                <a:spcPct val="90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doit être sérialisable</a:t>
            </a:r>
          </a:p>
        </p:txBody>
      </p:sp>
      <p:pic>
        <p:nvPicPr>
          <p:cNvPr id="41991" name="Picture 7" descr="Image result for etudi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773238"/>
            <a:ext cx="28194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C59AC-AE68-4F96-86DA-811862944E19}" type="slidenum">
              <a:rPr lang="fr-FR"/>
              <a:pPr>
                <a:defRPr/>
              </a:pPr>
              <a:t>41</a:t>
            </a:fld>
            <a:endParaRPr lang="fr-FR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8738"/>
            <a:ext cx="8496300" cy="63341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Transmission d’objet par les sockets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1120775" y="2357438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6156325" y="3438525"/>
            <a:ext cx="914400" cy="91440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2540000" y="2190750"/>
            <a:ext cx="3887788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2324100" y="3630613"/>
            <a:ext cx="3887788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 rot="657735">
            <a:off x="2109788" y="2060575"/>
            <a:ext cx="4691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Le client envoie le nom d’un étudiant (String) 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 rot="619704">
            <a:off x="1616075" y="4106863"/>
            <a:ext cx="51847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Le serveur répond par l’objet Etudiant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 rot="940422">
            <a:off x="301625" y="1106488"/>
            <a:ext cx="8418513" cy="5138737"/>
          </a:xfrm>
          <a:prstGeom prst="ellipse">
            <a:avLst/>
          </a:prstGeom>
          <a:noFill/>
          <a:ln w="38100" algn="ctr">
            <a:solidFill>
              <a:srgbClr val="CC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 rot="-2694904">
            <a:off x="6850063" y="4144963"/>
            <a:ext cx="935037" cy="314325"/>
          </a:xfrm>
          <a:prstGeom prst="rect">
            <a:avLst/>
          </a:prstGeom>
          <a:solidFill>
            <a:srgbClr val="D5FFD5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Garamond" pitchFamily="18" charset="0"/>
              </a:rPr>
              <a:t>Serveur</a:t>
            </a:r>
          </a:p>
        </p:txBody>
      </p:sp>
      <p:sp>
        <p:nvSpPr>
          <p:cNvPr id="43020" name="Text Box 13"/>
          <p:cNvSpPr txBox="1">
            <a:spLocks noChangeArrowheads="1"/>
          </p:cNvSpPr>
          <p:nvPr/>
        </p:nvSpPr>
        <p:spPr bwMode="auto">
          <a:xfrm rot="158464">
            <a:off x="906463" y="3378200"/>
            <a:ext cx="935037" cy="314325"/>
          </a:xfrm>
          <a:prstGeom prst="rect">
            <a:avLst/>
          </a:prstGeom>
          <a:solidFill>
            <a:srgbClr val="D5FFD5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>
                <a:latin typeface="Garamond" pitchFamily="18" charset="0"/>
              </a:rPr>
              <a:t>Client</a:t>
            </a:r>
          </a:p>
        </p:txBody>
      </p:sp>
      <p:graphicFrame>
        <p:nvGraphicFramePr>
          <p:cNvPr id="1350671" name="Group 15"/>
          <p:cNvGraphicFramePr>
            <a:graphicFrameLocks noGrp="1"/>
          </p:cNvGraphicFramePr>
          <p:nvPr/>
        </p:nvGraphicFramePr>
        <p:xfrm>
          <a:off x="6804025" y="1760538"/>
          <a:ext cx="1584324" cy="228600"/>
        </p:xfrm>
        <a:graphic>
          <a:graphicData uri="http://schemas.openxmlformats.org/drawingml/2006/table">
            <a:tbl>
              <a:tblPr/>
              <a:tblGrid>
                <a:gridCol w="528108"/>
                <a:gridCol w="528108"/>
                <a:gridCol w="52810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AA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GL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6516688" y="1471613"/>
            <a:ext cx="2016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1400">
                <a:solidFill>
                  <a:srgbClr val="FF0000"/>
                </a:solidFill>
                <a:latin typeface="Garamond" pitchFamily="18" charset="0"/>
              </a:rPr>
              <a:t>Objet de type Etudiant</a:t>
            </a:r>
          </a:p>
        </p:txBody>
      </p:sp>
      <p:sp>
        <p:nvSpPr>
          <p:cNvPr id="43032" name="Freeform 26"/>
          <p:cNvSpPr>
            <a:spLocks/>
          </p:cNvSpPr>
          <p:nvPr/>
        </p:nvSpPr>
        <p:spPr bwMode="auto">
          <a:xfrm>
            <a:off x="6875463" y="1976438"/>
            <a:ext cx="720725" cy="1079500"/>
          </a:xfrm>
          <a:custGeom>
            <a:avLst/>
            <a:gdLst>
              <a:gd name="T0" fmla="*/ 2147483647 w 1043"/>
              <a:gd name="T1" fmla="*/ 0 h 680"/>
              <a:gd name="T2" fmla="*/ 2147483647 w 1043"/>
              <a:gd name="T3" fmla="*/ 2147483647 h 680"/>
              <a:gd name="T4" fmla="*/ 2147483647 w 1043"/>
              <a:gd name="T5" fmla="*/ 2147483647 h 680"/>
              <a:gd name="T6" fmla="*/ 2147483647 w 1043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680"/>
              <a:gd name="T14" fmla="*/ 1043 w 10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680">
                <a:moveTo>
                  <a:pt x="952" y="0"/>
                </a:moveTo>
                <a:cubicBezTo>
                  <a:pt x="997" y="109"/>
                  <a:pt x="1043" y="219"/>
                  <a:pt x="907" y="272"/>
                </a:cubicBezTo>
                <a:cubicBezTo>
                  <a:pt x="771" y="325"/>
                  <a:pt x="272" y="249"/>
                  <a:pt x="136" y="317"/>
                </a:cubicBezTo>
                <a:cubicBezTo>
                  <a:pt x="0" y="385"/>
                  <a:pt x="98" y="620"/>
                  <a:pt x="90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graphicFrame>
        <p:nvGraphicFramePr>
          <p:cNvPr id="1350683" name="Group 27"/>
          <p:cNvGraphicFramePr>
            <a:graphicFrameLocks noGrp="1"/>
          </p:cNvGraphicFramePr>
          <p:nvPr/>
        </p:nvGraphicFramePr>
        <p:xfrm>
          <a:off x="3851275" y="3086100"/>
          <a:ext cx="4560888" cy="304800"/>
        </p:xfrm>
        <a:graphic>
          <a:graphicData uri="http://schemas.openxmlformats.org/drawingml/2006/table">
            <a:tbl>
              <a:tblPr/>
              <a:tblGrid>
                <a:gridCol w="912813"/>
                <a:gridCol w="911225"/>
                <a:gridCol w="912812"/>
                <a:gridCol w="911225"/>
                <a:gridCol w="9128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7" name="ZoneTexte 17"/>
          <p:cNvSpPr txBox="1">
            <a:spLocks noChangeArrowheads="1"/>
          </p:cNvSpPr>
          <p:nvPr/>
        </p:nvSpPr>
        <p:spPr bwMode="auto">
          <a:xfrm>
            <a:off x="3708400" y="908050"/>
            <a:ext cx="51562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lvl="1" eaLnBrk="1" hangingPunct="1"/>
            <a:r>
              <a:rPr lang="fr-FR" sz="2000">
                <a:latin typeface="Garamond" pitchFamily="18" charset="0"/>
              </a:rPr>
              <a:t>Un tableau d’étudiants est stocké coté serveur</a:t>
            </a:r>
          </a:p>
        </p:txBody>
      </p:sp>
      <p:cxnSp>
        <p:nvCxnSpPr>
          <p:cNvPr id="43048" name="Connecteur droit avec flèche 19"/>
          <p:cNvCxnSpPr>
            <a:cxnSpLocks noChangeShapeType="1"/>
          </p:cNvCxnSpPr>
          <p:nvPr/>
        </p:nvCxnSpPr>
        <p:spPr bwMode="auto">
          <a:xfrm flipH="1" flipV="1">
            <a:off x="8172450" y="3429000"/>
            <a:ext cx="71438" cy="1728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9" name="ZoneTexte 16"/>
          <p:cNvSpPr txBox="1">
            <a:spLocks noChangeArrowheads="1"/>
          </p:cNvSpPr>
          <p:nvPr/>
        </p:nvSpPr>
        <p:spPr bwMode="auto">
          <a:xfrm>
            <a:off x="3203575" y="4868863"/>
            <a:ext cx="3455988" cy="708025"/>
          </a:xfrm>
          <a:prstGeom prst="rect">
            <a:avLst/>
          </a:prstGeom>
          <a:solidFill>
            <a:srgbClr val="FFB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Application client/serveur pour la gestion de la scolarité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FBE96-ED00-4B0D-B1A1-E1EBE33DFBB3}" type="slidenum">
              <a:rPr lang="fr-FR"/>
              <a:pPr>
                <a:defRPr/>
              </a:pPr>
              <a:t>42</a:t>
            </a:fld>
            <a:endParaRPr lang="fr-F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44450"/>
            <a:ext cx="8229600" cy="6813550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class ServerEtudiant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CC3300"/>
                </a:solidFill>
                <a:latin typeface="Garamond" pitchFamily="18" charset="0"/>
              </a:rPr>
              <a:t>  public static void main(String args[])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    </a:t>
            </a: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Etudiant[ ] tabEtudiant =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          new Etudiant</a:t>
            </a:r>
            <a:r>
              <a:rPr lang="fr-FR" sz="14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("A", "GL", 13),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          new Etudiant</a:t>
            </a:r>
            <a:r>
              <a:rPr lang="fr-FR" sz="1400" b="1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("B", "RSD", 12),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          new Etudiant </a:t>
            </a: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("C", "SIC", 14)};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  ServerSocket server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    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      server = new ServerSocket(7777);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    while (true)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Socket sock = server.accept();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} </a:t>
            </a: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catch (IOException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  try {server.close();} catch (IOException e2) 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}// fin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}// fin classe</a:t>
            </a:r>
          </a:p>
        </p:txBody>
      </p:sp>
      <p:sp>
        <p:nvSpPr>
          <p:cNvPr id="44036" name="Rectangle 19"/>
          <p:cNvSpPr>
            <a:spLocks noChangeArrowheads="1"/>
          </p:cNvSpPr>
          <p:nvPr/>
        </p:nvSpPr>
        <p:spPr bwMode="auto">
          <a:xfrm>
            <a:off x="250825" y="854075"/>
            <a:ext cx="2736850" cy="863600"/>
          </a:xfrm>
          <a:prstGeom prst="rect">
            <a:avLst/>
          </a:prstGeom>
          <a:noFill/>
          <a:ln w="38100" cap="rnd" algn="ctr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037" name="Rectangle 18"/>
          <p:cNvSpPr>
            <a:spLocks noChangeArrowheads="1"/>
          </p:cNvSpPr>
          <p:nvPr/>
        </p:nvSpPr>
        <p:spPr bwMode="auto">
          <a:xfrm>
            <a:off x="250825" y="2146300"/>
            <a:ext cx="8569325" cy="36004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5364163" y="2276475"/>
            <a:ext cx="2663825" cy="430213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du serveur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7EC61-414F-4DA1-BD84-2B5005D39B9F}" type="slidenum">
              <a:rPr lang="fr-FR"/>
              <a:pPr>
                <a:defRPr/>
              </a:pPr>
              <a:t>43</a:t>
            </a:fld>
            <a:endParaRPr lang="fr-F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4613"/>
            <a:ext cx="8362950" cy="6667500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import java.io.*; import java.net.*;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public class ClientEtudiant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public static void main(String[] args) throws IOException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 String hostName = </a:t>
            </a:r>
            <a:r>
              <a:rPr lang="fr-FR" sz="1400" smtClean="0">
                <a:solidFill>
                  <a:schemeClr val="accent2"/>
                </a:solidFill>
                <a:latin typeface="Garamond" pitchFamily="18" charset="0"/>
              </a:rPr>
              <a:t>"</a:t>
            </a:r>
            <a:r>
              <a:rPr lang="fr-FR" sz="1400" b="1" smtClean="0">
                <a:solidFill>
                  <a:schemeClr val="accent2"/>
                </a:solidFill>
                <a:latin typeface="Garamond" pitchFamily="18" charset="0"/>
              </a:rPr>
              <a:t>localhost</a:t>
            </a:r>
            <a:r>
              <a:rPr lang="fr-FR" sz="1400" smtClean="0">
                <a:solidFill>
                  <a:schemeClr val="accent2"/>
                </a:solidFill>
                <a:latin typeface="Garamond" pitchFamily="18" charset="0"/>
              </a:rPr>
              <a:t>"</a:t>
            </a:r>
            <a:r>
              <a:rPr lang="fr-FR" sz="1400" b="1" smtClean="0">
                <a:solidFill>
                  <a:schemeClr val="accent2"/>
                </a:solidFill>
                <a:latin typeface="Garamond" pitchFamily="18" charset="0"/>
              </a:rPr>
              <a:t>; </a:t>
            </a:r>
            <a:endParaRPr lang="fr-FR" sz="1400" b="1" smtClean="0">
              <a:solidFill>
                <a:srgbClr val="333399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String NomEtudiant = </a:t>
            </a: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;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Socket sock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PrintWriter sockOut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ObjectInputStream sockIn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  try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      sock = new Socket(hostName, 7777);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   } </a:t>
            </a:r>
            <a:r>
              <a:rPr lang="fr-FR" sz="1400" smtClean="0">
                <a:solidFill>
                  <a:srgbClr val="333399"/>
                </a:solidFill>
                <a:latin typeface="Garamond" pitchFamily="18" charset="0"/>
              </a:rPr>
              <a:t>catch (UnknownHostException e)</a:t>
            </a:r>
            <a:r>
              <a:rPr lang="fr-FR" sz="1400" smtClean="0">
                <a:latin typeface="Garamond" pitchFamily="18" charset="0"/>
              </a:rPr>
              <a:t> </a:t>
            </a: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{System.err.println("host non atteignable : "+hostName);  System.exit(1); 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       </a:t>
            </a:r>
            <a:r>
              <a:rPr lang="fr-FR" sz="1400" smtClean="0">
                <a:solidFill>
                  <a:srgbClr val="333399"/>
                </a:solidFill>
                <a:latin typeface="Garamond" pitchFamily="18" charset="0"/>
              </a:rPr>
              <a:t>catch (IOException e)</a:t>
            </a:r>
            <a:r>
              <a:rPr lang="fr-FR" sz="1400" smtClean="0">
                <a:latin typeface="Garamond" pitchFamily="18" charset="0"/>
              </a:rPr>
              <a:t> </a:t>
            </a: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{System.err.println("connection impossible avec : "+hostName); System.exit(1);}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sock.close();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  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}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452438" y="2247900"/>
            <a:ext cx="2895600" cy="2444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362575" y="1939925"/>
            <a:ext cx="2449513" cy="430213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du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6DBF-27A6-492F-93D7-3414BE01D2C3}" type="slidenum">
              <a:rPr lang="fr-FR"/>
              <a:pPr>
                <a:defRPr/>
              </a:pPr>
              <a:t>44</a:t>
            </a:fld>
            <a:endParaRPr lang="fr-F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4613"/>
            <a:ext cx="8362950" cy="6667500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import java.io.*; import java.net.*;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public class ClientEtudiant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public static void main(String[] args) throws IOException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333399"/>
                </a:solidFill>
                <a:latin typeface="Garamond" pitchFamily="18" charset="0"/>
              </a:rPr>
              <a:t> String hostName = </a:t>
            </a:r>
            <a:r>
              <a:rPr lang="fr-FR" sz="1400" smtClean="0">
                <a:solidFill>
                  <a:schemeClr val="accent2"/>
                </a:solidFill>
                <a:latin typeface="Garamond" pitchFamily="18" charset="0"/>
              </a:rPr>
              <a:t>"</a:t>
            </a:r>
            <a:r>
              <a:rPr lang="fr-FR" sz="1400" b="1" smtClean="0">
                <a:solidFill>
                  <a:schemeClr val="accent2"/>
                </a:solidFill>
                <a:latin typeface="Garamond" pitchFamily="18" charset="0"/>
              </a:rPr>
              <a:t>localhost</a:t>
            </a:r>
            <a:r>
              <a:rPr lang="fr-FR" sz="1400" smtClean="0">
                <a:solidFill>
                  <a:schemeClr val="accent2"/>
                </a:solidFill>
                <a:latin typeface="Garamond" pitchFamily="18" charset="0"/>
              </a:rPr>
              <a:t>"</a:t>
            </a:r>
            <a:r>
              <a:rPr lang="fr-FR" sz="1400" b="1" smtClean="0">
                <a:solidFill>
                  <a:schemeClr val="accent2"/>
                </a:solidFill>
                <a:latin typeface="Garamond" pitchFamily="18" charset="0"/>
              </a:rPr>
              <a:t>; </a:t>
            </a:r>
            <a:endParaRPr lang="fr-FR" sz="1400" b="1" smtClean="0">
              <a:solidFill>
                <a:srgbClr val="333399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String NomEtudiant = </a:t>
            </a: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fr-FR" sz="140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;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Socket sock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PrintWriter sockOut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ObjectInputStream sockIn = null;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latin typeface="Garamond" pitchFamily="18" charset="0"/>
              </a:rPr>
              <a:t>    try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      sock = new Socket(hostName, 7777);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006600"/>
                </a:solidFill>
                <a:latin typeface="Garamond" pitchFamily="18" charset="0"/>
              </a:rPr>
              <a:t>      sockOut = new </a:t>
            </a: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PrintWriter</a:t>
            </a:r>
            <a:r>
              <a:rPr lang="fr-FR" sz="1400" b="1" smtClean="0">
                <a:solidFill>
                  <a:srgbClr val="006600"/>
                </a:solidFill>
                <a:latin typeface="Garamond" pitchFamily="18" charset="0"/>
              </a:rPr>
              <a:t>(sock.getOutputStream(), true);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smtClean="0">
                <a:solidFill>
                  <a:srgbClr val="006600"/>
                </a:solidFill>
                <a:latin typeface="Garamond" pitchFamily="18" charset="0"/>
              </a:rPr>
              <a:t>      sockIn = new </a:t>
            </a:r>
            <a:r>
              <a:rPr lang="fr-FR" sz="1400" b="1" smtClean="0">
                <a:solidFill>
                  <a:srgbClr val="FF0000"/>
                </a:solidFill>
                <a:latin typeface="Garamond" pitchFamily="18" charset="0"/>
              </a:rPr>
              <a:t>ObjectInputStream</a:t>
            </a:r>
            <a:r>
              <a:rPr lang="fr-FR" sz="1400" b="1" smtClean="0">
                <a:solidFill>
                  <a:srgbClr val="006600"/>
                </a:solidFill>
                <a:latin typeface="Garamond" pitchFamily="18" charset="0"/>
              </a:rPr>
              <a:t>(sock.getInputStream());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    </a:t>
            </a:r>
            <a:r>
              <a:rPr lang="fr-FR" sz="1400" b="1" smtClean="0">
                <a:latin typeface="Garamond" pitchFamily="18" charset="0"/>
              </a:rPr>
              <a:t>} </a:t>
            </a:r>
            <a:r>
              <a:rPr lang="fr-FR" sz="1400" smtClean="0">
                <a:solidFill>
                  <a:srgbClr val="333399"/>
                </a:solidFill>
                <a:latin typeface="Garamond" pitchFamily="18" charset="0"/>
              </a:rPr>
              <a:t>catch (UnknownHostException e)</a:t>
            </a:r>
            <a:r>
              <a:rPr lang="fr-FR" sz="1400" smtClean="0">
                <a:latin typeface="Garamond" pitchFamily="18" charset="0"/>
              </a:rPr>
              <a:t> </a:t>
            </a: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{System.err.println("host non atteignable : "+hostName);  System.exit(1); 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       </a:t>
            </a:r>
            <a:r>
              <a:rPr lang="fr-FR" sz="1400" smtClean="0">
                <a:solidFill>
                  <a:srgbClr val="333399"/>
                </a:solidFill>
                <a:latin typeface="Garamond" pitchFamily="18" charset="0"/>
              </a:rPr>
              <a:t>catch (IOException e)</a:t>
            </a:r>
            <a:r>
              <a:rPr lang="fr-FR" sz="1400" smtClean="0">
                <a:latin typeface="Garamond" pitchFamily="18" charset="0"/>
              </a:rPr>
              <a:t> </a:t>
            </a: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{System.err.println("connection impossible avec : "+hostName); System.exit(1);}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fr-FR" sz="1400" b="1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 sockOut.close();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sockIn.close();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solidFill>
                  <a:srgbClr val="CC3300"/>
                </a:solidFill>
                <a:latin typeface="Garamond" pitchFamily="18" charset="0"/>
              </a:rPr>
              <a:t>    sock.close();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  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smtClean="0">
                <a:latin typeface="Garamond" pitchFamily="18" charset="0"/>
              </a:rPr>
              <a:t>}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452438" y="2247900"/>
            <a:ext cx="4645025" cy="7556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383213" y="1509713"/>
            <a:ext cx="2449512" cy="431800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du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229C-3720-4E8F-B46D-3EE9DCFBE113}" type="slidenum">
              <a:rPr lang="fr-FR"/>
              <a:pPr>
                <a:defRPr/>
              </a:pPr>
              <a:t>45</a:t>
            </a:fld>
            <a:endParaRPr lang="fr-F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44450"/>
            <a:ext cx="8229600" cy="6813550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class </a:t>
            </a:r>
            <a:r>
              <a:rPr lang="fr-FR" sz="1400" b="1" dirty="0" err="1" smtClean="0">
                <a:latin typeface="Garamond" pitchFamily="18" charset="0"/>
              </a:rPr>
              <a:t>ServerEtudiant</a:t>
            </a:r>
            <a:r>
              <a:rPr lang="fr-FR" sz="1400" b="1" dirty="0" smtClean="0"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 public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static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void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main(String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args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[])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    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Etudiant[ ]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tabEtudiant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=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    new Etudiant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("A", "GL", 13),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    new Etudiant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("B", "RSD", 12),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    new Etudiant 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("C", "SIC", 14)};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</a:t>
            </a:r>
            <a:r>
              <a:rPr lang="fr-FR" sz="1400" b="1" dirty="0" err="1" smtClean="0">
                <a:latin typeface="Garamond" pitchFamily="18" charset="0"/>
              </a:rPr>
              <a:t>ServerSocket</a:t>
            </a:r>
            <a:r>
              <a:rPr lang="fr-FR" sz="1400" b="1" dirty="0" smtClean="0">
                <a:latin typeface="Garamond" pitchFamily="18" charset="0"/>
              </a:rPr>
              <a:t> server = </a:t>
            </a:r>
            <a:r>
              <a:rPr lang="fr-FR" sz="1400" b="1" dirty="0" err="1" smtClean="0">
                <a:latin typeface="Garamond" pitchFamily="18" charset="0"/>
              </a:rPr>
              <a:t>null</a:t>
            </a:r>
            <a:r>
              <a:rPr lang="fr-FR" sz="1400" b="1" dirty="0" smtClean="0"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try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server = new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(7777);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  </a:t>
            </a:r>
            <a:r>
              <a:rPr lang="fr-FR" sz="1400" b="1" dirty="0" err="1" smtClean="0">
                <a:latin typeface="Garamond" pitchFamily="18" charset="0"/>
              </a:rPr>
              <a:t>while</a:t>
            </a:r>
            <a:r>
              <a:rPr lang="fr-FR" sz="1400" b="1" dirty="0" smtClean="0">
                <a:latin typeface="Garamond" pitchFamily="18" charset="0"/>
              </a:rPr>
              <a:t> (</a:t>
            </a:r>
            <a:r>
              <a:rPr lang="fr-FR" sz="1400" b="1" dirty="0" err="1" smtClean="0">
                <a:latin typeface="Garamond" pitchFamily="18" charset="0"/>
              </a:rPr>
              <a:t>true</a:t>
            </a:r>
            <a:r>
              <a:rPr lang="fr-FR" sz="1400" b="1" dirty="0" smtClean="0">
                <a:latin typeface="Garamond" pitchFamily="18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Socket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=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server.accept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      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System.out.println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("connecte");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ObjectOutputStream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sockOut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 = new  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ObjectOutputStream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400" b="1" dirty="0" err="1" smtClean="0">
                <a:solidFill>
                  <a:srgbClr val="FF3300"/>
                </a:solidFill>
                <a:latin typeface="Garamond" pitchFamily="18" charset="0"/>
              </a:rPr>
              <a:t>sock.getOutputStream</a:t>
            </a:r>
            <a:r>
              <a:rPr lang="fr-FR" sz="1400" b="1" dirty="0" smtClean="0">
                <a:solidFill>
                  <a:srgbClr val="FF3300"/>
                </a:solidFill>
                <a:latin typeface="Garamond" pitchFamily="18" charset="0"/>
              </a:rPr>
              <a:t>()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3300"/>
                </a:solidFill>
                <a:latin typeface="Garamond" pitchFamily="18" charset="0"/>
              </a:rPr>
              <a:t>        </a:t>
            </a:r>
            <a:r>
              <a:rPr lang="fr-FR" sz="1400" b="1" dirty="0" err="1" smtClean="0">
                <a:solidFill>
                  <a:srgbClr val="FF3300"/>
                </a:solidFill>
                <a:latin typeface="Garamond" pitchFamily="18" charset="0"/>
              </a:rPr>
              <a:t>BufferedReader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sockIn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 = new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FF3300"/>
                </a:solidFill>
                <a:latin typeface="Garamond" pitchFamily="18" charset="0"/>
              </a:rPr>
              <a:t>BufferedReader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new 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InputStreamReader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(</a:t>
            </a:r>
            <a:r>
              <a:rPr lang="fr-FR" sz="1400" b="1" dirty="0" err="1" smtClean="0">
                <a:solidFill>
                  <a:srgbClr val="FF3300"/>
                </a:solidFill>
                <a:latin typeface="Garamond" pitchFamily="18" charset="0"/>
              </a:rPr>
              <a:t>sock.getInputStream</a:t>
            </a:r>
            <a:r>
              <a:rPr lang="fr-FR" sz="1400" b="1" dirty="0" smtClean="0">
                <a:solidFill>
                  <a:srgbClr val="FF3300"/>
                </a:solidFill>
                <a:latin typeface="Garamond" pitchFamily="18" charset="0"/>
              </a:rPr>
              <a:t>()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sockOut.close</a:t>
            </a:r>
            <a:r>
              <a:rPr lang="fr-FR" sz="1400" dirty="0">
                <a:solidFill>
                  <a:srgbClr val="CC3300"/>
                </a:solidFill>
                <a:latin typeface="Garamond" pitchFamily="18" charset="0"/>
              </a:rPr>
              <a:t>(); </a:t>
            </a:r>
            <a:r>
              <a:rPr lang="fr-FR" sz="1400" dirty="0" err="1">
                <a:solidFill>
                  <a:srgbClr val="CC3300"/>
                </a:solidFill>
                <a:latin typeface="Garamond" pitchFamily="18" charset="0"/>
              </a:rPr>
              <a:t>sockIn.close</a:t>
            </a:r>
            <a:r>
              <a:rPr lang="fr-FR" sz="1400" dirty="0">
                <a:solidFill>
                  <a:srgbClr val="CC3300"/>
                </a:solidFill>
                <a:latin typeface="Garamond" pitchFamily="18" charset="0"/>
              </a:rPr>
              <a:t>();</a:t>
            </a: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sock.close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     </a:t>
            </a:r>
            <a:r>
              <a:rPr lang="fr-FR" sz="1400" b="1" dirty="0" smtClean="0">
                <a:latin typeface="Garamond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} 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catch (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IOException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try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{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server.close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();} catch (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IOException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e2) 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}// fin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}// fin classe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5364163" y="2276475"/>
            <a:ext cx="2663825" cy="430213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du serveur</a:t>
            </a:r>
          </a:p>
        </p:txBody>
      </p:sp>
      <p:sp>
        <p:nvSpPr>
          <p:cNvPr id="47109" name="Rectangle 19"/>
          <p:cNvSpPr>
            <a:spLocks noChangeArrowheads="1"/>
          </p:cNvSpPr>
          <p:nvPr/>
        </p:nvSpPr>
        <p:spPr bwMode="auto">
          <a:xfrm>
            <a:off x="250825" y="854075"/>
            <a:ext cx="2736850" cy="863600"/>
          </a:xfrm>
          <a:prstGeom prst="rect">
            <a:avLst/>
          </a:prstGeom>
          <a:noFill/>
          <a:ln w="38100" cap="rnd" algn="ctr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110" name="Rectangle 18"/>
          <p:cNvSpPr>
            <a:spLocks noChangeArrowheads="1"/>
          </p:cNvSpPr>
          <p:nvPr/>
        </p:nvSpPr>
        <p:spPr bwMode="auto">
          <a:xfrm>
            <a:off x="250825" y="2146300"/>
            <a:ext cx="8569325" cy="36004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91195-47CE-4287-95DA-4A1CCC79FCD3}" type="slidenum">
              <a:rPr lang="fr-FR"/>
              <a:pPr>
                <a:defRPr/>
              </a:pPr>
              <a:t>46</a:t>
            </a:fld>
            <a:endParaRPr lang="fr-F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4613"/>
            <a:ext cx="8362950" cy="6667500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import java.io.*; import java.net.*;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public class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ClientEtudiant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public </a:t>
            </a:r>
            <a:r>
              <a:rPr lang="fr-FR" sz="1400" b="1" dirty="0" err="1" smtClean="0">
                <a:latin typeface="Garamond" pitchFamily="18" charset="0"/>
              </a:rPr>
              <a:t>static</a:t>
            </a:r>
            <a:r>
              <a:rPr lang="fr-FR" sz="1400" b="1" dirty="0" smtClean="0">
                <a:latin typeface="Garamond" pitchFamily="18" charset="0"/>
              </a:rPr>
              <a:t> </a:t>
            </a:r>
            <a:r>
              <a:rPr lang="fr-FR" sz="1400" b="1" dirty="0" err="1" smtClean="0">
                <a:latin typeface="Garamond" pitchFamily="18" charset="0"/>
              </a:rPr>
              <a:t>void</a:t>
            </a:r>
            <a:r>
              <a:rPr lang="fr-FR" sz="1400" b="1" dirty="0" smtClean="0">
                <a:latin typeface="Garamond" pitchFamily="18" charset="0"/>
              </a:rPr>
              <a:t> main(String[] </a:t>
            </a:r>
            <a:r>
              <a:rPr lang="fr-FR" sz="1400" b="1" dirty="0" err="1" smtClean="0">
                <a:latin typeface="Garamond" pitchFamily="18" charset="0"/>
              </a:rPr>
              <a:t>args</a:t>
            </a:r>
            <a:r>
              <a:rPr lang="fr-FR" sz="1400" b="1" dirty="0" smtClean="0">
                <a:latin typeface="Garamond" pitchFamily="18" charset="0"/>
              </a:rPr>
              <a:t>) </a:t>
            </a:r>
            <a:r>
              <a:rPr lang="fr-FR" sz="1400" b="1" dirty="0" err="1" smtClean="0">
                <a:latin typeface="Garamond" pitchFamily="18" charset="0"/>
              </a:rPr>
              <a:t>throws</a:t>
            </a:r>
            <a:r>
              <a:rPr lang="fr-FR" sz="1400" b="1" dirty="0" smtClean="0">
                <a:latin typeface="Garamond" pitchFamily="18" charset="0"/>
              </a:rPr>
              <a:t> </a:t>
            </a:r>
            <a:r>
              <a:rPr lang="fr-FR" sz="1400" b="1" dirty="0" err="1" smtClean="0">
                <a:latin typeface="Garamond" pitchFamily="18" charset="0"/>
              </a:rPr>
              <a:t>IOException</a:t>
            </a:r>
            <a:r>
              <a:rPr lang="fr-FR" sz="1400" b="1" dirty="0" smtClean="0"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String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hostName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= </a:t>
            </a:r>
            <a:r>
              <a:rPr lang="fr-FR" sz="1400" dirty="0" smtClean="0">
                <a:solidFill>
                  <a:schemeClr val="accent2"/>
                </a:solidFill>
                <a:latin typeface="Garamond" pitchFamily="18" charset="0"/>
              </a:rPr>
              <a:t>"</a:t>
            </a:r>
            <a:r>
              <a:rPr lang="fr-FR" sz="1400" b="1" dirty="0" err="1" smtClean="0">
                <a:solidFill>
                  <a:schemeClr val="accent2"/>
                </a:solidFill>
                <a:latin typeface="Garamond" pitchFamily="18" charset="0"/>
              </a:rPr>
              <a:t>localhost</a:t>
            </a:r>
            <a:r>
              <a:rPr lang="fr-FR" sz="1400" dirty="0" smtClean="0">
                <a:solidFill>
                  <a:schemeClr val="accent2"/>
                </a:solidFill>
                <a:latin typeface="Garamond" pitchFamily="18" charset="0"/>
              </a:rPr>
              <a:t>"</a:t>
            </a:r>
            <a:r>
              <a:rPr lang="fr-FR" sz="1400" b="1" dirty="0" smtClean="0">
                <a:solidFill>
                  <a:schemeClr val="accent2"/>
                </a:solidFill>
                <a:latin typeface="Garamond" pitchFamily="18" charset="0"/>
              </a:rPr>
              <a:t>; </a:t>
            </a:r>
            <a:endParaRPr lang="fr-FR" sz="1400" b="1" dirty="0" smtClean="0">
              <a:solidFill>
                <a:srgbClr val="333399"/>
              </a:solidFill>
              <a:latin typeface="Garamond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String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NomEtudiant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= 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"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;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Socket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=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null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PrintWriter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sockOut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=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null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ObjectInputStream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sockIn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=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null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</a:t>
            </a:r>
            <a:r>
              <a:rPr lang="fr-FR" sz="1400" b="1" dirty="0" err="1" smtClean="0">
                <a:latin typeface="Garamond" pitchFamily="18" charset="0"/>
              </a:rPr>
              <a:t>try</a:t>
            </a:r>
            <a:r>
              <a:rPr lang="fr-FR" sz="1400" b="1" dirty="0" smtClean="0"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= new Socket(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hostName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, 7777);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     </a:t>
            </a:r>
            <a:r>
              <a:rPr lang="fr-FR" sz="1400" b="1" dirty="0" err="1" smtClean="0">
                <a:solidFill>
                  <a:srgbClr val="006600"/>
                </a:solidFill>
                <a:latin typeface="Garamond" pitchFamily="18" charset="0"/>
              </a:rPr>
              <a:t>sockOut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= new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PrintWriter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400" b="1" dirty="0" err="1" smtClean="0">
                <a:solidFill>
                  <a:srgbClr val="006600"/>
                </a:solidFill>
                <a:latin typeface="Garamond" pitchFamily="18" charset="0"/>
              </a:rPr>
              <a:t>sock.getOutputStream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(), </a:t>
            </a:r>
            <a:r>
              <a:rPr lang="fr-FR" sz="1400" b="1" dirty="0" err="1" smtClean="0">
                <a:solidFill>
                  <a:srgbClr val="006600"/>
                </a:solidFill>
                <a:latin typeface="Garamond" pitchFamily="18" charset="0"/>
              </a:rPr>
              <a:t>true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     </a:t>
            </a:r>
            <a:r>
              <a:rPr lang="fr-FR" sz="1400" b="1" dirty="0" err="1" smtClean="0">
                <a:solidFill>
                  <a:srgbClr val="006600"/>
                </a:solidFill>
                <a:latin typeface="Garamond" pitchFamily="18" charset="0"/>
              </a:rPr>
              <a:t>sockIn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= new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ObjectInputStream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400" b="1" dirty="0" err="1" smtClean="0">
                <a:solidFill>
                  <a:srgbClr val="006600"/>
                </a:solidFill>
                <a:latin typeface="Garamond" pitchFamily="18" charset="0"/>
              </a:rPr>
              <a:t>sock.getInputStream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());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latin typeface="Garamond" pitchFamily="18" charset="0"/>
              </a:rPr>
              <a:t>    </a:t>
            </a:r>
            <a:r>
              <a:rPr lang="fr-FR" sz="1400" b="1" dirty="0" smtClean="0">
                <a:latin typeface="Garamond" pitchFamily="18" charset="0"/>
              </a:rPr>
              <a:t>} </a:t>
            </a:r>
            <a:r>
              <a:rPr lang="fr-FR" sz="1400" dirty="0" smtClean="0">
                <a:solidFill>
                  <a:srgbClr val="333399"/>
                </a:solidFill>
                <a:latin typeface="Garamond" pitchFamily="18" charset="0"/>
              </a:rPr>
              <a:t>catch (</a:t>
            </a:r>
            <a:r>
              <a:rPr lang="fr-FR" sz="1400" dirty="0" err="1" smtClean="0">
                <a:solidFill>
                  <a:srgbClr val="333399"/>
                </a:solidFill>
                <a:latin typeface="Garamond" pitchFamily="18" charset="0"/>
              </a:rPr>
              <a:t>UnknownHostException</a:t>
            </a:r>
            <a:r>
              <a:rPr lang="fr-FR" sz="1400" dirty="0" smtClean="0">
                <a:solidFill>
                  <a:srgbClr val="333399"/>
                </a:solidFill>
                <a:latin typeface="Garamond" pitchFamily="18" charset="0"/>
              </a:rPr>
              <a:t> e)</a:t>
            </a:r>
            <a:r>
              <a:rPr lang="fr-FR" sz="1400" dirty="0" smtClean="0">
                <a:latin typeface="Garamond" pitchFamily="18" charset="0"/>
              </a:rPr>
              <a:t> 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{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System.err.println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("host non atteignable : "+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hostName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);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System.exit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(1); 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latin typeface="Garamond" pitchFamily="18" charset="0"/>
              </a:rPr>
              <a:t>       </a:t>
            </a:r>
            <a:r>
              <a:rPr lang="fr-FR" sz="1400" dirty="0" smtClean="0">
                <a:solidFill>
                  <a:srgbClr val="333399"/>
                </a:solidFill>
                <a:latin typeface="Garamond" pitchFamily="18" charset="0"/>
              </a:rPr>
              <a:t>catch (</a:t>
            </a:r>
            <a:r>
              <a:rPr lang="fr-FR" sz="1400" dirty="0" err="1" smtClean="0">
                <a:solidFill>
                  <a:srgbClr val="333399"/>
                </a:solidFill>
                <a:latin typeface="Garamond" pitchFamily="18" charset="0"/>
              </a:rPr>
              <a:t>IOException</a:t>
            </a:r>
            <a:r>
              <a:rPr lang="fr-FR" sz="1400" dirty="0" smtClean="0">
                <a:solidFill>
                  <a:srgbClr val="333399"/>
                </a:solidFill>
                <a:latin typeface="Garamond" pitchFamily="18" charset="0"/>
              </a:rPr>
              <a:t> e)</a:t>
            </a:r>
            <a:r>
              <a:rPr lang="fr-FR" sz="1400" dirty="0" smtClean="0">
                <a:latin typeface="Garamond" pitchFamily="18" charset="0"/>
              </a:rPr>
              <a:t> 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{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System.err.println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("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connection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impossible avec : "+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hostName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);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System.exit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(1);}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</a:t>
            </a:r>
            <a:r>
              <a:rPr lang="fr-FR" sz="1400" b="1" dirty="0" err="1" smtClean="0">
                <a:latin typeface="Garamond" pitchFamily="18" charset="0"/>
              </a:rPr>
              <a:t>sockOut.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println</a:t>
            </a:r>
            <a:r>
              <a:rPr lang="fr-FR" sz="1400" b="1" dirty="0" smtClean="0">
                <a:latin typeface="Garamond" pitchFamily="18" charset="0"/>
              </a:rPr>
              <a:t>(</a:t>
            </a:r>
            <a:r>
              <a:rPr lang="fr-FR" sz="1400" b="1" dirty="0" err="1" smtClean="0">
                <a:latin typeface="Garamond" pitchFamily="18" charset="0"/>
              </a:rPr>
              <a:t>NomEtudiant</a:t>
            </a:r>
            <a:r>
              <a:rPr lang="fr-FR" sz="1400" b="1" dirty="0" smtClean="0">
                <a:latin typeface="Garamond" pitchFamily="18" charset="0"/>
              </a:rPr>
              <a:t>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</a:t>
            </a:r>
            <a:r>
              <a:rPr lang="fr-FR" sz="1400" b="1" dirty="0" err="1" smtClean="0">
                <a:latin typeface="Garamond" pitchFamily="18" charset="0"/>
              </a:rPr>
              <a:t>try</a:t>
            </a:r>
            <a:r>
              <a:rPr lang="fr-FR" sz="1400" b="1" dirty="0" smtClean="0"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     Object </a:t>
            </a:r>
            <a:r>
              <a:rPr lang="fr-FR" sz="1400" b="1" dirty="0" err="1" smtClean="0">
                <a:solidFill>
                  <a:srgbClr val="006600"/>
                </a:solidFill>
                <a:latin typeface="Garamond" pitchFamily="18" charset="0"/>
              </a:rPr>
              <a:t>recu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= </a:t>
            </a:r>
            <a:r>
              <a:rPr lang="fr-FR" sz="1400" b="1" dirty="0" err="1" smtClean="0">
                <a:solidFill>
                  <a:srgbClr val="006600"/>
                </a:solidFill>
                <a:latin typeface="Garamond" pitchFamily="18" charset="0"/>
              </a:rPr>
              <a:t>sockIn.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readObject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     if (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recu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==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null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)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System.out.println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("erreur de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connection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");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    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else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{ 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Etudiant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etudiant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=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 (Etudiant)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recu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      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System.out.println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("serveur -&gt; client : " +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etudiant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);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333399"/>
                </a:solidFill>
                <a:latin typeface="Garamond" pitchFamily="18" charset="0"/>
              </a:rPr>
              <a:t>      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} 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catch (</a:t>
            </a:r>
            <a:r>
              <a:rPr lang="fr-FR" sz="1400" dirty="0" err="1" smtClean="0">
                <a:solidFill>
                  <a:srgbClr val="FF0000"/>
                </a:solidFill>
                <a:latin typeface="Garamond" pitchFamily="18" charset="0"/>
              </a:rPr>
              <a:t>ClassNotFoundException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 e) {</a:t>
            </a:r>
            <a:r>
              <a:rPr lang="fr-FR" sz="1400" dirty="0" err="1" smtClean="0">
                <a:solidFill>
                  <a:srgbClr val="FF0000"/>
                </a:solidFill>
                <a:latin typeface="Garamond" pitchFamily="18" charset="0"/>
              </a:rPr>
              <a:t>System.err.println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("Classe inconnue : "+</a:t>
            </a:r>
            <a:r>
              <a:rPr lang="fr-FR" sz="1400" dirty="0" err="1" smtClean="0">
                <a:solidFill>
                  <a:srgbClr val="FF0000"/>
                </a:solidFill>
                <a:latin typeface="Garamond" pitchFamily="18" charset="0"/>
              </a:rPr>
              <a:t>hostName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); </a:t>
            </a:r>
            <a:r>
              <a:rPr lang="fr-FR" sz="1400" dirty="0" err="1" smtClean="0">
                <a:solidFill>
                  <a:srgbClr val="FF0000"/>
                </a:solidFill>
                <a:latin typeface="Garamond" pitchFamily="18" charset="0"/>
              </a:rPr>
              <a:t>System.exit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(1);}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sockOut.close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sockIn.close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sock.close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latin typeface="Garamond" pitchFamily="18" charset="0"/>
              </a:rPr>
              <a:t>  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fr-FR" sz="1400" dirty="0" smtClean="0">
                <a:latin typeface="Garamond" pitchFamily="18" charset="0"/>
              </a:rPr>
              <a:t>}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63538" y="3476625"/>
            <a:ext cx="2493962" cy="254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468313" y="3992563"/>
            <a:ext cx="2808287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573088" y="4703763"/>
            <a:ext cx="3998912" cy="2381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5362575" y="3644900"/>
            <a:ext cx="3673475" cy="987425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sz="1600">
                <a:latin typeface="Garamond" pitchFamily="18" charset="0"/>
              </a:rPr>
              <a:t>Envoyer le nom de l’étudiant au serveur</a:t>
            </a:r>
            <a:endParaRPr lang="fr-FR" sz="1600" u="sng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fr-FR" sz="1600" u="sng">
                <a:solidFill>
                  <a:schemeClr val="tx1"/>
                </a:solidFill>
                <a:latin typeface="Garamond" pitchFamily="18" charset="0"/>
              </a:rPr>
              <a:t>Restaurer</a:t>
            </a:r>
            <a:r>
              <a:rPr lang="fr-FR" sz="1600">
                <a:solidFill>
                  <a:srgbClr val="FF0000"/>
                </a:solidFill>
                <a:latin typeface="Garamond" pitchFamily="18" charset="0"/>
              </a:rPr>
              <a:t> l’objet etudiant reçu du serveur</a:t>
            </a:r>
          </a:p>
          <a:p>
            <a:pPr algn="l" eaLnBrk="1" hangingPunct="1">
              <a:spcBef>
                <a:spcPct val="50000"/>
              </a:spcBef>
            </a:pPr>
            <a:r>
              <a:rPr lang="fr-FR" sz="1600">
                <a:solidFill>
                  <a:srgbClr val="C00000"/>
                </a:solidFill>
                <a:latin typeface="Garamond" pitchFamily="18" charset="0"/>
              </a:rPr>
              <a:t>Afficher les caractéristiques de l’étudiant</a:t>
            </a: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 flipH="1" flipV="1">
            <a:off x="2843213" y="3573463"/>
            <a:ext cx="2520950" cy="2159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H="1" flipV="1">
            <a:off x="3322638" y="4076700"/>
            <a:ext cx="2016125" cy="7302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>
            <a:off x="4572000" y="4508500"/>
            <a:ext cx="792163" cy="36036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8139" name="Text Box 5"/>
          <p:cNvSpPr txBox="1">
            <a:spLocks noChangeArrowheads="1"/>
          </p:cNvSpPr>
          <p:nvPr/>
        </p:nvSpPr>
        <p:spPr bwMode="auto">
          <a:xfrm>
            <a:off x="4427538" y="1484313"/>
            <a:ext cx="3889375" cy="430212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complet du client</a:t>
            </a:r>
          </a:p>
        </p:txBody>
      </p:sp>
      <p:sp>
        <p:nvSpPr>
          <p:cNvPr id="48140" name="Rectangle 5"/>
          <p:cNvSpPr>
            <a:spLocks noChangeArrowheads="1"/>
          </p:cNvSpPr>
          <p:nvPr/>
        </p:nvSpPr>
        <p:spPr bwMode="auto">
          <a:xfrm>
            <a:off x="452438" y="2247900"/>
            <a:ext cx="4645025" cy="7556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FB207-8B54-4F53-AF99-AC7E88C6BA6C}" type="slidenum">
              <a:rPr lang="fr-FR"/>
              <a:pPr>
                <a:defRPr/>
              </a:pPr>
              <a:t>47</a:t>
            </a:fld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44450"/>
            <a:ext cx="8229600" cy="6813550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class </a:t>
            </a:r>
            <a:r>
              <a:rPr lang="fr-FR" sz="1400" b="1" dirty="0" err="1" smtClean="0">
                <a:latin typeface="Garamond" pitchFamily="18" charset="0"/>
              </a:rPr>
              <a:t>ServerEtudiant</a:t>
            </a:r>
            <a:r>
              <a:rPr lang="fr-FR" sz="1400" b="1" dirty="0" smtClean="0"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 public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static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void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main(String </a:t>
            </a:r>
            <a:r>
              <a:rPr lang="fr-FR" sz="1400" b="1" dirty="0" err="1" smtClean="0">
                <a:solidFill>
                  <a:srgbClr val="CC3300"/>
                </a:solidFill>
                <a:latin typeface="Garamond" pitchFamily="18" charset="0"/>
              </a:rPr>
              <a:t>args</a:t>
            </a: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[])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    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Etudiant[ ]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tabEtudiant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=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    new Etudiant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("A", "GL", 13),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    new Etudiant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("B", "RSD", 12),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    new Etudiant 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("C", "SIC", 14)};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</a:t>
            </a:r>
            <a:r>
              <a:rPr lang="fr-FR" sz="1400" b="1" dirty="0" err="1" smtClean="0">
                <a:latin typeface="Garamond" pitchFamily="18" charset="0"/>
              </a:rPr>
              <a:t>ServerSocket</a:t>
            </a:r>
            <a:r>
              <a:rPr lang="fr-FR" sz="1400" b="1" dirty="0" smtClean="0">
                <a:latin typeface="Garamond" pitchFamily="18" charset="0"/>
              </a:rPr>
              <a:t> server = </a:t>
            </a:r>
            <a:r>
              <a:rPr lang="fr-FR" sz="1400" b="1" dirty="0" err="1" smtClean="0">
                <a:latin typeface="Garamond" pitchFamily="18" charset="0"/>
              </a:rPr>
              <a:t>null</a:t>
            </a:r>
            <a:r>
              <a:rPr lang="fr-FR" sz="1400" b="1" dirty="0" smtClean="0"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try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server = new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(7777);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  </a:t>
            </a:r>
            <a:r>
              <a:rPr lang="fr-FR" sz="1400" b="1" dirty="0" err="1" smtClean="0">
                <a:latin typeface="Garamond" pitchFamily="18" charset="0"/>
              </a:rPr>
              <a:t>while</a:t>
            </a:r>
            <a:r>
              <a:rPr lang="fr-FR" sz="1400" b="1" dirty="0" smtClean="0">
                <a:latin typeface="Garamond" pitchFamily="18" charset="0"/>
              </a:rPr>
              <a:t> (</a:t>
            </a:r>
            <a:r>
              <a:rPr lang="fr-FR" sz="1400" b="1" dirty="0" err="1" smtClean="0">
                <a:latin typeface="Garamond" pitchFamily="18" charset="0"/>
              </a:rPr>
              <a:t>true</a:t>
            </a:r>
            <a:r>
              <a:rPr lang="fr-FR" sz="1400" b="1" dirty="0" smtClean="0">
                <a:latin typeface="Garamond" pitchFamily="18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Socket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sock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=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server.accept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      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System.out.println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("connecte");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        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ObjectOutputStream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sockOut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 = new  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ObjectOutputStream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400" b="1" dirty="0" err="1" smtClean="0">
                <a:solidFill>
                  <a:srgbClr val="FF3300"/>
                </a:solidFill>
                <a:latin typeface="Garamond" pitchFamily="18" charset="0"/>
              </a:rPr>
              <a:t>sock.getOutputStream</a:t>
            </a:r>
            <a:r>
              <a:rPr lang="fr-FR" sz="1400" b="1" dirty="0" smtClean="0">
                <a:solidFill>
                  <a:srgbClr val="FF3300"/>
                </a:solidFill>
                <a:latin typeface="Garamond" pitchFamily="18" charset="0"/>
              </a:rPr>
              <a:t>()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FF3300"/>
                </a:solidFill>
                <a:latin typeface="Garamond" pitchFamily="18" charset="0"/>
              </a:rPr>
              <a:t>        </a:t>
            </a:r>
            <a:r>
              <a:rPr lang="fr-FR" sz="1400" b="1" dirty="0" err="1" smtClean="0">
                <a:solidFill>
                  <a:srgbClr val="FF3300"/>
                </a:solidFill>
                <a:latin typeface="Garamond" pitchFamily="18" charset="0"/>
              </a:rPr>
              <a:t>BufferedReader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sockIn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 = new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err="1" smtClean="0">
                <a:solidFill>
                  <a:srgbClr val="FF3300"/>
                </a:solidFill>
                <a:latin typeface="Garamond" pitchFamily="18" charset="0"/>
              </a:rPr>
              <a:t>BufferedReader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(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new 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InputStreamReader</a:t>
            </a:r>
            <a:r>
              <a:rPr lang="fr-FR" sz="1400" b="1" dirty="0" smtClean="0">
                <a:solidFill>
                  <a:srgbClr val="C00000"/>
                </a:solidFill>
                <a:latin typeface="Garamond" pitchFamily="18" charset="0"/>
              </a:rPr>
              <a:t>(</a:t>
            </a:r>
            <a:r>
              <a:rPr lang="fr-FR" sz="1400" b="1" dirty="0" err="1" smtClean="0">
                <a:solidFill>
                  <a:srgbClr val="FF3300"/>
                </a:solidFill>
                <a:latin typeface="Garamond" pitchFamily="18" charset="0"/>
              </a:rPr>
              <a:t>sock.getInputStream</a:t>
            </a:r>
            <a:r>
              <a:rPr lang="fr-FR" sz="1400" b="1" dirty="0" smtClean="0">
                <a:solidFill>
                  <a:srgbClr val="FF3300"/>
                </a:solidFill>
                <a:latin typeface="Garamond" pitchFamily="18" charset="0"/>
              </a:rPr>
              <a:t>()</a:t>
            </a:r>
            <a:r>
              <a:rPr lang="fr-FR" sz="1400" b="1" dirty="0" smtClean="0">
                <a:solidFill>
                  <a:srgbClr val="006600"/>
                </a:solidFill>
                <a:latin typeface="Garamond" pitchFamily="18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   String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recu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;  </a:t>
            </a:r>
            <a:r>
              <a:rPr lang="fr-FR" sz="1400" b="1" dirty="0" err="1" smtClean="0">
                <a:latin typeface="Garamond" pitchFamily="18" charset="0"/>
              </a:rPr>
              <a:t>while</a:t>
            </a:r>
            <a:r>
              <a:rPr lang="fr-FR" sz="1400" dirty="0" smtClean="0">
                <a:latin typeface="Garamond" pitchFamily="18" charset="0"/>
              </a:rPr>
              <a:t> ((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recu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= 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sockIn.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readLine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()</a:t>
            </a:r>
            <a:r>
              <a:rPr lang="fr-FR" sz="1400" dirty="0" smtClean="0">
                <a:latin typeface="Garamond" pitchFamily="18" charset="0"/>
              </a:rPr>
              <a:t>) != </a:t>
            </a:r>
            <a:r>
              <a:rPr lang="fr-FR" sz="1400" dirty="0" err="1" smtClean="0">
                <a:latin typeface="Garamond" pitchFamily="18" charset="0"/>
              </a:rPr>
              <a:t>null</a:t>
            </a:r>
            <a:r>
              <a:rPr lang="fr-FR" sz="1400" dirty="0" smtClean="0">
                <a:latin typeface="Garamond" pitchFamily="18" charset="0"/>
              </a:rPr>
              <a:t>) 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latin typeface="Garamond" pitchFamily="18" charset="0"/>
              </a:rPr>
              <a:t>          </a:t>
            </a:r>
            <a:r>
              <a:rPr lang="fr-FR" sz="1400" dirty="0" err="1" smtClean="0">
                <a:solidFill>
                  <a:srgbClr val="006600"/>
                </a:solidFill>
                <a:latin typeface="Garamond" pitchFamily="18" charset="0"/>
              </a:rPr>
              <a:t>System.out.println</a:t>
            </a:r>
            <a:r>
              <a:rPr lang="fr-FR" sz="1400" dirty="0" smtClean="0">
                <a:solidFill>
                  <a:srgbClr val="006600"/>
                </a:solidFill>
                <a:latin typeface="Garamond" pitchFamily="18" charset="0"/>
              </a:rPr>
              <a:t>("</a:t>
            </a:r>
            <a:r>
              <a:rPr lang="fr-FR" sz="1400" dirty="0" err="1" smtClean="0">
                <a:solidFill>
                  <a:srgbClr val="006600"/>
                </a:solidFill>
                <a:latin typeface="Garamond" pitchFamily="18" charset="0"/>
              </a:rPr>
              <a:t>recu</a:t>
            </a:r>
            <a:r>
              <a:rPr lang="fr-FR" sz="1400" dirty="0" smtClean="0">
                <a:solidFill>
                  <a:srgbClr val="006600"/>
                </a:solidFill>
                <a:latin typeface="Garamond" pitchFamily="18" charset="0"/>
              </a:rPr>
              <a:t> :"+</a:t>
            </a:r>
            <a:r>
              <a:rPr lang="fr-FR" sz="1400" dirty="0" err="1" smtClean="0">
                <a:solidFill>
                  <a:srgbClr val="006600"/>
                </a:solidFill>
                <a:latin typeface="Garamond" pitchFamily="18" charset="0"/>
              </a:rPr>
              <a:t>recu</a:t>
            </a:r>
            <a:r>
              <a:rPr lang="fr-FR" sz="1400" dirty="0" smtClean="0">
                <a:solidFill>
                  <a:srgbClr val="006600"/>
                </a:solidFill>
                <a:latin typeface="Garamond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006600"/>
                </a:solidFill>
                <a:latin typeface="Garamond" pitchFamily="18" charset="0"/>
              </a:rPr>
              <a:t>          String 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nom</a:t>
            </a:r>
            <a:r>
              <a:rPr lang="fr-FR" sz="1400" dirty="0" smtClean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1400" b="1" dirty="0" smtClean="0">
                <a:latin typeface="Garamond" pitchFamily="18" charset="0"/>
              </a:rPr>
              <a:t>= </a:t>
            </a:r>
            <a:r>
              <a:rPr lang="fr-FR" sz="1400" b="1" dirty="0" err="1" smtClean="0">
                <a:latin typeface="Garamond" pitchFamily="18" charset="0"/>
              </a:rPr>
              <a:t>recu.trim</a:t>
            </a:r>
            <a:r>
              <a:rPr lang="fr-FR" sz="1400" b="1" dirty="0" smtClean="0">
                <a:latin typeface="Garamond" pitchFamily="18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latin typeface="Garamond" pitchFamily="18" charset="0"/>
              </a:rPr>
              <a:t>          for (</a:t>
            </a:r>
            <a:r>
              <a:rPr lang="fr-FR" sz="1400" b="1" dirty="0" err="1" smtClean="0">
                <a:latin typeface="Garamond" pitchFamily="18" charset="0"/>
              </a:rPr>
              <a:t>int</a:t>
            </a:r>
            <a:r>
              <a:rPr lang="fr-FR" sz="1400" b="1" dirty="0" smtClean="0">
                <a:latin typeface="Garamond" pitchFamily="18" charset="0"/>
              </a:rPr>
              <a:t> i=0; i&lt;</a:t>
            </a:r>
            <a:r>
              <a:rPr lang="fr-FR" sz="1400" b="1" dirty="0" err="1" smtClean="0">
                <a:latin typeface="Garamond" pitchFamily="18" charset="0"/>
              </a:rPr>
              <a:t>tabEtudiant.length</a:t>
            </a:r>
            <a:r>
              <a:rPr lang="fr-FR" sz="1400" b="1" dirty="0" smtClean="0">
                <a:latin typeface="Garamond" pitchFamily="18" charset="0"/>
              </a:rPr>
              <a:t>; i++)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           if (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tabEtudiant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[i].</a:t>
            </a:r>
            <a:r>
              <a:rPr lang="fr-FR" sz="1400" b="1" dirty="0" err="1" smtClean="0">
                <a:solidFill>
                  <a:srgbClr val="333399"/>
                </a:solidFill>
                <a:latin typeface="Garamond" pitchFamily="18" charset="0"/>
              </a:rPr>
              <a:t>getNom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().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equals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(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nom</a:t>
            </a: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))</a:t>
            </a:r>
            <a:r>
              <a:rPr lang="fr-FR" sz="1400" dirty="0" smtClean="0">
                <a:latin typeface="Garamond" pitchFamily="18" charset="0"/>
              </a:rPr>
              <a:t> {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sockOut.</a:t>
            </a:r>
            <a:r>
              <a:rPr lang="fr-FR" sz="1400" b="1" dirty="0" err="1" smtClean="0">
                <a:solidFill>
                  <a:srgbClr val="C00000"/>
                </a:solidFill>
                <a:latin typeface="Garamond" pitchFamily="18" charset="0"/>
              </a:rPr>
              <a:t>writeObject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1400" b="1" dirty="0" err="1" smtClean="0">
                <a:solidFill>
                  <a:srgbClr val="FF0000"/>
                </a:solidFill>
                <a:latin typeface="Garamond" pitchFamily="18" charset="0"/>
              </a:rPr>
              <a:t>tabEtudiant</a:t>
            </a:r>
            <a:r>
              <a:rPr lang="fr-FR" sz="1400" b="1" dirty="0" smtClean="0">
                <a:solidFill>
                  <a:srgbClr val="FF0000"/>
                </a:solidFill>
                <a:latin typeface="Garamond" pitchFamily="18" charset="0"/>
              </a:rPr>
              <a:t>[i])</a:t>
            </a:r>
            <a:r>
              <a:rPr lang="fr-FR" sz="1400" dirty="0" smtClean="0"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333399"/>
                </a:solidFill>
                <a:latin typeface="Garamond" pitchFamily="18" charset="0"/>
              </a:rPr>
              <a:t>             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latin typeface="Garamond" pitchFamily="18" charset="0"/>
              </a:rPr>
              <a:t>          }</a:t>
            </a:r>
            <a:r>
              <a:rPr lang="fr-FR" sz="1400" b="1" dirty="0" smtClean="0">
                <a:latin typeface="Garamond" pitchFamily="18" charset="0"/>
              </a:rPr>
              <a:t>// fin 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sockOut.close</a:t>
            </a:r>
            <a:r>
              <a:rPr lang="fr-FR" sz="1400" dirty="0">
                <a:solidFill>
                  <a:srgbClr val="CC3300"/>
                </a:solidFill>
                <a:latin typeface="Garamond" pitchFamily="18" charset="0"/>
              </a:rPr>
              <a:t>(); </a:t>
            </a:r>
            <a:r>
              <a:rPr lang="fr-FR" sz="1400" dirty="0" err="1">
                <a:solidFill>
                  <a:srgbClr val="CC3300"/>
                </a:solidFill>
                <a:latin typeface="Garamond" pitchFamily="18" charset="0"/>
              </a:rPr>
              <a:t>sockIn.close</a:t>
            </a:r>
            <a:r>
              <a:rPr lang="fr-FR" sz="1400" dirty="0">
                <a:solidFill>
                  <a:srgbClr val="CC3300"/>
                </a:solidFill>
                <a:latin typeface="Garamond" pitchFamily="18" charset="0"/>
              </a:rPr>
              <a:t>();</a:t>
            </a:r>
            <a:endParaRPr lang="fr-FR" sz="1400" dirty="0" smtClean="0">
              <a:solidFill>
                <a:srgbClr val="CC3300"/>
              </a:solidFill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sock.close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b="1" dirty="0" smtClean="0">
                <a:solidFill>
                  <a:srgbClr val="CC3300"/>
                </a:solidFill>
                <a:latin typeface="Garamond" pitchFamily="18" charset="0"/>
              </a:rPr>
              <a:t>      </a:t>
            </a:r>
            <a:r>
              <a:rPr lang="fr-FR" sz="1400" b="1" dirty="0" smtClean="0">
                <a:latin typeface="Garamond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latin typeface="Garamond" pitchFamily="18" charset="0"/>
              </a:rPr>
              <a:t>} 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catch (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IOException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  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try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{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server.close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();} catch (</a:t>
            </a:r>
            <a:r>
              <a:rPr lang="fr-FR" sz="1400" dirty="0" err="1" smtClean="0">
                <a:solidFill>
                  <a:srgbClr val="CC3300"/>
                </a:solidFill>
                <a:latin typeface="Garamond" pitchFamily="18" charset="0"/>
              </a:rPr>
              <a:t>IOException</a:t>
            </a: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e2) 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}// fin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>
                <a:solidFill>
                  <a:srgbClr val="CC3300"/>
                </a:solidFill>
                <a:latin typeface="Garamond" pitchFamily="18" charset="0"/>
              </a:rPr>
              <a:t>  }// fin classe</a:t>
            </a: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5795963" y="3465513"/>
            <a:ext cx="2808287" cy="517525"/>
          </a:xfrm>
          <a:prstGeom prst="rect">
            <a:avLst/>
          </a:prstGeom>
          <a:noFill/>
          <a:ln w="2857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lnSpc>
                <a:spcPts val="1500"/>
              </a:lnSpc>
              <a:spcBef>
                <a:spcPct val="50000"/>
              </a:spcBef>
            </a:pPr>
            <a:r>
              <a:rPr lang="fr-FR" sz="1600">
                <a:latin typeface="Garamond" pitchFamily="18" charset="0"/>
              </a:rPr>
              <a:t>Lire le nom envoyé par le client</a:t>
            </a:r>
          </a:p>
          <a:p>
            <a:pPr algn="l" eaLnBrk="1" hangingPunct="1">
              <a:lnSpc>
                <a:spcPts val="1500"/>
              </a:lnSpc>
              <a:spcBef>
                <a:spcPct val="50000"/>
              </a:spcBef>
            </a:pPr>
            <a:r>
              <a:rPr lang="fr-FR" sz="1600">
                <a:solidFill>
                  <a:srgbClr val="FF0000"/>
                </a:solidFill>
                <a:latin typeface="Garamond" pitchFamily="18" charset="0"/>
              </a:rPr>
              <a:t>Confirmer la réception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1763713" y="3429000"/>
            <a:ext cx="2808287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468313" y="3652838"/>
            <a:ext cx="2519362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525463" y="4062413"/>
            <a:ext cx="6423025" cy="865187"/>
          </a:xfrm>
          <a:prstGeom prst="rect">
            <a:avLst/>
          </a:prstGeom>
          <a:noFill/>
          <a:ln w="28575" algn="ctr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3822700" y="4240213"/>
            <a:ext cx="2951163" cy="3238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347597" name="Text Box 13"/>
          <p:cNvSpPr txBox="1">
            <a:spLocks noChangeArrowheads="1"/>
          </p:cNvSpPr>
          <p:nvPr/>
        </p:nvSpPr>
        <p:spPr bwMode="auto">
          <a:xfrm>
            <a:off x="2700338" y="4999038"/>
            <a:ext cx="4679950" cy="647700"/>
          </a:xfrm>
          <a:prstGeom prst="rect">
            <a:avLst/>
          </a:prstGeom>
          <a:noFill/>
          <a:ln w="2857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Parcourir le tableau pour trouver l’étudiant</a:t>
            </a:r>
            <a:endParaRPr lang="fr-FR" sz="1600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fr-FR" sz="1600" u="sng" dirty="0">
                <a:solidFill>
                  <a:srgbClr val="C00000"/>
                </a:solidFill>
                <a:latin typeface="Garamond" pitchFamily="18" charset="0"/>
              </a:rPr>
              <a:t>Enregistrer</a:t>
            </a:r>
            <a:r>
              <a:rPr lang="fr-FR" sz="1600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sz="1600" dirty="0">
                <a:solidFill>
                  <a:schemeClr val="tx2"/>
                </a:solidFill>
                <a:latin typeface="Garamond" pitchFamily="18" charset="0"/>
              </a:rPr>
              <a:t>l’objet Etudiant afin de l’envoyer au client</a:t>
            </a:r>
          </a:p>
        </p:txBody>
      </p:sp>
      <p:sp>
        <p:nvSpPr>
          <p:cNvPr id="49162" name="Line 14"/>
          <p:cNvSpPr>
            <a:spLocks noChangeShapeType="1"/>
          </p:cNvSpPr>
          <p:nvPr/>
        </p:nvSpPr>
        <p:spPr bwMode="auto">
          <a:xfrm flipH="1">
            <a:off x="4594225" y="3559175"/>
            <a:ext cx="1189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9163" name="Line 15"/>
          <p:cNvSpPr>
            <a:spLocks noChangeShapeType="1"/>
          </p:cNvSpPr>
          <p:nvPr/>
        </p:nvSpPr>
        <p:spPr bwMode="auto">
          <a:xfrm flipH="1" flipV="1">
            <a:off x="2987675" y="3789363"/>
            <a:ext cx="2736850" cy="7143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9165" name="Freeform 17"/>
          <p:cNvSpPr>
            <a:spLocks/>
          </p:cNvSpPr>
          <p:nvPr/>
        </p:nvSpPr>
        <p:spPr bwMode="auto">
          <a:xfrm>
            <a:off x="6804025" y="4365625"/>
            <a:ext cx="966788" cy="1195388"/>
          </a:xfrm>
          <a:custGeom>
            <a:avLst/>
            <a:gdLst>
              <a:gd name="T0" fmla="*/ 2147483647 w 863"/>
              <a:gd name="T1" fmla="*/ 2147483647 h 754"/>
              <a:gd name="T2" fmla="*/ 2147483647 w 863"/>
              <a:gd name="T3" fmla="*/ 2147483647 h 754"/>
              <a:gd name="T4" fmla="*/ 2147483647 w 863"/>
              <a:gd name="T5" fmla="*/ 2147483647 h 754"/>
              <a:gd name="T6" fmla="*/ 2147483647 w 863"/>
              <a:gd name="T7" fmla="*/ 2147483647 h 754"/>
              <a:gd name="T8" fmla="*/ 2147483647 w 863"/>
              <a:gd name="T9" fmla="*/ 2147483647 h 754"/>
              <a:gd name="T10" fmla="*/ 2147483647 w 863"/>
              <a:gd name="T11" fmla="*/ 2147483647 h 754"/>
              <a:gd name="T12" fmla="*/ 2147483647 w 863"/>
              <a:gd name="T13" fmla="*/ 2147483647 h 754"/>
              <a:gd name="T14" fmla="*/ 2147483647 w 863"/>
              <a:gd name="T15" fmla="*/ 2147483647 h 754"/>
              <a:gd name="T16" fmla="*/ 2147483647 w 863"/>
              <a:gd name="T17" fmla="*/ 2147483647 h 754"/>
              <a:gd name="T18" fmla="*/ 0 w 86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3"/>
              <a:gd name="T31" fmla="*/ 0 h 754"/>
              <a:gd name="T32" fmla="*/ 863 w 86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3" h="754">
                <a:moveTo>
                  <a:pt x="608" y="747"/>
                </a:moveTo>
                <a:cubicBezTo>
                  <a:pt x="664" y="744"/>
                  <a:pt x="722" y="754"/>
                  <a:pt x="776" y="739"/>
                </a:cubicBezTo>
                <a:cubicBezTo>
                  <a:pt x="789" y="735"/>
                  <a:pt x="776" y="710"/>
                  <a:pt x="784" y="699"/>
                </a:cubicBezTo>
                <a:cubicBezTo>
                  <a:pt x="789" y="692"/>
                  <a:pt x="800" y="694"/>
                  <a:pt x="808" y="691"/>
                </a:cubicBezTo>
                <a:cubicBezTo>
                  <a:pt x="863" y="526"/>
                  <a:pt x="822" y="658"/>
                  <a:pt x="808" y="219"/>
                </a:cubicBezTo>
                <a:cubicBezTo>
                  <a:pt x="807" y="190"/>
                  <a:pt x="796" y="132"/>
                  <a:pt x="776" y="107"/>
                </a:cubicBezTo>
                <a:cubicBezTo>
                  <a:pt x="752" y="77"/>
                  <a:pt x="645" y="51"/>
                  <a:pt x="608" y="43"/>
                </a:cubicBezTo>
                <a:cubicBezTo>
                  <a:pt x="586" y="38"/>
                  <a:pt x="544" y="27"/>
                  <a:pt x="544" y="27"/>
                </a:cubicBezTo>
                <a:cubicBezTo>
                  <a:pt x="428" y="36"/>
                  <a:pt x="316" y="30"/>
                  <a:pt x="200" y="19"/>
                </a:cubicBezTo>
                <a:cubicBezTo>
                  <a:pt x="144" y="0"/>
                  <a:pt x="60" y="19"/>
                  <a:pt x="0" y="1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9166" name="Rectangle 19"/>
          <p:cNvSpPr>
            <a:spLocks noChangeArrowheads="1"/>
          </p:cNvSpPr>
          <p:nvPr/>
        </p:nvSpPr>
        <p:spPr bwMode="auto">
          <a:xfrm>
            <a:off x="250825" y="854075"/>
            <a:ext cx="2736850" cy="863600"/>
          </a:xfrm>
          <a:prstGeom prst="rect">
            <a:avLst/>
          </a:prstGeom>
          <a:noFill/>
          <a:ln w="38100" cap="rnd" algn="ctr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9167" name="Rectangle 18"/>
          <p:cNvSpPr>
            <a:spLocks noChangeArrowheads="1"/>
          </p:cNvSpPr>
          <p:nvPr/>
        </p:nvSpPr>
        <p:spPr bwMode="auto">
          <a:xfrm>
            <a:off x="250825" y="2146300"/>
            <a:ext cx="8569325" cy="36004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Text Box 5"/>
          <p:cNvSpPr txBox="1">
            <a:spLocks noChangeArrowheads="1"/>
          </p:cNvSpPr>
          <p:nvPr/>
        </p:nvSpPr>
        <p:spPr bwMode="auto">
          <a:xfrm>
            <a:off x="4716463" y="2276475"/>
            <a:ext cx="3887787" cy="430213"/>
          </a:xfrm>
          <a:prstGeom prst="rect">
            <a:avLst/>
          </a:prstGeom>
          <a:solidFill>
            <a:srgbClr val="FFB343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800">
                <a:latin typeface="Garamond" pitchFamily="18" charset="0"/>
              </a:rPr>
              <a:t>Code complet du serveur</a:t>
            </a:r>
          </a:p>
        </p:txBody>
      </p:sp>
      <p:cxnSp>
        <p:nvCxnSpPr>
          <p:cNvPr id="3" name="Connecteur droit avec flèche 2"/>
          <p:cNvCxnSpPr/>
          <p:nvPr/>
        </p:nvCxnSpPr>
        <p:spPr bwMode="auto">
          <a:xfrm flipH="1" flipV="1">
            <a:off x="2411760" y="4495006"/>
            <a:ext cx="548640" cy="4683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354E7-4FBE-4C65-A111-C61F0BD7CAD4}" type="slidenum">
              <a:rPr lang="fr-FR"/>
              <a:pPr>
                <a:defRPr/>
              </a:pPr>
              <a:t>48</a:t>
            </a:fld>
            <a:endParaRPr lang="fr-FR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810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Exécution 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341438"/>
            <a:ext cx="8229600" cy="4176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 smtClean="0">
                <a:latin typeface="Garamond" pitchFamily="18" charset="0"/>
                <a:ea typeface="Gautami" pitchFamily="34" charset="0"/>
                <a:cs typeface="Gautami" pitchFamily="34" charset="0"/>
              </a:rPr>
              <a:t>Coté serveur :</a:t>
            </a:r>
          </a:p>
          <a:p>
            <a:pPr eaLnBrk="1" hangingPunct="1">
              <a:lnSpc>
                <a:spcPct val="90000"/>
              </a:lnSpc>
            </a:pPr>
            <a:endParaRPr lang="fr-FR" sz="2000" b="1" smtClean="0">
              <a:latin typeface="Garamond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mtClean="0">
                <a:latin typeface="Garamond" pitchFamily="18" charset="0"/>
              </a:rPr>
              <a:t>connecte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mtClean="0">
                <a:latin typeface="Garamond" pitchFamily="18" charset="0"/>
              </a:rPr>
              <a:t>recu :A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mtClean="0">
              <a:latin typeface="Garamond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mtClean="0">
              <a:latin typeface="Garamond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mtClean="0">
              <a:latin typeface="Garamond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b="1" smtClean="0">
                <a:latin typeface="Garamond" pitchFamily="18" charset="0"/>
              </a:rPr>
              <a:t>Coté client:</a:t>
            </a:r>
          </a:p>
          <a:p>
            <a:pPr eaLnBrk="1" hangingPunct="1">
              <a:lnSpc>
                <a:spcPct val="90000"/>
              </a:lnSpc>
            </a:pPr>
            <a:endParaRPr lang="fr-FR" sz="2000" b="1" smtClean="0">
              <a:latin typeface="Garamond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smtClean="0">
                <a:latin typeface="Garamond" pitchFamily="18" charset="0"/>
              </a:rPr>
              <a:t>	serveur -&gt; client : Etudiant : A   GL : 13</a:t>
            </a:r>
            <a:endParaRPr lang="fr-FR" sz="2000" smtClean="0">
              <a:latin typeface="Garamond" pitchFamily="18" charset="0"/>
              <a:ea typeface="Gautami" pitchFamily="34" charset="0"/>
              <a:cs typeface="Gauta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7F928-8775-4FDC-A16E-1C7C0F7A3F35}" type="slidenum">
              <a:rPr lang="fr-FR"/>
              <a:pPr>
                <a:defRPr/>
              </a:pPr>
              <a:t>5</a:t>
            </a:fld>
            <a:endParaRPr lang="fr-F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Modes de communication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562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fr-FR" sz="2000" b="1" smtClean="0">
                <a:latin typeface="Garamond" pitchFamily="18" charset="0"/>
              </a:rPr>
              <a:t>Mode 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non connecté</a:t>
            </a:r>
            <a:r>
              <a:rPr lang="fr-FR" sz="2000" b="1" smtClean="0">
                <a:latin typeface="Garamond" pitchFamily="18" charset="0"/>
              </a:rPr>
              <a:t> 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(utilisant le protocole UDP). </a:t>
            </a:r>
            <a:r>
              <a:rPr lang="fr-FR" sz="2000" smtClean="0">
                <a:latin typeface="Garamond" pitchFamily="18" charset="0"/>
              </a:rPr>
              <a:t>Ce mode </a:t>
            </a:r>
            <a:r>
              <a:rPr lang="fr-FR" sz="2000" b="1" smtClean="0">
                <a:solidFill>
                  <a:srgbClr val="FF0000"/>
                </a:solidFill>
                <a:latin typeface="Garamond" pitchFamily="18" charset="0"/>
              </a:rPr>
              <a:t>nécessite l’adresse de destination à chaque envoi,</a:t>
            </a:r>
            <a:r>
              <a:rPr lang="fr-FR" sz="2000" smtClean="0">
                <a:latin typeface="Garamond" pitchFamily="18" charset="0"/>
              </a:rPr>
              <a:t> et aucun accusé de réception n’est donné </a:t>
            </a:r>
            <a:r>
              <a:rPr lang="fr-FR" sz="2000" b="1" smtClean="0">
                <a:latin typeface="Garamond" pitchFamily="18" charset="0"/>
              </a:rPr>
              <a:t>(analogue à une communication par courrier).</a:t>
            </a:r>
            <a:endParaRPr lang="fr-FR" sz="2000" smtClean="0">
              <a:latin typeface="Garamond" pitchFamily="18" charset="0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68313" y="909638"/>
            <a:ext cx="8207375" cy="12239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6150" name="Groupe 25"/>
          <p:cNvGrpSpPr>
            <a:grpSpLocks/>
          </p:cNvGrpSpPr>
          <p:nvPr/>
        </p:nvGrpSpPr>
        <p:grpSpPr bwMode="auto">
          <a:xfrm>
            <a:off x="1116013" y="2492375"/>
            <a:ext cx="6696075" cy="4083050"/>
            <a:chOff x="1115533" y="2492896"/>
            <a:chExt cx="6697036" cy="4083050"/>
          </a:xfrm>
        </p:grpSpPr>
        <p:pic>
          <p:nvPicPr>
            <p:cNvPr id="6152" name="Picture 3" descr="test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222" y="2492896"/>
              <a:ext cx="5472389" cy="39349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ZoneTexte 5"/>
            <p:cNvSpPr txBox="1">
              <a:spLocks noChangeArrowheads="1"/>
            </p:cNvSpPr>
            <p:nvPr/>
          </p:nvSpPr>
          <p:spPr bwMode="auto">
            <a:xfrm>
              <a:off x="6156497" y="4077593"/>
              <a:ext cx="792040" cy="369288"/>
            </a:xfrm>
            <a:prstGeom prst="rect">
              <a:avLst/>
            </a:prstGeom>
            <a:solidFill>
              <a:srgbClr val="FFE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C00000"/>
                  </a:solidFill>
                  <a:latin typeface="Garamond" pitchFamily="18" charset="0"/>
                </a:rPr>
                <a:t>11h 45 </a:t>
              </a:r>
            </a:p>
          </p:txBody>
        </p:sp>
        <p:sp>
          <p:nvSpPr>
            <p:cNvPr id="6154" name="ZoneTexte 7"/>
            <p:cNvSpPr txBox="1">
              <a:spLocks noChangeArrowheads="1"/>
            </p:cNvSpPr>
            <p:nvPr/>
          </p:nvSpPr>
          <p:spPr bwMode="auto">
            <a:xfrm>
              <a:off x="2268514" y="3692903"/>
              <a:ext cx="719173" cy="368256"/>
            </a:xfrm>
            <a:prstGeom prst="rect">
              <a:avLst/>
            </a:prstGeom>
            <a:solidFill>
              <a:srgbClr val="FFE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C00000"/>
                  </a:solidFill>
                  <a:latin typeface="Garamond" pitchFamily="18" charset="0"/>
                </a:rPr>
                <a:t>10h </a:t>
              </a:r>
            </a:p>
          </p:txBody>
        </p:sp>
        <p:sp>
          <p:nvSpPr>
            <p:cNvPr id="6155" name="ZoneTexte 8"/>
            <p:cNvSpPr txBox="1">
              <a:spLocks noChangeArrowheads="1"/>
            </p:cNvSpPr>
            <p:nvPr/>
          </p:nvSpPr>
          <p:spPr bwMode="auto">
            <a:xfrm>
              <a:off x="2194976" y="4653657"/>
              <a:ext cx="936673" cy="369288"/>
            </a:xfrm>
            <a:prstGeom prst="rect">
              <a:avLst/>
            </a:prstGeom>
            <a:solidFill>
              <a:srgbClr val="FFE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olidFill>
                    <a:srgbClr val="C00000"/>
                  </a:solidFill>
                  <a:latin typeface="Garamond" pitchFamily="18" charset="0"/>
                </a:rPr>
                <a:t>12h 15 </a:t>
              </a:r>
            </a:p>
          </p:txBody>
        </p:sp>
        <p:sp>
          <p:nvSpPr>
            <p:cNvPr id="6156" name="ZoneTexte 10"/>
            <p:cNvSpPr txBox="1">
              <a:spLocks noChangeArrowheads="1"/>
            </p:cNvSpPr>
            <p:nvPr/>
          </p:nvSpPr>
          <p:spPr bwMode="auto">
            <a:xfrm>
              <a:off x="3203598" y="2827819"/>
              <a:ext cx="1439936" cy="647623"/>
            </a:xfrm>
            <a:prstGeom prst="rect">
              <a:avLst/>
            </a:prstGeom>
            <a:solidFill>
              <a:srgbClr val="FFE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latin typeface="Garamond" pitchFamily="18" charset="0"/>
                </a:rPr>
                <a:t>Mail : on se voit à 12h</a:t>
              </a:r>
            </a:p>
          </p:txBody>
        </p:sp>
        <p:sp>
          <p:nvSpPr>
            <p:cNvPr id="6157" name="ZoneTexte 13"/>
            <p:cNvSpPr txBox="1">
              <a:spLocks noChangeArrowheads="1"/>
            </p:cNvSpPr>
            <p:nvPr/>
          </p:nvSpPr>
          <p:spPr bwMode="auto">
            <a:xfrm rot="-514879">
              <a:off x="3145813" y="4251901"/>
              <a:ext cx="2392983" cy="369332"/>
            </a:xfrm>
            <a:prstGeom prst="rect">
              <a:avLst/>
            </a:prstGeom>
            <a:solidFill>
              <a:srgbClr val="FFE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latin typeface="Garamond" pitchFamily="18" charset="0"/>
                </a:rPr>
                <a:t>J’ai un empêchement</a:t>
              </a:r>
            </a:p>
          </p:txBody>
        </p:sp>
        <p:cxnSp>
          <p:nvCxnSpPr>
            <p:cNvPr id="6158" name="Connecteur droit avec flèche 18"/>
            <p:cNvCxnSpPr>
              <a:cxnSpLocks noChangeShapeType="1"/>
            </p:cNvCxnSpPr>
            <p:nvPr/>
          </p:nvCxnSpPr>
          <p:spPr bwMode="auto">
            <a:xfrm>
              <a:off x="3279651" y="3678885"/>
              <a:ext cx="2808142" cy="467944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9" name="ZoneTexte 13"/>
            <p:cNvSpPr txBox="1">
              <a:spLocks noChangeArrowheads="1"/>
            </p:cNvSpPr>
            <p:nvPr/>
          </p:nvSpPr>
          <p:spPr bwMode="auto">
            <a:xfrm rot="-514879">
              <a:off x="5532572" y="4340508"/>
              <a:ext cx="576291" cy="369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Garamond" pitchFamily="18" charset="0"/>
              </a:endParaRPr>
            </a:p>
          </p:txBody>
        </p:sp>
        <p:cxnSp>
          <p:nvCxnSpPr>
            <p:cNvPr id="6160" name="Connecteur droit avec flèche 23"/>
            <p:cNvCxnSpPr>
              <a:cxnSpLocks noChangeShapeType="1"/>
            </p:cNvCxnSpPr>
            <p:nvPr/>
          </p:nvCxnSpPr>
          <p:spPr bwMode="auto">
            <a:xfrm flipV="1">
              <a:off x="3347894" y="5955623"/>
              <a:ext cx="2388225" cy="215950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1" name="Connecteur droit avec flèche 25"/>
            <p:cNvCxnSpPr>
              <a:cxnSpLocks noChangeShapeType="1"/>
            </p:cNvCxnSpPr>
            <p:nvPr/>
          </p:nvCxnSpPr>
          <p:spPr bwMode="auto">
            <a:xfrm flipV="1">
              <a:off x="3184110" y="4437732"/>
              <a:ext cx="2892306" cy="431949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2" name="Connecteur droit avec flèche 19"/>
            <p:cNvCxnSpPr>
              <a:cxnSpLocks noChangeShapeType="1"/>
            </p:cNvCxnSpPr>
            <p:nvPr/>
          </p:nvCxnSpPr>
          <p:spPr bwMode="auto">
            <a:xfrm>
              <a:off x="3419492" y="5172278"/>
              <a:ext cx="2808410" cy="468257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3" name="Rectangle 22"/>
            <p:cNvSpPr>
              <a:spLocks noChangeArrowheads="1"/>
            </p:cNvSpPr>
            <p:nvPr/>
          </p:nvSpPr>
          <p:spPr bwMode="auto">
            <a:xfrm>
              <a:off x="1736336" y="4947251"/>
              <a:ext cx="5400835" cy="1367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6164" name="Connecteur droit 24"/>
            <p:cNvCxnSpPr>
              <a:cxnSpLocks noChangeShapeType="1"/>
            </p:cNvCxnSpPr>
            <p:nvPr/>
          </p:nvCxnSpPr>
          <p:spPr bwMode="auto">
            <a:xfrm>
              <a:off x="1691622" y="5091250"/>
              <a:ext cx="5472846" cy="71999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5" name="Rectangle 25"/>
            <p:cNvSpPr>
              <a:spLocks noChangeArrowheads="1"/>
            </p:cNvSpPr>
            <p:nvPr/>
          </p:nvSpPr>
          <p:spPr bwMode="auto">
            <a:xfrm>
              <a:off x="1674205" y="5057846"/>
              <a:ext cx="5508240" cy="1223991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6" name="Rectangle 26"/>
            <p:cNvSpPr>
              <a:spLocks noChangeArrowheads="1"/>
            </p:cNvSpPr>
            <p:nvPr/>
          </p:nvSpPr>
          <p:spPr bwMode="auto">
            <a:xfrm>
              <a:off x="1115533" y="5067725"/>
              <a:ext cx="6697036" cy="150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2540000" y="5272088"/>
            <a:ext cx="3868738" cy="461962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fr-FR" sz="2400" dirty="0">
                <a:solidFill>
                  <a:schemeClr val="accent6"/>
                </a:solidFill>
                <a:latin typeface="Garamond" pitchFamily="18" charset="0"/>
              </a:rPr>
              <a:t>Communication asynchrone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contenu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31972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fr-FR" sz="3600" b="1" smtClean="0">
                <a:solidFill>
                  <a:schemeClr val="accent2"/>
                </a:solidFill>
                <a:latin typeface="Garamond" pitchFamily="18" charset="0"/>
              </a:rPr>
              <a:t>Implémentation des Sockets </a:t>
            </a:r>
          </a:p>
          <a:p>
            <a:pPr algn="ctr">
              <a:buFont typeface="Wingdings" pitchFamily="2" charset="2"/>
              <a:buNone/>
            </a:pPr>
            <a:r>
              <a:rPr lang="fr-FR" sz="3600" b="1" smtClean="0">
                <a:solidFill>
                  <a:schemeClr val="accent2"/>
                </a:solidFill>
                <a:latin typeface="Garamond" pitchFamily="18" charset="0"/>
              </a:rPr>
              <a:t>TCP en Java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1483F-FEF0-4B73-B11D-A06F06E72899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2EF0BA9F-5FFA-48D4-B477-B6835CE68F8B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pic>
        <p:nvPicPr>
          <p:cNvPr id="8196" name="Picture 2" descr="Couronne de tuyau cristal tressé arm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752893">
            <a:off x="2324100" y="1412875"/>
            <a:ext cx="4530725" cy="4532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Groupe 37"/>
          <p:cNvGrpSpPr>
            <a:grpSpLocks/>
          </p:cNvGrpSpPr>
          <p:nvPr/>
        </p:nvGrpSpPr>
        <p:grpSpPr bwMode="auto">
          <a:xfrm>
            <a:off x="1597025" y="1473200"/>
            <a:ext cx="6381750" cy="4013200"/>
            <a:chOff x="1597025" y="1460500"/>
            <a:chExt cx="6381750" cy="4013057"/>
          </a:xfrm>
        </p:grpSpPr>
        <p:sp>
          <p:nvSpPr>
            <p:cNvPr id="8200" name="ZoneTexte 32"/>
            <p:cNvSpPr txBox="1">
              <a:spLocks noChangeArrowheads="1"/>
            </p:cNvSpPr>
            <p:nvPr/>
          </p:nvSpPr>
          <p:spPr bwMode="auto">
            <a:xfrm>
              <a:off x="1814513" y="1462088"/>
              <a:ext cx="1368425" cy="461962"/>
            </a:xfrm>
            <a:prstGeom prst="rect">
              <a:avLst/>
            </a:prstGeom>
            <a:solidFill>
              <a:srgbClr val="FFCE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Client</a:t>
              </a:r>
            </a:p>
          </p:txBody>
        </p:sp>
        <p:sp>
          <p:nvSpPr>
            <p:cNvPr id="8201" name="ZoneTexte 33"/>
            <p:cNvSpPr txBox="1">
              <a:spLocks noChangeArrowheads="1"/>
            </p:cNvSpPr>
            <p:nvPr/>
          </p:nvSpPr>
          <p:spPr bwMode="auto">
            <a:xfrm>
              <a:off x="6197600" y="1460500"/>
              <a:ext cx="1368425" cy="461963"/>
            </a:xfrm>
            <a:prstGeom prst="rect">
              <a:avLst/>
            </a:prstGeom>
            <a:solidFill>
              <a:srgbClr val="FFCE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Serveur</a:t>
              </a:r>
            </a:p>
          </p:txBody>
        </p:sp>
        <p:sp>
          <p:nvSpPr>
            <p:cNvPr id="8202" name="ZoneTexte 34"/>
            <p:cNvSpPr txBox="1">
              <a:spLocks noChangeArrowheads="1"/>
            </p:cNvSpPr>
            <p:nvPr/>
          </p:nvSpPr>
          <p:spPr bwMode="auto">
            <a:xfrm>
              <a:off x="1597025" y="2914650"/>
              <a:ext cx="1873250" cy="461963"/>
            </a:xfrm>
            <a:prstGeom prst="rect">
              <a:avLst/>
            </a:prstGeom>
            <a:solidFill>
              <a:srgbClr val="FFD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solidFill>
                    <a:schemeClr val="accent2"/>
                  </a:solidFill>
                  <a:latin typeface="Garamond" pitchFamily="18" charset="0"/>
                </a:rPr>
                <a:t>Couche TCP</a:t>
              </a:r>
            </a:p>
          </p:txBody>
        </p:sp>
        <p:sp>
          <p:nvSpPr>
            <p:cNvPr id="8203" name="ZoneTexte 35"/>
            <p:cNvSpPr txBox="1">
              <a:spLocks noChangeArrowheads="1"/>
            </p:cNvSpPr>
            <p:nvPr/>
          </p:nvSpPr>
          <p:spPr bwMode="auto">
            <a:xfrm>
              <a:off x="5651500" y="2914650"/>
              <a:ext cx="2327275" cy="461963"/>
            </a:xfrm>
            <a:prstGeom prst="rect">
              <a:avLst/>
            </a:prstGeom>
            <a:solidFill>
              <a:srgbClr val="FFD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solidFill>
                    <a:schemeClr val="accent2"/>
                  </a:solidFill>
                  <a:latin typeface="Garamond" pitchFamily="18" charset="0"/>
                </a:rPr>
                <a:t>Couche  TCP</a:t>
              </a:r>
            </a:p>
          </p:txBody>
        </p:sp>
        <p:sp>
          <p:nvSpPr>
            <p:cNvPr id="12315" name="ZoneTexte 37"/>
            <p:cNvSpPr txBox="1">
              <a:spLocks noChangeArrowheads="1"/>
            </p:cNvSpPr>
            <p:nvPr/>
          </p:nvSpPr>
          <p:spPr bwMode="auto">
            <a:xfrm>
              <a:off x="2668588" y="4568714"/>
              <a:ext cx="3708400" cy="904843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400" dirty="0">
                  <a:solidFill>
                    <a:schemeClr val="tx1"/>
                  </a:solidFill>
                  <a:latin typeface="Garamond" pitchFamily="18" charset="0"/>
                </a:rPr>
                <a:t>Canal </a:t>
              </a:r>
              <a:r>
                <a:rPr lang="fr-FR" sz="2400" dirty="0">
                  <a:solidFill>
                    <a:srgbClr val="FF0000"/>
                  </a:solidFill>
                  <a:latin typeface="Garamond" pitchFamily="18" charset="0"/>
                </a:rPr>
                <a:t>bidirectionnel</a:t>
              </a:r>
              <a:endParaRPr lang="fr-FR" sz="2400" dirty="0">
                <a:solidFill>
                  <a:schemeClr val="tx1"/>
                </a:solidFill>
                <a:latin typeface="Garamond" pitchFamily="18" charset="0"/>
              </a:endParaRPr>
            </a:p>
            <a:p>
              <a:pPr>
                <a:defRPr/>
              </a:pPr>
              <a:r>
                <a:rPr lang="fr-FR" sz="2400" dirty="0">
                  <a:solidFill>
                    <a:schemeClr val="tx1"/>
                  </a:solidFill>
                  <a:latin typeface="Garamond" pitchFamily="18" charset="0"/>
                </a:rPr>
                <a:t>et </a:t>
              </a:r>
              <a:r>
                <a:rPr lang="fr-FR" sz="2400" dirty="0">
                  <a:solidFill>
                    <a:srgbClr val="FF0000"/>
                  </a:solidFill>
                  <a:latin typeface="Garamond" pitchFamily="18" charset="0"/>
                </a:rPr>
                <a:t>fiable</a:t>
              </a:r>
              <a:r>
                <a:rPr lang="fr-FR" sz="2400" dirty="0">
                  <a:solidFill>
                    <a:schemeClr val="tx1"/>
                  </a:solidFill>
                  <a:latin typeface="Garamond" pitchFamily="18" charset="0"/>
                </a:rPr>
                <a:t> de communication </a:t>
              </a:r>
            </a:p>
          </p:txBody>
        </p:sp>
        <p:grpSp>
          <p:nvGrpSpPr>
            <p:cNvPr id="8205" name="Groupe 45"/>
            <p:cNvGrpSpPr>
              <a:grpSpLocks/>
            </p:cNvGrpSpPr>
            <p:nvPr/>
          </p:nvGrpSpPr>
          <p:grpSpPr bwMode="auto">
            <a:xfrm>
              <a:off x="1763713" y="2657475"/>
              <a:ext cx="1439862" cy="250825"/>
              <a:chOff x="1763688" y="2420888"/>
              <a:chExt cx="1440160" cy="252000"/>
            </a:xfrm>
          </p:grpSpPr>
          <p:sp>
            <p:nvSpPr>
              <p:cNvPr id="8223" name="Rectangle 42"/>
              <p:cNvSpPr>
                <a:spLocks noChangeArrowheads="1"/>
              </p:cNvSpPr>
              <p:nvPr/>
            </p:nvSpPr>
            <p:spPr bwMode="auto">
              <a:xfrm>
                <a:off x="2375784" y="2420888"/>
                <a:ext cx="252000" cy="252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24" name="Rectangle 43"/>
              <p:cNvSpPr>
                <a:spLocks noChangeArrowheads="1"/>
              </p:cNvSpPr>
              <p:nvPr/>
            </p:nvSpPr>
            <p:spPr bwMode="auto">
              <a:xfrm>
                <a:off x="1763688" y="2420888"/>
                <a:ext cx="252000" cy="252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25" name="Rectangle 44"/>
              <p:cNvSpPr>
                <a:spLocks noChangeArrowheads="1"/>
              </p:cNvSpPr>
              <p:nvPr/>
            </p:nvSpPr>
            <p:spPr bwMode="auto">
              <a:xfrm>
                <a:off x="2951848" y="2420888"/>
                <a:ext cx="252000" cy="252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8206" name="Groupe 46"/>
            <p:cNvGrpSpPr>
              <a:grpSpLocks/>
            </p:cNvGrpSpPr>
            <p:nvPr/>
          </p:nvGrpSpPr>
          <p:grpSpPr bwMode="auto">
            <a:xfrm>
              <a:off x="6084888" y="2657475"/>
              <a:ext cx="1439862" cy="250825"/>
              <a:chOff x="1763688" y="2420888"/>
              <a:chExt cx="1440160" cy="252000"/>
            </a:xfrm>
          </p:grpSpPr>
          <p:sp>
            <p:nvSpPr>
              <p:cNvPr id="8220" name="Rectangle 47"/>
              <p:cNvSpPr>
                <a:spLocks noChangeArrowheads="1"/>
              </p:cNvSpPr>
              <p:nvPr/>
            </p:nvSpPr>
            <p:spPr bwMode="auto">
              <a:xfrm>
                <a:off x="2375784" y="2420888"/>
                <a:ext cx="252000" cy="252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21" name="Rectangle 48"/>
              <p:cNvSpPr>
                <a:spLocks noChangeArrowheads="1"/>
              </p:cNvSpPr>
              <p:nvPr/>
            </p:nvSpPr>
            <p:spPr bwMode="auto">
              <a:xfrm>
                <a:off x="1763688" y="2420888"/>
                <a:ext cx="252000" cy="252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22" name="Rectangle 49"/>
              <p:cNvSpPr>
                <a:spLocks noChangeArrowheads="1"/>
              </p:cNvSpPr>
              <p:nvPr/>
            </p:nvSpPr>
            <p:spPr bwMode="auto">
              <a:xfrm>
                <a:off x="2951848" y="2420888"/>
                <a:ext cx="252000" cy="252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cxnSp>
          <p:nvCxnSpPr>
            <p:cNvPr id="8207" name="Connecteur droit avec flèche 51"/>
            <p:cNvCxnSpPr>
              <a:cxnSpLocks noChangeShapeType="1"/>
            </p:cNvCxnSpPr>
            <p:nvPr/>
          </p:nvCxnSpPr>
          <p:spPr bwMode="auto">
            <a:xfrm>
              <a:off x="6875463" y="1951038"/>
              <a:ext cx="0" cy="68421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Connecteur droit avec flèche 57"/>
            <p:cNvCxnSpPr>
              <a:cxnSpLocks noChangeShapeType="1"/>
            </p:cNvCxnSpPr>
            <p:nvPr/>
          </p:nvCxnSpPr>
          <p:spPr bwMode="auto">
            <a:xfrm>
              <a:off x="2511425" y="1936750"/>
              <a:ext cx="0" cy="684213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rc 18"/>
            <p:cNvSpPr/>
            <p:nvPr/>
          </p:nvSpPr>
          <p:spPr bwMode="auto">
            <a:xfrm rot="2486544">
              <a:off x="6070600" y="2665370"/>
              <a:ext cx="792163" cy="1469973"/>
            </a:xfrm>
            <a:prstGeom prst="arc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0" name="Arc 19"/>
            <p:cNvSpPr/>
            <p:nvPr/>
          </p:nvSpPr>
          <p:spPr bwMode="auto">
            <a:xfrm rot="2486544" flipH="1" flipV="1">
              <a:off x="2262188" y="2652671"/>
              <a:ext cx="931862" cy="1185820"/>
            </a:xfrm>
            <a:prstGeom prst="arc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211" name="ZoneTexte 61"/>
            <p:cNvSpPr txBox="1">
              <a:spLocks noChangeArrowheads="1"/>
            </p:cNvSpPr>
            <p:nvPr/>
          </p:nvSpPr>
          <p:spPr bwMode="auto">
            <a:xfrm>
              <a:off x="3894138" y="1835150"/>
              <a:ext cx="1368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FF0000"/>
                  </a:solidFill>
                  <a:latin typeface="Garamond" pitchFamily="18" charset="0"/>
                </a:rPr>
                <a:t>Ports</a:t>
              </a:r>
            </a:p>
          </p:txBody>
        </p:sp>
        <p:cxnSp>
          <p:nvCxnSpPr>
            <p:cNvPr id="8212" name="Connecteur droit avec flèche 63"/>
            <p:cNvCxnSpPr>
              <a:cxnSpLocks noChangeShapeType="1"/>
            </p:cNvCxnSpPr>
            <p:nvPr/>
          </p:nvCxnSpPr>
          <p:spPr bwMode="auto">
            <a:xfrm flipH="1">
              <a:off x="3203575" y="2205038"/>
              <a:ext cx="1152525" cy="431800"/>
            </a:xfrm>
            <a:prstGeom prst="straightConnector1">
              <a:avLst/>
            </a:prstGeom>
            <a:noFill/>
            <a:ln w="28575" algn="ctr">
              <a:solidFill>
                <a:srgbClr val="333399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Connecteur droit avec flèche 65"/>
            <p:cNvCxnSpPr>
              <a:cxnSpLocks noChangeShapeType="1"/>
              <a:endCxn id="8221" idx="1"/>
            </p:cNvCxnSpPr>
            <p:nvPr/>
          </p:nvCxnSpPr>
          <p:spPr bwMode="auto">
            <a:xfrm>
              <a:off x="4859338" y="2276475"/>
              <a:ext cx="1225550" cy="506413"/>
            </a:xfrm>
            <a:prstGeom prst="straightConnector1">
              <a:avLst/>
            </a:prstGeom>
            <a:noFill/>
            <a:ln w="28575" algn="ctr">
              <a:solidFill>
                <a:srgbClr val="333399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Connecteur droit avec flèche 68"/>
            <p:cNvCxnSpPr>
              <a:cxnSpLocks noChangeShapeType="1"/>
              <a:endCxn id="8224" idx="0"/>
            </p:cNvCxnSpPr>
            <p:nvPr/>
          </p:nvCxnSpPr>
          <p:spPr bwMode="auto">
            <a:xfrm flipH="1">
              <a:off x="1889125" y="2133600"/>
              <a:ext cx="2395538" cy="523875"/>
            </a:xfrm>
            <a:prstGeom prst="straightConnector1">
              <a:avLst/>
            </a:prstGeom>
            <a:noFill/>
            <a:ln w="28575" algn="ctr">
              <a:solidFill>
                <a:srgbClr val="333399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Connecteur droit avec flèche 71"/>
            <p:cNvCxnSpPr>
              <a:cxnSpLocks noChangeShapeType="1"/>
              <a:endCxn id="8222" idx="0"/>
            </p:cNvCxnSpPr>
            <p:nvPr/>
          </p:nvCxnSpPr>
          <p:spPr bwMode="auto">
            <a:xfrm>
              <a:off x="4787900" y="2133600"/>
              <a:ext cx="2609850" cy="523875"/>
            </a:xfrm>
            <a:prstGeom prst="straightConnector1">
              <a:avLst/>
            </a:prstGeom>
            <a:noFill/>
            <a:ln w="28575" algn="ctr">
              <a:solidFill>
                <a:srgbClr val="333399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Forme libre 78"/>
            <p:cNvSpPr>
              <a:spLocks/>
            </p:cNvSpPr>
            <p:nvPr/>
          </p:nvSpPr>
          <p:spPr bwMode="auto">
            <a:xfrm>
              <a:off x="2124075" y="3630613"/>
              <a:ext cx="4895850" cy="806450"/>
            </a:xfrm>
            <a:custGeom>
              <a:avLst/>
              <a:gdLst>
                <a:gd name="T0" fmla="*/ 0 w 4250788"/>
                <a:gd name="T1" fmla="*/ 127802 h 806548"/>
                <a:gd name="T2" fmla="*/ 2147483647 w 4250788"/>
                <a:gd name="T3" fmla="*/ 797201 h 806548"/>
                <a:gd name="T4" fmla="*/ 2147483647 w 4250788"/>
                <a:gd name="T5" fmla="*/ 113878 h 806548"/>
                <a:gd name="T6" fmla="*/ 2147483647 w 4250788"/>
                <a:gd name="T7" fmla="*/ 113878 h 8065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50788"/>
                <a:gd name="T13" fmla="*/ 0 h 806548"/>
                <a:gd name="T14" fmla="*/ 4250788 w 4250788"/>
                <a:gd name="T15" fmla="*/ 806548 h 8065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50788" h="806548">
                  <a:moveTo>
                    <a:pt x="0" y="128954"/>
                  </a:moveTo>
                  <a:cubicBezTo>
                    <a:pt x="712763" y="467751"/>
                    <a:pt x="1425526" y="806548"/>
                    <a:pt x="2082018" y="804203"/>
                  </a:cubicBezTo>
                  <a:cubicBezTo>
                    <a:pt x="2738510" y="801858"/>
                    <a:pt x="3627120" y="229772"/>
                    <a:pt x="3938954" y="114886"/>
                  </a:cubicBezTo>
                  <a:cubicBezTo>
                    <a:pt x="4250788" y="0"/>
                    <a:pt x="4101904" y="57443"/>
                    <a:pt x="3953021" y="11488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217" name="Forme libre 80"/>
            <p:cNvSpPr>
              <a:spLocks/>
            </p:cNvSpPr>
            <p:nvPr/>
          </p:nvSpPr>
          <p:spPr bwMode="auto">
            <a:xfrm rot="10596532" flipV="1">
              <a:off x="2208213" y="3441700"/>
              <a:ext cx="4551362" cy="811213"/>
            </a:xfrm>
            <a:custGeom>
              <a:avLst/>
              <a:gdLst>
                <a:gd name="T0" fmla="*/ 0 w 4250788"/>
                <a:gd name="T1" fmla="*/ 196425 h 806548"/>
                <a:gd name="T2" fmla="*/ 305093312 w 4250788"/>
                <a:gd name="T3" fmla="*/ 1224980 h 806548"/>
                <a:gd name="T4" fmla="*/ 577201033 w 4250788"/>
                <a:gd name="T5" fmla="*/ 174995 h 806548"/>
                <a:gd name="T6" fmla="*/ 579263893 w 4250788"/>
                <a:gd name="T7" fmla="*/ 174995 h 8065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50788"/>
                <a:gd name="T13" fmla="*/ 0 h 806548"/>
                <a:gd name="T14" fmla="*/ 4250788 w 4250788"/>
                <a:gd name="T15" fmla="*/ 806548 h 8065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50788" h="806548">
                  <a:moveTo>
                    <a:pt x="0" y="128954"/>
                  </a:moveTo>
                  <a:cubicBezTo>
                    <a:pt x="712763" y="467751"/>
                    <a:pt x="1425526" y="806548"/>
                    <a:pt x="2082018" y="804203"/>
                  </a:cubicBezTo>
                  <a:cubicBezTo>
                    <a:pt x="2738510" y="801858"/>
                    <a:pt x="3627120" y="229772"/>
                    <a:pt x="3938954" y="114886"/>
                  </a:cubicBezTo>
                  <a:cubicBezTo>
                    <a:pt x="4250788" y="0"/>
                    <a:pt x="4101904" y="57443"/>
                    <a:pt x="3953021" y="11488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218" name="Rectangle 81"/>
            <p:cNvSpPr>
              <a:spLocks noChangeArrowheads="1"/>
            </p:cNvSpPr>
            <p:nvPr/>
          </p:nvSpPr>
          <p:spPr bwMode="auto">
            <a:xfrm rot="2274281">
              <a:off x="6456363" y="3411538"/>
              <a:ext cx="452437" cy="427037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9" name="Rectangle 82"/>
            <p:cNvSpPr>
              <a:spLocks noChangeArrowheads="1"/>
            </p:cNvSpPr>
            <p:nvPr/>
          </p:nvSpPr>
          <p:spPr bwMode="auto">
            <a:xfrm rot="2274281">
              <a:off x="2047875" y="3497263"/>
              <a:ext cx="452438" cy="427037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98" name="ZoneTexte 46"/>
          <p:cNvSpPr txBox="1">
            <a:spLocks noChangeArrowheads="1"/>
          </p:cNvSpPr>
          <p:nvPr/>
        </p:nvSpPr>
        <p:spPr bwMode="auto">
          <a:xfrm>
            <a:off x="287338" y="3235325"/>
            <a:ext cx="15478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[IP source, 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Port source]</a:t>
            </a:r>
          </a:p>
        </p:txBody>
      </p:sp>
      <p:sp>
        <p:nvSpPr>
          <p:cNvPr id="8199" name="ZoneTexte 47"/>
          <p:cNvSpPr txBox="1">
            <a:spLocks noChangeArrowheads="1"/>
          </p:cNvSpPr>
          <p:nvPr/>
        </p:nvSpPr>
        <p:spPr bwMode="auto">
          <a:xfrm>
            <a:off x="7164388" y="3308350"/>
            <a:ext cx="20161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[IP destination, 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Port destination]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13B8390C-6C2B-45BD-A947-8D1971DE012A}" type="slidenum">
              <a:rPr lang="fr-FR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pic>
        <p:nvPicPr>
          <p:cNvPr id="9220" name="Picture 2" descr="Couronne de tuyau cristal tressé arm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752893">
            <a:off x="2324100" y="1412875"/>
            <a:ext cx="4530725" cy="4532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Groupe 51"/>
          <p:cNvGrpSpPr>
            <a:grpSpLocks/>
          </p:cNvGrpSpPr>
          <p:nvPr/>
        </p:nvGrpSpPr>
        <p:grpSpPr bwMode="auto">
          <a:xfrm>
            <a:off x="1597025" y="620713"/>
            <a:ext cx="7331075" cy="4865687"/>
            <a:chOff x="1596949" y="620688"/>
            <a:chExt cx="7330587" cy="4865569"/>
          </a:xfrm>
        </p:grpSpPr>
        <p:grpSp>
          <p:nvGrpSpPr>
            <p:cNvPr id="9226" name="Groupe 43"/>
            <p:cNvGrpSpPr>
              <a:grpSpLocks/>
            </p:cNvGrpSpPr>
            <p:nvPr/>
          </p:nvGrpSpPr>
          <p:grpSpPr bwMode="auto">
            <a:xfrm>
              <a:off x="1596949" y="1473200"/>
              <a:ext cx="7330587" cy="4013057"/>
              <a:chOff x="1597025" y="1473101"/>
              <a:chExt cx="7330951" cy="4013057"/>
            </a:xfrm>
          </p:grpSpPr>
          <p:grpSp>
            <p:nvGrpSpPr>
              <p:cNvPr id="9229" name="Groupe 37"/>
              <p:cNvGrpSpPr>
                <a:grpSpLocks/>
              </p:cNvGrpSpPr>
              <p:nvPr/>
            </p:nvGrpSpPr>
            <p:grpSpPr bwMode="auto">
              <a:xfrm>
                <a:off x="1597025" y="1473101"/>
                <a:ext cx="6381750" cy="4013057"/>
                <a:chOff x="1597025" y="1460500"/>
                <a:chExt cx="6381750" cy="4013057"/>
              </a:xfrm>
            </p:grpSpPr>
            <p:sp>
              <p:nvSpPr>
                <p:cNvPr id="9231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1814513" y="1462088"/>
                  <a:ext cx="1368425" cy="461962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9232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6197600" y="1460500"/>
                  <a:ext cx="1368425" cy="461963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9233" name="ZoneTexte 34"/>
                <p:cNvSpPr txBox="1">
                  <a:spLocks noChangeArrowheads="1"/>
                </p:cNvSpPr>
                <p:nvPr/>
              </p:nvSpPr>
              <p:spPr bwMode="auto">
                <a:xfrm>
                  <a:off x="1597025" y="2914650"/>
                  <a:ext cx="1873250" cy="461963"/>
                </a:xfrm>
                <a:prstGeom prst="rect">
                  <a:avLst/>
                </a:prstGeom>
                <a:solidFill>
                  <a:srgbClr val="FFD2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solidFill>
                        <a:schemeClr val="accent2"/>
                      </a:solidFill>
                      <a:latin typeface="Garamond" pitchFamily="18" charset="0"/>
                    </a:rPr>
                    <a:t>Couche TCP</a:t>
                  </a:r>
                </a:p>
              </p:txBody>
            </p:sp>
            <p:sp>
              <p:nvSpPr>
                <p:cNvPr id="9234" name="ZoneTexte 35"/>
                <p:cNvSpPr txBox="1">
                  <a:spLocks noChangeArrowheads="1"/>
                </p:cNvSpPr>
                <p:nvPr/>
              </p:nvSpPr>
              <p:spPr bwMode="auto">
                <a:xfrm>
                  <a:off x="5651500" y="2914650"/>
                  <a:ext cx="2327275" cy="461963"/>
                </a:xfrm>
                <a:prstGeom prst="rect">
                  <a:avLst/>
                </a:prstGeom>
                <a:solidFill>
                  <a:srgbClr val="FFD2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solidFill>
                        <a:schemeClr val="accent2"/>
                      </a:solidFill>
                      <a:latin typeface="Garamond" pitchFamily="18" charset="0"/>
                    </a:rPr>
                    <a:t>Couche  TCP</a:t>
                  </a:r>
                </a:p>
              </p:txBody>
            </p:sp>
            <p:sp>
              <p:nvSpPr>
                <p:cNvPr id="12315" name="ZoneTexte 37"/>
                <p:cNvSpPr txBox="1">
                  <a:spLocks noChangeArrowheads="1"/>
                </p:cNvSpPr>
                <p:nvPr/>
              </p:nvSpPr>
              <p:spPr bwMode="auto">
                <a:xfrm>
                  <a:off x="2668570" y="4568704"/>
                  <a:ext cx="3708337" cy="904853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Canal </a:t>
                  </a:r>
                  <a:r>
                    <a:rPr lang="fr-FR" sz="2400" dirty="0">
                      <a:solidFill>
                        <a:srgbClr val="FF0000"/>
                      </a:solidFill>
                      <a:latin typeface="Garamond" pitchFamily="18" charset="0"/>
                    </a:rPr>
                    <a:t>bidirectionnel</a:t>
                  </a:r>
                  <a:endParaRPr lang="fr-FR" sz="2400" dirty="0">
                    <a:solidFill>
                      <a:schemeClr val="tx1"/>
                    </a:solidFill>
                    <a:latin typeface="Garamond" pitchFamily="18" charset="0"/>
                  </a:endParaRPr>
                </a:p>
                <a:p>
                  <a:pPr>
                    <a:defRPr/>
                  </a:pP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et </a:t>
                  </a:r>
                  <a:r>
                    <a:rPr lang="fr-FR" sz="2400" dirty="0">
                      <a:solidFill>
                        <a:srgbClr val="FF0000"/>
                      </a:solidFill>
                      <a:latin typeface="Garamond" pitchFamily="18" charset="0"/>
                    </a:rPr>
                    <a:t>fiable</a:t>
                  </a: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 de communication </a:t>
                  </a:r>
                </a:p>
              </p:txBody>
            </p:sp>
            <p:grpSp>
              <p:nvGrpSpPr>
                <p:cNvPr id="9236" name="Groupe 45"/>
                <p:cNvGrpSpPr>
                  <a:grpSpLocks/>
                </p:cNvGrpSpPr>
                <p:nvPr/>
              </p:nvGrpSpPr>
              <p:grpSpPr bwMode="auto">
                <a:xfrm>
                  <a:off x="1763713" y="2657475"/>
                  <a:ext cx="1439862" cy="250825"/>
                  <a:chOff x="1763688" y="2420888"/>
                  <a:chExt cx="1440160" cy="252000"/>
                </a:xfrm>
              </p:grpSpPr>
              <p:sp>
                <p:nvSpPr>
                  <p:cNvPr id="925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375784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925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76368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925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95184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237" name="Groupe 46"/>
                <p:cNvGrpSpPr>
                  <a:grpSpLocks/>
                </p:cNvGrpSpPr>
                <p:nvPr/>
              </p:nvGrpSpPr>
              <p:grpSpPr bwMode="auto">
                <a:xfrm>
                  <a:off x="6084888" y="2657475"/>
                  <a:ext cx="1439862" cy="250825"/>
                  <a:chOff x="1763688" y="2420888"/>
                  <a:chExt cx="1440160" cy="252000"/>
                </a:xfrm>
              </p:grpSpPr>
              <p:sp>
                <p:nvSpPr>
                  <p:cNvPr id="925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75784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925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6368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925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95184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9238" name="Connecteur droit avec flèche 51"/>
                <p:cNvCxnSpPr>
                  <a:cxnSpLocks noChangeShapeType="1"/>
                </p:cNvCxnSpPr>
                <p:nvPr/>
              </p:nvCxnSpPr>
              <p:spPr bwMode="auto">
                <a:xfrm>
                  <a:off x="6875463" y="1951038"/>
                  <a:ext cx="0" cy="684212"/>
                </a:xfrm>
                <a:prstGeom prst="straightConnector1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39" name="Connecteur droit avec flèche 57"/>
                <p:cNvCxnSpPr>
                  <a:cxnSpLocks noChangeShapeType="1"/>
                </p:cNvCxnSpPr>
                <p:nvPr/>
              </p:nvCxnSpPr>
              <p:spPr bwMode="auto">
                <a:xfrm>
                  <a:off x="2511425" y="1936750"/>
                  <a:ext cx="0" cy="684213"/>
                </a:xfrm>
                <a:prstGeom prst="straightConnector1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" name="Arc 18"/>
                <p:cNvSpPr/>
                <p:nvPr/>
              </p:nvSpPr>
              <p:spPr bwMode="auto">
                <a:xfrm rot="2486544">
                  <a:off x="6070524" y="2665338"/>
                  <a:ext cx="792150" cy="1469989"/>
                </a:xfrm>
                <a:prstGeom prst="arc">
                  <a:avLst/>
                </a:prstGeom>
                <a:noFill/>
                <a:ln w="38100" cap="flat" cmpd="sng" algn="ctr">
                  <a:solidFill>
                    <a:srgbClr val="333399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0" name="Arc 19"/>
                <p:cNvSpPr/>
                <p:nvPr/>
              </p:nvSpPr>
              <p:spPr bwMode="auto">
                <a:xfrm rot="2486544" flipH="1" flipV="1">
                  <a:off x="2262177" y="2652638"/>
                  <a:ext cx="931846" cy="1185833"/>
                </a:xfrm>
                <a:prstGeom prst="arc">
                  <a:avLst/>
                </a:prstGeom>
                <a:noFill/>
                <a:ln w="38100" cap="flat" cmpd="sng" algn="ctr">
                  <a:solidFill>
                    <a:srgbClr val="333399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9242" name="ZoneTexte 61"/>
                <p:cNvSpPr txBox="1">
                  <a:spLocks noChangeArrowheads="1"/>
                </p:cNvSpPr>
                <p:nvPr/>
              </p:nvSpPr>
              <p:spPr bwMode="auto">
                <a:xfrm>
                  <a:off x="3894138" y="1835150"/>
                  <a:ext cx="136842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Ports</a:t>
                  </a:r>
                </a:p>
              </p:txBody>
            </p:sp>
            <p:cxnSp>
              <p:nvCxnSpPr>
                <p:cNvPr id="9243" name="Connecteur droit avec flèche 6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203575" y="2205038"/>
                  <a:ext cx="1152525" cy="431800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44" name="Connecteur droit avec flèche 65"/>
                <p:cNvCxnSpPr>
                  <a:cxnSpLocks noChangeShapeType="1"/>
                  <a:endCxn id="9252" idx="1"/>
                </p:cNvCxnSpPr>
                <p:nvPr/>
              </p:nvCxnSpPr>
              <p:spPr bwMode="auto">
                <a:xfrm>
                  <a:off x="4859338" y="2276475"/>
                  <a:ext cx="1225550" cy="50641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45" name="Connecteur droit avec flèche 68"/>
                <p:cNvCxnSpPr>
                  <a:cxnSpLocks noChangeShapeType="1"/>
                  <a:endCxn id="9255" idx="0"/>
                </p:cNvCxnSpPr>
                <p:nvPr/>
              </p:nvCxnSpPr>
              <p:spPr bwMode="auto">
                <a:xfrm flipH="1">
                  <a:off x="1889125" y="2133600"/>
                  <a:ext cx="2395538" cy="52387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46" name="Connecteur droit avec flèche 71"/>
                <p:cNvCxnSpPr>
                  <a:cxnSpLocks noChangeShapeType="1"/>
                  <a:endCxn id="9253" idx="0"/>
                </p:cNvCxnSpPr>
                <p:nvPr/>
              </p:nvCxnSpPr>
              <p:spPr bwMode="auto">
                <a:xfrm>
                  <a:off x="4787900" y="2133600"/>
                  <a:ext cx="2609850" cy="52387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247" name="Forme libre 78"/>
                <p:cNvSpPr>
                  <a:spLocks/>
                </p:cNvSpPr>
                <p:nvPr/>
              </p:nvSpPr>
              <p:spPr bwMode="auto">
                <a:xfrm>
                  <a:off x="2124075" y="3630613"/>
                  <a:ext cx="4895850" cy="806450"/>
                </a:xfrm>
                <a:custGeom>
                  <a:avLst/>
                  <a:gdLst>
                    <a:gd name="T0" fmla="*/ 0 w 4250788"/>
                    <a:gd name="T1" fmla="*/ 127802 h 806548"/>
                    <a:gd name="T2" fmla="*/ 2147483647 w 4250788"/>
                    <a:gd name="T3" fmla="*/ 797201 h 806548"/>
                    <a:gd name="T4" fmla="*/ 2147483647 w 4250788"/>
                    <a:gd name="T5" fmla="*/ 113878 h 806548"/>
                    <a:gd name="T6" fmla="*/ 2147483647 w 4250788"/>
                    <a:gd name="T7" fmla="*/ 113878 h 8065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50788"/>
                    <a:gd name="T13" fmla="*/ 0 h 806548"/>
                    <a:gd name="T14" fmla="*/ 4250788 w 4250788"/>
                    <a:gd name="T15" fmla="*/ 806548 h 8065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50788" h="806548">
                      <a:moveTo>
                        <a:pt x="0" y="128954"/>
                      </a:moveTo>
                      <a:cubicBezTo>
                        <a:pt x="712763" y="467751"/>
                        <a:pt x="1425526" y="806548"/>
                        <a:pt x="2082018" y="804203"/>
                      </a:cubicBezTo>
                      <a:cubicBezTo>
                        <a:pt x="2738510" y="801858"/>
                        <a:pt x="3627120" y="229772"/>
                        <a:pt x="3938954" y="114886"/>
                      </a:cubicBezTo>
                      <a:cubicBezTo>
                        <a:pt x="4250788" y="0"/>
                        <a:pt x="4101904" y="57443"/>
                        <a:pt x="3953021" y="11488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9248" name="Forme libre 80"/>
                <p:cNvSpPr>
                  <a:spLocks/>
                </p:cNvSpPr>
                <p:nvPr/>
              </p:nvSpPr>
              <p:spPr bwMode="auto">
                <a:xfrm rot="10596532" flipV="1">
                  <a:off x="2208213" y="3441700"/>
                  <a:ext cx="4551362" cy="811213"/>
                </a:xfrm>
                <a:custGeom>
                  <a:avLst/>
                  <a:gdLst>
                    <a:gd name="T0" fmla="*/ 0 w 4250788"/>
                    <a:gd name="T1" fmla="*/ 196425 h 806548"/>
                    <a:gd name="T2" fmla="*/ 305093312 w 4250788"/>
                    <a:gd name="T3" fmla="*/ 1224980 h 806548"/>
                    <a:gd name="T4" fmla="*/ 577201033 w 4250788"/>
                    <a:gd name="T5" fmla="*/ 174995 h 806548"/>
                    <a:gd name="T6" fmla="*/ 579263893 w 4250788"/>
                    <a:gd name="T7" fmla="*/ 174995 h 8065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50788"/>
                    <a:gd name="T13" fmla="*/ 0 h 806548"/>
                    <a:gd name="T14" fmla="*/ 4250788 w 4250788"/>
                    <a:gd name="T15" fmla="*/ 806548 h 8065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50788" h="806548">
                      <a:moveTo>
                        <a:pt x="0" y="128954"/>
                      </a:moveTo>
                      <a:cubicBezTo>
                        <a:pt x="712763" y="467751"/>
                        <a:pt x="1425526" y="806548"/>
                        <a:pt x="2082018" y="804203"/>
                      </a:cubicBezTo>
                      <a:cubicBezTo>
                        <a:pt x="2738510" y="801858"/>
                        <a:pt x="3627120" y="229772"/>
                        <a:pt x="3938954" y="114886"/>
                      </a:cubicBezTo>
                      <a:cubicBezTo>
                        <a:pt x="4250788" y="0"/>
                        <a:pt x="4101904" y="57443"/>
                        <a:pt x="3953021" y="11488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9249" name="Rectangle 81"/>
                <p:cNvSpPr>
                  <a:spLocks noChangeArrowheads="1"/>
                </p:cNvSpPr>
                <p:nvPr/>
              </p:nvSpPr>
              <p:spPr bwMode="auto">
                <a:xfrm rot="2274281">
                  <a:off x="6456363" y="3411538"/>
                  <a:ext cx="452437" cy="427037"/>
                </a:xfrm>
                <a:prstGeom prst="rect">
                  <a:avLst/>
                </a:prstGeom>
                <a:noFill/>
                <a:ln w="28575" algn="ctr">
                  <a:solidFill>
                    <a:srgbClr val="C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250" name="Rectangle 82"/>
                <p:cNvSpPr>
                  <a:spLocks noChangeArrowheads="1"/>
                </p:cNvSpPr>
                <p:nvPr/>
              </p:nvSpPr>
              <p:spPr bwMode="auto">
                <a:xfrm rot="2274281">
                  <a:off x="2047875" y="3497263"/>
                  <a:ext cx="452438" cy="427037"/>
                </a:xfrm>
                <a:prstGeom prst="rect">
                  <a:avLst/>
                </a:prstGeom>
                <a:noFill/>
                <a:ln w="28575" algn="ctr">
                  <a:solidFill>
                    <a:srgbClr val="C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9230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9227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340768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8" name="Ellipse 44"/>
            <p:cNvSpPr>
              <a:spLocks noChangeArrowheads="1"/>
            </p:cNvSpPr>
            <p:nvPr/>
          </p:nvSpPr>
          <p:spPr bwMode="auto">
            <a:xfrm>
              <a:off x="7956376" y="620688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</p:grpSp>
      <p:sp>
        <p:nvSpPr>
          <p:cNvPr id="9222" name="ZoneTexte 46"/>
          <p:cNvSpPr txBox="1">
            <a:spLocks noChangeArrowheads="1"/>
          </p:cNvSpPr>
          <p:nvPr/>
        </p:nvSpPr>
        <p:spPr bwMode="auto">
          <a:xfrm>
            <a:off x="287338" y="3235325"/>
            <a:ext cx="15478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[IP source, 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Port source]</a:t>
            </a:r>
          </a:p>
        </p:txBody>
      </p:sp>
      <p:sp>
        <p:nvSpPr>
          <p:cNvPr id="9223" name="ZoneTexte 47"/>
          <p:cNvSpPr txBox="1">
            <a:spLocks noChangeArrowheads="1"/>
          </p:cNvSpPr>
          <p:nvPr/>
        </p:nvSpPr>
        <p:spPr bwMode="auto">
          <a:xfrm>
            <a:off x="7164388" y="3308350"/>
            <a:ext cx="20161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[IP destination, 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Port destination]</a:t>
            </a:r>
          </a:p>
        </p:txBody>
      </p:sp>
      <p:sp>
        <p:nvSpPr>
          <p:cNvPr id="9224" name="Rectangle 53"/>
          <p:cNvSpPr>
            <a:spLocks noChangeArrowheads="1"/>
          </p:cNvSpPr>
          <p:nvPr/>
        </p:nvSpPr>
        <p:spPr bwMode="auto">
          <a:xfrm>
            <a:off x="2339975" y="620713"/>
            <a:ext cx="57610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9225" name="Rectangle 56"/>
          <p:cNvSpPr>
            <a:spLocks noChangeArrowheads="1"/>
          </p:cNvSpPr>
          <p:nvPr/>
        </p:nvSpPr>
        <p:spPr bwMode="auto">
          <a:xfrm>
            <a:off x="3289300" y="673100"/>
            <a:ext cx="4608513" cy="4524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5463" y="6308725"/>
            <a:ext cx="2133600" cy="476250"/>
          </a:xfrm>
        </p:spPr>
        <p:txBody>
          <a:bodyPr/>
          <a:lstStyle/>
          <a:p>
            <a:pPr>
              <a:defRPr/>
            </a:pPr>
            <a:fld id="{D66BBF45-87AB-4230-A60C-4F00C541E92F}" type="slidenum">
              <a:rPr lang="fr-FR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504825"/>
          </a:xfrm>
        </p:spPr>
        <p:txBody>
          <a:bodyPr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Communication par les sockets TCP</a:t>
            </a:r>
          </a:p>
        </p:txBody>
      </p:sp>
      <p:pic>
        <p:nvPicPr>
          <p:cNvPr id="10244" name="Picture 2" descr="Couronne de tuyau cristal tressé arm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752893">
            <a:off x="2324100" y="1412875"/>
            <a:ext cx="4530725" cy="4532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e 51"/>
          <p:cNvGrpSpPr>
            <a:grpSpLocks/>
          </p:cNvGrpSpPr>
          <p:nvPr/>
        </p:nvGrpSpPr>
        <p:grpSpPr bwMode="auto">
          <a:xfrm>
            <a:off x="1597025" y="620713"/>
            <a:ext cx="7439025" cy="6149975"/>
            <a:chOff x="1596949" y="620688"/>
            <a:chExt cx="7439102" cy="6150076"/>
          </a:xfrm>
        </p:grpSpPr>
        <p:grpSp>
          <p:nvGrpSpPr>
            <p:cNvPr id="10252" name="Groupe 43"/>
            <p:cNvGrpSpPr>
              <a:grpSpLocks/>
            </p:cNvGrpSpPr>
            <p:nvPr/>
          </p:nvGrpSpPr>
          <p:grpSpPr bwMode="auto">
            <a:xfrm>
              <a:off x="1596949" y="1473200"/>
              <a:ext cx="7439102" cy="4020111"/>
              <a:chOff x="1597025" y="1473101"/>
              <a:chExt cx="7439471" cy="4020111"/>
            </a:xfrm>
          </p:grpSpPr>
          <p:grpSp>
            <p:nvGrpSpPr>
              <p:cNvPr id="10257" name="Groupe 37"/>
              <p:cNvGrpSpPr>
                <a:grpSpLocks/>
              </p:cNvGrpSpPr>
              <p:nvPr/>
            </p:nvGrpSpPr>
            <p:grpSpPr bwMode="auto">
              <a:xfrm>
                <a:off x="1597025" y="1473101"/>
                <a:ext cx="7439471" cy="4020111"/>
                <a:chOff x="1597025" y="1460500"/>
                <a:chExt cx="7439471" cy="4020111"/>
              </a:xfrm>
            </p:grpSpPr>
            <p:sp>
              <p:nvSpPr>
                <p:cNvPr id="10259" name="ZoneTexte 32"/>
                <p:cNvSpPr txBox="1">
                  <a:spLocks noChangeArrowheads="1"/>
                </p:cNvSpPr>
                <p:nvPr/>
              </p:nvSpPr>
              <p:spPr bwMode="auto">
                <a:xfrm>
                  <a:off x="1814513" y="1462088"/>
                  <a:ext cx="1368425" cy="461962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latin typeface="Garamond" pitchFamily="18" charset="0"/>
                    </a:rPr>
                    <a:t>Client</a:t>
                  </a:r>
                </a:p>
              </p:txBody>
            </p:sp>
            <p:sp>
              <p:nvSpPr>
                <p:cNvPr id="10260" name="ZoneTexte 33"/>
                <p:cNvSpPr txBox="1">
                  <a:spLocks noChangeArrowheads="1"/>
                </p:cNvSpPr>
                <p:nvPr/>
              </p:nvSpPr>
              <p:spPr bwMode="auto">
                <a:xfrm>
                  <a:off x="6197600" y="1460500"/>
                  <a:ext cx="1368425" cy="461963"/>
                </a:xfrm>
                <a:prstGeom prst="rect">
                  <a:avLst/>
                </a:prstGeom>
                <a:solidFill>
                  <a:srgbClr val="FFCE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latin typeface="Garamond" pitchFamily="18" charset="0"/>
                    </a:rPr>
                    <a:t>Serveur</a:t>
                  </a:r>
                </a:p>
              </p:txBody>
            </p:sp>
            <p:sp>
              <p:nvSpPr>
                <p:cNvPr id="10261" name="ZoneTexte 34"/>
                <p:cNvSpPr txBox="1">
                  <a:spLocks noChangeArrowheads="1"/>
                </p:cNvSpPr>
                <p:nvPr/>
              </p:nvSpPr>
              <p:spPr bwMode="auto">
                <a:xfrm>
                  <a:off x="1597025" y="2914650"/>
                  <a:ext cx="1873250" cy="461963"/>
                </a:xfrm>
                <a:prstGeom prst="rect">
                  <a:avLst/>
                </a:prstGeom>
                <a:solidFill>
                  <a:srgbClr val="FFD2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solidFill>
                        <a:schemeClr val="accent2"/>
                      </a:solidFill>
                      <a:latin typeface="Garamond" pitchFamily="18" charset="0"/>
                    </a:rPr>
                    <a:t>Couche TCP</a:t>
                  </a:r>
                </a:p>
              </p:txBody>
            </p:sp>
            <p:sp>
              <p:nvSpPr>
                <p:cNvPr id="10262" name="ZoneTexte 35"/>
                <p:cNvSpPr txBox="1">
                  <a:spLocks noChangeArrowheads="1"/>
                </p:cNvSpPr>
                <p:nvPr/>
              </p:nvSpPr>
              <p:spPr bwMode="auto">
                <a:xfrm>
                  <a:off x="5651500" y="2914650"/>
                  <a:ext cx="2327275" cy="461963"/>
                </a:xfrm>
                <a:prstGeom prst="rect">
                  <a:avLst/>
                </a:prstGeom>
                <a:solidFill>
                  <a:srgbClr val="FFD2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400">
                      <a:solidFill>
                        <a:schemeClr val="accent2"/>
                      </a:solidFill>
                      <a:latin typeface="Garamond" pitchFamily="18" charset="0"/>
                    </a:rPr>
                    <a:t>Couche  TCP</a:t>
                  </a:r>
                </a:p>
              </p:txBody>
            </p:sp>
            <p:sp>
              <p:nvSpPr>
                <p:cNvPr id="12315" name="ZoneTexte 37"/>
                <p:cNvSpPr txBox="1">
                  <a:spLocks noChangeArrowheads="1"/>
                </p:cNvSpPr>
                <p:nvPr/>
              </p:nvSpPr>
              <p:spPr bwMode="auto">
                <a:xfrm>
                  <a:off x="2668652" y="4568865"/>
                  <a:ext cx="3708622" cy="904890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Canal </a:t>
                  </a:r>
                  <a:r>
                    <a:rPr lang="fr-FR" sz="2400" dirty="0">
                      <a:solidFill>
                        <a:srgbClr val="FF0000"/>
                      </a:solidFill>
                      <a:latin typeface="Garamond" pitchFamily="18" charset="0"/>
                    </a:rPr>
                    <a:t>bidirectionnel</a:t>
                  </a:r>
                  <a:endParaRPr lang="fr-FR" sz="2400" dirty="0">
                    <a:solidFill>
                      <a:schemeClr val="tx1"/>
                    </a:solidFill>
                    <a:latin typeface="Garamond" pitchFamily="18" charset="0"/>
                  </a:endParaRPr>
                </a:p>
                <a:p>
                  <a:pPr>
                    <a:defRPr/>
                  </a:pP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et </a:t>
                  </a:r>
                  <a:r>
                    <a:rPr lang="fr-FR" sz="2400" dirty="0">
                      <a:solidFill>
                        <a:srgbClr val="FF0000"/>
                      </a:solidFill>
                      <a:latin typeface="Garamond" pitchFamily="18" charset="0"/>
                    </a:rPr>
                    <a:t>fiable</a:t>
                  </a:r>
                  <a:r>
                    <a:rPr lang="fr-FR" sz="2400" dirty="0">
                      <a:solidFill>
                        <a:schemeClr val="tx1"/>
                      </a:solidFill>
                      <a:latin typeface="Garamond" pitchFamily="18" charset="0"/>
                    </a:rPr>
                    <a:t> de communication </a:t>
                  </a:r>
                </a:p>
              </p:txBody>
            </p:sp>
            <p:grpSp>
              <p:nvGrpSpPr>
                <p:cNvPr id="10264" name="Groupe 45"/>
                <p:cNvGrpSpPr>
                  <a:grpSpLocks/>
                </p:cNvGrpSpPr>
                <p:nvPr/>
              </p:nvGrpSpPr>
              <p:grpSpPr bwMode="auto">
                <a:xfrm>
                  <a:off x="1763713" y="2657475"/>
                  <a:ext cx="1439862" cy="250825"/>
                  <a:chOff x="1763688" y="2420888"/>
                  <a:chExt cx="1440160" cy="252000"/>
                </a:xfrm>
              </p:grpSpPr>
              <p:sp>
                <p:nvSpPr>
                  <p:cNvPr id="1028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375784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028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76368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028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95184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65" name="Groupe 46"/>
                <p:cNvGrpSpPr>
                  <a:grpSpLocks/>
                </p:cNvGrpSpPr>
                <p:nvPr/>
              </p:nvGrpSpPr>
              <p:grpSpPr bwMode="auto">
                <a:xfrm>
                  <a:off x="6084888" y="2657475"/>
                  <a:ext cx="1439862" cy="250825"/>
                  <a:chOff x="1763688" y="2420888"/>
                  <a:chExt cx="1440160" cy="252000"/>
                </a:xfrm>
              </p:grpSpPr>
              <p:sp>
                <p:nvSpPr>
                  <p:cNvPr id="1028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75784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028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6368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028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951848" y="2420888"/>
                    <a:ext cx="252000" cy="25200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266" name="Connecteur droit avec flèche 51"/>
                <p:cNvCxnSpPr>
                  <a:cxnSpLocks noChangeShapeType="1"/>
                </p:cNvCxnSpPr>
                <p:nvPr/>
              </p:nvCxnSpPr>
              <p:spPr bwMode="auto">
                <a:xfrm>
                  <a:off x="6875463" y="1951038"/>
                  <a:ext cx="0" cy="684212"/>
                </a:xfrm>
                <a:prstGeom prst="straightConnector1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67" name="Connecteur droit avec flèche 57"/>
                <p:cNvCxnSpPr>
                  <a:cxnSpLocks noChangeShapeType="1"/>
                </p:cNvCxnSpPr>
                <p:nvPr/>
              </p:nvCxnSpPr>
              <p:spPr bwMode="auto">
                <a:xfrm>
                  <a:off x="2511425" y="1936750"/>
                  <a:ext cx="0" cy="684213"/>
                </a:xfrm>
                <a:prstGeom prst="straightConnector1">
                  <a:avLst/>
                </a:prstGeom>
                <a:noFill/>
                <a:ln w="57150" algn="ctr">
                  <a:solidFill>
                    <a:srgbClr val="FF0000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" name="Arc 18"/>
                <p:cNvSpPr/>
                <p:nvPr/>
              </p:nvSpPr>
              <p:spPr bwMode="auto">
                <a:xfrm rot="2486544">
                  <a:off x="6070868" y="2665422"/>
                  <a:ext cx="792210" cy="1470049"/>
                </a:xfrm>
                <a:prstGeom prst="arc">
                  <a:avLst/>
                </a:prstGeom>
                <a:noFill/>
                <a:ln w="38100" cap="flat" cmpd="sng" algn="ctr">
                  <a:solidFill>
                    <a:srgbClr val="333399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0" name="Arc 19"/>
                <p:cNvSpPr/>
                <p:nvPr/>
              </p:nvSpPr>
              <p:spPr bwMode="auto">
                <a:xfrm rot="2486544" flipH="1" flipV="1">
                  <a:off x="2262228" y="2652722"/>
                  <a:ext cx="931918" cy="1185881"/>
                </a:xfrm>
                <a:prstGeom prst="arc">
                  <a:avLst/>
                </a:prstGeom>
                <a:noFill/>
                <a:ln w="38100" cap="flat" cmpd="sng" algn="ctr">
                  <a:solidFill>
                    <a:srgbClr val="333399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0270" name="ZoneTexte 61"/>
                <p:cNvSpPr txBox="1">
                  <a:spLocks noChangeArrowheads="1"/>
                </p:cNvSpPr>
                <p:nvPr/>
              </p:nvSpPr>
              <p:spPr bwMode="auto">
                <a:xfrm>
                  <a:off x="3894138" y="1835150"/>
                  <a:ext cx="136842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 sz="2000">
                      <a:solidFill>
                        <a:srgbClr val="FF0000"/>
                      </a:solidFill>
                      <a:latin typeface="Garamond" pitchFamily="18" charset="0"/>
                    </a:rPr>
                    <a:t>Ports</a:t>
                  </a:r>
                </a:p>
              </p:txBody>
            </p:sp>
            <p:cxnSp>
              <p:nvCxnSpPr>
                <p:cNvPr id="10271" name="Connecteur droit avec flèche 6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203575" y="2205038"/>
                  <a:ext cx="1152525" cy="431800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72" name="Connecteur droit avec flèche 65"/>
                <p:cNvCxnSpPr>
                  <a:cxnSpLocks noChangeShapeType="1"/>
                  <a:endCxn id="10282" idx="1"/>
                </p:cNvCxnSpPr>
                <p:nvPr/>
              </p:nvCxnSpPr>
              <p:spPr bwMode="auto">
                <a:xfrm>
                  <a:off x="4859338" y="2276475"/>
                  <a:ext cx="1225550" cy="50641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73" name="Connecteur droit avec flèche 68"/>
                <p:cNvCxnSpPr>
                  <a:cxnSpLocks noChangeShapeType="1"/>
                  <a:endCxn id="10285" idx="0"/>
                </p:cNvCxnSpPr>
                <p:nvPr/>
              </p:nvCxnSpPr>
              <p:spPr bwMode="auto">
                <a:xfrm flipH="1">
                  <a:off x="1889125" y="2133600"/>
                  <a:ext cx="2395538" cy="52387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74" name="Connecteur droit avec flèche 71"/>
                <p:cNvCxnSpPr>
                  <a:cxnSpLocks noChangeShapeType="1"/>
                  <a:endCxn id="10283" idx="0"/>
                </p:cNvCxnSpPr>
                <p:nvPr/>
              </p:nvCxnSpPr>
              <p:spPr bwMode="auto">
                <a:xfrm>
                  <a:off x="4787900" y="2133600"/>
                  <a:ext cx="2609850" cy="52387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333399"/>
                  </a:solidFill>
                  <a:prstDash val="sysDot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275" name="Forme libre 78"/>
                <p:cNvSpPr>
                  <a:spLocks/>
                </p:cNvSpPr>
                <p:nvPr/>
              </p:nvSpPr>
              <p:spPr bwMode="auto">
                <a:xfrm>
                  <a:off x="2124075" y="3630613"/>
                  <a:ext cx="4895850" cy="806450"/>
                </a:xfrm>
                <a:custGeom>
                  <a:avLst/>
                  <a:gdLst>
                    <a:gd name="T0" fmla="*/ 0 w 4250788"/>
                    <a:gd name="T1" fmla="*/ 127802 h 806548"/>
                    <a:gd name="T2" fmla="*/ 2147483647 w 4250788"/>
                    <a:gd name="T3" fmla="*/ 797201 h 806548"/>
                    <a:gd name="T4" fmla="*/ 2147483647 w 4250788"/>
                    <a:gd name="T5" fmla="*/ 113878 h 806548"/>
                    <a:gd name="T6" fmla="*/ 2147483647 w 4250788"/>
                    <a:gd name="T7" fmla="*/ 113878 h 8065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50788"/>
                    <a:gd name="T13" fmla="*/ 0 h 806548"/>
                    <a:gd name="T14" fmla="*/ 4250788 w 4250788"/>
                    <a:gd name="T15" fmla="*/ 806548 h 8065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50788" h="806548">
                      <a:moveTo>
                        <a:pt x="0" y="128954"/>
                      </a:moveTo>
                      <a:cubicBezTo>
                        <a:pt x="712763" y="467751"/>
                        <a:pt x="1425526" y="806548"/>
                        <a:pt x="2082018" y="804203"/>
                      </a:cubicBezTo>
                      <a:cubicBezTo>
                        <a:pt x="2738510" y="801858"/>
                        <a:pt x="3627120" y="229772"/>
                        <a:pt x="3938954" y="114886"/>
                      </a:cubicBezTo>
                      <a:cubicBezTo>
                        <a:pt x="4250788" y="0"/>
                        <a:pt x="4101904" y="57443"/>
                        <a:pt x="3953021" y="11488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10276" name="Forme libre 80"/>
                <p:cNvSpPr>
                  <a:spLocks/>
                </p:cNvSpPr>
                <p:nvPr/>
              </p:nvSpPr>
              <p:spPr bwMode="auto">
                <a:xfrm rot="10596532" flipV="1">
                  <a:off x="2208213" y="3441700"/>
                  <a:ext cx="4551362" cy="811213"/>
                </a:xfrm>
                <a:custGeom>
                  <a:avLst/>
                  <a:gdLst>
                    <a:gd name="T0" fmla="*/ 0 w 4250788"/>
                    <a:gd name="T1" fmla="*/ 196425 h 806548"/>
                    <a:gd name="T2" fmla="*/ 305093312 w 4250788"/>
                    <a:gd name="T3" fmla="*/ 1224980 h 806548"/>
                    <a:gd name="T4" fmla="*/ 577201033 w 4250788"/>
                    <a:gd name="T5" fmla="*/ 174995 h 806548"/>
                    <a:gd name="T6" fmla="*/ 579263893 w 4250788"/>
                    <a:gd name="T7" fmla="*/ 174995 h 8065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50788"/>
                    <a:gd name="T13" fmla="*/ 0 h 806548"/>
                    <a:gd name="T14" fmla="*/ 4250788 w 4250788"/>
                    <a:gd name="T15" fmla="*/ 806548 h 8065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50788" h="806548">
                      <a:moveTo>
                        <a:pt x="0" y="128954"/>
                      </a:moveTo>
                      <a:cubicBezTo>
                        <a:pt x="712763" y="467751"/>
                        <a:pt x="1425526" y="806548"/>
                        <a:pt x="2082018" y="804203"/>
                      </a:cubicBezTo>
                      <a:cubicBezTo>
                        <a:pt x="2738510" y="801858"/>
                        <a:pt x="3627120" y="229772"/>
                        <a:pt x="3938954" y="114886"/>
                      </a:cubicBezTo>
                      <a:cubicBezTo>
                        <a:pt x="4250788" y="0"/>
                        <a:pt x="4101904" y="57443"/>
                        <a:pt x="3953021" y="11488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10277" name="Rectangle 81"/>
                <p:cNvSpPr>
                  <a:spLocks noChangeArrowheads="1"/>
                </p:cNvSpPr>
                <p:nvPr/>
              </p:nvSpPr>
              <p:spPr bwMode="auto">
                <a:xfrm rot="2274281">
                  <a:off x="6456363" y="3411538"/>
                  <a:ext cx="452437" cy="427037"/>
                </a:xfrm>
                <a:prstGeom prst="rect">
                  <a:avLst/>
                </a:prstGeom>
                <a:noFill/>
                <a:ln w="28575" algn="ctr">
                  <a:solidFill>
                    <a:srgbClr val="C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0278" name="Rectangle 82"/>
                <p:cNvSpPr>
                  <a:spLocks noChangeArrowheads="1"/>
                </p:cNvSpPr>
                <p:nvPr/>
              </p:nvSpPr>
              <p:spPr bwMode="auto">
                <a:xfrm rot="2274281">
                  <a:off x="2047875" y="3497263"/>
                  <a:ext cx="452438" cy="427037"/>
                </a:xfrm>
                <a:prstGeom prst="rect">
                  <a:avLst/>
                </a:prstGeom>
                <a:noFill/>
                <a:ln w="28575" algn="ctr">
                  <a:solidFill>
                    <a:srgbClr val="C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0279" name="ZoneTexte 84"/>
                <p:cNvSpPr txBox="1">
                  <a:spLocks noChangeArrowheads="1"/>
                </p:cNvSpPr>
                <p:nvPr/>
              </p:nvSpPr>
              <p:spPr bwMode="auto">
                <a:xfrm>
                  <a:off x="7020147" y="4280282"/>
                  <a:ext cx="2016349" cy="1200329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defRPr b="1">
                      <a:solidFill>
                        <a:srgbClr val="333399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fr-FR">
                      <a:solidFill>
                        <a:schemeClr val="tx1"/>
                      </a:solidFill>
                      <a:latin typeface="Garamond" pitchFamily="18" charset="0"/>
                    </a:rPr>
                    <a:t>Envoyer et recevoir les données </a:t>
                  </a:r>
                  <a:r>
                    <a:rPr lang="fr-FR">
                      <a:solidFill>
                        <a:srgbClr val="FF0000"/>
                      </a:solidFill>
                      <a:latin typeface="Garamond" pitchFamily="18" charset="0"/>
                    </a:rPr>
                    <a:t>: socket de communication</a:t>
                  </a:r>
                </a:p>
              </p:txBody>
            </p:sp>
            <p:cxnSp>
              <p:nvCxnSpPr>
                <p:cNvPr id="10280" name="Connecteur droit avec flèche 8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948606" y="3632226"/>
                  <a:ext cx="432069" cy="648056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333399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258" name="ZoneTexte 42"/>
              <p:cNvSpPr txBox="1">
                <a:spLocks noChangeArrowheads="1"/>
              </p:cNvSpPr>
              <p:nvPr/>
            </p:nvSpPr>
            <p:spPr bwMode="auto">
              <a:xfrm>
                <a:off x="7668344" y="2132856"/>
                <a:ext cx="1259632" cy="646331"/>
              </a:xfrm>
              <a:prstGeom prst="rect">
                <a:avLst/>
              </a:prstGeom>
              <a:solidFill>
                <a:srgbClr val="FFEAA7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defRPr b="1">
                    <a:solidFill>
                      <a:srgbClr val="333399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fr-FR">
                    <a:solidFill>
                      <a:srgbClr val="FF0000"/>
                    </a:solidFill>
                    <a:latin typeface="Garamond" pitchFamily="18" charset="0"/>
                  </a:rPr>
                  <a:t>Socket de connexion</a:t>
                </a:r>
              </a:p>
            </p:txBody>
          </p:sp>
        </p:grpSp>
        <p:cxnSp>
          <p:nvCxnSpPr>
            <p:cNvPr id="10253" name="Connecteur droit avec flèche 41"/>
            <p:cNvCxnSpPr>
              <a:cxnSpLocks noChangeShapeType="1"/>
            </p:cNvCxnSpPr>
            <p:nvPr/>
          </p:nvCxnSpPr>
          <p:spPr bwMode="auto">
            <a:xfrm>
              <a:off x="8172065" y="5517118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4" name="Connecteur droit avec flèche 42"/>
            <p:cNvCxnSpPr>
              <a:cxnSpLocks noChangeShapeType="1"/>
            </p:cNvCxnSpPr>
            <p:nvPr/>
          </p:nvCxnSpPr>
          <p:spPr bwMode="auto">
            <a:xfrm>
              <a:off x="8316416" y="1340768"/>
              <a:ext cx="335" cy="803815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5" name="Ellipse 44"/>
            <p:cNvSpPr>
              <a:spLocks noChangeArrowheads="1"/>
            </p:cNvSpPr>
            <p:nvPr/>
          </p:nvSpPr>
          <p:spPr bwMode="auto">
            <a:xfrm>
              <a:off x="7956376" y="620688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a</a:t>
              </a:r>
            </a:p>
          </p:txBody>
        </p:sp>
        <p:sp>
          <p:nvSpPr>
            <p:cNvPr id="10256" name="Ellipse 46"/>
            <p:cNvSpPr>
              <a:spLocks noChangeArrowheads="1"/>
            </p:cNvSpPr>
            <p:nvPr/>
          </p:nvSpPr>
          <p:spPr bwMode="auto">
            <a:xfrm>
              <a:off x="7812440" y="6050764"/>
              <a:ext cx="720000" cy="720000"/>
            </a:xfrm>
            <a:prstGeom prst="ellipse">
              <a:avLst/>
            </a:prstGeom>
            <a:solidFill>
              <a:srgbClr val="FFFFA3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fr-FR" sz="3600">
                  <a:solidFill>
                    <a:srgbClr val="FF0000"/>
                  </a:solidFill>
                  <a:latin typeface="Garamond" pitchFamily="18" charset="0"/>
                </a:rPr>
                <a:t>b</a:t>
              </a:r>
            </a:p>
          </p:txBody>
        </p:sp>
      </p:grpSp>
      <p:sp>
        <p:nvSpPr>
          <p:cNvPr id="10246" name="ZoneTexte 46"/>
          <p:cNvSpPr txBox="1">
            <a:spLocks noChangeArrowheads="1"/>
          </p:cNvSpPr>
          <p:nvPr/>
        </p:nvSpPr>
        <p:spPr bwMode="auto">
          <a:xfrm>
            <a:off x="287338" y="3235325"/>
            <a:ext cx="15478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[IP source, 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Port source]</a:t>
            </a:r>
          </a:p>
        </p:txBody>
      </p:sp>
      <p:sp>
        <p:nvSpPr>
          <p:cNvPr id="10247" name="ZoneTexte 47"/>
          <p:cNvSpPr txBox="1">
            <a:spLocks noChangeArrowheads="1"/>
          </p:cNvSpPr>
          <p:nvPr/>
        </p:nvSpPr>
        <p:spPr bwMode="auto">
          <a:xfrm>
            <a:off x="7164388" y="3308350"/>
            <a:ext cx="20161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[IP destination, </a:t>
            </a:r>
          </a:p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Port destination]</a:t>
            </a:r>
          </a:p>
        </p:txBody>
      </p:sp>
      <p:sp>
        <p:nvSpPr>
          <p:cNvPr id="10248" name="Rectangle 53"/>
          <p:cNvSpPr>
            <a:spLocks noChangeArrowheads="1"/>
          </p:cNvSpPr>
          <p:nvPr/>
        </p:nvSpPr>
        <p:spPr bwMode="auto">
          <a:xfrm>
            <a:off x="2339975" y="620713"/>
            <a:ext cx="57610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solidFill>
                  <a:srgbClr val="FF0066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 </a:t>
            </a:r>
            <a:r>
              <a:rPr lang="fr-FR" sz="2000">
                <a:latin typeface="Garamond" pitchFamily="18" charset="0"/>
              </a:rPr>
              <a:t>= new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ServerSocket</a:t>
            </a:r>
            <a:r>
              <a:rPr lang="fr-FR" sz="2000">
                <a:latin typeface="Garamond" pitchFamily="18" charset="0"/>
              </a:rPr>
              <a:t>(7777);</a:t>
            </a:r>
          </a:p>
        </p:txBody>
      </p:sp>
      <p:sp>
        <p:nvSpPr>
          <p:cNvPr id="10249" name="Rectangle 54"/>
          <p:cNvSpPr>
            <a:spLocks noChangeArrowheads="1"/>
          </p:cNvSpPr>
          <p:nvPr/>
        </p:nvSpPr>
        <p:spPr bwMode="auto">
          <a:xfrm>
            <a:off x="4284663" y="6216650"/>
            <a:ext cx="34750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just">
              <a:lnSpc>
                <a:spcPct val="125000"/>
              </a:lnSpc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Socket</a:t>
            </a:r>
            <a:r>
              <a:rPr lang="fr-FR" sz="2000">
                <a:latin typeface="Garamond" pitchFamily="18" charset="0"/>
              </a:rPr>
              <a:t> b = </a:t>
            </a:r>
            <a:r>
              <a:rPr lang="fr-FR" sz="2000">
                <a:solidFill>
                  <a:srgbClr val="C00000"/>
                </a:solidFill>
                <a:latin typeface="Garamond" pitchFamily="18" charset="0"/>
              </a:rPr>
              <a:t>a</a:t>
            </a:r>
            <a:r>
              <a:rPr lang="fr-FR" sz="2000">
                <a:latin typeface="Garamond" pitchFamily="18" charset="0"/>
              </a:rPr>
              <a:t>.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accept();</a:t>
            </a:r>
          </a:p>
        </p:txBody>
      </p:sp>
      <p:sp>
        <p:nvSpPr>
          <p:cNvPr id="10250" name="Rectangle 56"/>
          <p:cNvSpPr>
            <a:spLocks noChangeArrowheads="1"/>
          </p:cNvSpPr>
          <p:nvPr/>
        </p:nvSpPr>
        <p:spPr bwMode="auto">
          <a:xfrm>
            <a:off x="3289300" y="673100"/>
            <a:ext cx="4608513" cy="4524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5192713" y="6321425"/>
            <a:ext cx="2551112" cy="34766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706795513F19FF4C9F0D97FE3B02470F" ma:contentTypeVersion="3" ma:contentTypeDescription="إنشاء مستند جديد." ma:contentTypeScope="" ma:versionID="4d4bcca5778dfaf6f5ef3d1228c67443">
  <xsd:schema xmlns:xsd="http://www.w3.org/2001/XMLSchema" xmlns:xs="http://www.w3.org/2001/XMLSchema" xmlns:p="http://schemas.microsoft.com/office/2006/metadata/properties" xmlns:ns2="19a46639-9b01-4cfa-a10b-ee22283fcb42" targetNamespace="http://schemas.microsoft.com/office/2006/metadata/properties" ma:root="true" ma:fieldsID="90614c54d4dfc0c0349df876c4a7fe59" ns2:_="">
    <xsd:import namespace="19a46639-9b01-4cfa-a10b-ee22283fc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46639-9b01-4cfa-a10b-ee22283fc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6F1959-8B11-49E5-A523-3625726A5436}"/>
</file>

<file path=customXml/itemProps2.xml><?xml version="1.0" encoding="utf-8"?>
<ds:datastoreItem xmlns:ds="http://schemas.openxmlformats.org/officeDocument/2006/customXml" ds:itemID="{A669A580-0C02-49B1-B2F1-DFD40C052C0C}"/>
</file>

<file path=customXml/itemProps3.xml><?xml version="1.0" encoding="utf-8"?>
<ds:datastoreItem xmlns:ds="http://schemas.openxmlformats.org/officeDocument/2006/customXml" ds:itemID="{79F92E9C-121C-4824-93F2-A99DB527A5FA}"/>
</file>

<file path=docProps/app.xml><?xml version="1.0" encoding="utf-8"?>
<Properties xmlns="http://schemas.openxmlformats.org/officeDocument/2006/extended-properties" xmlns:vt="http://schemas.openxmlformats.org/officeDocument/2006/docPropsVTypes">
  <TotalTime>26068</TotalTime>
  <Words>3842</Words>
  <Application>Microsoft Office PowerPoint</Application>
  <PresentationFormat>Affichage à l'écran (4:3)</PresentationFormat>
  <Paragraphs>865</Paragraphs>
  <Slides>48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Modèle par défaut</vt:lpstr>
      <vt:lpstr>Présentation PowerPoint</vt:lpstr>
      <vt:lpstr>Plan</vt:lpstr>
      <vt:lpstr>Définition des sockets</vt:lpstr>
      <vt:lpstr>Modes de communication</vt:lpstr>
      <vt:lpstr>Modes de communication</vt:lpstr>
      <vt:lpstr>Présentation PowerPoint</vt:lpstr>
      <vt:lpstr>Communication par les sockets TCP</vt:lpstr>
      <vt:lpstr>Communication par les sockets TCP</vt:lpstr>
      <vt:lpstr>Communication par les sockets TCP</vt:lpstr>
      <vt:lpstr>Communication par les sockets TCP</vt:lpstr>
      <vt:lpstr>Communication par les sockets TCP</vt:lpstr>
      <vt:lpstr>Communication par les sockets TCP</vt:lpstr>
      <vt:lpstr>InputStream &amp;&amp; OutputStream</vt:lpstr>
      <vt:lpstr>Côté du serveur</vt:lpstr>
      <vt:lpstr>Côté du client</vt:lpstr>
      <vt:lpstr>Quelques méthodes de ServerSocket</vt:lpstr>
      <vt:lpstr>Class Socket</vt:lpstr>
      <vt:lpstr>Méthode getInetAddress() </vt:lpstr>
      <vt:lpstr>Méthode getInetAddress() </vt:lpstr>
      <vt:lpstr>Méthode getInetAddress() </vt:lpstr>
      <vt:lpstr>Exemple avec InetAddress : DNS</vt:lpstr>
      <vt:lpstr>Exemple avec InetAddress : DNS</vt:lpstr>
      <vt:lpstr>Exemple avec InetAddress : DNS</vt:lpstr>
      <vt:lpstr>Exemple de communication par les sockets</vt:lpstr>
      <vt:lpstr>Exemple de communication par les sockets</vt:lpstr>
      <vt:lpstr>Exemple de communication par les sockets</vt:lpstr>
      <vt:lpstr>Paramètre true dans PrintWriter </vt:lpstr>
      <vt:lpstr>Serveur</vt:lpstr>
      <vt:lpstr>Présentation PowerPoint</vt:lpstr>
      <vt:lpstr>Présentation PowerPoint</vt:lpstr>
      <vt:lpstr>Serveur</vt:lpstr>
      <vt:lpstr>Présentation PowerPoint</vt:lpstr>
      <vt:lpstr>Serveur</vt:lpstr>
      <vt:lpstr>Communication entre le client et le serveur</vt:lpstr>
      <vt:lpstr>Communication entre le client et le serveur</vt:lpstr>
      <vt:lpstr>Autre exemple de communication par les sockets</vt:lpstr>
      <vt:lpstr>DataOutputStream</vt:lpstr>
      <vt:lpstr>DataInputStream</vt:lpstr>
      <vt:lpstr>Présentation PowerPoint</vt:lpstr>
      <vt:lpstr>Transmission d’objet par les sockets</vt:lpstr>
      <vt:lpstr>Transmission d’objet par les sockets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Exécution </vt:lpstr>
    </vt:vector>
  </TitlesOfParts>
  <Company>LIP6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des applications  financières sous Excel en VBA</dc:title>
  <dc:creator>ahachichi</dc:creator>
  <cp:lastModifiedBy>Rw</cp:lastModifiedBy>
  <cp:revision>4970</cp:revision>
  <dcterms:created xsi:type="dcterms:W3CDTF">2007-01-10T16:25:14Z</dcterms:created>
  <dcterms:modified xsi:type="dcterms:W3CDTF">2023-02-13T17:30:40Z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0x010100706795513F19FF4C9F0D97FE3B02470F</vt:lpwstr>
  </property>
</Properties>
</file>