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111" r:id="rId2"/>
    <p:sldId id="1186" r:id="rId3"/>
    <p:sldId id="1260" r:id="rId4"/>
    <p:sldId id="1266" r:id="rId5"/>
    <p:sldId id="1267" r:id="rId6"/>
    <p:sldId id="1268" r:id="rId7"/>
    <p:sldId id="1265" r:id="rId8"/>
    <p:sldId id="1270" r:id="rId9"/>
    <p:sldId id="1271" r:id="rId10"/>
    <p:sldId id="1175" r:id="rId11"/>
    <p:sldId id="1262" r:id="rId12"/>
    <p:sldId id="1261" r:id="rId13"/>
    <p:sldId id="1254" r:id="rId14"/>
    <p:sldId id="1255" r:id="rId15"/>
    <p:sldId id="1256" r:id="rId16"/>
    <p:sldId id="1257" r:id="rId17"/>
    <p:sldId id="1273" r:id="rId18"/>
    <p:sldId id="1258" r:id="rId19"/>
    <p:sldId id="1259" r:id="rId20"/>
    <p:sldId id="1263" r:id="rId21"/>
    <p:sldId id="1264" r:id="rId22"/>
    <p:sldId id="1237" r:id="rId23"/>
    <p:sldId id="1238" r:id="rId24"/>
    <p:sldId id="1239" r:id="rId25"/>
    <p:sldId id="1240" r:id="rId26"/>
    <p:sldId id="1241" r:id="rId27"/>
    <p:sldId id="1242" r:id="rId28"/>
    <p:sldId id="1243" r:id="rId29"/>
    <p:sldId id="1244" r:id="rId30"/>
    <p:sldId id="1187" r:id="rId31"/>
    <p:sldId id="1272" r:id="rId32"/>
    <p:sldId id="1248" r:id="rId33"/>
    <p:sldId id="1199" r:id="rId34"/>
    <p:sldId id="1204" r:id="rId35"/>
    <p:sldId id="1206" r:id="rId36"/>
    <p:sldId id="1205" r:id="rId37"/>
    <p:sldId id="1200" r:id="rId38"/>
    <p:sldId id="1188" r:id="rId39"/>
    <p:sldId id="1189" r:id="rId40"/>
    <p:sldId id="1217" r:id="rId41"/>
    <p:sldId id="1208" r:id="rId42"/>
    <p:sldId id="1191" r:id="rId43"/>
    <p:sldId id="1201" r:id="rId44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FFD28F"/>
    <a:srgbClr val="FF9900"/>
    <a:srgbClr val="FFB343"/>
    <a:srgbClr val="FF0000"/>
    <a:srgbClr val="FFF2C9"/>
    <a:srgbClr val="FFEAA7"/>
    <a:srgbClr val="333399"/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743" autoAdjust="0"/>
  </p:normalViewPr>
  <p:slideViewPr>
    <p:cSldViewPr>
      <p:cViewPr>
        <p:scale>
          <a:sx n="70" d="100"/>
          <a:sy n="70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6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6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EA619F-B90D-41EC-8033-67D01F909F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419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19AE411-EB02-47D9-B8CB-4F43FEA616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34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AE7C770-5C8D-4B0E-A1F2-1F2B29ED50BA}" type="slidenum">
              <a:rPr lang="fr-FR" b="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fr-FR" b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47FA8D69-7122-4E35-95D8-28765C921942}" type="slidenum">
              <a:rPr lang="fr-FR" b="0" smtClean="0">
                <a:solidFill>
                  <a:schemeClr val="tx1"/>
                </a:solidFill>
                <a:latin typeface="Arial" charset="0"/>
              </a:rPr>
              <a:pPr eaLnBrk="1" hangingPunct="1"/>
              <a:t>18</a:t>
            </a:fld>
            <a:endParaRPr lang="fr-FR" b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581B383-1ADF-4E2B-B134-9839A682C4FA}" type="slidenum">
              <a:rPr lang="fr-FR" b="0" smtClean="0">
                <a:solidFill>
                  <a:schemeClr val="tx1"/>
                </a:solidFill>
                <a:latin typeface="Arial" charset="0"/>
              </a:rPr>
              <a:pPr eaLnBrk="1" hangingPunct="1"/>
              <a:t>19</a:t>
            </a:fld>
            <a:endParaRPr lang="fr-FR" b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4BB10-8E7F-4AFC-A11D-585650D7C8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D00DA-3156-4D57-AB80-69D0912090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922E1-BE9D-40E8-8029-31FF412856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EB367-FB99-4962-9DF2-1B0A5F5AF6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484A3-4760-4364-8976-1087C7CF99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2BFCE-806B-40A1-AB20-2E4D05A855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2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BAB72-6637-4220-8662-2BE26350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4B66A-E6CD-4111-81BA-4FA1E0E91C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33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075D9-4950-4391-B924-14CAD630C8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B5049-5BCB-4807-AAE2-E6FB56FE6C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40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B2698-7021-4D68-AB84-0A234A02E0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94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B2951EB8-E603-445F-B1BC-A39911F3E1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dr.benmamm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5059363"/>
            <a:ext cx="6400800" cy="1033462"/>
          </a:xfrm>
          <a:noFill/>
        </p:spPr>
        <p:txBody>
          <a:bodyPr lIns="0" tIns="0" rIns="0" bIns="0"/>
          <a:lstStyle/>
          <a:p>
            <a:pPr eaLnBrk="1" hangingPunct="1"/>
            <a:r>
              <a:rPr lang="fr-FR" b="1" smtClean="0">
                <a:solidFill>
                  <a:schemeClr val="accent2"/>
                </a:solidFill>
                <a:latin typeface="Garamond" pitchFamily="18" charset="0"/>
              </a:rPr>
              <a:t>Badr Benmammar</a:t>
            </a:r>
          </a:p>
          <a:p>
            <a:pPr eaLnBrk="1" hangingPunct="1"/>
            <a:endParaRPr lang="fr-FR" sz="10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>
              <a:buFontTx/>
              <a:buNone/>
            </a:pPr>
            <a:r>
              <a:rPr lang="fr-FR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3"/>
              </a:rPr>
              <a:t>badr.benmammar@gmail.com</a:t>
            </a:r>
            <a:endParaRPr lang="fr-FR" b="1" smtClean="0">
              <a:solidFill>
                <a:srgbClr val="333399"/>
              </a:solidFill>
              <a:latin typeface="Garamond" pitchFamily="18" charset="0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39750" y="2565400"/>
            <a:ext cx="7991475" cy="2016125"/>
          </a:xfrm>
          <a:prstGeom prst="rect">
            <a:avLst/>
          </a:prstGeom>
          <a:gradFill rotWithShape="1">
            <a:gsLst>
              <a:gs pos="0">
                <a:srgbClr val="FFE0C1"/>
              </a:gs>
              <a:gs pos="100000">
                <a:srgbClr val="9DBEFF"/>
              </a:gs>
            </a:gsLst>
            <a:path path="rect">
              <a:fillToRect r="100000" b="100000"/>
            </a:path>
          </a:gra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</a:pPr>
            <a:endParaRPr lang="fr-FR" sz="100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lang="fr-FR" sz="4400">
                <a:latin typeface="Garamond" pitchFamily="18" charset="0"/>
              </a:rPr>
              <a:t>Réseaux avancés</a:t>
            </a:r>
          </a:p>
          <a:p>
            <a:pPr>
              <a:spcBef>
                <a:spcPct val="0"/>
              </a:spcBef>
              <a:buClrTx/>
            </a:pPr>
            <a:r>
              <a:rPr lang="fr-FR" sz="3600">
                <a:solidFill>
                  <a:srgbClr val="FF0000"/>
                </a:solidFill>
                <a:latin typeface="Garamond" pitchFamily="18" charset="0"/>
              </a:rPr>
              <a:t>Programmation réseau en Java : </a:t>
            </a:r>
          </a:p>
          <a:p>
            <a:pPr>
              <a:spcBef>
                <a:spcPct val="0"/>
              </a:spcBef>
              <a:buClrTx/>
            </a:pPr>
            <a:r>
              <a:rPr lang="fr-FR" sz="3600">
                <a:solidFill>
                  <a:srgbClr val="FF0000"/>
                </a:solidFill>
                <a:latin typeface="Garamond" pitchFamily="18" charset="0"/>
              </a:rPr>
              <a:t>Sockets TCP &amp; UDP</a:t>
            </a:r>
            <a:endParaRPr lang="fr-FR" sz="360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400">
              <a:solidFill>
                <a:srgbClr val="8E3900"/>
              </a:solidFill>
              <a:latin typeface="Garamond" pitchFamily="18" charset="0"/>
            </a:endParaRPr>
          </a:p>
        </p:txBody>
      </p:sp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2197100" y="549275"/>
            <a:ext cx="4535488" cy="936625"/>
          </a:xfrm>
          <a:prstGeom prst="rect">
            <a:avLst/>
          </a:prstGeom>
          <a:gradFill rotWithShape="1">
            <a:gsLst>
              <a:gs pos="0">
                <a:srgbClr val="F0F8A6"/>
              </a:gs>
              <a:gs pos="50000">
                <a:srgbClr val="9DBEFF"/>
              </a:gs>
              <a:gs pos="100000">
                <a:srgbClr val="F0F8A6"/>
              </a:gs>
            </a:gsLst>
            <a:lin ang="18900000" scaled="1"/>
          </a:gra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</a:pPr>
            <a:endParaRPr lang="fr-FR" sz="900">
              <a:latin typeface="Garamond" pitchFamily="18" charset="0"/>
            </a:endParaRPr>
          </a:p>
          <a:p>
            <a:pPr>
              <a:buClrTx/>
            </a:pPr>
            <a:r>
              <a:rPr lang="fr-FR" sz="2800">
                <a:solidFill>
                  <a:srgbClr val="FF0000"/>
                </a:solidFill>
                <a:latin typeface="Garamond" pitchFamily="18" charset="0"/>
              </a:rPr>
              <a:t>Master Génie Logiciel (GL)</a:t>
            </a:r>
          </a:p>
          <a:p>
            <a:pPr>
              <a:buClrTx/>
            </a:pPr>
            <a:endParaRPr lang="fr-FR" sz="90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0387E-0D38-46F1-9718-266112A869D2}" type="slidenum">
              <a:rPr lang="fr-FR"/>
              <a:pPr>
                <a:defRPr/>
              </a:pPr>
              <a:t>10</a:t>
            </a:fld>
            <a:endParaRPr lang="fr-F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8738"/>
            <a:ext cx="8229600" cy="56197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Serveur multi-threads avec les sockets</a:t>
            </a:r>
          </a:p>
        </p:txBody>
      </p:sp>
      <p:grpSp>
        <p:nvGrpSpPr>
          <p:cNvPr id="51204" name="Groupe 15"/>
          <p:cNvGrpSpPr>
            <a:grpSpLocks/>
          </p:cNvGrpSpPr>
          <p:nvPr/>
        </p:nvGrpSpPr>
        <p:grpSpPr bwMode="auto">
          <a:xfrm>
            <a:off x="900113" y="2205038"/>
            <a:ext cx="7343775" cy="3527425"/>
            <a:chOff x="1763713" y="620688"/>
            <a:chExt cx="5329237" cy="2305050"/>
          </a:xfrm>
        </p:grpSpPr>
        <p:pic>
          <p:nvPicPr>
            <p:cNvPr id="51209" name="Picture 2" descr="https://user.oc-static.com/files/192001_193000/1921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620688"/>
              <a:ext cx="5329237" cy="2305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10" name="ZoneTexte 6"/>
            <p:cNvSpPr txBox="1">
              <a:spLocks noChangeArrowheads="1"/>
            </p:cNvSpPr>
            <p:nvPr/>
          </p:nvSpPr>
          <p:spPr bwMode="auto">
            <a:xfrm>
              <a:off x="5055301" y="764704"/>
              <a:ext cx="1592324" cy="418155"/>
            </a:xfrm>
            <a:prstGeom prst="rect">
              <a:avLst/>
            </a:prstGeom>
            <a:solidFill>
              <a:srgbClr val="A6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800">
                  <a:solidFill>
                    <a:srgbClr val="FF0000"/>
                  </a:solidFill>
                  <a:latin typeface="Garamond" pitchFamily="18" charset="0"/>
                </a:rPr>
                <a:t>Client 1</a:t>
              </a:r>
            </a:p>
          </p:txBody>
        </p:sp>
        <p:sp>
          <p:nvSpPr>
            <p:cNvPr id="51211" name="ZoneTexte 8"/>
            <p:cNvSpPr txBox="1">
              <a:spLocks noChangeArrowheads="1"/>
            </p:cNvSpPr>
            <p:nvPr/>
          </p:nvSpPr>
          <p:spPr bwMode="auto">
            <a:xfrm>
              <a:off x="5055301" y="2267152"/>
              <a:ext cx="1592324" cy="418155"/>
            </a:xfrm>
            <a:prstGeom prst="rect">
              <a:avLst/>
            </a:prstGeom>
            <a:solidFill>
              <a:srgbClr val="A6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800">
                  <a:solidFill>
                    <a:srgbClr val="FF0000"/>
                  </a:solidFill>
                  <a:latin typeface="Garamond" pitchFamily="18" charset="0"/>
                </a:rPr>
                <a:t>Client 3</a:t>
              </a:r>
            </a:p>
          </p:txBody>
        </p:sp>
        <p:sp>
          <p:nvSpPr>
            <p:cNvPr id="51212" name="ZoneTexte 11"/>
            <p:cNvSpPr txBox="1">
              <a:spLocks noChangeArrowheads="1"/>
            </p:cNvSpPr>
            <p:nvPr/>
          </p:nvSpPr>
          <p:spPr bwMode="auto">
            <a:xfrm rot="-5400000">
              <a:off x="1594760" y="1690921"/>
              <a:ext cx="1152000" cy="334974"/>
            </a:xfrm>
            <a:prstGeom prst="rect">
              <a:avLst/>
            </a:prstGeom>
            <a:solidFill>
              <a:srgbClr val="F4F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solidFill>
                    <a:srgbClr val="FF0000"/>
                  </a:solidFill>
                  <a:latin typeface="Garamond" pitchFamily="18" charset="0"/>
                </a:rPr>
                <a:t>Serveur</a:t>
              </a:r>
            </a:p>
          </p:txBody>
        </p:sp>
        <p:sp>
          <p:nvSpPr>
            <p:cNvPr id="51213" name="ZoneTexte 12"/>
            <p:cNvSpPr txBox="1">
              <a:spLocks noChangeArrowheads="1"/>
            </p:cNvSpPr>
            <p:nvPr/>
          </p:nvSpPr>
          <p:spPr bwMode="auto">
            <a:xfrm>
              <a:off x="2987824" y="778352"/>
              <a:ext cx="1440160" cy="3584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 dirty="0" smtClean="0">
                  <a:latin typeface="Garamond" pitchFamily="18" charset="0"/>
                </a:rPr>
                <a:t>Thread </a:t>
              </a:r>
              <a:r>
                <a:rPr lang="fr-FR" sz="2400" dirty="0">
                  <a:latin typeface="Garamond" pitchFamily="18" charset="0"/>
                </a:rPr>
                <a:t>1</a:t>
              </a:r>
            </a:p>
          </p:txBody>
        </p:sp>
        <p:sp>
          <p:nvSpPr>
            <p:cNvPr id="51214" name="ZoneTexte 13"/>
            <p:cNvSpPr txBox="1">
              <a:spLocks noChangeArrowheads="1"/>
            </p:cNvSpPr>
            <p:nvPr/>
          </p:nvSpPr>
          <p:spPr bwMode="auto">
            <a:xfrm>
              <a:off x="2987824" y="1516722"/>
              <a:ext cx="1440160" cy="3584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Thread 2</a:t>
              </a:r>
            </a:p>
          </p:txBody>
        </p:sp>
        <p:sp>
          <p:nvSpPr>
            <p:cNvPr id="51215" name="ZoneTexte 14"/>
            <p:cNvSpPr txBox="1">
              <a:spLocks noChangeArrowheads="1"/>
            </p:cNvSpPr>
            <p:nvPr/>
          </p:nvSpPr>
          <p:spPr bwMode="auto">
            <a:xfrm>
              <a:off x="2987824" y="2276872"/>
              <a:ext cx="1440160" cy="3584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Thread 3</a:t>
              </a:r>
            </a:p>
          </p:txBody>
        </p:sp>
      </p:grpSp>
      <p:sp>
        <p:nvSpPr>
          <p:cNvPr id="30726" name="ZoneTexte 16"/>
          <p:cNvSpPr txBox="1">
            <a:spLocks noChangeArrowheads="1"/>
          </p:cNvSpPr>
          <p:nvPr/>
        </p:nvSpPr>
        <p:spPr bwMode="auto">
          <a:xfrm>
            <a:off x="755650" y="939800"/>
            <a:ext cx="7488238" cy="904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Lancer plusieurs clients sur le même numéro de port </a:t>
            </a:r>
          </a:p>
          <a:p>
            <a:pPr eaLnBrk="1" hangingPunct="1">
              <a:defRPr/>
            </a:pP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Chaque client est pris en charge par un thread</a:t>
            </a:r>
          </a:p>
        </p:txBody>
      </p:sp>
      <p:cxnSp>
        <p:nvCxnSpPr>
          <p:cNvPr id="51206" name="Connecteur droit avec flèche 21"/>
          <p:cNvCxnSpPr>
            <a:cxnSpLocks noChangeShapeType="1"/>
          </p:cNvCxnSpPr>
          <p:nvPr/>
        </p:nvCxnSpPr>
        <p:spPr bwMode="auto">
          <a:xfrm>
            <a:off x="10188575" y="1412875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51207" name="ZoneTexte 6"/>
          <p:cNvSpPr txBox="1">
            <a:spLocks noChangeArrowheads="1"/>
          </p:cNvSpPr>
          <p:nvPr/>
        </p:nvSpPr>
        <p:spPr bwMode="auto">
          <a:xfrm>
            <a:off x="5435600" y="3581400"/>
            <a:ext cx="2195513" cy="639763"/>
          </a:xfrm>
          <a:prstGeom prst="rect">
            <a:avLst/>
          </a:prstGeom>
          <a:solidFill>
            <a:srgbClr val="A6CB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800">
                <a:solidFill>
                  <a:srgbClr val="FF0000"/>
                </a:solidFill>
                <a:latin typeface="Garamond" pitchFamily="18" charset="0"/>
              </a:rPr>
              <a:t>Client 2</a:t>
            </a:r>
          </a:p>
        </p:txBody>
      </p:sp>
      <p:sp>
        <p:nvSpPr>
          <p:cNvPr id="51208" name="ZoneTexte 16"/>
          <p:cNvSpPr txBox="1">
            <a:spLocks noChangeArrowheads="1"/>
          </p:cNvSpPr>
          <p:nvPr/>
        </p:nvSpPr>
        <p:spPr bwMode="auto">
          <a:xfrm>
            <a:off x="2699792" y="5919788"/>
            <a:ext cx="3750915" cy="461665"/>
          </a:xfrm>
          <a:prstGeom prst="rect">
            <a:avLst/>
          </a:prstGeom>
          <a:solidFill>
            <a:srgbClr val="FFD28F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Code complet 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a voir en 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Serveur.java</a:t>
            </a:r>
            <a:endParaRPr lang="fr-FR" sz="2800" b="1" dirty="0">
              <a:latin typeface="Garamon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fr-FR" sz="2200" b="1" dirty="0">
                <a:solidFill>
                  <a:srgbClr val="C00000"/>
                </a:solidFill>
                <a:latin typeface="Garamond" pitchFamily="18" charset="0"/>
              </a:rPr>
              <a:t>import java.io.*;</a:t>
            </a:r>
          </a:p>
          <a:p>
            <a:pPr eaLnBrk="1" hangingPunct="1">
              <a:buNone/>
              <a:defRPr/>
            </a:pPr>
            <a:r>
              <a:rPr lang="fr-FR" sz="2200" b="1" dirty="0">
                <a:solidFill>
                  <a:srgbClr val="C00000"/>
                </a:solidFill>
                <a:latin typeface="Garamond" pitchFamily="18" charset="0"/>
              </a:rPr>
              <a:t>import java.net.*;</a:t>
            </a:r>
          </a:p>
          <a:p>
            <a:pPr eaLnBrk="1" hangingPunct="1">
              <a:buNone/>
              <a:defRPr/>
            </a:pPr>
            <a:r>
              <a:rPr lang="fr-FR" sz="2200" b="1" dirty="0">
                <a:latin typeface="Garamond" pitchFamily="18" charset="0"/>
              </a:rPr>
              <a:t>public class Serveur {</a:t>
            </a:r>
          </a:p>
          <a:p>
            <a:pPr eaLnBrk="1" hangingPunct="1">
              <a:buNone/>
              <a:defRPr/>
            </a:pPr>
            <a:r>
              <a:rPr lang="fr-FR" sz="2200" b="1" dirty="0">
                <a:solidFill>
                  <a:schemeClr val="accent2"/>
                </a:solidFill>
                <a:latin typeface="Garamond" pitchFamily="18" charset="0"/>
              </a:rPr>
              <a:t>public </a:t>
            </a:r>
            <a:r>
              <a:rPr lang="fr-FR" sz="2200" b="1" dirty="0" err="1">
                <a:solidFill>
                  <a:schemeClr val="accent2"/>
                </a:solidFill>
                <a:latin typeface="Garamond" pitchFamily="18" charset="0"/>
              </a:rPr>
              <a:t>static</a:t>
            </a:r>
            <a:r>
              <a:rPr lang="fr-FR" sz="2200" b="1" dirty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200" b="1" dirty="0" err="1">
                <a:solidFill>
                  <a:schemeClr val="accent2"/>
                </a:solidFill>
                <a:latin typeface="Garamond" pitchFamily="18" charset="0"/>
              </a:rPr>
              <a:t>void</a:t>
            </a:r>
            <a:r>
              <a:rPr lang="fr-FR" sz="2200" b="1" dirty="0">
                <a:solidFill>
                  <a:schemeClr val="accent2"/>
                </a:solidFill>
                <a:latin typeface="Garamond" pitchFamily="18" charset="0"/>
              </a:rPr>
              <a:t> main(String[] </a:t>
            </a:r>
            <a:r>
              <a:rPr lang="fr-FR" sz="2200" b="1" dirty="0" err="1" smtClean="0">
                <a:solidFill>
                  <a:schemeClr val="accent2"/>
                </a:solidFill>
                <a:latin typeface="Garamond" pitchFamily="18" charset="0"/>
              </a:rPr>
              <a:t>args</a:t>
            </a:r>
            <a:r>
              <a:rPr lang="fr-FR" sz="2200" b="1" dirty="0" smtClean="0">
                <a:solidFill>
                  <a:schemeClr val="accent2"/>
                </a:solidFill>
                <a:latin typeface="Garamond" pitchFamily="18" charset="0"/>
              </a:rPr>
              <a:t>) </a:t>
            </a:r>
            <a:r>
              <a:rPr lang="fr-FR" sz="2200" b="1" dirty="0" err="1" smtClean="0">
                <a:solidFill>
                  <a:schemeClr val="accent2"/>
                </a:solidFill>
                <a:latin typeface="Garamond" pitchFamily="18" charset="0"/>
              </a:rPr>
              <a:t>throws</a:t>
            </a:r>
            <a:r>
              <a:rPr lang="fr-FR" sz="2200" b="1" dirty="0" smtClean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200" b="1" dirty="0" err="1">
                <a:solidFill>
                  <a:schemeClr val="accent2"/>
                </a:solidFill>
                <a:latin typeface="Garamond" pitchFamily="18" charset="0"/>
              </a:rPr>
              <a:t>IOException</a:t>
            </a:r>
            <a:r>
              <a:rPr lang="fr-FR" sz="2200" b="1" dirty="0">
                <a:solidFill>
                  <a:schemeClr val="accent2"/>
                </a:solidFill>
                <a:latin typeface="Garamond" pitchFamily="18" charset="0"/>
              </a:rPr>
              <a:t>{</a:t>
            </a:r>
          </a:p>
          <a:p>
            <a:pPr eaLnBrk="1" hangingPunct="1">
              <a:buNone/>
              <a:defRPr/>
            </a:pPr>
            <a:r>
              <a:rPr lang="fr-FR" sz="2200" b="1" dirty="0" err="1" smtClean="0">
                <a:latin typeface="Garamond" pitchFamily="18" charset="0"/>
              </a:rPr>
              <a:t>ServerSocket</a:t>
            </a:r>
            <a:r>
              <a:rPr lang="fr-FR" sz="2200" b="1" dirty="0" smtClean="0">
                <a:latin typeface="Garamond" pitchFamily="18" charset="0"/>
              </a:rPr>
              <a:t> </a:t>
            </a:r>
            <a:r>
              <a:rPr lang="fr-FR" sz="2200" b="1" dirty="0">
                <a:latin typeface="Garamond" pitchFamily="18" charset="0"/>
              </a:rPr>
              <a:t>a;</a:t>
            </a:r>
          </a:p>
          <a:p>
            <a:pPr eaLnBrk="1" hangingPunct="1">
              <a:buNone/>
              <a:defRPr/>
            </a:pPr>
            <a:r>
              <a:rPr lang="fr-FR" sz="2200" b="1" dirty="0">
                <a:solidFill>
                  <a:srgbClr val="FF0000"/>
                </a:solidFill>
                <a:latin typeface="Garamond" pitchFamily="18" charset="0"/>
              </a:rPr>
              <a:t>a = new </a:t>
            </a:r>
            <a:r>
              <a:rPr lang="fr-FR" sz="2200" b="1" dirty="0" err="1" smtClean="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200" b="1" dirty="0" smtClean="0">
                <a:solidFill>
                  <a:srgbClr val="FF0000"/>
                </a:solidFill>
                <a:latin typeface="Garamond" pitchFamily="18" charset="0"/>
              </a:rPr>
              <a:t>(2023);</a:t>
            </a:r>
            <a:endParaRPr lang="fr-FR" sz="2200" b="1" dirty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buNone/>
              <a:defRPr/>
            </a:pPr>
            <a:r>
              <a:rPr lang="fr-FR" sz="2200" b="1" dirty="0" err="1">
                <a:latin typeface="Garamond" pitchFamily="18" charset="0"/>
              </a:rPr>
              <a:t>while</a:t>
            </a:r>
            <a:r>
              <a:rPr lang="fr-FR" sz="2200" b="1" dirty="0">
                <a:latin typeface="Garamond" pitchFamily="18" charset="0"/>
              </a:rPr>
              <a:t> (</a:t>
            </a:r>
            <a:r>
              <a:rPr lang="fr-FR" sz="2200" b="1" dirty="0" err="1">
                <a:latin typeface="Garamond" pitchFamily="18" charset="0"/>
              </a:rPr>
              <a:t>true</a:t>
            </a:r>
            <a:r>
              <a:rPr lang="fr-FR" sz="2200" b="1" dirty="0">
                <a:latin typeface="Garamond" pitchFamily="18" charset="0"/>
              </a:rPr>
              <a:t>){ </a:t>
            </a:r>
          </a:p>
          <a:p>
            <a:pPr eaLnBrk="1" hangingPunct="1">
              <a:buNone/>
              <a:defRPr/>
            </a:pPr>
            <a:r>
              <a:rPr lang="fr-FR" sz="2200" b="1" dirty="0" smtClean="0">
                <a:latin typeface="Garamond" pitchFamily="18" charset="0"/>
              </a:rPr>
              <a:t>   </a:t>
            </a:r>
            <a:r>
              <a:rPr lang="fr-FR" sz="2200" b="1" dirty="0" err="1" smtClean="0">
                <a:latin typeface="Garamond" pitchFamily="18" charset="0"/>
              </a:rPr>
              <a:t>try</a:t>
            </a:r>
            <a:r>
              <a:rPr lang="fr-FR" sz="2200" b="1" dirty="0" smtClean="0">
                <a:latin typeface="Garamond" pitchFamily="18" charset="0"/>
              </a:rPr>
              <a:t> </a:t>
            </a:r>
            <a:r>
              <a:rPr lang="fr-FR" sz="2200" b="1" dirty="0">
                <a:latin typeface="Garamond" pitchFamily="18" charset="0"/>
              </a:rPr>
              <a:t>{</a:t>
            </a:r>
          </a:p>
          <a:p>
            <a:pPr eaLnBrk="1" hangingPunct="1">
              <a:buNone/>
              <a:defRPr/>
            </a:pPr>
            <a:r>
              <a:rPr lang="fr-FR" sz="2200" b="1" dirty="0" smtClean="0">
                <a:latin typeface="Garamond" pitchFamily="18" charset="0"/>
              </a:rPr>
              <a:t>        Socket </a:t>
            </a:r>
            <a:r>
              <a:rPr lang="fr-FR" sz="2200" b="1" dirty="0" smtClean="0">
                <a:solidFill>
                  <a:srgbClr val="FF0000"/>
                </a:solidFill>
                <a:latin typeface="Garamond" pitchFamily="18" charset="0"/>
              </a:rPr>
              <a:t>b</a:t>
            </a:r>
            <a:r>
              <a:rPr lang="fr-FR" sz="2200" b="1" dirty="0" smtClean="0">
                <a:latin typeface="Garamond" pitchFamily="18" charset="0"/>
              </a:rPr>
              <a:t>=</a:t>
            </a:r>
            <a:r>
              <a:rPr lang="fr-FR" sz="2200" b="1" dirty="0" err="1" smtClean="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fr-FR" sz="2200" b="1" dirty="0" err="1" smtClean="0">
                <a:latin typeface="Garamond" pitchFamily="18" charset="0"/>
              </a:rPr>
              <a:t>.accept</a:t>
            </a:r>
            <a:r>
              <a:rPr lang="fr-FR" sz="2200" b="1" dirty="0">
                <a:latin typeface="Garamond" pitchFamily="18" charset="0"/>
              </a:rPr>
              <a:t>(); </a:t>
            </a:r>
          </a:p>
          <a:p>
            <a:pPr eaLnBrk="1" hangingPunct="1">
              <a:buNone/>
              <a:defRPr/>
            </a:pPr>
            <a:endParaRPr lang="fr-FR" sz="2200" b="1" dirty="0" smtClean="0">
              <a:latin typeface="Garamond" pitchFamily="18" charset="0"/>
            </a:endParaRPr>
          </a:p>
          <a:p>
            <a:pPr eaLnBrk="1" hangingPunct="1">
              <a:buNone/>
              <a:defRPr/>
            </a:pPr>
            <a:endParaRPr lang="fr-FR" sz="2200" b="1" dirty="0">
              <a:latin typeface="Garamond" pitchFamily="18" charset="0"/>
            </a:endParaRPr>
          </a:p>
          <a:p>
            <a:pPr eaLnBrk="1" hangingPunct="1">
              <a:buNone/>
              <a:defRPr/>
            </a:pPr>
            <a:r>
              <a:rPr lang="fr-FR" sz="2200" b="1" dirty="0" smtClean="0">
                <a:latin typeface="Garamond" pitchFamily="18" charset="0"/>
              </a:rPr>
              <a:t>    } </a:t>
            </a:r>
            <a:r>
              <a:rPr lang="fr-FR" sz="2200" b="1" dirty="0">
                <a:latin typeface="Garamond" pitchFamily="18" charset="0"/>
              </a:rPr>
              <a:t>catch (</a:t>
            </a:r>
            <a:r>
              <a:rPr lang="fr-FR" sz="2200" b="1" dirty="0" err="1">
                <a:latin typeface="Garamond" pitchFamily="18" charset="0"/>
              </a:rPr>
              <a:t>IOException</a:t>
            </a:r>
            <a:r>
              <a:rPr lang="fr-FR" sz="2200" b="1" dirty="0">
                <a:latin typeface="Garamond" pitchFamily="18" charset="0"/>
              </a:rPr>
              <a:t> e) {}</a:t>
            </a:r>
          </a:p>
          <a:p>
            <a:pPr eaLnBrk="1" hangingPunct="1">
              <a:buNone/>
              <a:defRPr/>
            </a:pPr>
            <a:r>
              <a:rPr lang="fr-FR" sz="2200" b="1" dirty="0">
                <a:latin typeface="Garamond" pitchFamily="18" charset="0"/>
              </a:rPr>
              <a:t>} // Fin </a:t>
            </a:r>
            <a:r>
              <a:rPr lang="fr-FR" sz="2200" b="1" dirty="0" err="1">
                <a:latin typeface="Garamond" pitchFamily="18" charset="0"/>
              </a:rPr>
              <a:t>while</a:t>
            </a:r>
            <a:r>
              <a:rPr lang="fr-FR" sz="2200" b="1" dirty="0">
                <a:latin typeface="Garamond" pitchFamily="18" charset="0"/>
              </a:rPr>
              <a:t> </a:t>
            </a:r>
          </a:p>
          <a:p>
            <a:pPr eaLnBrk="1" hangingPunct="1">
              <a:buNone/>
              <a:defRPr/>
            </a:pPr>
            <a:r>
              <a:rPr lang="fr-FR" sz="2200" b="1" dirty="0">
                <a:latin typeface="Garamond" pitchFamily="18" charset="0"/>
              </a:rPr>
              <a:t>} // Fin main </a:t>
            </a:r>
          </a:p>
          <a:p>
            <a:pPr eaLnBrk="1" hangingPunct="1">
              <a:buNone/>
              <a:defRPr/>
            </a:pPr>
            <a:r>
              <a:rPr lang="fr-FR" sz="2200" b="1" dirty="0">
                <a:latin typeface="Garamond" pitchFamily="18" charset="0"/>
              </a:rPr>
              <a:t>} // Fin Serveur</a:t>
            </a:r>
          </a:p>
          <a:p>
            <a:endParaRPr lang="fr-FR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EB367-FB99-4962-9DF2-1B0A5F5AF6E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107504" y="3090664"/>
            <a:ext cx="4032448" cy="27866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851112" y="3882752"/>
            <a:ext cx="3024336" cy="12024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èche droite 9"/>
          <p:cNvSpPr/>
          <p:nvPr/>
        </p:nvSpPr>
        <p:spPr bwMode="auto">
          <a:xfrm rot="10800000">
            <a:off x="3926336" y="2629039"/>
            <a:ext cx="978408" cy="484632"/>
          </a:xfrm>
          <a:prstGeom prst="rightArrow">
            <a:avLst/>
          </a:prstGeom>
          <a:solidFill>
            <a:srgbClr val="FFB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èche droite 7"/>
          <p:cNvSpPr/>
          <p:nvPr/>
        </p:nvSpPr>
        <p:spPr bwMode="auto">
          <a:xfrm>
            <a:off x="323528" y="3861048"/>
            <a:ext cx="731520" cy="484632"/>
          </a:xfrm>
          <a:prstGeom prst="rightArrow">
            <a:avLst/>
          </a:prstGeom>
          <a:solidFill>
            <a:srgbClr val="FFB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Serveur.java</a:t>
            </a:r>
            <a:endParaRPr lang="fr-FR" sz="2800" b="1" dirty="0">
              <a:latin typeface="Garamon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fr-FR" sz="2200" b="1" dirty="0">
                <a:solidFill>
                  <a:srgbClr val="C00000"/>
                </a:solidFill>
                <a:latin typeface="Garamond" pitchFamily="18" charset="0"/>
              </a:rPr>
              <a:t>import java.io.*;</a:t>
            </a:r>
          </a:p>
          <a:p>
            <a:pPr eaLnBrk="1" hangingPunct="1">
              <a:buNone/>
              <a:defRPr/>
            </a:pPr>
            <a:r>
              <a:rPr lang="fr-FR" sz="2200" b="1" dirty="0">
                <a:solidFill>
                  <a:srgbClr val="C00000"/>
                </a:solidFill>
                <a:latin typeface="Garamond" pitchFamily="18" charset="0"/>
              </a:rPr>
              <a:t>import java.net.*;</a:t>
            </a:r>
          </a:p>
          <a:p>
            <a:pPr eaLnBrk="1" hangingPunct="1">
              <a:buNone/>
              <a:defRPr/>
            </a:pPr>
            <a:r>
              <a:rPr lang="fr-FR" sz="2200" b="1" dirty="0">
                <a:latin typeface="Garamond" pitchFamily="18" charset="0"/>
              </a:rPr>
              <a:t>public class Serveur {</a:t>
            </a:r>
          </a:p>
          <a:p>
            <a:pPr eaLnBrk="1" hangingPunct="1">
              <a:buNone/>
              <a:defRPr/>
            </a:pPr>
            <a:r>
              <a:rPr lang="fr-FR" sz="2200" b="1" dirty="0">
                <a:solidFill>
                  <a:schemeClr val="accent2"/>
                </a:solidFill>
                <a:latin typeface="Garamond" pitchFamily="18" charset="0"/>
              </a:rPr>
              <a:t>public </a:t>
            </a:r>
            <a:r>
              <a:rPr lang="fr-FR" sz="2200" b="1" dirty="0" err="1">
                <a:solidFill>
                  <a:schemeClr val="accent2"/>
                </a:solidFill>
                <a:latin typeface="Garamond" pitchFamily="18" charset="0"/>
              </a:rPr>
              <a:t>static</a:t>
            </a:r>
            <a:r>
              <a:rPr lang="fr-FR" sz="2200" b="1" dirty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200" b="1" dirty="0" err="1">
                <a:solidFill>
                  <a:schemeClr val="accent2"/>
                </a:solidFill>
                <a:latin typeface="Garamond" pitchFamily="18" charset="0"/>
              </a:rPr>
              <a:t>void</a:t>
            </a:r>
            <a:r>
              <a:rPr lang="fr-FR" sz="2200" b="1" dirty="0">
                <a:solidFill>
                  <a:schemeClr val="accent2"/>
                </a:solidFill>
                <a:latin typeface="Garamond" pitchFamily="18" charset="0"/>
              </a:rPr>
              <a:t> main(String[] </a:t>
            </a:r>
            <a:r>
              <a:rPr lang="fr-FR" sz="2200" b="1" dirty="0" err="1" smtClean="0">
                <a:solidFill>
                  <a:schemeClr val="accent2"/>
                </a:solidFill>
                <a:latin typeface="Garamond" pitchFamily="18" charset="0"/>
              </a:rPr>
              <a:t>args</a:t>
            </a:r>
            <a:r>
              <a:rPr lang="fr-FR" sz="2200" b="1" dirty="0" smtClean="0">
                <a:solidFill>
                  <a:schemeClr val="accent2"/>
                </a:solidFill>
                <a:latin typeface="Garamond" pitchFamily="18" charset="0"/>
              </a:rPr>
              <a:t>) </a:t>
            </a:r>
            <a:r>
              <a:rPr lang="fr-FR" sz="2200" b="1" dirty="0" err="1" smtClean="0">
                <a:solidFill>
                  <a:schemeClr val="accent2"/>
                </a:solidFill>
                <a:latin typeface="Garamond" pitchFamily="18" charset="0"/>
              </a:rPr>
              <a:t>throws</a:t>
            </a:r>
            <a:r>
              <a:rPr lang="fr-FR" sz="2200" b="1" dirty="0" smtClean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200" b="1" dirty="0" err="1">
                <a:solidFill>
                  <a:schemeClr val="accent2"/>
                </a:solidFill>
                <a:latin typeface="Garamond" pitchFamily="18" charset="0"/>
              </a:rPr>
              <a:t>IOException</a:t>
            </a:r>
            <a:r>
              <a:rPr lang="fr-FR" sz="2200" b="1" dirty="0">
                <a:solidFill>
                  <a:schemeClr val="accent2"/>
                </a:solidFill>
                <a:latin typeface="Garamond" pitchFamily="18" charset="0"/>
              </a:rPr>
              <a:t>{</a:t>
            </a:r>
          </a:p>
          <a:p>
            <a:pPr eaLnBrk="1" hangingPunct="1">
              <a:buNone/>
              <a:defRPr/>
            </a:pPr>
            <a:r>
              <a:rPr lang="fr-FR" sz="2200" b="1" dirty="0" err="1" smtClean="0">
                <a:latin typeface="Garamond" pitchFamily="18" charset="0"/>
              </a:rPr>
              <a:t>ServerSocket</a:t>
            </a:r>
            <a:r>
              <a:rPr lang="fr-FR" sz="2200" b="1" dirty="0" smtClean="0">
                <a:latin typeface="Garamond" pitchFamily="18" charset="0"/>
              </a:rPr>
              <a:t> </a:t>
            </a:r>
            <a:r>
              <a:rPr lang="fr-FR" sz="2200" b="1" dirty="0">
                <a:latin typeface="Garamond" pitchFamily="18" charset="0"/>
              </a:rPr>
              <a:t>a;</a:t>
            </a:r>
          </a:p>
          <a:p>
            <a:pPr eaLnBrk="1" hangingPunct="1">
              <a:buNone/>
              <a:defRPr/>
            </a:pPr>
            <a:r>
              <a:rPr lang="fr-FR" sz="2200" b="1" dirty="0">
                <a:solidFill>
                  <a:srgbClr val="FF0000"/>
                </a:solidFill>
                <a:latin typeface="Garamond" pitchFamily="18" charset="0"/>
              </a:rPr>
              <a:t>a = new </a:t>
            </a:r>
            <a:r>
              <a:rPr lang="fr-FR" sz="2200" b="1" dirty="0" err="1" smtClean="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200" b="1" dirty="0" smtClean="0">
                <a:solidFill>
                  <a:srgbClr val="FF0000"/>
                </a:solidFill>
                <a:latin typeface="Garamond" pitchFamily="18" charset="0"/>
              </a:rPr>
              <a:t>(2023);</a:t>
            </a:r>
            <a:endParaRPr lang="fr-FR" sz="2200" b="1" dirty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buNone/>
              <a:defRPr/>
            </a:pPr>
            <a:r>
              <a:rPr lang="fr-FR" sz="2200" b="1" dirty="0" err="1">
                <a:latin typeface="Garamond" pitchFamily="18" charset="0"/>
              </a:rPr>
              <a:t>while</a:t>
            </a:r>
            <a:r>
              <a:rPr lang="fr-FR" sz="2200" b="1" dirty="0">
                <a:latin typeface="Garamond" pitchFamily="18" charset="0"/>
              </a:rPr>
              <a:t> (</a:t>
            </a:r>
            <a:r>
              <a:rPr lang="fr-FR" sz="2200" b="1" dirty="0" err="1">
                <a:latin typeface="Garamond" pitchFamily="18" charset="0"/>
              </a:rPr>
              <a:t>true</a:t>
            </a:r>
            <a:r>
              <a:rPr lang="fr-FR" sz="2200" b="1" dirty="0">
                <a:latin typeface="Garamond" pitchFamily="18" charset="0"/>
              </a:rPr>
              <a:t>){ </a:t>
            </a:r>
          </a:p>
          <a:p>
            <a:pPr eaLnBrk="1" hangingPunct="1">
              <a:buNone/>
              <a:defRPr/>
            </a:pPr>
            <a:r>
              <a:rPr lang="fr-FR" sz="2200" b="1" dirty="0" smtClean="0">
                <a:latin typeface="Garamond" pitchFamily="18" charset="0"/>
              </a:rPr>
              <a:t>   </a:t>
            </a:r>
            <a:r>
              <a:rPr lang="fr-FR" sz="2200" b="1" dirty="0" err="1" smtClean="0">
                <a:latin typeface="Garamond" pitchFamily="18" charset="0"/>
              </a:rPr>
              <a:t>try</a:t>
            </a:r>
            <a:r>
              <a:rPr lang="fr-FR" sz="2200" b="1" dirty="0" smtClean="0">
                <a:latin typeface="Garamond" pitchFamily="18" charset="0"/>
              </a:rPr>
              <a:t> </a:t>
            </a:r>
            <a:r>
              <a:rPr lang="fr-FR" sz="2200" b="1" dirty="0">
                <a:latin typeface="Garamond" pitchFamily="18" charset="0"/>
              </a:rPr>
              <a:t>{</a:t>
            </a:r>
          </a:p>
          <a:p>
            <a:pPr eaLnBrk="1" hangingPunct="1">
              <a:buNone/>
              <a:defRPr/>
            </a:pPr>
            <a:r>
              <a:rPr lang="fr-FR" sz="2200" b="1" dirty="0" smtClean="0">
                <a:latin typeface="Garamond" pitchFamily="18" charset="0"/>
              </a:rPr>
              <a:t>        Socket </a:t>
            </a:r>
            <a:r>
              <a:rPr lang="fr-FR" sz="2200" b="1" dirty="0" smtClean="0">
                <a:solidFill>
                  <a:srgbClr val="FF0000"/>
                </a:solidFill>
                <a:latin typeface="Garamond" pitchFamily="18" charset="0"/>
              </a:rPr>
              <a:t>b</a:t>
            </a:r>
            <a:r>
              <a:rPr lang="fr-FR" sz="2200" b="1" dirty="0" smtClean="0">
                <a:latin typeface="Garamond" pitchFamily="18" charset="0"/>
              </a:rPr>
              <a:t>=</a:t>
            </a:r>
            <a:r>
              <a:rPr lang="fr-FR" sz="2200" b="1" dirty="0" err="1" smtClean="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fr-FR" sz="2200" b="1" dirty="0" err="1" smtClean="0">
                <a:latin typeface="Garamond" pitchFamily="18" charset="0"/>
              </a:rPr>
              <a:t>.accept</a:t>
            </a:r>
            <a:r>
              <a:rPr lang="fr-FR" sz="2200" b="1" dirty="0">
                <a:latin typeface="Garamond" pitchFamily="18" charset="0"/>
              </a:rPr>
              <a:t>(); </a:t>
            </a:r>
          </a:p>
          <a:p>
            <a:pPr eaLnBrk="1" hangingPunct="1">
              <a:buNone/>
              <a:defRPr/>
            </a:pPr>
            <a:r>
              <a:rPr lang="fr-FR" sz="2200" b="1" dirty="0" smtClean="0">
                <a:latin typeface="Garamond" pitchFamily="18" charset="0"/>
              </a:rPr>
              <a:t>        T </a:t>
            </a:r>
            <a:r>
              <a:rPr lang="fr-FR" sz="2200" b="1" dirty="0">
                <a:solidFill>
                  <a:srgbClr val="333399"/>
                </a:solidFill>
                <a:latin typeface="Garamond" pitchFamily="18" charset="0"/>
              </a:rPr>
              <a:t>thread</a:t>
            </a:r>
            <a:r>
              <a:rPr lang="fr-FR" sz="2200" b="1" dirty="0">
                <a:latin typeface="Garamond" pitchFamily="18" charset="0"/>
              </a:rPr>
              <a:t> = new </a:t>
            </a:r>
            <a:r>
              <a:rPr lang="fr-FR" sz="2200" b="1" dirty="0" smtClean="0">
                <a:latin typeface="Garamond" pitchFamily="18" charset="0"/>
              </a:rPr>
              <a:t>T(</a:t>
            </a:r>
            <a:r>
              <a:rPr lang="fr-FR" sz="2200" b="1" dirty="0" smtClean="0">
                <a:solidFill>
                  <a:srgbClr val="FF0000"/>
                </a:solidFill>
                <a:latin typeface="Garamond" pitchFamily="18" charset="0"/>
              </a:rPr>
              <a:t>b</a:t>
            </a:r>
            <a:r>
              <a:rPr lang="fr-FR" sz="2200" b="1" dirty="0" smtClean="0">
                <a:latin typeface="Garamond" pitchFamily="18" charset="0"/>
              </a:rPr>
              <a:t>);  </a:t>
            </a:r>
            <a:endParaRPr lang="fr-FR" sz="2200" b="1" dirty="0">
              <a:latin typeface="Garamond" pitchFamily="18" charset="0"/>
            </a:endParaRPr>
          </a:p>
          <a:p>
            <a:pPr eaLnBrk="1" hangingPunct="1">
              <a:buNone/>
              <a:defRPr/>
            </a:pPr>
            <a:r>
              <a:rPr lang="fr-FR" sz="2200" b="1" dirty="0" smtClean="0">
                <a:solidFill>
                  <a:srgbClr val="333399"/>
                </a:solidFill>
                <a:latin typeface="Garamond" pitchFamily="18" charset="0"/>
              </a:rPr>
              <a:t>         </a:t>
            </a:r>
            <a:r>
              <a:rPr lang="fr-FR" sz="2200" b="1" dirty="0" err="1" smtClean="0">
                <a:solidFill>
                  <a:srgbClr val="333399"/>
                </a:solidFill>
                <a:latin typeface="Garamond" pitchFamily="18" charset="0"/>
              </a:rPr>
              <a:t>thread</a:t>
            </a:r>
            <a:r>
              <a:rPr lang="fr-FR" sz="2200" b="1" dirty="0" err="1" smtClean="0">
                <a:solidFill>
                  <a:srgbClr val="FF0000"/>
                </a:solidFill>
                <a:latin typeface="Garamond" pitchFamily="18" charset="0"/>
              </a:rPr>
              <a:t>.start</a:t>
            </a:r>
            <a:r>
              <a:rPr lang="fr-FR" sz="2200" b="1" dirty="0">
                <a:solidFill>
                  <a:srgbClr val="FF0000"/>
                </a:solidFill>
                <a:latin typeface="Garamond" pitchFamily="18" charset="0"/>
              </a:rPr>
              <a:t>();</a:t>
            </a:r>
            <a:r>
              <a:rPr lang="fr-FR" sz="2200" b="1" dirty="0">
                <a:latin typeface="Garamond" pitchFamily="18" charset="0"/>
              </a:rPr>
              <a:t> </a:t>
            </a:r>
          </a:p>
          <a:p>
            <a:pPr eaLnBrk="1" hangingPunct="1">
              <a:buNone/>
              <a:defRPr/>
            </a:pPr>
            <a:r>
              <a:rPr lang="fr-FR" sz="2200" b="1" dirty="0" smtClean="0">
                <a:latin typeface="Garamond" pitchFamily="18" charset="0"/>
              </a:rPr>
              <a:t>    } </a:t>
            </a:r>
            <a:r>
              <a:rPr lang="fr-FR" sz="2200" b="1" dirty="0">
                <a:latin typeface="Garamond" pitchFamily="18" charset="0"/>
              </a:rPr>
              <a:t>catch (</a:t>
            </a:r>
            <a:r>
              <a:rPr lang="fr-FR" sz="2200" b="1" dirty="0" err="1">
                <a:latin typeface="Garamond" pitchFamily="18" charset="0"/>
              </a:rPr>
              <a:t>IOException</a:t>
            </a:r>
            <a:r>
              <a:rPr lang="fr-FR" sz="2200" b="1" dirty="0">
                <a:latin typeface="Garamond" pitchFamily="18" charset="0"/>
              </a:rPr>
              <a:t> e) {}</a:t>
            </a:r>
          </a:p>
          <a:p>
            <a:pPr eaLnBrk="1" hangingPunct="1">
              <a:buNone/>
              <a:defRPr/>
            </a:pPr>
            <a:r>
              <a:rPr lang="fr-FR" sz="2200" b="1" dirty="0">
                <a:latin typeface="Garamond" pitchFamily="18" charset="0"/>
              </a:rPr>
              <a:t>} // Fin </a:t>
            </a:r>
            <a:r>
              <a:rPr lang="fr-FR" sz="2200" b="1" dirty="0" err="1">
                <a:latin typeface="Garamond" pitchFamily="18" charset="0"/>
              </a:rPr>
              <a:t>while</a:t>
            </a:r>
            <a:r>
              <a:rPr lang="fr-FR" sz="2200" b="1" dirty="0">
                <a:latin typeface="Garamond" pitchFamily="18" charset="0"/>
              </a:rPr>
              <a:t> </a:t>
            </a:r>
          </a:p>
          <a:p>
            <a:pPr eaLnBrk="1" hangingPunct="1">
              <a:buNone/>
              <a:defRPr/>
            </a:pPr>
            <a:r>
              <a:rPr lang="fr-FR" sz="2200" b="1" dirty="0">
                <a:latin typeface="Garamond" pitchFamily="18" charset="0"/>
              </a:rPr>
              <a:t>} // Fin main </a:t>
            </a:r>
          </a:p>
          <a:p>
            <a:pPr eaLnBrk="1" hangingPunct="1">
              <a:buNone/>
              <a:defRPr/>
            </a:pPr>
            <a:r>
              <a:rPr lang="fr-FR" sz="2200" b="1" dirty="0">
                <a:latin typeface="Garamond" pitchFamily="18" charset="0"/>
              </a:rPr>
              <a:t>} // Fin Serveur</a:t>
            </a:r>
          </a:p>
          <a:p>
            <a:endParaRPr lang="fr-FR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EB367-FB99-4962-9DF2-1B0A5F5AF6E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107504" y="3090664"/>
            <a:ext cx="4032448" cy="27866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851112" y="3882752"/>
            <a:ext cx="3024336" cy="12024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13"/>
          <p:cNvSpPr txBox="1">
            <a:spLocks noChangeArrowheads="1"/>
          </p:cNvSpPr>
          <p:nvPr/>
        </p:nvSpPr>
        <p:spPr bwMode="auto">
          <a:xfrm>
            <a:off x="5005144" y="4077072"/>
            <a:ext cx="3383280" cy="769441"/>
          </a:xfrm>
          <a:prstGeom prst="rect">
            <a:avLst/>
          </a:prstGeom>
          <a:solidFill>
            <a:srgbClr val="FFF2C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Un socket </a:t>
            </a: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de communication </a:t>
            </a:r>
            <a:endParaRPr lang="fr-FR" sz="2000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eaLnBrk="1" hangingPunct="1"/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par thread</a:t>
            </a:r>
            <a:endParaRPr lang="fr-FR" sz="2000" dirty="0">
              <a:solidFill>
                <a:schemeClr val="accent6"/>
              </a:solidFill>
              <a:latin typeface="Garamond" pitchFamily="18" charset="0"/>
            </a:endParaRPr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 bwMode="auto">
          <a:xfrm flipH="1" flipV="1">
            <a:off x="3875448" y="4461792"/>
            <a:ext cx="1129696" cy="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Dot"/>
            <a:round/>
            <a:headEnd type="none" w="med" len="med"/>
            <a:tailEnd type="arrow"/>
          </a:ln>
          <a:effectLst/>
        </p:spPr>
      </p:cxnSp>
      <p:sp>
        <p:nvSpPr>
          <p:cNvPr id="10" name="Flèche droite 9"/>
          <p:cNvSpPr/>
          <p:nvPr/>
        </p:nvSpPr>
        <p:spPr bwMode="auto">
          <a:xfrm rot="10800000">
            <a:off x="3926336" y="2629039"/>
            <a:ext cx="978408" cy="484632"/>
          </a:xfrm>
          <a:prstGeom prst="rightArrow">
            <a:avLst/>
          </a:prstGeom>
          <a:solidFill>
            <a:srgbClr val="FFB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èche droite 10"/>
          <p:cNvSpPr/>
          <p:nvPr/>
        </p:nvSpPr>
        <p:spPr bwMode="auto">
          <a:xfrm>
            <a:off x="323528" y="3861048"/>
            <a:ext cx="731520" cy="484632"/>
          </a:xfrm>
          <a:prstGeom prst="rightArrow">
            <a:avLst/>
          </a:prstGeom>
          <a:solidFill>
            <a:srgbClr val="FFB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2"/>
          <p:cNvSpPr txBox="1">
            <a:spLocks noChangeArrowheads="1"/>
          </p:cNvSpPr>
          <p:nvPr/>
        </p:nvSpPr>
        <p:spPr bwMode="auto">
          <a:xfrm>
            <a:off x="4509080" y="4995242"/>
            <a:ext cx="402336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Le thread doit avoir comme attribut le socket de communication</a:t>
            </a: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4355976" y="5889466"/>
            <a:ext cx="374904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Le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run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du Thread est utilisé pour créer le canal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81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CCF6-AE4B-41D3-A569-F5D1291F62B4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Assignations des ports </a:t>
            </a:r>
          </a:p>
        </p:txBody>
      </p:sp>
      <p:grpSp>
        <p:nvGrpSpPr>
          <p:cNvPr id="18436" name="Groupe 23"/>
          <p:cNvGrpSpPr>
            <a:grpSpLocks/>
          </p:cNvGrpSpPr>
          <p:nvPr/>
        </p:nvGrpSpPr>
        <p:grpSpPr bwMode="auto">
          <a:xfrm>
            <a:off x="1827213" y="2133600"/>
            <a:ext cx="7092950" cy="1979613"/>
            <a:chOff x="1800197" y="1412776"/>
            <a:chExt cx="7092283" cy="1979892"/>
          </a:xfrm>
        </p:grpSpPr>
        <p:sp>
          <p:nvSpPr>
            <p:cNvPr id="18442" name="ZoneTexte 5"/>
            <p:cNvSpPr txBox="1">
              <a:spLocks noChangeArrowheads="1"/>
            </p:cNvSpPr>
            <p:nvPr/>
          </p:nvSpPr>
          <p:spPr bwMode="auto">
            <a:xfrm>
              <a:off x="4176192" y="1412776"/>
              <a:ext cx="2124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Types de ports 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800197" y="2852842"/>
              <a:ext cx="2771514" cy="53982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lang="fr-FR" sz="2400" dirty="0">
                  <a:solidFill>
                    <a:srgbClr val="FF0000"/>
                  </a:solidFill>
                  <a:latin typeface="Garamond" pitchFamily="18" charset="0"/>
                </a:rPr>
                <a:t>Les ports publiques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832068" y="2781394"/>
              <a:ext cx="3060412" cy="460440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dynamiques </a:t>
              </a:r>
            </a:p>
          </p:txBody>
        </p:sp>
        <p:cxnSp>
          <p:nvCxnSpPr>
            <p:cNvPr id="18445" name="Connecteur droit avec flèche 11"/>
            <p:cNvCxnSpPr>
              <a:cxnSpLocks noChangeShapeType="1"/>
              <a:stCxn id="18442" idx="2"/>
              <a:endCxn id="7" idx="0"/>
            </p:cNvCxnSpPr>
            <p:nvPr/>
          </p:nvCxnSpPr>
          <p:spPr bwMode="auto">
            <a:xfrm flipH="1">
              <a:off x="3186000" y="1952776"/>
              <a:ext cx="2052192" cy="900160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Connecteur droit avec flèche 12"/>
            <p:cNvCxnSpPr>
              <a:cxnSpLocks noChangeShapeType="1"/>
              <a:stCxn id="18442" idx="2"/>
              <a:endCxn id="8" idx="0"/>
            </p:cNvCxnSpPr>
            <p:nvPr/>
          </p:nvCxnSpPr>
          <p:spPr bwMode="auto">
            <a:xfrm>
              <a:off x="5238192" y="1952776"/>
              <a:ext cx="2124288" cy="828152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7" name="Rectangle 22"/>
          <p:cNvSpPr>
            <a:spLocks noChangeArrowheads="1"/>
          </p:cNvSpPr>
          <p:nvPr/>
        </p:nvSpPr>
        <p:spPr bwMode="auto">
          <a:xfrm>
            <a:off x="1152525" y="682625"/>
            <a:ext cx="6732588" cy="701675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fr-FR">
                <a:latin typeface="Garamond" pitchFamily="18" charset="0"/>
              </a:rPr>
              <a:t>Il existe des milliers de ports (codés sur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16 bits</a:t>
            </a:r>
            <a:r>
              <a:rPr lang="fr-FR">
                <a:latin typeface="Garamond" pitchFamily="18" charset="0"/>
              </a:rPr>
              <a:t> :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65536</a:t>
            </a:r>
            <a:r>
              <a:rPr lang="fr-FR">
                <a:latin typeface="Garamond" pitchFamily="18" charset="0"/>
              </a:rPr>
              <a:t> possibilités). </a:t>
            </a:r>
          </a:p>
          <a:p>
            <a:pPr algn="just"/>
            <a:r>
              <a:rPr lang="fr-FR">
                <a:latin typeface="Garamond" pitchFamily="18" charset="0"/>
              </a:rPr>
              <a:t>(IP Source, </a:t>
            </a:r>
            <a:r>
              <a:rPr lang="fr-FR" u="sng">
                <a:solidFill>
                  <a:srgbClr val="FF0000"/>
                </a:solidFill>
                <a:latin typeface="Garamond" pitchFamily="18" charset="0"/>
              </a:rPr>
              <a:t>Port Source</a:t>
            </a:r>
            <a:r>
              <a:rPr lang="fr-FR">
                <a:latin typeface="Garamond" pitchFamily="18" charset="0"/>
              </a:rPr>
              <a:t>) </a:t>
            </a:r>
            <a:r>
              <a:rPr lang="fr-FR">
                <a:latin typeface="Garamond" pitchFamily="18" charset="0"/>
                <a:sym typeface="Wingdings" pitchFamily="2" charset="2"/>
              </a:rPr>
              <a:t> (IP Destination , </a:t>
            </a:r>
            <a:r>
              <a:rPr lang="fr-FR" u="sng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Port Destination</a:t>
            </a:r>
            <a:r>
              <a:rPr lang="fr-FR">
                <a:latin typeface="Garamond" pitchFamily="18" charset="0"/>
                <a:sym typeface="Wingdings" pitchFamily="2" charset="2"/>
              </a:rPr>
              <a:t>)</a:t>
            </a:r>
            <a:endParaRPr lang="fr-FR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8438" name="Accolade ouvrante 18"/>
          <p:cNvSpPr>
            <a:spLocks/>
          </p:cNvSpPr>
          <p:nvPr/>
        </p:nvSpPr>
        <p:spPr bwMode="auto">
          <a:xfrm rot="-5400000">
            <a:off x="2160588" y="452437"/>
            <a:ext cx="503238" cy="2233613"/>
          </a:xfrm>
          <a:prstGeom prst="leftBrace">
            <a:avLst>
              <a:gd name="adj1" fmla="val 834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Accolade ouvrante 19"/>
          <p:cNvSpPr>
            <a:spLocks/>
          </p:cNvSpPr>
          <p:nvPr/>
        </p:nvSpPr>
        <p:spPr bwMode="auto">
          <a:xfrm rot="-5400000">
            <a:off x="5329238" y="-41275"/>
            <a:ext cx="503238" cy="3240087"/>
          </a:xfrm>
          <a:prstGeom prst="leftBrace">
            <a:avLst>
              <a:gd name="adj1" fmla="val 8346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0" name="ZoneTexte 20"/>
          <p:cNvSpPr txBox="1">
            <a:spLocks noChangeArrowheads="1"/>
          </p:cNvSpPr>
          <p:nvPr/>
        </p:nvSpPr>
        <p:spPr bwMode="auto">
          <a:xfrm>
            <a:off x="1546225" y="1804988"/>
            <a:ext cx="1766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Socket émission</a:t>
            </a:r>
          </a:p>
        </p:txBody>
      </p:sp>
      <p:sp>
        <p:nvSpPr>
          <p:cNvPr id="18441" name="ZoneTexte 23"/>
          <p:cNvSpPr txBox="1">
            <a:spLocks noChangeArrowheads="1"/>
          </p:cNvSpPr>
          <p:nvPr/>
        </p:nvSpPr>
        <p:spPr bwMode="auto">
          <a:xfrm>
            <a:off x="4705350" y="1773238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Socket réception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94475" y="4037062"/>
            <a:ext cx="1747838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49152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65535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5282" y="4216401"/>
            <a:ext cx="13115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0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49151 </a:t>
            </a:r>
            <a:endParaRPr lang="fr-FR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5AAFF-A82B-4775-B3CC-49FAE9574C45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Assignations des ports </a:t>
            </a:r>
          </a:p>
        </p:txBody>
      </p:sp>
      <p:grpSp>
        <p:nvGrpSpPr>
          <p:cNvPr id="19460" name="Groupe 23"/>
          <p:cNvGrpSpPr>
            <a:grpSpLocks/>
          </p:cNvGrpSpPr>
          <p:nvPr/>
        </p:nvGrpSpPr>
        <p:grpSpPr bwMode="auto">
          <a:xfrm>
            <a:off x="1827213" y="2133600"/>
            <a:ext cx="7092950" cy="1979613"/>
            <a:chOff x="1800197" y="1412776"/>
            <a:chExt cx="7092283" cy="1979892"/>
          </a:xfrm>
        </p:grpSpPr>
        <p:sp>
          <p:nvSpPr>
            <p:cNvPr id="19468" name="ZoneTexte 5"/>
            <p:cNvSpPr txBox="1">
              <a:spLocks noChangeArrowheads="1"/>
            </p:cNvSpPr>
            <p:nvPr/>
          </p:nvSpPr>
          <p:spPr bwMode="auto">
            <a:xfrm>
              <a:off x="4176192" y="1412776"/>
              <a:ext cx="2124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Types de ports 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800197" y="2852842"/>
              <a:ext cx="2771514" cy="53982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lang="fr-FR" sz="2400" dirty="0">
                  <a:solidFill>
                    <a:srgbClr val="FF0000"/>
                  </a:solidFill>
                  <a:latin typeface="Garamond" pitchFamily="18" charset="0"/>
                </a:rPr>
                <a:t>Les ports publiques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832068" y="2781394"/>
              <a:ext cx="3060412" cy="460440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dynamiques </a:t>
              </a:r>
            </a:p>
          </p:txBody>
        </p:sp>
        <p:cxnSp>
          <p:nvCxnSpPr>
            <p:cNvPr id="19471" name="Connecteur droit avec flèche 11"/>
            <p:cNvCxnSpPr>
              <a:cxnSpLocks noChangeShapeType="1"/>
              <a:stCxn id="19468" idx="2"/>
              <a:endCxn id="7" idx="0"/>
            </p:cNvCxnSpPr>
            <p:nvPr/>
          </p:nvCxnSpPr>
          <p:spPr bwMode="auto">
            <a:xfrm flipH="1">
              <a:off x="3186000" y="1952776"/>
              <a:ext cx="2052192" cy="900160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Connecteur droit avec flèche 12"/>
            <p:cNvCxnSpPr>
              <a:cxnSpLocks noChangeShapeType="1"/>
              <a:stCxn id="19468" idx="2"/>
              <a:endCxn id="8" idx="0"/>
            </p:cNvCxnSpPr>
            <p:nvPr/>
          </p:nvCxnSpPr>
          <p:spPr bwMode="auto">
            <a:xfrm>
              <a:off x="5238192" y="1952776"/>
              <a:ext cx="2124288" cy="828152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1" name="Rectangle 22"/>
          <p:cNvSpPr>
            <a:spLocks noChangeArrowheads="1"/>
          </p:cNvSpPr>
          <p:nvPr/>
        </p:nvSpPr>
        <p:spPr bwMode="auto">
          <a:xfrm>
            <a:off x="1152525" y="682625"/>
            <a:ext cx="6732588" cy="701675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fr-FR">
                <a:latin typeface="Garamond" pitchFamily="18" charset="0"/>
              </a:rPr>
              <a:t>Il existe des milliers de ports (codés sur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16 bits</a:t>
            </a:r>
            <a:r>
              <a:rPr lang="fr-FR">
                <a:latin typeface="Garamond" pitchFamily="18" charset="0"/>
              </a:rPr>
              <a:t> :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65536</a:t>
            </a:r>
            <a:r>
              <a:rPr lang="fr-FR">
                <a:latin typeface="Garamond" pitchFamily="18" charset="0"/>
              </a:rPr>
              <a:t> possibilités). </a:t>
            </a:r>
          </a:p>
          <a:p>
            <a:pPr algn="just"/>
            <a:r>
              <a:rPr lang="fr-FR">
                <a:latin typeface="Garamond" pitchFamily="18" charset="0"/>
              </a:rPr>
              <a:t>(IP Source, </a:t>
            </a:r>
            <a:r>
              <a:rPr lang="fr-FR" u="sng">
                <a:solidFill>
                  <a:srgbClr val="FF0000"/>
                </a:solidFill>
                <a:latin typeface="Garamond" pitchFamily="18" charset="0"/>
              </a:rPr>
              <a:t>Port Source</a:t>
            </a:r>
            <a:r>
              <a:rPr lang="fr-FR">
                <a:latin typeface="Garamond" pitchFamily="18" charset="0"/>
              </a:rPr>
              <a:t>) </a:t>
            </a:r>
            <a:r>
              <a:rPr lang="fr-FR">
                <a:latin typeface="Garamond" pitchFamily="18" charset="0"/>
                <a:sym typeface="Wingdings" pitchFamily="2" charset="2"/>
              </a:rPr>
              <a:t> (IP Destination , </a:t>
            </a:r>
            <a:r>
              <a:rPr lang="fr-FR" u="sng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Port Destination</a:t>
            </a:r>
            <a:r>
              <a:rPr lang="fr-FR">
                <a:latin typeface="Garamond" pitchFamily="18" charset="0"/>
                <a:sym typeface="Wingdings" pitchFamily="2" charset="2"/>
              </a:rPr>
              <a:t>)</a:t>
            </a:r>
            <a:endParaRPr lang="fr-FR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9462" name="Accolade ouvrante 18"/>
          <p:cNvSpPr>
            <a:spLocks/>
          </p:cNvSpPr>
          <p:nvPr/>
        </p:nvSpPr>
        <p:spPr bwMode="auto">
          <a:xfrm rot="-5400000">
            <a:off x="2160588" y="452437"/>
            <a:ext cx="503238" cy="2233613"/>
          </a:xfrm>
          <a:prstGeom prst="leftBrace">
            <a:avLst>
              <a:gd name="adj1" fmla="val 834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Accolade ouvrante 19"/>
          <p:cNvSpPr>
            <a:spLocks/>
          </p:cNvSpPr>
          <p:nvPr/>
        </p:nvSpPr>
        <p:spPr bwMode="auto">
          <a:xfrm rot="-5400000">
            <a:off x="5329238" y="-41275"/>
            <a:ext cx="503238" cy="3240087"/>
          </a:xfrm>
          <a:prstGeom prst="leftBrace">
            <a:avLst>
              <a:gd name="adj1" fmla="val 8346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4" name="ZoneTexte 20"/>
          <p:cNvSpPr txBox="1">
            <a:spLocks noChangeArrowheads="1"/>
          </p:cNvSpPr>
          <p:nvPr/>
        </p:nvSpPr>
        <p:spPr bwMode="auto">
          <a:xfrm>
            <a:off x="1546225" y="1804988"/>
            <a:ext cx="1766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Socket émission</a:t>
            </a:r>
          </a:p>
        </p:txBody>
      </p:sp>
      <p:sp>
        <p:nvSpPr>
          <p:cNvPr id="19465" name="ZoneTexte 23"/>
          <p:cNvSpPr txBox="1">
            <a:spLocks noChangeArrowheads="1"/>
          </p:cNvSpPr>
          <p:nvPr/>
        </p:nvSpPr>
        <p:spPr bwMode="auto">
          <a:xfrm>
            <a:off x="4705350" y="1773238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Socket réception</a:t>
            </a:r>
          </a:p>
        </p:txBody>
      </p:sp>
      <p:sp>
        <p:nvSpPr>
          <p:cNvPr id="19466" name="ZoneTexte 1"/>
          <p:cNvSpPr txBox="1">
            <a:spLocks noChangeArrowheads="1"/>
          </p:cNvSpPr>
          <p:nvPr/>
        </p:nvSpPr>
        <p:spPr bwMode="auto">
          <a:xfrm>
            <a:off x="4262438" y="4900613"/>
            <a:ext cx="4846637" cy="400050"/>
          </a:xfrm>
          <a:prstGeom prst="rect">
            <a:avLst/>
          </a:prstGeom>
          <a:solidFill>
            <a:srgbClr val="FFB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lvl="1"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>
                <a:latin typeface="Garamond" pitchFamily="18" charset="0"/>
              </a:rPr>
              <a:t> c 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("localhost", 7777); </a:t>
            </a:r>
          </a:p>
        </p:txBody>
      </p:sp>
      <p:sp>
        <p:nvSpPr>
          <p:cNvPr id="19467" name="Flèche vers le bas 2"/>
          <p:cNvSpPr>
            <a:spLocks noChangeArrowheads="1"/>
          </p:cNvSpPr>
          <p:nvPr/>
        </p:nvSpPr>
        <p:spPr bwMode="auto">
          <a:xfrm rot="10800000">
            <a:off x="7389813" y="4005263"/>
            <a:ext cx="484187" cy="822325"/>
          </a:xfrm>
          <a:prstGeom prst="downArrow">
            <a:avLst>
              <a:gd name="adj1" fmla="val 50000"/>
              <a:gd name="adj2" fmla="val 5000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35282" y="4216401"/>
            <a:ext cx="13115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0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49151 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81464" y="5517232"/>
            <a:ext cx="1747838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49152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65535</a:t>
            </a:r>
            <a:endParaRPr lang="fr-FR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872E-11F4-4FA9-8BAF-84B0BED8E6F9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Assignations des ports </a:t>
            </a:r>
          </a:p>
        </p:txBody>
      </p:sp>
      <p:grpSp>
        <p:nvGrpSpPr>
          <p:cNvPr id="20484" name="Groupe 23"/>
          <p:cNvGrpSpPr>
            <a:grpSpLocks/>
          </p:cNvGrpSpPr>
          <p:nvPr/>
        </p:nvGrpSpPr>
        <p:grpSpPr bwMode="auto">
          <a:xfrm>
            <a:off x="206375" y="2133600"/>
            <a:ext cx="8713788" cy="3887788"/>
            <a:chOff x="179512" y="1412776"/>
            <a:chExt cx="8712968" cy="3888336"/>
          </a:xfrm>
        </p:grpSpPr>
        <p:sp>
          <p:nvSpPr>
            <p:cNvPr id="20494" name="ZoneTexte 5"/>
            <p:cNvSpPr txBox="1">
              <a:spLocks noChangeArrowheads="1"/>
            </p:cNvSpPr>
            <p:nvPr/>
          </p:nvSpPr>
          <p:spPr bwMode="auto">
            <a:xfrm>
              <a:off x="4176192" y="1412776"/>
              <a:ext cx="2124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Types de ports 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800197" y="2852842"/>
              <a:ext cx="2771514" cy="53982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lang="fr-FR" sz="2400" dirty="0">
                  <a:solidFill>
                    <a:srgbClr val="FF0000"/>
                  </a:solidFill>
                  <a:latin typeface="Garamond" pitchFamily="18" charset="0"/>
                </a:rPr>
                <a:t>Les ports publiques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832068" y="2781394"/>
              <a:ext cx="3060412" cy="460440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dynamiques 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79512" y="4437390"/>
              <a:ext cx="2663574" cy="827204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réservés </a:t>
              </a:r>
              <a:r>
                <a:rPr lang="fr-FR" sz="2400" dirty="0">
                  <a:solidFill>
                    <a:srgbClr val="005828"/>
                  </a:solidFill>
                  <a:latin typeface="Garamond" pitchFamily="18" charset="0"/>
                </a:rPr>
                <a:t>(connus)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420882" y="4437390"/>
              <a:ext cx="2879454" cy="863722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enregistrés </a:t>
              </a:r>
              <a:r>
                <a:rPr lang="fr-FR" sz="2400" dirty="0">
                  <a:solidFill>
                    <a:srgbClr val="005828"/>
                  </a:solidFill>
                  <a:latin typeface="Garamond" pitchFamily="18" charset="0"/>
                </a:rPr>
                <a:t>(moins connus)</a:t>
              </a:r>
            </a:p>
          </p:txBody>
        </p:sp>
        <p:cxnSp>
          <p:nvCxnSpPr>
            <p:cNvPr id="20499" name="Connecteur droit avec flèche 11"/>
            <p:cNvCxnSpPr>
              <a:cxnSpLocks noChangeShapeType="1"/>
              <a:stCxn id="20494" idx="2"/>
              <a:endCxn id="7" idx="0"/>
            </p:cNvCxnSpPr>
            <p:nvPr/>
          </p:nvCxnSpPr>
          <p:spPr bwMode="auto">
            <a:xfrm flipH="1">
              <a:off x="3186000" y="1952776"/>
              <a:ext cx="2052192" cy="900160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Connecteur droit avec flèche 12"/>
            <p:cNvCxnSpPr>
              <a:cxnSpLocks noChangeShapeType="1"/>
              <a:stCxn id="20494" idx="2"/>
              <a:endCxn id="8" idx="0"/>
            </p:cNvCxnSpPr>
            <p:nvPr/>
          </p:nvCxnSpPr>
          <p:spPr bwMode="auto">
            <a:xfrm>
              <a:off x="5238192" y="1952776"/>
              <a:ext cx="2124288" cy="828152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Connecteur droit avec flèche 16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3186000" y="3392936"/>
              <a:ext cx="1674192" cy="1044176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Connecteur droit avec flèch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1511660" y="3392936"/>
              <a:ext cx="1674340" cy="1044176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1152525" y="682625"/>
            <a:ext cx="6732588" cy="701675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fr-FR">
                <a:latin typeface="Garamond" pitchFamily="18" charset="0"/>
              </a:rPr>
              <a:t>Il existe des milliers de ports (codés sur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16 bits</a:t>
            </a:r>
            <a:r>
              <a:rPr lang="fr-FR">
                <a:latin typeface="Garamond" pitchFamily="18" charset="0"/>
              </a:rPr>
              <a:t> :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65536</a:t>
            </a:r>
            <a:r>
              <a:rPr lang="fr-FR">
                <a:latin typeface="Garamond" pitchFamily="18" charset="0"/>
              </a:rPr>
              <a:t> possibilités). </a:t>
            </a:r>
          </a:p>
          <a:p>
            <a:pPr algn="just"/>
            <a:r>
              <a:rPr lang="fr-FR">
                <a:latin typeface="Garamond" pitchFamily="18" charset="0"/>
              </a:rPr>
              <a:t>(IP Source, </a:t>
            </a:r>
            <a:r>
              <a:rPr lang="fr-FR" u="sng">
                <a:solidFill>
                  <a:srgbClr val="FF0000"/>
                </a:solidFill>
                <a:latin typeface="Garamond" pitchFamily="18" charset="0"/>
              </a:rPr>
              <a:t>Port Source</a:t>
            </a:r>
            <a:r>
              <a:rPr lang="fr-FR">
                <a:latin typeface="Garamond" pitchFamily="18" charset="0"/>
              </a:rPr>
              <a:t>) </a:t>
            </a:r>
            <a:r>
              <a:rPr lang="fr-FR">
                <a:latin typeface="Garamond" pitchFamily="18" charset="0"/>
                <a:sym typeface="Wingdings" pitchFamily="2" charset="2"/>
              </a:rPr>
              <a:t> (IP Destination , </a:t>
            </a:r>
            <a:r>
              <a:rPr lang="fr-FR" u="sng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Port Destination</a:t>
            </a:r>
            <a:r>
              <a:rPr lang="fr-FR">
                <a:latin typeface="Garamond" pitchFamily="18" charset="0"/>
                <a:sym typeface="Wingdings" pitchFamily="2" charset="2"/>
              </a:rPr>
              <a:t>)</a:t>
            </a:r>
            <a:endParaRPr lang="fr-FR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9950" y="6021388"/>
            <a:ext cx="1211263" cy="4016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0 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1023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9563" y="6094413"/>
            <a:ext cx="1652587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1024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49151 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4475" y="4110038"/>
            <a:ext cx="1747838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49152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65535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20489" name="Forme libre 18"/>
          <p:cNvSpPr>
            <a:spLocks/>
          </p:cNvSpPr>
          <p:nvPr/>
        </p:nvSpPr>
        <p:spPr bwMode="auto">
          <a:xfrm>
            <a:off x="41275" y="2919413"/>
            <a:ext cx="9105900" cy="3876675"/>
          </a:xfrm>
          <a:custGeom>
            <a:avLst/>
            <a:gdLst>
              <a:gd name="T0" fmla="*/ 6866244 w 9105524"/>
              <a:gd name="T1" fmla="*/ 17433 h 3876569"/>
              <a:gd name="T2" fmla="*/ 6470374 w 9105524"/>
              <a:gd name="T3" fmla="*/ 44734 h 3876569"/>
              <a:gd name="T4" fmla="*/ 6306566 w 9105524"/>
              <a:gd name="T5" fmla="*/ 72034 h 3876569"/>
              <a:gd name="T6" fmla="*/ 6197362 w 9105524"/>
              <a:gd name="T7" fmla="*/ 112982 h 3876569"/>
              <a:gd name="T8" fmla="*/ 5815146 w 9105524"/>
              <a:gd name="T9" fmla="*/ 222180 h 3876569"/>
              <a:gd name="T10" fmla="*/ 5596738 w 9105524"/>
              <a:gd name="T11" fmla="*/ 372325 h 3876569"/>
              <a:gd name="T12" fmla="*/ 5391982 w 9105524"/>
              <a:gd name="T13" fmla="*/ 590719 h 3876569"/>
              <a:gd name="T14" fmla="*/ 5323726 w 9105524"/>
              <a:gd name="T15" fmla="*/ 727217 h 3876569"/>
              <a:gd name="T16" fmla="*/ 4982466 w 9105524"/>
              <a:gd name="T17" fmla="*/ 1095756 h 3876569"/>
              <a:gd name="T18" fmla="*/ 4709450 w 9105524"/>
              <a:gd name="T19" fmla="*/ 1300503 h 3876569"/>
              <a:gd name="T20" fmla="*/ 4504694 w 9105524"/>
              <a:gd name="T21" fmla="*/ 1436997 h 3876569"/>
              <a:gd name="T22" fmla="*/ 3863116 w 9105524"/>
              <a:gd name="T23" fmla="*/ 1641742 h 3876569"/>
              <a:gd name="T24" fmla="*/ 2812019 w 9105524"/>
              <a:gd name="T25" fmla="*/ 1655391 h 3876569"/>
              <a:gd name="T26" fmla="*/ 2061239 w 9105524"/>
              <a:gd name="T27" fmla="*/ 1628094 h 3876569"/>
              <a:gd name="T28" fmla="*/ 1037445 w 9105524"/>
              <a:gd name="T29" fmla="*/ 1628094 h 3876569"/>
              <a:gd name="T30" fmla="*/ 914590 w 9105524"/>
              <a:gd name="T31" fmla="*/ 1655391 h 3876569"/>
              <a:gd name="T32" fmla="*/ 450471 w 9105524"/>
              <a:gd name="T33" fmla="*/ 1723640 h 3876569"/>
              <a:gd name="T34" fmla="*/ 273010 w 9105524"/>
              <a:gd name="T35" fmla="*/ 1791887 h 3876569"/>
              <a:gd name="T36" fmla="*/ 204758 w 9105524"/>
              <a:gd name="T37" fmla="*/ 1942034 h 3876569"/>
              <a:gd name="T38" fmla="*/ 122855 w 9105524"/>
              <a:gd name="T39" fmla="*/ 2037582 h 3876569"/>
              <a:gd name="T40" fmla="*/ 81901 w 9105524"/>
              <a:gd name="T41" fmla="*/ 2187727 h 3876569"/>
              <a:gd name="T42" fmla="*/ 27300 w 9105524"/>
              <a:gd name="T43" fmla="*/ 2556267 h 3876569"/>
              <a:gd name="T44" fmla="*/ 0 w 9105524"/>
              <a:gd name="T45" fmla="*/ 2924807 h 3876569"/>
              <a:gd name="T46" fmla="*/ 54601 w 9105524"/>
              <a:gd name="T47" fmla="*/ 3006703 h 3876569"/>
              <a:gd name="T48" fmla="*/ 136507 w 9105524"/>
              <a:gd name="T49" fmla="*/ 3252399 h 3876569"/>
              <a:gd name="T50" fmla="*/ 300313 w 9105524"/>
              <a:gd name="T51" fmla="*/ 3402545 h 3876569"/>
              <a:gd name="T52" fmla="*/ 477771 w 9105524"/>
              <a:gd name="T53" fmla="*/ 3525389 h 3876569"/>
              <a:gd name="T54" fmla="*/ 791735 w 9105524"/>
              <a:gd name="T55" fmla="*/ 3716487 h 3876569"/>
              <a:gd name="T56" fmla="*/ 1624420 w 9105524"/>
              <a:gd name="T57" fmla="*/ 3743783 h 3876569"/>
              <a:gd name="T58" fmla="*/ 2757419 w 9105524"/>
              <a:gd name="T59" fmla="*/ 3798383 h 3876569"/>
              <a:gd name="T60" fmla="*/ 2934875 w 9105524"/>
              <a:gd name="T61" fmla="*/ 3852981 h 3876569"/>
              <a:gd name="T62" fmla="*/ 3726609 w 9105524"/>
              <a:gd name="T63" fmla="*/ 3798383 h 3876569"/>
              <a:gd name="T64" fmla="*/ 6347522 w 9105524"/>
              <a:gd name="T65" fmla="*/ 3648239 h 3876569"/>
              <a:gd name="T66" fmla="*/ 7412266 w 9105524"/>
              <a:gd name="T67" fmla="*/ 3539043 h 3876569"/>
              <a:gd name="T68" fmla="*/ 7535122 w 9105524"/>
              <a:gd name="T69" fmla="*/ 3511741 h 3876569"/>
              <a:gd name="T70" fmla="*/ 7698930 w 9105524"/>
              <a:gd name="T71" fmla="*/ 3225097 h 3876569"/>
              <a:gd name="T72" fmla="*/ 7958290 w 9105524"/>
              <a:gd name="T73" fmla="*/ 2938455 h 3876569"/>
              <a:gd name="T74" fmla="*/ 8053842 w 9105524"/>
              <a:gd name="T75" fmla="*/ 2870205 h 3876569"/>
              <a:gd name="T76" fmla="*/ 8122094 w 9105524"/>
              <a:gd name="T77" fmla="*/ 2774661 h 3876569"/>
              <a:gd name="T78" fmla="*/ 8272254 w 9105524"/>
              <a:gd name="T79" fmla="*/ 2447071 h 3876569"/>
              <a:gd name="T80" fmla="*/ 8381458 w 9105524"/>
              <a:gd name="T81" fmla="*/ 2296925 h 3876569"/>
              <a:gd name="T82" fmla="*/ 8558912 w 9105524"/>
              <a:gd name="T83" fmla="*/ 2160429 h 3876569"/>
              <a:gd name="T84" fmla="*/ 8695424 w 9105524"/>
              <a:gd name="T85" fmla="*/ 1887436 h 3876569"/>
              <a:gd name="T86" fmla="*/ 8750016 w 9105524"/>
              <a:gd name="T87" fmla="*/ 1696340 h 3876569"/>
              <a:gd name="T88" fmla="*/ 8831928 w 9105524"/>
              <a:gd name="T89" fmla="*/ 1423348 h 3876569"/>
              <a:gd name="T90" fmla="*/ 8900177 w 9105524"/>
              <a:gd name="T91" fmla="*/ 1286852 h 3876569"/>
              <a:gd name="T92" fmla="*/ 8968428 w 9105524"/>
              <a:gd name="T93" fmla="*/ 1150354 h 3876569"/>
              <a:gd name="T94" fmla="*/ 9036688 w 9105524"/>
              <a:gd name="T95" fmla="*/ 1000209 h 3876569"/>
              <a:gd name="T96" fmla="*/ 9077640 w 9105524"/>
              <a:gd name="T97" fmla="*/ 809113 h 3876569"/>
              <a:gd name="T98" fmla="*/ 9009388 w 9105524"/>
              <a:gd name="T99" fmla="*/ 713569 h 3876569"/>
              <a:gd name="T100" fmla="*/ 8968428 w 9105524"/>
              <a:gd name="T101" fmla="*/ 604372 h 3876569"/>
              <a:gd name="T102" fmla="*/ 8886528 w 9105524"/>
              <a:gd name="T103" fmla="*/ 399625 h 3876569"/>
              <a:gd name="T104" fmla="*/ 8831928 w 9105524"/>
              <a:gd name="T105" fmla="*/ 290428 h 3876569"/>
              <a:gd name="T106" fmla="*/ 8586215 w 9105524"/>
              <a:gd name="T107" fmla="*/ 249480 h 3876569"/>
              <a:gd name="T108" fmla="*/ 8463360 w 9105524"/>
              <a:gd name="T109" fmla="*/ 167584 h 3876569"/>
              <a:gd name="T110" fmla="*/ 8163046 w 9105524"/>
              <a:gd name="T111" fmla="*/ 85682 h 3876569"/>
              <a:gd name="T112" fmla="*/ 7958290 w 9105524"/>
              <a:gd name="T113" fmla="*/ 58386 h 3876569"/>
              <a:gd name="T114" fmla="*/ 7821782 w 9105524"/>
              <a:gd name="T115" fmla="*/ 17433 h 3876569"/>
              <a:gd name="T116" fmla="*/ 7617024 w 9105524"/>
              <a:gd name="T117" fmla="*/ 3785 h 387656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105524"/>
              <a:gd name="T178" fmla="*/ 0 h 3876569"/>
              <a:gd name="T179" fmla="*/ 9105524 w 9105524"/>
              <a:gd name="T180" fmla="*/ 3876569 h 387656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105524" h="3876569">
                <a:moveTo>
                  <a:pt x="7615451" y="3785"/>
                </a:moveTo>
                <a:lnTo>
                  <a:pt x="6864824" y="17433"/>
                </a:lnTo>
                <a:cubicBezTo>
                  <a:pt x="6837167" y="18340"/>
                  <a:pt x="6810544" y="29177"/>
                  <a:pt x="6782937" y="31081"/>
                </a:cubicBezTo>
                <a:cubicBezTo>
                  <a:pt x="6678454" y="38287"/>
                  <a:pt x="6573672" y="40180"/>
                  <a:pt x="6469039" y="44729"/>
                </a:cubicBezTo>
                <a:cubicBezTo>
                  <a:pt x="6428096" y="49278"/>
                  <a:pt x="6386844" y="51604"/>
                  <a:pt x="6346209" y="58376"/>
                </a:cubicBezTo>
                <a:cubicBezTo>
                  <a:pt x="6332018" y="60741"/>
                  <a:pt x="6319222" y="68535"/>
                  <a:pt x="6305265" y="72024"/>
                </a:cubicBezTo>
                <a:cubicBezTo>
                  <a:pt x="6282761" y="77650"/>
                  <a:pt x="6259773" y="81123"/>
                  <a:pt x="6237027" y="85672"/>
                </a:cubicBezTo>
                <a:cubicBezTo>
                  <a:pt x="6223379" y="94770"/>
                  <a:pt x="6211313" y="106875"/>
                  <a:pt x="6196083" y="112967"/>
                </a:cubicBezTo>
                <a:cubicBezTo>
                  <a:pt x="6141043" y="134983"/>
                  <a:pt x="6030526" y="154357"/>
                  <a:pt x="5977719" y="167559"/>
                </a:cubicBezTo>
                <a:cubicBezTo>
                  <a:pt x="5929165" y="179698"/>
                  <a:pt x="5860759" y="198744"/>
                  <a:pt x="5813946" y="222150"/>
                </a:cubicBezTo>
                <a:cubicBezTo>
                  <a:pt x="5708120" y="275063"/>
                  <a:pt x="5834972" y="228788"/>
                  <a:pt x="5732060" y="263093"/>
                </a:cubicBezTo>
                <a:cubicBezTo>
                  <a:pt x="5626353" y="368799"/>
                  <a:pt x="5679249" y="344385"/>
                  <a:pt x="5595582" y="372275"/>
                </a:cubicBezTo>
                <a:cubicBezTo>
                  <a:pt x="5567548" y="456376"/>
                  <a:pt x="5593443" y="404586"/>
                  <a:pt x="5472752" y="495105"/>
                </a:cubicBezTo>
                <a:cubicBezTo>
                  <a:pt x="5442231" y="517996"/>
                  <a:pt x="5412152" y="560838"/>
                  <a:pt x="5390865" y="590639"/>
                </a:cubicBezTo>
                <a:cubicBezTo>
                  <a:pt x="5381331" y="603986"/>
                  <a:pt x="5370905" y="616911"/>
                  <a:pt x="5363570" y="631582"/>
                </a:cubicBezTo>
                <a:cubicBezTo>
                  <a:pt x="5343242" y="672238"/>
                  <a:pt x="5356704" y="687361"/>
                  <a:pt x="5322627" y="727117"/>
                </a:cubicBezTo>
                <a:cubicBezTo>
                  <a:pt x="5307824" y="744387"/>
                  <a:pt x="5283203" y="751109"/>
                  <a:pt x="5268036" y="768060"/>
                </a:cubicBezTo>
                <a:cubicBezTo>
                  <a:pt x="5167480" y="880446"/>
                  <a:pt x="5096936" y="1000190"/>
                  <a:pt x="4981433" y="1095606"/>
                </a:cubicBezTo>
                <a:cubicBezTo>
                  <a:pt x="4916193" y="1149500"/>
                  <a:pt x="4842794" y="1192870"/>
                  <a:pt x="4776716" y="1245732"/>
                </a:cubicBezTo>
                <a:cubicBezTo>
                  <a:pt x="4753970" y="1263929"/>
                  <a:pt x="4730249" y="1280970"/>
                  <a:pt x="4708477" y="1300323"/>
                </a:cubicBezTo>
                <a:cubicBezTo>
                  <a:pt x="4666805" y="1337364"/>
                  <a:pt x="4636043" y="1382017"/>
                  <a:pt x="4585648" y="1409505"/>
                </a:cubicBezTo>
                <a:cubicBezTo>
                  <a:pt x="4560389" y="1423283"/>
                  <a:pt x="4531057" y="1427702"/>
                  <a:pt x="4503761" y="1436800"/>
                </a:cubicBezTo>
                <a:cubicBezTo>
                  <a:pt x="4490113" y="1441349"/>
                  <a:pt x="4475394" y="1443462"/>
                  <a:pt x="4462818" y="1450448"/>
                </a:cubicBezTo>
                <a:cubicBezTo>
                  <a:pt x="4196273" y="1598529"/>
                  <a:pt x="4385350" y="1507023"/>
                  <a:pt x="3862316" y="1641517"/>
                </a:cubicBezTo>
                <a:cubicBezTo>
                  <a:pt x="3703642" y="1682319"/>
                  <a:pt x="3534770" y="1650615"/>
                  <a:pt x="3370997" y="1655164"/>
                </a:cubicBezTo>
                <a:cubicBezTo>
                  <a:pt x="3130208" y="1695296"/>
                  <a:pt x="3327020" y="1667894"/>
                  <a:pt x="2811439" y="1655164"/>
                </a:cubicBezTo>
                <a:lnTo>
                  <a:pt x="2183642" y="1641517"/>
                </a:lnTo>
                <a:lnTo>
                  <a:pt x="2060812" y="1627869"/>
                </a:lnTo>
                <a:cubicBezTo>
                  <a:pt x="2024386" y="1623584"/>
                  <a:pt x="1988307" y="1614221"/>
                  <a:pt x="1951630" y="1614221"/>
                </a:cubicBezTo>
                <a:cubicBezTo>
                  <a:pt x="1646796" y="1614221"/>
                  <a:pt x="1342030" y="1623320"/>
                  <a:pt x="1037230" y="1627869"/>
                </a:cubicBezTo>
                <a:cubicBezTo>
                  <a:pt x="1009934" y="1632418"/>
                  <a:pt x="982356" y="1635514"/>
                  <a:pt x="955343" y="1641517"/>
                </a:cubicBezTo>
                <a:cubicBezTo>
                  <a:pt x="941300" y="1644638"/>
                  <a:pt x="928232" y="1651212"/>
                  <a:pt x="914400" y="1655164"/>
                </a:cubicBezTo>
                <a:cubicBezTo>
                  <a:pt x="876078" y="1666113"/>
                  <a:pt x="750756" y="1693525"/>
                  <a:pt x="736979" y="1696108"/>
                </a:cubicBezTo>
                <a:cubicBezTo>
                  <a:pt x="639287" y="1714426"/>
                  <a:pt x="552346" y="1716120"/>
                  <a:pt x="450376" y="1723403"/>
                </a:cubicBezTo>
                <a:cubicBezTo>
                  <a:pt x="442284" y="1724559"/>
                  <a:pt x="339884" y="1733375"/>
                  <a:pt x="313898" y="1750699"/>
                </a:cubicBezTo>
                <a:cubicBezTo>
                  <a:pt x="297839" y="1761405"/>
                  <a:pt x="286603" y="1777994"/>
                  <a:pt x="272955" y="1791642"/>
                </a:cubicBezTo>
                <a:cubicBezTo>
                  <a:pt x="254758" y="1828036"/>
                  <a:pt x="231232" y="1862222"/>
                  <a:pt x="218364" y="1900824"/>
                </a:cubicBezTo>
                <a:cubicBezTo>
                  <a:pt x="213815" y="1914472"/>
                  <a:pt x="212696" y="1929797"/>
                  <a:pt x="204716" y="1941767"/>
                </a:cubicBezTo>
                <a:cubicBezTo>
                  <a:pt x="194010" y="1957826"/>
                  <a:pt x="176334" y="1968057"/>
                  <a:pt x="163773" y="1982711"/>
                </a:cubicBezTo>
                <a:cubicBezTo>
                  <a:pt x="148970" y="1999981"/>
                  <a:pt x="136478" y="2019105"/>
                  <a:pt x="122830" y="2037302"/>
                </a:cubicBezTo>
                <a:cubicBezTo>
                  <a:pt x="80164" y="2207963"/>
                  <a:pt x="134693" y="1995781"/>
                  <a:pt x="95534" y="2132836"/>
                </a:cubicBezTo>
                <a:cubicBezTo>
                  <a:pt x="90381" y="2150871"/>
                  <a:pt x="87276" y="2169461"/>
                  <a:pt x="81886" y="2187427"/>
                </a:cubicBezTo>
                <a:cubicBezTo>
                  <a:pt x="32046" y="2353563"/>
                  <a:pt x="72400" y="2198078"/>
                  <a:pt x="40943" y="2323905"/>
                </a:cubicBezTo>
                <a:cubicBezTo>
                  <a:pt x="36394" y="2401242"/>
                  <a:pt x="35004" y="2478830"/>
                  <a:pt x="27295" y="2555917"/>
                </a:cubicBezTo>
                <a:cubicBezTo>
                  <a:pt x="25864" y="2570231"/>
                  <a:pt x="14711" y="2582513"/>
                  <a:pt x="13648" y="2596860"/>
                </a:cubicBezTo>
                <a:cubicBezTo>
                  <a:pt x="5576" y="2705838"/>
                  <a:pt x="4549" y="2815224"/>
                  <a:pt x="0" y="2924406"/>
                </a:cubicBezTo>
                <a:cubicBezTo>
                  <a:pt x="13648" y="2938054"/>
                  <a:pt x="30237" y="2949291"/>
                  <a:pt x="40943" y="2965350"/>
                </a:cubicBezTo>
                <a:cubicBezTo>
                  <a:pt x="48923" y="2977320"/>
                  <a:pt x="45604" y="2995060"/>
                  <a:pt x="54591" y="3006293"/>
                </a:cubicBezTo>
                <a:cubicBezTo>
                  <a:pt x="64838" y="3019101"/>
                  <a:pt x="81886" y="3024490"/>
                  <a:pt x="95534" y="3033588"/>
                </a:cubicBezTo>
                <a:cubicBezTo>
                  <a:pt x="151127" y="3144771"/>
                  <a:pt x="110915" y="3047454"/>
                  <a:pt x="136477" y="3251953"/>
                </a:cubicBezTo>
                <a:cubicBezTo>
                  <a:pt x="138873" y="3271119"/>
                  <a:pt x="159294" y="3349599"/>
                  <a:pt x="177421" y="3361135"/>
                </a:cubicBezTo>
                <a:cubicBezTo>
                  <a:pt x="213832" y="3384305"/>
                  <a:pt x="259308" y="3388430"/>
                  <a:pt x="300251" y="3402078"/>
                </a:cubicBezTo>
                <a:cubicBezTo>
                  <a:pt x="323492" y="3409825"/>
                  <a:pt x="345743" y="3420275"/>
                  <a:pt x="368489" y="3429373"/>
                </a:cubicBezTo>
                <a:cubicBezTo>
                  <a:pt x="587993" y="3648877"/>
                  <a:pt x="270944" y="3336975"/>
                  <a:pt x="477671" y="3524908"/>
                </a:cubicBezTo>
                <a:cubicBezTo>
                  <a:pt x="678343" y="3707337"/>
                  <a:pt x="463468" y="3538138"/>
                  <a:pt x="682388" y="3702329"/>
                </a:cubicBezTo>
                <a:cubicBezTo>
                  <a:pt x="711730" y="3724335"/>
                  <a:pt x="754925" y="3714449"/>
                  <a:pt x="791570" y="3715976"/>
                </a:cubicBezTo>
                <a:cubicBezTo>
                  <a:pt x="973439" y="3723554"/>
                  <a:pt x="1155551" y="3723659"/>
                  <a:pt x="1337480" y="3729624"/>
                </a:cubicBezTo>
                <a:cubicBezTo>
                  <a:pt x="1433071" y="3732758"/>
                  <a:pt x="1528549" y="3738723"/>
                  <a:pt x="1624083" y="3743272"/>
                </a:cubicBezTo>
                <a:cubicBezTo>
                  <a:pt x="1665026" y="3747821"/>
                  <a:pt x="1705751" y="3755274"/>
                  <a:pt x="1746913" y="3756920"/>
                </a:cubicBezTo>
                <a:cubicBezTo>
                  <a:pt x="2791269" y="3798694"/>
                  <a:pt x="2336538" y="3745324"/>
                  <a:pt x="2756848" y="3797863"/>
                </a:cubicBezTo>
                <a:cubicBezTo>
                  <a:pt x="2784143" y="3806962"/>
                  <a:pt x="2811176" y="3816891"/>
                  <a:pt x="2838734" y="3825159"/>
                </a:cubicBezTo>
                <a:cubicBezTo>
                  <a:pt x="3010102" y="3876569"/>
                  <a:pt x="2796671" y="3806587"/>
                  <a:pt x="2934268" y="3852454"/>
                </a:cubicBezTo>
                <a:cubicBezTo>
                  <a:pt x="3029802" y="3847905"/>
                  <a:pt x="3125455" y="3845386"/>
                  <a:pt x="3220871" y="3838806"/>
                </a:cubicBezTo>
                <a:cubicBezTo>
                  <a:pt x="3389346" y="3827187"/>
                  <a:pt x="3725839" y="3797863"/>
                  <a:pt x="3725839" y="3797863"/>
                </a:cubicBezTo>
                <a:cubicBezTo>
                  <a:pt x="3896175" y="3799715"/>
                  <a:pt x="5161805" y="3827751"/>
                  <a:pt x="5568286" y="3797863"/>
                </a:cubicBezTo>
                <a:cubicBezTo>
                  <a:pt x="5799353" y="3780873"/>
                  <a:pt x="6129827" y="3688776"/>
                  <a:pt x="6346209" y="3647738"/>
                </a:cubicBezTo>
                <a:cubicBezTo>
                  <a:pt x="6574709" y="3604402"/>
                  <a:pt x="6747561" y="3585832"/>
                  <a:pt x="6974006" y="3565851"/>
                </a:cubicBezTo>
                <a:cubicBezTo>
                  <a:pt x="7106563" y="3554155"/>
                  <a:pt x="7281546" y="3545733"/>
                  <a:pt x="7410734" y="3538556"/>
                </a:cubicBezTo>
                <a:cubicBezTo>
                  <a:pt x="7438030" y="3534007"/>
                  <a:pt x="7465608" y="3530911"/>
                  <a:pt x="7492621" y="3524908"/>
                </a:cubicBezTo>
                <a:cubicBezTo>
                  <a:pt x="7506664" y="3521787"/>
                  <a:pt x="7523392" y="3521432"/>
                  <a:pt x="7533564" y="3511260"/>
                </a:cubicBezTo>
                <a:cubicBezTo>
                  <a:pt x="7570063" y="3474761"/>
                  <a:pt x="7593143" y="3387145"/>
                  <a:pt x="7615451" y="3347487"/>
                </a:cubicBezTo>
                <a:cubicBezTo>
                  <a:pt x="7639576" y="3304599"/>
                  <a:pt x="7671061" y="3266262"/>
                  <a:pt x="7697337" y="3224657"/>
                </a:cubicBezTo>
                <a:cubicBezTo>
                  <a:pt x="7828750" y="3016587"/>
                  <a:pt x="7721792" y="3145611"/>
                  <a:pt x="7915701" y="2951702"/>
                </a:cubicBezTo>
                <a:cubicBezTo>
                  <a:pt x="7925874" y="2941529"/>
                  <a:pt x="7942997" y="2942603"/>
                  <a:pt x="7956645" y="2938054"/>
                </a:cubicBezTo>
                <a:cubicBezTo>
                  <a:pt x="7974842" y="2924406"/>
                  <a:pt x="7992727" y="2910332"/>
                  <a:pt x="8011236" y="2897111"/>
                </a:cubicBezTo>
                <a:cubicBezTo>
                  <a:pt x="8024583" y="2887577"/>
                  <a:pt x="8040581" y="2881413"/>
                  <a:pt x="8052179" y="2869815"/>
                </a:cubicBezTo>
                <a:cubicBezTo>
                  <a:pt x="8063777" y="2858217"/>
                  <a:pt x="8069940" y="2842219"/>
                  <a:pt x="8079474" y="2828872"/>
                </a:cubicBezTo>
                <a:cubicBezTo>
                  <a:pt x="8092695" y="2810363"/>
                  <a:pt x="8104334" y="2790365"/>
                  <a:pt x="8120418" y="2774281"/>
                </a:cubicBezTo>
                <a:cubicBezTo>
                  <a:pt x="8132016" y="2762683"/>
                  <a:pt x="8147713" y="2756084"/>
                  <a:pt x="8161361" y="2746985"/>
                </a:cubicBezTo>
                <a:cubicBezTo>
                  <a:pt x="8191412" y="2596734"/>
                  <a:pt x="8166177" y="2700196"/>
                  <a:pt x="8270543" y="2446735"/>
                </a:cubicBezTo>
                <a:cubicBezTo>
                  <a:pt x="8286512" y="2407952"/>
                  <a:pt x="8327761" y="2385120"/>
                  <a:pt x="8352430" y="2351200"/>
                </a:cubicBezTo>
                <a:cubicBezTo>
                  <a:pt x="8364396" y="2334746"/>
                  <a:pt x="8365339" y="2310995"/>
                  <a:pt x="8379725" y="2296609"/>
                </a:cubicBezTo>
                <a:cubicBezTo>
                  <a:pt x="8398482" y="2277852"/>
                  <a:pt x="8425893" y="2270380"/>
                  <a:pt x="8447964" y="2255666"/>
                </a:cubicBezTo>
                <a:cubicBezTo>
                  <a:pt x="8504348" y="2218077"/>
                  <a:pt x="8507735" y="2209543"/>
                  <a:pt x="8557146" y="2160132"/>
                </a:cubicBezTo>
                <a:cubicBezTo>
                  <a:pt x="8569515" y="2098288"/>
                  <a:pt x="8576661" y="2031436"/>
                  <a:pt x="8625385" y="1982711"/>
                </a:cubicBezTo>
                <a:cubicBezTo>
                  <a:pt x="8680714" y="1927381"/>
                  <a:pt x="8657696" y="1959030"/>
                  <a:pt x="8693624" y="1887176"/>
                </a:cubicBezTo>
                <a:cubicBezTo>
                  <a:pt x="8698173" y="1859881"/>
                  <a:pt x="8701268" y="1832303"/>
                  <a:pt x="8707271" y="1805290"/>
                </a:cubicBezTo>
                <a:cubicBezTo>
                  <a:pt x="8713659" y="1776544"/>
                  <a:pt x="8741133" y="1717354"/>
                  <a:pt x="8748215" y="1696108"/>
                </a:cubicBezTo>
                <a:cubicBezTo>
                  <a:pt x="8816264" y="1491960"/>
                  <a:pt x="8738042" y="1694240"/>
                  <a:pt x="8802806" y="1532335"/>
                </a:cubicBezTo>
                <a:cubicBezTo>
                  <a:pt x="8806586" y="1513434"/>
                  <a:pt x="8816988" y="1446756"/>
                  <a:pt x="8830101" y="1423153"/>
                </a:cubicBezTo>
                <a:cubicBezTo>
                  <a:pt x="8846032" y="1394476"/>
                  <a:pt x="8884692" y="1341266"/>
                  <a:pt x="8884692" y="1341266"/>
                </a:cubicBezTo>
                <a:cubicBezTo>
                  <a:pt x="8889241" y="1323069"/>
                  <a:pt x="8891754" y="1304238"/>
                  <a:pt x="8898340" y="1286675"/>
                </a:cubicBezTo>
                <a:cubicBezTo>
                  <a:pt x="8934231" y="1190966"/>
                  <a:pt x="8913335" y="1270334"/>
                  <a:pt x="8952931" y="1191141"/>
                </a:cubicBezTo>
                <a:cubicBezTo>
                  <a:pt x="8959365" y="1178274"/>
                  <a:pt x="8962445" y="1163977"/>
                  <a:pt x="8966579" y="1150197"/>
                </a:cubicBezTo>
                <a:cubicBezTo>
                  <a:pt x="8976096" y="1118475"/>
                  <a:pt x="8980169" y="1084813"/>
                  <a:pt x="8993874" y="1054663"/>
                </a:cubicBezTo>
                <a:cubicBezTo>
                  <a:pt x="9003287" y="1033955"/>
                  <a:pt x="9021597" y="1018581"/>
                  <a:pt x="9034818" y="1000072"/>
                </a:cubicBezTo>
                <a:cubicBezTo>
                  <a:pt x="9044352" y="986725"/>
                  <a:pt x="9053015" y="972777"/>
                  <a:pt x="9062113" y="959129"/>
                </a:cubicBezTo>
                <a:cubicBezTo>
                  <a:pt x="9081811" y="880340"/>
                  <a:pt x="9105524" y="868528"/>
                  <a:pt x="9075761" y="809003"/>
                </a:cubicBezTo>
                <a:cubicBezTo>
                  <a:pt x="9068425" y="794332"/>
                  <a:pt x="9057999" y="781407"/>
                  <a:pt x="9048465" y="768060"/>
                </a:cubicBezTo>
                <a:cubicBezTo>
                  <a:pt x="9035244" y="749551"/>
                  <a:pt x="9021170" y="731666"/>
                  <a:pt x="9007522" y="713469"/>
                </a:cubicBezTo>
                <a:cubicBezTo>
                  <a:pt x="9002973" y="690723"/>
                  <a:pt x="9002019" y="666950"/>
                  <a:pt x="8993874" y="645230"/>
                </a:cubicBezTo>
                <a:cubicBezTo>
                  <a:pt x="8988115" y="629872"/>
                  <a:pt x="8974433" y="618687"/>
                  <a:pt x="8966579" y="604287"/>
                </a:cubicBezTo>
                <a:cubicBezTo>
                  <a:pt x="8947095" y="568566"/>
                  <a:pt x="8930185" y="531499"/>
                  <a:pt x="8911988" y="495105"/>
                </a:cubicBezTo>
                <a:cubicBezTo>
                  <a:pt x="8897177" y="465482"/>
                  <a:pt x="8895165" y="430990"/>
                  <a:pt x="8884692" y="399570"/>
                </a:cubicBezTo>
                <a:cubicBezTo>
                  <a:pt x="8876945" y="376329"/>
                  <a:pt x="8868353" y="353244"/>
                  <a:pt x="8857397" y="331332"/>
                </a:cubicBezTo>
                <a:cubicBezTo>
                  <a:pt x="8850061" y="316661"/>
                  <a:pt x="8838239" y="304630"/>
                  <a:pt x="8830101" y="290388"/>
                </a:cubicBezTo>
                <a:cubicBezTo>
                  <a:pt x="8820007" y="272724"/>
                  <a:pt x="8811904" y="253994"/>
                  <a:pt x="8802806" y="235797"/>
                </a:cubicBezTo>
                <a:cubicBezTo>
                  <a:pt x="8709141" y="262559"/>
                  <a:pt x="8688594" y="281492"/>
                  <a:pt x="8584442" y="249445"/>
                </a:cubicBezTo>
                <a:cubicBezTo>
                  <a:pt x="8562702" y="242756"/>
                  <a:pt x="8548777" y="221119"/>
                  <a:pt x="8529851" y="208502"/>
                </a:cubicBezTo>
                <a:cubicBezTo>
                  <a:pt x="8507780" y="193788"/>
                  <a:pt x="8485338" y="179422"/>
                  <a:pt x="8461612" y="167559"/>
                </a:cubicBezTo>
                <a:cubicBezTo>
                  <a:pt x="8430087" y="151796"/>
                  <a:pt x="8323828" y="107247"/>
                  <a:pt x="8284191" y="99320"/>
                </a:cubicBezTo>
                <a:cubicBezTo>
                  <a:pt x="8243796" y="91241"/>
                  <a:pt x="8202304" y="90221"/>
                  <a:pt x="8161361" y="85672"/>
                </a:cubicBezTo>
                <a:cubicBezTo>
                  <a:pt x="8143164" y="81123"/>
                  <a:pt x="8125363" y="74503"/>
                  <a:pt x="8106770" y="72024"/>
                </a:cubicBezTo>
                <a:cubicBezTo>
                  <a:pt x="8056963" y="65383"/>
                  <a:pt x="8006128" y="67108"/>
                  <a:pt x="7956645" y="58376"/>
                </a:cubicBezTo>
                <a:cubicBezTo>
                  <a:pt x="7928311" y="53376"/>
                  <a:pt x="7902671" y="38059"/>
                  <a:pt x="7874758" y="31081"/>
                </a:cubicBezTo>
                <a:cubicBezTo>
                  <a:pt x="7856561" y="26532"/>
                  <a:pt x="7838202" y="22586"/>
                  <a:pt x="7820167" y="17433"/>
                </a:cubicBezTo>
                <a:cubicBezTo>
                  <a:pt x="7806335" y="13481"/>
                  <a:pt x="7793588" y="4583"/>
                  <a:pt x="7779224" y="3785"/>
                </a:cubicBezTo>
                <a:cubicBezTo>
                  <a:pt x="7711090" y="0"/>
                  <a:pt x="7767851" y="1510"/>
                  <a:pt x="7615451" y="3785"/>
                </a:cubicBezTo>
                <a:close/>
              </a:path>
            </a:pathLst>
          </a:custGeom>
          <a:noFill/>
          <a:ln w="381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490" name="Accolade ouvrante 18"/>
          <p:cNvSpPr>
            <a:spLocks/>
          </p:cNvSpPr>
          <p:nvPr/>
        </p:nvSpPr>
        <p:spPr bwMode="auto">
          <a:xfrm rot="-5400000">
            <a:off x="2160588" y="452437"/>
            <a:ext cx="503238" cy="2233613"/>
          </a:xfrm>
          <a:prstGeom prst="leftBrace">
            <a:avLst>
              <a:gd name="adj1" fmla="val 834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1" name="Accolade ouvrante 19"/>
          <p:cNvSpPr>
            <a:spLocks/>
          </p:cNvSpPr>
          <p:nvPr/>
        </p:nvSpPr>
        <p:spPr bwMode="auto">
          <a:xfrm rot="-5400000">
            <a:off x="5329238" y="-41275"/>
            <a:ext cx="503238" cy="3240087"/>
          </a:xfrm>
          <a:prstGeom prst="leftBrace">
            <a:avLst>
              <a:gd name="adj1" fmla="val 8346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2" name="ZoneTexte 20"/>
          <p:cNvSpPr txBox="1">
            <a:spLocks noChangeArrowheads="1"/>
          </p:cNvSpPr>
          <p:nvPr/>
        </p:nvSpPr>
        <p:spPr bwMode="auto">
          <a:xfrm>
            <a:off x="1546225" y="1804988"/>
            <a:ext cx="1766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Socket émission</a:t>
            </a:r>
          </a:p>
        </p:txBody>
      </p:sp>
      <p:sp>
        <p:nvSpPr>
          <p:cNvPr id="20493" name="ZoneTexte 23"/>
          <p:cNvSpPr txBox="1">
            <a:spLocks noChangeArrowheads="1"/>
          </p:cNvSpPr>
          <p:nvPr/>
        </p:nvSpPr>
        <p:spPr bwMode="auto">
          <a:xfrm>
            <a:off x="4705350" y="1773238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Socket réception</a:t>
            </a:r>
          </a:p>
        </p:txBody>
      </p:sp>
    </p:spTree>
    <p:extLst>
      <p:ext uri="{BB962C8B-B14F-4D97-AF65-F5344CB8AC3E}">
        <p14:creationId xmlns:p14="http://schemas.microsoft.com/office/powerpoint/2010/main" val="39515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CF193-B949-45EC-8196-DB5CC25BCE84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Assignations des ports </a:t>
            </a:r>
          </a:p>
        </p:txBody>
      </p:sp>
      <p:grpSp>
        <p:nvGrpSpPr>
          <p:cNvPr id="21508" name="Groupe 27"/>
          <p:cNvGrpSpPr>
            <a:grpSpLocks/>
          </p:cNvGrpSpPr>
          <p:nvPr/>
        </p:nvGrpSpPr>
        <p:grpSpPr bwMode="auto">
          <a:xfrm>
            <a:off x="2987675" y="796925"/>
            <a:ext cx="2663825" cy="1336675"/>
            <a:chOff x="206808" y="4797248"/>
            <a:chExt cx="2664296" cy="1336118"/>
          </a:xfrm>
        </p:grpSpPr>
        <p:sp>
          <p:nvSpPr>
            <p:cNvPr id="9" name="ZoneTexte 8"/>
            <p:cNvSpPr txBox="1"/>
            <p:nvPr/>
          </p:nvSpPr>
          <p:spPr>
            <a:xfrm>
              <a:off x="206808" y="4797248"/>
              <a:ext cx="2664296" cy="828330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réservés (connus)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0500" y="5733483"/>
              <a:ext cx="1211477" cy="399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0 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  <a:sym typeface="Wingdings" pitchFamily="2" charset="2"/>
                </a:rPr>
                <a:t>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1023</a:t>
              </a:r>
              <a:endParaRPr lang="fr-FR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4613" y="2278063"/>
            <a:ext cx="8856662" cy="2879129"/>
          </a:xfrm>
          <a:prstGeom prst="rect">
            <a:avLst/>
          </a:prstGeom>
          <a:solidFill>
            <a:srgbClr val="FFEA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Processus système: </a:t>
            </a:r>
            <a:r>
              <a:rPr lang="fr-FR" sz="2000" b="0" kern="0" dirty="0">
                <a:solidFill>
                  <a:schemeClr val="tx1"/>
                </a:solidFill>
                <a:latin typeface="Garamond" pitchFamily="18" charset="0"/>
              </a:rPr>
              <a:t>ont la particularité d’être assignés par 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ICANN (Internet Corporation for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Assigned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Names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and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Numbers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) </a:t>
            </a:r>
            <a:r>
              <a:rPr lang="fr-FR" sz="2000" b="0" kern="0" dirty="0">
                <a:solidFill>
                  <a:schemeClr val="tx1"/>
                </a:solidFill>
                <a:latin typeface="Garamond" pitchFamily="18" charset="0"/>
              </a:rPr>
              <a:t>afin d’aider à la configuration des réseaux.</a:t>
            </a:r>
            <a:endParaRPr lang="fr-FR" sz="2000" kern="0" dirty="0">
              <a:solidFill>
                <a:srgbClr val="FF0000"/>
              </a:solidFill>
              <a:latin typeface="Garamond" pitchFamily="18" charset="0"/>
            </a:endParaRPr>
          </a:p>
          <a:p>
            <a:pPr marL="685800" lvl="1" indent="-228600" algn="just">
              <a:buClr>
                <a:srgbClr val="008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21 FTP</a:t>
            </a:r>
            <a:r>
              <a:rPr lang="fr-FR" sz="2000" b="0" kern="0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25 SMTP, 80 HTTP, 179 BGP, … 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pour </a:t>
            </a:r>
            <a:r>
              <a:rPr lang="fr-FR" sz="2000" kern="0" dirty="0" err="1">
                <a:solidFill>
                  <a:srgbClr val="FF0000"/>
                </a:solidFill>
                <a:latin typeface="Garamond" pitchFamily="18" charset="0"/>
              </a:rPr>
              <a:t>tcp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.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FTP :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File Transfer Protocol.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SMTP : 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Simple Mail Transfer Protocol.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kern="0" dirty="0">
                <a:solidFill>
                  <a:schemeClr val="tx1"/>
                </a:solidFill>
                <a:latin typeface="Garamond" pitchFamily="18" charset="0"/>
              </a:rPr>
              <a:t>HTTP :</a:t>
            </a:r>
            <a:r>
              <a:rPr lang="fr-FR" b="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b="0" kern="0" dirty="0" err="1">
                <a:solidFill>
                  <a:schemeClr val="tx1"/>
                </a:solidFill>
                <a:latin typeface="Garamond" pitchFamily="18" charset="0"/>
              </a:rPr>
              <a:t>H</a:t>
            </a:r>
            <a:r>
              <a:rPr lang="fr-FR" b="0" dirty="0" err="1">
                <a:solidFill>
                  <a:schemeClr val="tx1"/>
                </a:solidFill>
                <a:latin typeface="Garamond" pitchFamily="18" charset="0"/>
              </a:rPr>
              <a:t>ypertext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Transfer Protocol.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BGP :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Border Gateway Protocol</a:t>
            </a:r>
            <a:r>
              <a:rPr lang="fr-FR" b="0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fr-FR" sz="2000" kern="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998538" y="3630613"/>
            <a:ext cx="3924300" cy="13335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CF193-B949-45EC-8196-DB5CC25BCE84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Assignations des ports </a:t>
            </a:r>
          </a:p>
        </p:txBody>
      </p:sp>
      <p:grpSp>
        <p:nvGrpSpPr>
          <p:cNvPr id="21508" name="Groupe 27"/>
          <p:cNvGrpSpPr>
            <a:grpSpLocks/>
          </p:cNvGrpSpPr>
          <p:nvPr/>
        </p:nvGrpSpPr>
        <p:grpSpPr bwMode="auto">
          <a:xfrm>
            <a:off x="2987675" y="796925"/>
            <a:ext cx="2663825" cy="1336675"/>
            <a:chOff x="206808" y="4797248"/>
            <a:chExt cx="2664296" cy="1336118"/>
          </a:xfrm>
        </p:grpSpPr>
        <p:sp>
          <p:nvSpPr>
            <p:cNvPr id="9" name="ZoneTexte 8"/>
            <p:cNvSpPr txBox="1"/>
            <p:nvPr/>
          </p:nvSpPr>
          <p:spPr>
            <a:xfrm>
              <a:off x="206808" y="4797248"/>
              <a:ext cx="2664296" cy="828330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réservés (connus)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0500" y="5733483"/>
              <a:ext cx="1211477" cy="399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0 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  <a:sym typeface="Wingdings" pitchFamily="2" charset="2"/>
                </a:rPr>
                <a:t>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1023</a:t>
              </a:r>
              <a:endParaRPr lang="fr-FR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4613" y="2278063"/>
            <a:ext cx="8856662" cy="4103687"/>
          </a:xfrm>
          <a:prstGeom prst="rect">
            <a:avLst/>
          </a:prstGeom>
          <a:solidFill>
            <a:srgbClr val="FFEA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Processus système: </a:t>
            </a:r>
            <a:r>
              <a:rPr lang="fr-FR" sz="2000" b="0" kern="0" dirty="0">
                <a:solidFill>
                  <a:schemeClr val="tx1"/>
                </a:solidFill>
                <a:latin typeface="Garamond" pitchFamily="18" charset="0"/>
              </a:rPr>
              <a:t>ont la particularité d’être assignés par 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ICANN (Internet Corporation for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Assigned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Names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and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Numbers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) </a:t>
            </a:r>
            <a:r>
              <a:rPr lang="fr-FR" sz="2000" b="0" kern="0" dirty="0">
                <a:solidFill>
                  <a:schemeClr val="tx1"/>
                </a:solidFill>
                <a:latin typeface="Garamond" pitchFamily="18" charset="0"/>
              </a:rPr>
              <a:t>afin d’aider à la configuration des réseaux.</a:t>
            </a:r>
            <a:endParaRPr lang="fr-FR" sz="2000" kern="0" dirty="0">
              <a:solidFill>
                <a:srgbClr val="FF0000"/>
              </a:solidFill>
              <a:latin typeface="Garamond" pitchFamily="18" charset="0"/>
            </a:endParaRPr>
          </a:p>
          <a:p>
            <a:pPr marL="685800" lvl="1" indent="-228600" algn="just">
              <a:buClr>
                <a:srgbClr val="008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21 FTP</a:t>
            </a:r>
            <a:r>
              <a:rPr lang="fr-FR" sz="2000" b="0" kern="0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25 SMTP, 80 HTTP, 179 BGP, … 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pour </a:t>
            </a:r>
            <a:r>
              <a:rPr lang="fr-FR" sz="2000" kern="0" dirty="0" err="1">
                <a:solidFill>
                  <a:srgbClr val="FF0000"/>
                </a:solidFill>
                <a:latin typeface="Garamond" pitchFamily="18" charset="0"/>
              </a:rPr>
              <a:t>tcp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.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FTP :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File Transfer Protocol.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SMTP : 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Simple Mail Transfer Protocol.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kern="0" dirty="0">
                <a:solidFill>
                  <a:schemeClr val="tx1"/>
                </a:solidFill>
                <a:latin typeface="Garamond" pitchFamily="18" charset="0"/>
              </a:rPr>
              <a:t>HTTP :</a:t>
            </a:r>
            <a:r>
              <a:rPr lang="fr-FR" b="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b="0" kern="0" dirty="0" err="1">
                <a:solidFill>
                  <a:schemeClr val="tx1"/>
                </a:solidFill>
                <a:latin typeface="Garamond" pitchFamily="18" charset="0"/>
              </a:rPr>
              <a:t>H</a:t>
            </a:r>
            <a:r>
              <a:rPr lang="fr-FR" b="0" dirty="0" err="1">
                <a:solidFill>
                  <a:schemeClr val="tx1"/>
                </a:solidFill>
                <a:latin typeface="Garamond" pitchFamily="18" charset="0"/>
              </a:rPr>
              <a:t>ypertext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Transfer Protocol.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BGP :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Border Gateway Protocol.</a:t>
            </a:r>
            <a:endParaRPr lang="fr-FR" sz="2000" kern="0" dirty="0">
              <a:solidFill>
                <a:srgbClr val="FF0000"/>
              </a:solidFill>
              <a:latin typeface="Garamond" pitchFamily="18" charset="0"/>
            </a:endParaRPr>
          </a:p>
          <a:p>
            <a:pPr marL="685800" lvl="1" indent="-228600" algn="l">
              <a:buClr>
                <a:srgbClr val="008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53 DNS, DHCP (serveur 67 ; client 68), 520 RIP…. 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pour </a:t>
            </a:r>
            <a:r>
              <a:rPr lang="fr-FR" sz="2000" kern="0" dirty="0" err="1">
                <a:solidFill>
                  <a:srgbClr val="FF0000"/>
                </a:solidFill>
                <a:latin typeface="Garamond" pitchFamily="18" charset="0"/>
              </a:rPr>
              <a:t>udp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DNS :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Domain Name System.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DHCP : </a:t>
            </a:r>
            <a:r>
              <a:rPr lang="fr-FR" b="0" dirty="0" err="1">
                <a:solidFill>
                  <a:schemeClr val="tx1"/>
                </a:solidFill>
                <a:latin typeface="Garamond" pitchFamily="18" charset="0"/>
              </a:rPr>
              <a:t>Dynamic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Host Configuration Protocol.</a:t>
            </a:r>
          </a:p>
          <a:p>
            <a:pPr marL="1143000" lvl="2" indent="-228600" algn="l">
              <a:buClr>
                <a:srgbClr val="FF0000"/>
              </a:buClr>
              <a:buSzPct val="80000"/>
              <a:buFont typeface="Wingdings" pitchFamily="2" charset="2"/>
              <a:buChar char="q"/>
              <a:defRPr/>
            </a:pPr>
            <a:r>
              <a:rPr lang="fr-FR" kern="0" dirty="0">
                <a:solidFill>
                  <a:schemeClr val="tx1"/>
                </a:solidFill>
                <a:latin typeface="Garamond" pitchFamily="18" charset="0"/>
              </a:rPr>
              <a:t>RIP :</a:t>
            </a:r>
            <a:r>
              <a:rPr lang="fr-FR" b="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b="0" dirty="0" err="1">
                <a:solidFill>
                  <a:schemeClr val="tx1"/>
                </a:solidFill>
                <a:latin typeface="Garamond" pitchFamily="18" charset="0"/>
              </a:rPr>
              <a:t>Routing</a:t>
            </a: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 Information Protocol.</a:t>
            </a:r>
            <a:endParaRPr lang="fr-FR" b="0" kern="0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 algn="just">
              <a:defRPr/>
            </a:pPr>
            <a:endParaRPr lang="fr-FR" sz="2000" b="0" kern="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998538" y="3630613"/>
            <a:ext cx="3924300" cy="13335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1030288" y="5368925"/>
            <a:ext cx="4694237" cy="9715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733A5-CE08-4CF8-8758-8048AF28D4E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Assignations des ports </a:t>
            </a:r>
          </a:p>
        </p:txBody>
      </p:sp>
      <p:grpSp>
        <p:nvGrpSpPr>
          <p:cNvPr id="22532" name="Groupe 31"/>
          <p:cNvGrpSpPr>
            <a:grpSpLocks/>
          </p:cNvGrpSpPr>
          <p:nvPr/>
        </p:nvGrpSpPr>
        <p:grpSpPr bwMode="auto">
          <a:xfrm>
            <a:off x="3059113" y="908050"/>
            <a:ext cx="2881312" cy="1336675"/>
            <a:chOff x="3059832" y="4365104"/>
            <a:chExt cx="2880000" cy="1336214"/>
          </a:xfrm>
        </p:grpSpPr>
        <p:sp>
          <p:nvSpPr>
            <p:cNvPr id="33" name="ZoneTexte 32"/>
            <p:cNvSpPr txBox="1"/>
            <p:nvPr/>
          </p:nvSpPr>
          <p:spPr>
            <a:xfrm>
              <a:off x="3059832" y="4365104"/>
              <a:ext cx="2880000" cy="863302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enregistrés (moins connus)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07237" y="5301406"/>
              <a:ext cx="1653422" cy="399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1024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  <a:sym typeface="Wingdings" pitchFamily="2" charset="2"/>
                </a:rPr>
                <a:t>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49151 </a:t>
              </a:r>
              <a:endParaRPr lang="fr-FR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79388" y="5805488"/>
            <a:ext cx="88566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Wingdings" pitchFamily="2" charset="2"/>
              <a:buNone/>
              <a:defRPr/>
            </a:pPr>
            <a:endParaRPr lang="fr-FR" sz="2000" b="0" kern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50825" y="2420938"/>
            <a:ext cx="8569325" cy="720725"/>
          </a:xfrm>
          <a:prstGeom prst="rect">
            <a:avLst/>
          </a:prstGeom>
          <a:solidFill>
            <a:srgbClr val="FFEA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Processus utilisateur : </a:t>
            </a:r>
            <a:r>
              <a:rPr lang="fr-FR" sz="2000" b="0" kern="0" dirty="0">
                <a:solidFill>
                  <a:schemeClr val="tx1"/>
                </a:solidFill>
                <a:latin typeface="Garamond" pitchFamily="18" charset="0"/>
              </a:rPr>
              <a:t>en particulier les protocoles 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d’entreprise/propriétaires.</a:t>
            </a:r>
          </a:p>
          <a:p>
            <a:pPr marL="800100" lvl="1" indent="-342900" algn="just">
              <a:buClr>
                <a:srgbClr val="00B050"/>
              </a:buClr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1099 RMI (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Remote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Method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Invocation)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registry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pour </a:t>
            </a:r>
            <a:r>
              <a:rPr lang="fr-FR" sz="2000" kern="0" dirty="0" err="1">
                <a:solidFill>
                  <a:srgbClr val="FF0000"/>
                </a:solidFill>
                <a:latin typeface="Garamond" pitchFamily="18" charset="0"/>
              </a:rPr>
              <a:t>tcp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.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</a:p>
          <a:p>
            <a:pPr marL="800100" lvl="1" indent="-342900" algn="just">
              <a:buClr>
                <a:srgbClr val="00B050"/>
              </a:buClr>
              <a:buFont typeface="Wingdings" pitchFamily="2" charset="2"/>
              <a:buChar char="q"/>
              <a:defRPr/>
            </a:pPr>
            <a:endParaRPr lang="fr-FR" sz="2000" b="0" kern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97719-2C60-4583-9291-56BF7CDCF276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Assignations des ports </a:t>
            </a:r>
          </a:p>
        </p:txBody>
      </p:sp>
      <p:grpSp>
        <p:nvGrpSpPr>
          <p:cNvPr id="23556" name="Groupe 31"/>
          <p:cNvGrpSpPr>
            <a:grpSpLocks/>
          </p:cNvGrpSpPr>
          <p:nvPr/>
        </p:nvGrpSpPr>
        <p:grpSpPr bwMode="auto">
          <a:xfrm>
            <a:off x="3059113" y="908050"/>
            <a:ext cx="2881312" cy="1336675"/>
            <a:chOff x="3059832" y="4365104"/>
            <a:chExt cx="2880000" cy="1336214"/>
          </a:xfrm>
        </p:grpSpPr>
        <p:sp>
          <p:nvSpPr>
            <p:cNvPr id="33" name="ZoneTexte 32"/>
            <p:cNvSpPr txBox="1"/>
            <p:nvPr/>
          </p:nvSpPr>
          <p:spPr>
            <a:xfrm>
              <a:off x="3059832" y="4365104"/>
              <a:ext cx="2880000" cy="863302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enregistrés (moins connus)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07237" y="5301406"/>
              <a:ext cx="1653422" cy="399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1024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  <a:sym typeface="Wingdings" pitchFamily="2" charset="2"/>
                </a:rPr>
                <a:t>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49151 </a:t>
              </a:r>
              <a:endParaRPr lang="fr-FR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79388" y="5805488"/>
            <a:ext cx="88566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Wingdings" pitchFamily="2" charset="2"/>
              <a:buNone/>
              <a:defRPr/>
            </a:pPr>
            <a:endParaRPr lang="fr-FR" sz="2000" b="0" kern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50825" y="2420938"/>
            <a:ext cx="8569325" cy="720725"/>
          </a:xfrm>
          <a:prstGeom prst="rect">
            <a:avLst/>
          </a:prstGeom>
          <a:solidFill>
            <a:srgbClr val="FFEA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Processus utilisateur : </a:t>
            </a:r>
            <a:r>
              <a:rPr lang="fr-FR" sz="2000" b="0" kern="0" dirty="0">
                <a:solidFill>
                  <a:schemeClr val="tx1"/>
                </a:solidFill>
                <a:latin typeface="Garamond" pitchFamily="18" charset="0"/>
              </a:rPr>
              <a:t>en particulier les protocoles 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d’entreprise/propriétaires.</a:t>
            </a:r>
          </a:p>
          <a:p>
            <a:pPr marL="800100" lvl="1" indent="-342900" algn="just">
              <a:buClr>
                <a:srgbClr val="00B050"/>
              </a:buClr>
              <a:buFont typeface="Wingdings" pitchFamily="2" charset="2"/>
              <a:buChar char="q"/>
              <a:defRPr/>
            </a:pP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1099 RMI (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Remote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Method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Invocation) </a:t>
            </a:r>
            <a:r>
              <a:rPr lang="fr-FR" sz="2000" kern="0" dirty="0" err="1">
                <a:solidFill>
                  <a:schemeClr val="tx1"/>
                </a:solidFill>
                <a:latin typeface="Garamond" pitchFamily="18" charset="0"/>
              </a:rPr>
              <a:t>registry</a:t>
            </a:r>
            <a:r>
              <a:rPr lang="fr-FR" sz="2000" kern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pour </a:t>
            </a:r>
            <a:r>
              <a:rPr lang="fr-FR" sz="2000" kern="0" dirty="0" err="1">
                <a:solidFill>
                  <a:srgbClr val="FF0000"/>
                </a:solidFill>
                <a:latin typeface="Garamond" pitchFamily="18" charset="0"/>
              </a:rPr>
              <a:t>tcp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</a:rPr>
              <a:t>.</a:t>
            </a:r>
            <a:r>
              <a:rPr lang="fr-FR" sz="2000" kern="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</a:p>
          <a:p>
            <a:pPr marL="800100" lvl="1" indent="-342900" algn="just">
              <a:buClr>
                <a:srgbClr val="00B050"/>
              </a:buClr>
              <a:buFont typeface="Wingdings" pitchFamily="2" charset="2"/>
              <a:buChar char="q"/>
              <a:defRPr/>
            </a:pPr>
            <a:endParaRPr lang="fr-FR" sz="2000" b="0" kern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  <p:grpSp>
        <p:nvGrpSpPr>
          <p:cNvPr id="23559" name="Groupe 36"/>
          <p:cNvGrpSpPr>
            <a:grpSpLocks/>
          </p:cNvGrpSpPr>
          <p:nvPr/>
        </p:nvGrpSpPr>
        <p:grpSpPr bwMode="auto">
          <a:xfrm>
            <a:off x="2744788" y="3587750"/>
            <a:ext cx="3059112" cy="903288"/>
            <a:chOff x="2915816" y="3429000"/>
            <a:chExt cx="3060000" cy="904166"/>
          </a:xfrm>
        </p:grpSpPr>
        <p:sp>
          <p:nvSpPr>
            <p:cNvPr id="38" name="ZoneTexte 37"/>
            <p:cNvSpPr txBox="1"/>
            <p:nvPr/>
          </p:nvSpPr>
          <p:spPr>
            <a:xfrm>
              <a:off x="2915816" y="3429000"/>
              <a:ext cx="3060000" cy="462412"/>
            </a:xfrm>
            <a:prstGeom prst="rect">
              <a:avLst/>
            </a:prstGeom>
            <a:solidFill>
              <a:srgbClr val="FFCA7D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accent6"/>
                  </a:solidFill>
                  <a:latin typeface="Garamond" pitchFamily="18" charset="0"/>
                </a:rPr>
                <a:t>Les ports dynamiques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35162" y="3932727"/>
              <a:ext cx="1748345" cy="400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49152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  <a:sym typeface="Wingdings" pitchFamily="2" charset="2"/>
                </a:rPr>
                <a:t> </a:t>
              </a:r>
              <a:r>
                <a:rPr lang="fr-FR" sz="2000" dirty="0">
                  <a:solidFill>
                    <a:srgbClr val="C00000"/>
                  </a:solidFill>
                  <a:latin typeface="Garamond" pitchFamily="18" charset="0"/>
                </a:rPr>
                <a:t>65535</a:t>
              </a:r>
              <a:endParaRPr lang="fr-FR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152400" y="5027613"/>
            <a:ext cx="8856663" cy="1439862"/>
          </a:xfrm>
          <a:prstGeom prst="rect">
            <a:avLst/>
          </a:prstGeom>
          <a:solidFill>
            <a:srgbClr val="FFEA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Afin de ne pas gêner les services qui voudront plus tard utiliser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des ports enregistrés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propriétaires, le système d’exploitation essaiera généralement d’éviter d’utiliser les ports enregistrés.</a:t>
            </a:r>
          </a:p>
          <a:p>
            <a:pPr marL="800100" lvl="1" indent="-342900" algn="just"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SE utilise le port 0 pour l’allocation de ports dynamiques.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 algn="just">
              <a:buFont typeface="Wingdings" pitchFamily="2" charset="2"/>
              <a:buChar char="q"/>
              <a:defRPr/>
            </a:pPr>
            <a:endParaRPr lang="fr-FR" sz="2000" kern="0" dirty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 algn="just">
              <a:buFont typeface="Wingdings" pitchFamily="2" charset="2"/>
              <a:buNone/>
              <a:defRPr/>
            </a:pPr>
            <a:endParaRPr lang="fr-FR" sz="2000" b="0" kern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23561" name="ZoneTexte 12"/>
          <p:cNvSpPr txBox="1">
            <a:spLocks noChangeArrowheads="1"/>
          </p:cNvSpPr>
          <p:nvPr/>
        </p:nvSpPr>
        <p:spPr bwMode="auto">
          <a:xfrm>
            <a:off x="1908175" y="4554538"/>
            <a:ext cx="4846638" cy="400050"/>
          </a:xfrm>
          <a:prstGeom prst="rect">
            <a:avLst/>
          </a:prstGeom>
          <a:solidFill>
            <a:srgbClr val="FFB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lvl="1"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>
                <a:latin typeface="Garamond" pitchFamily="18" charset="0"/>
              </a:rPr>
              <a:t> c 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("localhost", 7777); </a:t>
            </a:r>
          </a:p>
        </p:txBody>
      </p:sp>
    </p:spTree>
    <p:extLst>
      <p:ext uri="{BB962C8B-B14F-4D97-AF65-F5344CB8AC3E}">
        <p14:creationId xmlns:p14="http://schemas.microsoft.com/office/powerpoint/2010/main" val="32683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64D85-B8D3-4E86-83B6-AA4135241F52}" type="slidenum">
              <a:rPr lang="fr-FR"/>
              <a:pPr>
                <a:defRPr/>
              </a:pPr>
              <a:t>2</a:t>
            </a:fld>
            <a:endParaRPr lang="fr-F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3600" b="1" smtClean="0">
                <a:latin typeface="Garamond" pitchFamily="18" charset="0"/>
                <a:cs typeface="Times New Roman" pitchFamily="18" charset="0"/>
              </a:rPr>
              <a:t>Plan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496300" cy="5905500"/>
          </a:xfrm>
        </p:spPr>
        <p:txBody>
          <a:bodyPr/>
          <a:lstStyle/>
          <a:p>
            <a:pPr algn="just" eaLnBrk="1" hangingPunct="1">
              <a:lnSpc>
                <a:spcPts val="4000"/>
              </a:lnSpc>
            </a:pPr>
            <a:r>
              <a:rPr lang="fr-FR" sz="1900" b="1" dirty="0" smtClean="0">
                <a:latin typeface="Garamond" pitchFamily="18" charset="0"/>
              </a:rPr>
              <a:t>Implémentation des Sockets TCP en Java</a:t>
            </a:r>
          </a:p>
          <a:p>
            <a:pPr lvl="1" algn="just" eaLnBrk="1" hangingPunct="1">
              <a:lnSpc>
                <a:spcPts val="4000"/>
              </a:lnSpc>
            </a:pPr>
            <a:r>
              <a:rPr lang="fr-FR" sz="1900" dirty="0" smtClean="0">
                <a:latin typeface="Garamond" pitchFamily="18" charset="0"/>
              </a:rPr>
              <a:t>Serveur </a:t>
            </a:r>
            <a:r>
              <a:rPr lang="fr-FR" sz="1900" dirty="0" err="1" smtClean="0">
                <a:latin typeface="Garamond" pitchFamily="18" charset="0"/>
              </a:rPr>
              <a:t>multi-threads</a:t>
            </a:r>
            <a:r>
              <a:rPr lang="fr-FR" sz="1900" dirty="0" smtClean="0">
                <a:latin typeface="Garamond" pitchFamily="18" charset="0"/>
              </a:rPr>
              <a:t> avec les sockets TCP</a:t>
            </a:r>
          </a:p>
          <a:p>
            <a:pPr lvl="1" algn="just" eaLnBrk="1" hangingPunct="1">
              <a:lnSpc>
                <a:spcPts val="4000"/>
              </a:lnSpc>
            </a:pPr>
            <a:r>
              <a:rPr lang="fr-FR" sz="1900" dirty="0" smtClean="0">
                <a:latin typeface="Garamond" pitchFamily="18" charset="0"/>
              </a:rPr>
              <a:t>Méthodes de Socket: </a:t>
            </a:r>
            <a:r>
              <a:rPr lang="fr-FR" sz="1900" dirty="0" err="1" smtClean="0">
                <a:latin typeface="Garamond" pitchFamily="18" charset="0"/>
              </a:rPr>
              <a:t>connect</a:t>
            </a:r>
            <a:r>
              <a:rPr lang="fr-FR" sz="1900" dirty="0" smtClean="0">
                <a:latin typeface="Garamond" pitchFamily="18" charset="0"/>
              </a:rPr>
              <a:t> et </a:t>
            </a:r>
            <a:r>
              <a:rPr lang="fr-FR" sz="1900" dirty="0" err="1" smtClean="0">
                <a:latin typeface="Garamond" pitchFamily="18" charset="0"/>
              </a:rPr>
              <a:t>bind</a:t>
            </a:r>
            <a:endParaRPr lang="fr-FR" sz="1900" dirty="0" smtClean="0">
              <a:latin typeface="Garamond" pitchFamily="18" charset="0"/>
            </a:endParaRPr>
          </a:p>
          <a:p>
            <a:pPr lvl="1" algn="just" eaLnBrk="1" hangingPunct="1">
              <a:lnSpc>
                <a:spcPts val="4000"/>
              </a:lnSpc>
            </a:pPr>
            <a:endParaRPr lang="fr-FR" sz="1900" dirty="0" smtClean="0">
              <a:latin typeface="Garamond" pitchFamily="18" charset="0"/>
            </a:endParaRPr>
          </a:p>
          <a:p>
            <a:pPr algn="just" eaLnBrk="1" hangingPunct="1">
              <a:lnSpc>
                <a:spcPts val="4000"/>
              </a:lnSpc>
            </a:pPr>
            <a:r>
              <a:rPr lang="fr-FR" sz="1900" b="1" dirty="0" smtClean="0">
                <a:latin typeface="Garamond" pitchFamily="18" charset="0"/>
              </a:rPr>
              <a:t>Implémentation des Sockets UDP en Java</a:t>
            </a:r>
          </a:p>
          <a:p>
            <a:pPr lvl="1" algn="just" eaLnBrk="1" hangingPunct="1">
              <a:lnSpc>
                <a:spcPts val="4000"/>
              </a:lnSpc>
            </a:pPr>
            <a:r>
              <a:rPr lang="fr-FR" sz="1900" dirty="0" err="1" smtClean="0">
                <a:latin typeface="Garamond" pitchFamily="18" charset="0"/>
              </a:rPr>
              <a:t>DatagramSocket</a:t>
            </a:r>
            <a:r>
              <a:rPr lang="fr-FR" sz="1900" dirty="0" smtClean="0">
                <a:latin typeface="Garamond" pitchFamily="18" charset="0"/>
              </a:rPr>
              <a:t> vs </a:t>
            </a:r>
            <a:r>
              <a:rPr lang="fr-FR" sz="1900" dirty="0" err="1" smtClean="0">
                <a:latin typeface="Garamond" pitchFamily="18" charset="0"/>
              </a:rPr>
              <a:t>DatagramPacket</a:t>
            </a:r>
            <a:endParaRPr lang="fr-FR" sz="1900" dirty="0" smtClean="0">
              <a:latin typeface="Garamond" pitchFamily="18" charset="0"/>
            </a:endParaRPr>
          </a:p>
          <a:p>
            <a:pPr lvl="1" algn="just" eaLnBrk="1" hangingPunct="1">
              <a:lnSpc>
                <a:spcPts val="4000"/>
              </a:lnSpc>
            </a:pPr>
            <a:r>
              <a:rPr lang="fr-FR" sz="1900" dirty="0" smtClean="0">
                <a:latin typeface="Garamond" pitchFamily="18" charset="0"/>
              </a:rPr>
              <a:t>Transmission de chaînes de caractères avec les sockets UDP</a:t>
            </a:r>
          </a:p>
          <a:p>
            <a:pPr lvl="1" algn="just" eaLnBrk="1" hangingPunct="1">
              <a:lnSpc>
                <a:spcPts val="4000"/>
              </a:lnSpc>
            </a:pPr>
            <a:r>
              <a:rPr lang="fr-FR" sz="1900" dirty="0" smtClean="0">
                <a:latin typeface="Garamond" pitchFamily="18" charset="0"/>
              </a:rPr>
              <a:t>Transmission d’objet avec les sockets UDP</a:t>
            </a:r>
          </a:p>
          <a:p>
            <a:pPr algn="just" eaLnBrk="1" hangingPunct="1">
              <a:lnSpc>
                <a:spcPts val="4000"/>
              </a:lnSpc>
            </a:pPr>
            <a:endParaRPr lang="fr-FR" sz="1900" dirty="0" smtClean="0">
              <a:latin typeface="Garamond" pitchFamily="18" charset="0"/>
            </a:endParaRPr>
          </a:p>
          <a:p>
            <a:pPr lvl="1" algn="just" eaLnBrk="1" hangingPunct="1">
              <a:lnSpc>
                <a:spcPts val="4000"/>
              </a:lnSpc>
            </a:pPr>
            <a:endParaRPr lang="fr-FR" sz="19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dirty="0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4925" y="765175"/>
            <a:ext cx="9074150" cy="5616575"/>
            <a:chOff x="34925" y="764675"/>
            <a:chExt cx="9073578" cy="5616428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73578" cy="3743749"/>
              <a:chOff x="34924" y="1219370"/>
              <a:chExt cx="9074029" cy="3743749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74029" cy="3743749"/>
                <a:chOff x="34924" y="1206769"/>
                <a:chExt cx="9074029" cy="3743749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3056177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3274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304203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5327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92604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4" name="Connecteur droit avec flèche 40"/>
            <p:cNvCxnSpPr>
              <a:cxnSpLocks noChangeShapeType="1"/>
              <a:stCxn id="53274" idx="2"/>
            </p:cNvCxnSpPr>
            <p:nvPr/>
          </p:nvCxnSpPr>
          <p:spPr bwMode="auto">
            <a:xfrm>
              <a:off x="1043273" y="4963218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3268" name="Ellipse 45"/>
            <p:cNvSpPr>
              <a:spLocks noChangeArrowheads="1"/>
            </p:cNvSpPr>
            <p:nvPr/>
          </p:nvSpPr>
          <p:spPr bwMode="auto">
            <a:xfrm>
              <a:off x="683568" y="5661103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53269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4" name="Rectangle 54"/>
          <p:cNvSpPr>
            <a:spLocks noChangeArrowheads="1"/>
          </p:cNvSpPr>
          <p:nvPr/>
        </p:nvSpPr>
        <p:spPr bwMode="auto">
          <a:xfrm>
            <a:off x="5057775" y="5876925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53255" name="Rectangle 55"/>
          <p:cNvSpPr>
            <a:spLocks noChangeArrowheads="1"/>
          </p:cNvSpPr>
          <p:nvPr/>
        </p:nvSpPr>
        <p:spPr bwMode="auto">
          <a:xfrm>
            <a:off x="-468313" y="3671888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>
                <a:latin typeface="Garamond" pitchFamily="18" charset="0"/>
              </a:rPr>
              <a:t> c 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("localhost", 7777); 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7" name="Rectangle 57"/>
          <p:cNvSpPr>
            <a:spLocks noChangeArrowheads="1"/>
          </p:cNvSpPr>
          <p:nvPr/>
        </p:nvSpPr>
        <p:spPr bwMode="auto">
          <a:xfrm>
            <a:off x="5965825" y="5981700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Rectangle 58"/>
          <p:cNvSpPr>
            <a:spLocks noChangeArrowheads="1"/>
          </p:cNvSpPr>
          <p:nvPr/>
        </p:nvSpPr>
        <p:spPr bwMode="auto">
          <a:xfrm>
            <a:off x="77788" y="3706813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4925" y="765175"/>
            <a:ext cx="9074150" cy="5616575"/>
            <a:chOff x="34925" y="764675"/>
            <a:chExt cx="9073578" cy="5616428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73578" cy="3743749"/>
              <a:chOff x="34924" y="1219370"/>
              <a:chExt cx="9074029" cy="3743749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74029" cy="3743749"/>
                <a:chOff x="34924" y="1206769"/>
                <a:chExt cx="9074029" cy="3743749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3056177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3274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304203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5327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92604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4" name="Connecteur droit avec flèche 40"/>
            <p:cNvCxnSpPr>
              <a:cxnSpLocks noChangeShapeType="1"/>
              <a:stCxn id="53274" idx="2"/>
            </p:cNvCxnSpPr>
            <p:nvPr/>
          </p:nvCxnSpPr>
          <p:spPr bwMode="auto">
            <a:xfrm>
              <a:off x="1043273" y="4963218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3268" name="Ellipse 45"/>
            <p:cNvSpPr>
              <a:spLocks noChangeArrowheads="1"/>
            </p:cNvSpPr>
            <p:nvPr/>
          </p:nvSpPr>
          <p:spPr bwMode="auto">
            <a:xfrm>
              <a:off x="683568" y="5661103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53269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4" name="Rectangle 54"/>
          <p:cNvSpPr>
            <a:spLocks noChangeArrowheads="1"/>
          </p:cNvSpPr>
          <p:nvPr/>
        </p:nvSpPr>
        <p:spPr bwMode="auto">
          <a:xfrm>
            <a:off x="5057775" y="5876925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53255" name="Rectangle 55"/>
          <p:cNvSpPr>
            <a:spLocks noChangeArrowheads="1"/>
          </p:cNvSpPr>
          <p:nvPr/>
        </p:nvSpPr>
        <p:spPr bwMode="auto">
          <a:xfrm>
            <a:off x="-468313" y="3671888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>
                <a:latin typeface="Garamond" pitchFamily="18" charset="0"/>
              </a:rPr>
              <a:t> c 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("localhost", 7777); 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7" name="Rectangle 57"/>
          <p:cNvSpPr>
            <a:spLocks noChangeArrowheads="1"/>
          </p:cNvSpPr>
          <p:nvPr/>
        </p:nvSpPr>
        <p:spPr bwMode="auto">
          <a:xfrm>
            <a:off x="5965825" y="5981700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Rectangle 58"/>
          <p:cNvSpPr>
            <a:spLocks noChangeArrowheads="1"/>
          </p:cNvSpPr>
          <p:nvPr/>
        </p:nvSpPr>
        <p:spPr bwMode="auto">
          <a:xfrm>
            <a:off x="77788" y="3706813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586520" y="4819650"/>
            <a:ext cx="4110677" cy="400110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Socket li</a:t>
            </a:r>
            <a:r>
              <a:rPr lang="en-US" sz="2000" dirty="0">
                <a:solidFill>
                  <a:srgbClr val="C00000"/>
                </a:solidFill>
                <a:latin typeface="Garamond" pitchFamily="18" charset="0"/>
              </a:rPr>
              <a:t>é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Garamond" pitchFamily="18" charset="0"/>
              </a:rPr>
              <a:t>à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un port libre dynamique</a:t>
            </a:r>
            <a:endParaRPr lang="fr-FR" sz="2000" dirty="0">
              <a:solidFill>
                <a:srgbClr val="C00000"/>
              </a:solidFill>
              <a:latin typeface="Garamond" pitchFamily="18" charset="0"/>
            </a:endParaRPr>
          </a:p>
        </p:txBody>
      </p:sp>
      <p:cxnSp>
        <p:nvCxnSpPr>
          <p:cNvPr id="3" name="Connecteur droit avec flèche 2"/>
          <p:cNvCxnSpPr>
            <a:endCxn id="53255" idx="2"/>
          </p:cNvCxnSpPr>
          <p:nvPr/>
        </p:nvCxnSpPr>
        <p:spPr bwMode="auto">
          <a:xfrm flipH="1" flipV="1">
            <a:off x="2376488" y="4087813"/>
            <a:ext cx="1547440" cy="73183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3425451" y="3068960"/>
            <a:ext cx="2057486" cy="400110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aramond" pitchFamily="18" charset="0"/>
              </a:rPr>
              <a:t>7777: port distant</a:t>
            </a:r>
            <a:endParaRPr lang="fr-FR" sz="2000" dirty="0">
              <a:solidFill>
                <a:srgbClr val="C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F5495D26-7B2A-4094-83BA-2021B8FFF15B}" type="slidenum">
              <a:rPr lang="fr-FR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4276" name="Groupe 51"/>
          <p:cNvGrpSpPr>
            <a:grpSpLocks/>
          </p:cNvGrpSpPr>
          <p:nvPr/>
        </p:nvGrpSpPr>
        <p:grpSpPr bwMode="auto">
          <a:xfrm>
            <a:off x="34925" y="765175"/>
            <a:ext cx="9074150" cy="5616575"/>
            <a:chOff x="34925" y="764675"/>
            <a:chExt cx="9073578" cy="5616428"/>
          </a:xfrm>
        </p:grpSpPr>
        <p:grpSp>
          <p:nvGrpSpPr>
            <p:cNvPr id="54289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73578" cy="3743749"/>
              <a:chOff x="34924" y="1219370"/>
              <a:chExt cx="9074029" cy="3743749"/>
            </a:xfrm>
          </p:grpSpPr>
          <p:grpSp>
            <p:nvGrpSpPr>
              <p:cNvPr id="54296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74029" cy="3743749"/>
                <a:chOff x="34924" y="1206769"/>
                <a:chExt cx="9074029" cy="3743749"/>
              </a:xfrm>
            </p:grpSpPr>
            <p:sp>
              <p:nvSpPr>
                <p:cNvPr id="54298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3056177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4299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4300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304203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54301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92604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4297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4290" name="Connecteur droit avec flèche 40"/>
            <p:cNvCxnSpPr>
              <a:cxnSpLocks noChangeShapeType="1"/>
              <a:stCxn id="54300" idx="2"/>
            </p:cNvCxnSpPr>
            <p:nvPr/>
          </p:nvCxnSpPr>
          <p:spPr bwMode="auto">
            <a:xfrm>
              <a:off x="1043273" y="4963218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1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2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93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4294" name="Ellipse 45"/>
            <p:cNvSpPr>
              <a:spLocks noChangeArrowheads="1"/>
            </p:cNvSpPr>
            <p:nvPr/>
          </p:nvSpPr>
          <p:spPr bwMode="auto">
            <a:xfrm>
              <a:off x="683568" y="5661103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54295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4277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4278" name="Rectangle 54"/>
          <p:cNvSpPr>
            <a:spLocks noChangeArrowheads="1"/>
          </p:cNvSpPr>
          <p:nvPr/>
        </p:nvSpPr>
        <p:spPr bwMode="auto">
          <a:xfrm>
            <a:off x="5057775" y="5876925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54279" name="Rectangle 55"/>
          <p:cNvSpPr>
            <a:spLocks noChangeArrowheads="1"/>
          </p:cNvSpPr>
          <p:nvPr/>
        </p:nvSpPr>
        <p:spPr bwMode="auto">
          <a:xfrm>
            <a:off x="-468313" y="3671888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>
                <a:latin typeface="Garamond" pitchFamily="18" charset="0"/>
              </a:rPr>
              <a:t> c 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("localhost", 7777); </a:t>
            </a:r>
          </a:p>
        </p:txBody>
      </p:sp>
      <p:sp>
        <p:nvSpPr>
          <p:cNvPr id="54280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1" name="Rectangle 57"/>
          <p:cNvSpPr>
            <a:spLocks noChangeArrowheads="1"/>
          </p:cNvSpPr>
          <p:nvPr/>
        </p:nvSpPr>
        <p:spPr bwMode="auto">
          <a:xfrm>
            <a:off x="5965825" y="5981700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Rectangle 58"/>
          <p:cNvSpPr>
            <a:spLocks noChangeArrowheads="1"/>
          </p:cNvSpPr>
          <p:nvPr/>
        </p:nvSpPr>
        <p:spPr bwMode="auto">
          <a:xfrm>
            <a:off x="77788" y="3706813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4284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4285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4286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119313" y="4819650"/>
            <a:ext cx="5045075" cy="769938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Ne permet pas le choix du port local</a:t>
            </a:r>
          </a:p>
          <a:p>
            <a:pPr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Ne permet pas une connexion avec timeout</a:t>
            </a:r>
          </a:p>
        </p:txBody>
      </p:sp>
      <p:sp>
        <p:nvSpPr>
          <p:cNvPr id="54288" name="Flèche droite 5"/>
          <p:cNvSpPr>
            <a:spLocks noChangeArrowheads="1"/>
          </p:cNvSpPr>
          <p:nvPr/>
        </p:nvSpPr>
        <p:spPr bwMode="auto">
          <a:xfrm rot="-5400000">
            <a:off x="4010026" y="4168775"/>
            <a:ext cx="639762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26213" y="6245225"/>
            <a:ext cx="2133600" cy="476250"/>
          </a:xfrm>
        </p:spPr>
        <p:txBody>
          <a:bodyPr/>
          <a:lstStyle/>
          <a:p>
            <a:pPr>
              <a:defRPr/>
            </a:pPr>
            <a:fld id="{E976DAE3-06D6-4B99-820D-0A2F33ABD136}" type="slidenum">
              <a:rPr lang="fr-FR"/>
              <a:pPr>
                <a:defRPr/>
              </a:pPr>
              <a:t>23</a:t>
            </a:fld>
            <a:endParaRPr lang="fr-F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Créer un socket en utilisant connect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692150"/>
            <a:ext cx="8569325" cy="54737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Socket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= new Socket();      </a:t>
            </a:r>
            <a:r>
              <a:rPr lang="fr-FR" sz="2000" b="1" dirty="0" smtClean="0">
                <a:latin typeface="Garamond" pitchFamily="18" charset="0"/>
              </a:rPr>
              <a:t>// Socket sans connexion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err="1" smtClean="0">
                <a:solidFill>
                  <a:srgbClr val="002060"/>
                </a:solidFill>
                <a:latin typeface="Garamond" pitchFamily="18" charset="0"/>
              </a:rPr>
              <a:t>SocketAddress</a:t>
            </a: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2000" b="1" dirty="0" smtClean="0">
                <a:latin typeface="Garamond" pitchFamily="18" charset="0"/>
              </a:rPr>
              <a:t> = new </a:t>
            </a:r>
            <a:r>
              <a:rPr lang="fr-FR" sz="2000" b="1" dirty="0" err="1" smtClean="0">
                <a:solidFill>
                  <a:srgbClr val="002060"/>
                </a:solidFill>
                <a:latin typeface="Garamond" pitchFamily="18" charset="0"/>
              </a:rPr>
              <a:t>InetSocketAddress</a:t>
            </a: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smtClean="0">
                <a:latin typeface="Garamond" pitchFamily="18" charset="0"/>
              </a:rPr>
              <a:t>(</a:t>
            </a:r>
            <a:r>
              <a:rPr lang="fr-FR" sz="2000" b="1" dirty="0">
                <a:latin typeface="Garamond" pitchFamily="18" charset="0"/>
              </a:rPr>
              <a:t>"</a:t>
            </a:r>
            <a:r>
              <a:rPr lang="fr-FR" sz="2000" b="1" dirty="0" err="1" smtClean="0">
                <a:latin typeface="Garamond" pitchFamily="18" charset="0"/>
              </a:rPr>
              <a:t>localhost</a:t>
            </a:r>
            <a:r>
              <a:rPr lang="fr-FR" sz="2000" b="1" dirty="0" smtClean="0">
                <a:latin typeface="Garamond" pitchFamily="18" charset="0"/>
              </a:rPr>
              <a:t>", </a:t>
            </a:r>
            <a:r>
              <a:rPr lang="fr-FR" sz="2000" b="1" dirty="0" smtClean="0">
                <a:solidFill>
                  <a:srgbClr val="FF3300"/>
                </a:solidFill>
                <a:latin typeface="Garamond" pitchFamily="18" charset="0"/>
              </a:rPr>
              <a:t>6066</a:t>
            </a:r>
            <a:r>
              <a:rPr lang="fr-FR" sz="2000" b="1" dirty="0" smtClean="0">
                <a:latin typeface="Garamond" pitchFamily="18" charset="0"/>
              </a:rPr>
              <a:t>); 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sock.</a:t>
            </a:r>
            <a:r>
              <a:rPr lang="fr-FR" sz="2000" b="1" dirty="0" err="1" smtClean="0">
                <a:solidFill>
                  <a:srgbClr val="333399"/>
                </a:solidFill>
                <a:latin typeface="Garamond" pitchFamily="18" charset="0"/>
              </a:rPr>
              <a:t>connect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r>
              <a:rPr lang="fr-FR" sz="2000" b="1" dirty="0" smtClean="0">
                <a:latin typeface="Garamond" pitchFamily="18" charset="0"/>
              </a:rPr>
              <a:t>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Socket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 = new Socket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b="1" dirty="0">
                <a:latin typeface="Garamond" pitchFamily="18" charset="0"/>
              </a:rPr>
              <a:t>"</a:t>
            </a:r>
            <a:r>
              <a:rPr lang="fr-FR" sz="2000" b="1" dirty="0" err="1">
                <a:latin typeface="Garamond" pitchFamily="18" charset="0"/>
              </a:rPr>
              <a:t>localhost</a:t>
            </a:r>
            <a:r>
              <a:rPr lang="fr-FR" sz="2000" b="1" dirty="0">
                <a:latin typeface="Garamond" pitchFamily="18" charset="0"/>
              </a:rPr>
              <a:t>", </a:t>
            </a:r>
            <a:r>
              <a:rPr lang="fr-FR" sz="2000" b="1" dirty="0">
                <a:solidFill>
                  <a:srgbClr val="FF3300"/>
                </a:solidFill>
                <a:latin typeface="Garamond" pitchFamily="18" charset="0"/>
              </a:rPr>
              <a:t>6066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); </a:t>
            </a:r>
            <a:endParaRPr lang="fr-FR" sz="2000" b="1" dirty="0" smtClean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>
              <a:latin typeface="Garamond" pitchFamily="18" charset="0"/>
            </a:endParaRPr>
          </a:p>
          <a:p>
            <a:pPr lvl="1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latin typeface="Garamond" pitchFamily="18" charset="0"/>
              </a:rPr>
              <a:t>SocketAddress</a:t>
            </a:r>
            <a:r>
              <a:rPr lang="fr-FR" sz="1800" b="1" dirty="0" smtClean="0">
                <a:latin typeface="Garamond" pitchFamily="18" charset="0"/>
              </a:rPr>
              <a:t> </a:t>
            </a:r>
            <a:r>
              <a:rPr lang="fr-FR" sz="1800" dirty="0" smtClean="0">
                <a:latin typeface="Garamond" pitchFamily="18" charset="0"/>
              </a:rPr>
              <a:t>est une </a:t>
            </a:r>
            <a:r>
              <a:rPr lang="fr-FR" sz="1800" b="1" u="sng" dirty="0" smtClean="0">
                <a:latin typeface="Garamond" pitchFamily="18" charset="0"/>
              </a:rPr>
              <a:t>classe abstraite</a:t>
            </a:r>
            <a:r>
              <a:rPr lang="fr-FR" sz="1800" dirty="0" smtClean="0">
                <a:latin typeface="Garamond" pitchFamily="18" charset="0"/>
              </a:rPr>
              <a:t>.</a:t>
            </a:r>
          </a:p>
          <a:p>
            <a:pPr lvl="2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latin typeface="Garamond" pitchFamily="18" charset="0"/>
              </a:rPr>
              <a:t>InetSocketAddress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u="sng" dirty="0" smtClean="0">
                <a:latin typeface="Garamond" pitchFamily="18" charset="0"/>
              </a:rPr>
              <a:t>est la classe fille</a:t>
            </a:r>
            <a:r>
              <a:rPr lang="fr-FR" sz="1800" b="1" dirty="0" smtClean="0">
                <a:latin typeface="Garamond" pitchFamily="18" charset="0"/>
              </a:rPr>
              <a:t> </a:t>
            </a:r>
            <a:r>
              <a:rPr lang="fr-FR" sz="1800" dirty="0" smtClean="0">
                <a:latin typeface="Garamond" pitchFamily="18" charset="0"/>
              </a:rPr>
              <a:t>de </a:t>
            </a:r>
            <a:r>
              <a:rPr lang="fr-FR" sz="1800" b="1" dirty="0" err="1" smtClean="0">
                <a:latin typeface="Garamond" pitchFamily="18" charset="0"/>
              </a:rPr>
              <a:t>SocketAddress</a:t>
            </a:r>
            <a:r>
              <a:rPr lang="fr-FR" sz="1800" b="1" dirty="0" smtClean="0">
                <a:latin typeface="Garamond" pitchFamily="18" charset="0"/>
              </a:rPr>
              <a:t>.</a:t>
            </a:r>
            <a:endParaRPr lang="fr-FR" sz="1800" dirty="0" smtClean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endParaRPr lang="fr-FR" sz="1800" dirty="0" smtClean="0">
              <a:solidFill>
                <a:srgbClr val="006600"/>
              </a:solidFill>
              <a:latin typeface="Garamond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684213" y="1052513"/>
            <a:ext cx="7920037" cy="12239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84213" y="3311525"/>
            <a:ext cx="5111750" cy="4778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3" name="Double flèche verticale 1"/>
          <p:cNvSpPr>
            <a:spLocks noChangeArrowheads="1"/>
          </p:cNvSpPr>
          <p:nvPr/>
        </p:nvSpPr>
        <p:spPr bwMode="auto">
          <a:xfrm>
            <a:off x="3779838" y="2328863"/>
            <a:ext cx="484187" cy="914400"/>
          </a:xfrm>
          <a:prstGeom prst="upDownArrow">
            <a:avLst>
              <a:gd name="adj1" fmla="val 50000"/>
              <a:gd name="adj2" fmla="val 50046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59113" y="4076700"/>
            <a:ext cx="5616575" cy="360363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/>
          <a:lstStyle/>
          <a:p>
            <a:pPr marL="342900" indent="-342900" algn="just">
              <a:defRPr/>
            </a:pP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Le client est connecté </a:t>
            </a:r>
            <a:r>
              <a:rPr lang="en-US" dirty="0" err="1">
                <a:solidFill>
                  <a:srgbClr val="C00000"/>
                </a:solidFill>
                <a:latin typeface="Garamond" pitchFamily="18" charset="0"/>
              </a:rPr>
              <a:t>depuis</a:t>
            </a:r>
            <a:r>
              <a:rPr lang="en-US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un port libre dynamique.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26213" y="6245225"/>
            <a:ext cx="2133600" cy="476250"/>
          </a:xfrm>
        </p:spPr>
        <p:txBody>
          <a:bodyPr/>
          <a:lstStyle/>
          <a:p>
            <a:pPr>
              <a:defRPr/>
            </a:pPr>
            <a:fld id="{C9329757-B6E3-4E94-9DD3-E08D33F2F19C}" type="slidenum">
              <a:rPr lang="fr-FR"/>
              <a:pPr>
                <a:defRPr/>
              </a:pPr>
              <a:t>24</a:t>
            </a:fld>
            <a:endParaRPr lang="fr-FR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Créer un socket avec un timeout en utilisant connect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692150"/>
            <a:ext cx="8669337" cy="54737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1800" dirty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Socket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 = new Socket();      </a:t>
            </a:r>
            <a:r>
              <a:rPr lang="fr-FR" sz="2000" b="1" dirty="0">
                <a:latin typeface="Garamond" pitchFamily="18" charset="0"/>
              </a:rPr>
              <a:t>// Socket sans connexion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err="1">
                <a:solidFill>
                  <a:srgbClr val="002060"/>
                </a:solidFill>
                <a:latin typeface="Garamond" pitchFamily="18" charset="0"/>
              </a:rPr>
              <a:t>SocketAddress</a:t>
            </a:r>
            <a:r>
              <a:rPr lang="fr-FR" sz="2000" b="1" dirty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2000" b="1" dirty="0">
                <a:latin typeface="Garamond" pitchFamily="18" charset="0"/>
              </a:rPr>
              <a:t> = new </a:t>
            </a:r>
            <a:r>
              <a:rPr lang="fr-FR" sz="2000" b="1" dirty="0" err="1">
                <a:solidFill>
                  <a:srgbClr val="002060"/>
                </a:solidFill>
                <a:latin typeface="Garamond" pitchFamily="18" charset="0"/>
              </a:rPr>
              <a:t>InetSocketAddress</a:t>
            </a:r>
            <a:r>
              <a:rPr lang="fr-FR" sz="2000" b="1" dirty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>
                <a:latin typeface="Garamond" pitchFamily="18" charset="0"/>
              </a:rPr>
              <a:t>("</a:t>
            </a:r>
            <a:r>
              <a:rPr lang="fr-FR" sz="2000" b="1" dirty="0" err="1">
                <a:latin typeface="Garamond" pitchFamily="18" charset="0"/>
              </a:rPr>
              <a:t>localhost</a:t>
            </a:r>
            <a:r>
              <a:rPr lang="fr-FR" sz="2000" b="1" dirty="0">
                <a:latin typeface="Garamond" pitchFamily="18" charset="0"/>
              </a:rPr>
              <a:t>", </a:t>
            </a:r>
            <a:r>
              <a:rPr lang="fr-FR" sz="2000" b="1" dirty="0">
                <a:solidFill>
                  <a:srgbClr val="FF3300"/>
                </a:solidFill>
                <a:latin typeface="Garamond" pitchFamily="18" charset="0"/>
              </a:rPr>
              <a:t>6066</a:t>
            </a:r>
            <a:r>
              <a:rPr lang="fr-FR" sz="2000" b="1" dirty="0">
                <a:latin typeface="Garamond" pitchFamily="18" charset="0"/>
              </a:rPr>
              <a:t>); 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sock.</a:t>
            </a:r>
            <a:r>
              <a:rPr lang="fr-FR" sz="2000" b="1" dirty="0" err="1">
                <a:solidFill>
                  <a:srgbClr val="333399"/>
                </a:solidFill>
                <a:latin typeface="Garamond" pitchFamily="18" charset="0"/>
              </a:rPr>
              <a:t>connect</a:t>
            </a:r>
            <a:r>
              <a:rPr lang="fr-FR" sz="2000" b="1" dirty="0">
                <a:solidFill>
                  <a:srgbClr val="333399"/>
                </a:solidFill>
                <a:latin typeface="Garamond" pitchFamily="18" charset="0"/>
              </a:rPr>
              <a:t>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serveur, 3000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//le </a:t>
            </a:r>
            <a:r>
              <a:rPr lang="fr-FR" sz="2000" dirty="0">
                <a:latin typeface="Garamond" pitchFamily="18" charset="0"/>
              </a:rPr>
              <a:t>délai est en millisecondes donc 3 secondes</a:t>
            </a:r>
            <a:endParaRPr lang="fr-FR" sz="2000" b="1" dirty="0">
              <a:latin typeface="Garamond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116013" y="3429000"/>
            <a:ext cx="7315200" cy="144145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/>
          <a:lstStyle/>
          <a:p>
            <a:pPr marL="342900" indent="-342900" algn="just"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Connecte le socket au serveur avec une valeur d’expiration de 3 secondes </a:t>
            </a:r>
          </a:p>
          <a:p>
            <a:pPr marL="342900" indent="-342900" algn="jus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Si le délai à expiré, une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SocketTimeoutException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est levée</a:t>
            </a:r>
            <a:r>
              <a:rPr lang="fr-FR" b="0" dirty="0">
                <a:solidFill>
                  <a:srgbClr val="FF0000"/>
                </a:solidFill>
                <a:latin typeface="Garamond" pitchFamily="18" charset="0"/>
              </a:rPr>
              <a:t>.</a:t>
            </a:r>
          </a:p>
          <a:p>
            <a:pPr marL="342900" indent="-342900" algn="just">
              <a:defRPr/>
            </a:pPr>
            <a:endParaRPr lang="fr-FR" b="0" dirty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 algn="just">
              <a:defRPr/>
            </a:pP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Le client est connecté </a:t>
            </a:r>
            <a:r>
              <a:rPr lang="en-US" dirty="0" err="1">
                <a:solidFill>
                  <a:srgbClr val="C00000"/>
                </a:solidFill>
                <a:latin typeface="Garamond" pitchFamily="18" charset="0"/>
              </a:rPr>
              <a:t>depuis</a:t>
            </a:r>
            <a:r>
              <a:rPr lang="en-US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un port libre dynamique. </a:t>
            </a:r>
          </a:p>
          <a:p>
            <a:pPr marL="342900" indent="-342900" algn="just">
              <a:buFont typeface="Wingdings" pitchFamily="2" charset="2"/>
              <a:buChar char="q"/>
              <a:defRPr/>
            </a:pP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84213" y="1052513"/>
            <a:ext cx="8135937" cy="12239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lèche droite 1"/>
          <p:cNvSpPr/>
          <p:nvPr/>
        </p:nvSpPr>
        <p:spPr bwMode="auto">
          <a:xfrm rot="16200000">
            <a:off x="3120400" y="2409448"/>
            <a:ext cx="978408" cy="484632"/>
          </a:xfrm>
          <a:prstGeom prst="rightArrow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B47F4-B2F0-4FE3-A2CF-768054A6867C}" type="slidenum">
              <a:rPr lang="fr-FR"/>
              <a:pPr>
                <a:defRPr/>
              </a:pPr>
              <a:t>25</a:t>
            </a:fld>
            <a:endParaRPr lang="fr-FR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08000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Méthodes de Socket : connect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29600" cy="5472112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connect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(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SocketAddress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adresseSocket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)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: </a:t>
            </a:r>
            <a:r>
              <a:rPr lang="fr-FR" sz="1800" dirty="0" smtClean="0">
                <a:latin typeface="Garamond" pitchFamily="18" charset="0"/>
              </a:rPr>
              <a:t>connecte le socket au serveur.</a:t>
            </a:r>
          </a:p>
          <a:p>
            <a:pPr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connect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(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SocketAddress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adresseSocket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, </a:t>
            </a:r>
            <a:r>
              <a:rPr lang="fr-FR" sz="1800" b="1" dirty="0" err="1" smtClean="0">
                <a:solidFill>
                  <a:srgbClr val="333399"/>
                </a:solidFill>
                <a:latin typeface="Garamond" pitchFamily="18" charset="0"/>
              </a:rPr>
              <a:t>int</a:t>
            </a:r>
            <a:r>
              <a:rPr lang="fr-FR" sz="1800" b="1" dirty="0" smtClean="0">
                <a:solidFill>
                  <a:srgbClr val="333399"/>
                </a:solidFill>
                <a:latin typeface="Garamond" pitchFamily="18" charset="0"/>
              </a:rPr>
              <a:t> timeout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) </a:t>
            </a:r>
            <a:r>
              <a:rPr lang="fr-FR" sz="1800" dirty="0" smtClean="0">
                <a:solidFill>
                  <a:srgbClr val="006600"/>
                </a:solidFill>
                <a:latin typeface="Garamond" pitchFamily="18" charset="0"/>
              </a:rPr>
              <a:t>:</a:t>
            </a:r>
            <a:r>
              <a:rPr lang="fr-FR" sz="1800" dirty="0" smtClean="0">
                <a:latin typeface="Garamond" pitchFamily="18" charset="0"/>
              </a:rPr>
              <a:t> connecte le socket au serveur avec une valeur d’expiration en millisecondes.</a:t>
            </a:r>
          </a:p>
          <a:p>
            <a:pPr lvl="1" algn="just" eaLnBrk="1" hangingPunct="1">
              <a:lnSpc>
                <a:spcPct val="115000"/>
              </a:lnSpc>
              <a:defRPr/>
            </a:pPr>
            <a:r>
              <a:rPr lang="fr-FR" sz="1800" b="1" dirty="0" smtClean="0">
                <a:latin typeface="Garamond" pitchFamily="18" charset="0"/>
              </a:rPr>
              <a:t>Lève une </a:t>
            </a:r>
            <a:r>
              <a:rPr lang="fr-FR" sz="1800" b="1" dirty="0" err="1" smtClean="0">
                <a:latin typeface="Garamond" pitchFamily="18" charset="0"/>
              </a:rPr>
              <a:t>SocketTimeoutException</a:t>
            </a:r>
            <a:r>
              <a:rPr lang="fr-FR" sz="1800" b="1" dirty="0" smtClean="0">
                <a:latin typeface="Garamond" pitchFamily="18" charset="0"/>
              </a:rPr>
              <a:t> si le délai à expiré. </a:t>
            </a:r>
          </a:p>
          <a:p>
            <a:pPr algn="just" eaLnBrk="1" hangingPunct="1">
              <a:lnSpc>
                <a:spcPct val="115000"/>
              </a:lnSpc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latin typeface="Garamond" pitchFamily="18" charset="0"/>
              </a:rPr>
              <a:t>SocketAddress</a:t>
            </a:r>
            <a:r>
              <a:rPr lang="fr-FR" sz="1800" b="1" dirty="0" smtClean="0">
                <a:latin typeface="Garamond" pitchFamily="18" charset="0"/>
              </a:rPr>
              <a:t> </a:t>
            </a:r>
            <a:r>
              <a:rPr lang="fr-FR" sz="1800" dirty="0" smtClean="0">
                <a:latin typeface="Garamond" pitchFamily="18" charset="0"/>
              </a:rPr>
              <a:t>est une </a:t>
            </a:r>
            <a:r>
              <a:rPr lang="fr-FR" sz="1800" b="1" u="sng" dirty="0" smtClean="0">
                <a:latin typeface="Garamond" pitchFamily="18" charset="0"/>
              </a:rPr>
              <a:t>classe abstraite</a:t>
            </a:r>
            <a:r>
              <a:rPr lang="fr-FR" sz="1800" dirty="0" smtClean="0">
                <a:latin typeface="Garamond" pitchFamily="18" charset="0"/>
              </a:rPr>
              <a:t>.</a:t>
            </a:r>
          </a:p>
          <a:p>
            <a:pPr lvl="2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latin typeface="Garamond" pitchFamily="18" charset="0"/>
              </a:rPr>
              <a:t>InetSocketAddress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u="sng" dirty="0">
                <a:latin typeface="Garamond" pitchFamily="18" charset="0"/>
              </a:rPr>
              <a:t>est la classe </a:t>
            </a:r>
            <a:r>
              <a:rPr lang="fr-FR" sz="1800" b="1" u="sng" dirty="0" smtClean="0">
                <a:latin typeface="Garamond" pitchFamily="18" charset="0"/>
              </a:rPr>
              <a:t>fille</a:t>
            </a:r>
            <a:r>
              <a:rPr lang="fr-FR" sz="1800" b="1" dirty="0" smtClean="0">
                <a:latin typeface="Garamond" pitchFamily="18" charset="0"/>
              </a:rPr>
              <a:t> </a:t>
            </a:r>
            <a:r>
              <a:rPr lang="fr-FR" sz="1800" dirty="0" smtClean="0">
                <a:latin typeface="Garamond" pitchFamily="18" charset="0"/>
              </a:rPr>
              <a:t>de </a:t>
            </a:r>
            <a:r>
              <a:rPr lang="fr-FR" sz="1800" b="1" dirty="0" err="1" smtClean="0">
                <a:latin typeface="Garamond" pitchFamily="18" charset="0"/>
              </a:rPr>
              <a:t>SocketAddress</a:t>
            </a:r>
            <a:r>
              <a:rPr lang="fr-FR" sz="1800" dirty="0" smtClean="0">
                <a:latin typeface="Garamond" pitchFamily="18" charset="0"/>
              </a:rPr>
              <a:t>.</a:t>
            </a:r>
          </a:p>
          <a:p>
            <a:pPr lvl="2" algn="just" eaLnBrk="1" hangingPunct="1">
              <a:lnSpc>
                <a:spcPct val="115000"/>
              </a:lnSpc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3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InetSocketAddress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800" b="1" dirty="0" smtClean="0">
                <a:solidFill>
                  <a:srgbClr val="002060"/>
                </a:solidFill>
                <a:latin typeface="Garamond" pitchFamily="18" charset="0"/>
              </a:rPr>
              <a:t>String </a:t>
            </a:r>
            <a:r>
              <a:rPr lang="fr-FR" sz="1800" b="1" dirty="0" err="1" smtClean="0">
                <a:solidFill>
                  <a:srgbClr val="002060"/>
                </a:solidFill>
                <a:latin typeface="Garamond" pitchFamily="18" charset="0"/>
              </a:rPr>
              <a:t>hostName</a:t>
            </a:r>
            <a:r>
              <a:rPr lang="fr-FR" sz="1800" dirty="0" smtClean="0">
                <a:solidFill>
                  <a:srgbClr val="006600"/>
                </a:solidFill>
                <a:latin typeface="Garamond" pitchFamily="18" charset="0"/>
              </a:rPr>
              <a:t>,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int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port</a:t>
            </a:r>
            <a:r>
              <a:rPr lang="fr-FR" sz="1800" dirty="0" smtClean="0">
                <a:solidFill>
                  <a:srgbClr val="006600"/>
                </a:solidFill>
                <a:latin typeface="Garamond" pitchFamily="18" charset="0"/>
              </a:rPr>
              <a:t>)</a:t>
            </a:r>
          </a:p>
          <a:p>
            <a:pPr lvl="3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InetSocketAddress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InetAddress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ina</a:t>
            </a:r>
            <a:r>
              <a:rPr lang="fr-FR" sz="1800" dirty="0" smtClean="0">
                <a:solidFill>
                  <a:srgbClr val="006600"/>
                </a:solidFill>
                <a:latin typeface="Garamond" pitchFamily="18" charset="0"/>
              </a:rPr>
              <a:t>,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int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port) </a:t>
            </a:r>
            <a:r>
              <a:rPr lang="fr-FR" sz="1800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</a:p>
          <a:p>
            <a:pPr marL="1371600" lvl="3" indent="0" algn="just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endParaRPr lang="fr-FR" sz="1800" dirty="0" smtClean="0">
              <a:solidFill>
                <a:srgbClr val="006600"/>
              </a:solidFill>
              <a:latin typeface="Garamond" pitchFamily="18" charset="0"/>
            </a:endParaRPr>
          </a:p>
          <a:p>
            <a:pPr lvl="3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getAddress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() </a:t>
            </a:r>
          </a:p>
          <a:p>
            <a:pPr lvl="3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solidFill>
                  <a:srgbClr val="002060"/>
                </a:solidFill>
                <a:latin typeface="Garamond" pitchFamily="18" charset="0"/>
              </a:rPr>
              <a:t>getHostname</a:t>
            </a:r>
            <a:r>
              <a:rPr lang="fr-FR" sz="1800" b="1" dirty="0" smtClean="0">
                <a:solidFill>
                  <a:srgbClr val="002060"/>
                </a:solidFill>
                <a:latin typeface="Garamond" pitchFamily="18" charset="0"/>
              </a:rPr>
              <a:t>() </a:t>
            </a:r>
          </a:p>
          <a:p>
            <a:pPr lvl="3" algn="just" eaLnBrk="1" hangingPunct="1">
              <a:lnSpc>
                <a:spcPct val="115000"/>
              </a:lnSpc>
              <a:defRPr/>
            </a:pP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getPort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() 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868363" y="2695575"/>
            <a:ext cx="7777162" cy="3325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427038" y="877888"/>
            <a:ext cx="8243887" cy="1368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1" name="Rectangle 1"/>
          <p:cNvSpPr>
            <a:spLocks noChangeArrowheads="1"/>
          </p:cNvSpPr>
          <p:nvPr/>
        </p:nvSpPr>
        <p:spPr bwMode="auto">
          <a:xfrm>
            <a:off x="1763713" y="3738563"/>
            <a:ext cx="4895850" cy="1130300"/>
          </a:xfrm>
          <a:prstGeom prst="rect">
            <a:avLst/>
          </a:prstGeom>
          <a:noFill/>
          <a:ln w="28575" algn="ctr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7A033-99EA-4CF4-AD6D-8E79A627C62F}" type="slidenum">
              <a:rPr lang="fr-FR"/>
              <a:pPr>
                <a:defRPr/>
              </a:pPr>
              <a:t>26</a:t>
            </a:fld>
            <a:endParaRPr lang="fr-FR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08000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Méthodes de Socket : connect et bind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29600" cy="5472112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connect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(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SocketAddress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adresseSocket)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: </a:t>
            </a:r>
            <a:r>
              <a:rPr lang="fr-FR" sz="1800" smtClean="0">
                <a:latin typeface="Garamond" pitchFamily="18" charset="0"/>
              </a:rPr>
              <a:t>connecte le socket au serveur.</a:t>
            </a:r>
          </a:p>
          <a:p>
            <a:pPr algn="just" eaLnBrk="1" hangingPunct="1">
              <a:lnSpc>
                <a:spcPct val="115000"/>
              </a:lnSpc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connect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(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SocketAddress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adresseSocket, 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int timeout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) </a:t>
            </a:r>
            <a:r>
              <a:rPr lang="fr-FR" sz="1800" smtClean="0">
                <a:solidFill>
                  <a:srgbClr val="006600"/>
                </a:solidFill>
                <a:latin typeface="Garamond" pitchFamily="18" charset="0"/>
              </a:rPr>
              <a:t>:</a:t>
            </a:r>
            <a:r>
              <a:rPr lang="fr-FR" sz="1800" smtClean="0">
                <a:latin typeface="Garamond" pitchFamily="18" charset="0"/>
              </a:rPr>
              <a:t> connecte le socket au serveur avec une valeur d’expiration en millisecondes.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fr-FR" sz="1800" b="1" smtClean="0">
                <a:latin typeface="Garamond" pitchFamily="18" charset="0"/>
              </a:rPr>
              <a:t>Lève une SocketTimeoutException si le délai à expiré. 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sz="1800" b="1" smtClean="0">
                <a:solidFill>
                  <a:srgbClr val="C00000"/>
                </a:solidFill>
                <a:latin typeface="Garamond" pitchFamily="18" charset="0"/>
              </a:rPr>
              <a:t>bind </a:t>
            </a:r>
            <a:r>
              <a:rPr lang="en-US" sz="1800" b="1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en-US" sz="1800" b="1" smtClean="0">
                <a:solidFill>
                  <a:srgbClr val="FF0000"/>
                </a:solidFill>
                <a:latin typeface="Garamond" pitchFamily="18" charset="0"/>
              </a:rPr>
              <a:t>SocketAddress</a:t>
            </a:r>
            <a:r>
              <a:rPr lang="en-US" sz="1800" b="1" smtClean="0">
                <a:solidFill>
                  <a:srgbClr val="006600"/>
                </a:solidFill>
                <a:latin typeface="Garamond" pitchFamily="18" charset="0"/>
              </a:rPr>
              <a:t> </a:t>
            </a:r>
            <a:r>
              <a:rPr lang="en-US" sz="1800" b="1" smtClean="0">
                <a:solidFill>
                  <a:srgbClr val="C00000"/>
                </a:solidFill>
                <a:latin typeface="Garamond" pitchFamily="18" charset="0"/>
              </a:rPr>
              <a:t>localaddr) :</a:t>
            </a:r>
            <a:r>
              <a:rPr lang="en-US" sz="18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en-US" sz="1800" smtClean="0">
                <a:latin typeface="Garamond" pitchFamily="18" charset="0"/>
              </a:rPr>
              <a:t>lie le socket à une adresse locale.</a:t>
            </a:r>
            <a:endParaRPr lang="fr-FR" sz="1800" smtClean="0">
              <a:latin typeface="Garamond" pitchFamily="18" charset="0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fr-FR" sz="1800" b="1" smtClean="0">
                <a:latin typeface="Garamond" pitchFamily="18" charset="0"/>
              </a:rPr>
              <a:t>SocketAddress </a:t>
            </a:r>
            <a:r>
              <a:rPr lang="fr-FR" sz="1800" smtClean="0">
                <a:latin typeface="Garamond" pitchFamily="18" charset="0"/>
              </a:rPr>
              <a:t>est une </a:t>
            </a:r>
            <a:r>
              <a:rPr lang="fr-FR" sz="1800" b="1" u="sng" smtClean="0">
                <a:latin typeface="Garamond" pitchFamily="18" charset="0"/>
              </a:rPr>
              <a:t>classe abstraite</a:t>
            </a:r>
            <a:r>
              <a:rPr lang="fr-FR" sz="1800" smtClean="0">
                <a:latin typeface="Garamond" pitchFamily="18" charset="0"/>
              </a:rPr>
              <a:t>.</a:t>
            </a:r>
          </a:p>
          <a:p>
            <a:pPr lvl="2" algn="just" eaLnBrk="1" hangingPunct="1">
              <a:lnSpc>
                <a:spcPct val="115000"/>
              </a:lnSpc>
            </a:pPr>
            <a:r>
              <a:rPr lang="fr-FR" sz="1800" b="1" smtClean="0">
                <a:latin typeface="Garamond" pitchFamily="18" charset="0"/>
              </a:rPr>
              <a:t>InetSocketAddress</a:t>
            </a:r>
            <a:r>
              <a:rPr lang="fr-FR" sz="1800" smtClean="0">
                <a:latin typeface="Garamond" pitchFamily="18" charset="0"/>
              </a:rPr>
              <a:t> </a:t>
            </a:r>
            <a:r>
              <a:rPr lang="fr-FR" sz="1800" b="1" u="sng" smtClean="0">
                <a:latin typeface="Garamond" pitchFamily="18" charset="0"/>
              </a:rPr>
              <a:t>est la classe fille</a:t>
            </a:r>
            <a:r>
              <a:rPr lang="fr-FR" sz="1800" smtClean="0">
                <a:latin typeface="Garamond" pitchFamily="18" charset="0"/>
              </a:rPr>
              <a:t> de </a:t>
            </a:r>
            <a:r>
              <a:rPr lang="fr-FR" sz="1800" b="1" smtClean="0">
                <a:latin typeface="Garamond" pitchFamily="18" charset="0"/>
              </a:rPr>
              <a:t>SocketAddress</a:t>
            </a:r>
            <a:r>
              <a:rPr lang="fr-FR" sz="1800" smtClean="0">
                <a:latin typeface="Garamond" pitchFamily="18" charset="0"/>
              </a:rPr>
              <a:t>.</a:t>
            </a:r>
          </a:p>
          <a:p>
            <a:pPr lvl="2" algn="just" eaLnBrk="1" hangingPunct="1">
              <a:lnSpc>
                <a:spcPct val="115000"/>
              </a:lnSpc>
            </a:pPr>
            <a:endParaRPr lang="fr-FR" sz="1800" smtClean="0">
              <a:latin typeface="Garamond" pitchFamily="18" charset="0"/>
            </a:endParaRPr>
          </a:p>
          <a:p>
            <a:pPr lvl="3" algn="just" eaLnBrk="1" hangingPunct="1">
              <a:lnSpc>
                <a:spcPct val="115000"/>
              </a:lnSpc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InetSocketAddress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800" b="1" smtClean="0">
                <a:solidFill>
                  <a:srgbClr val="002060"/>
                </a:solidFill>
                <a:latin typeface="Garamond" pitchFamily="18" charset="0"/>
              </a:rPr>
              <a:t>String hostName</a:t>
            </a:r>
            <a:r>
              <a:rPr lang="fr-FR" sz="1800" smtClean="0">
                <a:solidFill>
                  <a:srgbClr val="006600"/>
                </a:solidFill>
                <a:latin typeface="Garamond" pitchFamily="18" charset="0"/>
              </a:rPr>
              <a:t>, 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int port</a:t>
            </a:r>
            <a:r>
              <a:rPr lang="fr-FR" sz="1800" smtClean="0">
                <a:solidFill>
                  <a:srgbClr val="006600"/>
                </a:solidFill>
                <a:latin typeface="Garamond" pitchFamily="18" charset="0"/>
              </a:rPr>
              <a:t>) </a:t>
            </a:r>
            <a:endParaRPr lang="fr-FR" sz="1800" b="1" smtClean="0">
              <a:solidFill>
                <a:srgbClr val="C00000"/>
              </a:solidFill>
              <a:latin typeface="Garamond" pitchFamily="18" charset="0"/>
            </a:endParaRPr>
          </a:p>
          <a:p>
            <a:pPr lvl="3" algn="just" eaLnBrk="1" hangingPunct="1">
              <a:lnSpc>
                <a:spcPct val="115000"/>
              </a:lnSpc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InetSocketAddress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InetAddress ina</a:t>
            </a:r>
            <a:r>
              <a:rPr lang="fr-FR" sz="1800" smtClean="0">
                <a:solidFill>
                  <a:srgbClr val="006600"/>
                </a:solidFill>
                <a:latin typeface="Garamond" pitchFamily="18" charset="0"/>
              </a:rPr>
              <a:t>, 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int port) </a:t>
            </a:r>
            <a:r>
              <a:rPr lang="fr-FR" sz="1800" smtClean="0">
                <a:solidFill>
                  <a:srgbClr val="006600"/>
                </a:solidFill>
                <a:latin typeface="Garamond" pitchFamily="18" charset="0"/>
              </a:rPr>
              <a:t> </a:t>
            </a:r>
          </a:p>
          <a:p>
            <a:pPr lvl="3" algn="just" eaLnBrk="1" hangingPunct="1">
              <a:lnSpc>
                <a:spcPct val="115000"/>
              </a:lnSpc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InetSocketAddress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(int port)</a:t>
            </a:r>
            <a:r>
              <a:rPr lang="fr-FR" sz="1800" smtClean="0">
                <a:solidFill>
                  <a:srgbClr val="006600"/>
                </a:solidFill>
                <a:latin typeface="Garamond" pitchFamily="18" charset="0"/>
              </a:rPr>
              <a:t> </a:t>
            </a:r>
          </a:p>
          <a:p>
            <a:pPr lvl="3" algn="just" eaLnBrk="1" hangingPunct="1">
              <a:lnSpc>
                <a:spcPct val="115000"/>
              </a:lnSpc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getAddress() </a:t>
            </a:r>
          </a:p>
          <a:p>
            <a:pPr lvl="3" algn="just" eaLnBrk="1" hangingPunct="1">
              <a:lnSpc>
                <a:spcPct val="115000"/>
              </a:lnSpc>
            </a:pPr>
            <a:r>
              <a:rPr lang="fr-FR" sz="1800" b="1" smtClean="0">
                <a:solidFill>
                  <a:srgbClr val="002060"/>
                </a:solidFill>
                <a:latin typeface="Garamond" pitchFamily="18" charset="0"/>
              </a:rPr>
              <a:t>getHostname() </a:t>
            </a:r>
          </a:p>
          <a:p>
            <a:pPr lvl="3" algn="just" eaLnBrk="1" hangingPunct="1">
              <a:lnSpc>
                <a:spcPct val="115000"/>
              </a:lnSpc>
            </a:pP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getPort() 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868363" y="2695575"/>
            <a:ext cx="7777162" cy="3325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427038" y="877888"/>
            <a:ext cx="8243887" cy="1368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412750" y="2303463"/>
            <a:ext cx="6607175" cy="3333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6" name="Rectangle 1"/>
          <p:cNvSpPr>
            <a:spLocks noChangeArrowheads="1"/>
          </p:cNvSpPr>
          <p:nvPr/>
        </p:nvSpPr>
        <p:spPr bwMode="auto">
          <a:xfrm>
            <a:off x="1763713" y="3738563"/>
            <a:ext cx="4895850" cy="1130300"/>
          </a:xfrm>
          <a:prstGeom prst="rect">
            <a:avLst/>
          </a:prstGeom>
          <a:noFill/>
          <a:ln w="28575" algn="ctr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7" name="Flèche droite 1"/>
          <p:cNvSpPr>
            <a:spLocks noChangeArrowheads="1"/>
          </p:cNvSpPr>
          <p:nvPr/>
        </p:nvSpPr>
        <p:spPr bwMode="auto">
          <a:xfrm>
            <a:off x="755650" y="4414838"/>
            <a:ext cx="1079500" cy="485775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Flèche droite 9"/>
          <p:cNvSpPr>
            <a:spLocks noChangeArrowheads="1"/>
          </p:cNvSpPr>
          <p:nvPr/>
        </p:nvSpPr>
        <p:spPr bwMode="auto">
          <a:xfrm>
            <a:off x="142875" y="2255838"/>
            <a:ext cx="639763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D31D9-7F6A-4E3F-BDE0-9C153D4AAEAE}" type="slidenum">
              <a:rPr lang="fr-FR"/>
              <a:pPr>
                <a:defRPr/>
              </a:pPr>
              <a:t>27</a:t>
            </a:fld>
            <a:endParaRPr lang="fr-FR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Lier un socket à un port local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856663" cy="54737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Socket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= new Socket(); </a:t>
            </a:r>
            <a:endParaRPr lang="fr-FR" sz="2000" b="1" dirty="0" smtClean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chemeClr val="accent6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SocketAddress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b="1" dirty="0" err="1" smtClean="0">
                <a:latin typeface="Garamond" pitchFamily="18" charset="0"/>
              </a:rPr>
              <a:t>localaddr</a:t>
            </a:r>
            <a:r>
              <a:rPr lang="fr-FR" sz="2000" b="1" dirty="0" smtClean="0">
                <a:latin typeface="Garamond" pitchFamily="18" charset="0"/>
              </a:rPr>
              <a:t> = new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InetSocketAddress</a:t>
            </a:r>
            <a:r>
              <a:rPr lang="fr-FR" sz="2000" b="1" dirty="0" smtClean="0">
                <a:latin typeface="Garamond" pitchFamily="18" charset="0"/>
              </a:rPr>
              <a:t>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1000</a:t>
            </a:r>
            <a:r>
              <a:rPr lang="fr-FR" sz="2000" b="1" dirty="0" smtClean="0">
                <a:latin typeface="Garamond" pitchFamily="18" charset="0"/>
              </a:rPr>
              <a:t>);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002060"/>
                </a:solidFill>
                <a:latin typeface="Garamond" pitchFamily="18" charset="0"/>
              </a:rPr>
              <a:t>SocketAddress</a:t>
            </a: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2000" b="1" dirty="0" smtClean="0">
                <a:latin typeface="Garamond" pitchFamily="18" charset="0"/>
              </a:rPr>
              <a:t> = new </a:t>
            </a:r>
            <a:r>
              <a:rPr lang="fr-FR" sz="2000" b="1" dirty="0" err="1" smtClean="0">
                <a:solidFill>
                  <a:srgbClr val="002060"/>
                </a:solidFill>
                <a:latin typeface="Garamond" pitchFamily="18" charset="0"/>
              </a:rPr>
              <a:t>InetSocketAddress</a:t>
            </a: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smtClean="0">
                <a:latin typeface="Garamond" pitchFamily="18" charset="0"/>
              </a:rPr>
              <a:t>("</a:t>
            </a:r>
            <a:r>
              <a:rPr lang="fr-FR" sz="2000" b="1" dirty="0" err="1" smtClean="0">
                <a:latin typeface="Garamond" pitchFamily="18" charset="0"/>
              </a:rPr>
              <a:t>localhost</a:t>
            </a:r>
            <a:r>
              <a:rPr lang="fr-FR" sz="2000" b="1" dirty="0" smtClean="0">
                <a:latin typeface="Garamond" pitchFamily="18" charset="0"/>
              </a:rPr>
              <a:t>", </a:t>
            </a:r>
            <a:r>
              <a:rPr lang="fr-FR" sz="2000" b="1" dirty="0" smtClean="0">
                <a:solidFill>
                  <a:srgbClr val="FF3300"/>
                </a:solidFill>
                <a:latin typeface="Garamond" pitchFamily="18" charset="0"/>
              </a:rPr>
              <a:t>6066</a:t>
            </a:r>
            <a:r>
              <a:rPr lang="fr-FR" sz="2000" b="1" dirty="0" smtClean="0">
                <a:latin typeface="Garamond" pitchFamily="18" charset="0"/>
              </a:rPr>
              <a:t>);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sock.</a:t>
            </a:r>
            <a:r>
              <a:rPr lang="fr-FR" sz="2000" b="1" dirty="0" err="1" smtClean="0">
                <a:solidFill>
                  <a:srgbClr val="333399"/>
                </a:solidFill>
                <a:latin typeface="Garamond" pitchFamily="18" charset="0"/>
              </a:rPr>
              <a:t>bind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 (</a:t>
            </a:r>
            <a:r>
              <a:rPr lang="fr-FR" sz="2000" b="1" dirty="0" err="1" smtClean="0">
                <a:latin typeface="Garamond" pitchFamily="18" charset="0"/>
              </a:rPr>
              <a:t>localaddr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r>
              <a:rPr lang="fr-FR" sz="2000" b="1" dirty="0" smtClean="0">
                <a:latin typeface="Garamond" pitchFamily="18" charset="0"/>
              </a:rPr>
              <a:t>  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sock.</a:t>
            </a:r>
            <a:r>
              <a:rPr lang="fr-FR" sz="2000" b="1" dirty="0" err="1" smtClean="0">
                <a:solidFill>
                  <a:srgbClr val="333399"/>
                </a:solidFill>
                <a:latin typeface="Garamond" pitchFamily="18" charset="0"/>
              </a:rPr>
              <a:t>connect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r>
              <a:rPr lang="fr-FR" sz="2000" b="1" dirty="0" smtClean="0">
                <a:latin typeface="Garamond" pitchFamily="18" charset="0"/>
              </a:rPr>
              <a:t>  </a:t>
            </a:r>
          </a:p>
          <a:p>
            <a:pPr eaLnBrk="1" hangingPunct="1">
              <a:lnSpc>
                <a:spcPct val="105000"/>
              </a:lnSpc>
              <a:defRPr/>
            </a:pPr>
            <a:endParaRPr lang="fr-FR" sz="2000" dirty="0" smtClean="0">
              <a:solidFill>
                <a:srgbClr val="006600"/>
              </a:solidFill>
              <a:latin typeface="Garamond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723900" y="1092200"/>
            <a:ext cx="7664450" cy="19764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8" name="Flèche droite 9"/>
          <p:cNvSpPr>
            <a:spLocks noChangeArrowheads="1"/>
          </p:cNvSpPr>
          <p:nvPr/>
        </p:nvSpPr>
        <p:spPr bwMode="auto">
          <a:xfrm>
            <a:off x="128588" y="1427163"/>
            <a:ext cx="639762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9" name="Flèche droite 9"/>
          <p:cNvSpPr>
            <a:spLocks noChangeArrowheads="1"/>
          </p:cNvSpPr>
          <p:nvPr/>
        </p:nvSpPr>
        <p:spPr bwMode="auto">
          <a:xfrm>
            <a:off x="120650" y="2185988"/>
            <a:ext cx="639763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C26FE-2CEA-43AE-A680-A5A4FE069C38}" type="slidenum">
              <a:rPr lang="fr-FR"/>
              <a:pPr>
                <a:defRPr/>
              </a:pPr>
              <a:t>28</a:t>
            </a:fld>
            <a:endParaRPr lang="fr-FR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9015413" cy="576262"/>
          </a:xfrm>
        </p:spPr>
        <p:txBody>
          <a:bodyPr/>
          <a:lstStyle/>
          <a:p>
            <a:pPr eaLnBrk="1" hangingPunct="1"/>
            <a:r>
              <a:rPr lang="fr-FR" sz="2600" b="1" smtClean="0">
                <a:latin typeface="Garamond" pitchFamily="18" charset="0"/>
              </a:rPr>
              <a:t>Lier un socket à un port local et se connecter avec un timeout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856663" cy="54737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Socket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= new Socket(); </a:t>
            </a:r>
            <a:endParaRPr lang="fr-FR" sz="2000" b="1" dirty="0" smtClean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chemeClr val="accent6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SocketAddress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b="1" dirty="0" err="1" smtClean="0">
                <a:latin typeface="Garamond" pitchFamily="18" charset="0"/>
              </a:rPr>
              <a:t>localaddr</a:t>
            </a:r>
            <a:r>
              <a:rPr lang="fr-FR" sz="2000" b="1" dirty="0" smtClean="0">
                <a:latin typeface="Garamond" pitchFamily="18" charset="0"/>
              </a:rPr>
              <a:t> = new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InetSocketAddress</a:t>
            </a:r>
            <a:r>
              <a:rPr lang="fr-FR" sz="2000" b="1" dirty="0" smtClean="0">
                <a:latin typeface="Garamond" pitchFamily="18" charset="0"/>
              </a:rPr>
              <a:t>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1000</a:t>
            </a:r>
            <a:r>
              <a:rPr lang="fr-FR" sz="2000" b="1" dirty="0" smtClean="0">
                <a:latin typeface="Garamond" pitchFamily="18" charset="0"/>
              </a:rPr>
              <a:t>);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002060"/>
                </a:solidFill>
                <a:latin typeface="Garamond" pitchFamily="18" charset="0"/>
              </a:rPr>
              <a:t>SocketAddress</a:t>
            </a: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2000" b="1" dirty="0" smtClean="0">
                <a:latin typeface="Garamond" pitchFamily="18" charset="0"/>
              </a:rPr>
              <a:t> = new </a:t>
            </a:r>
            <a:r>
              <a:rPr lang="fr-FR" sz="2000" b="1" dirty="0" err="1" smtClean="0">
                <a:solidFill>
                  <a:srgbClr val="002060"/>
                </a:solidFill>
                <a:latin typeface="Garamond" pitchFamily="18" charset="0"/>
              </a:rPr>
              <a:t>InetSocketAddress</a:t>
            </a: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smtClean="0">
                <a:latin typeface="Garamond" pitchFamily="18" charset="0"/>
              </a:rPr>
              <a:t>("</a:t>
            </a:r>
            <a:r>
              <a:rPr lang="fr-FR" sz="2000" b="1" dirty="0" err="1" smtClean="0">
                <a:latin typeface="Garamond" pitchFamily="18" charset="0"/>
              </a:rPr>
              <a:t>localhost</a:t>
            </a:r>
            <a:r>
              <a:rPr lang="fr-FR" sz="2000" b="1" dirty="0" smtClean="0">
                <a:latin typeface="Garamond" pitchFamily="18" charset="0"/>
              </a:rPr>
              <a:t>", </a:t>
            </a:r>
            <a:r>
              <a:rPr lang="fr-FR" sz="2000" b="1" dirty="0" smtClean="0">
                <a:solidFill>
                  <a:srgbClr val="FF3300"/>
                </a:solidFill>
                <a:latin typeface="Garamond" pitchFamily="18" charset="0"/>
              </a:rPr>
              <a:t>6066</a:t>
            </a:r>
            <a:r>
              <a:rPr lang="fr-FR" sz="2000" b="1" dirty="0" smtClean="0">
                <a:latin typeface="Garamond" pitchFamily="18" charset="0"/>
              </a:rPr>
              <a:t>);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sock.</a:t>
            </a:r>
            <a:r>
              <a:rPr lang="fr-FR" sz="2000" b="1" dirty="0" err="1" smtClean="0">
                <a:solidFill>
                  <a:srgbClr val="333399"/>
                </a:solidFill>
                <a:latin typeface="Garamond" pitchFamily="18" charset="0"/>
              </a:rPr>
              <a:t>bind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 (</a:t>
            </a:r>
            <a:r>
              <a:rPr lang="fr-FR" sz="2000" b="1" dirty="0" err="1" smtClean="0">
                <a:latin typeface="Garamond" pitchFamily="18" charset="0"/>
              </a:rPr>
              <a:t>localaddr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r>
              <a:rPr lang="fr-FR" sz="2000" b="1" dirty="0" smtClean="0">
                <a:latin typeface="Garamond" pitchFamily="18" charset="0"/>
              </a:rPr>
              <a:t>  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sock.</a:t>
            </a:r>
            <a:r>
              <a:rPr lang="fr-FR" sz="2000" b="1" dirty="0" err="1" smtClean="0">
                <a:solidFill>
                  <a:srgbClr val="333399"/>
                </a:solidFill>
                <a:latin typeface="Garamond" pitchFamily="18" charset="0"/>
              </a:rPr>
              <a:t>connect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serveur, 4000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r>
              <a:rPr lang="fr-FR" sz="2000" b="1" dirty="0" smtClean="0">
                <a:latin typeface="Garamond" pitchFamily="18" charset="0"/>
              </a:rPr>
              <a:t>  </a:t>
            </a:r>
          </a:p>
          <a:p>
            <a:pPr eaLnBrk="1" hangingPunct="1">
              <a:lnSpc>
                <a:spcPct val="105000"/>
              </a:lnSpc>
              <a:defRPr/>
            </a:pPr>
            <a:endParaRPr lang="fr-FR" sz="2000" dirty="0" smtClean="0">
              <a:solidFill>
                <a:srgbClr val="006600"/>
              </a:solidFill>
              <a:latin typeface="Garamond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723900" y="1092200"/>
            <a:ext cx="7664450" cy="19764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2" name="Flèche droite 9"/>
          <p:cNvSpPr>
            <a:spLocks noChangeArrowheads="1"/>
          </p:cNvSpPr>
          <p:nvPr/>
        </p:nvSpPr>
        <p:spPr bwMode="auto">
          <a:xfrm>
            <a:off x="128588" y="1427163"/>
            <a:ext cx="639762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3" name="Flèche droite 9"/>
          <p:cNvSpPr>
            <a:spLocks noChangeArrowheads="1"/>
          </p:cNvSpPr>
          <p:nvPr/>
        </p:nvSpPr>
        <p:spPr bwMode="auto">
          <a:xfrm>
            <a:off x="120650" y="2185988"/>
            <a:ext cx="639763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Flèche droite 7"/>
          <p:cNvSpPr/>
          <p:nvPr/>
        </p:nvSpPr>
        <p:spPr bwMode="auto">
          <a:xfrm rot="16200000">
            <a:off x="3100977" y="3171833"/>
            <a:ext cx="978408" cy="484632"/>
          </a:xfrm>
          <a:prstGeom prst="rightArrow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26851-51A0-483A-AD6F-0EEDFC983AE5}" type="slidenum">
              <a:rPr lang="fr-FR"/>
              <a:pPr>
                <a:defRPr/>
              </a:pPr>
              <a:t>29</a:t>
            </a:fld>
            <a:endParaRPr lang="fr-FR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9015413" cy="576262"/>
          </a:xfrm>
        </p:spPr>
        <p:txBody>
          <a:bodyPr/>
          <a:lstStyle/>
          <a:p>
            <a:pPr eaLnBrk="1" hangingPunct="1"/>
            <a:r>
              <a:rPr lang="fr-FR" sz="2600" b="1" smtClean="0">
                <a:latin typeface="Garamond" pitchFamily="18" charset="0"/>
              </a:rPr>
              <a:t>Lier un socket à un port local et se connecter avec un timeout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856663" cy="54737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fr-FR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Socket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= new Socket(); </a:t>
            </a:r>
            <a:endParaRPr lang="fr-FR" sz="2000" b="1" dirty="0" smtClean="0">
              <a:latin typeface="Garamond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chemeClr val="accent6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SocketAddress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b="1" dirty="0" err="1" smtClean="0">
                <a:latin typeface="Garamond" pitchFamily="18" charset="0"/>
              </a:rPr>
              <a:t>localaddr</a:t>
            </a:r>
            <a:r>
              <a:rPr lang="fr-FR" sz="2000" b="1" dirty="0" smtClean="0">
                <a:latin typeface="Garamond" pitchFamily="18" charset="0"/>
              </a:rPr>
              <a:t> = new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InetSocketAddress</a:t>
            </a:r>
            <a:r>
              <a:rPr lang="fr-FR" sz="2000" b="1" dirty="0" smtClean="0">
                <a:latin typeface="Garamond" pitchFamily="18" charset="0"/>
              </a:rPr>
              <a:t>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fr-FR" sz="2000" b="1" dirty="0" smtClean="0">
                <a:latin typeface="Garamond" pitchFamily="18" charset="0"/>
              </a:rPr>
              <a:t>);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002060"/>
                </a:solidFill>
                <a:latin typeface="Garamond" pitchFamily="18" charset="0"/>
              </a:rPr>
              <a:t>SocketAddress</a:t>
            </a: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2000" b="1" dirty="0" smtClean="0">
                <a:latin typeface="Garamond" pitchFamily="18" charset="0"/>
              </a:rPr>
              <a:t> = new </a:t>
            </a:r>
            <a:r>
              <a:rPr lang="fr-FR" sz="2000" b="1" dirty="0" err="1" smtClean="0">
                <a:solidFill>
                  <a:srgbClr val="002060"/>
                </a:solidFill>
                <a:latin typeface="Garamond" pitchFamily="18" charset="0"/>
              </a:rPr>
              <a:t>InetSocketAddress</a:t>
            </a:r>
            <a:r>
              <a:rPr lang="fr-FR" sz="2000" b="1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1" dirty="0" smtClean="0">
                <a:latin typeface="Garamond" pitchFamily="18" charset="0"/>
              </a:rPr>
              <a:t>("</a:t>
            </a:r>
            <a:r>
              <a:rPr lang="fr-FR" sz="2000" b="1" dirty="0" err="1" smtClean="0">
                <a:latin typeface="Garamond" pitchFamily="18" charset="0"/>
              </a:rPr>
              <a:t>localhost</a:t>
            </a:r>
            <a:r>
              <a:rPr lang="fr-FR" sz="2000" b="1" dirty="0" smtClean="0">
                <a:latin typeface="Garamond" pitchFamily="18" charset="0"/>
              </a:rPr>
              <a:t>", </a:t>
            </a:r>
            <a:r>
              <a:rPr lang="fr-FR" sz="2000" b="1" dirty="0" smtClean="0">
                <a:solidFill>
                  <a:srgbClr val="FF3300"/>
                </a:solidFill>
                <a:latin typeface="Garamond" pitchFamily="18" charset="0"/>
              </a:rPr>
              <a:t>6066</a:t>
            </a:r>
            <a:r>
              <a:rPr lang="fr-FR" sz="2000" b="1" dirty="0" smtClean="0">
                <a:latin typeface="Garamond" pitchFamily="18" charset="0"/>
              </a:rPr>
              <a:t>);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sock.</a:t>
            </a:r>
            <a:r>
              <a:rPr lang="fr-FR" sz="2000" b="1" dirty="0" err="1" smtClean="0">
                <a:solidFill>
                  <a:srgbClr val="333399"/>
                </a:solidFill>
                <a:latin typeface="Garamond" pitchFamily="18" charset="0"/>
              </a:rPr>
              <a:t>bind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 (</a:t>
            </a:r>
            <a:r>
              <a:rPr lang="fr-FR" sz="2000" b="1" dirty="0" err="1" smtClean="0">
                <a:latin typeface="Garamond" pitchFamily="18" charset="0"/>
              </a:rPr>
              <a:t>localaddr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r>
              <a:rPr lang="fr-FR" sz="2000" b="1" dirty="0" smtClean="0">
                <a:latin typeface="Garamond" pitchFamily="18" charset="0"/>
              </a:rPr>
              <a:t>  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sock.</a:t>
            </a:r>
            <a:r>
              <a:rPr lang="fr-FR" sz="2000" b="1" dirty="0" err="1" smtClean="0">
                <a:solidFill>
                  <a:srgbClr val="333399"/>
                </a:solidFill>
                <a:latin typeface="Garamond" pitchFamily="18" charset="0"/>
              </a:rPr>
              <a:t>connect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serveur, 4000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r>
              <a:rPr lang="fr-FR" sz="2000" b="1" dirty="0" smtClean="0">
                <a:latin typeface="Garamond" pitchFamily="18" charset="0"/>
              </a:rPr>
              <a:t>  </a:t>
            </a:r>
          </a:p>
          <a:p>
            <a:pPr eaLnBrk="1" hangingPunct="1">
              <a:lnSpc>
                <a:spcPct val="105000"/>
              </a:lnSpc>
              <a:defRPr/>
            </a:pPr>
            <a:endParaRPr lang="fr-FR" sz="2000" dirty="0" smtClean="0">
              <a:solidFill>
                <a:srgbClr val="006600"/>
              </a:solidFill>
              <a:latin typeface="Garamond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723900" y="1092200"/>
            <a:ext cx="7664450" cy="19764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6" name="Flèche droite 9"/>
          <p:cNvSpPr>
            <a:spLocks noChangeArrowheads="1"/>
          </p:cNvSpPr>
          <p:nvPr/>
        </p:nvSpPr>
        <p:spPr bwMode="auto">
          <a:xfrm>
            <a:off x="128588" y="1427163"/>
            <a:ext cx="639762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7" name="Flèche droite 9"/>
          <p:cNvSpPr>
            <a:spLocks noChangeArrowheads="1"/>
          </p:cNvSpPr>
          <p:nvPr/>
        </p:nvSpPr>
        <p:spPr bwMode="auto">
          <a:xfrm>
            <a:off x="120650" y="2185988"/>
            <a:ext cx="639763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08175" y="4005263"/>
            <a:ext cx="5040313" cy="122396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/>
          <a:lstStyle/>
          <a:p>
            <a:pPr marL="342900" indent="-342900" algn="just">
              <a:defRPr/>
            </a:pPr>
            <a:r>
              <a:rPr lang="en-US" sz="2000" dirty="0">
                <a:solidFill>
                  <a:schemeClr val="tx1"/>
                </a:solidFill>
                <a:latin typeface="Garamond" pitchFamily="18" charset="0"/>
              </a:rPr>
              <a:t>binder </a:t>
            </a:r>
            <a:r>
              <a:rPr lang="en-US" sz="2000" dirty="0" err="1">
                <a:solidFill>
                  <a:schemeClr val="tx1"/>
                </a:solidFill>
                <a:latin typeface="Garamond" pitchFamily="18" charset="0"/>
              </a:rPr>
              <a:t>sur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</a:rPr>
              <a:t> le port 0 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 port </a:t>
            </a:r>
            <a:r>
              <a:rPr lang="en-US" sz="2000" dirty="0" err="1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libre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dynamique</a:t>
            </a:r>
            <a:endParaRPr lang="en-US" sz="2000" dirty="0">
              <a:solidFill>
                <a:schemeClr val="tx1"/>
              </a:solidFill>
              <a:latin typeface="Garamond" pitchFamily="18" charset="0"/>
              <a:sym typeface="Wingdings" pitchFamily="2" charset="2"/>
            </a:endParaRPr>
          </a:p>
          <a:p>
            <a:pPr marL="342900" indent="-342900" algn="just">
              <a:defRPr/>
            </a:pPr>
            <a:endParaRPr lang="en-US" sz="2000" dirty="0">
              <a:solidFill>
                <a:schemeClr val="tx1"/>
              </a:solidFill>
              <a:latin typeface="Garamond" pitchFamily="18" charset="0"/>
              <a:sym typeface="Wingdings" pitchFamily="2" charset="2"/>
            </a:endParaRPr>
          </a:p>
          <a:p>
            <a:pPr marL="342900" indent="-342900" algn="just">
              <a:defRPr/>
            </a:pPr>
            <a:r>
              <a:rPr lang="en-US" sz="200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server = new </a:t>
            </a:r>
            <a:r>
              <a:rPr lang="en-US" sz="2000" dirty="0" err="1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ServerSocket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(0);  </a:t>
            </a:r>
            <a:endParaRPr lang="fr-FR" sz="2000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61449" name="Rectangle 1"/>
          <p:cNvSpPr>
            <a:spLocks noChangeArrowheads="1"/>
          </p:cNvSpPr>
          <p:nvPr/>
        </p:nvSpPr>
        <p:spPr bwMode="auto">
          <a:xfrm>
            <a:off x="1763713" y="4725988"/>
            <a:ext cx="3529012" cy="6731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Flèche droite 10"/>
          <p:cNvSpPr/>
          <p:nvPr/>
        </p:nvSpPr>
        <p:spPr bwMode="auto">
          <a:xfrm rot="10800000">
            <a:off x="6732240" y="1427163"/>
            <a:ext cx="978408" cy="484632"/>
          </a:xfrm>
          <a:prstGeom prst="rightArrow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59449" y="765175"/>
            <a:ext cx="8568647" cy="2538973"/>
            <a:chOff x="359429" y="764675"/>
            <a:chExt cx="8568106" cy="2538907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59429" y="1219469"/>
              <a:ext cx="8568106" cy="2084113"/>
              <a:chOff x="359444" y="1219370"/>
              <a:chExt cx="8568532" cy="2084113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59444" y="1219370"/>
                <a:ext cx="5633861" cy="2084113"/>
                <a:chOff x="359444" y="1206769"/>
                <a:chExt cx="5633861" cy="2084113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2767675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 dirty="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1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contenu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413226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fr-FR" sz="3600" b="1" smtClean="0">
                <a:solidFill>
                  <a:schemeClr val="accent2"/>
                </a:solidFill>
                <a:latin typeface="Garamond" pitchFamily="18" charset="0"/>
              </a:rPr>
              <a:t>Implémentation des Sockets </a:t>
            </a:r>
          </a:p>
          <a:p>
            <a:pPr algn="ctr">
              <a:buFont typeface="Wingdings" pitchFamily="2" charset="2"/>
              <a:buNone/>
            </a:pPr>
            <a:r>
              <a:rPr lang="fr-FR" sz="3600" b="1" smtClean="0">
                <a:solidFill>
                  <a:schemeClr val="accent2"/>
                </a:solidFill>
                <a:latin typeface="Garamond" pitchFamily="18" charset="0"/>
              </a:rPr>
              <a:t>UDP en Java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3857F-7BDA-4FD0-8533-B29EBF1A000F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02AB0-A6A5-4679-ADEA-14337A5AFFC6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6305550" cy="3162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4900"/>
            <a:ext cx="6305550" cy="2859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25" name="Connecteur droit 5"/>
          <p:cNvCxnSpPr>
            <a:cxnSpLocks noChangeShapeType="1"/>
          </p:cNvCxnSpPr>
          <p:nvPr/>
        </p:nvCxnSpPr>
        <p:spPr bwMode="auto">
          <a:xfrm>
            <a:off x="827088" y="3384550"/>
            <a:ext cx="13716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Connecteur droit 8"/>
          <p:cNvCxnSpPr>
            <a:cxnSpLocks noChangeShapeType="1"/>
          </p:cNvCxnSpPr>
          <p:nvPr/>
        </p:nvCxnSpPr>
        <p:spPr bwMode="auto">
          <a:xfrm>
            <a:off x="468313" y="6426200"/>
            <a:ext cx="21939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4546600" y="2041525"/>
            <a:ext cx="4525963" cy="523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dirty="0" err="1">
                <a:solidFill>
                  <a:srgbClr val="FF0000"/>
                </a:solidFill>
                <a:latin typeface="Garamond" pitchFamily="18" charset="0"/>
              </a:rPr>
              <a:t>sockOut.println</a:t>
            </a:r>
            <a:r>
              <a:rPr lang="en-GB" sz="2800" dirty="0">
                <a:latin typeface="Garamond" pitchFamily="18" charset="0"/>
              </a:rPr>
              <a:t>(</a:t>
            </a:r>
            <a:r>
              <a:rPr lang="en-GB" sz="2800" dirty="0">
                <a:solidFill>
                  <a:schemeClr val="accent2"/>
                </a:solidFill>
                <a:latin typeface="Garamond" pitchFamily="18" charset="0"/>
              </a:rPr>
              <a:t>"bonjour"</a:t>
            </a:r>
            <a:r>
              <a:rPr lang="en-GB" sz="2800" dirty="0">
                <a:latin typeface="Garamond" pitchFamily="18" charset="0"/>
              </a:rPr>
              <a:t>);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36988" y="4114800"/>
            <a:ext cx="4572000" cy="523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fr-FR" sz="2800" dirty="0">
                <a:latin typeface="Garamond" pitchFamily="18" charset="0"/>
              </a:rPr>
              <a:t> </a:t>
            </a:r>
            <a:r>
              <a:rPr lang="fr-FR" sz="2800" dirty="0" err="1">
                <a:latin typeface="Garamond" pitchFamily="18" charset="0"/>
              </a:rPr>
              <a:t>sockDataOut.</a:t>
            </a:r>
            <a:r>
              <a:rPr lang="fr-FR" sz="2800" dirty="0" err="1">
                <a:solidFill>
                  <a:srgbClr val="006600"/>
                </a:solidFill>
                <a:latin typeface="Garamond" pitchFamily="18" charset="0"/>
              </a:rPr>
              <a:t>writeInt</a:t>
            </a:r>
            <a:r>
              <a:rPr lang="fr-FR" sz="2800" dirty="0">
                <a:solidFill>
                  <a:srgbClr val="006600"/>
                </a:solidFill>
                <a:latin typeface="Garamond" pitchFamily="18" charset="0"/>
              </a:rPr>
              <a:t>(-1234);</a:t>
            </a:r>
            <a:r>
              <a:rPr lang="fr-FR" sz="2800" dirty="0">
                <a:latin typeface="Garamond" pitchFamily="18" charset="0"/>
              </a:rPr>
              <a:t> </a:t>
            </a:r>
            <a:endParaRPr lang="fr-FR" sz="24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5129" name="Rectangle 1"/>
          <p:cNvSpPr>
            <a:spLocks noChangeArrowheads="1"/>
          </p:cNvSpPr>
          <p:nvPr/>
        </p:nvSpPr>
        <p:spPr bwMode="auto">
          <a:xfrm>
            <a:off x="2524125" y="1387475"/>
            <a:ext cx="6584950" cy="457200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000">
                <a:latin typeface="Garamond" pitchFamily="18" charset="0"/>
              </a:rPr>
              <a:t>sockOut = new PrintWriter(</a:t>
            </a:r>
            <a:r>
              <a:rPr lang="en-GB" sz="2000">
                <a:solidFill>
                  <a:srgbClr val="FF0000"/>
                </a:solidFill>
                <a:latin typeface="Garamond" pitchFamily="18" charset="0"/>
              </a:rPr>
              <a:t>sock.getOutputStream()</a:t>
            </a:r>
            <a:r>
              <a:rPr lang="en-GB" sz="2000">
                <a:latin typeface="Garamond" pitchFamily="18" charset="0"/>
              </a:rPr>
              <a:t>, true); </a:t>
            </a:r>
            <a:endParaRPr lang="fr-FR" sz="2000"/>
          </a:p>
        </p:txBody>
      </p:sp>
      <p:sp>
        <p:nvSpPr>
          <p:cNvPr id="5130" name="ZoneTexte 4"/>
          <p:cNvSpPr txBox="1">
            <a:spLocks noChangeArrowheads="1"/>
          </p:cNvSpPr>
          <p:nvPr/>
        </p:nvSpPr>
        <p:spPr bwMode="auto">
          <a:xfrm>
            <a:off x="2339975" y="3635375"/>
            <a:ext cx="6675438" cy="369888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lvl="1" eaLnBrk="1" hangingPunct="1"/>
            <a:r>
              <a:rPr lang="fr-FR">
                <a:latin typeface="Garamond" pitchFamily="18" charset="0"/>
              </a:rPr>
              <a:t>sockDataOut =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new</a:t>
            </a:r>
            <a:r>
              <a:rPr lang="fr-FR">
                <a:latin typeface="Garamond" pitchFamily="18" charset="0"/>
              </a:rPr>
              <a:t> DataOutputStream(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socket.getOutputStream()</a:t>
            </a:r>
            <a:r>
              <a:rPr lang="fr-FR">
                <a:latin typeface="Garamond" pitchFamily="18" charset="0"/>
              </a:rPr>
              <a:t>);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156148" y="5229199"/>
            <a:ext cx="3306867" cy="5232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Garamond" pitchFamily="18" charset="0"/>
              </a:rPr>
              <a:t>Objet </a:t>
            </a:r>
            <a:r>
              <a:rPr lang="fr-FR" sz="28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800" dirty="0" err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Serializable</a:t>
            </a:r>
            <a:endParaRPr lang="fr-FR" sz="28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D9B9A-C2D6-444C-A66E-C5EF990190DC}" type="slidenum">
              <a:rPr lang="fr-FR"/>
              <a:pPr>
                <a:defRPr/>
              </a:pPr>
              <a:t>32</a:t>
            </a:fld>
            <a:endParaRPr lang="fr-FR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8229600" cy="6524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Caractère transmis vs </a:t>
            </a:r>
            <a:r>
              <a:rPr lang="fr-FR" sz="2800" b="1" smtClean="0">
                <a:solidFill>
                  <a:srgbClr val="FF0000"/>
                </a:solidFill>
                <a:latin typeface="Garamond" pitchFamily="18" charset="0"/>
              </a:rPr>
              <a:t>caractère Java</a:t>
            </a:r>
            <a:r>
              <a:rPr lang="fr-FR" sz="2800" b="1" smtClean="0">
                <a:latin typeface="Garamond" pitchFamily="18" charset="0"/>
              </a:rPr>
              <a:t> (byte vs </a:t>
            </a:r>
            <a:r>
              <a:rPr lang="fr-FR" sz="2800" b="1" smtClean="0">
                <a:solidFill>
                  <a:srgbClr val="FF0000"/>
                </a:solidFill>
                <a:latin typeface="Garamond" pitchFamily="18" charset="0"/>
              </a:rPr>
              <a:t>char</a:t>
            </a:r>
            <a:r>
              <a:rPr lang="fr-FR" sz="2800" b="1" smtClean="0">
                <a:latin typeface="Garamond" pitchFamily="18" charset="0"/>
              </a:rPr>
              <a:t>)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4100"/>
            <a:ext cx="8229600" cy="5111750"/>
          </a:xfrm>
        </p:spPr>
        <p:txBody>
          <a:bodyPr/>
          <a:lstStyle/>
          <a:p>
            <a:pPr algn="just" eaLnBrk="1" hangingPunct="1">
              <a:lnSpc>
                <a:spcPct val="145000"/>
              </a:lnSpc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La transmission sur les réseaux est basé sur l’octet : 8 bits. </a:t>
            </a:r>
          </a:p>
          <a:p>
            <a:pPr algn="just" eaLnBrk="1" hangingPunct="1">
              <a:lnSpc>
                <a:spcPct val="145000"/>
              </a:lnSpc>
              <a:defRPr/>
            </a:pPr>
            <a:r>
              <a:rPr lang="fr-FR" sz="1800" dirty="0" smtClean="0">
                <a:latin typeface="Garamond" pitchFamily="18" charset="0"/>
              </a:rPr>
              <a:t>Les méthodes de télécommunication de Java sont donc basées sur le transfert d’octets (</a:t>
            </a:r>
            <a:r>
              <a:rPr lang="fr-FR" sz="1800" dirty="0" err="1" smtClean="0">
                <a:latin typeface="Garamond" pitchFamily="18" charset="0"/>
              </a:rPr>
              <a:t>byte</a:t>
            </a:r>
            <a:r>
              <a:rPr lang="fr-FR" sz="1800" dirty="0" smtClean="0">
                <a:latin typeface="Garamond" pitchFamily="18" charset="0"/>
              </a:rPr>
              <a:t>). </a:t>
            </a:r>
          </a:p>
          <a:p>
            <a:pPr lvl="1" algn="just" eaLnBrk="1" hangingPunct="1">
              <a:lnSpc>
                <a:spcPct val="145000"/>
              </a:lnSpc>
              <a:defRPr/>
            </a:pPr>
            <a:r>
              <a:rPr lang="fr-FR" sz="1800" b="1" dirty="0" smtClean="0">
                <a:latin typeface="Garamond" pitchFamily="18" charset="0"/>
              </a:rPr>
              <a:t>Convertir un String en </a:t>
            </a:r>
            <a:r>
              <a:rPr lang="fr-FR" sz="1800" b="1" dirty="0" err="1" smtClean="0">
                <a:latin typeface="Garamond" pitchFamily="18" charset="0"/>
              </a:rPr>
              <a:t>byte</a:t>
            </a:r>
            <a:r>
              <a:rPr lang="fr-FR" sz="1800" b="1" dirty="0" smtClean="0">
                <a:latin typeface="Garamond" pitchFamily="18" charset="0"/>
              </a:rPr>
              <a:t>[ ] : </a:t>
            </a:r>
          </a:p>
          <a:p>
            <a:pPr lvl="2" algn="just" eaLnBrk="1" hangingPunct="1">
              <a:lnSpc>
                <a:spcPct val="145000"/>
              </a:lnSpc>
              <a:defRPr/>
            </a:pPr>
            <a:r>
              <a:rPr lang="fr-FR" sz="1800" dirty="0" smtClean="0">
                <a:latin typeface="Garamond" pitchFamily="18" charset="0"/>
              </a:rPr>
              <a:t>String chaîne = "ABCD";   </a:t>
            </a:r>
          </a:p>
          <a:p>
            <a:pPr lvl="2" algn="just" eaLnBrk="1" hangingPunct="1">
              <a:lnSpc>
                <a:spcPct val="145000"/>
              </a:lnSpc>
              <a:defRPr/>
            </a:pPr>
            <a:r>
              <a:rPr lang="fr-FR" sz="1800" b="1" dirty="0" err="1" smtClean="0">
                <a:solidFill>
                  <a:srgbClr val="CC3300"/>
                </a:solidFill>
                <a:latin typeface="Garamond" pitchFamily="18" charset="0"/>
              </a:rPr>
              <a:t>byte</a:t>
            </a:r>
            <a:r>
              <a:rPr lang="fr-FR" sz="1800" b="1" dirty="0" smtClean="0">
                <a:solidFill>
                  <a:srgbClr val="CC3300"/>
                </a:solidFill>
                <a:latin typeface="Garamond" pitchFamily="18" charset="0"/>
              </a:rPr>
              <a:t>[ ] message=</a:t>
            </a:r>
            <a:r>
              <a:rPr lang="fr-FR" sz="1800" b="1" dirty="0" err="1" smtClean="0">
                <a:solidFill>
                  <a:srgbClr val="CC3300"/>
                </a:solidFill>
                <a:latin typeface="Garamond" pitchFamily="18" charset="0"/>
              </a:rPr>
              <a:t>chaîne.getBytes</a:t>
            </a:r>
            <a:r>
              <a:rPr lang="fr-FR" sz="1800" b="1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  <a:r>
              <a:rPr lang="fr-FR" sz="1800" dirty="0" smtClean="0">
                <a:solidFill>
                  <a:srgbClr val="CC3300"/>
                </a:solidFill>
                <a:latin typeface="Garamond" pitchFamily="18" charset="0"/>
              </a:rPr>
              <a:t>  </a:t>
            </a:r>
            <a:r>
              <a:rPr lang="fr-FR" sz="1800" dirty="0" smtClean="0">
                <a:latin typeface="Garamond" pitchFamily="18" charset="0"/>
              </a:rPr>
              <a:t>  </a:t>
            </a:r>
          </a:p>
          <a:p>
            <a:pPr lvl="1" algn="just" eaLnBrk="1" hangingPunct="1">
              <a:lnSpc>
                <a:spcPct val="145000"/>
              </a:lnSpc>
              <a:defRPr/>
            </a:pPr>
            <a:endParaRPr lang="fr-FR" sz="1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lvl="1" algn="just" eaLnBrk="1" hangingPunct="1">
              <a:lnSpc>
                <a:spcPct val="145000"/>
              </a:lnSpc>
              <a:defRPr/>
            </a:pPr>
            <a:r>
              <a:rPr lang="fr-FR" sz="1800" b="1" dirty="0" smtClean="0">
                <a:latin typeface="Garamond" pitchFamily="18" charset="0"/>
              </a:rPr>
              <a:t>Convertir un </a:t>
            </a:r>
            <a:r>
              <a:rPr lang="fr-FR" sz="1800" b="1" dirty="0" err="1" smtClean="0">
                <a:latin typeface="Garamond" pitchFamily="18" charset="0"/>
              </a:rPr>
              <a:t>byte</a:t>
            </a:r>
            <a:r>
              <a:rPr lang="fr-FR" sz="1800" b="1" dirty="0" smtClean="0">
                <a:latin typeface="Garamond" pitchFamily="18" charset="0"/>
              </a:rPr>
              <a:t>[ ] en String : </a:t>
            </a:r>
          </a:p>
          <a:p>
            <a:pPr lvl="2" algn="just" eaLnBrk="1" hangingPunct="1">
              <a:lnSpc>
                <a:spcPct val="145000"/>
              </a:lnSpc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chaîne = new String(message);</a:t>
            </a:r>
            <a:r>
              <a:rPr lang="fr-FR" sz="1800" dirty="0" smtClean="0">
                <a:latin typeface="Garamond" pitchFamily="18" charset="0"/>
              </a:rPr>
              <a:t>    </a:t>
            </a:r>
          </a:p>
        </p:txBody>
      </p:sp>
      <p:grpSp>
        <p:nvGrpSpPr>
          <p:cNvPr id="63493" name="Group 8"/>
          <p:cNvGrpSpPr>
            <a:grpSpLocks/>
          </p:cNvGrpSpPr>
          <p:nvPr/>
        </p:nvGrpSpPr>
        <p:grpSpPr bwMode="auto">
          <a:xfrm>
            <a:off x="5651500" y="3416300"/>
            <a:ext cx="3095625" cy="801688"/>
            <a:chOff x="3560" y="2152"/>
            <a:chExt cx="1950" cy="505"/>
          </a:xfrm>
        </p:grpSpPr>
        <p:sp>
          <p:nvSpPr>
            <p:cNvPr id="63498" name="Text Box 4"/>
            <p:cNvSpPr txBox="1">
              <a:spLocks noChangeArrowheads="1"/>
            </p:cNvSpPr>
            <p:nvPr/>
          </p:nvSpPr>
          <p:spPr bwMode="auto">
            <a:xfrm>
              <a:off x="4921" y="2478"/>
              <a:ext cx="589" cy="179"/>
            </a:xfrm>
            <a:prstGeom prst="rect">
              <a:avLst/>
            </a:prstGeom>
            <a:solidFill>
              <a:srgbClr val="D5FFD5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>
                  <a:latin typeface="Garamond" pitchFamily="18" charset="0"/>
                </a:rPr>
                <a:t>String</a:t>
              </a:r>
            </a:p>
          </p:txBody>
        </p:sp>
        <p:sp>
          <p:nvSpPr>
            <p:cNvPr id="63499" name="Text Box 5"/>
            <p:cNvSpPr txBox="1">
              <a:spLocks noChangeArrowheads="1"/>
            </p:cNvSpPr>
            <p:nvPr/>
          </p:nvSpPr>
          <p:spPr bwMode="auto">
            <a:xfrm>
              <a:off x="3560" y="2478"/>
              <a:ext cx="589" cy="179"/>
            </a:xfrm>
            <a:prstGeom prst="rect">
              <a:avLst/>
            </a:prstGeom>
            <a:solidFill>
              <a:srgbClr val="D5FFD5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>
                  <a:latin typeface="Garamond" pitchFamily="18" charset="0"/>
                </a:rPr>
                <a:t>byte[ ]</a:t>
              </a:r>
            </a:p>
          </p:txBody>
        </p:sp>
        <p:sp>
          <p:nvSpPr>
            <p:cNvPr id="63500" name="Freeform 6"/>
            <p:cNvSpPr>
              <a:spLocks/>
            </p:cNvSpPr>
            <p:nvPr/>
          </p:nvSpPr>
          <p:spPr bwMode="auto">
            <a:xfrm>
              <a:off x="3878" y="2152"/>
              <a:ext cx="1315" cy="326"/>
            </a:xfrm>
            <a:custGeom>
              <a:avLst/>
              <a:gdLst>
                <a:gd name="T0" fmla="*/ 1315 w 1315"/>
                <a:gd name="T1" fmla="*/ 280 h 326"/>
                <a:gd name="T2" fmla="*/ 454 w 1315"/>
                <a:gd name="T3" fmla="*/ 8 h 326"/>
                <a:gd name="T4" fmla="*/ 0 w 1315"/>
                <a:gd name="T5" fmla="*/ 326 h 326"/>
                <a:gd name="T6" fmla="*/ 0 60000 65536"/>
                <a:gd name="T7" fmla="*/ 0 60000 65536"/>
                <a:gd name="T8" fmla="*/ 0 60000 65536"/>
                <a:gd name="T9" fmla="*/ 0 w 1315"/>
                <a:gd name="T10" fmla="*/ 0 h 326"/>
                <a:gd name="T11" fmla="*/ 1315 w 1315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5" h="326">
                  <a:moveTo>
                    <a:pt x="1315" y="280"/>
                  </a:moveTo>
                  <a:cubicBezTo>
                    <a:pt x="994" y="140"/>
                    <a:pt x="673" y="0"/>
                    <a:pt x="454" y="8"/>
                  </a:cubicBezTo>
                  <a:cubicBezTo>
                    <a:pt x="235" y="16"/>
                    <a:pt x="75" y="273"/>
                    <a:pt x="0" y="326"/>
                  </a:cubicBez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63494" name="Freeform 7"/>
          <p:cNvSpPr>
            <a:spLocks/>
          </p:cNvSpPr>
          <p:nvPr/>
        </p:nvSpPr>
        <p:spPr bwMode="auto">
          <a:xfrm>
            <a:off x="6084888" y="4292600"/>
            <a:ext cx="2159000" cy="733425"/>
          </a:xfrm>
          <a:custGeom>
            <a:avLst/>
            <a:gdLst>
              <a:gd name="T0" fmla="*/ 0 w 1360"/>
              <a:gd name="T1" fmla="*/ 2147483647 h 462"/>
              <a:gd name="T2" fmla="*/ 2147483647 w 1360"/>
              <a:gd name="T3" fmla="*/ 2147483647 h 462"/>
              <a:gd name="T4" fmla="*/ 2147483647 w 1360"/>
              <a:gd name="T5" fmla="*/ 0 h 462"/>
              <a:gd name="T6" fmla="*/ 0 60000 65536"/>
              <a:gd name="T7" fmla="*/ 0 60000 65536"/>
              <a:gd name="T8" fmla="*/ 0 60000 65536"/>
              <a:gd name="T9" fmla="*/ 0 w 1360"/>
              <a:gd name="T10" fmla="*/ 0 h 462"/>
              <a:gd name="T11" fmla="*/ 1360 w 1360"/>
              <a:gd name="T12" fmla="*/ 462 h 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0" h="462">
                <a:moveTo>
                  <a:pt x="0" y="46"/>
                </a:moveTo>
                <a:cubicBezTo>
                  <a:pt x="272" y="254"/>
                  <a:pt x="544" y="462"/>
                  <a:pt x="771" y="454"/>
                </a:cubicBezTo>
                <a:cubicBezTo>
                  <a:pt x="998" y="446"/>
                  <a:pt x="1262" y="76"/>
                  <a:pt x="13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3495" name="Rectangle 10"/>
          <p:cNvSpPr>
            <a:spLocks noChangeArrowheads="1"/>
          </p:cNvSpPr>
          <p:nvPr/>
        </p:nvSpPr>
        <p:spPr bwMode="auto">
          <a:xfrm>
            <a:off x="900113" y="2420938"/>
            <a:ext cx="4319587" cy="1368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6" name="Rectangle 11"/>
          <p:cNvSpPr>
            <a:spLocks noChangeArrowheads="1"/>
          </p:cNvSpPr>
          <p:nvPr/>
        </p:nvSpPr>
        <p:spPr bwMode="auto">
          <a:xfrm>
            <a:off x="900113" y="4221163"/>
            <a:ext cx="3816350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5" name="ZoneTexte 12"/>
          <p:cNvSpPr txBox="1">
            <a:spLocks noChangeArrowheads="1"/>
          </p:cNvSpPr>
          <p:nvPr/>
        </p:nvSpPr>
        <p:spPr bwMode="auto">
          <a:xfrm>
            <a:off x="180975" y="5540375"/>
            <a:ext cx="856615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byte[ ] tab={65,66,67,68};  // valeurs possibles de -128 à 127 (256 valeurs = 2</a:t>
            </a:r>
            <a:r>
              <a:rPr lang="fr-FR" sz="2000" baseline="30000" dirty="0">
                <a:solidFill>
                  <a:schemeClr val="tx1"/>
                </a:solidFill>
                <a:latin typeface="Garamond" pitchFamily="18" charset="0"/>
              </a:rPr>
              <a:t>8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algn="l">
              <a:defRPr/>
            </a:pPr>
            <a:endParaRPr lang="fr-FR" sz="1200" dirty="0">
              <a:solidFill>
                <a:schemeClr val="tx1"/>
              </a:solidFill>
              <a:latin typeface="Garamond" pitchFamily="18" charset="0"/>
            </a:endParaRPr>
          </a:p>
          <a:p>
            <a:pPr algn="l"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System.out.println(new String(tab));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ABCD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/>
            </a:r>
            <a:br>
              <a:rPr lang="fr-FR" sz="2800" b="1" smtClean="0">
                <a:latin typeface="Garamond" pitchFamily="18" charset="0"/>
              </a:rPr>
            </a:br>
            <a:r>
              <a:rPr lang="fr-FR" sz="2800" b="1" smtClean="0">
                <a:latin typeface="Garamond" pitchFamily="18" charset="0"/>
              </a:rPr>
              <a:t>Implémentation des Sockets UDP en Java</a:t>
            </a:r>
            <a:br>
              <a:rPr lang="fr-FR" sz="2800" b="1" smtClean="0">
                <a:latin typeface="Garamond" pitchFamily="18" charset="0"/>
              </a:rPr>
            </a:br>
            <a:endParaRPr lang="fr-FR" sz="280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F452E-4ECC-4F92-BFF8-8030D119CA82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64516" name="Rectangle 8"/>
          <p:cNvSpPr>
            <a:spLocks noChangeArrowheads="1"/>
          </p:cNvSpPr>
          <p:nvPr/>
        </p:nvSpPr>
        <p:spPr bwMode="auto">
          <a:xfrm>
            <a:off x="71438" y="755650"/>
            <a:ext cx="7345362" cy="369888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En UDP, il ya un seul type de Socket (communication) :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DatagramSocket</a:t>
            </a:r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64517" name="Rectangle 17"/>
          <p:cNvSpPr>
            <a:spLocks noChangeArrowheads="1"/>
          </p:cNvSpPr>
          <p:nvPr/>
        </p:nvSpPr>
        <p:spPr bwMode="auto">
          <a:xfrm>
            <a:off x="80963" y="1155700"/>
            <a:ext cx="5786437" cy="369888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latin typeface="Garamond" pitchFamily="18" charset="0"/>
              </a:rPr>
              <a:t>5 constructeurs pour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 DatagramSocket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 (tous pour binder)</a:t>
            </a:r>
            <a:r>
              <a:rPr lang="fr-FR">
                <a:latin typeface="Garamond" pitchFamily="18" charset="0"/>
              </a:rPr>
              <a:t> 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 </a:t>
            </a:r>
            <a:endParaRPr lang="fr-FR"/>
          </a:p>
        </p:txBody>
      </p:sp>
      <p:grpSp>
        <p:nvGrpSpPr>
          <p:cNvPr id="64518" name="Groupe 38"/>
          <p:cNvGrpSpPr>
            <a:grpSpLocks/>
          </p:cNvGrpSpPr>
          <p:nvPr/>
        </p:nvGrpSpPr>
        <p:grpSpPr bwMode="auto">
          <a:xfrm>
            <a:off x="107950" y="1570038"/>
            <a:ext cx="8618538" cy="1116012"/>
            <a:chOff x="49144" y="4833216"/>
            <a:chExt cx="8619691" cy="1116064"/>
          </a:xfrm>
        </p:grpSpPr>
        <p:pic>
          <p:nvPicPr>
            <p:cNvPr id="645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0" y="4833216"/>
              <a:ext cx="8592395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4" y="5445280"/>
              <a:ext cx="8568952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4519" name="Connecteur droit 32"/>
          <p:cNvCxnSpPr>
            <a:cxnSpLocks noChangeShapeType="1"/>
          </p:cNvCxnSpPr>
          <p:nvPr/>
        </p:nvCxnSpPr>
        <p:spPr bwMode="auto">
          <a:xfrm flipH="1">
            <a:off x="161925" y="1785938"/>
            <a:ext cx="1873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Connecteur droit 35"/>
          <p:cNvCxnSpPr>
            <a:cxnSpLocks noChangeShapeType="1"/>
          </p:cNvCxnSpPr>
          <p:nvPr/>
        </p:nvCxnSpPr>
        <p:spPr bwMode="auto">
          <a:xfrm flipH="1">
            <a:off x="169863" y="2406650"/>
            <a:ext cx="2735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/>
            </a:r>
            <a:br>
              <a:rPr lang="fr-FR" sz="2800" b="1" smtClean="0">
                <a:latin typeface="Garamond" pitchFamily="18" charset="0"/>
              </a:rPr>
            </a:br>
            <a:r>
              <a:rPr lang="fr-FR" sz="2800" b="1" smtClean="0">
                <a:latin typeface="Garamond" pitchFamily="18" charset="0"/>
              </a:rPr>
              <a:t>Implémentation des Sockets UDP en Java</a:t>
            </a:r>
            <a:br>
              <a:rPr lang="fr-FR" sz="2800" b="1" smtClean="0">
                <a:latin typeface="Garamond" pitchFamily="18" charset="0"/>
              </a:rPr>
            </a:br>
            <a:endParaRPr lang="fr-FR" sz="280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8C86C-DB26-4562-A422-EFF7DBF2EAE5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sp>
        <p:nvSpPr>
          <p:cNvPr id="65540" name="Rectangle 8"/>
          <p:cNvSpPr>
            <a:spLocks noChangeArrowheads="1"/>
          </p:cNvSpPr>
          <p:nvPr/>
        </p:nvSpPr>
        <p:spPr bwMode="auto">
          <a:xfrm>
            <a:off x="71438" y="755650"/>
            <a:ext cx="7345362" cy="369888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En UDP, il ya un seul type de Socket (communication) :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DatagramSocket</a:t>
            </a:r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65541" name="Rectangle 17"/>
          <p:cNvSpPr>
            <a:spLocks noChangeArrowheads="1"/>
          </p:cNvSpPr>
          <p:nvPr/>
        </p:nvSpPr>
        <p:spPr bwMode="auto">
          <a:xfrm>
            <a:off x="80963" y="1155700"/>
            <a:ext cx="5786437" cy="369888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latin typeface="Garamond" pitchFamily="18" charset="0"/>
              </a:rPr>
              <a:t>5 constructeurs pour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 DatagramSocket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 (tous pour binder)</a:t>
            </a:r>
            <a:r>
              <a:rPr lang="fr-FR">
                <a:latin typeface="Garamond" pitchFamily="18" charset="0"/>
              </a:rPr>
              <a:t> 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 </a:t>
            </a:r>
            <a:endParaRPr lang="fr-FR"/>
          </a:p>
        </p:txBody>
      </p:sp>
      <p:grpSp>
        <p:nvGrpSpPr>
          <p:cNvPr id="65542" name="Groupe 38"/>
          <p:cNvGrpSpPr>
            <a:grpSpLocks/>
          </p:cNvGrpSpPr>
          <p:nvPr/>
        </p:nvGrpSpPr>
        <p:grpSpPr bwMode="auto">
          <a:xfrm>
            <a:off x="107950" y="1570038"/>
            <a:ext cx="8618538" cy="1116012"/>
            <a:chOff x="49144" y="4833216"/>
            <a:chExt cx="8619691" cy="1116064"/>
          </a:xfrm>
        </p:grpSpPr>
        <p:pic>
          <p:nvPicPr>
            <p:cNvPr id="655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0" y="4833216"/>
              <a:ext cx="8592395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4" y="5445280"/>
              <a:ext cx="8568952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543" name="Groupe 37"/>
          <p:cNvGrpSpPr>
            <a:grpSpLocks/>
          </p:cNvGrpSpPr>
          <p:nvPr/>
        </p:nvGrpSpPr>
        <p:grpSpPr bwMode="auto">
          <a:xfrm>
            <a:off x="34925" y="2740025"/>
            <a:ext cx="8929688" cy="2520950"/>
            <a:chOff x="35496" y="2204864"/>
            <a:chExt cx="8928992" cy="2520280"/>
          </a:xfrm>
        </p:grpSpPr>
        <p:sp>
          <p:nvSpPr>
            <p:cNvPr id="65546" name="Rectangle 4"/>
            <p:cNvSpPr>
              <a:spLocks noChangeArrowheads="1"/>
            </p:cNvSpPr>
            <p:nvPr/>
          </p:nvSpPr>
          <p:spPr bwMode="auto">
            <a:xfrm>
              <a:off x="251520" y="3177032"/>
              <a:ext cx="1296144" cy="5400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Client</a:t>
              </a:r>
            </a:p>
          </p:txBody>
        </p:sp>
        <p:sp>
          <p:nvSpPr>
            <p:cNvPr id="65547" name="Rectangle 5"/>
            <p:cNvSpPr>
              <a:spLocks noChangeArrowheads="1"/>
            </p:cNvSpPr>
            <p:nvPr/>
          </p:nvSpPr>
          <p:spPr bwMode="auto">
            <a:xfrm>
              <a:off x="7379371" y="3141192"/>
              <a:ext cx="1441101" cy="5400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Serveur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379" y="3879232"/>
              <a:ext cx="2790607" cy="7014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>
                  <a:solidFill>
                    <a:srgbClr val="006600"/>
                  </a:solidFill>
                  <a:latin typeface="Garamond" pitchFamily="18" charset="0"/>
                </a:rPr>
                <a:t>socket 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= </a:t>
              </a:r>
            </a:p>
            <a:p>
              <a:pPr algn="l">
                <a:defRPr/>
              </a:pPr>
              <a:r>
                <a:rPr lang="fr-FR" dirty="0">
                  <a:solidFill>
                    <a:schemeClr val="accent2"/>
                  </a:solidFill>
                  <a:latin typeface="Garamond" pitchFamily="18" charset="0"/>
                </a:rPr>
                <a:t>new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( );</a:t>
              </a:r>
              <a:endParaRPr lang="fr-F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516" y="3825271"/>
              <a:ext cx="2989030" cy="755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latin typeface="Garamond" pitchFamily="18" charset="0"/>
                </a:rPr>
                <a:t> </a:t>
              </a:r>
              <a:r>
                <a:rPr lang="fr-FR" dirty="0">
                  <a:solidFill>
                    <a:srgbClr val="006600"/>
                  </a:solidFill>
                  <a:latin typeface="Garamond" pitchFamily="18" charset="0"/>
                </a:rPr>
                <a:t>socket </a:t>
              </a:r>
              <a:r>
                <a:rPr lang="fr-FR" dirty="0">
                  <a:latin typeface="Garamond" pitchFamily="18" charset="0"/>
                </a:rPr>
                <a:t>= </a:t>
              </a:r>
            </a:p>
            <a:p>
              <a:pPr>
                <a:defRPr/>
              </a:pPr>
              <a:r>
                <a:rPr lang="fr-FR" dirty="0">
                  <a:latin typeface="Garamond" pitchFamily="18" charset="0"/>
                </a:rPr>
                <a:t>new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>
                  <a:latin typeface="Garamond" pitchFamily="18" charset="0"/>
                </a:rPr>
                <a:t>(1000); </a:t>
              </a:r>
              <a:endParaRPr lang="fr-FR" dirty="0"/>
            </a:p>
          </p:txBody>
        </p:sp>
        <p:sp>
          <p:nvSpPr>
            <p:cNvPr id="65550" name="Rectangle 18"/>
            <p:cNvSpPr>
              <a:spLocks noChangeArrowheads="1"/>
            </p:cNvSpPr>
            <p:nvPr/>
          </p:nvSpPr>
          <p:spPr bwMode="auto">
            <a:xfrm>
              <a:off x="252298" y="2317745"/>
              <a:ext cx="2015843" cy="701544"/>
            </a:xfrm>
            <a:prstGeom prst="rect">
              <a:avLst/>
            </a:prstGeom>
            <a:solidFill>
              <a:srgbClr val="FFB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fr-FR">
                  <a:latin typeface="Garamond" pitchFamily="18" charset="0"/>
                </a:rPr>
                <a:t>Créer un socket lié </a:t>
              </a:r>
            </a:p>
            <a:p>
              <a:pPr algn="l"/>
              <a:r>
                <a:rPr lang="fr-FR">
                  <a:latin typeface="Garamond" pitchFamily="18" charset="0"/>
                </a:rPr>
                <a:t>à un port libre</a:t>
              </a:r>
              <a:endParaRPr lang="fr-FR"/>
            </a:p>
          </p:txBody>
        </p:sp>
        <p:sp>
          <p:nvSpPr>
            <p:cNvPr id="65551" name="Rectangle 19"/>
            <p:cNvSpPr>
              <a:spLocks noChangeArrowheads="1"/>
            </p:cNvSpPr>
            <p:nvPr/>
          </p:nvSpPr>
          <p:spPr bwMode="auto">
            <a:xfrm>
              <a:off x="6840472" y="2340681"/>
              <a:ext cx="1980000" cy="701731"/>
            </a:xfrm>
            <a:prstGeom prst="rect">
              <a:avLst/>
            </a:prstGeom>
            <a:solidFill>
              <a:srgbClr val="FFB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>
                  <a:latin typeface="Garamond" pitchFamily="18" charset="0"/>
                </a:rPr>
                <a:t>Créer un socket lié </a:t>
              </a:r>
            </a:p>
            <a:p>
              <a:pPr algn="l"/>
              <a:r>
                <a:rPr lang="fr-FR">
                  <a:latin typeface="Garamond" pitchFamily="18" charset="0"/>
                </a:rPr>
                <a:t>au port 1000</a:t>
              </a:r>
              <a:endParaRPr lang="fr-FR"/>
            </a:p>
          </p:txBody>
        </p:sp>
        <p:sp>
          <p:nvSpPr>
            <p:cNvPr id="65552" name="Rectangle 22"/>
            <p:cNvSpPr>
              <a:spLocks noChangeArrowheads="1"/>
            </p:cNvSpPr>
            <p:nvPr/>
          </p:nvSpPr>
          <p:spPr bwMode="auto">
            <a:xfrm>
              <a:off x="35496" y="2204864"/>
              <a:ext cx="3240360" cy="25202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53" name="Rectangle 23"/>
            <p:cNvSpPr>
              <a:spLocks noChangeArrowheads="1"/>
            </p:cNvSpPr>
            <p:nvPr/>
          </p:nvSpPr>
          <p:spPr bwMode="auto">
            <a:xfrm>
              <a:off x="5724128" y="2204864"/>
              <a:ext cx="3240360" cy="25202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65544" name="Connecteur droit 32"/>
          <p:cNvCxnSpPr>
            <a:cxnSpLocks noChangeShapeType="1"/>
          </p:cNvCxnSpPr>
          <p:nvPr/>
        </p:nvCxnSpPr>
        <p:spPr bwMode="auto">
          <a:xfrm flipH="1">
            <a:off x="161925" y="1785938"/>
            <a:ext cx="1873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5" name="Connecteur droit 35"/>
          <p:cNvCxnSpPr>
            <a:cxnSpLocks noChangeShapeType="1"/>
          </p:cNvCxnSpPr>
          <p:nvPr/>
        </p:nvCxnSpPr>
        <p:spPr bwMode="auto">
          <a:xfrm flipH="1">
            <a:off x="169863" y="2406650"/>
            <a:ext cx="2735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/>
            </a:r>
            <a:br>
              <a:rPr lang="fr-FR" sz="2800" b="1" smtClean="0">
                <a:latin typeface="Garamond" pitchFamily="18" charset="0"/>
              </a:rPr>
            </a:br>
            <a:r>
              <a:rPr lang="fr-FR" sz="2800" b="1" smtClean="0">
                <a:latin typeface="Garamond" pitchFamily="18" charset="0"/>
              </a:rPr>
              <a:t>Implémentation des Sockets UDP en Java</a:t>
            </a:r>
            <a:br>
              <a:rPr lang="fr-FR" sz="2800" b="1" smtClean="0">
                <a:latin typeface="Garamond" pitchFamily="18" charset="0"/>
              </a:rPr>
            </a:br>
            <a:endParaRPr lang="fr-FR" sz="280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2EFAC-CB45-4520-94E4-361275A73685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  <p:sp>
        <p:nvSpPr>
          <p:cNvPr id="66564" name="Rectangle 8"/>
          <p:cNvSpPr>
            <a:spLocks noChangeArrowheads="1"/>
          </p:cNvSpPr>
          <p:nvPr/>
        </p:nvSpPr>
        <p:spPr bwMode="auto">
          <a:xfrm>
            <a:off x="71438" y="755650"/>
            <a:ext cx="7345362" cy="369888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En UDP, il ya un seul type de Socket (communication) :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DatagramSocket</a:t>
            </a:r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66565" name="Rectangle 17"/>
          <p:cNvSpPr>
            <a:spLocks noChangeArrowheads="1"/>
          </p:cNvSpPr>
          <p:nvPr/>
        </p:nvSpPr>
        <p:spPr bwMode="auto">
          <a:xfrm>
            <a:off x="80963" y="1155700"/>
            <a:ext cx="5786437" cy="369888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latin typeface="Garamond" pitchFamily="18" charset="0"/>
              </a:rPr>
              <a:t>5 constructeurs pour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 DatagramSocket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 (tous pour binder)</a:t>
            </a:r>
            <a:r>
              <a:rPr lang="fr-FR">
                <a:latin typeface="Garamond" pitchFamily="18" charset="0"/>
              </a:rPr>
              <a:t> 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 </a:t>
            </a:r>
            <a:endParaRPr lang="fr-FR"/>
          </a:p>
        </p:txBody>
      </p:sp>
      <p:grpSp>
        <p:nvGrpSpPr>
          <p:cNvPr id="66566" name="Groupe 38"/>
          <p:cNvGrpSpPr>
            <a:grpSpLocks/>
          </p:cNvGrpSpPr>
          <p:nvPr/>
        </p:nvGrpSpPr>
        <p:grpSpPr bwMode="auto">
          <a:xfrm>
            <a:off x="107950" y="1570038"/>
            <a:ext cx="8618538" cy="1116012"/>
            <a:chOff x="49144" y="4833216"/>
            <a:chExt cx="8619691" cy="1116064"/>
          </a:xfrm>
        </p:grpSpPr>
        <p:pic>
          <p:nvPicPr>
            <p:cNvPr id="665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0" y="4833216"/>
              <a:ext cx="8592395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4" y="5445280"/>
              <a:ext cx="8568952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567" name="Groupe 37"/>
          <p:cNvGrpSpPr>
            <a:grpSpLocks/>
          </p:cNvGrpSpPr>
          <p:nvPr/>
        </p:nvGrpSpPr>
        <p:grpSpPr bwMode="auto">
          <a:xfrm>
            <a:off x="34925" y="2740025"/>
            <a:ext cx="8929688" cy="2520950"/>
            <a:chOff x="35496" y="2204864"/>
            <a:chExt cx="8928992" cy="2520280"/>
          </a:xfrm>
        </p:grpSpPr>
        <p:sp>
          <p:nvSpPr>
            <p:cNvPr id="66572" name="Rectangle 4"/>
            <p:cNvSpPr>
              <a:spLocks noChangeArrowheads="1"/>
            </p:cNvSpPr>
            <p:nvPr/>
          </p:nvSpPr>
          <p:spPr bwMode="auto">
            <a:xfrm>
              <a:off x="251520" y="3177032"/>
              <a:ext cx="1296144" cy="5400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Client</a:t>
              </a:r>
            </a:p>
          </p:txBody>
        </p:sp>
        <p:sp>
          <p:nvSpPr>
            <p:cNvPr id="66573" name="Rectangle 5"/>
            <p:cNvSpPr>
              <a:spLocks noChangeArrowheads="1"/>
            </p:cNvSpPr>
            <p:nvPr/>
          </p:nvSpPr>
          <p:spPr bwMode="auto">
            <a:xfrm>
              <a:off x="7379371" y="3141192"/>
              <a:ext cx="1441101" cy="5400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Serveur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379" y="3879232"/>
              <a:ext cx="2790607" cy="7014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>
                  <a:solidFill>
                    <a:srgbClr val="006600"/>
                  </a:solidFill>
                  <a:latin typeface="Garamond" pitchFamily="18" charset="0"/>
                </a:rPr>
                <a:t>socket 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= </a:t>
              </a:r>
            </a:p>
            <a:p>
              <a:pPr algn="l">
                <a:defRPr/>
              </a:pPr>
              <a:r>
                <a:rPr lang="fr-FR" dirty="0">
                  <a:solidFill>
                    <a:schemeClr val="accent2"/>
                  </a:solidFill>
                  <a:latin typeface="Garamond" pitchFamily="18" charset="0"/>
                </a:rPr>
                <a:t>new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( );</a:t>
              </a:r>
              <a:endParaRPr lang="fr-F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516" y="3825271"/>
              <a:ext cx="2989030" cy="755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latin typeface="Garamond" pitchFamily="18" charset="0"/>
                </a:rPr>
                <a:t> </a:t>
              </a:r>
              <a:r>
                <a:rPr lang="fr-FR" dirty="0">
                  <a:solidFill>
                    <a:srgbClr val="006600"/>
                  </a:solidFill>
                  <a:latin typeface="Garamond" pitchFamily="18" charset="0"/>
                </a:rPr>
                <a:t>socket </a:t>
              </a:r>
              <a:r>
                <a:rPr lang="fr-FR" dirty="0">
                  <a:latin typeface="Garamond" pitchFamily="18" charset="0"/>
                </a:rPr>
                <a:t>= </a:t>
              </a:r>
            </a:p>
            <a:p>
              <a:pPr>
                <a:defRPr/>
              </a:pPr>
              <a:r>
                <a:rPr lang="fr-FR" dirty="0">
                  <a:latin typeface="Garamond" pitchFamily="18" charset="0"/>
                </a:rPr>
                <a:t>new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>
                  <a:latin typeface="Garamond" pitchFamily="18" charset="0"/>
                </a:rPr>
                <a:t>(1000); </a:t>
              </a:r>
              <a:endParaRPr lang="fr-FR" dirty="0"/>
            </a:p>
          </p:txBody>
        </p:sp>
        <p:sp>
          <p:nvSpPr>
            <p:cNvPr id="66576" name="Rectangle 18"/>
            <p:cNvSpPr>
              <a:spLocks noChangeArrowheads="1"/>
            </p:cNvSpPr>
            <p:nvPr/>
          </p:nvSpPr>
          <p:spPr bwMode="auto">
            <a:xfrm>
              <a:off x="252298" y="2317745"/>
              <a:ext cx="2015843" cy="701544"/>
            </a:xfrm>
            <a:prstGeom prst="rect">
              <a:avLst/>
            </a:prstGeom>
            <a:solidFill>
              <a:srgbClr val="FFB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fr-FR">
                  <a:latin typeface="Garamond" pitchFamily="18" charset="0"/>
                </a:rPr>
                <a:t>Créer un socket lié </a:t>
              </a:r>
            </a:p>
            <a:p>
              <a:pPr algn="l"/>
              <a:r>
                <a:rPr lang="fr-FR">
                  <a:latin typeface="Garamond" pitchFamily="18" charset="0"/>
                </a:rPr>
                <a:t>à un port libre</a:t>
              </a:r>
              <a:endParaRPr lang="fr-FR"/>
            </a:p>
          </p:txBody>
        </p:sp>
        <p:sp>
          <p:nvSpPr>
            <p:cNvPr id="66577" name="Rectangle 19"/>
            <p:cNvSpPr>
              <a:spLocks noChangeArrowheads="1"/>
            </p:cNvSpPr>
            <p:nvPr/>
          </p:nvSpPr>
          <p:spPr bwMode="auto">
            <a:xfrm>
              <a:off x="6840472" y="2340681"/>
              <a:ext cx="1980000" cy="701731"/>
            </a:xfrm>
            <a:prstGeom prst="rect">
              <a:avLst/>
            </a:prstGeom>
            <a:solidFill>
              <a:srgbClr val="FFB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>
                  <a:latin typeface="Garamond" pitchFamily="18" charset="0"/>
                </a:rPr>
                <a:t>Créer un socket lié </a:t>
              </a:r>
            </a:p>
            <a:p>
              <a:pPr algn="l"/>
              <a:r>
                <a:rPr lang="fr-FR">
                  <a:latin typeface="Garamond" pitchFamily="18" charset="0"/>
                </a:rPr>
                <a:t>au port 1000</a:t>
              </a:r>
              <a:endParaRPr lang="fr-FR"/>
            </a:p>
          </p:txBody>
        </p:sp>
        <p:sp>
          <p:nvSpPr>
            <p:cNvPr id="66578" name="Rectangle 22"/>
            <p:cNvSpPr>
              <a:spLocks noChangeArrowheads="1"/>
            </p:cNvSpPr>
            <p:nvPr/>
          </p:nvSpPr>
          <p:spPr bwMode="auto">
            <a:xfrm>
              <a:off x="35496" y="2204864"/>
              <a:ext cx="3240360" cy="25202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579" name="Rectangle 23"/>
            <p:cNvSpPr>
              <a:spLocks noChangeArrowheads="1"/>
            </p:cNvSpPr>
            <p:nvPr/>
          </p:nvSpPr>
          <p:spPr bwMode="auto">
            <a:xfrm>
              <a:off x="5724128" y="2204864"/>
              <a:ext cx="3240360" cy="25202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658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3109720"/>
              <a:ext cx="2383996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501008"/>
              <a:ext cx="2304000" cy="27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544" y="3113672"/>
              <a:ext cx="2808000" cy="26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3573016"/>
              <a:ext cx="2808000" cy="26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6584" name="Connecteur droit avec flèche 29"/>
            <p:cNvCxnSpPr>
              <a:cxnSpLocks noChangeShapeType="1"/>
            </p:cNvCxnSpPr>
            <p:nvPr/>
          </p:nvCxnSpPr>
          <p:spPr bwMode="auto">
            <a:xfrm flipV="1">
              <a:off x="4017316" y="3232948"/>
              <a:ext cx="492876" cy="712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5" name="Connecteur droit avec flèche 30"/>
            <p:cNvCxnSpPr>
              <a:cxnSpLocks noChangeShapeType="1"/>
            </p:cNvCxnSpPr>
            <p:nvPr/>
          </p:nvCxnSpPr>
          <p:spPr bwMode="auto">
            <a:xfrm flipV="1">
              <a:off x="4414336" y="3641256"/>
              <a:ext cx="492876" cy="712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6568" name="Connecteur droit 32"/>
          <p:cNvCxnSpPr>
            <a:cxnSpLocks noChangeShapeType="1"/>
          </p:cNvCxnSpPr>
          <p:nvPr/>
        </p:nvCxnSpPr>
        <p:spPr bwMode="auto">
          <a:xfrm flipH="1">
            <a:off x="161925" y="1785938"/>
            <a:ext cx="1873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9" name="Connecteur droit 35"/>
          <p:cNvCxnSpPr>
            <a:cxnSpLocks noChangeShapeType="1"/>
          </p:cNvCxnSpPr>
          <p:nvPr/>
        </p:nvCxnSpPr>
        <p:spPr bwMode="auto">
          <a:xfrm flipH="1">
            <a:off x="169863" y="2406650"/>
            <a:ext cx="2735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ZoneTexte 36"/>
          <p:cNvSpPr txBox="1"/>
          <p:nvPr/>
        </p:nvSpPr>
        <p:spPr>
          <a:xfrm>
            <a:off x="3527425" y="2782888"/>
            <a:ext cx="1836738" cy="646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Echanger des tableaux d’octets</a:t>
            </a:r>
          </a:p>
        </p:txBody>
      </p:sp>
      <p:sp>
        <p:nvSpPr>
          <p:cNvPr id="66571" name="Rectangle à coins arrondis 37"/>
          <p:cNvSpPr>
            <a:spLocks noChangeArrowheads="1"/>
          </p:cNvSpPr>
          <p:nvPr/>
        </p:nvSpPr>
        <p:spPr bwMode="auto">
          <a:xfrm>
            <a:off x="1619250" y="3608388"/>
            <a:ext cx="5688013" cy="7556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/>
            </a:r>
            <a:br>
              <a:rPr lang="fr-FR" sz="2800" b="1" smtClean="0">
                <a:latin typeface="Garamond" pitchFamily="18" charset="0"/>
              </a:rPr>
            </a:br>
            <a:r>
              <a:rPr lang="fr-FR" sz="2800" b="1" smtClean="0">
                <a:latin typeface="Garamond" pitchFamily="18" charset="0"/>
              </a:rPr>
              <a:t>Implémentation des Sockets UDP en Java</a:t>
            </a:r>
            <a:br>
              <a:rPr lang="fr-FR" sz="2800" b="1" smtClean="0">
                <a:latin typeface="Garamond" pitchFamily="18" charset="0"/>
              </a:rPr>
            </a:br>
            <a:endParaRPr lang="fr-FR" sz="280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770ED-CBAA-4372-B2CA-30E0B2F5E5E9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  <p:sp>
        <p:nvSpPr>
          <p:cNvPr id="67588" name="Rectangle 8"/>
          <p:cNvSpPr>
            <a:spLocks noChangeArrowheads="1"/>
          </p:cNvSpPr>
          <p:nvPr/>
        </p:nvSpPr>
        <p:spPr bwMode="auto">
          <a:xfrm>
            <a:off x="71438" y="755650"/>
            <a:ext cx="7345362" cy="369888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En UDP, il ya un seul type de Socket (communication) :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DatagramSocket</a:t>
            </a:r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67589" name="Rectangle 17"/>
          <p:cNvSpPr>
            <a:spLocks noChangeArrowheads="1"/>
          </p:cNvSpPr>
          <p:nvPr/>
        </p:nvSpPr>
        <p:spPr bwMode="auto">
          <a:xfrm>
            <a:off x="80963" y="1155700"/>
            <a:ext cx="5786437" cy="369888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latin typeface="Garamond" pitchFamily="18" charset="0"/>
              </a:rPr>
              <a:t>5 constructeurs pour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 DatagramSocket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 (tous pour binder)</a:t>
            </a:r>
            <a:r>
              <a:rPr lang="fr-FR">
                <a:latin typeface="Garamond" pitchFamily="18" charset="0"/>
              </a:rPr>
              <a:t> 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 </a:t>
            </a:r>
            <a:endParaRPr lang="fr-FR"/>
          </a:p>
        </p:txBody>
      </p:sp>
      <p:grpSp>
        <p:nvGrpSpPr>
          <p:cNvPr id="67590" name="Groupe 38"/>
          <p:cNvGrpSpPr>
            <a:grpSpLocks/>
          </p:cNvGrpSpPr>
          <p:nvPr/>
        </p:nvGrpSpPr>
        <p:grpSpPr bwMode="auto">
          <a:xfrm>
            <a:off x="107950" y="1570038"/>
            <a:ext cx="8618538" cy="1116012"/>
            <a:chOff x="49144" y="4833216"/>
            <a:chExt cx="8619691" cy="1116064"/>
          </a:xfrm>
        </p:grpSpPr>
        <p:pic>
          <p:nvPicPr>
            <p:cNvPr id="676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0" y="4833216"/>
              <a:ext cx="8592395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6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4" y="5445280"/>
              <a:ext cx="8568952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591" name="Groupe 37"/>
          <p:cNvGrpSpPr>
            <a:grpSpLocks/>
          </p:cNvGrpSpPr>
          <p:nvPr/>
        </p:nvGrpSpPr>
        <p:grpSpPr bwMode="auto">
          <a:xfrm>
            <a:off x="34925" y="2740025"/>
            <a:ext cx="8929688" cy="2520950"/>
            <a:chOff x="35496" y="2204864"/>
            <a:chExt cx="8928992" cy="2520280"/>
          </a:xfrm>
        </p:grpSpPr>
        <p:sp>
          <p:nvSpPr>
            <p:cNvPr id="67604" name="Rectangle 4"/>
            <p:cNvSpPr>
              <a:spLocks noChangeArrowheads="1"/>
            </p:cNvSpPr>
            <p:nvPr/>
          </p:nvSpPr>
          <p:spPr bwMode="auto">
            <a:xfrm>
              <a:off x="251520" y="3177032"/>
              <a:ext cx="1296144" cy="5400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Client</a:t>
              </a:r>
            </a:p>
          </p:txBody>
        </p:sp>
        <p:sp>
          <p:nvSpPr>
            <p:cNvPr id="67605" name="Rectangle 5"/>
            <p:cNvSpPr>
              <a:spLocks noChangeArrowheads="1"/>
            </p:cNvSpPr>
            <p:nvPr/>
          </p:nvSpPr>
          <p:spPr bwMode="auto">
            <a:xfrm>
              <a:off x="7379371" y="3141192"/>
              <a:ext cx="1441101" cy="5400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Serveur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379" y="3879232"/>
              <a:ext cx="2790607" cy="7014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>
                  <a:solidFill>
                    <a:srgbClr val="006600"/>
                  </a:solidFill>
                  <a:latin typeface="Garamond" pitchFamily="18" charset="0"/>
                </a:rPr>
                <a:t>socket 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= </a:t>
              </a:r>
            </a:p>
            <a:p>
              <a:pPr algn="l">
                <a:defRPr/>
              </a:pPr>
              <a:r>
                <a:rPr lang="fr-FR" dirty="0">
                  <a:solidFill>
                    <a:schemeClr val="accent2"/>
                  </a:solidFill>
                  <a:latin typeface="Garamond" pitchFamily="18" charset="0"/>
                </a:rPr>
                <a:t>new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( );</a:t>
              </a:r>
              <a:endParaRPr lang="fr-F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516" y="3825271"/>
              <a:ext cx="2989030" cy="755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latin typeface="Garamond" pitchFamily="18" charset="0"/>
                </a:rPr>
                <a:t> </a:t>
              </a:r>
              <a:r>
                <a:rPr lang="fr-FR" dirty="0">
                  <a:solidFill>
                    <a:srgbClr val="006600"/>
                  </a:solidFill>
                  <a:latin typeface="Garamond" pitchFamily="18" charset="0"/>
                </a:rPr>
                <a:t>socket </a:t>
              </a:r>
              <a:r>
                <a:rPr lang="fr-FR" dirty="0">
                  <a:latin typeface="Garamond" pitchFamily="18" charset="0"/>
                </a:rPr>
                <a:t>= </a:t>
              </a:r>
            </a:p>
            <a:p>
              <a:pPr>
                <a:defRPr/>
              </a:pPr>
              <a:r>
                <a:rPr lang="fr-FR" dirty="0">
                  <a:latin typeface="Garamond" pitchFamily="18" charset="0"/>
                </a:rPr>
                <a:t>new </a:t>
              </a:r>
              <a:r>
                <a:rPr lang="fr-FR" dirty="0" err="1">
                  <a:solidFill>
                    <a:srgbClr val="FF0000"/>
                  </a:solidFill>
                  <a:latin typeface="Garamond" pitchFamily="18" charset="0"/>
                </a:rPr>
                <a:t>DatagramSocket</a:t>
              </a: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dirty="0">
                  <a:latin typeface="Garamond" pitchFamily="18" charset="0"/>
                </a:rPr>
                <a:t>(1000); </a:t>
              </a:r>
              <a:endParaRPr lang="fr-FR" dirty="0"/>
            </a:p>
          </p:txBody>
        </p:sp>
        <p:sp>
          <p:nvSpPr>
            <p:cNvPr id="67608" name="Rectangle 18"/>
            <p:cNvSpPr>
              <a:spLocks noChangeArrowheads="1"/>
            </p:cNvSpPr>
            <p:nvPr/>
          </p:nvSpPr>
          <p:spPr bwMode="auto">
            <a:xfrm>
              <a:off x="252298" y="2317745"/>
              <a:ext cx="2015843" cy="701544"/>
            </a:xfrm>
            <a:prstGeom prst="rect">
              <a:avLst/>
            </a:prstGeom>
            <a:solidFill>
              <a:srgbClr val="FFB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fr-FR">
                  <a:latin typeface="Garamond" pitchFamily="18" charset="0"/>
                </a:rPr>
                <a:t>Créer un socket lié </a:t>
              </a:r>
            </a:p>
            <a:p>
              <a:pPr algn="l"/>
              <a:r>
                <a:rPr lang="fr-FR">
                  <a:latin typeface="Garamond" pitchFamily="18" charset="0"/>
                </a:rPr>
                <a:t>à un port libre</a:t>
              </a:r>
              <a:endParaRPr lang="fr-FR"/>
            </a:p>
          </p:txBody>
        </p:sp>
        <p:sp>
          <p:nvSpPr>
            <p:cNvPr id="67609" name="Rectangle 19"/>
            <p:cNvSpPr>
              <a:spLocks noChangeArrowheads="1"/>
            </p:cNvSpPr>
            <p:nvPr/>
          </p:nvSpPr>
          <p:spPr bwMode="auto">
            <a:xfrm>
              <a:off x="6840472" y="2340681"/>
              <a:ext cx="1980000" cy="701731"/>
            </a:xfrm>
            <a:prstGeom prst="rect">
              <a:avLst/>
            </a:prstGeom>
            <a:solidFill>
              <a:srgbClr val="FFB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>
                  <a:latin typeface="Garamond" pitchFamily="18" charset="0"/>
                </a:rPr>
                <a:t>Créer un socket lié </a:t>
              </a:r>
            </a:p>
            <a:p>
              <a:pPr algn="l"/>
              <a:r>
                <a:rPr lang="fr-FR">
                  <a:latin typeface="Garamond" pitchFamily="18" charset="0"/>
                </a:rPr>
                <a:t>au port 1000</a:t>
              </a:r>
              <a:endParaRPr lang="fr-FR"/>
            </a:p>
          </p:txBody>
        </p:sp>
        <p:sp>
          <p:nvSpPr>
            <p:cNvPr id="67610" name="Rectangle 22"/>
            <p:cNvSpPr>
              <a:spLocks noChangeArrowheads="1"/>
            </p:cNvSpPr>
            <p:nvPr/>
          </p:nvSpPr>
          <p:spPr bwMode="auto">
            <a:xfrm>
              <a:off x="35496" y="2204864"/>
              <a:ext cx="3240360" cy="25202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611" name="Rectangle 23"/>
            <p:cNvSpPr>
              <a:spLocks noChangeArrowheads="1"/>
            </p:cNvSpPr>
            <p:nvPr/>
          </p:nvSpPr>
          <p:spPr bwMode="auto">
            <a:xfrm>
              <a:off x="5724128" y="2204864"/>
              <a:ext cx="3240360" cy="25202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76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3109720"/>
              <a:ext cx="2383996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6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501008"/>
              <a:ext cx="2304000" cy="27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61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544" y="3113672"/>
              <a:ext cx="2808000" cy="26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61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3573016"/>
              <a:ext cx="2808000" cy="26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7616" name="Connecteur droit avec flèche 29"/>
            <p:cNvCxnSpPr>
              <a:cxnSpLocks noChangeShapeType="1"/>
            </p:cNvCxnSpPr>
            <p:nvPr/>
          </p:nvCxnSpPr>
          <p:spPr bwMode="auto">
            <a:xfrm flipV="1">
              <a:off x="4017316" y="3232948"/>
              <a:ext cx="492876" cy="712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17" name="Connecteur droit avec flèche 30"/>
            <p:cNvCxnSpPr>
              <a:cxnSpLocks noChangeShapeType="1"/>
            </p:cNvCxnSpPr>
            <p:nvPr/>
          </p:nvCxnSpPr>
          <p:spPr bwMode="auto">
            <a:xfrm flipV="1">
              <a:off x="4414336" y="3641256"/>
              <a:ext cx="492876" cy="712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7592" name="Groupe 39"/>
          <p:cNvGrpSpPr>
            <a:grpSpLocks/>
          </p:cNvGrpSpPr>
          <p:nvPr/>
        </p:nvGrpSpPr>
        <p:grpSpPr bwMode="auto">
          <a:xfrm>
            <a:off x="80963" y="5989638"/>
            <a:ext cx="8999537" cy="715962"/>
            <a:chOff x="80208" y="5949280"/>
            <a:chExt cx="9001000" cy="715724"/>
          </a:xfrm>
        </p:grpSpPr>
        <p:pic>
          <p:nvPicPr>
            <p:cNvPr id="6759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56" y="6336616"/>
              <a:ext cx="4286119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8" y="5994024"/>
              <a:ext cx="7296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ZoneTexte 33"/>
            <p:cNvSpPr txBox="1"/>
            <p:nvPr/>
          </p:nvSpPr>
          <p:spPr>
            <a:xfrm>
              <a:off x="4945099" y="6295240"/>
              <a:ext cx="1859264" cy="369764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Pour la réception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7626822" y="5949280"/>
              <a:ext cx="1454386" cy="369764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rgbClr val="FF0000"/>
                  </a:solidFill>
                  <a:latin typeface="Garamond" pitchFamily="18" charset="0"/>
                </a:rPr>
                <a:t>Pour l’envoie</a:t>
              </a:r>
            </a:p>
          </p:txBody>
        </p:sp>
        <p:cxnSp>
          <p:nvCxnSpPr>
            <p:cNvPr id="67602" name="Connecteur droit avec flèche 35"/>
            <p:cNvCxnSpPr>
              <a:cxnSpLocks noChangeShapeType="1"/>
            </p:cNvCxnSpPr>
            <p:nvPr/>
          </p:nvCxnSpPr>
          <p:spPr bwMode="auto">
            <a:xfrm flipV="1">
              <a:off x="4427984" y="6453336"/>
              <a:ext cx="492876" cy="712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03" name="Connecteur droit avec flèche 36"/>
            <p:cNvCxnSpPr>
              <a:cxnSpLocks noChangeShapeType="1"/>
            </p:cNvCxnSpPr>
            <p:nvPr/>
          </p:nvCxnSpPr>
          <p:spPr bwMode="auto">
            <a:xfrm flipV="1">
              <a:off x="7335640" y="6124360"/>
              <a:ext cx="288000" cy="712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7593" name="Rectangle 40"/>
          <p:cNvSpPr>
            <a:spLocks noChangeArrowheads="1"/>
          </p:cNvSpPr>
          <p:nvPr/>
        </p:nvSpPr>
        <p:spPr bwMode="auto">
          <a:xfrm>
            <a:off x="76200" y="5313363"/>
            <a:ext cx="8964613" cy="646112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fr-FR">
                <a:latin typeface="Garamond" pitchFamily="18" charset="0"/>
              </a:rPr>
              <a:t>6 constructeurs pour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 DatagramPacket</a:t>
            </a:r>
            <a:r>
              <a:rPr lang="fr-FR">
                <a:latin typeface="Garamond" pitchFamily="18" charset="0"/>
              </a:rPr>
              <a:t> (4 pour envoyer et 2 pour recevoir),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aucun avec serveur sous forme de String</a:t>
            </a:r>
          </a:p>
        </p:txBody>
      </p:sp>
      <p:cxnSp>
        <p:nvCxnSpPr>
          <p:cNvPr id="67594" name="Connecteur droit 32"/>
          <p:cNvCxnSpPr>
            <a:cxnSpLocks noChangeShapeType="1"/>
          </p:cNvCxnSpPr>
          <p:nvPr/>
        </p:nvCxnSpPr>
        <p:spPr bwMode="auto">
          <a:xfrm flipH="1">
            <a:off x="161925" y="1785938"/>
            <a:ext cx="1873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5" name="Connecteur droit 35"/>
          <p:cNvCxnSpPr>
            <a:cxnSpLocks noChangeShapeType="1"/>
          </p:cNvCxnSpPr>
          <p:nvPr/>
        </p:nvCxnSpPr>
        <p:spPr bwMode="auto">
          <a:xfrm flipH="1">
            <a:off x="169863" y="2406650"/>
            <a:ext cx="2735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ZoneTexte 36"/>
          <p:cNvSpPr txBox="1"/>
          <p:nvPr/>
        </p:nvSpPr>
        <p:spPr>
          <a:xfrm>
            <a:off x="3527425" y="2782888"/>
            <a:ext cx="1836738" cy="646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Echanger des tableaux d’octets</a:t>
            </a:r>
          </a:p>
        </p:txBody>
      </p:sp>
      <p:sp>
        <p:nvSpPr>
          <p:cNvPr id="67597" name="Rectangle à coins arrondis 37"/>
          <p:cNvSpPr>
            <a:spLocks noChangeArrowheads="1"/>
          </p:cNvSpPr>
          <p:nvPr/>
        </p:nvSpPr>
        <p:spPr bwMode="auto">
          <a:xfrm>
            <a:off x="1619250" y="3608388"/>
            <a:ext cx="5688013" cy="7556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DA294-B77B-4388-929E-22F2627FC994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  <p:sp>
        <p:nvSpPr>
          <p:cNvPr id="68611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3563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Transmission de String avec UDP </a:t>
            </a:r>
          </a:p>
        </p:txBody>
      </p:sp>
      <p:grpSp>
        <p:nvGrpSpPr>
          <p:cNvPr id="68612" name="Groupe 17"/>
          <p:cNvGrpSpPr>
            <a:grpSpLocks/>
          </p:cNvGrpSpPr>
          <p:nvPr/>
        </p:nvGrpSpPr>
        <p:grpSpPr bwMode="auto">
          <a:xfrm>
            <a:off x="1116013" y="873125"/>
            <a:ext cx="6840537" cy="2339975"/>
            <a:chOff x="1116335" y="872335"/>
            <a:chExt cx="6840760" cy="2340641"/>
          </a:xfrm>
        </p:grpSpPr>
        <p:pic>
          <p:nvPicPr>
            <p:cNvPr id="686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335" y="1556792"/>
              <a:ext cx="1554061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035" y="1484784"/>
              <a:ext cx="1554060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8" name="Rectangle 4"/>
            <p:cNvSpPr>
              <a:spLocks noChangeArrowheads="1"/>
            </p:cNvSpPr>
            <p:nvPr/>
          </p:nvSpPr>
          <p:spPr bwMode="auto">
            <a:xfrm>
              <a:off x="1259531" y="944343"/>
              <a:ext cx="1296245" cy="54014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Client</a:t>
              </a:r>
            </a:p>
          </p:txBody>
        </p:sp>
        <p:sp>
          <p:nvSpPr>
            <p:cNvPr id="68619" name="Rectangle 4"/>
            <p:cNvSpPr>
              <a:spLocks noChangeArrowheads="1"/>
            </p:cNvSpPr>
            <p:nvPr/>
          </p:nvSpPr>
          <p:spPr bwMode="auto">
            <a:xfrm>
              <a:off x="6516115" y="872335"/>
              <a:ext cx="1296245" cy="54014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Serveur</a:t>
              </a:r>
            </a:p>
          </p:txBody>
        </p:sp>
        <p:cxnSp>
          <p:nvCxnSpPr>
            <p:cNvPr id="68620" name="Connecteur droit avec flèche 10"/>
            <p:cNvCxnSpPr>
              <a:cxnSpLocks noChangeShapeType="1"/>
            </p:cNvCxnSpPr>
            <p:nvPr/>
          </p:nvCxnSpPr>
          <p:spPr bwMode="auto">
            <a:xfrm>
              <a:off x="2484487" y="1700808"/>
              <a:ext cx="414000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1" name="Connecteur droit avec flèche 11"/>
            <p:cNvCxnSpPr>
              <a:cxnSpLocks noChangeShapeType="1"/>
            </p:cNvCxnSpPr>
            <p:nvPr/>
          </p:nvCxnSpPr>
          <p:spPr bwMode="auto">
            <a:xfrm>
              <a:off x="2556495" y="2708920"/>
              <a:ext cx="385200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22" name="Rectangle 12"/>
            <p:cNvSpPr>
              <a:spLocks noChangeArrowheads="1"/>
            </p:cNvSpPr>
            <p:nvPr/>
          </p:nvSpPr>
          <p:spPr bwMode="auto">
            <a:xfrm>
              <a:off x="3644503" y="1268760"/>
              <a:ext cx="14526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>
                  <a:solidFill>
                    <a:srgbClr val="C00000"/>
                  </a:solidFill>
                  <a:latin typeface="Garamond" pitchFamily="18" charset="0"/>
                </a:rPr>
                <a:t>BONJOUR</a:t>
              </a:r>
              <a:endParaRPr lang="fr-FR" sz="2000"/>
            </a:p>
          </p:txBody>
        </p:sp>
        <p:sp>
          <p:nvSpPr>
            <p:cNvPr id="68623" name="Rectangle 13"/>
            <p:cNvSpPr>
              <a:spLocks noChangeArrowheads="1"/>
            </p:cNvSpPr>
            <p:nvPr/>
          </p:nvSpPr>
          <p:spPr bwMode="auto">
            <a:xfrm>
              <a:off x="2852536" y="2812866"/>
              <a:ext cx="34403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>
                  <a:solidFill>
                    <a:srgbClr val="C00000"/>
                  </a:solidFill>
                  <a:latin typeface="Garamond" pitchFamily="18" charset="0"/>
                </a:rPr>
                <a:t>MASTER INFORMATIQUE</a:t>
              </a:r>
              <a:endParaRPr lang="fr-FR" sz="2000">
                <a:solidFill>
                  <a:srgbClr val="C00000"/>
                </a:solidFill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2555875" y="3357563"/>
            <a:ext cx="3671888" cy="900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rgbClr val="FF0000"/>
                </a:solidFill>
                <a:latin typeface="Garamond" pitchFamily="18" charset="0"/>
              </a:rPr>
              <a:t>Avec UDP, il faut échanger des tableaux d’octets</a:t>
            </a: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4508500"/>
            <a:ext cx="4468813" cy="14398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556125"/>
            <a:ext cx="3095625" cy="1320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contenu 2"/>
          <p:cNvSpPr>
            <a:spLocks noGrp="1"/>
          </p:cNvSpPr>
          <p:nvPr>
            <p:ph idx="1"/>
          </p:nvPr>
        </p:nvSpPr>
        <p:spPr>
          <a:xfrm>
            <a:off x="165100" y="512763"/>
            <a:ext cx="8856663" cy="6156325"/>
          </a:xfrm>
          <a:solidFill>
            <a:srgbClr val="FFF9E5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sz="1800" dirty="0" smtClean="0">
                <a:solidFill>
                  <a:srgbClr val="FF0000"/>
                </a:solidFill>
                <a:latin typeface="Garamond" pitchFamily="18" charset="0"/>
              </a:rPr>
              <a:t>import java.net.*;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public class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ClientUDP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public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static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void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main(String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argv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[ ])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throws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Exception {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chemeClr val="accent2"/>
                </a:solidFill>
                <a:latin typeface="Garamond" pitchFamily="18" charset="0"/>
              </a:rPr>
              <a:t>InetAddress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 = </a:t>
            </a:r>
            <a:r>
              <a:rPr lang="fr-FR" sz="1800" b="1" dirty="0" err="1" smtClean="0">
                <a:solidFill>
                  <a:schemeClr val="accent2"/>
                </a:solidFill>
                <a:latin typeface="Garamond" pitchFamily="18" charset="0"/>
              </a:rPr>
              <a:t>InetAddress.getByName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(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localhost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fr-FR" sz="1800" dirty="0" smtClean="0">
                <a:latin typeface="Garamond" pitchFamily="18" charset="0"/>
              </a:rPr>
              <a:t>      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String mot="BONJOUR";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int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length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=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mot.length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();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     byte 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buffer[ ]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=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mot.getBytes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(); </a:t>
            </a: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 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DatagramSocket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socket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= new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DatagramSocket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( );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latin typeface="Garamond" pitchFamily="18" charset="0"/>
              </a:rPr>
              <a:t>   </a:t>
            </a:r>
            <a:r>
              <a:rPr lang="fr-FR" sz="1800" b="1" dirty="0" err="1" smtClean="0">
                <a:latin typeface="Garamond" pitchFamily="18" charset="0"/>
              </a:rPr>
              <a:t>DatagramPacket</a:t>
            </a:r>
            <a:r>
              <a:rPr lang="fr-FR" sz="1800" b="1" dirty="0" smtClean="0"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chemeClr val="accent2"/>
                </a:solidFill>
                <a:latin typeface="Garamond" pitchFamily="18" charset="0"/>
              </a:rPr>
              <a:t>donner_envoyer</a:t>
            </a:r>
            <a:r>
              <a:rPr lang="fr-FR" sz="1800" b="1" dirty="0" smtClean="0">
                <a:latin typeface="Garamond" pitchFamily="18" charset="0"/>
              </a:rPr>
              <a:t> = new </a:t>
            </a:r>
            <a:r>
              <a:rPr lang="fr-FR" sz="1800" b="1" dirty="0" err="1" smtClean="0">
                <a:latin typeface="Garamond" pitchFamily="18" charset="0"/>
              </a:rPr>
              <a:t>DatagramPacket</a:t>
            </a:r>
            <a:r>
              <a:rPr lang="fr-FR" sz="1800" b="1" dirty="0" smtClean="0">
                <a:latin typeface="Garamond" pitchFamily="18" charset="0"/>
              </a:rPr>
              <a:t>(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buffer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length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1000</a:t>
            </a:r>
            <a:r>
              <a:rPr lang="fr-FR" sz="1800" b="1" dirty="0" smtClean="0"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socket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send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(</a:t>
            </a:r>
            <a:r>
              <a:rPr lang="fr-FR" sz="1800" b="1" dirty="0" err="1" smtClean="0">
                <a:solidFill>
                  <a:schemeClr val="accent2"/>
                </a:solidFill>
                <a:latin typeface="Garamond" pitchFamily="18" charset="0"/>
              </a:rPr>
              <a:t>donner_envoyer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);</a:t>
            </a:r>
            <a:r>
              <a:rPr lang="fr-FR" sz="1800" dirty="0" smtClean="0">
                <a:latin typeface="Garamond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230938"/>
            <a:ext cx="2133600" cy="476250"/>
          </a:xfrm>
        </p:spPr>
        <p:txBody>
          <a:bodyPr/>
          <a:lstStyle/>
          <a:p>
            <a:pPr>
              <a:defRPr/>
            </a:pPr>
            <a:fld id="{2D4C725F-7D8E-4BD3-AC7B-217C1124A297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sp>
        <p:nvSpPr>
          <p:cNvPr id="69636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3563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Client UDP : transmission de String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538163" y="1858963"/>
            <a:ext cx="3241675" cy="993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382588" y="3529013"/>
            <a:ext cx="8602662" cy="6111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9639" name="Rectangle 4"/>
          <p:cNvSpPr>
            <a:spLocks noChangeArrowheads="1"/>
          </p:cNvSpPr>
          <p:nvPr/>
        </p:nvSpPr>
        <p:spPr bwMode="auto">
          <a:xfrm>
            <a:off x="590550" y="3195638"/>
            <a:ext cx="5060950" cy="2921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6300788" y="571500"/>
            <a:ext cx="2519362" cy="430213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du client</a:t>
            </a:r>
          </a:p>
        </p:txBody>
      </p:sp>
      <p:sp>
        <p:nvSpPr>
          <p:cNvPr id="69641" name="Flèche droite 10"/>
          <p:cNvSpPr>
            <a:spLocks noChangeArrowheads="1"/>
          </p:cNvSpPr>
          <p:nvPr/>
        </p:nvSpPr>
        <p:spPr bwMode="auto">
          <a:xfrm>
            <a:off x="34925" y="3897313"/>
            <a:ext cx="549275" cy="252412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975" y="620713"/>
            <a:ext cx="8818563" cy="5976937"/>
          </a:xfrm>
          <a:solidFill>
            <a:srgbClr val="FFF9E5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z="1800" dirty="0" smtClean="0">
                <a:solidFill>
                  <a:srgbClr val="FF0000"/>
                </a:solidFill>
                <a:latin typeface="Garamond" pitchFamily="18" charset="0"/>
              </a:rPr>
              <a:t>import java.net.*;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class </a:t>
            </a:r>
            <a:r>
              <a:rPr lang="fr-FR" sz="1800" b="1" dirty="0" err="1" smtClean="0">
                <a:latin typeface="Garamond" pitchFamily="18" charset="0"/>
              </a:rPr>
              <a:t>ServeurUDP</a:t>
            </a:r>
            <a:r>
              <a:rPr lang="fr-FR" sz="1800" b="1" dirty="0" smtClean="0">
                <a:latin typeface="Garamond" pitchFamily="18" charset="0"/>
              </a:rPr>
              <a:t> {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public </a:t>
            </a:r>
            <a:r>
              <a:rPr lang="fr-FR" sz="1800" b="1" dirty="0" err="1" smtClean="0">
                <a:solidFill>
                  <a:schemeClr val="accent6"/>
                </a:solidFill>
                <a:latin typeface="Garamond" pitchFamily="18" charset="0"/>
              </a:rPr>
              <a:t>static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chemeClr val="accent6"/>
                </a:solidFill>
                <a:latin typeface="Garamond" pitchFamily="18" charset="0"/>
              </a:rPr>
              <a:t>void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main(String </a:t>
            </a:r>
            <a:r>
              <a:rPr lang="fr-FR" sz="1800" b="1" dirty="0" err="1" smtClean="0">
                <a:solidFill>
                  <a:schemeClr val="accent6"/>
                </a:solidFill>
                <a:latin typeface="Garamond" pitchFamily="18" charset="0"/>
              </a:rPr>
              <a:t>argv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[ ]) </a:t>
            </a:r>
            <a:r>
              <a:rPr lang="fr-FR" sz="1800" b="1" dirty="0" err="1" smtClean="0">
                <a:solidFill>
                  <a:schemeClr val="accent6"/>
                </a:solidFill>
                <a:latin typeface="Garamond" pitchFamily="18" charset="0"/>
              </a:rPr>
              <a:t>throws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Exception {</a:t>
            </a:r>
            <a:r>
              <a:rPr lang="fr-FR" sz="1800" dirty="0" smtClean="0">
                <a:latin typeface="Garamond" pitchFamily="18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byte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buffer [ ] = new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byte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[1024]; </a:t>
            </a:r>
            <a:r>
              <a:rPr lang="fr-FR" sz="1800" b="1" dirty="0" smtClean="0">
                <a:latin typeface="Garamond" pitchFamily="18" charset="0"/>
              </a:rPr>
              <a:t>// tampon de réception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DatagramSocket</a:t>
            </a:r>
            <a:r>
              <a:rPr lang="fr-FR" sz="1800" b="1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socket </a:t>
            </a:r>
            <a:r>
              <a:rPr lang="fr-FR" sz="1800" b="1" dirty="0" smtClean="0">
                <a:latin typeface="Garamond" pitchFamily="18" charset="0"/>
              </a:rPr>
              <a:t>= new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DatagramSocket</a:t>
            </a:r>
            <a:r>
              <a:rPr lang="fr-FR" sz="1800" b="1" dirty="0" smtClean="0">
                <a:latin typeface="Garamond" pitchFamily="18" charset="0"/>
              </a:rPr>
              <a:t>(1000);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while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){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dirty="0" smtClean="0">
                <a:latin typeface="Garamond" pitchFamily="18" charset="0"/>
              </a:rPr>
              <a:t>      </a:t>
            </a:r>
            <a:r>
              <a:rPr lang="fr-FR" sz="1800" b="1" dirty="0" smtClean="0">
                <a:latin typeface="Garamond" pitchFamily="18" charset="0"/>
              </a:rPr>
              <a:t>// Création d'un paquet pour recevoir les données (sous forme d'un tableau d'octets)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      //  Les données reçues seront placées dans buffer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      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DatagramPacket</a:t>
            </a:r>
            <a:r>
              <a:rPr lang="fr-FR" sz="1800" b="1" dirty="0" smtClean="0">
                <a:solidFill>
                  <a:srgbClr val="333399"/>
                </a:solidFill>
                <a:latin typeface="Garamond" pitchFamily="18" charset="0"/>
              </a:rPr>
              <a:t> data</a:t>
            </a:r>
            <a:r>
              <a:rPr lang="fr-FR" sz="1800" b="1" dirty="0" smtClean="0">
                <a:latin typeface="Garamond" pitchFamily="18" charset="0"/>
              </a:rPr>
              <a:t> = new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DatagramPacket</a:t>
            </a:r>
            <a:r>
              <a:rPr lang="fr-FR" sz="1800" b="1" dirty="0" smtClean="0">
                <a:latin typeface="Garamond" pitchFamily="18" charset="0"/>
              </a:rPr>
              <a:t> (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buffer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buffer.length</a:t>
            </a:r>
            <a:r>
              <a:rPr lang="fr-FR" sz="1800" b="1" dirty="0" smtClean="0"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socket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receive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333399"/>
                </a:solidFill>
                <a:latin typeface="Garamond" pitchFamily="18" charset="0"/>
              </a:rPr>
              <a:t>(data);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latin typeface="Garamond" pitchFamily="18" charset="0"/>
              </a:rPr>
              <a:t>// data c'est le </a:t>
            </a:r>
            <a:r>
              <a:rPr lang="fr-FR" sz="1800" b="1" dirty="0" err="1" smtClean="0">
                <a:latin typeface="Garamond" pitchFamily="18" charset="0"/>
              </a:rPr>
              <a:t>datagram</a:t>
            </a:r>
            <a:r>
              <a:rPr lang="fr-FR" sz="1800" b="1" dirty="0" smtClean="0">
                <a:latin typeface="Garamond" pitchFamily="18" charset="0"/>
              </a:rPr>
              <a:t> UDP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      System.out.println </a:t>
            </a:r>
            <a:r>
              <a:rPr lang="fr-FR" sz="1800" dirty="0" smtClean="0">
                <a:latin typeface="Garamond" pitchFamily="18" charset="0"/>
              </a:rPr>
              <a:t>(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new String</a:t>
            </a:r>
            <a:r>
              <a:rPr lang="fr-FR" sz="1800" dirty="0" smtClean="0">
                <a:latin typeface="Garamond" pitchFamily="18" charset="0"/>
              </a:rPr>
              <a:t>(</a:t>
            </a:r>
            <a:r>
              <a:rPr lang="fr-FR" sz="1800" b="1" dirty="0" err="1" smtClean="0">
                <a:solidFill>
                  <a:srgbClr val="333399"/>
                </a:solidFill>
                <a:latin typeface="Garamond" pitchFamily="18" charset="0"/>
              </a:rPr>
              <a:t>data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getData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( )</a:t>
            </a:r>
            <a:r>
              <a:rPr lang="fr-FR" sz="1800" dirty="0" smtClean="0">
                <a:latin typeface="Garamond" pitchFamily="18" charset="0"/>
              </a:rPr>
              <a:t>));  </a:t>
            </a:r>
            <a:r>
              <a:rPr lang="fr-FR" sz="1800" b="1" dirty="0" smtClean="0">
                <a:latin typeface="Garamond" pitchFamily="18" charset="0"/>
              </a:rPr>
              <a:t>// retourne le buffer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       System.out.println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(buffer[0]);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latin typeface="Garamond" pitchFamily="18" charset="0"/>
              </a:rPr>
              <a:t>// Affiche le code ASCII du B</a:t>
            </a: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}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 }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}</a:t>
            </a:r>
          </a:p>
          <a:p>
            <a:pPr>
              <a:buFont typeface="Wingdings" pitchFamily="2" charset="2"/>
              <a:buNone/>
              <a:defRPr/>
            </a:pPr>
            <a:endParaRPr lang="fr-FR" sz="18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FB8B1-4705-445D-8AA4-C45EBD666C08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sp>
        <p:nvSpPr>
          <p:cNvPr id="70660" name="Titr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563563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Serveur UDP : transmission de String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463550" y="2332038"/>
            <a:ext cx="8496300" cy="35639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673100" y="3311525"/>
            <a:ext cx="6769100" cy="2921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549275" y="1974850"/>
            <a:ext cx="5400675" cy="3238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0664" name="Text Box 5"/>
          <p:cNvSpPr txBox="1">
            <a:spLocks noChangeArrowheads="1"/>
          </p:cNvSpPr>
          <p:nvPr/>
        </p:nvSpPr>
        <p:spPr bwMode="auto">
          <a:xfrm>
            <a:off x="6300788" y="571500"/>
            <a:ext cx="2659062" cy="430213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du serveur</a:t>
            </a:r>
          </a:p>
        </p:txBody>
      </p:sp>
      <p:pic>
        <p:nvPicPr>
          <p:cNvPr id="706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373688"/>
            <a:ext cx="3095625" cy="1320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6" name="ZoneTexte 19"/>
          <p:cNvSpPr txBox="1">
            <a:spLocks noChangeArrowheads="1"/>
          </p:cNvSpPr>
          <p:nvPr/>
        </p:nvSpPr>
        <p:spPr bwMode="auto">
          <a:xfrm>
            <a:off x="1589088" y="4868863"/>
            <a:ext cx="3024187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>
                <a:solidFill>
                  <a:srgbClr val="C00000"/>
                </a:solidFill>
                <a:latin typeface="Garamond" pitchFamily="18" charset="0"/>
              </a:rPr>
              <a:t>getData() : </a:t>
            </a:r>
            <a:r>
              <a:rPr lang="fr-FR">
                <a:solidFill>
                  <a:schemeClr val="tx1"/>
                </a:solidFill>
                <a:latin typeface="Garamond" pitchFamily="18" charset="0"/>
              </a:rPr>
              <a:t>retourne le buffer</a:t>
            </a:r>
          </a:p>
        </p:txBody>
      </p:sp>
      <p:sp>
        <p:nvSpPr>
          <p:cNvPr id="70667" name="Flèche droite 12"/>
          <p:cNvSpPr>
            <a:spLocks noChangeArrowheads="1"/>
          </p:cNvSpPr>
          <p:nvPr/>
        </p:nvSpPr>
        <p:spPr bwMode="auto">
          <a:xfrm>
            <a:off x="144463" y="3659188"/>
            <a:ext cx="549275" cy="250825"/>
          </a:xfrm>
          <a:prstGeom prst="rightArrow">
            <a:avLst>
              <a:gd name="adj1" fmla="val 50000"/>
              <a:gd name="adj2" fmla="val 50286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59449" y="765175"/>
            <a:ext cx="8749626" cy="5153046"/>
            <a:chOff x="359429" y="764675"/>
            <a:chExt cx="8749074" cy="5152912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59429" y="1219469"/>
              <a:ext cx="8749074" cy="3431325"/>
              <a:chOff x="359444" y="1219370"/>
              <a:chExt cx="8749509" cy="3431325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59444" y="1219370"/>
                <a:ext cx="8749509" cy="3431325"/>
                <a:chOff x="359444" y="1206769"/>
                <a:chExt cx="8749509" cy="3431325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2767675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 dirty="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327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92604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5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3269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4" name="Rectangle 54"/>
          <p:cNvSpPr>
            <a:spLocks noChangeArrowheads="1"/>
          </p:cNvSpPr>
          <p:nvPr/>
        </p:nvSpPr>
        <p:spPr bwMode="auto">
          <a:xfrm>
            <a:off x="5057775" y="5876925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7" name="Rectangle 57"/>
          <p:cNvSpPr>
            <a:spLocks noChangeArrowheads="1"/>
          </p:cNvSpPr>
          <p:nvPr/>
        </p:nvSpPr>
        <p:spPr bwMode="auto">
          <a:xfrm>
            <a:off x="5965825" y="5981700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975" y="620713"/>
            <a:ext cx="8818563" cy="5976937"/>
          </a:xfrm>
          <a:solidFill>
            <a:srgbClr val="FFF9E5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z="1800" dirty="0" smtClean="0">
                <a:solidFill>
                  <a:srgbClr val="FF0000"/>
                </a:solidFill>
                <a:latin typeface="Garamond" pitchFamily="18" charset="0"/>
              </a:rPr>
              <a:t>import java.net.*;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class </a:t>
            </a:r>
            <a:r>
              <a:rPr lang="fr-FR" sz="1800" b="1" dirty="0" err="1" smtClean="0">
                <a:latin typeface="Garamond" pitchFamily="18" charset="0"/>
              </a:rPr>
              <a:t>ServeurUDP</a:t>
            </a:r>
            <a:r>
              <a:rPr lang="fr-FR" sz="1800" b="1" dirty="0" smtClean="0">
                <a:latin typeface="Garamond" pitchFamily="18" charset="0"/>
              </a:rPr>
              <a:t> {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public </a:t>
            </a:r>
            <a:r>
              <a:rPr lang="fr-FR" sz="1800" b="1" dirty="0" err="1" smtClean="0">
                <a:solidFill>
                  <a:schemeClr val="accent6"/>
                </a:solidFill>
                <a:latin typeface="Garamond" pitchFamily="18" charset="0"/>
              </a:rPr>
              <a:t>static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chemeClr val="accent6"/>
                </a:solidFill>
                <a:latin typeface="Garamond" pitchFamily="18" charset="0"/>
              </a:rPr>
              <a:t>void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main(String </a:t>
            </a:r>
            <a:r>
              <a:rPr lang="fr-FR" sz="1800" b="1" dirty="0" err="1" smtClean="0">
                <a:solidFill>
                  <a:schemeClr val="accent6"/>
                </a:solidFill>
                <a:latin typeface="Garamond" pitchFamily="18" charset="0"/>
              </a:rPr>
              <a:t>argv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[ ]) </a:t>
            </a:r>
            <a:r>
              <a:rPr lang="fr-FR" sz="1800" b="1" dirty="0" err="1" smtClean="0">
                <a:solidFill>
                  <a:schemeClr val="accent6"/>
                </a:solidFill>
                <a:latin typeface="Garamond" pitchFamily="18" charset="0"/>
              </a:rPr>
              <a:t>throws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Exception {</a:t>
            </a:r>
            <a:r>
              <a:rPr lang="fr-FR" sz="1800" dirty="0" smtClean="0">
                <a:latin typeface="Garamond" pitchFamily="18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byte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buffer [ ] = new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byte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[1024]; </a:t>
            </a:r>
            <a:r>
              <a:rPr lang="fr-FR" sz="1800" b="1" dirty="0" smtClean="0">
                <a:latin typeface="Garamond" pitchFamily="18" charset="0"/>
              </a:rPr>
              <a:t>// tampon de réception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DatagramSocket</a:t>
            </a:r>
            <a:r>
              <a:rPr lang="fr-FR" sz="1800" b="1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socket </a:t>
            </a:r>
            <a:r>
              <a:rPr lang="fr-FR" sz="1800" b="1" dirty="0" smtClean="0">
                <a:latin typeface="Garamond" pitchFamily="18" charset="0"/>
              </a:rPr>
              <a:t>= new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DatagramSocket</a:t>
            </a:r>
            <a:r>
              <a:rPr lang="fr-FR" sz="1800" b="1" dirty="0" smtClean="0">
                <a:latin typeface="Garamond" pitchFamily="18" charset="0"/>
              </a:rPr>
              <a:t>(1000);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while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){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dirty="0" smtClean="0">
                <a:latin typeface="Garamond" pitchFamily="18" charset="0"/>
              </a:rPr>
              <a:t>      </a:t>
            </a:r>
            <a:r>
              <a:rPr lang="fr-FR" sz="1800" b="1" dirty="0" smtClean="0">
                <a:latin typeface="Garamond" pitchFamily="18" charset="0"/>
              </a:rPr>
              <a:t>// Création d'un paquet pour recevoir les données (sous forme d'un tableau d'octets)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      //  Les données reçues seront placées dans buffer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      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DatagramPacket</a:t>
            </a:r>
            <a:r>
              <a:rPr lang="fr-FR" sz="1800" b="1" dirty="0" smtClean="0">
                <a:solidFill>
                  <a:srgbClr val="333399"/>
                </a:solidFill>
                <a:latin typeface="Garamond" pitchFamily="18" charset="0"/>
              </a:rPr>
              <a:t> data</a:t>
            </a:r>
            <a:r>
              <a:rPr lang="fr-FR" sz="1800" b="1" dirty="0" smtClean="0">
                <a:latin typeface="Garamond" pitchFamily="18" charset="0"/>
              </a:rPr>
              <a:t> = new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DatagramPacket</a:t>
            </a:r>
            <a:r>
              <a:rPr lang="fr-FR" sz="1800" b="1" dirty="0" smtClean="0">
                <a:latin typeface="Garamond" pitchFamily="18" charset="0"/>
              </a:rPr>
              <a:t> (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buffer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buffer.length</a:t>
            </a:r>
            <a:r>
              <a:rPr lang="fr-FR" sz="1800" b="1" dirty="0" smtClean="0"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socket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receive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333399"/>
                </a:solidFill>
                <a:latin typeface="Garamond" pitchFamily="18" charset="0"/>
              </a:rPr>
              <a:t>(data);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latin typeface="Garamond" pitchFamily="18" charset="0"/>
              </a:rPr>
              <a:t>// data c'est le </a:t>
            </a:r>
            <a:r>
              <a:rPr lang="fr-FR" sz="1800" b="1" dirty="0" err="1" smtClean="0">
                <a:latin typeface="Garamond" pitchFamily="18" charset="0"/>
              </a:rPr>
              <a:t>datagram</a:t>
            </a:r>
            <a:r>
              <a:rPr lang="fr-FR" sz="1800" b="1" dirty="0" smtClean="0">
                <a:latin typeface="Garamond" pitchFamily="18" charset="0"/>
              </a:rPr>
              <a:t> UDP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      System.out.println </a:t>
            </a:r>
            <a:r>
              <a:rPr lang="fr-FR" sz="1800" dirty="0" smtClean="0">
                <a:latin typeface="Garamond" pitchFamily="18" charset="0"/>
              </a:rPr>
              <a:t>(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new String</a:t>
            </a:r>
            <a:r>
              <a:rPr lang="fr-FR" sz="1800" dirty="0" smtClean="0">
                <a:latin typeface="Garamond" pitchFamily="18" charset="0"/>
              </a:rPr>
              <a:t>(</a:t>
            </a:r>
            <a:r>
              <a:rPr lang="fr-FR" sz="1800" b="1" dirty="0" err="1" smtClean="0">
                <a:solidFill>
                  <a:srgbClr val="333399"/>
                </a:solidFill>
                <a:latin typeface="Garamond" pitchFamily="18" charset="0"/>
              </a:rPr>
              <a:t>data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getData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( )</a:t>
            </a:r>
            <a:r>
              <a:rPr lang="fr-FR" sz="1800" dirty="0" smtClean="0">
                <a:latin typeface="Garamond" pitchFamily="18" charset="0"/>
              </a:rPr>
              <a:t>));  </a:t>
            </a:r>
            <a:r>
              <a:rPr lang="fr-FR" sz="1800" b="1" dirty="0" smtClean="0">
                <a:latin typeface="Garamond" pitchFamily="18" charset="0"/>
              </a:rPr>
              <a:t>// retourne le buffer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       System.out.println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(buffer[0]);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latin typeface="Garamond" pitchFamily="18" charset="0"/>
              </a:rPr>
              <a:t>// Affiche le code ASCII du B</a:t>
            </a: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      // Mettre à jour le buffer pour ce paquet</a:t>
            </a:r>
            <a:endParaRPr lang="fr-FR" sz="18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fr-FR" sz="1800" dirty="0" smtClean="0">
                <a:latin typeface="Garamond" pitchFamily="18" charset="0"/>
              </a:rPr>
              <a:t>        </a:t>
            </a:r>
            <a:r>
              <a:rPr lang="fr-FR" sz="1800" b="1" dirty="0" err="1" smtClean="0">
                <a:solidFill>
                  <a:srgbClr val="333399"/>
                </a:solidFill>
                <a:latin typeface="Garamond" pitchFamily="18" charset="0"/>
              </a:rPr>
              <a:t>data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setData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latin typeface="Garamond" pitchFamily="18" charset="0"/>
              </a:rPr>
              <a:t>("MASTER INFORMATIQUE".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getBytes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( )</a:t>
            </a:r>
            <a:r>
              <a:rPr lang="fr-FR" sz="1800" b="1" dirty="0" smtClean="0"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     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socket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send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(data);</a:t>
            </a:r>
            <a:r>
              <a:rPr lang="fr-FR" sz="1800" dirty="0" smtClean="0">
                <a:latin typeface="Garamond" pitchFamily="18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 }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  }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latin typeface="Garamond" pitchFamily="18" charset="0"/>
              </a:rPr>
              <a:t> }</a:t>
            </a:r>
          </a:p>
          <a:p>
            <a:pPr>
              <a:buFont typeface="Wingdings" pitchFamily="2" charset="2"/>
              <a:buNone/>
              <a:defRPr/>
            </a:pPr>
            <a:endParaRPr lang="fr-FR" sz="18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9C6F7-6AE8-4703-B7F8-8F3CC991879F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  <p:sp>
        <p:nvSpPr>
          <p:cNvPr id="71684" name="Titr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563563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Serveur UDP : transmission de String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463550" y="2332038"/>
            <a:ext cx="8496300" cy="35639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auto">
          <a:xfrm>
            <a:off x="673100" y="3311525"/>
            <a:ext cx="6769100" cy="2921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549275" y="1974850"/>
            <a:ext cx="5400675" cy="3238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688" name="Rectangle 4"/>
          <p:cNvSpPr>
            <a:spLocks noChangeArrowheads="1"/>
          </p:cNvSpPr>
          <p:nvPr/>
        </p:nvSpPr>
        <p:spPr bwMode="auto">
          <a:xfrm>
            <a:off x="539750" y="4608513"/>
            <a:ext cx="6048375" cy="6477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689" name="Text Box 5"/>
          <p:cNvSpPr txBox="1">
            <a:spLocks noChangeArrowheads="1"/>
          </p:cNvSpPr>
          <p:nvPr/>
        </p:nvSpPr>
        <p:spPr bwMode="auto">
          <a:xfrm>
            <a:off x="6300788" y="571500"/>
            <a:ext cx="2659062" cy="430213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du serveur</a:t>
            </a:r>
          </a:p>
        </p:txBody>
      </p:sp>
      <p:sp>
        <p:nvSpPr>
          <p:cNvPr id="71690" name="Flèche droite 9"/>
          <p:cNvSpPr>
            <a:spLocks noChangeArrowheads="1"/>
          </p:cNvSpPr>
          <p:nvPr/>
        </p:nvSpPr>
        <p:spPr bwMode="auto">
          <a:xfrm>
            <a:off x="107950" y="5314950"/>
            <a:ext cx="547688" cy="252413"/>
          </a:xfrm>
          <a:prstGeom prst="rightArrow">
            <a:avLst>
              <a:gd name="adj1" fmla="val 50000"/>
              <a:gd name="adj2" fmla="val 4982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u contenu 2"/>
          <p:cNvSpPr>
            <a:spLocks noGrp="1"/>
          </p:cNvSpPr>
          <p:nvPr>
            <p:ph idx="1"/>
          </p:nvPr>
        </p:nvSpPr>
        <p:spPr>
          <a:xfrm>
            <a:off x="165100" y="512763"/>
            <a:ext cx="8856663" cy="6156325"/>
          </a:xfrm>
          <a:solidFill>
            <a:srgbClr val="FFF9E5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sz="1800" dirty="0" smtClean="0">
                <a:solidFill>
                  <a:srgbClr val="FF0000"/>
                </a:solidFill>
                <a:latin typeface="Garamond" pitchFamily="18" charset="0"/>
              </a:rPr>
              <a:t>import java.net.*;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public class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ClientUDP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public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static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void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main(String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argv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[ ])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throws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Exception {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chemeClr val="accent2"/>
                </a:solidFill>
                <a:latin typeface="Garamond" pitchFamily="18" charset="0"/>
              </a:rPr>
              <a:t>InetAddress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 = </a:t>
            </a:r>
            <a:r>
              <a:rPr lang="fr-FR" sz="1800" b="1" dirty="0" err="1" smtClean="0">
                <a:solidFill>
                  <a:schemeClr val="accent2"/>
                </a:solidFill>
                <a:latin typeface="Garamond" pitchFamily="18" charset="0"/>
              </a:rPr>
              <a:t>InetAddress.getByName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(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localhost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fr-FR" sz="1800" dirty="0" smtClean="0">
                <a:latin typeface="Garamond" pitchFamily="18" charset="0"/>
              </a:rPr>
              <a:t>      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String mot="BONJOUR";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int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length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=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mot.length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();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     byte 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buffer[ ]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 = 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mot.getBytes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(); </a:t>
            </a: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 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DatagramSocket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socket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= new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DatagramSocket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( );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latin typeface="Garamond" pitchFamily="18" charset="0"/>
              </a:rPr>
              <a:t>   </a:t>
            </a:r>
            <a:r>
              <a:rPr lang="fr-FR" sz="1800" b="1" dirty="0" err="1" smtClean="0">
                <a:latin typeface="Garamond" pitchFamily="18" charset="0"/>
              </a:rPr>
              <a:t>DatagramPacket</a:t>
            </a:r>
            <a:r>
              <a:rPr lang="fr-FR" sz="1800" b="1" dirty="0" smtClean="0"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chemeClr val="accent2"/>
                </a:solidFill>
                <a:latin typeface="Garamond" pitchFamily="18" charset="0"/>
              </a:rPr>
              <a:t>donner_envoyer</a:t>
            </a:r>
            <a:r>
              <a:rPr lang="fr-FR" sz="1800" b="1" dirty="0" smtClean="0">
                <a:latin typeface="Garamond" pitchFamily="18" charset="0"/>
              </a:rPr>
              <a:t> = new </a:t>
            </a:r>
            <a:r>
              <a:rPr lang="fr-FR" sz="1800" b="1" dirty="0" err="1" smtClean="0">
                <a:latin typeface="Garamond" pitchFamily="18" charset="0"/>
              </a:rPr>
              <a:t>DatagramPacket</a:t>
            </a:r>
            <a:r>
              <a:rPr lang="fr-FR" sz="1800" b="1" dirty="0" smtClean="0">
                <a:latin typeface="Garamond" pitchFamily="18" charset="0"/>
              </a:rPr>
              <a:t>(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buffer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length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serveur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1000</a:t>
            </a:r>
            <a:r>
              <a:rPr lang="fr-FR" sz="1800" b="1" dirty="0" smtClean="0"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socket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send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(</a:t>
            </a:r>
            <a:r>
              <a:rPr lang="fr-FR" sz="1800" b="1" dirty="0" err="1" smtClean="0">
                <a:solidFill>
                  <a:schemeClr val="accent2"/>
                </a:solidFill>
                <a:latin typeface="Garamond" pitchFamily="18" charset="0"/>
              </a:rPr>
              <a:t>donner_envoyer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);</a:t>
            </a:r>
            <a:r>
              <a:rPr lang="fr-FR" sz="1800" dirty="0" smtClean="0">
                <a:latin typeface="Garamond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latin typeface="Garamond" pitchFamily="18" charset="0"/>
              </a:rPr>
              <a:t>      </a:t>
            </a:r>
            <a:r>
              <a:rPr lang="fr-FR" sz="1800" b="1" dirty="0" err="1" smtClean="0">
                <a:latin typeface="Garamond" pitchFamily="18" charset="0"/>
              </a:rPr>
              <a:t>DatagramPacket</a:t>
            </a:r>
            <a:r>
              <a:rPr lang="fr-FR" sz="1800" b="1" dirty="0" smtClean="0">
                <a:solidFill>
                  <a:srgbClr val="333399"/>
                </a:solidFill>
                <a:latin typeface="Garamond" pitchFamily="18" charset="0"/>
              </a:rPr>
              <a:t> </a:t>
            </a:r>
            <a:r>
              <a:rPr lang="fr-FR" sz="1800" b="1" dirty="0" err="1" smtClean="0">
                <a:solidFill>
                  <a:srgbClr val="333399"/>
                </a:solidFill>
                <a:latin typeface="Garamond" pitchFamily="18" charset="0"/>
              </a:rPr>
              <a:t>donner_recu</a:t>
            </a:r>
            <a:r>
              <a:rPr lang="fr-FR" sz="1800" b="1" dirty="0" smtClean="0">
                <a:latin typeface="Garamond" pitchFamily="18" charset="0"/>
              </a:rPr>
              <a:t> = new </a:t>
            </a:r>
            <a:r>
              <a:rPr lang="fr-FR" sz="1800" b="1" dirty="0" err="1" smtClean="0">
                <a:latin typeface="Garamond" pitchFamily="18" charset="0"/>
              </a:rPr>
              <a:t>DatagramPacket</a:t>
            </a:r>
            <a:r>
              <a:rPr lang="fr-FR" sz="1800" b="1" dirty="0" smtClean="0">
                <a:latin typeface="Garamond" pitchFamily="18" charset="0"/>
              </a:rPr>
              <a:t>(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new byte[1024], 1024</a:t>
            </a:r>
            <a:r>
              <a:rPr lang="fr-FR" sz="1800" b="1" dirty="0" smtClean="0"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      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socket</a:t>
            </a:r>
            <a:r>
              <a:rPr lang="fr-FR" sz="1800" dirty="0" err="1" smtClean="0"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receive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333399"/>
                </a:solidFill>
                <a:latin typeface="Garamond" pitchFamily="18" charset="0"/>
              </a:rPr>
              <a:t>(</a:t>
            </a:r>
            <a:r>
              <a:rPr lang="fr-FR" sz="1800" b="1" dirty="0" err="1" smtClean="0">
                <a:solidFill>
                  <a:srgbClr val="333399"/>
                </a:solidFill>
                <a:latin typeface="Garamond" pitchFamily="18" charset="0"/>
              </a:rPr>
              <a:t>donner_recu</a:t>
            </a:r>
            <a:r>
              <a:rPr lang="fr-FR" sz="1800" b="1" dirty="0" smtClean="0">
                <a:solidFill>
                  <a:srgbClr val="333399"/>
                </a:solidFill>
                <a:latin typeface="Garamond" pitchFamily="18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fr-FR" sz="1800" dirty="0" smtClean="0">
                <a:latin typeface="Garamond" pitchFamily="18" charset="0"/>
              </a:rPr>
              <a:t>      </a:t>
            </a:r>
            <a:r>
              <a:rPr lang="fr-FR" sz="1800" b="1" dirty="0" err="1" smtClean="0">
                <a:latin typeface="Garamond" pitchFamily="18" charset="0"/>
              </a:rPr>
              <a:t>System.out.println</a:t>
            </a:r>
            <a:r>
              <a:rPr lang="fr-FR" sz="1800" b="1" dirty="0" smtClean="0">
                <a:latin typeface="Garamond" pitchFamily="18" charset="0"/>
              </a:rPr>
              <a:t>("Données reçues : " + 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new String</a:t>
            </a:r>
            <a:r>
              <a:rPr lang="fr-FR" sz="1800" b="1" dirty="0" smtClean="0">
                <a:latin typeface="Garamond" pitchFamily="18" charset="0"/>
              </a:rPr>
              <a:t> (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donner_recu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getData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()</a:t>
            </a:r>
            <a:r>
              <a:rPr lang="fr-FR" sz="1800" b="1" dirty="0" smtClean="0">
                <a:latin typeface="Garamond" pitchFamily="18" charset="0"/>
              </a:rPr>
              <a:t>));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latin typeface="Garamond" pitchFamily="18" charset="0"/>
              </a:rPr>
              <a:t>      </a:t>
            </a:r>
            <a:r>
              <a:rPr lang="fr-FR" sz="1800" b="1" dirty="0" err="1" smtClean="0">
                <a:latin typeface="Garamond" pitchFamily="18" charset="0"/>
              </a:rPr>
              <a:t>System.out.println</a:t>
            </a:r>
            <a:r>
              <a:rPr lang="fr-FR" sz="1800" b="1" dirty="0" smtClean="0">
                <a:latin typeface="Garamond" pitchFamily="18" charset="0"/>
              </a:rPr>
              <a:t>("De : " +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donner_recu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getAddress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()</a:t>
            </a:r>
            <a:r>
              <a:rPr lang="fr-FR" sz="1800" b="1" dirty="0" smtClean="0">
                <a:latin typeface="Garamond" pitchFamily="18" charset="0"/>
              </a:rPr>
              <a:t> + ":" +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donner_recu</a:t>
            </a:r>
            <a:r>
              <a:rPr lang="fr-FR" sz="1800" b="1" dirty="0" err="1" smtClean="0">
                <a:solidFill>
                  <a:srgbClr val="006600"/>
                </a:solidFill>
                <a:latin typeface="Garamond" pitchFamily="18" charset="0"/>
              </a:rPr>
              <a:t>.</a:t>
            </a:r>
            <a:r>
              <a:rPr lang="fr-FR" sz="1800" b="1" dirty="0" err="1" smtClean="0">
                <a:solidFill>
                  <a:srgbClr val="C00000"/>
                </a:solidFill>
                <a:latin typeface="Garamond" pitchFamily="18" charset="0"/>
              </a:rPr>
              <a:t>getPort</a:t>
            </a:r>
            <a:r>
              <a:rPr lang="fr-FR" sz="1800" b="1" dirty="0" smtClean="0">
                <a:solidFill>
                  <a:srgbClr val="C00000"/>
                </a:solidFill>
                <a:latin typeface="Garamond" pitchFamily="18" charset="0"/>
              </a:rPr>
              <a:t>()</a:t>
            </a:r>
            <a:r>
              <a:rPr lang="fr-FR" sz="1800" b="1" dirty="0" smtClean="0">
                <a:latin typeface="Garamond" pitchFamily="18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} </a:t>
            </a:r>
          </a:p>
          <a:p>
            <a:pPr>
              <a:buFont typeface="Wingdings" pitchFamily="2" charset="2"/>
              <a:buNone/>
            </a:pP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     </a:t>
            </a:r>
            <a:r>
              <a:rPr lang="fr-FR" sz="1800" b="1" dirty="0" smtClean="0">
                <a:solidFill>
                  <a:srgbClr val="006600"/>
                </a:solidFill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230938"/>
            <a:ext cx="2133600" cy="476250"/>
          </a:xfrm>
        </p:spPr>
        <p:txBody>
          <a:bodyPr/>
          <a:lstStyle/>
          <a:p>
            <a:pPr>
              <a:defRPr/>
            </a:pPr>
            <a:fld id="{60276F31-197A-41DB-B558-7CC56D1EB4C5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  <p:sp>
        <p:nvSpPr>
          <p:cNvPr id="72708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3563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Client UDP : transmission de String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538163" y="1858963"/>
            <a:ext cx="3241675" cy="993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528638" y="4189413"/>
            <a:ext cx="7596187" cy="612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2711" name="Rectangle 4"/>
          <p:cNvSpPr>
            <a:spLocks noChangeArrowheads="1"/>
          </p:cNvSpPr>
          <p:nvPr/>
        </p:nvSpPr>
        <p:spPr bwMode="auto">
          <a:xfrm>
            <a:off x="382588" y="3529013"/>
            <a:ext cx="8602662" cy="6111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2712" name="Rectangle 4"/>
          <p:cNvSpPr>
            <a:spLocks noChangeArrowheads="1"/>
          </p:cNvSpPr>
          <p:nvPr/>
        </p:nvSpPr>
        <p:spPr bwMode="auto">
          <a:xfrm>
            <a:off x="590550" y="3195638"/>
            <a:ext cx="5060950" cy="2921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2713" name="ZoneTexte 19"/>
          <p:cNvSpPr txBox="1">
            <a:spLocks noChangeArrowheads="1"/>
          </p:cNvSpPr>
          <p:nvPr/>
        </p:nvSpPr>
        <p:spPr bwMode="auto">
          <a:xfrm>
            <a:off x="755650" y="5805488"/>
            <a:ext cx="446405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>
                <a:solidFill>
                  <a:srgbClr val="C00000"/>
                </a:solidFill>
                <a:latin typeface="Garamond" pitchFamily="18" charset="0"/>
              </a:rPr>
              <a:t>getAddress() : </a:t>
            </a:r>
            <a:r>
              <a:rPr lang="fr-FR">
                <a:solidFill>
                  <a:schemeClr val="tx1"/>
                </a:solidFill>
                <a:latin typeface="Garamond" pitchFamily="18" charset="0"/>
              </a:rPr>
              <a:t>retourne l’adresse du serveur</a:t>
            </a:r>
            <a:endParaRPr lang="fr-FR">
              <a:solidFill>
                <a:srgbClr val="C00000"/>
              </a:solidFill>
              <a:latin typeface="Garamond" pitchFamily="18" charset="0"/>
            </a:endParaRPr>
          </a:p>
          <a:p>
            <a:pPr algn="l" eaLnBrk="1" hangingPunct="1"/>
            <a:r>
              <a:rPr lang="fr-FR">
                <a:solidFill>
                  <a:srgbClr val="C00000"/>
                </a:solidFill>
                <a:latin typeface="Garamond" pitchFamily="18" charset="0"/>
              </a:rPr>
              <a:t>getPort() : </a:t>
            </a:r>
            <a:r>
              <a:rPr lang="fr-FR">
                <a:solidFill>
                  <a:schemeClr val="tx1"/>
                </a:solidFill>
                <a:latin typeface="Garamond" pitchFamily="18" charset="0"/>
              </a:rPr>
              <a:t>retourne le port du serveur</a:t>
            </a:r>
            <a:endParaRPr lang="fr-FR"/>
          </a:p>
        </p:txBody>
      </p:sp>
      <p:sp>
        <p:nvSpPr>
          <p:cNvPr id="72714" name="Text Box 5"/>
          <p:cNvSpPr txBox="1">
            <a:spLocks noChangeArrowheads="1"/>
          </p:cNvSpPr>
          <p:nvPr/>
        </p:nvSpPr>
        <p:spPr bwMode="auto">
          <a:xfrm>
            <a:off x="6300788" y="571500"/>
            <a:ext cx="2519362" cy="430213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du client</a:t>
            </a:r>
          </a:p>
        </p:txBody>
      </p:sp>
      <p:sp>
        <p:nvSpPr>
          <p:cNvPr id="72715" name="Flèche droite 11"/>
          <p:cNvSpPr>
            <a:spLocks noChangeArrowheads="1"/>
          </p:cNvSpPr>
          <p:nvPr/>
        </p:nvSpPr>
        <p:spPr bwMode="auto">
          <a:xfrm>
            <a:off x="31750" y="4567238"/>
            <a:ext cx="549275" cy="252412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27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5541963"/>
            <a:ext cx="3841750" cy="12715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contenu 2"/>
          <p:cNvSpPr>
            <a:spLocks noGrp="1"/>
          </p:cNvSpPr>
          <p:nvPr>
            <p:ph idx="1"/>
          </p:nvPr>
        </p:nvSpPr>
        <p:spPr>
          <a:xfrm>
            <a:off x="590550" y="692150"/>
            <a:ext cx="8229600" cy="5976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import java.io.Serializable;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public class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Entreprise</a:t>
            </a:r>
            <a:r>
              <a:rPr lang="fr-FR" sz="1800" b="1" smtClean="0">
                <a:latin typeface="Garamond" pitchFamily="18" charset="0"/>
              </a:rPr>
              <a:t> implements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Serializable</a:t>
            </a:r>
            <a:r>
              <a:rPr lang="fr-FR" sz="1800" b="1" smtClean="0">
                <a:latin typeface="Garamond" pitchFamily="18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private int id;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private String name;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public Entreprise (int id, String name) {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  this.id = id;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  this.name = name;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public int getId() {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 return id;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public String getName() {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 return name;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public String toString() {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 return "Id = " + </a:t>
            </a:r>
            <a:r>
              <a:rPr lang="fr-FR" sz="1800" b="1" smtClean="0">
                <a:latin typeface="Garamond" pitchFamily="18" charset="0"/>
              </a:rPr>
              <a:t>getId()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 + " Name = " +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 getName()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BE95E-260E-4BAC-ACAC-D6F6B7B62092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sp>
        <p:nvSpPr>
          <p:cNvPr id="73732" name="Titre 4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pPr marL="342900" indent="-342900"/>
            <a:r>
              <a:rPr lang="fr-FR" sz="2800" b="1" smtClean="0">
                <a:latin typeface="Garamond" pitchFamily="18" charset="0"/>
              </a:rPr>
              <a:t>Transmission d’objet avec UDP</a:t>
            </a:r>
            <a:endParaRPr lang="fr-FR" sz="4400" b="1" smtClean="0"/>
          </a:p>
        </p:txBody>
      </p:sp>
      <p:pic>
        <p:nvPicPr>
          <p:cNvPr id="73733" name="Picture 2" descr="Image result for enterpr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997200"/>
            <a:ext cx="44640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67488" y="5957888"/>
            <a:ext cx="2133600" cy="476250"/>
          </a:xfrm>
        </p:spPr>
        <p:txBody>
          <a:bodyPr/>
          <a:lstStyle/>
          <a:p>
            <a:pPr>
              <a:defRPr/>
            </a:pPr>
            <a:fld id="{65EB7E71-D085-448D-B035-0E1D223BA599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sp>
        <p:nvSpPr>
          <p:cNvPr id="74755" name="Titre 4"/>
          <p:cNvSpPr>
            <a:spLocks noGrp="1"/>
          </p:cNvSpPr>
          <p:nvPr>
            <p:ph type="title"/>
          </p:nvPr>
        </p:nvSpPr>
        <p:spPr>
          <a:xfrm>
            <a:off x="471488" y="58738"/>
            <a:ext cx="8229600" cy="490537"/>
          </a:xfrm>
        </p:spPr>
        <p:txBody>
          <a:bodyPr/>
          <a:lstStyle/>
          <a:p>
            <a:pPr marL="342900" indent="-342900"/>
            <a:r>
              <a:rPr lang="fr-FR" sz="2800" b="1" smtClean="0">
                <a:latin typeface="Garamond" pitchFamily="18" charset="0"/>
              </a:rPr>
              <a:t>Transmission d’objet avec UDP</a:t>
            </a:r>
            <a:endParaRPr lang="fr-FR" sz="4400" b="1" smtClean="0"/>
          </a:p>
        </p:txBody>
      </p:sp>
      <p:grpSp>
        <p:nvGrpSpPr>
          <p:cNvPr id="74756" name="Groupe 6"/>
          <p:cNvGrpSpPr>
            <a:grpSpLocks/>
          </p:cNvGrpSpPr>
          <p:nvPr/>
        </p:nvGrpSpPr>
        <p:grpSpPr bwMode="auto">
          <a:xfrm>
            <a:off x="1130300" y="1592263"/>
            <a:ext cx="6840538" cy="2268537"/>
            <a:chOff x="1116335" y="872335"/>
            <a:chExt cx="6840760" cy="2268633"/>
          </a:xfrm>
        </p:grpSpPr>
        <p:pic>
          <p:nvPicPr>
            <p:cNvPr id="747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335" y="1556792"/>
              <a:ext cx="1554061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035" y="1484784"/>
              <a:ext cx="1554060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4" name="Rectangle 4"/>
            <p:cNvSpPr>
              <a:spLocks noChangeArrowheads="1"/>
            </p:cNvSpPr>
            <p:nvPr/>
          </p:nvSpPr>
          <p:spPr bwMode="auto">
            <a:xfrm>
              <a:off x="1259531" y="944343"/>
              <a:ext cx="1296245" cy="54014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Client</a:t>
              </a:r>
            </a:p>
          </p:txBody>
        </p:sp>
        <p:sp>
          <p:nvSpPr>
            <p:cNvPr id="74765" name="Rectangle 4"/>
            <p:cNvSpPr>
              <a:spLocks noChangeArrowheads="1"/>
            </p:cNvSpPr>
            <p:nvPr/>
          </p:nvSpPr>
          <p:spPr bwMode="auto">
            <a:xfrm>
              <a:off x="6516115" y="872335"/>
              <a:ext cx="1296245" cy="54014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Serveur</a:t>
              </a:r>
            </a:p>
          </p:txBody>
        </p:sp>
        <p:cxnSp>
          <p:nvCxnSpPr>
            <p:cNvPr id="74766" name="Connecteur droit avec flèche 11"/>
            <p:cNvCxnSpPr>
              <a:cxnSpLocks noChangeShapeType="1"/>
            </p:cNvCxnSpPr>
            <p:nvPr/>
          </p:nvCxnSpPr>
          <p:spPr bwMode="auto">
            <a:xfrm>
              <a:off x="2484487" y="1700808"/>
              <a:ext cx="414000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7" name="Connecteur droit avec flèche 12"/>
            <p:cNvCxnSpPr>
              <a:cxnSpLocks noChangeShapeType="1"/>
            </p:cNvCxnSpPr>
            <p:nvPr/>
          </p:nvCxnSpPr>
          <p:spPr bwMode="auto">
            <a:xfrm>
              <a:off x="2556495" y="2708920"/>
              <a:ext cx="385200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8" name="Rectangle 13"/>
            <p:cNvSpPr>
              <a:spLocks noChangeArrowheads="1"/>
            </p:cNvSpPr>
            <p:nvPr/>
          </p:nvSpPr>
          <p:spPr bwMode="auto">
            <a:xfrm>
              <a:off x="3737829" y="1268760"/>
              <a:ext cx="12659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entreprise</a:t>
              </a:r>
              <a:endParaRPr lang="fr-FR" sz="2000"/>
            </a:p>
          </p:txBody>
        </p:sp>
        <p:sp>
          <p:nvSpPr>
            <p:cNvPr id="74769" name="Rectangle 14"/>
            <p:cNvSpPr>
              <a:spLocks noChangeArrowheads="1"/>
            </p:cNvSpPr>
            <p:nvPr/>
          </p:nvSpPr>
          <p:spPr bwMode="auto">
            <a:xfrm>
              <a:off x="3215167" y="2708920"/>
              <a:ext cx="27151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"J'ai bien reçu l'objet"</a:t>
              </a:r>
              <a:endParaRPr lang="fr-FR" sz="2000">
                <a:solidFill>
                  <a:srgbClr val="FF0000"/>
                </a:solidFill>
              </a:endParaRPr>
            </a:p>
          </p:txBody>
        </p:sp>
      </p:grpSp>
      <p:sp>
        <p:nvSpPr>
          <p:cNvPr id="74757" name="Rectangle 15"/>
          <p:cNvSpPr>
            <a:spLocks noChangeArrowheads="1"/>
          </p:cNvSpPr>
          <p:nvPr/>
        </p:nvSpPr>
        <p:spPr bwMode="auto">
          <a:xfrm>
            <a:off x="71438" y="922338"/>
            <a:ext cx="3492500" cy="635000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fr-FR" sz="1600">
                <a:latin typeface="Garamond" pitchFamily="18" charset="0"/>
              </a:rPr>
              <a:t>Entreprise </a:t>
            </a:r>
            <a:r>
              <a:rPr lang="fr-FR" sz="1600">
                <a:solidFill>
                  <a:srgbClr val="FF0000"/>
                </a:solidFill>
                <a:latin typeface="Garamond" pitchFamily="18" charset="0"/>
              </a:rPr>
              <a:t>entreprise</a:t>
            </a:r>
            <a:r>
              <a:rPr lang="fr-FR" sz="1600">
                <a:latin typeface="Garamond" pitchFamily="18" charset="0"/>
              </a:rPr>
              <a:t> = </a:t>
            </a:r>
          </a:p>
          <a:p>
            <a:pPr>
              <a:buFont typeface="Wingdings" pitchFamily="2" charset="2"/>
              <a:buNone/>
            </a:pPr>
            <a:r>
              <a:rPr lang="fr-FR" sz="1600">
                <a:latin typeface="Garamond" pitchFamily="18" charset="0"/>
              </a:rPr>
              <a:t>new Entreprise(10, "SOGERHWIT"); 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935413" y="620713"/>
            <a:ext cx="5029200" cy="70167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Transformer un objet en tableau d’octets ? </a:t>
            </a:r>
          </a:p>
          <a:p>
            <a:pPr algn="l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Restaurer un objet à partir d’un tableau d’octets ? </a:t>
            </a:r>
          </a:p>
        </p:txBody>
      </p:sp>
      <p:pic>
        <p:nvPicPr>
          <p:cNvPr id="747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5229225"/>
            <a:ext cx="5756275" cy="10795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05263"/>
            <a:ext cx="5688013" cy="10795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61" name="ZoneTexte 16"/>
          <p:cNvSpPr txBox="1">
            <a:spLocks noChangeArrowheads="1"/>
          </p:cNvSpPr>
          <p:nvPr/>
        </p:nvSpPr>
        <p:spPr bwMode="auto">
          <a:xfrm>
            <a:off x="323850" y="5487988"/>
            <a:ext cx="2598738" cy="461962"/>
          </a:xfrm>
          <a:prstGeom prst="rect">
            <a:avLst/>
          </a:prstGeom>
          <a:solidFill>
            <a:srgbClr val="FFF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>
                <a:solidFill>
                  <a:schemeClr val="accent2"/>
                </a:solidFill>
                <a:latin typeface="Garamond" pitchFamily="18" charset="0"/>
              </a:rPr>
              <a:t>Code a voir en 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4925" y="765175"/>
            <a:ext cx="9074150" cy="5376150"/>
            <a:chOff x="34925" y="764675"/>
            <a:chExt cx="9073578" cy="5376010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73578" cy="3503332"/>
              <a:chOff x="34924" y="1219370"/>
              <a:chExt cx="9074029" cy="3503332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74029" cy="3503332"/>
                <a:chOff x="34924" y="1206769"/>
                <a:chExt cx="9074029" cy="3503332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2767675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 dirty="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3274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063786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dirty="0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5327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92604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4" name="Connecteur droit avec flèche 40"/>
            <p:cNvCxnSpPr>
              <a:cxnSpLocks noChangeShapeType="1"/>
            </p:cNvCxnSpPr>
            <p:nvPr/>
          </p:nvCxnSpPr>
          <p:spPr bwMode="auto">
            <a:xfrm>
              <a:off x="899226" y="4722801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3268" name="Ellipse 45"/>
            <p:cNvSpPr>
              <a:spLocks noChangeArrowheads="1"/>
            </p:cNvSpPr>
            <p:nvPr/>
          </p:nvSpPr>
          <p:spPr bwMode="auto">
            <a:xfrm>
              <a:off x="539520" y="542068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 dirty="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53269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4" name="Rectangle 54"/>
          <p:cNvSpPr>
            <a:spLocks noChangeArrowheads="1"/>
          </p:cNvSpPr>
          <p:nvPr/>
        </p:nvSpPr>
        <p:spPr bwMode="auto">
          <a:xfrm>
            <a:off x="5057775" y="5876925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53255" name="Rectangle 55"/>
          <p:cNvSpPr>
            <a:spLocks noChangeArrowheads="1"/>
          </p:cNvSpPr>
          <p:nvPr/>
        </p:nvSpPr>
        <p:spPr bwMode="auto">
          <a:xfrm>
            <a:off x="-468313" y="3517131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 dirty="0">
                <a:latin typeface="Garamond" pitchFamily="18" charset="0"/>
              </a:rPr>
              <a:t> c = new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 dirty="0">
                <a:latin typeface="Garamond" pitchFamily="18" charset="0"/>
              </a:rPr>
              <a:t> ("</a:t>
            </a:r>
            <a:r>
              <a:rPr lang="fr-FR" sz="2000" dirty="0" err="1">
                <a:latin typeface="Garamond" pitchFamily="18" charset="0"/>
              </a:rPr>
              <a:t>localhost</a:t>
            </a:r>
            <a:r>
              <a:rPr lang="fr-FR" sz="2000" dirty="0">
                <a:latin typeface="Garamond" pitchFamily="18" charset="0"/>
              </a:rPr>
              <a:t>", 7777); 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7" name="Rectangle 57"/>
          <p:cNvSpPr>
            <a:spLocks noChangeArrowheads="1"/>
          </p:cNvSpPr>
          <p:nvPr/>
        </p:nvSpPr>
        <p:spPr bwMode="auto">
          <a:xfrm>
            <a:off x="5965825" y="5981700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Rectangle 58"/>
          <p:cNvSpPr>
            <a:spLocks noChangeArrowheads="1"/>
          </p:cNvSpPr>
          <p:nvPr/>
        </p:nvSpPr>
        <p:spPr bwMode="auto">
          <a:xfrm>
            <a:off x="77788" y="3562797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8" name="Connecteur en arc 7"/>
          <p:cNvCxnSpPr/>
          <p:nvPr/>
        </p:nvCxnSpPr>
        <p:spPr bwMode="auto">
          <a:xfrm rot="16200000" flipH="1">
            <a:off x="3024706" y="3259163"/>
            <a:ext cx="2241552" cy="3589339"/>
          </a:xfrm>
          <a:prstGeom prst="curvedConnector2">
            <a:avLst/>
          </a:prstGeom>
          <a:noFill/>
          <a:ln w="76200" cap="flat" cmpd="sng" algn="ctr">
            <a:solidFill>
              <a:srgbClr val="FF99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723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4925" y="765175"/>
            <a:ext cx="9074150" cy="5376150"/>
            <a:chOff x="34925" y="764675"/>
            <a:chExt cx="9073578" cy="5376010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73578" cy="3503332"/>
              <a:chOff x="34924" y="1219370"/>
              <a:chExt cx="9074029" cy="3503332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74029" cy="3503332"/>
                <a:chOff x="34924" y="1206769"/>
                <a:chExt cx="9074029" cy="3503332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2767675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 dirty="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3274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063786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dirty="0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5327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92604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4" name="Connecteur droit avec flèche 40"/>
            <p:cNvCxnSpPr>
              <a:cxnSpLocks noChangeShapeType="1"/>
            </p:cNvCxnSpPr>
            <p:nvPr/>
          </p:nvCxnSpPr>
          <p:spPr bwMode="auto">
            <a:xfrm>
              <a:off x="899226" y="4722801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3268" name="Ellipse 45"/>
            <p:cNvSpPr>
              <a:spLocks noChangeArrowheads="1"/>
            </p:cNvSpPr>
            <p:nvPr/>
          </p:nvSpPr>
          <p:spPr bwMode="auto">
            <a:xfrm>
              <a:off x="539520" y="542068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 dirty="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53269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5" name="Rectangle 55"/>
          <p:cNvSpPr>
            <a:spLocks noChangeArrowheads="1"/>
          </p:cNvSpPr>
          <p:nvPr/>
        </p:nvSpPr>
        <p:spPr bwMode="auto">
          <a:xfrm>
            <a:off x="-468313" y="3517131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 dirty="0">
                <a:latin typeface="Garamond" pitchFamily="18" charset="0"/>
              </a:rPr>
              <a:t> c = new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 dirty="0">
                <a:latin typeface="Garamond" pitchFamily="18" charset="0"/>
              </a:rPr>
              <a:t> ("</a:t>
            </a:r>
            <a:r>
              <a:rPr lang="fr-FR" sz="2000" dirty="0" err="1">
                <a:latin typeface="Garamond" pitchFamily="18" charset="0"/>
              </a:rPr>
              <a:t>localhost</a:t>
            </a:r>
            <a:r>
              <a:rPr lang="fr-FR" sz="2000" dirty="0">
                <a:latin typeface="Garamond" pitchFamily="18" charset="0"/>
              </a:rPr>
              <a:t>", 7777); 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Rectangle 58"/>
          <p:cNvSpPr>
            <a:spLocks noChangeArrowheads="1"/>
          </p:cNvSpPr>
          <p:nvPr/>
        </p:nvSpPr>
        <p:spPr bwMode="auto">
          <a:xfrm>
            <a:off x="77788" y="3562797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1298575" y="4616450"/>
            <a:ext cx="6534150" cy="1943100"/>
            <a:chOff x="1298575" y="4616450"/>
            <a:chExt cx="6534150" cy="1943100"/>
          </a:xfrm>
        </p:grpSpPr>
        <p:grpSp>
          <p:nvGrpSpPr>
            <p:cNvPr id="31" name="Groupe 15"/>
            <p:cNvGrpSpPr>
              <a:grpSpLocks/>
            </p:cNvGrpSpPr>
            <p:nvPr/>
          </p:nvGrpSpPr>
          <p:grpSpPr bwMode="auto">
            <a:xfrm>
              <a:off x="2255838" y="4616450"/>
              <a:ext cx="4692650" cy="1943100"/>
              <a:chOff x="1475656" y="2314550"/>
              <a:chExt cx="5772150" cy="2914650"/>
            </a:xfrm>
          </p:grpSpPr>
          <p:grpSp>
            <p:nvGrpSpPr>
              <p:cNvPr id="36" name="Groupe 11"/>
              <p:cNvGrpSpPr>
                <a:grpSpLocks/>
              </p:cNvGrpSpPr>
              <p:nvPr/>
            </p:nvGrpSpPr>
            <p:grpSpPr bwMode="auto">
              <a:xfrm>
                <a:off x="1475656" y="2314550"/>
                <a:ext cx="5772150" cy="2914650"/>
                <a:chOff x="1475656" y="2314550"/>
                <a:chExt cx="5772150" cy="2914650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6515969" y="2347913"/>
                  <a:ext cx="360362" cy="16573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pic>
              <p:nvPicPr>
                <p:cNvPr id="40" name="Picture 1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5656" y="2314550"/>
                  <a:ext cx="5772150" cy="2914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7" name="Flèche droite 12"/>
              <p:cNvSpPr>
                <a:spLocks noChangeArrowheads="1"/>
              </p:cNvSpPr>
              <p:nvPr/>
            </p:nvSpPr>
            <p:spPr bwMode="auto">
              <a:xfrm>
                <a:off x="3520908" y="3012028"/>
                <a:ext cx="1674000" cy="252000"/>
              </a:xfrm>
              <a:prstGeom prst="rightArrow">
                <a:avLst>
                  <a:gd name="adj1" fmla="val 50000"/>
                  <a:gd name="adj2" fmla="val 50006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Flèche droite 13"/>
              <p:cNvSpPr>
                <a:spLocks noChangeArrowheads="1"/>
              </p:cNvSpPr>
              <p:nvPr/>
            </p:nvSpPr>
            <p:spPr bwMode="auto">
              <a:xfrm rot="10800000">
                <a:off x="3563888" y="4213578"/>
                <a:ext cx="1620000" cy="252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6600"/>
              </a:solidFill>
              <a:ln w="952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cxnSp>
          <p:nvCxnSpPr>
            <p:cNvPr id="32" name="Connecteur droit avec flèche 2"/>
            <p:cNvCxnSpPr>
              <a:cxnSpLocks noChangeShapeType="1"/>
            </p:cNvCxnSpPr>
            <p:nvPr/>
          </p:nvCxnSpPr>
          <p:spPr bwMode="auto">
            <a:xfrm flipV="1">
              <a:off x="1298575" y="5249863"/>
              <a:ext cx="957263" cy="517525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Connecteur droit avec flèche 38"/>
            <p:cNvCxnSpPr>
              <a:cxnSpLocks noChangeShapeType="1"/>
            </p:cNvCxnSpPr>
            <p:nvPr/>
          </p:nvCxnSpPr>
          <p:spPr bwMode="auto">
            <a:xfrm>
              <a:off x="1450975" y="5919788"/>
              <a:ext cx="804863" cy="10160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Connecteur droit avec flèche 40"/>
            <p:cNvCxnSpPr>
              <a:cxnSpLocks noChangeShapeType="1"/>
            </p:cNvCxnSpPr>
            <p:nvPr/>
          </p:nvCxnSpPr>
          <p:spPr bwMode="auto">
            <a:xfrm flipH="1" flipV="1">
              <a:off x="6948488" y="5149850"/>
              <a:ext cx="884237" cy="511175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onnecteur droit avec flèche 43"/>
            <p:cNvCxnSpPr>
              <a:cxnSpLocks noChangeShapeType="1"/>
            </p:cNvCxnSpPr>
            <p:nvPr/>
          </p:nvCxnSpPr>
          <p:spPr bwMode="auto">
            <a:xfrm flipH="1">
              <a:off x="6948488" y="5846763"/>
              <a:ext cx="850900" cy="20320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Rectangle 54"/>
          <p:cNvSpPr>
            <a:spLocks noChangeArrowheads="1"/>
          </p:cNvSpPr>
          <p:nvPr/>
        </p:nvSpPr>
        <p:spPr bwMode="auto">
          <a:xfrm>
            <a:off x="5445468" y="3320256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 dirty="0">
                <a:latin typeface="Garamond" pitchFamily="18" charset="0"/>
              </a:rPr>
              <a:t> b = </a:t>
            </a:r>
            <a:r>
              <a:rPr lang="fr-FR" sz="2000" dirty="0" err="1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 dirty="0" err="1">
                <a:latin typeface="Garamond" pitchFamily="18" charset="0"/>
              </a:rPr>
              <a:t>.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accept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();</a:t>
            </a: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6353518" y="3425031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4925" y="765175"/>
            <a:ext cx="9074150" cy="5376150"/>
            <a:chOff x="34925" y="764675"/>
            <a:chExt cx="9073578" cy="5376010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73578" cy="3503332"/>
              <a:chOff x="34924" y="1219370"/>
              <a:chExt cx="9074029" cy="3503332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74029" cy="3503332"/>
                <a:chOff x="34924" y="1206769"/>
                <a:chExt cx="9074029" cy="3503332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2767675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 dirty="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3274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063786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dirty="0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5327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92604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4" name="Connecteur droit avec flèche 40"/>
            <p:cNvCxnSpPr>
              <a:cxnSpLocks noChangeShapeType="1"/>
            </p:cNvCxnSpPr>
            <p:nvPr/>
          </p:nvCxnSpPr>
          <p:spPr bwMode="auto">
            <a:xfrm>
              <a:off x="899226" y="4722801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3268" name="Ellipse 45"/>
            <p:cNvSpPr>
              <a:spLocks noChangeArrowheads="1"/>
            </p:cNvSpPr>
            <p:nvPr/>
          </p:nvSpPr>
          <p:spPr bwMode="auto">
            <a:xfrm>
              <a:off x="539520" y="542068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 dirty="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53269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4" name="Rectangle 54"/>
          <p:cNvSpPr>
            <a:spLocks noChangeArrowheads="1"/>
          </p:cNvSpPr>
          <p:nvPr/>
        </p:nvSpPr>
        <p:spPr bwMode="auto">
          <a:xfrm>
            <a:off x="5057775" y="5876925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53255" name="Rectangle 55"/>
          <p:cNvSpPr>
            <a:spLocks noChangeArrowheads="1"/>
          </p:cNvSpPr>
          <p:nvPr/>
        </p:nvSpPr>
        <p:spPr bwMode="auto">
          <a:xfrm>
            <a:off x="-468313" y="3517131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 dirty="0">
                <a:latin typeface="Garamond" pitchFamily="18" charset="0"/>
              </a:rPr>
              <a:t> c = new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 dirty="0">
                <a:latin typeface="Garamond" pitchFamily="18" charset="0"/>
              </a:rPr>
              <a:t> ("</a:t>
            </a:r>
            <a:r>
              <a:rPr lang="fr-FR" sz="2000" dirty="0" err="1">
                <a:latin typeface="Garamond" pitchFamily="18" charset="0"/>
              </a:rPr>
              <a:t>localhost</a:t>
            </a:r>
            <a:r>
              <a:rPr lang="fr-FR" sz="2000" dirty="0">
                <a:latin typeface="Garamond" pitchFamily="18" charset="0"/>
              </a:rPr>
              <a:t>", 7777); 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7" name="Rectangle 57"/>
          <p:cNvSpPr>
            <a:spLocks noChangeArrowheads="1"/>
          </p:cNvSpPr>
          <p:nvPr/>
        </p:nvSpPr>
        <p:spPr bwMode="auto">
          <a:xfrm>
            <a:off x="5965825" y="5981700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Rectangle 58"/>
          <p:cNvSpPr>
            <a:spLocks noChangeArrowheads="1"/>
          </p:cNvSpPr>
          <p:nvPr/>
        </p:nvSpPr>
        <p:spPr bwMode="auto">
          <a:xfrm>
            <a:off x="77788" y="3562797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419872" y="4149080"/>
            <a:ext cx="3486146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Le premier client est connecté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Les autres clients sont insérés 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dans la file d’attente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8" name="Connecteur en arc 7"/>
          <p:cNvCxnSpPr/>
          <p:nvPr/>
        </p:nvCxnSpPr>
        <p:spPr bwMode="auto">
          <a:xfrm rot="16200000" flipH="1">
            <a:off x="3024706" y="3259163"/>
            <a:ext cx="2241552" cy="3589339"/>
          </a:xfrm>
          <a:prstGeom prst="curvedConnector2">
            <a:avLst/>
          </a:prstGeom>
          <a:noFill/>
          <a:ln w="76200" cap="flat" cmpd="sng" algn="ctr">
            <a:solidFill>
              <a:srgbClr val="FF99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235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4925" y="765175"/>
            <a:ext cx="9074150" cy="5376150"/>
            <a:chOff x="34925" y="764675"/>
            <a:chExt cx="9073578" cy="5376010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73578" cy="3503332"/>
              <a:chOff x="34924" y="1219370"/>
              <a:chExt cx="9074029" cy="3503332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74029" cy="3503332"/>
                <a:chOff x="34924" y="1206769"/>
                <a:chExt cx="9074029" cy="3503332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2767675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 dirty="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3274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063786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dirty="0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5327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92604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4" name="Connecteur droit avec flèche 40"/>
            <p:cNvCxnSpPr>
              <a:cxnSpLocks noChangeShapeType="1"/>
            </p:cNvCxnSpPr>
            <p:nvPr/>
          </p:nvCxnSpPr>
          <p:spPr bwMode="auto">
            <a:xfrm>
              <a:off x="899226" y="4722801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3268" name="Ellipse 45"/>
            <p:cNvSpPr>
              <a:spLocks noChangeArrowheads="1"/>
            </p:cNvSpPr>
            <p:nvPr/>
          </p:nvSpPr>
          <p:spPr bwMode="auto">
            <a:xfrm>
              <a:off x="539520" y="542068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 dirty="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53269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4" name="Rectangle 54"/>
          <p:cNvSpPr>
            <a:spLocks noChangeArrowheads="1"/>
          </p:cNvSpPr>
          <p:nvPr/>
        </p:nvSpPr>
        <p:spPr bwMode="auto">
          <a:xfrm>
            <a:off x="5057775" y="5876925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53255" name="Rectangle 55"/>
          <p:cNvSpPr>
            <a:spLocks noChangeArrowheads="1"/>
          </p:cNvSpPr>
          <p:nvPr/>
        </p:nvSpPr>
        <p:spPr bwMode="auto">
          <a:xfrm>
            <a:off x="-468313" y="3517131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 dirty="0">
                <a:latin typeface="Garamond" pitchFamily="18" charset="0"/>
              </a:rPr>
              <a:t> c = new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 dirty="0">
                <a:latin typeface="Garamond" pitchFamily="18" charset="0"/>
              </a:rPr>
              <a:t> ("</a:t>
            </a:r>
            <a:r>
              <a:rPr lang="fr-FR" sz="2000" dirty="0" err="1">
                <a:latin typeface="Garamond" pitchFamily="18" charset="0"/>
              </a:rPr>
              <a:t>localhost</a:t>
            </a:r>
            <a:r>
              <a:rPr lang="fr-FR" sz="2000" dirty="0">
                <a:latin typeface="Garamond" pitchFamily="18" charset="0"/>
              </a:rPr>
              <a:t>", 7777); 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7" name="Rectangle 57"/>
          <p:cNvSpPr>
            <a:spLocks noChangeArrowheads="1"/>
          </p:cNvSpPr>
          <p:nvPr/>
        </p:nvSpPr>
        <p:spPr bwMode="auto">
          <a:xfrm>
            <a:off x="5965825" y="5981700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Rectangle 58"/>
          <p:cNvSpPr>
            <a:spLocks noChangeArrowheads="1"/>
          </p:cNvSpPr>
          <p:nvPr/>
        </p:nvSpPr>
        <p:spPr bwMode="auto">
          <a:xfrm>
            <a:off x="77788" y="3562797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406416" y="4149080"/>
            <a:ext cx="3401444" cy="1138773"/>
          </a:xfrm>
          <a:prstGeom prst="rect">
            <a:avLst/>
          </a:prstGeom>
          <a:solidFill>
            <a:srgbClr val="FFD28F"/>
          </a:solidFill>
        </p:spPr>
        <p:txBody>
          <a:bodyPr wrap="none" rtlCol="0">
            <a:spAutoFit/>
          </a:bodyPr>
          <a:lstStyle/>
          <a:p>
            <a:pPr eaLnBrk="1" hangingPunct="1">
              <a:defRPr/>
            </a:pP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Comment faire pour servir </a:t>
            </a:r>
          </a:p>
          <a:p>
            <a:pPr eaLnBrk="1" hangingPunct="1">
              <a:defRPr/>
            </a:pP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plusieurs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clients </a:t>
            </a: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sur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le même </a:t>
            </a:r>
            <a:endParaRPr lang="fr-FR" sz="2000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>
              <a:defRPr/>
            </a:pP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numéro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de </a:t>
            </a: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port ? </a:t>
            </a:r>
            <a:endParaRPr lang="fr-FR" sz="2000" dirty="0">
              <a:solidFill>
                <a:schemeClr val="accent2"/>
              </a:solidFill>
              <a:latin typeface="Garamond" pitchFamily="18" charset="0"/>
            </a:endParaRPr>
          </a:p>
        </p:txBody>
      </p:sp>
      <p:cxnSp>
        <p:nvCxnSpPr>
          <p:cNvPr id="8" name="Connecteur en arc 7"/>
          <p:cNvCxnSpPr/>
          <p:nvPr/>
        </p:nvCxnSpPr>
        <p:spPr bwMode="auto">
          <a:xfrm rot="16200000" flipH="1">
            <a:off x="3024706" y="3259163"/>
            <a:ext cx="2241552" cy="3589339"/>
          </a:xfrm>
          <a:prstGeom prst="curvedConnector2">
            <a:avLst/>
          </a:prstGeom>
          <a:noFill/>
          <a:ln w="76200" cap="flat" cmpd="sng" algn="ctr">
            <a:solidFill>
              <a:srgbClr val="FF99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924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EFF2F456-8A94-4903-BC9D-59F14B10C986}" type="slidenum">
              <a:rPr lang="fr-FR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53252" name="Groupe 51"/>
          <p:cNvGrpSpPr>
            <a:grpSpLocks/>
          </p:cNvGrpSpPr>
          <p:nvPr/>
        </p:nvGrpSpPr>
        <p:grpSpPr bwMode="auto">
          <a:xfrm>
            <a:off x="34925" y="765175"/>
            <a:ext cx="8893171" cy="5376150"/>
            <a:chOff x="34925" y="764675"/>
            <a:chExt cx="8892611" cy="5376010"/>
          </a:xfrm>
        </p:grpSpPr>
        <p:grpSp>
          <p:nvGrpSpPr>
            <p:cNvPr id="53263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8892611" cy="3503332"/>
              <a:chOff x="34924" y="1219370"/>
              <a:chExt cx="8893052" cy="3503332"/>
            </a:xfrm>
          </p:grpSpPr>
          <p:grpSp>
            <p:nvGrpSpPr>
              <p:cNvPr id="53270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8713574" cy="3503332"/>
                <a:chOff x="34924" y="1206769"/>
                <a:chExt cx="8713574" cy="3503332"/>
              </a:xfrm>
            </p:grpSpPr>
            <p:sp>
              <p:nvSpPr>
                <p:cNvPr id="5327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2767675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 dirty="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5327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53274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063786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dirty="0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5327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6732149" y="3991779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dirty="0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5327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53264" name="Connecteur droit avec flèche 40"/>
            <p:cNvCxnSpPr>
              <a:cxnSpLocks noChangeShapeType="1"/>
            </p:cNvCxnSpPr>
            <p:nvPr/>
          </p:nvCxnSpPr>
          <p:spPr bwMode="auto">
            <a:xfrm>
              <a:off x="899226" y="4722801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Connecteur droit avec flèche 41"/>
            <p:cNvCxnSpPr>
              <a:cxnSpLocks noChangeShapeType="1"/>
            </p:cNvCxnSpPr>
            <p:nvPr/>
          </p:nvCxnSpPr>
          <p:spPr bwMode="auto">
            <a:xfrm>
              <a:off x="8230871" y="4663941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53268" name="Ellipse 45"/>
            <p:cNvSpPr>
              <a:spLocks noChangeArrowheads="1"/>
            </p:cNvSpPr>
            <p:nvPr/>
          </p:nvSpPr>
          <p:spPr bwMode="auto">
            <a:xfrm>
              <a:off x="539520" y="542068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 dirty="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53269" name="Ellipse 46"/>
            <p:cNvSpPr>
              <a:spLocks noChangeArrowheads="1"/>
            </p:cNvSpPr>
            <p:nvPr/>
          </p:nvSpPr>
          <p:spPr bwMode="auto">
            <a:xfrm>
              <a:off x="7871246" y="5197587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5325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53255" name="Rectangle 55"/>
          <p:cNvSpPr>
            <a:spLocks noChangeArrowheads="1"/>
          </p:cNvSpPr>
          <p:nvPr/>
        </p:nvSpPr>
        <p:spPr bwMode="auto">
          <a:xfrm>
            <a:off x="-468313" y="3517131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 dirty="0">
                <a:latin typeface="Garamond" pitchFamily="18" charset="0"/>
              </a:rPr>
              <a:t> c = new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 dirty="0">
                <a:latin typeface="Garamond" pitchFamily="18" charset="0"/>
              </a:rPr>
              <a:t> ("</a:t>
            </a:r>
            <a:r>
              <a:rPr lang="fr-FR" sz="2000" dirty="0" err="1">
                <a:latin typeface="Garamond" pitchFamily="18" charset="0"/>
              </a:rPr>
              <a:t>localhost</a:t>
            </a:r>
            <a:r>
              <a:rPr lang="fr-FR" sz="2000" dirty="0">
                <a:latin typeface="Garamond" pitchFamily="18" charset="0"/>
              </a:rPr>
              <a:t>", 7777); </a:t>
            </a:r>
          </a:p>
        </p:txBody>
      </p:sp>
      <p:sp>
        <p:nvSpPr>
          <p:cNvPr id="5325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Rectangle 58"/>
          <p:cNvSpPr>
            <a:spLocks noChangeArrowheads="1"/>
          </p:cNvSpPr>
          <p:nvPr/>
        </p:nvSpPr>
        <p:spPr bwMode="auto">
          <a:xfrm>
            <a:off x="77788" y="3562797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9085 w 2006245"/>
              <a:gd name="T1" fmla="*/ 0 h 805218"/>
              <a:gd name="T2" fmla="*/ 1927087 w 2006245"/>
              <a:gd name="T3" fmla="*/ 13600 h 805218"/>
              <a:gd name="T4" fmla="*/ 1858750 w 2006245"/>
              <a:gd name="T5" fmla="*/ 27200 h 805218"/>
              <a:gd name="T6" fmla="*/ 1749410 w 2006245"/>
              <a:gd name="T7" fmla="*/ 40799 h 805218"/>
              <a:gd name="T8" fmla="*/ 1612740 w 2006245"/>
              <a:gd name="T9" fmla="*/ 67999 h 805218"/>
              <a:gd name="T10" fmla="*/ 1271066 w 2006245"/>
              <a:gd name="T11" fmla="*/ 149597 h 805218"/>
              <a:gd name="T12" fmla="*/ 1134395 w 2006245"/>
              <a:gd name="T13" fmla="*/ 176797 h 805218"/>
              <a:gd name="T14" fmla="*/ 1011391 w 2006245"/>
              <a:gd name="T15" fmla="*/ 231196 h 805218"/>
              <a:gd name="T16" fmla="*/ 847386 w 2006245"/>
              <a:gd name="T17" fmla="*/ 258396 h 805218"/>
              <a:gd name="T18" fmla="*/ 806385 w 2006245"/>
              <a:gd name="T19" fmla="*/ 271995 h 805218"/>
              <a:gd name="T20" fmla="*/ 697044 w 2006245"/>
              <a:gd name="T21" fmla="*/ 285595 h 805218"/>
              <a:gd name="T22" fmla="*/ 601374 w 2006245"/>
              <a:gd name="T23" fmla="*/ 339994 h 805218"/>
              <a:gd name="T24" fmla="*/ 560375 w 2006245"/>
              <a:gd name="T25" fmla="*/ 353594 h 805218"/>
              <a:gd name="T26" fmla="*/ 437369 w 2006245"/>
              <a:gd name="T27" fmla="*/ 435191 h 805218"/>
              <a:gd name="T28" fmla="*/ 382706 w 2006245"/>
              <a:gd name="T29" fmla="*/ 462391 h 805218"/>
              <a:gd name="T30" fmla="*/ 273364 w 2006245"/>
              <a:gd name="T31" fmla="*/ 543989 h 805218"/>
              <a:gd name="T32" fmla="*/ 191365 w 2006245"/>
              <a:gd name="T33" fmla="*/ 625586 h 805218"/>
              <a:gd name="T34" fmla="*/ 82028 w 2006245"/>
              <a:gd name="T35" fmla="*/ 734384 h 805218"/>
              <a:gd name="T36" fmla="*/ 24 w 2006245"/>
              <a:gd name="T37" fmla="*/ 802382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4551 w 6695086"/>
              <a:gd name="T1" fmla="*/ 439502 h 6446577"/>
              <a:gd name="T2" fmla="*/ 2132462 w 6695086"/>
              <a:gd name="T3" fmla="*/ 535068 h 6446577"/>
              <a:gd name="T4" fmla="*/ 69210 w 6695086"/>
              <a:gd name="T5" fmla="*/ 1804718 h 6446577"/>
              <a:gd name="T6" fmla="*/ 779733 w 6695086"/>
              <a:gd name="T7" fmla="*/ 2869587 h 6446577"/>
              <a:gd name="T8" fmla="*/ 3594498 w 6695086"/>
              <a:gd name="T9" fmla="*/ 2992457 h 6446577"/>
              <a:gd name="T10" fmla="*/ 2023151 w 6695086"/>
              <a:gd name="T11" fmla="*/ 5518106 h 6446577"/>
              <a:gd name="T12" fmla="*/ 5657746 w 6695086"/>
              <a:gd name="T13" fmla="*/ 6432797 h 6446577"/>
              <a:gd name="T14" fmla="*/ 6627882 w 6695086"/>
              <a:gd name="T15" fmla="*/ 4876456 h 6446577"/>
              <a:gd name="T16" fmla="*/ 6450252 w 6695086"/>
              <a:gd name="T17" fmla="*/ 302976 h 6446577"/>
              <a:gd name="T18" fmla="*/ 4974551 w 6695086"/>
              <a:gd name="T19" fmla="*/ 439502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4831 w 6702880"/>
              <a:gd name="T1" fmla="*/ 466805 h 7093813"/>
              <a:gd name="T2" fmla="*/ 1827978 w 6702880"/>
              <a:gd name="T3" fmla="*/ 766767 h 7093813"/>
              <a:gd name="T4" fmla="*/ 365695 w 6702880"/>
              <a:gd name="T5" fmla="*/ 1721179 h 7093813"/>
              <a:gd name="T6" fmla="*/ 188034 w 6702880"/>
              <a:gd name="T7" fmla="*/ 2852843 h 7093813"/>
              <a:gd name="T8" fmla="*/ 2702614 w 6702880"/>
              <a:gd name="T9" fmla="*/ 3302779 h 7093813"/>
              <a:gd name="T10" fmla="*/ 2415625 w 6702880"/>
              <a:gd name="T11" fmla="*/ 6261463 h 7093813"/>
              <a:gd name="T12" fmla="*/ 6201165 w 6702880"/>
              <a:gd name="T13" fmla="*/ 6629593 h 7093813"/>
              <a:gd name="T14" fmla="*/ 6611151 w 6702880"/>
              <a:gd name="T15" fmla="*/ 466805 h 7093813"/>
              <a:gd name="T16" fmla="*/ 6214831 w 6702880"/>
              <a:gd name="T17" fmla="*/ 466805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326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4744 w 7020186"/>
              <a:gd name="T1" fmla="*/ 420719 h 6370490"/>
              <a:gd name="T2" fmla="*/ 5585627 w 7020186"/>
              <a:gd name="T3" fmla="*/ 93109 h 6370490"/>
              <a:gd name="T4" fmla="*/ 6731703 w 7020186"/>
              <a:gd name="T5" fmla="*/ 611820 h 6370490"/>
              <a:gd name="T6" fmla="*/ 6567978 w 7020186"/>
              <a:gd name="T7" fmla="*/ 5921783 h 6370490"/>
              <a:gd name="T8" fmla="*/ 1956402 w 7020186"/>
              <a:gd name="T9" fmla="*/ 5771626 h 6370490"/>
              <a:gd name="T10" fmla="*/ 3197981 w 7020186"/>
              <a:gd name="T11" fmla="*/ 3205375 h 6370490"/>
              <a:gd name="T12" fmla="*/ 32644 w 7020186"/>
              <a:gd name="T13" fmla="*/ 2550162 h 6370490"/>
              <a:gd name="T14" fmla="*/ 1697175 w 7020186"/>
              <a:gd name="T15" fmla="*/ 420719 h 6370490"/>
              <a:gd name="T16" fmla="*/ 4030246 w 7020186"/>
              <a:gd name="T17" fmla="*/ 393416 h 6370490"/>
              <a:gd name="T18" fmla="*/ 4030246 w 7020186"/>
              <a:gd name="T19" fmla="*/ 393416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1298575" y="4616450"/>
            <a:ext cx="6534150" cy="1943100"/>
            <a:chOff x="1298575" y="4616450"/>
            <a:chExt cx="6534150" cy="1943100"/>
          </a:xfrm>
        </p:grpSpPr>
        <p:grpSp>
          <p:nvGrpSpPr>
            <p:cNvPr id="31" name="Groupe 15"/>
            <p:cNvGrpSpPr>
              <a:grpSpLocks/>
            </p:cNvGrpSpPr>
            <p:nvPr/>
          </p:nvGrpSpPr>
          <p:grpSpPr bwMode="auto">
            <a:xfrm>
              <a:off x="2255838" y="4616450"/>
              <a:ext cx="4692650" cy="1943100"/>
              <a:chOff x="1475656" y="2314550"/>
              <a:chExt cx="5772150" cy="2914650"/>
            </a:xfrm>
          </p:grpSpPr>
          <p:grpSp>
            <p:nvGrpSpPr>
              <p:cNvPr id="36" name="Groupe 11"/>
              <p:cNvGrpSpPr>
                <a:grpSpLocks/>
              </p:cNvGrpSpPr>
              <p:nvPr/>
            </p:nvGrpSpPr>
            <p:grpSpPr bwMode="auto">
              <a:xfrm>
                <a:off x="1475656" y="2314550"/>
                <a:ext cx="5772150" cy="2914650"/>
                <a:chOff x="1475656" y="2314550"/>
                <a:chExt cx="5772150" cy="2914650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6515969" y="2347913"/>
                  <a:ext cx="360362" cy="16573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pic>
              <p:nvPicPr>
                <p:cNvPr id="40" name="Picture 1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5656" y="2314550"/>
                  <a:ext cx="5772150" cy="2914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7" name="Flèche droite 12"/>
              <p:cNvSpPr>
                <a:spLocks noChangeArrowheads="1"/>
              </p:cNvSpPr>
              <p:nvPr/>
            </p:nvSpPr>
            <p:spPr bwMode="auto">
              <a:xfrm>
                <a:off x="3520908" y="3012028"/>
                <a:ext cx="1674000" cy="252000"/>
              </a:xfrm>
              <a:prstGeom prst="rightArrow">
                <a:avLst>
                  <a:gd name="adj1" fmla="val 50000"/>
                  <a:gd name="adj2" fmla="val 50006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Flèche droite 13"/>
              <p:cNvSpPr>
                <a:spLocks noChangeArrowheads="1"/>
              </p:cNvSpPr>
              <p:nvPr/>
            </p:nvSpPr>
            <p:spPr bwMode="auto">
              <a:xfrm rot="10800000">
                <a:off x="3563888" y="4213578"/>
                <a:ext cx="1620000" cy="252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6600"/>
              </a:solidFill>
              <a:ln w="952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cxnSp>
          <p:nvCxnSpPr>
            <p:cNvPr id="32" name="Connecteur droit avec flèche 2"/>
            <p:cNvCxnSpPr>
              <a:cxnSpLocks noChangeShapeType="1"/>
            </p:cNvCxnSpPr>
            <p:nvPr/>
          </p:nvCxnSpPr>
          <p:spPr bwMode="auto">
            <a:xfrm flipV="1">
              <a:off x="1298575" y="5249863"/>
              <a:ext cx="957263" cy="517525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Connecteur droit avec flèche 38"/>
            <p:cNvCxnSpPr>
              <a:cxnSpLocks noChangeShapeType="1"/>
            </p:cNvCxnSpPr>
            <p:nvPr/>
          </p:nvCxnSpPr>
          <p:spPr bwMode="auto">
            <a:xfrm>
              <a:off x="1450975" y="5919788"/>
              <a:ext cx="804863" cy="10160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Connecteur droit avec flèche 40"/>
            <p:cNvCxnSpPr>
              <a:cxnSpLocks noChangeShapeType="1"/>
            </p:cNvCxnSpPr>
            <p:nvPr/>
          </p:nvCxnSpPr>
          <p:spPr bwMode="auto">
            <a:xfrm flipH="1" flipV="1">
              <a:off x="6948488" y="5149850"/>
              <a:ext cx="884237" cy="511175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onnecteur droit avec flèche 43"/>
            <p:cNvCxnSpPr>
              <a:cxnSpLocks noChangeShapeType="1"/>
            </p:cNvCxnSpPr>
            <p:nvPr/>
          </p:nvCxnSpPr>
          <p:spPr bwMode="auto">
            <a:xfrm flipH="1">
              <a:off x="6948488" y="5846763"/>
              <a:ext cx="850900" cy="20320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Rectangle 54"/>
          <p:cNvSpPr>
            <a:spLocks noChangeArrowheads="1"/>
          </p:cNvSpPr>
          <p:nvPr/>
        </p:nvSpPr>
        <p:spPr bwMode="auto">
          <a:xfrm>
            <a:off x="4716016" y="3320256"/>
            <a:ext cx="34750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 dirty="0">
                <a:latin typeface="Garamond" pitchFamily="18" charset="0"/>
              </a:rPr>
              <a:t> b = </a:t>
            </a:r>
            <a:r>
              <a:rPr lang="fr-FR" sz="2000" dirty="0" err="1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 dirty="0" err="1">
                <a:latin typeface="Garamond" pitchFamily="18" charset="0"/>
              </a:rPr>
              <a:t>.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accept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();</a:t>
            </a: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5624066" y="3425031"/>
            <a:ext cx="2551113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Ellipse 1"/>
          <p:cNvSpPr/>
          <p:nvPr/>
        </p:nvSpPr>
        <p:spPr bwMode="auto">
          <a:xfrm>
            <a:off x="4612703" y="2889390"/>
            <a:ext cx="4412517" cy="3892922"/>
          </a:xfrm>
          <a:prstGeom prst="ellipse">
            <a:avLst/>
          </a:prstGeom>
          <a:noFill/>
          <a:ln w="762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40031" y="3988369"/>
            <a:ext cx="1139671" cy="461665"/>
          </a:xfrm>
          <a:prstGeom prst="rect">
            <a:avLst/>
          </a:prstGeom>
          <a:solidFill>
            <a:srgbClr val="FFB343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Thread</a:t>
            </a:r>
            <a:endParaRPr lang="fr-FR" sz="2400" dirty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706795513F19FF4C9F0D97FE3B02470F" ma:contentTypeVersion="3" ma:contentTypeDescription="إنشاء مستند جديد." ma:contentTypeScope="" ma:versionID="4d4bcca5778dfaf6f5ef3d1228c67443">
  <xsd:schema xmlns:xsd="http://www.w3.org/2001/XMLSchema" xmlns:xs="http://www.w3.org/2001/XMLSchema" xmlns:p="http://schemas.microsoft.com/office/2006/metadata/properties" xmlns:ns2="19a46639-9b01-4cfa-a10b-ee22283fcb42" targetNamespace="http://schemas.microsoft.com/office/2006/metadata/properties" ma:root="true" ma:fieldsID="90614c54d4dfc0c0349df876c4a7fe59" ns2:_="">
    <xsd:import namespace="19a46639-9b01-4cfa-a10b-ee22283fc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46639-9b01-4cfa-a10b-ee22283fc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C966B1-07FF-460D-BF18-101922F36EF1}"/>
</file>

<file path=customXml/itemProps2.xml><?xml version="1.0" encoding="utf-8"?>
<ds:datastoreItem xmlns:ds="http://schemas.openxmlformats.org/officeDocument/2006/customXml" ds:itemID="{68876296-4381-4C3B-B435-D6185B416296}"/>
</file>

<file path=customXml/itemProps3.xml><?xml version="1.0" encoding="utf-8"?>
<ds:datastoreItem xmlns:ds="http://schemas.openxmlformats.org/officeDocument/2006/customXml" ds:itemID="{D316E98B-393B-413A-8D8C-035C83E92BAC}"/>
</file>

<file path=docProps/app.xml><?xml version="1.0" encoding="utf-8"?>
<Properties xmlns="http://schemas.openxmlformats.org/officeDocument/2006/extended-properties" xmlns:vt="http://schemas.openxmlformats.org/officeDocument/2006/docPropsVTypes">
  <TotalTime>26140</TotalTime>
  <Words>2667</Words>
  <Application>Microsoft Office PowerPoint</Application>
  <PresentationFormat>Affichage à l'écran (4:3)</PresentationFormat>
  <Paragraphs>566</Paragraphs>
  <Slides>43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Modèle par défaut</vt:lpstr>
      <vt:lpstr>Présentation PowerPoint</vt:lpstr>
      <vt:lpstr>Plan</vt:lpstr>
      <vt:lpstr>Communication par les sockets TCP</vt:lpstr>
      <vt:lpstr>Communication par les sockets TCP</vt:lpstr>
      <vt:lpstr>Communication par les sockets TCP</vt:lpstr>
      <vt:lpstr>Communication par les sockets TCP</vt:lpstr>
      <vt:lpstr>Communication par les sockets TCP</vt:lpstr>
      <vt:lpstr>Communication par les sockets TCP</vt:lpstr>
      <vt:lpstr>Communication par les sockets TCP</vt:lpstr>
      <vt:lpstr>Serveur multi-threads avec les sockets</vt:lpstr>
      <vt:lpstr>Serveur.java</vt:lpstr>
      <vt:lpstr>Serveur.java</vt:lpstr>
      <vt:lpstr>Assignations des ports </vt:lpstr>
      <vt:lpstr>Assignations des ports </vt:lpstr>
      <vt:lpstr>Assignations des ports </vt:lpstr>
      <vt:lpstr>Assignations des ports </vt:lpstr>
      <vt:lpstr>Assignations des ports </vt:lpstr>
      <vt:lpstr>Assignations des ports </vt:lpstr>
      <vt:lpstr>Assignations des ports </vt:lpstr>
      <vt:lpstr>Communication par les sockets TCP</vt:lpstr>
      <vt:lpstr>Communication par les sockets TCP</vt:lpstr>
      <vt:lpstr>Communication par les sockets TCP</vt:lpstr>
      <vt:lpstr>Créer un socket en utilisant connect</vt:lpstr>
      <vt:lpstr>Créer un socket avec un timeout en utilisant connect</vt:lpstr>
      <vt:lpstr>Méthodes de Socket : connect</vt:lpstr>
      <vt:lpstr>Méthodes de Socket : connect et bind</vt:lpstr>
      <vt:lpstr>Lier un socket à un port local</vt:lpstr>
      <vt:lpstr>Lier un socket à un port local et se connecter avec un timeout</vt:lpstr>
      <vt:lpstr>Lier un socket à un port local et se connecter avec un timeout</vt:lpstr>
      <vt:lpstr>Présentation PowerPoint</vt:lpstr>
      <vt:lpstr>Présentation PowerPoint</vt:lpstr>
      <vt:lpstr>Caractère transmis vs caractère Java (byte vs char)</vt:lpstr>
      <vt:lpstr> Implémentation des Sockets UDP en Java </vt:lpstr>
      <vt:lpstr> Implémentation des Sockets UDP en Java </vt:lpstr>
      <vt:lpstr> Implémentation des Sockets UDP en Java </vt:lpstr>
      <vt:lpstr> Implémentation des Sockets UDP en Java </vt:lpstr>
      <vt:lpstr>Transmission de String avec UDP </vt:lpstr>
      <vt:lpstr>Client UDP : transmission de String</vt:lpstr>
      <vt:lpstr>Serveur UDP : transmission de String</vt:lpstr>
      <vt:lpstr>Serveur UDP : transmission de String</vt:lpstr>
      <vt:lpstr>Client UDP : transmission de String</vt:lpstr>
      <vt:lpstr>Transmission d’objet avec UDP</vt:lpstr>
      <vt:lpstr>Transmission d’objet avec UDP</vt:lpstr>
    </vt:vector>
  </TitlesOfParts>
  <Company>LIP6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des applications  financières sous Excel en VBA</dc:title>
  <dc:creator>ahachichi</dc:creator>
  <cp:lastModifiedBy>Rw</cp:lastModifiedBy>
  <cp:revision>4984</cp:revision>
  <dcterms:created xsi:type="dcterms:W3CDTF">2007-01-10T16:25:14Z</dcterms:created>
  <dcterms:modified xsi:type="dcterms:W3CDTF">2023-02-19T20:12:20Z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0x010100706795513F19FF4C9F0D97FE3B02470F</vt:lpwstr>
  </property>
</Properties>
</file>