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8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49.xml" ContentType="application/vnd.openxmlformats-officedocument.presentationml.slide+xml"/>
  <Override PartName="/ppt/slides/slide48.xml" ContentType="application/vnd.openxmlformats-officedocument.presentationml.slide+xml"/>
  <Override PartName="/ppt/slides/slide47.xml" ContentType="application/vnd.openxmlformats-officedocument.presentationml.slide+xml"/>
  <Override PartName="/ppt/slides/slide46.xml" ContentType="application/vnd.openxmlformats-officedocument.presentationml.slide+xml"/>
  <Override PartName="/ppt/slides/slide45.xml" ContentType="application/vnd.openxmlformats-officedocument.presentationml.slide+xml"/>
  <Override PartName="/ppt/slides/slide44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61.xml" ContentType="application/vnd.openxmlformats-officedocument.presentationml.slide+xml"/>
  <Override PartName="/ppt/slides/slide60.xml" ContentType="application/vnd.openxmlformats-officedocument.presentationml.slide+xml"/>
  <Override PartName="/ppt/slides/slide59.xml" ContentType="application/vnd.openxmlformats-officedocument.presentationml.slide+xml"/>
  <Override PartName="/ppt/slides/slide58.xml" ContentType="application/vnd.openxmlformats-officedocument.presentationml.slide+xml"/>
  <Override PartName="/ppt/slides/slide57.xml" ContentType="application/vnd.openxmlformats-officedocument.presentationml.slide+xml"/>
  <Override PartName="/ppt/slides/slide43.xml" ContentType="application/vnd.openxmlformats-officedocument.presentationml.slide+xml"/>
  <Override PartName="/ppt/slides/slide42.xml" ContentType="application/vnd.openxmlformats-officedocument.presentationml.slide+xml"/>
  <Override PartName="/ppt/slides/slide41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40.xml" ContentType="application/vnd.openxmlformats-officedocument.presentationml.slide+xml"/>
  <Override PartName="/ppt/slides/slide39.xml" ContentType="application/vnd.openxmlformats-officedocument.presentationml.slide+xml"/>
  <Override PartName="/ppt/slides/slide38.xml" ContentType="application/vnd.openxmlformats-officedocument.presentationml.slide+xml"/>
  <Override PartName="/ppt/slides/slide37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17.xml" ContentType="application/vnd.openxmlformats-officedocument.presentationml.slide+xml"/>
  <Override PartName="/ppt/slides/slide12.xml" ContentType="application/vnd.openxmlformats-officedocument.presentationml.slide+xml"/>
  <Override PartName="/ppt/slides/slide10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1.xml" ContentType="application/vnd.openxmlformats-officedocument.presentationml.slide+xml"/>
  <Override PartName="/ppt/slides/slide6.xml" ContentType="application/vnd.openxmlformats-officedocument.presentationml.slide+xml"/>
  <Override PartName="/ppt/slides/slide9.xml" ContentType="application/vnd.openxmlformats-officedocument.presentationml.slide+xml"/>
  <Override PartName="/ppt/slides/slide5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notesSlides/notesSlide1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8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3"/>
  </p:notesMasterIdLst>
  <p:sldIdLst>
    <p:sldId id="1037" r:id="rId2"/>
    <p:sldId id="1254" r:id="rId3"/>
    <p:sldId id="1409" r:id="rId4"/>
    <p:sldId id="1416" r:id="rId5"/>
    <p:sldId id="1342" r:id="rId6"/>
    <p:sldId id="1410" r:id="rId7"/>
    <p:sldId id="1421" r:id="rId8"/>
    <p:sldId id="1343" r:id="rId9"/>
    <p:sldId id="1412" r:id="rId10"/>
    <p:sldId id="1411" r:id="rId11"/>
    <p:sldId id="1413" r:id="rId12"/>
    <p:sldId id="1414" r:id="rId13"/>
    <p:sldId id="1415" r:id="rId14"/>
    <p:sldId id="1353" r:id="rId15"/>
    <p:sldId id="1341" r:id="rId16"/>
    <p:sldId id="1404" r:id="rId17"/>
    <p:sldId id="1348" r:id="rId18"/>
    <p:sldId id="1371" r:id="rId19"/>
    <p:sldId id="1374" r:id="rId20"/>
    <p:sldId id="1369" r:id="rId21"/>
    <p:sldId id="1370" r:id="rId22"/>
    <p:sldId id="1349" r:id="rId23"/>
    <p:sldId id="1335" r:id="rId24"/>
    <p:sldId id="1376" r:id="rId25"/>
    <p:sldId id="1375" r:id="rId26"/>
    <p:sldId id="1372" r:id="rId27"/>
    <p:sldId id="1383" r:id="rId28"/>
    <p:sldId id="1336" r:id="rId29"/>
    <p:sldId id="1281" r:id="rId30"/>
    <p:sldId id="1366" r:id="rId31"/>
    <p:sldId id="1339" r:id="rId32"/>
    <p:sldId id="1405" r:id="rId33"/>
    <p:sldId id="1337" r:id="rId34"/>
    <p:sldId id="1340" r:id="rId35"/>
    <p:sldId id="1338" r:id="rId36"/>
    <p:sldId id="1344" r:id="rId37"/>
    <p:sldId id="1365" r:id="rId38"/>
    <p:sldId id="1373" r:id="rId39"/>
    <p:sldId id="1284" r:id="rId40"/>
    <p:sldId id="1385" r:id="rId41"/>
    <p:sldId id="1377" r:id="rId42"/>
    <p:sldId id="1386" r:id="rId43"/>
    <p:sldId id="1388" r:id="rId44"/>
    <p:sldId id="1384" r:id="rId45"/>
    <p:sldId id="1389" r:id="rId46"/>
    <p:sldId id="1387" r:id="rId47"/>
    <p:sldId id="1326" r:id="rId48"/>
    <p:sldId id="1393" r:id="rId49"/>
    <p:sldId id="1392" r:id="rId50"/>
    <p:sldId id="1391" r:id="rId51"/>
    <p:sldId id="1390" r:id="rId52"/>
    <p:sldId id="1398" r:id="rId53"/>
    <p:sldId id="1417" r:id="rId54"/>
    <p:sldId id="1397" r:id="rId55"/>
    <p:sldId id="1407" r:id="rId56"/>
    <p:sldId id="1418" r:id="rId57"/>
    <p:sldId id="1396" r:id="rId58"/>
    <p:sldId id="1395" r:id="rId59"/>
    <p:sldId id="1394" r:id="rId60"/>
    <p:sldId id="1327" r:id="rId61"/>
    <p:sldId id="1419" r:id="rId62"/>
  </p:sldIdLst>
  <p:sldSz cx="9144000" cy="6858000" type="screen4x3"/>
  <p:notesSz cx="6858000" cy="9144000"/>
  <p:defaultTextStyle>
    <a:defPPr>
      <a:defRPr lang="fr-FR"/>
    </a:defPPr>
    <a:lvl1pPr algn="ctr" rtl="0" fontAlgn="base">
      <a:spcBef>
        <a:spcPct val="20000"/>
      </a:spcBef>
      <a:spcAft>
        <a:spcPct val="0"/>
      </a:spcAft>
      <a:buClr>
        <a:schemeClr val="accent2"/>
      </a:buClr>
      <a:defRPr b="1" kern="1200">
        <a:solidFill>
          <a:srgbClr val="333399"/>
        </a:solidFill>
        <a:latin typeface="Times New Roman" pitchFamily="18" charset="0"/>
        <a:ea typeface="+mn-ea"/>
        <a:cs typeface="Times New Roman" pitchFamily="18" charset="0"/>
      </a:defRPr>
    </a:lvl1pPr>
    <a:lvl2pPr marL="457200" algn="ctr" rtl="0" fontAlgn="base">
      <a:spcBef>
        <a:spcPct val="20000"/>
      </a:spcBef>
      <a:spcAft>
        <a:spcPct val="0"/>
      </a:spcAft>
      <a:buClr>
        <a:schemeClr val="accent2"/>
      </a:buClr>
      <a:defRPr b="1" kern="1200">
        <a:solidFill>
          <a:srgbClr val="333399"/>
        </a:solidFill>
        <a:latin typeface="Times New Roman" pitchFamily="18" charset="0"/>
        <a:ea typeface="+mn-ea"/>
        <a:cs typeface="Times New Roman" pitchFamily="18" charset="0"/>
      </a:defRPr>
    </a:lvl2pPr>
    <a:lvl3pPr marL="914400" algn="ctr" rtl="0" fontAlgn="base">
      <a:spcBef>
        <a:spcPct val="20000"/>
      </a:spcBef>
      <a:spcAft>
        <a:spcPct val="0"/>
      </a:spcAft>
      <a:buClr>
        <a:schemeClr val="accent2"/>
      </a:buClr>
      <a:defRPr b="1" kern="1200">
        <a:solidFill>
          <a:srgbClr val="333399"/>
        </a:solidFill>
        <a:latin typeface="Times New Roman" pitchFamily="18" charset="0"/>
        <a:ea typeface="+mn-ea"/>
        <a:cs typeface="Times New Roman" pitchFamily="18" charset="0"/>
      </a:defRPr>
    </a:lvl3pPr>
    <a:lvl4pPr marL="1371600" algn="ctr" rtl="0" fontAlgn="base">
      <a:spcBef>
        <a:spcPct val="20000"/>
      </a:spcBef>
      <a:spcAft>
        <a:spcPct val="0"/>
      </a:spcAft>
      <a:buClr>
        <a:schemeClr val="accent2"/>
      </a:buClr>
      <a:defRPr b="1" kern="1200">
        <a:solidFill>
          <a:srgbClr val="333399"/>
        </a:solidFill>
        <a:latin typeface="Times New Roman" pitchFamily="18" charset="0"/>
        <a:ea typeface="+mn-ea"/>
        <a:cs typeface="Times New Roman" pitchFamily="18" charset="0"/>
      </a:defRPr>
    </a:lvl4pPr>
    <a:lvl5pPr marL="1828800" algn="ctr" rtl="0" fontAlgn="base">
      <a:spcBef>
        <a:spcPct val="20000"/>
      </a:spcBef>
      <a:spcAft>
        <a:spcPct val="0"/>
      </a:spcAft>
      <a:buClr>
        <a:schemeClr val="accent2"/>
      </a:buClr>
      <a:defRPr b="1" kern="1200">
        <a:solidFill>
          <a:srgbClr val="333399"/>
        </a:solidFill>
        <a:latin typeface="Times New Roman" pitchFamily="18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b="1" kern="1200">
        <a:solidFill>
          <a:srgbClr val="333399"/>
        </a:solidFill>
        <a:latin typeface="Times New Roman" pitchFamily="18" charset="0"/>
        <a:ea typeface="+mn-ea"/>
        <a:cs typeface="Times New Roman" pitchFamily="18" charset="0"/>
      </a:defRPr>
    </a:lvl6pPr>
    <a:lvl7pPr marL="2743200" algn="l" defTabSz="914400" rtl="0" eaLnBrk="1" latinLnBrk="0" hangingPunct="1">
      <a:defRPr b="1" kern="1200">
        <a:solidFill>
          <a:srgbClr val="333399"/>
        </a:solidFill>
        <a:latin typeface="Times New Roman" pitchFamily="18" charset="0"/>
        <a:ea typeface="+mn-ea"/>
        <a:cs typeface="Times New Roman" pitchFamily="18" charset="0"/>
      </a:defRPr>
    </a:lvl7pPr>
    <a:lvl8pPr marL="3200400" algn="l" defTabSz="914400" rtl="0" eaLnBrk="1" latinLnBrk="0" hangingPunct="1">
      <a:defRPr b="1" kern="1200">
        <a:solidFill>
          <a:srgbClr val="333399"/>
        </a:solidFill>
        <a:latin typeface="Times New Roman" pitchFamily="18" charset="0"/>
        <a:ea typeface="+mn-ea"/>
        <a:cs typeface="Times New Roman" pitchFamily="18" charset="0"/>
      </a:defRPr>
    </a:lvl8pPr>
    <a:lvl9pPr marL="3657600" algn="l" defTabSz="914400" rtl="0" eaLnBrk="1" latinLnBrk="0" hangingPunct="1">
      <a:defRPr b="1" kern="1200">
        <a:solidFill>
          <a:srgbClr val="333399"/>
        </a:solidFill>
        <a:latin typeface="Times New Roman" pitchFamily="18" charset="0"/>
        <a:ea typeface="+mn-ea"/>
        <a:cs typeface="Times New Roman" pitchFamily="18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993"/>
    <a:srgbClr val="FFDC6D"/>
    <a:srgbClr val="800000"/>
    <a:srgbClr val="FF0000"/>
    <a:srgbClr val="FFD347"/>
    <a:srgbClr val="FF8A15"/>
    <a:srgbClr val="C2E49C"/>
    <a:srgbClr val="DAA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5620"/>
    <p:restoredTop sz="96743" autoAdjust="0"/>
  </p:normalViewPr>
  <p:slideViewPr>
    <p:cSldViewPr>
      <p:cViewPr>
        <p:scale>
          <a:sx n="70" d="100"/>
          <a:sy n="70" d="100"/>
        </p:scale>
        <p:origin x="-202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2844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notesMaster" Target="notesMasters/notesMaster1.xml"/><Relationship Id="rId68" Type="http://schemas.openxmlformats.org/officeDocument/2006/relationships/customXml" Target="../customXml/item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69" Type="http://schemas.openxmlformats.org/officeDocument/2006/relationships/customXml" Target="../customXml/item2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ClrTx/>
              <a:defRPr sz="1200" b="0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873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defRPr sz="1200" b="0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931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73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</a:p>
        </p:txBody>
      </p:sp>
      <p:sp>
        <p:nvSpPr>
          <p:cNvPr id="1873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ClrTx/>
              <a:defRPr sz="1200" b="0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873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defRPr sz="1200" b="0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</a:lstStyle>
          <a:p>
            <a:pPr>
              <a:defRPr/>
            </a:pPr>
            <a:fld id="{FF260618-4788-433A-B458-CD36E77B1B3E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70493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fld id="{8D340350-B42E-4A88-9AD8-075000996D2A}" type="slidenum">
              <a:rPr lang="fr-FR" b="0" smtClean="0">
                <a:solidFill>
                  <a:schemeClr val="tx1"/>
                </a:solidFill>
                <a:latin typeface="Arial" pitchFamily="34" charset="0"/>
              </a:rPr>
              <a:pPr eaLnBrk="1" hangingPunct="1"/>
              <a:t>1</a:t>
            </a:fld>
            <a:endParaRPr lang="fr-FR" b="0" smtClean="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fld id="{AA26C092-9C0F-4500-900D-45686A5F6234}" type="slidenum">
              <a:rPr lang="fr-FR" b="0" smtClean="0">
                <a:solidFill>
                  <a:schemeClr val="tx1"/>
                </a:solidFill>
                <a:latin typeface="Arial" pitchFamily="34" charset="0"/>
              </a:rPr>
              <a:pPr eaLnBrk="1" hangingPunct="1"/>
              <a:t>44</a:t>
            </a:fld>
            <a:endParaRPr lang="fr-FR" b="0" smtClean="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3738"/>
            <a:ext cx="4552950" cy="3414712"/>
          </a:xfrm>
          <a:ln w="12700" cap="flat">
            <a:solidFill>
              <a:schemeClr val="tx1"/>
            </a:solidFill>
          </a:ln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7613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970" tIns="44986" rIns="89970" bIns="44986"/>
          <a:lstStyle/>
          <a:p>
            <a:pPr defTabSz="1031875"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fld id="{0697892B-22BF-411C-A713-8E47D6A1E264}" type="slidenum">
              <a:rPr lang="fr-FR" b="0" smtClean="0">
                <a:solidFill>
                  <a:schemeClr val="tx1"/>
                </a:solidFill>
                <a:latin typeface="Arial" pitchFamily="34" charset="0"/>
              </a:rPr>
              <a:pPr eaLnBrk="1" hangingPunct="1"/>
              <a:t>45</a:t>
            </a:fld>
            <a:endParaRPr lang="fr-FR" b="0" smtClean="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3738"/>
            <a:ext cx="4552950" cy="3414712"/>
          </a:xfrm>
          <a:ln w="12700" cap="flat">
            <a:solidFill>
              <a:schemeClr val="tx1"/>
            </a:solidFill>
          </a:ln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7613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970" tIns="44986" rIns="89970" bIns="44986"/>
          <a:lstStyle/>
          <a:p>
            <a:pPr defTabSz="1031875"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fld id="{0697892B-22BF-411C-A713-8E47D6A1E264}" type="slidenum">
              <a:rPr lang="fr-FR" b="0" smtClean="0">
                <a:solidFill>
                  <a:schemeClr val="tx1"/>
                </a:solidFill>
                <a:latin typeface="Arial" pitchFamily="34" charset="0"/>
              </a:rPr>
              <a:pPr eaLnBrk="1" hangingPunct="1"/>
              <a:t>46</a:t>
            </a:fld>
            <a:endParaRPr lang="fr-FR" b="0" smtClean="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3738"/>
            <a:ext cx="4552950" cy="3414712"/>
          </a:xfrm>
          <a:ln w="12700" cap="flat">
            <a:solidFill>
              <a:schemeClr val="tx1"/>
            </a:solidFill>
          </a:ln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7613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970" tIns="44986" rIns="89970" bIns="44986"/>
          <a:lstStyle/>
          <a:p>
            <a:pPr defTabSz="1031875"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fld id="{028BBBA2-9A72-428B-8801-004F10F947A3}" type="slidenum">
              <a:rPr lang="fr-FR" b="0" smtClean="0">
                <a:solidFill>
                  <a:schemeClr val="tx1"/>
                </a:solidFill>
                <a:latin typeface="Arial" pitchFamily="34" charset="0"/>
              </a:rPr>
              <a:pPr eaLnBrk="1" hangingPunct="1"/>
              <a:t>47</a:t>
            </a:fld>
            <a:endParaRPr lang="fr-FR" b="0" smtClean="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3738"/>
            <a:ext cx="4552950" cy="3414712"/>
          </a:xfrm>
          <a:ln w="12700" cap="flat">
            <a:solidFill>
              <a:schemeClr val="tx1"/>
            </a:solidFill>
          </a:ln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7613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970" tIns="44986" rIns="89970" bIns="44986"/>
          <a:lstStyle/>
          <a:p>
            <a:pPr defTabSz="1031875"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fld id="{028BBBA2-9A72-428B-8801-004F10F947A3}" type="slidenum">
              <a:rPr lang="fr-FR" b="0" smtClean="0">
                <a:solidFill>
                  <a:schemeClr val="tx1"/>
                </a:solidFill>
                <a:latin typeface="Arial" pitchFamily="34" charset="0"/>
              </a:rPr>
              <a:pPr eaLnBrk="1" hangingPunct="1"/>
              <a:t>48</a:t>
            </a:fld>
            <a:endParaRPr lang="fr-FR" b="0" smtClean="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3738"/>
            <a:ext cx="4552950" cy="3414712"/>
          </a:xfrm>
          <a:ln w="12700" cap="flat">
            <a:solidFill>
              <a:schemeClr val="tx1"/>
            </a:solidFill>
          </a:ln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7613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970" tIns="44986" rIns="89970" bIns="44986"/>
          <a:lstStyle/>
          <a:p>
            <a:pPr defTabSz="1031875"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fld id="{028BBBA2-9A72-428B-8801-004F10F947A3}" type="slidenum">
              <a:rPr lang="fr-FR" b="0" smtClean="0">
                <a:solidFill>
                  <a:schemeClr val="tx1"/>
                </a:solidFill>
                <a:latin typeface="Arial" pitchFamily="34" charset="0"/>
              </a:rPr>
              <a:pPr eaLnBrk="1" hangingPunct="1"/>
              <a:t>49</a:t>
            </a:fld>
            <a:endParaRPr lang="fr-FR" b="0" smtClean="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3738"/>
            <a:ext cx="4552950" cy="3414712"/>
          </a:xfrm>
          <a:ln w="12700" cap="flat">
            <a:solidFill>
              <a:schemeClr val="tx1"/>
            </a:solidFill>
          </a:ln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7613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970" tIns="44986" rIns="89970" bIns="44986"/>
          <a:lstStyle/>
          <a:p>
            <a:pPr defTabSz="1031875"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fld id="{028BBBA2-9A72-428B-8801-004F10F947A3}" type="slidenum">
              <a:rPr lang="fr-FR" b="0" smtClean="0">
                <a:solidFill>
                  <a:schemeClr val="tx1"/>
                </a:solidFill>
                <a:latin typeface="Arial" pitchFamily="34" charset="0"/>
              </a:rPr>
              <a:pPr eaLnBrk="1" hangingPunct="1"/>
              <a:t>50</a:t>
            </a:fld>
            <a:endParaRPr lang="fr-FR" b="0" smtClean="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3738"/>
            <a:ext cx="4552950" cy="3414712"/>
          </a:xfrm>
          <a:ln w="12700" cap="flat">
            <a:solidFill>
              <a:schemeClr val="tx1"/>
            </a:solidFill>
          </a:ln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7613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970" tIns="44986" rIns="89970" bIns="44986"/>
          <a:lstStyle/>
          <a:p>
            <a:pPr defTabSz="1031875"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fld id="{028BBBA2-9A72-428B-8801-004F10F947A3}" type="slidenum">
              <a:rPr lang="fr-FR" b="0" smtClean="0">
                <a:solidFill>
                  <a:schemeClr val="tx1"/>
                </a:solidFill>
                <a:latin typeface="Arial" pitchFamily="34" charset="0"/>
              </a:rPr>
              <a:pPr eaLnBrk="1" hangingPunct="1"/>
              <a:t>51</a:t>
            </a:fld>
            <a:endParaRPr lang="fr-FR" b="0" smtClean="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3738"/>
            <a:ext cx="4552950" cy="3414712"/>
          </a:xfrm>
          <a:ln w="12700" cap="flat">
            <a:solidFill>
              <a:schemeClr val="tx1"/>
            </a:solidFill>
          </a:ln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7613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970" tIns="44986" rIns="89970" bIns="44986"/>
          <a:lstStyle/>
          <a:p>
            <a:pPr defTabSz="1031875"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fld id="{7148E4E3-8F9F-4D1D-B6CC-1C5480A12F2B}" type="slidenum">
              <a:rPr lang="fr-FR" b="0" smtClean="0">
                <a:solidFill>
                  <a:schemeClr val="tx1"/>
                </a:solidFill>
                <a:latin typeface="Arial" pitchFamily="34" charset="0"/>
              </a:rPr>
              <a:pPr eaLnBrk="1" hangingPunct="1"/>
              <a:t>52</a:t>
            </a:fld>
            <a:endParaRPr lang="fr-FR" b="0" smtClean="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3738"/>
            <a:ext cx="4552950" cy="3414712"/>
          </a:xfrm>
          <a:ln w="12700" cap="flat">
            <a:solidFill>
              <a:schemeClr val="tx1"/>
            </a:solidFill>
          </a:ln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7613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970" tIns="44986" rIns="89970" bIns="44986"/>
          <a:lstStyle/>
          <a:p>
            <a:pPr defTabSz="1031875"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fld id="{7148E4E3-8F9F-4D1D-B6CC-1C5480A12F2B}" type="slidenum">
              <a:rPr lang="fr-FR" b="0" smtClean="0">
                <a:solidFill>
                  <a:schemeClr val="tx1"/>
                </a:solidFill>
                <a:latin typeface="Arial" pitchFamily="34" charset="0"/>
              </a:rPr>
              <a:pPr eaLnBrk="1" hangingPunct="1"/>
              <a:t>53</a:t>
            </a:fld>
            <a:endParaRPr lang="fr-FR" b="0" smtClean="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3738"/>
            <a:ext cx="4552950" cy="3414712"/>
          </a:xfrm>
          <a:ln w="12700" cap="flat">
            <a:solidFill>
              <a:schemeClr val="tx1"/>
            </a:solidFill>
          </a:ln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7613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970" tIns="44986" rIns="89970" bIns="44986"/>
          <a:lstStyle/>
          <a:p>
            <a:pPr defTabSz="1031875"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7283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pitchFamily="34" charset="0"/>
            </a:endParaRPr>
          </a:p>
        </p:txBody>
      </p:sp>
      <p:sp>
        <p:nvSpPr>
          <p:cNvPr id="97284" name="Espace réservé du numéro de diapositive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fld id="{7304E290-A51D-4143-A18C-49880E94EEE4}" type="slidenum">
              <a:rPr lang="fr-FR" b="0" smtClean="0">
                <a:solidFill>
                  <a:schemeClr val="tx1"/>
                </a:solidFill>
                <a:latin typeface="Arial" pitchFamily="34" charset="0"/>
              </a:rPr>
              <a:pPr eaLnBrk="1" hangingPunct="1"/>
              <a:t>27</a:t>
            </a:fld>
            <a:endParaRPr lang="fr-FR" b="0" smtClean="0">
              <a:solidFill>
                <a:schemeClr val="tx1"/>
              </a:solidFill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fld id="{7148E4E3-8F9F-4D1D-B6CC-1C5480A12F2B}" type="slidenum">
              <a:rPr lang="fr-FR" b="0" smtClean="0">
                <a:solidFill>
                  <a:schemeClr val="tx1"/>
                </a:solidFill>
                <a:latin typeface="Arial" pitchFamily="34" charset="0"/>
              </a:rPr>
              <a:pPr eaLnBrk="1" hangingPunct="1"/>
              <a:t>54</a:t>
            </a:fld>
            <a:endParaRPr lang="fr-FR" b="0" smtClean="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3738"/>
            <a:ext cx="4552950" cy="3414712"/>
          </a:xfrm>
          <a:ln w="12700" cap="flat">
            <a:solidFill>
              <a:schemeClr val="tx1"/>
            </a:solidFill>
          </a:ln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7613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970" tIns="44986" rIns="89970" bIns="44986"/>
          <a:lstStyle/>
          <a:p>
            <a:pPr defTabSz="1031875"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fld id="{7148E4E3-8F9F-4D1D-B6CC-1C5480A12F2B}" type="slidenum">
              <a:rPr lang="fr-FR" b="0" smtClean="0">
                <a:solidFill>
                  <a:schemeClr val="tx1"/>
                </a:solidFill>
                <a:latin typeface="Arial" pitchFamily="34" charset="0"/>
              </a:rPr>
              <a:pPr eaLnBrk="1" hangingPunct="1"/>
              <a:t>55</a:t>
            </a:fld>
            <a:endParaRPr lang="fr-FR" b="0" smtClean="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3738"/>
            <a:ext cx="4552950" cy="3414712"/>
          </a:xfrm>
          <a:ln w="12700" cap="flat">
            <a:solidFill>
              <a:schemeClr val="tx1"/>
            </a:solidFill>
          </a:ln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7613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970" tIns="44986" rIns="89970" bIns="44986"/>
          <a:lstStyle/>
          <a:p>
            <a:pPr defTabSz="1031875"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fld id="{7148E4E3-8F9F-4D1D-B6CC-1C5480A12F2B}" type="slidenum">
              <a:rPr lang="fr-FR" b="0" smtClean="0">
                <a:solidFill>
                  <a:schemeClr val="tx1"/>
                </a:solidFill>
                <a:latin typeface="Arial" pitchFamily="34" charset="0"/>
              </a:rPr>
              <a:pPr eaLnBrk="1" hangingPunct="1"/>
              <a:t>56</a:t>
            </a:fld>
            <a:endParaRPr lang="fr-FR" b="0" smtClean="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3738"/>
            <a:ext cx="4552950" cy="3414712"/>
          </a:xfrm>
          <a:ln w="12700" cap="flat">
            <a:solidFill>
              <a:schemeClr val="tx1"/>
            </a:solidFill>
          </a:ln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7613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970" tIns="44986" rIns="89970" bIns="44986"/>
          <a:lstStyle/>
          <a:p>
            <a:pPr defTabSz="1031875"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fld id="{7148E4E3-8F9F-4D1D-B6CC-1C5480A12F2B}" type="slidenum">
              <a:rPr lang="fr-FR" b="0" smtClean="0">
                <a:solidFill>
                  <a:schemeClr val="tx1"/>
                </a:solidFill>
                <a:latin typeface="Arial" pitchFamily="34" charset="0"/>
              </a:rPr>
              <a:pPr eaLnBrk="1" hangingPunct="1"/>
              <a:t>57</a:t>
            </a:fld>
            <a:endParaRPr lang="fr-FR" b="0" smtClean="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3738"/>
            <a:ext cx="4552950" cy="3414712"/>
          </a:xfrm>
          <a:ln w="12700" cap="flat">
            <a:solidFill>
              <a:schemeClr val="tx1"/>
            </a:solidFill>
          </a:ln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7613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970" tIns="44986" rIns="89970" bIns="44986"/>
          <a:lstStyle/>
          <a:p>
            <a:pPr defTabSz="1031875"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fld id="{7148E4E3-8F9F-4D1D-B6CC-1C5480A12F2B}" type="slidenum">
              <a:rPr lang="fr-FR" b="0" smtClean="0">
                <a:solidFill>
                  <a:schemeClr val="tx1"/>
                </a:solidFill>
                <a:latin typeface="Arial" pitchFamily="34" charset="0"/>
              </a:rPr>
              <a:pPr eaLnBrk="1" hangingPunct="1"/>
              <a:t>58</a:t>
            </a:fld>
            <a:endParaRPr lang="fr-FR" b="0" smtClean="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3738"/>
            <a:ext cx="4552950" cy="3414712"/>
          </a:xfrm>
          <a:ln w="12700" cap="flat">
            <a:solidFill>
              <a:schemeClr val="tx1"/>
            </a:solidFill>
          </a:ln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7613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970" tIns="44986" rIns="89970" bIns="44986"/>
          <a:lstStyle/>
          <a:p>
            <a:pPr defTabSz="1031875"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fld id="{7148E4E3-8F9F-4D1D-B6CC-1C5480A12F2B}" type="slidenum">
              <a:rPr lang="fr-FR" b="0" smtClean="0">
                <a:solidFill>
                  <a:schemeClr val="tx1"/>
                </a:solidFill>
                <a:latin typeface="Arial" pitchFamily="34" charset="0"/>
              </a:rPr>
              <a:pPr eaLnBrk="1" hangingPunct="1"/>
              <a:t>59</a:t>
            </a:fld>
            <a:endParaRPr lang="fr-FR" b="0" smtClean="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3738"/>
            <a:ext cx="4552950" cy="3414712"/>
          </a:xfrm>
          <a:ln w="12700" cap="flat">
            <a:solidFill>
              <a:schemeClr val="tx1"/>
            </a:solidFill>
          </a:ln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7613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970" tIns="44986" rIns="89970" bIns="44986"/>
          <a:lstStyle/>
          <a:p>
            <a:pPr defTabSz="1031875"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fld id="{7148E4E3-8F9F-4D1D-B6CC-1C5480A12F2B}" type="slidenum">
              <a:rPr lang="fr-FR" b="0" smtClean="0">
                <a:solidFill>
                  <a:schemeClr val="tx1"/>
                </a:solidFill>
                <a:latin typeface="Arial" pitchFamily="34" charset="0"/>
              </a:rPr>
              <a:pPr eaLnBrk="1" hangingPunct="1"/>
              <a:t>60</a:t>
            </a:fld>
            <a:endParaRPr lang="fr-FR" b="0" smtClean="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3738"/>
            <a:ext cx="4552950" cy="3414712"/>
          </a:xfrm>
          <a:ln w="12700" cap="flat">
            <a:solidFill>
              <a:schemeClr val="tx1"/>
            </a:solidFill>
          </a:ln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7613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970" tIns="44986" rIns="89970" bIns="44986"/>
          <a:lstStyle/>
          <a:p>
            <a:pPr defTabSz="1031875"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fld id="{7148E4E3-8F9F-4D1D-B6CC-1C5480A12F2B}" type="slidenum">
              <a:rPr lang="fr-FR" b="0" smtClean="0">
                <a:solidFill>
                  <a:schemeClr val="tx1"/>
                </a:solidFill>
                <a:latin typeface="Arial" pitchFamily="34" charset="0"/>
              </a:rPr>
              <a:pPr eaLnBrk="1" hangingPunct="1"/>
              <a:t>61</a:t>
            </a:fld>
            <a:endParaRPr lang="fr-FR" b="0" smtClean="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3738"/>
            <a:ext cx="4552950" cy="3414712"/>
          </a:xfrm>
          <a:ln w="12700" cap="flat">
            <a:solidFill>
              <a:schemeClr val="tx1"/>
            </a:solidFill>
          </a:ln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7613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970" tIns="44986" rIns="89970" bIns="44986"/>
          <a:lstStyle/>
          <a:p>
            <a:pPr defTabSz="1031875"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7283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pitchFamily="34" charset="0"/>
            </a:endParaRPr>
          </a:p>
        </p:txBody>
      </p:sp>
      <p:sp>
        <p:nvSpPr>
          <p:cNvPr id="97284" name="Espace réservé du numéro de diapositive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fld id="{7304E290-A51D-4143-A18C-49880E94EEE4}" type="slidenum">
              <a:rPr lang="fr-FR" b="0" smtClean="0">
                <a:solidFill>
                  <a:schemeClr val="tx1"/>
                </a:solidFill>
                <a:latin typeface="Arial" pitchFamily="34" charset="0"/>
              </a:rPr>
              <a:pPr eaLnBrk="1" hangingPunct="1"/>
              <a:t>32</a:t>
            </a:fld>
            <a:endParaRPr lang="fr-FR" b="0" smtClean="0">
              <a:solidFill>
                <a:schemeClr val="tx1"/>
              </a:solidFill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fld id="{B86CD756-5FDB-4A21-9BCA-C892A7E06E5A}" type="slidenum">
              <a:rPr lang="fr-FR" b="0" smtClean="0">
                <a:solidFill>
                  <a:schemeClr val="tx1"/>
                </a:solidFill>
                <a:latin typeface="Arial" pitchFamily="34" charset="0"/>
              </a:rPr>
              <a:pPr eaLnBrk="1" hangingPunct="1"/>
              <a:t>37</a:t>
            </a:fld>
            <a:endParaRPr lang="fr-FR" b="0" smtClean="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3738"/>
            <a:ext cx="4552950" cy="3414712"/>
          </a:xfrm>
          <a:ln w="12700" cap="flat">
            <a:solidFill>
              <a:schemeClr val="tx1"/>
            </a:solidFill>
          </a:ln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7613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970" tIns="44986" rIns="89970" bIns="44986"/>
          <a:lstStyle/>
          <a:p>
            <a:pPr defTabSz="1031875"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fld id="{848D6BF3-9EDD-4B35-82E9-D9153F9A7456}" type="slidenum">
              <a:rPr lang="fr-FR" b="0" smtClean="0">
                <a:solidFill>
                  <a:schemeClr val="tx1"/>
                </a:solidFill>
                <a:latin typeface="Arial" pitchFamily="34" charset="0"/>
              </a:rPr>
              <a:pPr eaLnBrk="1" hangingPunct="1"/>
              <a:t>38</a:t>
            </a:fld>
            <a:endParaRPr lang="fr-FR" b="0" smtClean="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3738"/>
            <a:ext cx="4552950" cy="3414712"/>
          </a:xfrm>
          <a:ln w="12700" cap="flat">
            <a:solidFill>
              <a:schemeClr val="tx1"/>
            </a:solidFill>
          </a:ln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7613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970" tIns="44986" rIns="89970" bIns="44986"/>
          <a:lstStyle/>
          <a:p>
            <a:pPr defTabSz="1031875"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fld id="{AA26C092-9C0F-4500-900D-45686A5F6234}" type="slidenum">
              <a:rPr lang="fr-FR" b="0" smtClean="0">
                <a:solidFill>
                  <a:schemeClr val="tx1"/>
                </a:solidFill>
                <a:latin typeface="Arial" pitchFamily="34" charset="0"/>
              </a:rPr>
              <a:pPr eaLnBrk="1" hangingPunct="1"/>
              <a:t>40</a:t>
            </a:fld>
            <a:endParaRPr lang="fr-FR" b="0" smtClean="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3738"/>
            <a:ext cx="4552950" cy="3414712"/>
          </a:xfrm>
          <a:ln w="12700" cap="flat">
            <a:solidFill>
              <a:schemeClr val="tx1"/>
            </a:solidFill>
          </a:ln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7613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970" tIns="44986" rIns="89970" bIns="44986"/>
          <a:lstStyle/>
          <a:p>
            <a:pPr defTabSz="1031875"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fld id="{AA26C092-9C0F-4500-900D-45686A5F6234}" type="slidenum">
              <a:rPr lang="fr-FR" b="0" smtClean="0">
                <a:solidFill>
                  <a:schemeClr val="tx1"/>
                </a:solidFill>
                <a:latin typeface="Arial" pitchFamily="34" charset="0"/>
              </a:rPr>
              <a:pPr eaLnBrk="1" hangingPunct="1"/>
              <a:t>41</a:t>
            </a:fld>
            <a:endParaRPr lang="fr-FR" b="0" smtClean="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3738"/>
            <a:ext cx="4552950" cy="3414712"/>
          </a:xfrm>
          <a:ln w="12700" cap="flat">
            <a:solidFill>
              <a:schemeClr val="tx1"/>
            </a:solidFill>
          </a:ln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7613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970" tIns="44986" rIns="89970" bIns="44986"/>
          <a:lstStyle/>
          <a:p>
            <a:pPr defTabSz="1031875"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fld id="{AA26C092-9C0F-4500-900D-45686A5F6234}" type="slidenum">
              <a:rPr lang="fr-FR" b="0" smtClean="0">
                <a:solidFill>
                  <a:schemeClr val="tx1"/>
                </a:solidFill>
                <a:latin typeface="Arial" pitchFamily="34" charset="0"/>
              </a:rPr>
              <a:pPr eaLnBrk="1" hangingPunct="1"/>
              <a:t>42</a:t>
            </a:fld>
            <a:endParaRPr lang="fr-FR" b="0" smtClean="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3738"/>
            <a:ext cx="4552950" cy="3414712"/>
          </a:xfrm>
          <a:ln w="12700" cap="flat">
            <a:solidFill>
              <a:schemeClr val="tx1"/>
            </a:solidFill>
          </a:ln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7613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970" tIns="44986" rIns="89970" bIns="44986"/>
          <a:lstStyle/>
          <a:p>
            <a:pPr defTabSz="1031875"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fld id="{AA26C092-9C0F-4500-900D-45686A5F6234}" type="slidenum">
              <a:rPr lang="fr-FR" b="0" smtClean="0">
                <a:solidFill>
                  <a:schemeClr val="tx1"/>
                </a:solidFill>
                <a:latin typeface="Arial" pitchFamily="34" charset="0"/>
              </a:rPr>
              <a:pPr eaLnBrk="1" hangingPunct="1"/>
              <a:t>43</a:t>
            </a:fld>
            <a:endParaRPr lang="fr-FR" b="0" smtClean="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3738"/>
            <a:ext cx="4552950" cy="3414712"/>
          </a:xfrm>
          <a:ln w="12700" cap="flat">
            <a:solidFill>
              <a:schemeClr val="tx1"/>
            </a:solidFill>
          </a:ln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7613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970" tIns="44986" rIns="89970" bIns="44986"/>
          <a:lstStyle/>
          <a:p>
            <a:pPr defTabSz="1031875"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6DB142-4E5A-43F2-9DC6-F08DB7A0E00B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3918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AA7AF5-39DB-4AA9-B3A1-03B8FF0BA1D9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9623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D94544-4354-4176-8E2D-0188ACD8EBF9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5882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21C6E9-B511-47CE-B5B9-9B76D1DE62FE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6009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EECB96-DE10-4727-ADEB-A61916118547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010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5E96D1-89E1-4079-8FFA-F208CCE9D8A6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456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391EB4-B4CF-4404-9021-B0A35BF70CE0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9275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784635-57F7-409C-962B-687F55FAC52A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0360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2823B6-389C-450B-92DD-58DA3713F60B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7193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2DFF54-A8CA-4C33-8E2E-BA6FA7A7B39F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4028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9B351D-3335-42C4-84DE-138CB018C36B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206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ClrTx/>
              <a:defRPr sz="1400" b="0">
                <a:solidFill>
                  <a:schemeClr val="tx1"/>
                </a:solidFill>
                <a:latin typeface="+mj-lt"/>
                <a:cs typeface="Times New Roman" pitchFamily="18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defRPr sz="1400" b="0">
                <a:solidFill>
                  <a:schemeClr val="tx1"/>
                </a:solidFill>
                <a:latin typeface="+mj-lt"/>
                <a:cs typeface="Times New Roman" pitchFamily="18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defRPr sz="1400" b="0">
                <a:solidFill>
                  <a:schemeClr val="tx1"/>
                </a:solidFill>
                <a:latin typeface="+mj-lt"/>
                <a:cs typeface="Times New Roman" pitchFamily="18" charset="0"/>
              </a:defRPr>
            </a:lvl1pPr>
          </a:lstStyle>
          <a:p>
            <a:pPr>
              <a:defRPr/>
            </a:pPr>
            <a:fld id="{2E1D6D64-EAA2-4A45-BE6C-A20B2908F8D3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800">
          <a:solidFill>
            <a:schemeClr val="accent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800">
          <a:solidFill>
            <a:schemeClr val="accent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800">
          <a:solidFill>
            <a:schemeClr val="accent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800">
          <a:solidFill>
            <a:schemeClr val="accent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800">
          <a:solidFill>
            <a:schemeClr val="accent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800">
          <a:solidFill>
            <a:schemeClr val="accent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800">
          <a:solidFill>
            <a:schemeClr val="accent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800">
          <a:solidFill>
            <a:schemeClr val="accent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800">
          <a:solidFill>
            <a:schemeClr val="accent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q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3300"/>
        </a:buClr>
        <a:buSzPct val="90000"/>
        <a:buFont typeface="Wingdings" pitchFamily="2" charset="2"/>
        <a:buChar char="q"/>
        <a:defRPr sz="22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8000"/>
        </a:buClr>
        <a:buSzPct val="80000"/>
        <a:buFont typeface="Wingdings" pitchFamily="2" charset="2"/>
        <a:buChar char="q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FF3300"/>
        </a:buClr>
        <a:buSzPct val="60000"/>
        <a:buFont typeface="Wingdings" pitchFamily="2" charset="2"/>
        <a:buChar char="q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FF3300"/>
        </a:buClr>
        <a:buSzPct val="60000"/>
        <a:buFont typeface="Wingdings" pitchFamily="2" charset="2"/>
        <a:buChar char="q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FF3300"/>
        </a:buClr>
        <a:buSzPct val="60000"/>
        <a:buFont typeface="Wingdings" pitchFamily="2" charset="2"/>
        <a:buChar char="q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FF3300"/>
        </a:buClr>
        <a:buSzPct val="60000"/>
        <a:buFont typeface="Wingdings" pitchFamily="2" charset="2"/>
        <a:buChar char="q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FF3300"/>
        </a:buClr>
        <a:buSzPct val="60000"/>
        <a:buFont typeface="Wingdings" pitchFamily="2" charset="2"/>
        <a:buChar char="q"/>
        <a:defRPr sz="20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badr.benmammar@gmail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iopscience.iop.org/article/10.1088/1757-899X/917/1/012077/pdf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87450" y="5059363"/>
            <a:ext cx="6400800" cy="1033462"/>
          </a:xfrm>
          <a:noFill/>
        </p:spPr>
        <p:txBody>
          <a:bodyPr lIns="0" tIns="0" rIns="0" bIns="0"/>
          <a:lstStyle/>
          <a:p>
            <a:pPr eaLnBrk="1" hangingPunct="1"/>
            <a:r>
              <a:rPr lang="fr-FR" b="1" smtClean="0">
                <a:solidFill>
                  <a:schemeClr val="accent2"/>
                </a:solidFill>
                <a:latin typeface="Garamond" pitchFamily="18" charset="0"/>
              </a:rPr>
              <a:t>Badr Benmammar</a:t>
            </a:r>
          </a:p>
          <a:p>
            <a:pPr eaLnBrk="1" hangingPunct="1"/>
            <a:endParaRPr lang="fr-FR" sz="1000" b="1" smtClean="0">
              <a:solidFill>
                <a:schemeClr val="accent2"/>
              </a:solidFill>
              <a:latin typeface="Garamond" pitchFamily="18" charset="0"/>
            </a:endParaRPr>
          </a:p>
          <a:p>
            <a:pPr eaLnBrk="1" hangingPunct="1">
              <a:buFontTx/>
              <a:buNone/>
            </a:pPr>
            <a:r>
              <a:rPr lang="fr-FR" sz="180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hlinkClick r:id="rId3"/>
              </a:rPr>
              <a:t>badr.benmammar@gmail.com</a:t>
            </a:r>
            <a:endParaRPr lang="fr-FR" b="1" smtClean="0">
              <a:solidFill>
                <a:srgbClr val="333399"/>
              </a:solidFill>
              <a:latin typeface="Garamond" pitchFamily="18" charset="0"/>
            </a:endParaRPr>
          </a:p>
        </p:txBody>
      </p:sp>
      <p:sp>
        <p:nvSpPr>
          <p:cNvPr id="2051" name="Rectangle 11"/>
          <p:cNvSpPr>
            <a:spLocks noChangeArrowheads="1"/>
          </p:cNvSpPr>
          <p:nvPr/>
        </p:nvSpPr>
        <p:spPr bwMode="auto">
          <a:xfrm>
            <a:off x="2197100" y="549275"/>
            <a:ext cx="4535488" cy="936625"/>
          </a:xfrm>
          <a:prstGeom prst="rect">
            <a:avLst/>
          </a:prstGeom>
          <a:gradFill rotWithShape="1">
            <a:gsLst>
              <a:gs pos="0">
                <a:srgbClr val="F0F8A6"/>
              </a:gs>
              <a:gs pos="50000">
                <a:srgbClr val="9DBEFF"/>
              </a:gs>
              <a:gs pos="100000">
                <a:srgbClr val="F0F8A6"/>
              </a:gs>
            </a:gsLst>
            <a:lin ang="18900000" scaled="1"/>
          </a:gradFill>
          <a:ln w="28575">
            <a:solidFill>
              <a:schemeClr val="accent2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>
              <a:buClrTx/>
            </a:pPr>
            <a:endParaRPr lang="fr-FR" sz="900">
              <a:latin typeface="Garamond" pitchFamily="18" charset="0"/>
            </a:endParaRPr>
          </a:p>
          <a:p>
            <a:pPr>
              <a:buClrTx/>
            </a:pPr>
            <a:r>
              <a:rPr lang="fr-FR" sz="2800">
                <a:solidFill>
                  <a:srgbClr val="FF0000"/>
                </a:solidFill>
                <a:latin typeface="Garamond" pitchFamily="18" charset="0"/>
              </a:rPr>
              <a:t>Master Génie Logiciel (GL)</a:t>
            </a:r>
          </a:p>
          <a:p>
            <a:pPr>
              <a:buClrTx/>
            </a:pPr>
            <a:endParaRPr lang="fr-FR" sz="900">
              <a:solidFill>
                <a:srgbClr val="FF0000"/>
              </a:solidFill>
              <a:latin typeface="Garamond" pitchFamily="18" charset="0"/>
            </a:endParaRP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755650" y="2278063"/>
            <a:ext cx="7704138" cy="1943025"/>
          </a:xfrm>
          <a:prstGeom prst="rect">
            <a:avLst/>
          </a:prstGeom>
          <a:gradFill rotWithShape="1">
            <a:gsLst>
              <a:gs pos="0">
                <a:srgbClr val="FFE0C1"/>
              </a:gs>
              <a:gs pos="100000">
                <a:srgbClr val="9DBEFF"/>
              </a:gs>
            </a:gsLst>
            <a:path path="rect">
              <a:fillToRect r="100000" b="100000"/>
            </a:path>
          </a:gradFill>
          <a:ln w="12700">
            <a:solidFill>
              <a:srgbClr val="0066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>
              <a:spcBef>
                <a:spcPct val="0"/>
              </a:spcBef>
              <a:buClrTx/>
            </a:pPr>
            <a:endParaRPr lang="fr-FR" sz="1000" dirty="0">
              <a:latin typeface="Garamond" pitchFamily="18" charset="0"/>
            </a:endParaRPr>
          </a:p>
          <a:p>
            <a:pPr>
              <a:spcBef>
                <a:spcPct val="0"/>
              </a:spcBef>
              <a:buClrTx/>
            </a:pPr>
            <a:r>
              <a:rPr lang="fr-FR" sz="4000" dirty="0">
                <a:latin typeface="Garamond" pitchFamily="18" charset="0"/>
              </a:rPr>
              <a:t>Réseaux avancés</a:t>
            </a:r>
          </a:p>
          <a:p>
            <a:pPr>
              <a:spcBef>
                <a:spcPct val="0"/>
              </a:spcBef>
              <a:buClrTx/>
            </a:pPr>
            <a:r>
              <a:rPr lang="fr-FR" sz="3200" dirty="0" smtClean="0">
                <a:solidFill>
                  <a:srgbClr val="FF0000"/>
                </a:solidFill>
                <a:latin typeface="Garamond" pitchFamily="18" charset="0"/>
              </a:rPr>
              <a:t>Introduction </a:t>
            </a:r>
            <a:r>
              <a:rPr lang="fr-FR" sz="3200" dirty="0">
                <a:solidFill>
                  <a:srgbClr val="FF0000"/>
                </a:solidFill>
                <a:latin typeface="Garamond" pitchFamily="18" charset="0"/>
              </a:rPr>
              <a:t>aux protocoles de </a:t>
            </a:r>
            <a:r>
              <a:rPr lang="fr-FR" sz="3200" dirty="0" smtClean="0">
                <a:solidFill>
                  <a:srgbClr val="FF0000"/>
                </a:solidFill>
                <a:latin typeface="Garamond" pitchFamily="18" charset="0"/>
              </a:rPr>
              <a:t>routage</a:t>
            </a:r>
            <a:endParaRPr lang="fr-FR" sz="3200" dirty="0">
              <a:solidFill>
                <a:srgbClr val="FF0000"/>
              </a:solidFill>
              <a:latin typeface="Garamond" pitchFamily="18" charset="0"/>
            </a:endParaRPr>
          </a:p>
          <a:p>
            <a:pPr>
              <a:spcBef>
                <a:spcPct val="0"/>
              </a:spcBef>
              <a:buClrTx/>
            </a:pPr>
            <a:r>
              <a:rPr lang="fr-FR" sz="3200" dirty="0" smtClean="0">
                <a:solidFill>
                  <a:srgbClr val="FF0000"/>
                </a:solidFill>
                <a:latin typeface="Garamond" pitchFamily="18" charset="0"/>
              </a:rPr>
              <a:t>RIP (</a:t>
            </a:r>
            <a:r>
              <a:rPr lang="fr-FR" sz="3200" dirty="0" err="1" smtClean="0">
                <a:solidFill>
                  <a:srgbClr val="FF0000"/>
                </a:solidFill>
                <a:latin typeface="Garamond" pitchFamily="18" charset="0"/>
              </a:rPr>
              <a:t>Routing</a:t>
            </a:r>
            <a:r>
              <a:rPr lang="fr-FR" sz="3200" dirty="0" smtClean="0">
                <a:solidFill>
                  <a:srgbClr val="FF0000"/>
                </a:solidFill>
                <a:latin typeface="Garamond" pitchFamily="18" charset="0"/>
              </a:rPr>
              <a:t> </a:t>
            </a:r>
            <a:r>
              <a:rPr lang="fr-FR" sz="3200" dirty="0">
                <a:solidFill>
                  <a:srgbClr val="FF0000"/>
                </a:solidFill>
                <a:latin typeface="Garamond" pitchFamily="18" charset="0"/>
              </a:rPr>
              <a:t>Information </a:t>
            </a:r>
            <a:r>
              <a:rPr lang="fr-FR" sz="3200" dirty="0" smtClean="0">
                <a:solidFill>
                  <a:srgbClr val="FF0000"/>
                </a:solidFill>
                <a:latin typeface="Garamond" pitchFamily="18" charset="0"/>
              </a:rPr>
              <a:t>Protocol)</a:t>
            </a:r>
            <a:endParaRPr lang="fr-FR" sz="3200" dirty="0">
              <a:solidFill>
                <a:srgbClr val="FF0000"/>
              </a:solidFill>
              <a:latin typeface="Garamond" pitchFamily="18" charset="0"/>
            </a:endParaRPr>
          </a:p>
          <a:p>
            <a:pPr>
              <a:spcBef>
                <a:spcPct val="0"/>
              </a:spcBef>
              <a:buClrTx/>
            </a:pPr>
            <a:endParaRPr lang="fr-FR" sz="2800" dirty="0">
              <a:solidFill>
                <a:srgbClr val="800000"/>
              </a:solidFill>
              <a:latin typeface="Garamond" pitchFamily="18" charset="0"/>
            </a:endParaRPr>
          </a:p>
          <a:p>
            <a:pPr>
              <a:spcBef>
                <a:spcPct val="0"/>
              </a:spcBef>
              <a:buClrTx/>
            </a:pPr>
            <a:endParaRPr lang="fr-FR" sz="3200" dirty="0">
              <a:solidFill>
                <a:schemeClr val="accent2"/>
              </a:solidFill>
              <a:latin typeface="Garamond" pitchFamily="18" charset="0"/>
            </a:endParaRPr>
          </a:p>
          <a:p>
            <a:pPr>
              <a:spcBef>
                <a:spcPct val="0"/>
              </a:spcBef>
              <a:buClrTx/>
            </a:pPr>
            <a:endParaRPr lang="fr-FR" sz="3600" dirty="0">
              <a:latin typeface="Garamond" pitchFamily="18" charset="0"/>
            </a:endParaRPr>
          </a:p>
          <a:p>
            <a:pPr>
              <a:spcBef>
                <a:spcPct val="0"/>
              </a:spcBef>
              <a:buClrTx/>
            </a:pPr>
            <a:endParaRPr lang="fr-FR" sz="2400" dirty="0">
              <a:solidFill>
                <a:srgbClr val="8E3900"/>
              </a:solidFill>
              <a:latin typeface="Garamond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Espace réservé du contenu 2"/>
          <p:cNvSpPr>
            <a:spLocks noGrp="1"/>
          </p:cNvSpPr>
          <p:nvPr>
            <p:ph idx="1"/>
          </p:nvPr>
        </p:nvSpPr>
        <p:spPr>
          <a:xfrm>
            <a:off x="47625" y="620713"/>
            <a:ext cx="8929688" cy="6120655"/>
          </a:xfrm>
        </p:spPr>
        <p:txBody>
          <a:bodyPr/>
          <a:lstStyle/>
          <a:p>
            <a:pPr algn="just"/>
            <a:r>
              <a:rPr lang="fr-FR" sz="2000" dirty="0" smtClean="0">
                <a:latin typeface="Garamond" pitchFamily="18" charset="0"/>
              </a:rPr>
              <a:t> </a:t>
            </a:r>
            <a:r>
              <a:rPr lang="fr-FR" sz="2000" b="1" dirty="0" smtClean="0">
                <a:solidFill>
                  <a:srgbClr val="FF0000"/>
                </a:solidFill>
                <a:latin typeface="Garamond" pitchFamily="18" charset="0"/>
              </a:rPr>
              <a:t>Protocole de routage</a:t>
            </a:r>
            <a:r>
              <a:rPr lang="fr-FR" sz="2000" dirty="0" smtClean="0">
                <a:solidFill>
                  <a:srgbClr val="FF0000"/>
                </a:solidFill>
                <a:latin typeface="Garamond" pitchFamily="18" charset="0"/>
              </a:rPr>
              <a:t> </a:t>
            </a:r>
            <a:r>
              <a:rPr lang="fr-FR" sz="2000" dirty="0" smtClean="0">
                <a:latin typeface="Garamond" pitchFamily="18" charset="0"/>
                <a:sym typeface="Wingdings" pitchFamily="2" charset="2"/>
              </a:rPr>
              <a:t> les routeurs doivent exécuter </a:t>
            </a:r>
            <a:r>
              <a:rPr lang="fr-FR" sz="2000" b="1" dirty="0" smtClean="0">
                <a:solidFill>
                  <a:schemeClr val="accent2"/>
                </a:solidFill>
                <a:latin typeface="Garamond" pitchFamily="18" charset="0"/>
                <a:sym typeface="Wingdings" pitchFamily="2" charset="2"/>
              </a:rPr>
              <a:t>un algorithme pour calculer le </a:t>
            </a:r>
            <a:r>
              <a:rPr lang="fr-FR" sz="2000" b="1" dirty="0" smtClean="0">
                <a:solidFill>
                  <a:schemeClr val="accent2"/>
                </a:solidFill>
                <a:latin typeface="Garamond" pitchFamily="18" charset="0"/>
              </a:rPr>
              <a:t>plus court chemin </a:t>
            </a:r>
            <a:r>
              <a:rPr lang="fr-FR" sz="2000" dirty="0" smtClean="0">
                <a:latin typeface="Garamond" pitchFamily="18" charset="0"/>
              </a:rPr>
              <a:t>afin d’acheminer les paquets d’un réseau à un autre. </a:t>
            </a:r>
          </a:p>
          <a:p>
            <a:pPr lvl="1" algn="just">
              <a:buClr>
                <a:srgbClr val="006600"/>
              </a:buClr>
            </a:pPr>
            <a:r>
              <a:rPr lang="fr-FR" sz="2000" dirty="0">
                <a:latin typeface="Garamond" pitchFamily="18" charset="0"/>
              </a:rPr>
              <a:t>B</a:t>
            </a:r>
            <a:r>
              <a:rPr lang="fr-FR" sz="2000" dirty="0" smtClean="0">
                <a:latin typeface="Garamond" pitchFamily="18" charset="0"/>
              </a:rPr>
              <a:t>asé sur </a:t>
            </a:r>
            <a:r>
              <a:rPr lang="fr-FR" sz="2000" b="1" dirty="0" smtClean="0">
                <a:solidFill>
                  <a:srgbClr val="FF0000"/>
                </a:solidFill>
                <a:latin typeface="Garamond" pitchFamily="18" charset="0"/>
              </a:rPr>
              <a:t>des métriques (ex. nombre de sauts, bande passante, …).</a:t>
            </a:r>
          </a:p>
          <a:p>
            <a:pPr lvl="1" algn="just">
              <a:buClr>
                <a:srgbClr val="006600"/>
              </a:buClr>
            </a:pPr>
            <a:endParaRPr lang="fr-FR" sz="1800" b="1" dirty="0">
              <a:solidFill>
                <a:srgbClr val="FF0000"/>
              </a:solidFill>
              <a:latin typeface="Garamond" pitchFamily="18" charset="0"/>
            </a:endParaRPr>
          </a:p>
          <a:p>
            <a:pPr lvl="1" algn="just">
              <a:buClr>
                <a:srgbClr val="006600"/>
              </a:buClr>
            </a:pPr>
            <a:endParaRPr lang="fr-FR" sz="1800" b="1" dirty="0" smtClean="0">
              <a:solidFill>
                <a:srgbClr val="FF0000"/>
              </a:solidFill>
              <a:latin typeface="Garamond" pitchFamily="18" charset="0"/>
            </a:endParaRPr>
          </a:p>
          <a:p>
            <a:pPr lvl="1" algn="just">
              <a:buClr>
                <a:srgbClr val="006600"/>
              </a:buClr>
            </a:pPr>
            <a:endParaRPr lang="fr-FR" sz="1800" b="1" dirty="0">
              <a:solidFill>
                <a:srgbClr val="FF0000"/>
              </a:solidFill>
              <a:latin typeface="Garamond" pitchFamily="18" charset="0"/>
            </a:endParaRPr>
          </a:p>
          <a:p>
            <a:pPr lvl="1" algn="just">
              <a:buClr>
                <a:srgbClr val="006600"/>
              </a:buClr>
            </a:pPr>
            <a:endParaRPr lang="fr-FR" sz="1800" b="1" dirty="0" smtClean="0">
              <a:solidFill>
                <a:srgbClr val="FF0000"/>
              </a:solidFill>
              <a:latin typeface="Garamond" pitchFamily="18" charset="0"/>
            </a:endParaRPr>
          </a:p>
          <a:p>
            <a:pPr lvl="1" algn="just">
              <a:buClr>
                <a:srgbClr val="006600"/>
              </a:buClr>
            </a:pPr>
            <a:endParaRPr lang="fr-FR" sz="1800" b="1" dirty="0">
              <a:solidFill>
                <a:srgbClr val="FF0000"/>
              </a:solidFill>
              <a:latin typeface="Garamond" pitchFamily="18" charset="0"/>
            </a:endParaRPr>
          </a:p>
          <a:p>
            <a:pPr lvl="1" algn="just">
              <a:buClr>
                <a:srgbClr val="006600"/>
              </a:buClr>
            </a:pPr>
            <a:endParaRPr lang="fr-FR" sz="1800" b="1" dirty="0" smtClean="0">
              <a:solidFill>
                <a:srgbClr val="FF0000"/>
              </a:solidFill>
              <a:latin typeface="Garamond" pitchFamily="18" charset="0"/>
            </a:endParaRPr>
          </a:p>
          <a:p>
            <a:pPr marL="457200" lvl="1" indent="0" algn="just">
              <a:buClr>
                <a:srgbClr val="006600"/>
              </a:buClr>
              <a:buNone/>
            </a:pPr>
            <a:endParaRPr lang="fr-FR" sz="1800" b="1" dirty="0" smtClean="0">
              <a:solidFill>
                <a:srgbClr val="FF0000"/>
              </a:solidFill>
              <a:latin typeface="Garamond" pitchFamily="18" charset="0"/>
            </a:endParaRPr>
          </a:p>
          <a:p>
            <a:pPr marL="457200" lvl="1" indent="0" algn="just">
              <a:buClr>
                <a:srgbClr val="006600"/>
              </a:buClr>
              <a:buNone/>
            </a:pPr>
            <a:endParaRPr lang="fr-FR" sz="1800" b="1" dirty="0" smtClean="0">
              <a:solidFill>
                <a:srgbClr val="FF0000"/>
              </a:solidFill>
              <a:latin typeface="Garamond" pitchFamily="18" charset="0"/>
            </a:endParaRPr>
          </a:p>
          <a:p>
            <a:pPr lvl="1" algn="just">
              <a:buClr>
                <a:srgbClr val="006600"/>
              </a:buClr>
            </a:pPr>
            <a:r>
              <a:rPr lang="fr-FR" sz="2000" b="1" dirty="0" smtClean="0">
                <a:solidFill>
                  <a:srgbClr val="FF0000"/>
                </a:solidFill>
                <a:latin typeface="Garamond" pitchFamily="18" charset="0"/>
              </a:rPr>
              <a:t>Selon le nombre de saut : </a:t>
            </a:r>
            <a:r>
              <a:rPr lang="fr-FR" sz="2000" b="1" dirty="0">
                <a:latin typeface="Garamond" pitchFamily="18" charset="0"/>
                <a:sym typeface="Wingdings" pitchFamily="2" charset="2"/>
              </a:rPr>
              <a:t>le </a:t>
            </a:r>
            <a:r>
              <a:rPr lang="fr-FR" sz="2000" b="1" dirty="0">
                <a:latin typeface="Garamond" pitchFamily="18" charset="0"/>
              </a:rPr>
              <a:t>plus court chemin </a:t>
            </a:r>
            <a:r>
              <a:rPr lang="fr-FR" sz="2000" b="1" dirty="0" smtClean="0">
                <a:latin typeface="Garamond" pitchFamily="18" charset="0"/>
              </a:rPr>
              <a:t>entre A et D est </a:t>
            </a:r>
            <a:r>
              <a:rPr lang="fr-FR" sz="2000" b="1" dirty="0" smtClean="0">
                <a:solidFill>
                  <a:srgbClr val="FF0000"/>
                </a:solidFill>
                <a:latin typeface="Garamond" pitchFamily="18" charset="0"/>
              </a:rPr>
              <a:t>AED</a:t>
            </a:r>
            <a:r>
              <a:rPr lang="fr-FR" sz="2000" b="1" dirty="0" smtClean="0">
                <a:latin typeface="Garamond" pitchFamily="18" charset="0"/>
              </a:rPr>
              <a:t>.</a:t>
            </a:r>
          </a:p>
          <a:p>
            <a:pPr lvl="2" algn="just">
              <a:buClr>
                <a:srgbClr val="006600"/>
              </a:buClr>
            </a:pPr>
            <a:r>
              <a:rPr lang="fr-FR" dirty="0" smtClean="0">
                <a:latin typeface="Garamond" pitchFamily="18" charset="0"/>
              </a:rPr>
              <a:t>AB = BC = CD = AE = ED = 1 saut.</a:t>
            </a:r>
            <a:endParaRPr lang="fr-FR" dirty="0" smtClean="0">
              <a:solidFill>
                <a:schemeClr val="accent2"/>
              </a:solidFill>
              <a:latin typeface="Garamond" pitchFamily="18" charset="0"/>
            </a:endParaRPr>
          </a:p>
          <a:p>
            <a:pPr lvl="1" algn="just">
              <a:buClr>
                <a:srgbClr val="006600"/>
              </a:buClr>
            </a:pPr>
            <a:endParaRPr lang="fr-FR" sz="1800" b="1" dirty="0" smtClean="0">
              <a:solidFill>
                <a:srgbClr val="FF0000"/>
              </a:solidFill>
              <a:latin typeface="Garamond" pitchFamily="18" charset="0"/>
            </a:endParaRPr>
          </a:p>
          <a:p>
            <a:pPr algn="just">
              <a:buClr>
                <a:srgbClr val="006600"/>
              </a:buClr>
              <a:buFont typeface="Wingdings" pitchFamily="2" charset="2"/>
              <a:buNone/>
            </a:pPr>
            <a:endParaRPr lang="fr-FR" sz="2000" dirty="0" smtClean="0">
              <a:latin typeface="Garamond" pitchFamily="18" charset="0"/>
            </a:endParaRPr>
          </a:p>
          <a:p>
            <a:pPr lvl="1" algn="just">
              <a:buClr>
                <a:srgbClr val="FF0000"/>
              </a:buClr>
            </a:pPr>
            <a:endParaRPr lang="fr-FR" sz="2000" dirty="0" smtClean="0">
              <a:latin typeface="Garamond" pitchFamily="18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C86431-11FC-453B-9B84-0FB5ACF33F20}" type="slidenum">
              <a:rPr lang="fr-FR" smtClean="0"/>
              <a:pPr>
                <a:defRPr/>
              </a:pPr>
              <a:t>10</a:t>
            </a:fld>
            <a:endParaRPr lang="fr-FR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57200" y="130175"/>
            <a:ext cx="8229600" cy="561975"/>
          </a:xfrm>
          <a:prstGeom prst="rect">
            <a:avLst/>
          </a:prstGeom>
        </p:spPr>
        <p:txBody>
          <a:bodyPr/>
          <a:lstStyle/>
          <a:p>
            <a:pPr eaLnBrk="0" hangingPunct="0">
              <a:spcBef>
                <a:spcPct val="0"/>
              </a:spcBef>
              <a:buClrTx/>
              <a:defRPr/>
            </a:pPr>
            <a:r>
              <a:rPr lang="fr-FR" sz="2800" kern="0" dirty="0">
                <a:solidFill>
                  <a:schemeClr val="accent2"/>
                </a:solidFill>
                <a:latin typeface="Garamond" pitchFamily="18" charset="0"/>
                <a:ea typeface="+mj-ea"/>
                <a:cs typeface="+mj-cs"/>
              </a:rPr>
              <a:t>Principe du routage</a:t>
            </a:r>
          </a:p>
        </p:txBody>
      </p:sp>
      <p:sp>
        <p:nvSpPr>
          <p:cNvPr id="5125" name="Rectangle 3"/>
          <p:cNvSpPr>
            <a:spLocks noChangeArrowheads="1"/>
          </p:cNvSpPr>
          <p:nvPr/>
        </p:nvSpPr>
        <p:spPr bwMode="auto">
          <a:xfrm>
            <a:off x="61913" y="669925"/>
            <a:ext cx="8902700" cy="1030883"/>
          </a:xfrm>
          <a:prstGeom prst="rect">
            <a:avLst/>
          </a:prstGeom>
          <a:noFill/>
          <a:ln w="28575" algn="ctr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grpSp>
        <p:nvGrpSpPr>
          <p:cNvPr id="7" name="Groupe 22"/>
          <p:cNvGrpSpPr>
            <a:grpSpLocks/>
          </p:cNvGrpSpPr>
          <p:nvPr/>
        </p:nvGrpSpPr>
        <p:grpSpPr bwMode="auto">
          <a:xfrm>
            <a:off x="577850" y="2200016"/>
            <a:ext cx="7988300" cy="1685729"/>
            <a:chOff x="577511" y="1907629"/>
            <a:chExt cx="7988300" cy="1685729"/>
          </a:xfrm>
        </p:grpSpPr>
        <p:grpSp>
          <p:nvGrpSpPr>
            <p:cNvPr id="8" name="Groupe 32"/>
            <p:cNvGrpSpPr>
              <a:grpSpLocks/>
            </p:cNvGrpSpPr>
            <p:nvPr/>
          </p:nvGrpSpPr>
          <p:grpSpPr bwMode="auto">
            <a:xfrm>
              <a:off x="1074399" y="2055268"/>
              <a:ext cx="6697662" cy="1441385"/>
              <a:chOff x="971600" y="2163459"/>
              <a:chExt cx="6698378" cy="1442225"/>
            </a:xfrm>
          </p:grpSpPr>
          <p:grpSp>
            <p:nvGrpSpPr>
              <p:cNvPr id="15" name="Groupe 31"/>
              <p:cNvGrpSpPr>
                <a:grpSpLocks/>
              </p:cNvGrpSpPr>
              <p:nvPr/>
            </p:nvGrpSpPr>
            <p:grpSpPr bwMode="auto">
              <a:xfrm>
                <a:off x="971600" y="2163459"/>
                <a:ext cx="6698378" cy="576884"/>
                <a:chOff x="1187624" y="1412776"/>
                <a:chExt cx="6697662" cy="576635"/>
              </a:xfrm>
            </p:grpSpPr>
            <p:sp>
              <p:nvSpPr>
                <p:cNvPr id="19" name="Ellipse 5"/>
                <p:cNvSpPr>
                  <a:spLocks noChangeArrowheads="1"/>
                </p:cNvSpPr>
                <p:nvPr/>
              </p:nvSpPr>
              <p:spPr bwMode="auto">
                <a:xfrm>
                  <a:off x="1187624" y="1412776"/>
                  <a:ext cx="576143" cy="576635"/>
                </a:xfrm>
                <a:prstGeom prst="ellipse">
                  <a:avLst/>
                </a:prstGeom>
                <a:noFill/>
                <a:ln w="38100" algn="ctr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tIns="0" rIns="0" bIns="0"/>
                <a:lstStyle/>
                <a:p>
                  <a:r>
                    <a:rPr lang="fr-FR" sz="2800">
                      <a:latin typeface="Garamond" pitchFamily="18" charset="0"/>
                    </a:rPr>
                    <a:t>A</a:t>
                  </a:r>
                </a:p>
              </p:txBody>
            </p:sp>
            <p:sp>
              <p:nvSpPr>
                <p:cNvPr id="20" name="Ellipse 7"/>
                <p:cNvSpPr>
                  <a:spLocks noChangeArrowheads="1"/>
                </p:cNvSpPr>
                <p:nvPr/>
              </p:nvSpPr>
              <p:spPr bwMode="auto">
                <a:xfrm>
                  <a:off x="3420178" y="1412776"/>
                  <a:ext cx="576143" cy="576635"/>
                </a:xfrm>
                <a:prstGeom prst="ellipse">
                  <a:avLst/>
                </a:prstGeom>
                <a:noFill/>
                <a:ln w="38100" algn="ctr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tIns="0" rIns="0" bIns="0"/>
                <a:lstStyle/>
                <a:p>
                  <a:r>
                    <a:rPr lang="fr-FR" sz="2800">
                      <a:latin typeface="Garamond" pitchFamily="18" charset="0"/>
                    </a:rPr>
                    <a:t>B</a:t>
                  </a:r>
                </a:p>
              </p:txBody>
            </p:sp>
            <p:sp>
              <p:nvSpPr>
                <p:cNvPr id="21" name="Ellipse 8"/>
                <p:cNvSpPr>
                  <a:spLocks noChangeArrowheads="1"/>
                </p:cNvSpPr>
                <p:nvPr/>
              </p:nvSpPr>
              <p:spPr bwMode="auto">
                <a:xfrm>
                  <a:off x="5364661" y="1412776"/>
                  <a:ext cx="576143" cy="576635"/>
                </a:xfrm>
                <a:prstGeom prst="ellipse">
                  <a:avLst/>
                </a:prstGeom>
                <a:noFill/>
                <a:ln w="38100" algn="ctr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tIns="0" rIns="0" bIns="0"/>
                <a:lstStyle/>
                <a:p>
                  <a:r>
                    <a:rPr lang="fr-FR" sz="2800">
                      <a:latin typeface="Garamond" pitchFamily="18" charset="0"/>
                    </a:rPr>
                    <a:t>C</a:t>
                  </a:r>
                </a:p>
              </p:txBody>
            </p:sp>
            <p:sp>
              <p:nvSpPr>
                <p:cNvPr id="22" name="Ellipse 9"/>
                <p:cNvSpPr>
                  <a:spLocks noChangeArrowheads="1"/>
                </p:cNvSpPr>
                <p:nvPr/>
              </p:nvSpPr>
              <p:spPr bwMode="auto">
                <a:xfrm>
                  <a:off x="7309143" y="1412776"/>
                  <a:ext cx="576143" cy="576635"/>
                </a:xfrm>
                <a:prstGeom prst="ellipse">
                  <a:avLst/>
                </a:prstGeom>
                <a:noFill/>
                <a:ln w="38100" algn="ctr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tIns="0" rIns="0" bIns="0"/>
                <a:lstStyle/>
                <a:p>
                  <a:r>
                    <a:rPr lang="fr-FR" sz="2800">
                      <a:latin typeface="Garamond" pitchFamily="18" charset="0"/>
                    </a:rPr>
                    <a:t>D</a:t>
                  </a:r>
                </a:p>
              </p:txBody>
            </p:sp>
            <p:cxnSp>
              <p:nvCxnSpPr>
                <p:cNvPr id="23" name="Connecteur droit 11"/>
                <p:cNvCxnSpPr>
                  <a:cxnSpLocks noChangeShapeType="1"/>
                  <a:stCxn id="19" idx="6"/>
                  <a:endCxn id="20" idx="2"/>
                </p:cNvCxnSpPr>
                <p:nvPr/>
              </p:nvCxnSpPr>
              <p:spPr bwMode="auto">
                <a:xfrm>
                  <a:off x="1763767" y="1701094"/>
                  <a:ext cx="1656411" cy="0"/>
                </a:xfrm>
                <a:prstGeom prst="line">
                  <a:avLst/>
                </a:prstGeom>
                <a:noFill/>
                <a:ln w="38100" algn="ctr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24" name="Connecteur droit 13"/>
                <p:cNvCxnSpPr>
                  <a:cxnSpLocks noChangeShapeType="1"/>
                  <a:stCxn id="20" idx="6"/>
                  <a:endCxn id="21" idx="2"/>
                </p:cNvCxnSpPr>
                <p:nvPr/>
              </p:nvCxnSpPr>
              <p:spPr bwMode="auto">
                <a:xfrm>
                  <a:off x="3996321" y="1701094"/>
                  <a:ext cx="1368340" cy="0"/>
                </a:xfrm>
                <a:prstGeom prst="line">
                  <a:avLst/>
                </a:prstGeom>
                <a:noFill/>
                <a:ln w="38100" algn="ctr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25" name="Connecteur droit 15"/>
                <p:cNvCxnSpPr>
                  <a:cxnSpLocks noChangeShapeType="1"/>
                  <a:stCxn id="21" idx="6"/>
                  <a:endCxn id="22" idx="2"/>
                </p:cNvCxnSpPr>
                <p:nvPr/>
              </p:nvCxnSpPr>
              <p:spPr bwMode="auto">
                <a:xfrm>
                  <a:off x="5940803" y="1701094"/>
                  <a:ext cx="1368340" cy="0"/>
                </a:xfrm>
                <a:prstGeom prst="line">
                  <a:avLst/>
                </a:prstGeom>
                <a:noFill/>
                <a:ln w="38100" algn="ctr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sp>
            <p:nvSpPr>
              <p:cNvPr id="16" name="Ellipse 9"/>
              <p:cNvSpPr>
                <a:spLocks noChangeArrowheads="1"/>
              </p:cNvSpPr>
              <p:nvPr/>
            </p:nvSpPr>
            <p:spPr bwMode="auto">
              <a:xfrm>
                <a:off x="4068275" y="3028800"/>
                <a:ext cx="576205" cy="576884"/>
              </a:xfrm>
              <a:prstGeom prst="ellipse">
                <a:avLst/>
              </a:prstGeom>
              <a:noFill/>
              <a:ln w="38100" algn="ctr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r>
                  <a:rPr lang="fr-FR" sz="2800" dirty="0">
                    <a:latin typeface="Garamond" pitchFamily="18" charset="0"/>
                  </a:rPr>
                  <a:t>E</a:t>
                </a:r>
              </a:p>
            </p:txBody>
          </p:sp>
          <p:cxnSp>
            <p:nvCxnSpPr>
              <p:cNvPr id="17" name="Connecteur droit 11"/>
              <p:cNvCxnSpPr>
                <a:cxnSpLocks noChangeShapeType="1"/>
                <a:stCxn id="19" idx="5"/>
                <a:endCxn id="16" idx="2"/>
              </p:cNvCxnSpPr>
              <p:nvPr/>
            </p:nvCxnSpPr>
            <p:spPr bwMode="auto">
              <a:xfrm>
                <a:off x="1463422" y="2655861"/>
                <a:ext cx="2604853" cy="661381"/>
              </a:xfrm>
              <a:prstGeom prst="line">
                <a:avLst/>
              </a:prstGeom>
              <a:noFill/>
              <a:ln w="38100" algn="ctr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8" name="Connecteur droit 11"/>
              <p:cNvCxnSpPr>
                <a:cxnSpLocks noChangeShapeType="1"/>
                <a:stCxn id="16" idx="6"/>
                <a:endCxn id="22" idx="3"/>
              </p:cNvCxnSpPr>
              <p:nvPr/>
            </p:nvCxnSpPr>
            <p:spPr bwMode="auto">
              <a:xfrm flipV="1">
                <a:off x="4644480" y="2655861"/>
                <a:ext cx="2533677" cy="661381"/>
              </a:xfrm>
              <a:prstGeom prst="line">
                <a:avLst/>
              </a:prstGeom>
              <a:noFill/>
              <a:ln w="38100" algn="ctr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9" name="Connecteur droit avec flèche 34"/>
            <p:cNvCxnSpPr>
              <a:cxnSpLocks noChangeShapeType="1"/>
            </p:cNvCxnSpPr>
            <p:nvPr/>
          </p:nvCxnSpPr>
          <p:spPr bwMode="auto">
            <a:xfrm>
              <a:off x="1291886" y="1907629"/>
              <a:ext cx="6264275" cy="0"/>
            </a:xfrm>
            <a:prstGeom prst="straightConnector1">
              <a:avLst/>
            </a:prstGeom>
            <a:noFill/>
            <a:ln w="57150" algn="ctr">
              <a:solidFill>
                <a:srgbClr val="8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" name="Forme libre 37"/>
            <p:cNvSpPr>
              <a:spLocks/>
            </p:cNvSpPr>
            <p:nvPr/>
          </p:nvSpPr>
          <p:spPr bwMode="auto">
            <a:xfrm>
              <a:off x="1577945" y="2961533"/>
              <a:ext cx="5702300" cy="631825"/>
            </a:xfrm>
            <a:custGeom>
              <a:avLst/>
              <a:gdLst>
                <a:gd name="T0" fmla="*/ 0 w 5701553"/>
                <a:gd name="T1" fmla="*/ 0 h 632012"/>
                <a:gd name="T2" fmla="*/ 2889929 w 5701553"/>
                <a:gd name="T3" fmla="*/ 637267 h 632012"/>
                <a:gd name="T4" fmla="*/ 5725843 w 5701553"/>
                <a:gd name="T5" fmla="*/ 0 h 632012"/>
                <a:gd name="T6" fmla="*/ 5725843 w 5701553"/>
                <a:gd name="T7" fmla="*/ 0 h 63201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01553"/>
                <a:gd name="T13" fmla="*/ 0 h 632012"/>
                <a:gd name="T14" fmla="*/ 5701553 w 5701553"/>
                <a:gd name="T15" fmla="*/ 632012 h 63201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01553" h="632012">
                  <a:moveTo>
                    <a:pt x="0" y="0"/>
                  </a:moveTo>
                  <a:cubicBezTo>
                    <a:pt x="963705" y="316006"/>
                    <a:pt x="1927411" y="632012"/>
                    <a:pt x="2877670" y="632012"/>
                  </a:cubicBezTo>
                  <a:cubicBezTo>
                    <a:pt x="3827929" y="632012"/>
                    <a:pt x="5701553" y="0"/>
                    <a:pt x="5701553" y="0"/>
                  </a:cubicBezTo>
                </a:path>
              </a:pathLst>
            </a:custGeom>
            <a:noFill/>
            <a:ln w="57150" cap="flat" cmpd="sng" algn="ctr">
              <a:solidFill>
                <a:srgbClr val="800000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13" name="Flèche vers le bas 40"/>
            <p:cNvSpPr>
              <a:spLocks noChangeArrowheads="1"/>
            </p:cNvSpPr>
            <p:nvPr/>
          </p:nvSpPr>
          <p:spPr bwMode="auto">
            <a:xfrm rot="-8143093">
              <a:off x="577511" y="2414042"/>
              <a:ext cx="346075" cy="868362"/>
            </a:xfrm>
            <a:prstGeom prst="downArrow">
              <a:avLst>
                <a:gd name="adj1" fmla="val 50000"/>
                <a:gd name="adj2" fmla="val 49986"/>
              </a:avLst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" name="Flèche vers le bas 40"/>
            <p:cNvSpPr>
              <a:spLocks noChangeArrowheads="1"/>
            </p:cNvSpPr>
            <p:nvPr/>
          </p:nvSpPr>
          <p:spPr bwMode="auto">
            <a:xfrm rot="8084071">
              <a:off x="7957798" y="2369592"/>
              <a:ext cx="346075" cy="869950"/>
            </a:xfrm>
            <a:prstGeom prst="downArrow">
              <a:avLst>
                <a:gd name="adj1" fmla="val 50000"/>
                <a:gd name="adj2" fmla="val 50077"/>
              </a:avLst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sp>
        <p:nvSpPr>
          <p:cNvPr id="26" name="ZoneTexte 35"/>
          <p:cNvSpPr txBox="1">
            <a:spLocks noChangeArrowheads="1"/>
          </p:cNvSpPr>
          <p:nvPr/>
        </p:nvSpPr>
        <p:spPr bwMode="auto">
          <a:xfrm>
            <a:off x="1638515" y="2280681"/>
            <a:ext cx="163734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fr-FR" dirty="0" smtClean="0">
                <a:solidFill>
                  <a:schemeClr val="accent2"/>
                </a:solidFill>
                <a:latin typeface="Garamond" pitchFamily="18" charset="0"/>
              </a:rPr>
              <a:t>20 Mb/s</a:t>
            </a:r>
            <a:endParaRPr lang="fr-FR" dirty="0">
              <a:solidFill>
                <a:schemeClr val="accent2"/>
              </a:solidFill>
              <a:latin typeface="Garamond" pitchFamily="18" charset="0"/>
            </a:endParaRPr>
          </a:p>
        </p:txBody>
      </p:sp>
      <p:sp>
        <p:nvSpPr>
          <p:cNvPr id="27" name="ZoneTexte 35"/>
          <p:cNvSpPr txBox="1">
            <a:spLocks noChangeArrowheads="1"/>
          </p:cNvSpPr>
          <p:nvPr/>
        </p:nvSpPr>
        <p:spPr bwMode="auto">
          <a:xfrm>
            <a:off x="3752616" y="2294329"/>
            <a:ext cx="163734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fr-FR" dirty="0" smtClean="0">
                <a:solidFill>
                  <a:schemeClr val="accent2"/>
                </a:solidFill>
                <a:latin typeface="Garamond" pitchFamily="18" charset="0"/>
              </a:rPr>
              <a:t>20 Mb/s</a:t>
            </a:r>
            <a:endParaRPr lang="fr-FR" dirty="0">
              <a:solidFill>
                <a:schemeClr val="accent2"/>
              </a:solidFill>
              <a:latin typeface="Garamond" pitchFamily="18" charset="0"/>
            </a:endParaRPr>
          </a:p>
        </p:txBody>
      </p:sp>
      <p:sp>
        <p:nvSpPr>
          <p:cNvPr id="28" name="ZoneTexte 35"/>
          <p:cNvSpPr txBox="1">
            <a:spLocks noChangeArrowheads="1"/>
          </p:cNvSpPr>
          <p:nvPr/>
        </p:nvSpPr>
        <p:spPr bwMode="auto">
          <a:xfrm>
            <a:off x="5742971" y="2280681"/>
            <a:ext cx="163734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fr-FR" dirty="0" smtClean="0">
                <a:solidFill>
                  <a:schemeClr val="accent2"/>
                </a:solidFill>
                <a:latin typeface="Garamond" pitchFamily="18" charset="0"/>
              </a:rPr>
              <a:t>20 Mb/s</a:t>
            </a:r>
            <a:endParaRPr lang="fr-FR" dirty="0">
              <a:solidFill>
                <a:schemeClr val="accent2"/>
              </a:solidFill>
              <a:latin typeface="Garamond" pitchFamily="18" charset="0"/>
            </a:endParaRPr>
          </a:p>
        </p:txBody>
      </p:sp>
      <p:sp>
        <p:nvSpPr>
          <p:cNvPr id="29" name="ZoneTexte 35"/>
          <p:cNvSpPr txBox="1">
            <a:spLocks noChangeArrowheads="1"/>
          </p:cNvSpPr>
          <p:nvPr/>
        </p:nvSpPr>
        <p:spPr bwMode="auto">
          <a:xfrm rot="542705">
            <a:off x="2195727" y="3293299"/>
            <a:ext cx="163734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fr-FR" dirty="0">
                <a:solidFill>
                  <a:schemeClr val="accent2"/>
                </a:solidFill>
                <a:latin typeface="Garamond" pitchFamily="18" charset="0"/>
              </a:rPr>
              <a:t>1</a:t>
            </a:r>
            <a:r>
              <a:rPr lang="fr-FR" dirty="0" smtClean="0">
                <a:solidFill>
                  <a:schemeClr val="accent2"/>
                </a:solidFill>
                <a:latin typeface="Garamond" pitchFamily="18" charset="0"/>
              </a:rPr>
              <a:t>0 Mb/s</a:t>
            </a:r>
            <a:endParaRPr lang="fr-FR" dirty="0">
              <a:solidFill>
                <a:schemeClr val="accent2"/>
              </a:solidFill>
              <a:latin typeface="Garamond" pitchFamily="18" charset="0"/>
            </a:endParaRPr>
          </a:p>
        </p:txBody>
      </p:sp>
      <p:sp>
        <p:nvSpPr>
          <p:cNvPr id="30" name="ZoneTexte 35"/>
          <p:cNvSpPr txBox="1">
            <a:spLocks noChangeArrowheads="1"/>
          </p:cNvSpPr>
          <p:nvPr/>
        </p:nvSpPr>
        <p:spPr bwMode="auto">
          <a:xfrm rot="20953938">
            <a:off x="5061164" y="3270009"/>
            <a:ext cx="163734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fr-FR" dirty="0">
                <a:solidFill>
                  <a:schemeClr val="accent2"/>
                </a:solidFill>
                <a:latin typeface="Garamond" pitchFamily="18" charset="0"/>
              </a:rPr>
              <a:t>1</a:t>
            </a:r>
            <a:r>
              <a:rPr lang="fr-FR" dirty="0" smtClean="0">
                <a:solidFill>
                  <a:schemeClr val="accent2"/>
                </a:solidFill>
                <a:latin typeface="Garamond" pitchFamily="18" charset="0"/>
              </a:rPr>
              <a:t>0 Mb/s</a:t>
            </a:r>
            <a:endParaRPr lang="fr-FR" dirty="0">
              <a:solidFill>
                <a:schemeClr val="accent2"/>
              </a:solidFill>
              <a:latin typeface="Garamond" pitchFamily="18" charset="0"/>
            </a:endParaRPr>
          </a:p>
        </p:txBody>
      </p:sp>
      <p:sp>
        <p:nvSpPr>
          <p:cNvPr id="37" name="ZoneTexte 36"/>
          <p:cNvSpPr txBox="1"/>
          <p:nvPr/>
        </p:nvSpPr>
        <p:spPr>
          <a:xfrm>
            <a:off x="142510" y="3661486"/>
            <a:ext cx="918841" cy="400110"/>
          </a:xfrm>
          <a:prstGeom prst="rect">
            <a:avLst/>
          </a:prstGeom>
          <a:solidFill>
            <a:schemeClr val="accent5"/>
          </a:solidFill>
        </p:spPr>
        <p:txBody>
          <a:bodyPr wrap="none" rtlCol="0">
            <a:spAutoFit/>
          </a:bodyPr>
          <a:lstStyle/>
          <a:p>
            <a:r>
              <a:rPr lang="fr-FR" sz="2000" dirty="0" smtClean="0">
                <a:solidFill>
                  <a:srgbClr val="FF0000"/>
                </a:solidFill>
                <a:latin typeface="Garamond" pitchFamily="18" charset="0"/>
              </a:rPr>
              <a:t>Source</a:t>
            </a:r>
            <a:endParaRPr lang="fr-FR" sz="2000" dirty="0">
              <a:solidFill>
                <a:srgbClr val="FF0000"/>
              </a:solidFill>
              <a:latin typeface="Garamond" pitchFamily="18" charset="0"/>
            </a:endParaRPr>
          </a:p>
        </p:txBody>
      </p:sp>
      <p:sp>
        <p:nvSpPr>
          <p:cNvPr id="38" name="ZoneTexte 37"/>
          <p:cNvSpPr txBox="1"/>
          <p:nvPr/>
        </p:nvSpPr>
        <p:spPr>
          <a:xfrm>
            <a:off x="7508765" y="3573016"/>
            <a:ext cx="1455848" cy="400110"/>
          </a:xfrm>
          <a:prstGeom prst="rect">
            <a:avLst/>
          </a:prstGeom>
          <a:solidFill>
            <a:schemeClr val="accent5"/>
          </a:solidFill>
        </p:spPr>
        <p:txBody>
          <a:bodyPr wrap="none" rtlCol="0">
            <a:spAutoFit/>
          </a:bodyPr>
          <a:lstStyle/>
          <a:p>
            <a:r>
              <a:rPr lang="fr-FR" sz="2000" dirty="0" smtClean="0">
                <a:solidFill>
                  <a:srgbClr val="FF0000"/>
                </a:solidFill>
                <a:latin typeface="Garamond" pitchFamily="18" charset="0"/>
              </a:rPr>
              <a:t>Destination</a:t>
            </a:r>
            <a:endParaRPr lang="fr-FR" sz="2000" dirty="0">
              <a:solidFill>
                <a:srgbClr val="FF0000"/>
              </a:solidFill>
              <a:latin typeface="Garamond" pitchFamily="18" charset="0"/>
            </a:endParaRPr>
          </a:p>
        </p:txBody>
      </p:sp>
      <p:sp>
        <p:nvSpPr>
          <p:cNvPr id="32" name="Rectangle 3"/>
          <p:cNvSpPr>
            <a:spLocks noChangeArrowheads="1"/>
          </p:cNvSpPr>
          <p:nvPr/>
        </p:nvSpPr>
        <p:spPr bwMode="auto">
          <a:xfrm>
            <a:off x="984244" y="4675077"/>
            <a:ext cx="4206240" cy="365760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747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Espace réservé du contenu 2"/>
          <p:cNvSpPr>
            <a:spLocks noGrp="1"/>
          </p:cNvSpPr>
          <p:nvPr>
            <p:ph idx="1"/>
          </p:nvPr>
        </p:nvSpPr>
        <p:spPr>
          <a:xfrm>
            <a:off x="47625" y="620713"/>
            <a:ext cx="8929688" cy="6120655"/>
          </a:xfrm>
        </p:spPr>
        <p:txBody>
          <a:bodyPr/>
          <a:lstStyle/>
          <a:p>
            <a:pPr algn="just"/>
            <a:r>
              <a:rPr lang="fr-FR" sz="2000" dirty="0" smtClean="0">
                <a:latin typeface="Garamond" pitchFamily="18" charset="0"/>
              </a:rPr>
              <a:t> </a:t>
            </a:r>
            <a:r>
              <a:rPr lang="fr-FR" sz="2000" b="1" dirty="0" smtClean="0">
                <a:solidFill>
                  <a:srgbClr val="FF0000"/>
                </a:solidFill>
                <a:latin typeface="Garamond" pitchFamily="18" charset="0"/>
              </a:rPr>
              <a:t>Protocole de routage</a:t>
            </a:r>
            <a:r>
              <a:rPr lang="fr-FR" sz="2000" dirty="0" smtClean="0">
                <a:solidFill>
                  <a:srgbClr val="FF0000"/>
                </a:solidFill>
                <a:latin typeface="Garamond" pitchFamily="18" charset="0"/>
              </a:rPr>
              <a:t> </a:t>
            </a:r>
            <a:r>
              <a:rPr lang="fr-FR" sz="2000" dirty="0" smtClean="0">
                <a:latin typeface="Garamond" pitchFamily="18" charset="0"/>
                <a:sym typeface="Wingdings" pitchFamily="2" charset="2"/>
              </a:rPr>
              <a:t> les routeurs doivent exécuter </a:t>
            </a:r>
            <a:r>
              <a:rPr lang="fr-FR" sz="2000" b="1" dirty="0" smtClean="0">
                <a:solidFill>
                  <a:schemeClr val="accent2"/>
                </a:solidFill>
                <a:latin typeface="Garamond" pitchFamily="18" charset="0"/>
                <a:sym typeface="Wingdings" pitchFamily="2" charset="2"/>
              </a:rPr>
              <a:t>un algorithme pour calculer le </a:t>
            </a:r>
            <a:r>
              <a:rPr lang="fr-FR" sz="2000" b="1" dirty="0" smtClean="0">
                <a:solidFill>
                  <a:schemeClr val="accent2"/>
                </a:solidFill>
                <a:latin typeface="Garamond" pitchFamily="18" charset="0"/>
              </a:rPr>
              <a:t>plus court chemin </a:t>
            </a:r>
            <a:r>
              <a:rPr lang="fr-FR" sz="2000" dirty="0" smtClean="0">
                <a:latin typeface="Garamond" pitchFamily="18" charset="0"/>
              </a:rPr>
              <a:t>afin d’acheminer les paquets d’un réseau à un autre. </a:t>
            </a:r>
          </a:p>
          <a:p>
            <a:pPr lvl="1" algn="just">
              <a:buClr>
                <a:srgbClr val="006600"/>
              </a:buClr>
            </a:pPr>
            <a:r>
              <a:rPr lang="fr-FR" sz="2000" dirty="0">
                <a:latin typeface="Garamond" pitchFamily="18" charset="0"/>
              </a:rPr>
              <a:t>B</a:t>
            </a:r>
            <a:r>
              <a:rPr lang="fr-FR" sz="2000" dirty="0" smtClean="0">
                <a:latin typeface="Garamond" pitchFamily="18" charset="0"/>
              </a:rPr>
              <a:t>asé sur </a:t>
            </a:r>
            <a:r>
              <a:rPr lang="fr-FR" sz="2000" b="1" dirty="0" smtClean="0">
                <a:solidFill>
                  <a:srgbClr val="FF0000"/>
                </a:solidFill>
                <a:latin typeface="Garamond" pitchFamily="18" charset="0"/>
              </a:rPr>
              <a:t>des métriques (ex. nombre de sauts, bande passante, …).</a:t>
            </a:r>
          </a:p>
          <a:p>
            <a:pPr lvl="1" algn="just">
              <a:buClr>
                <a:srgbClr val="006600"/>
              </a:buClr>
            </a:pPr>
            <a:endParaRPr lang="fr-FR" sz="1800" b="1" dirty="0">
              <a:solidFill>
                <a:srgbClr val="FF0000"/>
              </a:solidFill>
              <a:latin typeface="Garamond" pitchFamily="18" charset="0"/>
            </a:endParaRPr>
          </a:p>
          <a:p>
            <a:pPr lvl="1" algn="just">
              <a:buClr>
                <a:srgbClr val="006600"/>
              </a:buClr>
            </a:pPr>
            <a:endParaRPr lang="fr-FR" sz="1800" b="1" dirty="0" smtClean="0">
              <a:solidFill>
                <a:srgbClr val="FF0000"/>
              </a:solidFill>
              <a:latin typeface="Garamond" pitchFamily="18" charset="0"/>
            </a:endParaRPr>
          </a:p>
          <a:p>
            <a:pPr lvl="1" algn="just">
              <a:buClr>
                <a:srgbClr val="006600"/>
              </a:buClr>
            </a:pPr>
            <a:endParaRPr lang="fr-FR" sz="1800" b="1" dirty="0">
              <a:solidFill>
                <a:srgbClr val="FF0000"/>
              </a:solidFill>
              <a:latin typeface="Garamond" pitchFamily="18" charset="0"/>
            </a:endParaRPr>
          </a:p>
          <a:p>
            <a:pPr lvl="1" algn="just">
              <a:buClr>
                <a:srgbClr val="006600"/>
              </a:buClr>
            </a:pPr>
            <a:endParaRPr lang="fr-FR" sz="1800" b="1" dirty="0" smtClean="0">
              <a:solidFill>
                <a:srgbClr val="FF0000"/>
              </a:solidFill>
              <a:latin typeface="Garamond" pitchFamily="18" charset="0"/>
            </a:endParaRPr>
          </a:p>
          <a:p>
            <a:pPr lvl="1" algn="just">
              <a:buClr>
                <a:srgbClr val="006600"/>
              </a:buClr>
            </a:pPr>
            <a:endParaRPr lang="fr-FR" sz="1800" b="1" dirty="0">
              <a:solidFill>
                <a:srgbClr val="FF0000"/>
              </a:solidFill>
              <a:latin typeface="Garamond" pitchFamily="18" charset="0"/>
            </a:endParaRPr>
          </a:p>
          <a:p>
            <a:pPr lvl="1" algn="just">
              <a:buClr>
                <a:srgbClr val="006600"/>
              </a:buClr>
            </a:pPr>
            <a:endParaRPr lang="fr-FR" sz="1800" b="1" dirty="0" smtClean="0">
              <a:solidFill>
                <a:srgbClr val="FF0000"/>
              </a:solidFill>
              <a:latin typeface="Garamond" pitchFamily="18" charset="0"/>
            </a:endParaRPr>
          </a:p>
          <a:p>
            <a:pPr marL="457200" lvl="1" indent="0" algn="just">
              <a:buClr>
                <a:srgbClr val="006600"/>
              </a:buClr>
              <a:buNone/>
            </a:pPr>
            <a:endParaRPr lang="fr-FR" sz="1800" b="1" dirty="0" smtClean="0">
              <a:solidFill>
                <a:srgbClr val="FF0000"/>
              </a:solidFill>
              <a:latin typeface="Garamond" pitchFamily="18" charset="0"/>
            </a:endParaRPr>
          </a:p>
          <a:p>
            <a:pPr marL="457200" lvl="1" indent="0" algn="just">
              <a:buClr>
                <a:srgbClr val="006600"/>
              </a:buClr>
              <a:buNone/>
            </a:pPr>
            <a:endParaRPr lang="fr-FR" sz="1800" b="1" dirty="0" smtClean="0">
              <a:solidFill>
                <a:srgbClr val="FF0000"/>
              </a:solidFill>
              <a:latin typeface="Garamond" pitchFamily="18" charset="0"/>
            </a:endParaRPr>
          </a:p>
          <a:p>
            <a:pPr lvl="1" algn="just">
              <a:buClr>
                <a:srgbClr val="006600"/>
              </a:buClr>
            </a:pPr>
            <a:r>
              <a:rPr lang="fr-FR" sz="2000" b="1" dirty="0" smtClean="0">
                <a:solidFill>
                  <a:srgbClr val="FF0000"/>
                </a:solidFill>
                <a:latin typeface="Garamond" pitchFamily="18" charset="0"/>
              </a:rPr>
              <a:t>Selon le nombre de saut : </a:t>
            </a:r>
            <a:r>
              <a:rPr lang="fr-FR" sz="2000" b="1" dirty="0">
                <a:latin typeface="Garamond" pitchFamily="18" charset="0"/>
                <a:sym typeface="Wingdings" pitchFamily="2" charset="2"/>
              </a:rPr>
              <a:t>le </a:t>
            </a:r>
            <a:r>
              <a:rPr lang="fr-FR" sz="2000" b="1" dirty="0">
                <a:latin typeface="Garamond" pitchFamily="18" charset="0"/>
              </a:rPr>
              <a:t>plus court chemin </a:t>
            </a:r>
            <a:r>
              <a:rPr lang="fr-FR" sz="2000" b="1" dirty="0" smtClean="0">
                <a:latin typeface="Garamond" pitchFamily="18" charset="0"/>
              </a:rPr>
              <a:t>entre A et D est </a:t>
            </a:r>
            <a:r>
              <a:rPr lang="fr-FR" sz="2000" b="1" dirty="0" smtClean="0">
                <a:solidFill>
                  <a:srgbClr val="FF0000"/>
                </a:solidFill>
                <a:latin typeface="Garamond" pitchFamily="18" charset="0"/>
              </a:rPr>
              <a:t>AED</a:t>
            </a:r>
            <a:r>
              <a:rPr lang="fr-FR" sz="2000" b="1" dirty="0" smtClean="0">
                <a:latin typeface="Garamond" pitchFamily="18" charset="0"/>
              </a:rPr>
              <a:t>.</a:t>
            </a:r>
          </a:p>
          <a:p>
            <a:pPr lvl="2" algn="just">
              <a:buClr>
                <a:srgbClr val="006600"/>
              </a:buClr>
            </a:pPr>
            <a:r>
              <a:rPr lang="fr-FR" dirty="0" smtClean="0">
                <a:latin typeface="Garamond" pitchFamily="18" charset="0"/>
              </a:rPr>
              <a:t>AB = BC = CD = AE = ED = 1 saut.</a:t>
            </a:r>
            <a:endParaRPr lang="fr-FR" dirty="0" smtClean="0">
              <a:solidFill>
                <a:schemeClr val="accent2"/>
              </a:solidFill>
              <a:latin typeface="Garamond" pitchFamily="18" charset="0"/>
            </a:endParaRPr>
          </a:p>
          <a:p>
            <a:pPr marL="457200" lvl="1" indent="0" algn="just">
              <a:buClr>
                <a:srgbClr val="006600"/>
              </a:buClr>
              <a:buNone/>
            </a:pPr>
            <a:endParaRPr lang="fr-FR" sz="2000" b="1" dirty="0" smtClean="0">
              <a:latin typeface="Garamond" pitchFamily="18" charset="0"/>
            </a:endParaRPr>
          </a:p>
          <a:p>
            <a:pPr lvl="2" algn="just">
              <a:buClr>
                <a:srgbClr val="006600"/>
              </a:buClr>
            </a:pPr>
            <a:r>
              <a:rPr lang="fr-FR" b="1" dirty="0" smtClean="0">
                <a:solidFill>
                  <a:srgbClr val="FF0000"/>
                </a:solidFill>
                <a:latin typeface="Garamond" pitchFamily="18" charset="0"/>
              </a:rPr>
              <a:t>coût</a:t>
            </a:r>
            <a:r>
              <a:rPr lang="fr-FR" b="1" dirty="0">
                <a:solidFill>
                  <a:srgbClr val="FF0000"/>
                </a:solidFill>
                <a:latin typeface="Garamond" pitchFamily="18" charset="0"/>
              </a:rPr>
              <a:t> = 100 / bande passante</a:t>
            </a:r>
            <a:r>
              <a:rPr lang="fr-FR" b="1" dirty="0" smtClean="0">
                <a:solidFill>
                  <a:srgbClr val="FF0000"/>
                </a:solidFill>
                <a:latin typeface="Garamond" pitchFamily="18" charset="0"/>
              </a:rPr>
              <a:t>.</a:t>
            </a:r>
            <a:endParaRPr lang="en-US" dirty="0" smtClean="0">
              <a:solidFill>
                <a:srgbClr val="FF0000"/>
              </a:solidFill>
              <a:latin typeface="Garamond" pitchFamily="18" charset="0"/>
            </a:endParaRPr>
          </a:p>
          <a:p>
            <a:pPr lvl="1" algn="just">
              <a:buClr>
                <a:srgbClr val="006600"/>
              </a:buClr>
            </a:pPr>
            <a:endParaRPr lang="fr-FR" sz="1800" b="1" dirty="0" smtClean="0">
              <a:solidFill>
                <a:srgbClr val="FF0000"/>
              </a:solidFill>
              <a:latin typeface="Garamond" pitchFamily="18" charset="0"/>
            </a:endParaRPr>
          </a:p>
          <a:p>
            <a:pPr algn="just">
              <a:buClr>
                <a:srgbClr val="006600"/>
              </a:buClr>
              <a:buFont typeface="Wingdings" pitchFamily="2" charset="2"/>
              <a:buNone/>
            </a:pPr>
            <a:endParaRPr lang="fr-FR" sz="2000" dirty="0" smtClean="0">
              <a:latin typeface="Garamond" pitchFamily="18" charset="0"/>
            </a:endParaRPr>
          </a:p>
          <a:p>
            <a:pPr lvl="1" algn="just">
              <a:buClr>
                <a:srgbClr val="FF0000"/>
              </a:buClr>
            </a:pPr>
            <a:endParaRPr lang="fr-FR" sz="2000" dirty="0" smtClean="0">
              <a:latin typeface="Garamond" pitchFamily="18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C86431-11FC-453B-9B84-0FB5ACF33F20}" type="slidenum">
              <a:rPr lang="fr-FR" smtClean="0"/>
              <a:pPr>
                <a:defRPr/>
              </a:pPr>
              <a:t>11</a:t>
            </a:fld>
            <a:endParaRPr lang="fr-FR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57200" y="130175"/>
            <a:ext cx="8229600" cy="561975"/>
          </a:xfrm>
          <a:prstGeom prst="rect">
            <a:avLst/>
          </a:prstGeom>
        </p:spPr>
        <p:txBody>
          <a:bodyPr/>
          <a:lstStyle/>
          <a:p>
            <a:pPr eaLnBrk="0" hangingPunct="0">
              <a:spcBef>
                <a:spcPct val="0"/>
              </a:spcBef>
              <a:buClrTx/>
              <a:defRPr/>
            </a:pPr>
            <a:r>
              <a:rPr lang="fr-FR" sz="2800" kern="0" dirty="0">
                <a:solidFill>
                  <a:schemeClr val="accent2"/>
                </a:solidFill>
                <a:latin typeface="Garamond" pitchFamily="18" charset="0"/>
                <a:ea typeface="+mj-ea"/>
                <a:cs typeface="+mj-cs"/>
              </a:rPr>
              <a:t>Principe du routage</a:t>
            </a:r>
          </a:p>
        </p:txBody>
      </p:sp>
      <p:sp>
        <p:nvSpPr>
          <p:cNvPr id="5125" name="Rectangle 3"/>
          <p:cNvSpPr>
            <a:spLocks noChangeArrowheads="1"/>
          </p:cNvSpPr>
          <p:nvPr/>
        </p:nvSpPr>
        <p:spPr bwMode="auto">
          <a:xfrm>
            <a:off x="61913" y="669925"/>
            <a:ext cx="8902700" cy="1030883"/>
          </a:xfrm>
          <a:prstGeom prst="rect">
            <a:avLst/>
          </a:prstGeom>
          <a:noFill/>
          <a:ln w="28575" algn="ctr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grpSp>
        <p:nvGrpSpPr>
          <p:cNvPr id="7" name="Groupe 22"/>
          <p:cNvGrpSpPr>
            <a:grpSpLocks/>
          </p:cNvGrpSpPr>
          <p:nvPr/>
        </p:nvGrpSpPr>
        <p:grpSpPr bwMode="auto">
          <a:xfrm>
            <a:off x="577850" y="2200016"/>
            <a:ext cx="7988300" cy="1685729"/>
            <a:chOff x="577511" y="1907629"/>
            <a:chExt cx="7988300" cy="1685729"/>
          </a:xfrm>
        </p:grpSpPr>
        <p:grpSp>
          <p:nvGrpSpPr>
            <p:cNvPr id="8" name="Groupe 32"/>
            <p:cNvGrpSpPr>
              <a:grpSpLocks/>
            </p:cNvGrpSpPr>
            <p:nvPr/>
          </p:nvGrpSpPr>
          <p:grpSpPr bwMode="auto">
            <a:xfrm>
              <a:off x="1074399" y="2055268"/>
              <a:ext cx="6697662" cy="1441385"/>
              <a:chOff x="971600" y="2163459"/>
              <a:chExt cx="6698378" cy="1442225"/>
            </a:xfrm>
          </p:grpSpPr>
          <p:grpSp>
            <p:nvGrpSpPr>
              <p:cNvPr id="15" name="Groupe 31"/>
              <p:cNvGrpSpPr>
                <a:grpSpLocks/>
              </p:cNvGrpSpPr>
              <p:nvPr/>
            </p:nvGrpSpPr>
            <p:grpSpPr bwMode="auto">
              <a:xfrm>
                <a:off x="971600" y="2163459"/>
                <a:ext cx="6698378" cy="576884"/>
                <a:chOff x="1187624" y="1412776"/>
                <a:chExt cx="6697662" cy="576635"/>
              </a:xfrm>
            </p:grpSpPr>
            <p:sp>
              <p:nvSpPr>
                <p:cNvPr id="19" name="Ellipse 5"/>
                <p:cNvSpPr>
                  <a:spLocks noChangeArrowheads="1"/>
                </p:cNvSpPr>
                <p:nvPr/>
              </p:nvSpPr>
              <p:spPr bwMode="auto">
                <a:xfrm>
                  <a:off x="1187624" y="1412776"/>
                  <a:ext cx="576143" cy="576635"/>
                </a:xfrm>
                <a:prstGeom prst="ellipse">
                  <a:avLst/>
                </a:prstGeom>
                <a:noFill/>
                <a:ln w="38100" algn="ctr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tIns="0" rIns="0" bIns="0"/>
                <a:lstStyle/>
                <a:p>
                  <a:r>
                    <a:rPr lang="fr-FR" sz="2800">
                      <a:latin typeface="Garamond" pitchFamily="18" charset="0"/>
                    </a:rPr>
                    <a:t>A</a:t>
                  </a:r>
                </a:p>
              </p:txBody>
            </p:sp>
            <p:sp>
              <p:nvSpPr>
                <p:cNvPr id="20" name="Ellipse 7"/>
                <p:cNvSpPr>
                  <a:spLocks noChangeArrowheads="1"/>
                </p:cNvSpPr>
                <p:nvPr/>
              </p:nvSpPr>
              <p:spPr bwMode="auto">
                <a:xfrm>
                  <a:off x="3420178" y="1412776"/>
                  <a:ext cx="576143" cy="576635"/>
                </a:xfrm>
                <a:prstGeom prst="ellipse">
                  <a:avLst/>
                </a:prstGeom>
                <a:noFill/>
                <a:ln w="38100" algn="ctr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tIns="0" rIns="0" bIns="0"/>
                <a:lstStyle/>
                <a:p>
                  <a:r>
                    <a:rPr lang="fr-FR" sz="2800">
                      <a:latin typeface="Garamond" pitchFamily="18" charset="0"/>
                    </a:rPr>
                    <a:t>B</a:t>
                  </a:r>
                </a:p>
              </p:txBody>
            </p:sp>
            <p:sp>
              <p:nvSpPr>
                <p:cNvPr id="21" name="Ellipse 8"/>
                <p:cNvSpPr>
                  <a:spLocks noChangeArrowheads="1"/>
                </p:cNvSpPr>
                <p:nvPr/>
              </p:nvSpPr>
              <p:spPr bwMode="auto">
                <a:xfrm>
                  <a:off x="5364661" y="1412776"/>
                  <a:ext cx="576143" cy="576635"/>
                </a:xfrm>
                <a:prstGeom prst="ellipse">
                  <a:avLst/>
                </a:prstGeom>
                <a:noFill/>
                <a:ln w="38100" algn="ctr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tIns="0" rIns="0" bIns="0"/>
                <a:lstStyle/>
                <a:p>
                  <a:r>
                    <a:rPr lang="fr-FR" sz="2800">
                      <a:latin typeface="Garamond" pitchFamily="18" charset="0"/>
                    </a:rPr>
                    <a:t>C</a:t>
                  </a:r>
                </a:p>
              </p:txBody>
            </p:sp>
            <p:sp>
              <p:nvSpPr>
                <p:cNvPr id="22" name="Ellipse 9"/>
                <p:cNvSpPr>
                  <a:spLocks noChangeArrowheads="1"/>
                </p:cNvSpPr>
                <p:nvPr/>
              </p:nvSpPr>
              <p:spPr bwMode="auto">
                <a:xfrm>
                  <a:off x="7309143" y="1412776"/>
                  <a:ext cx="576143" cy="576635"/>
                </a:xfrm>
                <a:prstGeom prst="ellipse">
                  <a:avLst/>
                </a:prstGeom>
                <a:noFill/>
                <a:ln w="38100" algn="ctr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tIns="0" rIns="0" bIns="0"/>
                <a:lstStyle/>
                <a:p>
                  <a:r>
                    <a:rPr lang="fr-FR" sz="2800">
                      <a:latin typeface="Garamond" pitchFamily="18" charset="0"/>
                    </a:rPr>
                    <a:t>D</a:t>
                  </a:r>
                </a:p>
              </p:txBody>
            </p:sp>
            <p:cxnSp>
              <p:nvCxnSpPr>
                <p:cNvPr id="23" name="Connecteur droit 11"/>
                <p:cNvCxnSpPr>
                  <a:cxnSpLocks noChangeShapeType="1"/>
                  <a:stCxn id="19" idx="6"/>
                  <a:endCxn id="20" idx="2"/>
                </p:cNvCxnSpPr>
                <p:nvPr/>
              </p:nvCxnSpPr>
              <p:spPr bwMode="auto">
                <a:xfrm>
                  <a:off x="1763767" y="1701094"/>
                  <a:ext cx="1656411" cy="0"/>
                </a:xfrm>
                <a:prstGeom prst="line">
                  <a:avLst/>
                </a:prstGeom>
                <a:noFill/>
                <a:ln w="38100" algn="ctr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24" name="Connecteur droit 13"/>
                <p:cNvCxnSpPr>
                  <a:cxnSpLocks noChangeShapeType="1"/>
                  <a:stCxn id="20" idx="6"/>
                  <a:endCxn id="21" idx="2"/>
                </p:cNvCxnSpPr>
                <p:nvPr/>
              </p:nvCxnSpPr>
              <p:spPr bwMode="auto">
                <a:xfrm>
                  <a:off x="3996321" y="1701094"/>
                  <a:ext cx="1368340" cy="0"/>
                </a:xfrm>
                <a:prstGeom prst="line">
                  <a:avLst/>
                </a:prstGeom>
                <a:noFill/>
                <a:ln w="38100" algn="ctr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25" name="Connecteur droit 15"/>
                <p:cNvCxnSpPr>
                  <a:cxnSpLocks noChangeShapeType="1"/>
                  <a:stCxn id="21" idx="6"/>
                  <a:endCxn id="22" idx="2"/>
                </p:cNvCxnSpPr>
                <p:nvPr/>
              </p:nvCxnSpPr>
              <p:spPr bwMode="auto">
                <a:xfrm>
                  <a:off x="5940803" y="1701094"/>
                  <a:ext cx="1368340" cy="0"/>
                </a:xfrm>
                <a:prstGeom prst="line">
                  <a:avLst/>
                </a:prstGeom>
                <a:noFill/>
                <a:ln w="38100" algn="ctr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sp>
            <p:nvSpPr>
              <p:cNvPr id="16" name="Ellipse 9"/>
              <p:cNvSpPr>
                <a:spLocks noChangeArrowheads="1"/>
              </p:cNvSpPr>
              <p:nvPr/>
            </p:nvSpPr>
            <p:spPr bwMode="auto">
              <a:xfrm>
                <a:off x="4068275" y="3028800"/>
                <a:ext cx="576205" cy="576884"/>
              </a:xfrm>
              <a:prstGeom prst="ellipse">
                <a:avLst/>
              </a:prstGeom>
              <a:noFill/>
              <a:ln w="38100" algn="ctr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r>
                  <a:rPr lang="fr-FR" sz="2800" dirty="0">
                    <a:latin typeface="Garamond" pitchFamily="18" charset="0"/>
                  </a:rPr>
                  <a:t>E</a:t>
                </a:r>
              </a:p>
            </p:txBody>
          </p:sp>
          <p:cxnSp>
            <p:nvCxnSpPr>
              <p:cNvPr id="17" name="Connecteur droit 11"/>
              <p:cNvCxnSpPr>
                <a:cxnSpLocks noChangeShapeType="1"/>
                <a:stCxn id="19" idx="5"/>
                <a:endCxn id="16" idx="2"/>
              </p:cNvCxnSpPr>
              <p:nvPr/>
            </p:nvCxnSpPr>
            <p:spPr bwMode="auto">
              <a:xfrm>
                <a:off x="1463422" y="2655861"/>
                <a:ext cx="2604853" cy="661381"/>
              </a:xfrm>
              <a:prstGeom prst="line">
                <a:avLst/>
              </a:prstGeom>
              <a:noFill/>
              <a:ln w="38100" algn="ctr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8" name="Connecteur droit 11"/>
              <p:cNvCxnSpPr>
                <a:cxnSpLocks noChangeShapeType="1"/>
                <a:stCxn id="16" idx="6"/>
                <a:endCxn id="22" idx="3"/>
              </p:cNvCxnSpPr>
              <p:nvPr/>
            </p:nvCxnSpPr>
            <p:spPr bwMode="auto">
              <a:xfrm flipV="1">
                <a:off x="4644480" y="2655861"/>
                <a:ext cx="2533677" cy="661381"/>
              </a:xfrm>
              <a:prstGeom prst="line">
                <a:avLst/>
              </a:prstGeom>
              <a:noFill/>
              <a:ln w="38100" algn="ctr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9" name="Connecteur droit avec flèche 34"/>
            <p:cNvCxnSpPr>
              <a:cxnSpLocks noChangeShapeType="1"/>
            </p:cNvCxnSpPr>
            <p:nvPr/>
          </p:nvCxnSpPr>
          <p:spPr bwMode="auto">
            <a:xfrm>
              <a:off x="1291886" y="1907629"/>
              <a:ext cx="6264275" cy="0"/>
            </a:xfrm>
            <a:prstGeom prst="straightConnector1">
              <a:avLst/>
            </a:prstGeom>
            <a:noFill/>
            <a:ln w="57150" algn="ctr">
              <a:solidFill>
                <a:srgbClr val="8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" name="Forme libre 37"/>
            <p:cNvSpPr>
              <a:spLocks/>
            </p:cNvSpPr>
            <p:nvPr/>
          </p:nvSpPr>
          <p:spPr bwMode="auto">
            <a:xfrm>
              <a:off x="1577945" y="2961533"/>
              <a:ext cx="5702300" cy="631825"/>
            </a:xfrm>
            <a:custGeom>
              <a:avLst/>
              <a:gdLst>
                <a:gd name="T0" fmla="*/ 0 w 5701553"/>
                <a:gd name="T1" fmla="*/ 0 h 632012"/>
                <a:gd name="T2" fmla="*/ 2889929 w 5701553"/>
                <a:gd name="T3" fmla="*/ 637267 h 632012"/>
                <a:gd name="T4" fmla="*/ 5725843 w 5701553"/>
                <a:gd name="T5" fmla="*/ 0 h 632012"/>
                <a:gd name="T6" fmla="*/ 5725843 w 5701553"/>
                <a:gd name="T7" fmla="*/ 0 h 63201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01553"/>
                <a:gd name="T13" fmla="*/ 0 h 632012"/>
                <a:gd name="T14" fmla="*/ 5701553 w 5701553"/>
                <a:gd name="T15" fmla="*/ 632012 h 63201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01553" h="632012">
                  <a:moveTo>
                    <a:pt x="0" y="0"/>
                  </a:moveTo>
                  <a:cubicBezTo>
                    <a:pt x="963705" y="316006"/>
                    <a:pt x="1927411" y="632012"/>
                    <a:pt x="2877670" y="632012"/>
                  </a:cubicBezTo>
                  <a:cubicBezTo>
                    <a:pt x="3827929" y="632012"/>
                    <a:pt x="5701553" y="0"/>
                    <a:pt x="5701553" y="0"/>
                  </a:cubicBezTo>
                </a:path>
              </a:pathLst>
            </a:custGeom>
            <a:noFill/>
            <a:ln w="57150" cap="flat" cmpd="sng" algn="ctr">
              <a:solidFill>
                <a:srgbClr val="800000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13" name="Flèche vers le bas 40"/>
            <p:cNvSpPr>
              <a:spLocks noChangeArrowheads="1"/>
            </p:cNvSpPr>
            <p:nvPr/>
          </p:nvSpPr>
          <p:spPr bwMode="auto">
            <a:xfrm rot="-8143093">
              <a:off x="577511" y="2414042"/>
              <a:ext cx="346075" cy="868362"/>
            </a:xfrm>
            <a:prstGeom prst="downArrow">
              <a:avLst>
                <a:gd name="adj1" fmla="val 50000"/>
                <a:gd name="adj2" fmla="val 49986"/>
              </a:avLst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" name="Flèche vers le bas 40"/>
            <p:cNvSpPr>
              <a:spLocks noChangeArrowheads="1"/>
            </p:cNvSpPr>
            <p:nvPr/>
          </p:nvSpPr>
          <p:spPr bwMode="auto">
            <a:xfrm rot="8084071">
              <a:off x="7957798" y="2369592"/>
              <a:ext cx="346075" cy="869950"/>
            </a:xfrm>
            <a:prstGeom prst="downArrow">
              <a:avLst>
                <a:gd name="adj1" fmla="val 50000"/>
                <a:gd name="adj2" fmla="val 50077"/>
              </a:avLst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sp>
        <p:nvSpPr>
          <p:cNvPr id="26" name="ZoneTexte 35"/>
          <p:cNvSpPr txBox="1">
            <a:spLocks noChangeArrowheads="1"/>
          </p:cNvSpPr>
          <p:nvPr/>
        </p:nvSpPr>
        <p:spPr bwMode="auto">
          <a:xfrm>
            <a:off x="1638515" y="2280681"/>
            <a:ext cx="163734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fr-FR" dirty="0" smtClean="0">
                <a:solidFill>
                  <a:schemeClr val="accent2"/>
                </a:solidFill>
                <a:latin typeface="Garamond" pitchFamily="18" charset="0"/>
              </a:rPr>
              <a:t>20 Mb/s</a:t>
            </a:r>
            <a:endParaRPr lang="fr-FR" dirty="0">
              <a:solidFill>
                <a:schemeClr val="accent2"/>
              </a:solidFill>
              <a:latin typeface="Garamond" pitchFamily="18" charset="0"/>
            </a:endParaRPr>
          </a:p>
        </p:txBody>
      </p:sp>
      <p:sp>
        <p:nvSpPr>
          <p:cNvPr id="27" name="ZoneTexte 35"/>
          <p:cNvSpPr txBox="1">
            <a:spLocks noChangeArrowheads="1"/>
          </p:cNvSpPr>
          <p:nvPr/>
        </p:nvSpPr>
        <p:spPr bwMode="auto">
          <a:xfrm>
            <a:off x="3752616" y="2294329"/>
            <a:ext cx="163734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fr-FR" dirty="0" smtClean="0">
                <a:solidFill>
                  <a:schemeClr val="accent2"/>
                </a:solidFill>
                <a:latin typeface="Garamond" pitchFamily="18" charset="0"/>
              </a:rPr>
              <a:t>20 Mb/s</a:t>
            </a:r>
            <a:endParaRPr lang="fr-FR" dirty="0">
              <a:solidFill>
                <a:schemeClr val="accent2"/>
              </a:solidFill>
              <a:latin typeface="Garamond" pitchFamily="18" charset="0"/>
            </a:endParaRPr>
          </a:p>
        </p:txBody>
      </p:sp>
      <p:sp>
        <p:nvSpPr>
          <p:cNvPr id="28" name="ZoneTexte 35"/>
          <p:cNvSpPr txBox="1">
            <a:spLocks noChangeArrowheads="1"/>
          </p:cNvSpPr>
          <p:nvPr/>
        </p:nvSpPr>
        <p:spPr bwMode="auto">
          <a:xfrm>
            <a:off x="5742971" y="2280681"/>
            <a:ext cx="163734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fr-FR" dirty="0" smtClean="0">
                <a:solidFill>
                  <a:schemeClr val="accent2"/>
                </a:solidFill>
                <a:latin typeface="Garamond" pitchFamily="18" charset="0"/>
              </a:rPr>
              <a:t>20 Mb/s</a:t>
            </a:r>
            <a:endParaRPr lang="fr-FR" dirty="0">
              <a:solidFill>
                <a:schemeClr val="accent2"/>
              </a:solidFill>
              <a:latin typeface="Garamond" pitchFamily="18" charset="0"/>
            </a:endParaRPr>
          </a:p>
        </p:txBody>
      </p:sp>
      <p:sp>
        <p:nvSpPr>
          <p:cNvPr id="29" name="ZoneTexte 35"/>
          <p:cNvSpPr txBox="1">
            <a:spLocks noChangeArrowheads="1"/>
          </p:cNvSpPr>
          <p:nvPr/>
        </p:nvSpPr>
        <p:spPr bwMode="auto">
          <a:xfrm rot="542705">
            <a:off x="2195727" y="3293299"/>
            <a:ext cx="163734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fr-FR" dirty="0">
                <a:solidFill>
                  <a:schemeClr val="accent2"/>
                </a:solidFill>
                <a:latin typeface="Garamond" pitchFamily="18" charset="0"/>
              </a:rPr>
              <a:t>1</a:t>
            </a:r>
            <a:r>
              <a:rPr lang="fr-FR" dirty="0" smtClean="0">
                <a:solidFill>
                  <a:schemeClr val="accent2"/>
                </a:solidFill>
                <a:latin typeface="Garamond" pitchFamily="18" charset="0"/>
              </a:rPr>
              <a:t>0 Mb/s</a:t>
            </a:r>
            <a:endParaRPr lang="fr-FR" dirty="0">
              <a:solidFill>
                <a:schemeClr val="accent2"/>
              </a:solidFill>
              <a:latin typeface="Garamond" pitchFamily="18" charset="0"/>
            </a:endParaRPr>
          </a:p>
        </p:txBody>
      </p:sp>
      <p:sp>
        <p:nvSpPr>
          <p:cNvPr id="30" name="ZoneTexte 35"/>
          <p:cNvSpPr txBox="1">
            <a:spLocks noChangeArrowheads="1"/>
          </p:cNvSpPr>
          <p:nvPr/>
        </p:nvSpPr>
        <p:spPr bwMode="auto">
          <a:xfrm rot="20953938">
            <a:off x="5061164" y="3270009"/>
            <a:ext cx="163734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fr-FR" dirty="0">
                <a:solidFill>
                  <a:schemeClr val="accent2"/>
                </a:solidFill>
                <a:latin typeface="Garamond" pitchFamily="18" charset="0"/>
              </a:rPr>
              <a:t>1</a:t>
            </a:r>
            <a:r>
              <a:rPr lang="fr-FR" dirty="0" smtClean="0">
                <a:solidFill>
                  <a:schemeClr val="accent2"/>
                </a:solidFill>
                <a:latin typeface="Garamond" pitchFamily="18" charset="0"/>
              </a:rPr>
              <a:t>0 Mb/s</a:t>
            </a:r>
            <a:endParaRPr lang="fr-FR" dirty="0">
              <a:solidFill>
                <a:schemeClr val="accent2"/>
              </a:solidFill>
              <a:latin typeface="Garamond" pitchFamily="18" charset="0"/>
            </a:endParaRPr>
          </a:p>
        </p:txBody>
      </p:sp>
      <p:sp>
        <p:nvSpPr>
          <p:cNvPr id="37" name="ZoneTexte 36"/>
          <p:cNvSpPr txBox="1"/>
          <p:nvPr/>
        </p:nvSpPr>
        <p:spPr>
          <a:xfrm>
            <a:off x="142510" y="3661486"/>
            <a:ext cx="918841" cy="400110"/>
          </a:xfrm>
          <a:prstGeom prst="rect">
            <a:avLst/>
          </a:prstGeom>
          <a:solidFill>
            <a:schemeClr val="accent5"/>
          </a:solidFill>
        </p:spPr>
        <p:txBody>
          <a:bodyPr wrap="none" rtlCol="0">
            <a:spAutoFit/>
          </a:bodyPr>
          <a:lstStyle/>
          <a:p>
            <a:r>
              <a:rPr lang="fr-FR" sz="2000" dirty="0" smtClean="0">
                <a:solidFill>
                  <a:srgbClr val="FF0000"/>
                </a:solidFill>
                <a:latin typeface="Garamond" pitchFamily="18" charset="0"/>
              </a:rPr>
              <a:t>Source</a:t>
            </a:r>
            <a:endParaRPr lang="fr-FR" sz="2000" dirty="0">
              <a:solidFill>
                <a:srgbClr val="FF0000"/>
              </a:solidFill>
              <a:latin typeface="Garamond" pitchFamily="18" charset="0"/>
            </a:endParaRPr>
          </a:p>
        </p:txBody>
      </p:sp>
      <p:sp>
        <p:nvSpPr>
          <p:cNvPr id="38" name="ZoneTexte 37"/>
          <p:cNvSpPr txBox="1"/>
          <p:nvPr/>
        </p:nvSpPr>
        <p:spPr>
          <a:xfrm>
            <a:off x="7508765" y="3573016"/>
            <a:ext cx="1455848" cy="400110"/>
          </a:xfrm>
          <a:prstGeom prst="rect">
            <a:avLst/>
          </a:prstGeom>
          <a:solidFill>
            <a:schemeClr val="accent5"/>
          </a:solidFill>
        </p:spPr>
        <p:txBody>
          <a:bodyPr wrap="none" rtlCol="0">
            <a:spAutoFit/>
          </a:bodyPr>
          <a:lstStyle/>
          <a:p>
            <a:r>
              <a:rPr lang="fr-FR" sz="2000" dirty="0" smtClean="0">
                <a:solidFill>
                  <a:srgbClr val="FF0000"/>
                </a:solidFill>
                <a:latin typeface="Garamond" pitchFamily="18" charset="0"/>
              </a:rPr>
              <a:t>Destination</a:t>
            </a:r>
            <a:endParaRPr lang="fr-FR" sz="2000" dirty="0">
              <a:solidFill>
                <a:srgbClr val="FF0000"/>
              </a:solidFill>
              <a:latin typeface="Garamond" pitchFamily="18" charset="0"/>
            </a:endParaRPr>
          </a:p>
        </p:txBody>
      </p:sp>
      <p:sp>
        <p:nvSpPr>
          <p:cNvPr id="32" name="Rectangle 3"/>
          <p:cNvSpPr>
            <a:spLocks noChangeArrowheads="1"/>
          </p:cNvSpPr>
          <p:nvPr/>
        </p:nvSpPr>
        <p:spPr bwMode="auto">
          <a:xfrm>
            <a:off x="984244" y="4675077"/>
            <a:ext cx="4206240" cy="365760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3" name="Rectangle 3"/>
          <p:cNvSpPr>
            <a:spLocks noChangeArrowheads="1"/>
          </p:cNvSpPr>
          <p:nvPr/>
        </p:nvSpPr>
        <p:spPr bwMode="auto">
          <a:xfrm>
            <a:off x="971600" y="5412208"/>
            <a:ext cx="3474720" cy="393056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706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Espace réservé du contenu 2"/>
          <p:cNvSpPr>
            <a:spLocks noGrp="1"/>
          </p:cNvSpPr>
          <p:nvPr>
            <p:ph idx="1"/>
          </p:nvPr>
        </p:nvSpPr>
        <p:spPr>
          <a:xfrm>
            <a:off x="47625" y="620713"/>
            <a:ext cx="8929688" cy="6120655"/>
          </a:xfrm>
        </p:spPr>
        <p:txBody>
          <a:bodyPr/>
          <a:lstStyle/>
          <a:p>
            <a:pPr algn="just"/>
            <a:r>
              <a:rPr lang="fr-FR" sz="2000" dirty="0" smtClean="0">
                <a:latin typeface="Garamond" pitchFamily="18" charset="0"/>
              </a:rPr>
              <a:t> </a:t>
            </a:r>
            <a:r>
              <a:rPr lang="fr-FR" sz="2000" b="1" dirty="0" smtClean="0">
                <a:solidFill>
                  <a:srgbClr val="FF0000"/>
                </a:solidFill>
                <a:latin typeface="Garamond" pitchFamily="18" charset="0"/>
              </a:rPr>
              <a:t>Protocole de routage</a:t>
            </a:r>
            <a:r>
              <a:rPr lang="fr-FR" sz="2000" dirty="0" smtClean="0">
                <a:solidFill>
                  <a:srgbClr val="FF0000"/>
                </a:solidFill>
                <a:latin typeface="Garamond" pitchFamily="18" charset="0"/>
              </a:rPr>
              <a:t> </a:t>
            </a:r>
            <a:r>
              <a:rPr lang="fr-FR" sz="2000" dirty="0" smtClean="0">
                <a:latin typeface="Garamond" pitchFamily="18" charset="0"/>
                <a:sym typeface="Wingdings" pitchFamily="2" charset="2"/>
              </a:rPr>
              <a:t> les routeurs doivent exécuter </a:t>
            </a:r>
            <a:r>
              <a:rPr lang="fr-FR" sz="2000" b="1" dirty="0" smtClean="0">
                <a:solidFill>
                  <a:schemeClr val="accent2"/>
                </a:solidFill>
                <a:latin typeface="Garamond" pitchFamily="18" charset="0"/>
                <a:sym typeface="Wingdings" pitchFamily="2" charset="2"/>
              </a:rPr>
              <a:t>un algorithme pour calculer le </a:t>
            </a:r>
            <a:r>
              <a:rPr lang="fr-FR" sz="2000" b="1" dirty="0" smtClean="0">
                <a:solidFill>
                  <a:schemeClr val="accent2"/>
                </a:solidFill>
                <a:latin typeface="Garamond" pitchFamily="18" charset="0"/>
              </a:rPr>
              <a:t>plus court chemin </a:t>
            </a:r>
            <a:r>
              <a:rPr lang="fr-FR" sz="2000" dirty="0" smtClean="0">
                <a:latin typeface="Garamond" pitchFamily="18" charset="0"/>
              </a:rPr>
              <a:t>afin d’acheminer les paquets d’un réseau à un autre. </a:t>
            </a:r>
          </a:p>
          <a:p>
            <a:pPr lvl="1" algn="just">
              <a:buClr>
                <a:srgbClr val="006600"/>
              </a:buClr>
            </a:pPr>
            <a:r>
              <a:rPr lang="fr-FR" sz="2000" dirty="0">
                <a:latin typeface="Garamond" pitchFamily="18" charset="0"/>
              </a:rPr>
              <a:t>B</a:t>
            </a:r>
            <a:r>
              <a:rPr lang="fr-FR" sz="2000" dirty="0" smtClean="0">
                <a:latin typeface="Garamond" pitchFamily="18" charset="0"/>
              </a:rPr>
              <a:t>asé sur </a:t>
            </a:r>
            <a:r>
              <a:rPr lang="fr-FR" sz="2000" b="1" dirty="0" smtClean="0">
                <a:solidFill>
                  <a:srgbClr val="FF0000"/>
                </a:solidFill>
                <a:latin typeface="Garamond" pitchFamily="18" charset="0"/>
              </a:rPr>
              <a:t>des métriques (ex. nombre de sauts, bande passante, …).</a:t>
            </a:r>
          </a:p>
          <a:p>
            <a:pPr lvl="1" algn="just">
              <a:buClr>
                <a:srgbClr val="006600"/>
              </a:buClr>
            </a:pPr>
            <a:endParaRPr lang="fr-FR" sz="1800" b="1" dirty="0">
              <a:solidFill>
                <a:srgbClr val="FF0000"/>
              </a:solidFill>
              <a:latin typeface="Garamond" pitchFamily="18" charset="0"/>
            </a:endParaRPr>
          </a:p>
          <a:p>
            <a:pPr lvl="1" algn="just">
              <a:buClr>
                <a:srgbClr val="006600"/>
              </a:buClr>
            </a:pPr>
            <a:endParaRPr lang="fr-FR" sz="1800" b="1" dirty="0" smtClean="0">
              <a:solidFill>
                <a:srgbClr val="FF0000"/>
              </a:solidFill>
              <a:latin typeface="Garamond" pitchFamily="18" charset="0"/>
            </a:endParaRPr>
          </a:p>
          <a:p>
            <a:pPr lvl="1" algn="just">
              <a:buClr>
                <a:srgbClr val="006600"/>
              </a:buClr>
            </a:pPr>
            <a:endParaRPr lang="fr-FR" sz="1800" b="1" dirty="0">
              <a:solidFill>
                <a:srgbClr val="FF0000"/>
              </a:solidFill>
              <a:latin typeface="Garamond" pitchFamily="18" charset="0"/>
            </a:endParaRPr>
          </a:p>
          <a:p>
            <a:pPr lvl="1" algn="just">
              <a:buClr>
                <a:srgbClr val="006600"/>
              </a:buClr>
            </a:pPr>
            <a:endParaRPr lang="fr-FR" sz="1800" b="1" dirty="0" smtClean="0">
              <a:solidFill>
                <a:srgbClr val="FF0000"/>
              </a:solidFill>
              <a:latin typeface="Garamond" pitchFamily="18" charset="0"/>
            </a:endParaRPr>
          </a:p>
          <a:p>
            <a:pPr lvl="1" algn="just">
              <a:buClr>
                <a:srgbClr val="006600"/>
              </a:buClr>
            </a:pPr>
            <a:endParaRPr lang="fr-FR" sz="1800" b="1" dirty="0">
              <a:solidFill>
                <a:srgbClr val="FF0000"/>
              </a:solidFill>
              <a:latin typeface="Garamond" pitchFamily="18" charset="0"/>
            </a:endParaRPr>
          </a:p>
          <a:p>
            <a:pPr lvl="1" algn="just">
              <a:buClr>
                <a:srgbClr val="006600"/>
              </a:buClr>
            </a:pPr>
            <a:endParaRPr lang="fr-FR" sz="1800" b="1" dirty="0" smtClean="0">
              <a:solidFill>
                <a:srgbClr val="FF0000"/>
              </a:solidFill>
              <a:latin typeface="Garamond" pitchFamily="18" charset="0"/>
            </a:endParaRPr>
          </a:p>
          <a:p>
            <a:pPr marL="457200" lvl="1" indent="0" algn="just">
              <a:buClr>
                <a:srgbClr val="006600"/>
              </a:buClr>
              <a:buNone/>
            </a:pPr>
            <a:endParaRPr lang="fr-FR" sz="1800" b="1" dirty="0" smtClean="0">
              <a:solidFill>
                <a:srgbClr val="FF0000"/>
              </a:solidFill>
              <a:latin typeface="Garamond" pitchFamily="18" charset="0"/>
            </a:endParaRPr>
          </a:p>
          <a:p>
            <a:pPr marL="457200" lvl="1" indent="0" algn="just">
              <a:buClr>
                <a:srgbClr val="006600"/>
              </a:buClr>
              <a:buNone/>
            </a:pPr>
            <a:endParaRPr lang="fr-FR" sz="1800" b="1" dirty="0" smtClean="0">
              <a:solidFill>
                <a:srgbClr val="FF0000"/>
              </a:solidFill>
              <a:latin typeface="Garamond" pitchFamily="18" charset="0"/>
            </a:endParaRPr>
          </a:p>
          <a:p>
            <a:pPr lvl="1" algn="just">
              <a:buClr>
                <a:srgbClr val="006600"/>
              </a:buClr>
            </a:pPr>
            <a:r>
              <a:rPr lang="fr-FR" sz="2000" b="1" dirty="0" smtClean="0">
                <a:solidFill>
                  <a:srgbClr val="FF0000"/>
                </a:solidFill>
                <a:latin typeface="Garamond" pitchFamily="18" charset="0"/>
              </a:rPr>
              <a:t>Selon le nombre de saut : </a:t>
            </a:r>
            <a:r>
              <a:rPr lang="fr-FR" sz="2000" b="1" dirty="0">
                <a:latin typeface="Garamond" pitchFamily="18" charset="0"/>
                <a:sym typeface="Wingdings" pitchFamily="2" charset="2"/>
              </a:rPr>
              <a:t>le </a:t>
            </a:r>
            <a:r>
              <a:rPr lang="fr-FR" sz="2000" b="1" dirty="0">
                <a:latin typeface="Garamond" pitchFamily="18" charset="0"/>
              </a:rPr>
              <a:t>plus court chemin </a:t>
            </a:r>
            <a:r>
              <a:rPr lang="fr-FR" sz="2000" b="1" dirty="0" smtClean="0">
                <a:latin typeface="Garamond" pitchFamily="18" charset="0"/>
              </a:rPr>
              <a:t>entre A et D est </a:t>
            </a:r>
            <a:r>
              <a:rPr lang="fr-FR" sz="2000" b="1" dirty="0" smtClean="0">
                <a:solidFill>
                  <a:srgbClr val="FF0000"/>
                </a:solidFill>
                <a:latin typeface="Garamond" pitchFamily="18" charset="0"/>
              </a:rPr>
              <a:t>AED</a:t>
            </a:r>
            <a:r>
              <a:rPr lang="fr-FR" sz="2000" b="1" dirty="0" smtClean="0">
                <a:latin typeface="Garamond" pitchFamily="18" charset="0"/>
              </a:rPr>
              <a:t>.</a:t>
            </a:r>
          </a:p>
          <a:p>
            <a:pPr lvl="2" algn="just">
              <a:buClr>
                <a:srgbClr val="006600"/>
              </a:buClr>
            </a:pPr>
            <a:r>
              <a:rPr lang="fr-FR" dirty="0" smtClean="0">
                <a:latin typeface="Garamond" pitchFamily="18" charset="0"/>
              </a:rPr>
              <a:t>AB = BC = CD = AE = ED = 1 saut.</a:t>
            </a:r>
            <a:endParaRPr lang="fr-FR" dirty="0" smtClean="0">
              <a:solidFill>
                <a:schemeClr val="accent2"/>
              </a:solidFill>
              <a:latin typeface="Garamond" pitchFamily="18" charset="0"/>
            </a:endParaRPr>
          </a:p>
          <a:p>
            <a:pPr marL="457200" lvl="1" indent="0" algn="just">
              <a:buClr>
                <a:srgbClr val="006600"/>
              </a:buClr>
              <a:buNone/>
            </a:pPr>
            <a:endParaRPr lang="fr-FR" sz="2000" b="1" dirty="0" smtClean="0">
              <a:latin typeface="Garamond" pitchFamily="18" charset="0"/>
            </a:endParaRPr>
          </a:p>
          <a:p>
            <a:pPr lvl="2" algn="just">
              <a:buClr>
                <a:srgbClr val="006600"/>
              </a:buClr>
            </a:pPr>
            <a:r>
              <a:rPr lang="fr-FR" b="1" dirty="0" smtClean="0">
                <a:solidFill>
                  <a:srgbClr val="FF0000"/>
                </a:solidFill>
                <a:latin typeface="Garamond" pitchFamily="18" charset="0"/>
              </a:rPr>
              <a:t>coût</a:t>
            </a:r>
            <a:r>
              <a:rPr lang="fr-FR" b="1" dirty="0">
                <a:solidFill>
                  <a:srgbClr val="FF0000"/>
                </a:solidFill>
                <a:latin typeface="Garamond" pitchFamily="18" charset="0"/>
              </a:rPr>
              <a:t> = 100 / bande passante</a:t>
            </a:r>
            <a:r>
              <a:rPr lang="fr-FR" b="1" dirty="0" smtClean="0">
                <a:solidFill>
                  <a:srgbClr val="FF0000"/>
                </a:solidFill>
                <a:latin typeface="Garamond" pitchFamily="18" charset="0"/>
              </a:rPr>
              <a:t>.</a:t>
            </a:r>
            <a:endParaRPr lang="en-US" dirty="0" smtClean="0">
              <a:solidFill>
                <a:srgbClr val="FF0000"/>
              </a:solidFill>
              <a:latin typeface="Garamond" pitchFamily="18" charset="0"/>
            </a:endParaRPr>
          </a:p>
          <a:p>
            <a:pPr lvl="2" algn="just">
              <a:buClr>
                <a:srgbClr val="006600"/>
              </a:buClr>
            </a:pPr>
            <a:r>
              <a:rPr lang="en-US" dirty="0" smtClean="0">
                <a:latin typeface="Garamond" pitchFamily="18" charset="0"/>
              </a:rPr>
              <a:t>coût (</a:t>
            </a:r>
            <a:r>
              <a:rPr lang="fr-FR" dirty="0" smtClean="0">
                <a:latin typeface="Garamond" pitchFamily="18" charset="0"/>
              </a:rPr>
              <a:t>AB) = </a:t>
            </a:r>
            <a:r>
              <a:rPr lang="en-US" dirty="0">
                <a:latin typeface="Garamond" pitchFamily="18" charset="0"/>
              </a:rPr>
              <a:t>coût </a:t>
            </a:r>
            <a:r>
              <a:rPr lang="en-US" dirty="0" smtClean="0">
                <a:latin typeface="Garamond" pitchFamily="18" charset="0"/>
              </a:rPr>
              <a:t>(</a:t>
            </a:r>
            <a:r>
              <a:rPr lang="fr-FR" dirty="0" smtClean="0">
                <a:latin typeface="Garamond" pitchFamily="18" charset="0"/>
              </a:rPr>
              <a:t>BC) = </a:t>
            </a:r>
            <a:r>
              <a:rPr lang="en-US" dirty="0">
                <a:latin typeface="Garamond" pitchFamily="18" charset="0"/>
              </a:rPr>
              <a:t>coût </a:t>
            </a:r>
            <a:r>
              <a:rPr lang="en-US" dirty="0" smtClean="0">
                <a:latin typeface="Garamond" pitchFamily="18" charset="0"/>
              </a:rPr>
              <a:t>(</a:t>
            </a:r>
            <a:r>
              <a:rPr lang="fr-FR" dirty="0" smtClean="0">
                <a:latin typeface="Garamond" pitchFamily="18" charset="0"/>
              </a:rPr>
              <a:t>CD) = 100/20 = </a:t>
            </a:r>
            <a:r>
              <a:rPr lang="fr-FR" dirty="0">
                <a:latin typeface="Garamond" pitchFamily="18" charset="0"/>
              </a:rPr>
              <a:t>5</a:t>
            </a:r>
            <a:r>
              <a:rPr lang="fr-FR" dirty="0" smtClean="0">
                <a:latin typeface="Garamond" pitchFamily="18" charset="0"/>
              </a:rPr>
              <a:t>.</a:t>
            </a:r>
          </a:p>
          <a:p>
            <a:pPr lvl="2" algn="just">
              <a:buClr>
                <a:srgbClr val="006600"/>
              </a:buClr>
            </a:pPr>
            <a:r>
              <a:rPr lang="en-US" dirty="0">
                <a:latin typeface="Garamond" pitchFamily="18" charset="0"/>
              </a:rPr>
              <a:t>coût </a:t>
            </a:r>
            <a:r>
              <a:rPr lang="en-US" dirty="0" smtClean="0">
                <a:latin typeface="Garamond" pitchFamily="18" charset="0"/>
              </a:rPr>
              <a:t>(</a:t>
            </a:r>
            <a:r>
              <a:rPr lang="fr-FR" dirty="0" smtClean="0">
                <a:latin typeface="Garamond" pitchFamily="18" charset="0"/>
              </a:rPr>
              <a:t>AE) = </a:t>
            </a:r>
            <a:r>
              <a:rPr lang="en-US" dirty="0">
                <a:latin typeface="Garamond" pitchFamily="18" charset="0"/>
              </a:rPr>
              <a:t>coût </a:t>
            </a:r>
            <a:r>
              <a:rPr lang="en-US" dirty="0" smtClean="0">
                <a:latin typeface="Garamond" pitchFamily="18" charset="0"/>
              </a:rPr>
              <a:t>(</a:t>
            </a:r>
            <a:r>
              <a:rPr lang="fr-FR" dirty="0" smtClean="0">
                <a:latin typeface="Garamond" pitchFamily="18" charset="0"/>
              </a:rPr>
              <a:t>ED) = 100/10 = 10. </a:t>
            </a:r>
          </a:p>
          <a:p>
            <a:pPr lvl="1" algn="just">
              <a:buClr>
                <a:srgbClr val="006600"/>
              </a:buClr>
            </a:pPr>
            <a:endParaRPr lang="fr-FR" sz="1800" b="1" dirty="0" smtClean="0">
              <a:solidFill>
                <a:srgbClr val="FF0000"/>
              </a:solidFill>
              <a:latin typeface="Garamond" pitchFamily="18" charset="0"/>
            </a:endParaRPr>
          </a:p>
          <a:p>
            <a:pPr algn="just">
              <a:buClr>
                <a:srgbClr val="006600"/>
              </a:buClr>
              <a:buFont typeface="Wingdings" pitchFamily="2" charset="2"/>
              <a:buNone/>
            </a:pPr>
            <a:endParaRPr lang="fr-FR" sz="2000" dirty="0" smtClean="0">
              <a:latin typeface="Garamond" pitchFamily="18" charset="0"/>
            </a:endParaRPr>
          </a:p>
          <a:p>
            <a:pPr lvl="1" algn="just">
              <a:buClr>
                <a:srgbClr val="FF0000"/>
              </a:buClr>
            </a:pPr>
            <a:endParaRPr lang="fr-FR" sz="2000" dirty="0" smtClean="0">
              <a:latin typeface="Garamond" pitchFamily="18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C86431-11FC-453B-9B84-0FB5ACF33F20}" type="slidenum">
              <a:rPr lang="fr-FR" smtClean="0"/>
              <a:pPr>
                <a:defRPr/>
              </a:pPr>
              <a:t>12</a:t>
            </a:fld>
            <a:endParaRPr lang="fr-FR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57200" y="130175"/>
            <a:ext cx="8229600" cy="561975"/>
          </a:xfrm>
          <a:prstGeom prst="rect">
            <a:avLst/>
          </a:prstGeom>
        </p:spPr>
        <p:txBody>
          <a:bodyPr/>
          <a:lstStyle/>
          <a:p>
            <a:pPr eaLnBrk="0" hangingPunct="0">
              <a:spcBef>
                <a:spcPct val="0"/>
              </a:spcBef>
              <a:buClrTx/>
              <a:defRPr/>
            </a:pPr>
            <a:r>
              <a:rPr lang="fr-FR" sz="2800" kern="0" dirty="0">
                <a:solidFill>
                  <a:schemeClr val="accent2"/>
                </a:solidFill>
                <a:latin typeface="Garamond" pitchFamily="18" charset="0"/>
                <a:ea typeface="+mj-ea"/>
                <a:cs typeface="+mj-cs"/>
              </a:rPr>
              <a:t>Principe du routage</a:t>
            </a:r>
          </a:p>
        </p:txBody>
      </p:sp>
      <p:sp>
        <p:nvSpPr>
          <p:cNvPr id="5125" name="Rectangle 3"/>
          <p:cNvSpPr>
            <a:spLocks noChangeArrowheads="1"/>
          </p:cNvSpPr>
          <p:nvPr/>
        </p:nvSpPr>
        <p:spPr bwMode="auto">
          <a:xfrm>
            <a:off x="61913" y="669925"/>
            <a:ext cx="8902700" cy="1030883"/>
          </a:xfrm>
          <a:prstGeom prst="rect">
            <a:avLst/>
          </a:prstGeom>
          <a:noFill/>
          <a:ln w="28575" algn="ctr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grpSp>
        <p:nvGrpSpPr>
          <p:cNvPr id="7" name="Groupe 22"/>
          <p:cNvGrpSpPr>
            <a:grpSpLocks/>
          </p:cNvGrpSpPr>
          <p:nvPr/>
        </p:nvGrpSpPr>
        <p:grpSpPr bwMode="auto">
          <a:xfrm>
            <a:off x="577850" y="2200016"/>
            <a:ext cx="7988300" cy="1685729"/>
            <a:chOff x="577511" y="1907629"/>
            <a:chExt cx="7988300" cy="1685729"/>
          </a:xfrm>
        </p:grpSpPr>
        <p:grpSp>
          <p:nvGrpSpPr>
            <p:cNvPr id="8" name="Groupe 32"/>
            <p:cNvGrpSpPr>
              <a:grpSpLocks/>
            </p:cNvGrpSpPr>
            <p:nvPr/>
          </p:nvGrpSpPr>
          <p:grpSpPr bwMode="auto">
            <a:xfrm>
              <a:off x="1074399" y="2055268"/>
              <a:ext cx="6697662" cy="1441385"/>
              <a:chOff x="971600" y="2163459"/>
              <a:chExt cx="6698378" cy="1442225"/>
            </a:xfrm>
          </p:grpSpPr>
          <p:grpSp>
            <p:nvGrpSpPr>
              <p:cNvPr id="15" name="Groupe 31"/>
              <p:cNvGrpSpPr>
                <a:grpSpLocks/>
              </p:cNvGrpSpPr>
              <p:nvPr/>
            </p:nvGrpSpPr>
            <p:grpSpPr bwMode="auto">
              <a:xfrm>
                <a:off x="971600" y="2163459"/>
                <a:ext cx="6698378" cy="576884"/>
                <a:chOff x="1187624" y="1412776"/>
                <a:chExt cx="6697662" cy="576635"/>
              </a:xfrm>
            </p:grpSpPr>
            <p:sp>
              <p:nvSpPr>
                <p:cNvPr id="19" name="Ellipse 5"/>
                <p:cNvSpPr>
                  <a:spLocks noChangeArrowheads="1"/>
                </p:cNvSpPr>
                <p:nvPr/>
              </p:nvSpPr>
              <p:spPr bwMode="auto">
                <a:xfrm>
                  <a:off x="1187624" y="1412776"/>
                  <a:ext cx="576143" cy="576635"/>
                </a:xfrm>
                <a:prstGeom prst="ellipse">
                  <a:avLst/>
                </a:prstGeom>
                <a:noFill/>
                <a:ln w="38100" algn="ctr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tIns="0" rIns="0" bIns="0"/>
                <a:lstStyle/>
                <a:p>
                  <a:r>
                    <a:rPr lang="fr-FR" sz="2800">
                      <a:latin typeface="Garamond" pitchFamily="18" charset="0"/>
                    </a:rPr>
                    <a:t>A</a:t>
                  </a:r>
                </a:p>
              </p:txBody>
            </p:sp>
            <p:sp>
              <p:nvSpPr>
                <p:cNvPr id="20" name="Ellipse 7"/>
                <p:cNvSpPr>
                  <a:spLocks noChangeArrowheads="1"/>
                </p:cNvSpPr>
                <p:nvPr/>
              </p:nvSpPr>
              <p:spPr bwMode="auto">
                <a:xfrm>
                  <a:off x="3420178" y="1412776"/>
                  <a:ext cx="576143" cy="576635"/>
                </a:xfrm>
                <a:prstGeom prst="ellipse">
                  <a:avLst/>
                </a:prstGeom>
                <a:noFill/>
                <a:ln w="38100" algn="ctr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tIns="0" rIns="0" bIns="0"/>
                <a:lstStyle/>
                <a:p>
                  <a:r>
                    <a:rPr lang="fr-FR" sz="2800">
                      <a:latin typeface="Garamond" pitchFamily="18" charset="0"/>
                    </a:rPr>
                    <a:t>B</a:t>
                  </a:r>
                </a:p>
              </p:txBody>
            </p:sp>
            <p:sp>
              <p:nvSpPr>
                <p:cNvPr id="21" name="Ellipse 8"/>
                <p:cNvSpPr>
                  <a:spLocks noChangeArrowheads="1"/>
                </p:cNvSpPr>
                <p:nvPr/>
              </p:nvSpPr>
              <p:spPr bwMode="auto">
                <a:xfrm>
                  <a:off x="5364661" y="1412776"/>
                  <a:ext cx="576143" cy="576635"/>
                </a:xfrm>
                <a:prstGeom prst="ellipse">
                  <a:avLst/>
                </a:prstGeom>
                <a:noFill/>
                <a:ln w="38100" algn="ctr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tIns="0" rIns="0" bIns="0"/>
                <a:lstStyle/>
                <a:p>
                  <a:r>
                    <a:rPr lang="fr-FR" sz="2800">
                      <a:latin typeface="Garamond" pitchFamily="18" charset="0"/>
                    </a:rPr>
                    <a:t>C</a:t>
                  </a:r>
                </a:p>
              </p:txBody>
            </p:sp>
            <p:sp>
              <p:nvSpPr>
                <p:cNvPr id="22" name="Ellipse 9"/>
                <p:cNvSpPr>
                  <a:spLocks noChangeArrowheads="1"/>
                </p:cNvSpPr>
                <p:nvPr/>
              </p:nvSpPr>
              <p:spPr bwMode="auto">
                <a:xfrm>
                  <a:off x="7309143" y="1412776"/>
                  <a:ext cx="576143" cy="576635"/>
                </a:xfrm>
                <a:prstGeom prst="ellipse">
                  <a:avLst/>
                </a:prstGeom>
                <a:noFill/>
                <a:ln w="38100" algn="ctr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tIns="0" rIns="0" bIns="0"/>
                <a:lstStyle/>
                <a:p>
                  <a:r>
                    <a:rPr lang="fr-FR" sz="2800">
                      <a:latin typeface="Garamond" pitchFamily="18" charset="0"/>
                    </a:rPr>
                    <a:t>D</a:t>
                  </a:r>
                </a:p>
              </p:txBody>
            </p:sp>
            <p:cxnSp>
              <p:nvCxnSpPr>
                <p:cNvPr id="23" name="Connecteur droit 11"/>
                <p:cNvCxnSpPr>
                  <a:cxnSpLocks noChangeShapeType="1"/>
                  <a:stCxn id="19" idx="6"/>
                  <a:endCxn id="20" idx="2"/>
                </p:cNvCxnSpPr>
                <p:nvPr/>
              </p:nvCxnSpPr>
              <p:spPr bwMode="auto">
                <a:xfrm>
                  <a:off x="1763767" y="1701094"/>
                  <a:ext cx="1656411" cy="0"/>
                </a:xfrm>
                <a:prstGeom prst="line">
                  <a:avLst/>
                </a:prstGeom>
                <a:noFill/>
                <a:ln w="38100" algn="ctr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24" name="Connecteur droit 13"/>
                <p:cNvCxnSpPr>
                  <a:cxnSpLocks noChangeShapeType="1"/>
                  <a:stCxn id="20" idx="6"/>
                  <a:endCxn id="21" idx="2"/>
                </p:cNvCxnSpPr>
                <p:nvPr/>
              </p:nvCxnSpPr>
              <p:spPr bwMode="auto">
                <a:xfrm>
                  <a:off x="3996321" y="1701094"/>
                  <a:ext cx="1368340" cy="0"/>
                </a:xfrm>
                <a:prstGeom prst="line">
                  <a:avLst/>
                </a:prstGeom>
                <a:noFill/>
                <a:ln w="38100" algn="ctr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25" name="Connecteur droit 15"/>
                <p:cNvCxnSpPr>
                  <a:cxnSpLocks noChangeShapeType="1"/>
                  <a:stCxn id="21" idx="6"/>
                  <a:endCxn id="22" idx="2"/>
                </p:cNvCxnSpPr>
                <p:nvPr/>
              </p:nvCxnSpPr>
              <p:spPr bwMode="auto">
                <a:xfrm>
                  <a:off x="5940803" y="1701094"/>
                  <a:ext cx="1368340" cy="0"/>
                </a:xfrm>
                <a:prstGeom prst="line">
                  <a:avLst/>
                </a:prstGeom>
                <a:noFill/>
                <a:ln w="38100" algn="ctr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sp>
            <p:nvSpPr>
              <p:cNvPr id="16" name="Ellipse 9"/>
              <p:cNvSpPr>
                <a:spLocks noChangeArrowheads="1"/>
              </p:cNvSpPr>
              <p:nvPr/>
            </p:nvSpPr>
            <p:spPr bwMode="auto">
              <a:xfrm>
                <a:off x="4068275" y="3028800"/>
                <a:ext cx="576205" cy="576884"/>
              </a:xfrm>
              <a:prstGeom prst="ellipse">
                <a:avLst/>
              </a:prstGeom>
              <a:noFill/>
              <a:ln w="38100" algn="ctr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r>
                  <a:rPr lang="fr-FR" sz="2800" dirty="0">
                    <a:latin typeface="Garamond" pitchFamily="18" charset="0"/>
                  </a:rPr>
                  <a:t>E</a:t>
                </a:r>
              </a:p>
            </p:txBody>
          </p:sp>
          <p:cxnSp>
            <p:nvCxnSpPr>
              <p:cNvPr id="17" name="Connecteur droit 11"/>
              <p:cNvCxnSpPr>
                <a:cxnSpLocks noChangeShapeType="1"/>
                <a:stCxn id="19" idx="5"/>
                <a:endCxn id="16" idx="2"/>
              </p:cNvCxnSpPr>
              <p:nvPr/>
            </p:nvCxnSpPr>
            <p:spPr bwMode="auto">
              <a:xfrm>
                <a:off x="1463422" y="2655861"/>
                <a:ext cx="2604853" cy="661381"/>
              </a:xfrm>
              <a:prstGeom prst="line">
                <a:avLst/>
              </a:prstGeom>
              <a:noFill/>
              <a:ln w="38100" algn="ctr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8" name="Connecteur droit 11"/>
              <p:cNvCxnSpPr>
                <a:cxnSpLocks noChangeShapeType="1"/>
                <a:stCxn id="16" idx="6"/>
                <a:endCxn id="22" idx="3"/>
              </p:cNvCxnSpPr>
              <p:nvPr/>
            </p:nvCxnSpPr>
            <p:spPr bwMode="auto">
              <a:xfrm flipV="1">
                <a:off x="4644480" y="2655861"/>
                <a:ext cx="2533677" cy="661381"/>
              </a:xfrm>
              <a:prstGeom prst="line">
                <a:avLst/>
              </a:prstGeom>
              <a:noFill/>
              <a:ln w="38100" algn="ctr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9" name="Connecteur droit avec flèche 34"/>
            <p:cNvCxnSpPr>
              <a:cxnSpLocks noChangeShapeType="1"/>
            </p:cNvCxnSpPr>
            <p:nvPr/>
          </p:nvCxnSpPr>
          <p:spPr bwMode="auto">
            <a:xfrm>
              <a:off x="1291886" y="1907629"/>
              <a:ext cx="6264275" cy="0"/>
            </a:xfrm>
            <a:prstGeom prst="straightConnector1">
              <a:avLst/>
            </a:prstGeom>
            <a:noFill/>
            <a:ln w="57150" algn="ctr">
              <a:solidFill>
                <a:srgbClr val="8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" name="Forme libre 37"/>
            <p:cNvSpPr>
              <a:spLocks/>
            </p:cNvSpPr>
            <p:nvPr/>
          </p:nvSpPr>
          <p:spPr bwMode="auto">
            <a:xfrm>
              <a:off x="1577945" y="2961533"/>
              <a:ext cx="5702300" cy="631825"/>
            </a:xfrm>
            <a:custGeom>
              <a:avLst/>
              <a:gdLst>
                <a:gd name="T0" fmla="*/ 0 w 5701553"/>
                <a:gd name="T1" fmla="*/ 0 h 632012"/>
                <a:gd name="T2" fmla="*/ 2889929 w 5701553"/>
                <a:gd name="T3" fmla="*/ 637267 h 632012"/>
                <a:gd name="T4" fmla="*/ 5725843 w 5701553"/>
                <a:gd name="T5" fmla="*/ 0 h 632012"/>
                <a:gd name="T6" fmla="*/ 5725843 w 5701553"/>
                <a:gd name="T7" fmla="*/ 0 h 63201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01553"/>
                <a:gd name="T13" fmla="*/ 0 h 632012"/>
                <a:gd name="T14" fmla="*/ 5701553 w 5701553"/>
                <a:gd name="T15" fmla="*/ 632012 h 63201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01553" h="632012">
                  <a:moveTo>
                    <a:pt x="0" y="0"/>
                  </a:moveTo>
                  <a:cubicBezTo>
                    <a:pt x="963705" y="316006"/>
                    <a:pt x="1927411" y="632012"/>
                    <a:pt x="2877670" y="632012"/>
                  </a:cubicBezTo>
                  <a:cubicBezTo>
                    <a:pt x="3827929" y="632012"/>
                    <a:pt x="5701553" y="0"/>
                    <a:pt x="5701553" y="0"/>
                  </a:cubicBezTo>
                </a:path>
              </a:pathLst>
            </a:custGeom>
            <a:noFill/>
            <a:ln w="57150" cap="flat" cmpd="sng" algn="ctr">
              <a:solidFill>
                <a:srgbClr val="800000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13" name="Flèche vers le bas 40"/>
            <p:cNvSpPr>
              <a:spLocks noChangeArrowheads="1"/>
            </p:cNvSpPr>
            <p:nvPr/>
          </p:nvSpPr>
          <p:spPr bwMode="auto">
            <a:xfrm rot="-8143093">
              <a:off x="577511" y="2414042"/>
              <a:ext cx="346075" cy="868362"/>
            </a:xfrm>
            <a:prstGeom prst="downArrow">
              <a:avLst>
                <a:gd name="adj1" fmla="val 50000"/>
                <a:gd name="adj2" fmla="val 49986"/>
              </a:avLst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" name="Flèche vers le bas 40"/>
            <p:cNvSpPr>
              <a:spLocks noChangeArrowheads="1"/>
            </p:cNvSpPr>
            <p:nvPr/>
          </p:nvSpPr>
          <p:spPr bwMode="auto">
            <a:xfrm rot="8084071">
              <a:off x="7957798" y="2369592"/>
              <a:ext cx="346075" cy="869950"/>
            </a:xfrm>
            <a:prstGeom prst="downArrow">
              <a:avLst>
                <a:gd name="adj1" fmla="val 50000"/>
                <a:gd name="adj2" fmla="val 50077"/>
              </a:avLst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sp>
        <p:nvSpPr>
          <p:cNvPr id="26" name="ZoneTexte 35"/>
          <p:cNvSpPr txBox="1">
            <a:spLocks noChangeArrowheads="1"/>
          </p:cNvSpPr>
          <p:nvPr/>
        </p:nvSpPr>
        <p:spPr bwMode="auto">
          <a:xfrm>
            <a:off x="1638515" y="2280681"/>
            <a:ext cx="163734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fr-FR" dirty="0" smtClean="0">
                <a:solidFill>
                  <a:schemeClr val="accent2"/>
                </a:solidFill>
                <a:latin typeface="Garamond" pitchFamily="18" charset="0"/>
              </a:rPr>
              <a:t>20 Mb/s</a:t>
            </a:r>
            <a:endParaRPr lang="fr-FR" dirty="0">
              <a:solidFill>
                <a:schemeClr val="accent2"/>
              </a:solidFill>
              <a:latin typeface="Garamond" pitchFamily="18" charset="0"/>
            </a:endParaRPr>
          </a:p>
        </p:txBody>
      </p:sp>
      <p:sp>
        <p:nvSpPr>
          <p:cNvPr id="27" name="ZoneTexte 35"/>
          <p:cNvSpPr txBox="1">
            <a:spLocks noChangeArrowheads="1"/>
          </p:cNvSpPr>
          <p:nvPr/>
        </p:nvSpPr>
        <p:spPr bwMode="auto">
          <a:xfrm>
            <a:off x="3752616" y="2294329"/>
            <a:ext cx="163734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fr-FR" dirty="0" smtClean="0">
                <a:solidFill>
                  <a:schemeClr val="accent2"/>
                </a:solidFill>
                <a:latin typeface="Garamond" pitchFamily="18" charset="0"/>
              </a:rPr>
              <a:t>20 Mb/s</a:t>
            </a:r>
            <a:endParaRPr lang="fr-FR" dirty="0">
              <a:solidFill>
                <a:schemeClr val="accent2"/>
              </a:solidFill>
              <a:latin typeface="Garamond" pitchFamily="18" charset="0"/>
            </a:endParaRPr>
          </a:p>
        </p:txBody>
      </p:sp>
      <p:sp>
        <p:nvSpPr>
          <p:cNvPr id="28" name="ZoneTexte 35"/>
          <p:cNvSpPr txBox="1">
            <a:spLocks noChangeArrowheads="1"/>
          </p:cNvSpPr>
          <p:nvPr/>
        </p:nvSpPr>
        <p:spPr bwMode="auto">
          <a:xfrm>
            <a:off x="5742971" y="2280681"/>
            <a:ext cx="163734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fr-FR" dirty="0" smtClean="0">
                <a:solidFill>
                  <a:schemeClr val="accent2"/>
                </a:solidFill>
                <a:latin typeface="Garamond" pitchFamily="18" charset="0"/>
              </a:rPr>
              <a:t>20 Mb/s</a:t>
            </a:r>
            <a:endParaRPr lang="fr-FR" dirty="0">
              <a:solidFill>
                <a:schemeClr val="accent2"/>
              </a:solidFill>
              <a:latin typeface="Garamond" pitchFamily="18" charset="0"/>
            </a:endParaRPr>
          </a:p>
        </p:txBody>
      </p:sp>
      <p:sp>
        <p:nvSpPr>
          <p:cNvPr id="29" name="ZoneTexte 35"/>
          <p:cNvSpPr txBox="1">
            <a:spLocks noChangeArrowheads="1"/>
          </p:cNvSpPr>
          <p:nvPr/>
        </p:nvSpPr>
        <p:spPr bwMode="auto">
          <a:xfrm rot="542705">
            <a:off x="2195727" y="3293299"/>
            <a:ext cx="163734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fr-FR" dirty="0">
                <a:solidFill>
                  <a:schemeClr val="accent2"/>
                </a:solidFill>
                <a:latin typeface="Garamond" pitchFamily="18" charset="0"/>
              </a:rPr>
              <a:t>1</a:t>
            </a:r>
            <a:r>
              <a:rPr lang="fr-FR" dirty="0" smtClean="0">
                <a:solidFill>
                  <a:schemeClr val="accent2"/>
                </a:solidFill>
                <a:latin typeface="Garamond" pitchFamily="18" charset="0"/>
              </a:rPr>
              <a:t>0 Mb/s</a:t>
            </a:r>
            <a:endParaRPr lang="fr-FR" dirty="0">
              <a:solidFill>
                <a:schemeClr val="accent2"/>
              </a:solidFill>
              <a:latin typeface="Garamond" pitchFamily="18" charset="0"/>
            </a:endParaRPr>
          </a:p>
        </p:txBody>
      </p:sp>
      <p:sp>
        <p:nvSpPr>
          <p:cNvPr id="30" name="ZoneTexte 35"/>
          <p:cNvSpPr txBox="1">
            <a:spLocks noChangeArrowheads="1"/>
          </p:cNvSpPr>
          <p:nvPr/>
        </p:nvSpPr>
        <p:spPr bwMode="auto">
          <a:xfrm rot="20953938">
            <a:off x="5061164" y="3270009"/>
            <a:ext cx="163734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fr-FR" dirty="0">
                <a:solidFill>
                  <a:schemeClr val="accent2"/>
                </a:solidFill>
                <a:latin typeface="Garamond" pitchFamily="18" charset="0"/>
              </a:rPr>
              <a:t>1</a:t>
            </a:r>
            <a:r>
              <a:rPr lang="fr-FR" dirty="0" smtClean="0">
                <a:solidFill>
                  <a:schemeClr val="accent2"/>
                </a:solidFill>
                <a:latin typeface="Garamond" pitchFamily="18" charset="0"/>
              </a:rPr>
              <a:t>0 Mb/s</a:t>
            </a:r>
            <a:endParaRPr lang="fr-FR" dirty="0">
              <a:solidFill>
                <a:schemeClr val="accent2"/>
              </a:solidFill>
              <a:latin typeface="Garamond" pitchFamily="18" charset="0"/>
            </a:endParaRPr>
          </a:p>
        </p:txBody>
      </p:sp>
      <p:sp>
        <p:nvSpPr>
          <p:cNvPr id="37" name="ZoneTexte 36"/>
          <p:cNvSpPr txBox="1"/>
          <p:nvPr/>
        </p:nvSpPr>
        <p:spPr>
          <a:xfrm>
            <a:off x="142510" y="3661486"/>
            <a:ext cx="918841" cy="400110"/>
          </a:xfrm>
          <a:prstGeom prst="rect">
            <a:avLst/>
          </a:prstGeom>
          <a:solidFill>
            <a:schemeClr val="accent5"/>
          </a:solidFill>
        </p:spPr>
        <p:txBody>
          <a:bodyPr wrap="none" rtlCol="0">
            <a:spAutoFit/>
          </a:bodyPr>
          <a:lstStyle/>
          <a:p>
            <a:r>
              <a:rPr lang="fr-FR" sz="2000" dirty="0" smtClean="0">
                <a:solidFill>
                  <a:srgbClr val="FF0000"/>
                </a:solidFill>
                <a:latin typeface="Garamond" pitchFamily="18" charset="0"/>
              </a:rPr>
              <a:t>Source</a:t>
            </a:r>
            <a:endParaRPr lang="fr-FR" sz="2000" dirty="0">
              <a:solidFill>
                <a:srgbClr val="FF0000"/>
              </a:solidFill>
              <a:latin typeface="Garamond" pitchFamily="18" charset="0"/>
            </a:endParaRPr>
          </a:p>
        </p:txBody>
      </p:sp>
      <p:sp>
        <p:nvSpPr>
          <p:cNvPr id="38" name="ZoneTexte 37"/>
          <p:cNvSpPr txBox="1"/>
          <p:nvPr/>
        </p:nvSpPr>
        <p:spPr>
          <a:xfrm>
            <a:off x="7508765" y="3573016"/>
            <a:ext cx="1455848" cy="400110"/>
          </a:xfrm>
          <a:prstGeom prst="rect">
            <a:avLst/>
          </a:prstGeom>
          <a:solidFill>
            <a:schemeClr val="accent5"/>
          </a:solidFill>
        </p:spPr>
        <p:txBody>
          <a:bodyPr wrap="none" rtlCol="0">
            <a:spAutoFit/>
          </a:bodyPr>
          <a:lstStyle/>
          <a:p>
            <a:r>
              <a:rPr lang="fr-FR" sz="2000" dirty="0" smtClean="0">
                <a:solidFill>
                  <a:srgbClr val="FF0000"/>
                </a:solidFill>
                <a:latin typeface="Garamond" pitchFamily="18" charset="0"/>
              </a:rPr>
              <a:t>Destination</a:t>
            </a:r>
            <a:endParaRPr lang="fr-FR" sz="2000" dirty="0">
              <a:solidFill>
                <a:srgbClr val="FF0000"/>
              </a:solidFill>
              <a:latin typeface="Garamond" pitchFamily="18" charset="0"/>
            </a:endParaRPr>
          </a:p>
        </p:txBody>
      </p:sp>
      <p:sp>
        <p:nvSpPr>
          <p:cNvPr id="32" name="Rectangle 3"/>
          <p:cNvSpPr>
            <a:spLocks noChangeArrowheads="1"/>
          </p:cNvSpPr>
          <p:nvPr/>
        </p:nvSpPr>
        <p:spPr bwMode="auto">
          <a:xfrm>
            <a:off x="984244" y="4675077"/>
            <a:ext cx="4206240" cy="365760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3" name="Rectangle 3"/>
          <p:cNvSpPr>
            <a:spLocks noChangeArrowheads="1"/>
          </p:cNvSpPr>
          <p:nvPr/>
        </p:nvSpPr>
        <p:spPr bwMode="auto">
          <a:xfrm>
            <a:off x="971599" y="5412208"/>
            <a:ext cx="5540487" cy="1113136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248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Espace réservé du contenu 2"/>
          <p:cNvSpPr>
            <a:spLocks noGrp="1"/>
          </p:cNvSpPr>
          <p:nvPr>
            <p:ph idx="1"/>
          </p:nvPr>
        </p:nvSpPr>
        <p:spPr>
          <a:xfrm>
            <a:off x="47625" y="620713"/>
            <a:ext cx="8929688" cy="6120655"/>
          </a:xfrm>
        </p:spPr>
        <p:txBody>
          <a:bodyPr/>
          <a:lstStyle/>
          <a:p>
            <a:pPr algn="just"/>
            <a:r>
              <a:rPr lang="fr-FR" sz="2000" dirty="0" smtClean="0">
                <a:latin typeface="Garamond" pitchFamily="18" charset="0"/>
              </a:rPr>
              <a:t> </a:t>
            </a:r>
            <a:r>
              <a:rPr lang="fr-FR" sz="2000" b="1" dirty="0" smtClean="0">
                <a:solidFill>
                  <a:srgbClr val="FF0000"/>
                </a:solidFill>
                <a:latin typeface="Garamond" pitchFamily="18" charset="0"/>
              </a:rPr>
              <a:t>Protocole de routage</a:t>
            </a:r>
            <a:r>
              <a:rPr lang="fr-FR" sz="2000" dirty="0" smtClean="0">
                <a:solidFill>
                  <a:srgbClr val="FF0000"/>
                </a:solidFill>
                <a:latin typeface="Garamond" pitchFamily="18" charset="0"/>
              </a:rPr>
              <a:t> </a:t>
            </a:r>
            <a:r>
              <a:rPr lang="fr-FR" sz="2000" dirty="0" smtClean="0">
                <a:latin typeface="Garamond" pitchFamily="18" charset="0"/>
                <a:sym typeface="Wingdings" pitchFamily="2" charset="2"/>
              </a:rPr>
              <a:t> les routeurs doivent exécuter </a:t>
            </a:r>
            <a:r>
              <a:rPr lang="fr-FR" sz="2000" b="1" dirty="0" smtClean="0">
                <a:solidFill>
                  <a:schemeClr val="accent2"/>
                </a:solidFill>
                <a:latin typeface="Garamond" pitchFamily="18" charset="0"/>
                <a:sym typeface="Wingdings" pitchFamily="2" charset="2"/>
              </a:rPr>
              <a:t>un algorithme pour calculer le </a:t>
            </a:r>
            <a:r>
              <a:rPr lang="fr-FR" sz="2000" b="1" dirty="0" smtClean="0">
                <a:solidFill>
                  <a:schemeClr val="accent2"/>
                </a:solidFill>
                <a:latin typeface="Garamond" pitchFamily="18" charset="0"/>
              </a:rPr>
              <a:t>plus court chemin </a:t>
            </a:r>
            <a:r>
              <a:rPr lang="fr-FR" sz="2000" dirty="0" smtClean="0">
                <a:latin typeface="Garamond" pitchFamily="18" charset="0"/>
              </a:rPr>
              <a:t>afin d’acheminer les paquets d’un réseau à un autre. </a:t>
            </a:r>
          </a:p>
          <a:p>
            <a:pPr lvl="1" algn="just">
              <a:buClr>
                <a:srgbClr val="006600"/>
              </a:buClr>
            </a:pPr>
            <a:r>
              <a:rPr lang="fr-FR" sz="2000" dirty="0">
                <a:latin typeface="Garamond" pitchFamily="18" charset="0"/>
              </a:rPr>
              <a:t>B</a:t>
            </a:r>
            <a:r>
              <a:rPr lang="fr-FR" sz="2000" dirty="0" smtClean="0">
                <a:latin typeface="Garamond" pitchFamily="18" charset="0"/>
              </a:rPr>
              <a:t>asé sur </a:t>
            </a:r>
            <a:r>
              <a:rPr lang="fr-FR" sz="2000" b="1" dirty="0" smtClean="0">
                <a:solidFill>
                  <a:srgbClr val="FF0000"/>
                </a:solidFill>
                <a:latin typeface="Garamond" pitchFamily="18" charset="0"/>
              </a:rPr>
              <a:t>des métriques (ex. nombre de sauts, bande passante, …).</a:t>
            </a:r>
          </a:p>
          <a:p>
            <a:pPr lvl="1" algn="just">
              <a:buClr>
                <a:srgbClr val="006600"/>
              </a:buClr>
            </a:pPr>
            <a:endParaRPr lang="fr-FR" sz="1800" b="1" dirty="0">
              <a:solidFill>
                <a:srgbClr val="FF0000"/>
              </a:solidFill>
              <a:latin typeface="Garamond" pitchFamily="18" charset="0"/>
            </a:endParaRPr>
          </a:p>
          <a:p>
            <a:pPr lvl="1" algn="just">
              <a:buClr>
                <a:srgbClr val="006600"/>
              </a:buClr>
            </a:pPr>
            <a:endParaRPr lang="fr-FR" sz="1800" b="1" dirty="0" smtClean="0">
              <a:solidFill>
                <a:srgbClr val="FF0000"/>
              </a:solidFill>
              <a:latin typeface="Garamond" pitchFamily="18" charset="0"/>
            </a:endParaRPr>
          </a:p>
          <a:p>
            <a:pPr lvl="1" algn="just">
              <a:buClr>
                <a:srgbClr val="006600"/>
              </a:buClr>
            </a:pPr>
            <a:endParaRPr lang="fr-FR" sz="1800" b="1" dirty="0">
              <a:solidFill>
                <a:srgbClr val="FF0000"/>
              </a:solidFill>
              <a:latin typeface="Garamond" pitchFamily="18" charset="0"/>
            </a:endParaRPr>
          </a:p>
          <a:p>
            <a:pPr lvl="1" algn="just">
              <a:buClr>
                <a:srgbClr val="006600"/>
              </a:buClr>
            </a:pPr>
            <a:endParaRPr lang="fr-FR" sz="1800" b="1" dirty="0" smtClean="0">
              <a:solidFill>
                <a:srgbClr val="FF0000"/>
              </a:solidFill>
              <a:latin typeface="Garamond" pitchFamily="18" charset="0"/>
            </a:endParaRPr>
          </a:p>
          <a:p>
            <a:pPr lvl="1" algn="just">
              <a:buClr>
                <a:srgbClr val="006600"/>
              </a:buClr>
            </a:pPr>
            <a:endParaRPr lang="fr-FR" sz="1800" b="1" dirty="0">
              <a:solidFill>
                <a:srgbClr val="FF0000"/>
              </a:solidFill>
              <a:latin typeface="Garamond" pitchFamily="18" charset="0"/>
            </a:endParaRPr>
          </a:p>
          <a:p>
            <a:pPr lvl="1" algn="just">
              <a:buClr>
                <a:srgbClr val="006600"/>
              </a:buClr>
            </a:pPr>
            <a:endParaRPr lang="fr-FR" sz="1800" b="1" dirty="0" smtClean="0">
              <a:solidFill>
                <a:srgbClr val="FF0000"/>
              </a:solidFill>
              <a:latin typeface="Garamond" pitchFamily="18" charset="0"/>
            </a:endParaRPr>
          </a:p>
          <a:p>
            <a:pPr marL="457200" lvl="1" indent="0" algn="just">
              <a:buClr>
                <a:srgbClr val="006600"/>
              </a:buClr>
              <a:buNone/>
            </a:pPr>
            <a:endParaRPr lang="fr-FR" sz="1800" b="1" dirty="0" smtClean="0">
              <a:solidFill>
                <a:srgbClr val="FF0000"/>
              </a:solidFill>
              <a:latin typeface="Garamond" pitchFamily="18" charset="0"/>
            </a:endParaRPr>
          </a:p>
          <a:p>
            <a:pPr marL="457200" lvl="1" indent="0" algn="just">
              <a:buClr>
                <a:srgbClr val="006600"/>
              </a:buClr>
              <a:buNone/>
            </a:pPr>
            <a:endParaRPr lang="fr-FR" sz="1800" b="1" dirty="0" smtClean="0">
              <a:solidFill>
                <a:srgbClr val="FF0000"/>
              </a:solidFill>
              <a:latin typeface="Garamond" pitchFamily="18" charset="0"/>
            </a:endParaRPr>
          </a:p>
          <a:p>
            <a:pPr lvl="1" algn="just">
              <a:buClr>
                <a:srgbClr val="006600"/>
              </a:buClr>
            </a:pPr>
            <a:r>
              <a:rPr lang="fr-FR" sz="2000" b="1" dirty="0" smtClean="0">
                <a:solidFill>
                  <a:srgbClr val="FF0000"/>
                </a:solidFill>
                <a:latin typeface="Garamond" pitchFamily="18" charset="0"/>
              </a:rPr>
              <a:t>Selon le nombre de saut : </a:t>
            </a:r>
            <a:r>
              <a:rPr lang="fr-FR" sz="2000" b="1" dirty="0">
                <a:latin typeface="Garamond" pitchFamily="18" charset="0"/>
                <a:sym typeface="Wingdings" pitchFamily="2" charset="2"/>
              </a:rPr>
              <a:t>le </a:t>
            </a:r>
            <a:r>
              <a:rPr lang="fr-FR" sz="2000" b="1" dirty="0">
                <a:latin typeface="Garamond" pitchFamily="18" charset="0"/>
              </a:rPr>
              <a:t>plus court chemin </a:t>
            </a:r>
            <a:r>
              <a:rPr lang="fr-FR" sz="2000" b="1" dirty="0" smtClean="0">
                <a:latin typeface="Garamond" pitchFamily="18" charset="0"/>
              </a:rPr>
              <a:t>entre A et D est </a:t>
            </a:r>
            <a:r>
              <a:rPr lang="fr-FR" sz="2000" b="1" dirty="0" smtClean="0">
                <a:solidFill>
                  <a:srgbClr val="FF0000"/>
                </a:solidFill>
                <a:latin typeface="Garamond" pitchFamily="18" charset="0"/>
              </a:rPr>
              <a:t>AED</a:t>
            </a:r>
            <a:r>
              <a:rPr lang="fr-FR" sz="2000" b="1" dirty="0" smtClean="0">
                <a:latin typeface="Garamond" pitchFamily="18" charset="0"/>
              </a:rPr>
              <a:t>.</a:t>
            </a:r>
          </a:p>
          <a:p>
            <a:pPr lvl="2" algn="just">
              <a:buClr>
                <a:srgbClr val="006600"/>
              </a:buClr>
            </a:pPr>
            <a:r>
              <a:rPr lang="fr-FR" dirty="0" smtClean="0">
                <a:latin typeface="Garamond" pitchFamily="18" charset="0"/>
              </a:rPr>
              <a:t>AB = BC = CD = AE = ED = 1 saut.</a:t>
            </a:r>
            <a:endParaRPr lang="fr-FR" dirty="0" smtClean="0">
              <a:solidFill>
                <a:schemeClr val="accent2"/>
              </a:solidFill>
              <a:latin typeface="Garamond" pitchFamily="18" charset="0"/>
            </a:endParaRPr>
          </a:p>
          <a:p>
            <a:pPr lvl="1" algn="just">
              <a:buClr>
                <a:srgbClr val="006600"/>
              </a:buClr>
            </a:pPr>
            <a:r>
              <a:rPr lang="fr-FR" sz="2000" b="1" dirty="0" smtClean="0">
                <a:solidFill>
                  <a:srgbClr val="FF0000"/>
                </a:solidFill>
                <a:latin typeface="Garamond" pitchFamily="18" charset="0"/>
              </a:rPr>
              <a:t>Selon la bande passante : </a:t>
            </a:r>
            <a:r>
              <a:rPr lang="fr-FR" sz="2000" b="1" dirty="0">
                <a:latin typeface="Garamond" pitchFamily="18" charset="0"/>
                <a:sym typeface="Wingdings" pitchFamily="2" charset="2"/>
              </a:rPr>
              <a:t>le </a:t>
            </a:r>
            <a:r>
              <a:rPr lang="fr-FR" sz="2000" b="1" dirty="0">
                <a:latin typeface="Garamond" pitchFamily="18" charset="0"/>
              </a:rPr>
              <a:t>plus court chemin entre A et D est </a:t>
            </a:r>
            <a:r>
              <a:rPr lang="fr-FR" sz="2000" b="1" dirty="0" smtClean="0">
                <a:solidFill>
                  <a:srgbClr val="FF0000"/>
                </a:solidFill>
                <a:latin typeface="Garamond" pitchFamily="18" charset="0"/>
              </a:rPr>
              <a:t>ABCD</a:t>
            </a:r>
            <a:r>
              <a:rPr lang="fr-FR" sz="2000" b="1" dirty="0" smtClean="0">
                <a:latin typeface="Garamond" pitchFamily="18" charset="0"/>
              </a:rPr>
              <a:t>.</a:t>
            </a:r>
          </a:p>
          <a:p>
            <a:pPr lvl="2" algn="just">
              <a:buClr>
                <a:srgbClr val="006600"/>
              </a:buClr>
            </a:pPr>
            <a:r>
              <a:rPr lang="fr-FR" b="1" dirty="0" smtClean="0">
                <a:solidFill>
                  <a:srgbClr val="FF0000"/>
                </a:solidFill>
                <a:latin typeface="Garamond" pitchFamily="18" charset="0"/>
              </a:rPr>
              <a:t>coût</a:t>
            </a:r>
            <a:r>
              <a:rPr lang="fr-FR" b="1" dirty="0">
                <a:solidFill>
                  <a:srgbClr val="FF0000"/>
                </a:solidFill>
                <a:latin typeface="Garamond" pitchFamily="18" charset="0"/>
              </a:rPr>
              <a:t> = 100 / bande passante</a:t>
            </a:r>
            <a:r>
              <a:rPr lang="fr-FR" b="1" dirty="0" smtClean="0">
                <a:solidFill>
                  <a:srgbClr val="FF0000"/>
                </a:solidFill>
                <a:latin typeface="Garamond" pitchFamily="18" charset="0"/>
              </a:rPr>
              <a:t>.</a:t>
            </a:r>
            <a:endParaRPr lang="en-US" dirty="0" smtClean="0">
              <a:solidFill>
                <a:srgbClr val="FF0000"/>
              </a:solidFill>
              <a:latin typeface="Garamond" pitchFamily="18" charset="0"/>
            </a:endParaRPr>
          </a:p>
          <a:p>
            <a:pPr lvl="2" algn="just">
              <a:buClr>
                <a:srgbClr val="006600"/>
              </a:buClr>
            </a:pPr>
            <a:r>
              <a:rPr lang="en-US" dirty="0" smtClean="0">
                <a:latin typeface="Garamond" pitchFamily="18" charset="0"/>
              </a:rPr>
              <a:t>coût (</a:t>
            </a:r>
            <a:r>
              <a:rPr lang="fr-FR" dirty="0" smtClean="0">
                <a:latin typeface="Garamond" pitchFamily="18" charset="0"/>
              </a:rPr>
              <a:t>AB) = </a:t>
            </a:r>
            <a:r>
              <a:rPr lang="en-US" dirty="0">
                <a:latin typeface="Garamond" pitchFamily="18" charset="0"/>
              </a:rPr>
              <a:t>coût </a:t>
            </a:r>
            <a:r>
              <a:rPr lang="en-US" dirty="0" smtClean="0">
                <a:latin typeface="Garamond" pitchFamily="18" charset="0"/>
              </a:rPr>
              <a:t>(</a:t>
            </a:r>
            <a:r>
              <a:rPr lang="fr-FR" dirty="0" smtClean="0">
                <a:latin typeface="Garamond" pitchFamily="18" charset="0"/>
              </a:rPr>
              <a:t>BC) = </a:t>
            </a:r>
            <a:r>
              <a:rPr lang="en-US" dirty="0">
                <a:latin typeface="Garamond" pitchFamily="18" charset="0"/>
              </a:rPr>
              <a:t>coût </a:t>
            </a:r>
            <a:r>
              <a:rPr lang="en-US" dirty="0" smtClean="0">
                <a:latin typeface="Garamond" pitchFamily="18" charset="0"/>
              </a:rPr>
              <a:t>(</a:t>
            </a:r>
            <a:r>
              <a:rPr lang="fr-FR" dirty="0" smtClean="0">
                <a:latin typeface="Garamond" pitchFamily="18" charset="0"/>
              </a:rPr>
              <a:t>CD) = 100/20 = </a:t>
            </a:r>
            <a:r>
              <a:rPr lang="fr-FR" dirty="0">
                <a:latin typeface="Garamond" pitchFamily="18" charset="0"/>
              </a:rPr>
              <a:t>5</a:t>
            </a:r>
            <a:r>
              <a:rPr lang="fr-FR" dirty="0" smtClean="0">
                <a:latin typeface="Garamond" pitchFamily="18" charset="0"/>
              </a:rPr>
              <a:t>.</a:t>
            </a:r>
          </a:p>
          <a:p>
            <a:pPr lvl="2" algn="just">
              <a:buClr>
                <a:srgbClr val="006600"/>
              </a:buClr>
            </a:pPr>
            <a:r>
              <a:rPr lang="en-US" dirty="0">
                <a:latin typeface="Garamond" pitchFamily="18" charset="0"/>
              </a:rPr>
              <a:t>coût </a:t>
            </a:r>
            <a:r>
              <a:rPr lang="en-US" dirty="0" smtClean="0">
                <a:latin typeface="Garamond" pitchFamily="18" charset="0"/>
              </a:rPr>
              <a:t>(</a:t>
            </a:r>
            <a:r>
              <a:rPr lang="fr-FR" dirty="0" smtClean="0">
                <a:latin typeface="Garamond" pitchFamily="18" charset="0"/>
              </a:rPr>
              <a:t>AE) = </a:t>
            </a:r>
            <a:r>
              <a:rPr lang="en-US" dirty="0">
                <a:latin typeface="Garamond" pitchFamily="18" charset="0"/>
              </a:rPr>
              <a:t>coût </a:t>
            </a:r>
            <a:r>
              <a:rPr lang="en-US" dirty="0" smtClean="0">
                <a:latin typeface="Garamond" pitchFamily="18" charset="0"/>
              </a:rPr>
              <a:t>(</a:t>
            </a:r>
            <a:r>
              <a:rPr lang="fr-FR" dirty="0" smtClean="0">
                <a:latin typeface="Garamond" pitchFamily="18" charset="0"/>
              </a:rPr>
              <a:t>ED) = 100/10 = 10. </a:t>
            </a:r>
          </a:p>
          <a:p>
            <a:pPr lvl="1" algn="just">
              <a:buClr>
                <a:srgbClr val="006600"/>
              </a:buClr>
            </a:pPr>
            <a:endParaRPr lang="fr-FR" sz="1800" b="1" dirty="0" smtClean="0">
              <a:solidFill>
                <a:srgbClr val="FF0000"/>
              </a:solidFill>
              <a:latin typeface="Garamond" pitchFamily="18" charset="0"/>
            </a:endParaRPr>
          </a:p>
          <a:p>
            <a:pPr algn="just">
              <a:buClr>
                <a:srgbClr val="006600"/>
              </a:buClr>
              <a:buFont typeface="Wingdings" pitchFamily="2" charset="2"/>
              <a:buNone/>
            </a:pPr>
            <a:endParaRPr lang="fr-FR" sz="2000" dirty="0" smtClean="0">
              <a:latin typeface="Garamond" pitchFamily="18" charset="0"/>
            </a:endParaRPr>
          </a:p>
          <a:p>
            <a:pPr lvl="1" algn="just">
              <a:buClr>
                <a:srgbClr val="FF0000"/>
              </a:buClr>
            </a:pPr>
            <a:endParaRPr lang="fr-FR" sz="2000" dirty="0" smtClean="0">
              <a:latin typeface="Garamond" pitchFamily="18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C86431-11FC-453B-9B84-0FB5ACF33F20}" type="slidenum">
              <a:rPr lang="fr-FR" smtClean="0"/>
              <a:pPr>
                <a:defRPr/>
              </a:pPr>
              <a:t>13</a:t>
            </a:fld>
            <a:endParaRPr lang="fr-FR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57200" y="130175"/>
            <a:ext cx="8229600" cy="561975"/>
          </a:xfrm>
          <a:prstGeom prst="rect">
            <a:avLst/>
          </a:prstGeom>
        </p:spPr>
        <p:txBody>
          <a:bodyPr/>
          <a:lstStyle/>
          <a:p>
            <a:pPr eaLnBrk="0" hangingPunct="0">
              <a:spcBef>
                <a:spcPct val="0"/>
              </a:spcBef>
              <a:buClrTx/>
              <a:defRPr/>
            </a:pPr>
            <a:r>
              <a:rPr lang="fr-FR" sz="2800" kern="0" dirty="0">
                <a:solidFill>
                  <a:schemeClr val="accent2"/>
                </a:solidFill>
                <a:latin typeface="Garamond" pitchFamily="18" charset="0"/>
                <a:ea typeface="+mj-ea"/>
                <a:cs typeface="+mj-cs"/>
              </a:rPr>
              <a:t>Principe du routage</a:t>
            </a:r>
          </a:p>
        </p:txBody>
      </p:sp>
      <p:sp>
        <p:nvSpPr>
          <p:cNvPr id="5125" name="Rectangle 3"/>
          <p:cNvSpPr>
            <a:spLocks noChangeArrowheads="1"/>
          </p:cNvSpPr>
          <p:nvPr/>
        </p:nvSpPr>
        <p:spPr bwMode="auto">
          <a:xfrm>
            <a:off x="61913" y="669925"/>
            <a:ext cx="8902700" cy="1030883"/>
          </a:xfrm>
          <a:prstGeom prst="rect">
            <a:avLst/>
          </a:prstGeom>
          <a:noFill/>
          <a:ln w="28575" algn="ctr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grpSp>
        <p:nvGrpSpPr>
          <p:cNvPr id="7" name="Groupe 22"/>
          <p:cNvGrpSpPr>
            <a:grpSpLocks/>
          </p:cNvGrpSpPr>
          <p:nvPr/>
        </p:nvGrpSpPr>
        <p:grpSpPr bwMode="auto">
          <a:xfrm>
            <a:off x="577850" y="1794587"/>
            <a:ext cx="7988300" cy="2465868"/>
            <a:chOff x="577511" y="1502200"/>
            <a:chExt cx="7988300" cy="2465868"/>
          </a:xfrm>
        </p:grpSpPr>
        <p:grpSp>
          <p:nvGrpSpPr>
            <p:cNvPr id="8" name="Groupe 32"/>
            <p:cNvGrpSpPr>
              <a:grpSpLocks/>
            </p:cNvGrpSpPr>
            <p:nvPr/>
          </p:nvGrpSpPr>
          <p:grpSpPr bwMode="auto">
            <a:xfrm>
              <a:off x="1074399" y="2055268"/>
              <a:ext cx="6697662" cy="1441385"/>
              <a:chOff x="971600" y="2163459"/>
              <a:chExt cx="6698378" cy="1442225"/>
            </a:xfrm>
          </p:grpSpPr>
          <p:grpSp>
            <p:nvGrpSpPr>
              <p:cNvPr id="15" name="Groupe 31"/>
              <p:cNvGrpSpPr>
                <a:grpSpLocks/>
              </p:cNvGrpSpPr>
              <p:nvPr/>
            </p:nvGrpSpPr>
            <p:grpSpPr bwMode="auto">
              <a:xfrm>
                <a:off x="971600" y="2163459"/>
                <a:ext cx="6698378" cy="576884"/>
                <a:chOff x="1187624" y="1412776"/>
                <a:chExt cx="6697662" cy="576635"/>
              </a:xfrm>
            </p:grpSpPr>
            <p:sp>
              <p:nvSpPr>
                <p:cNvPr id="19" name="Ellipse 5"/>
                <p:cNvSpPr>
                  <a:spLocks noChangeArrowheads="1"/>
                </p:cNvSpPr>
                <p:nvPr/>
              </p:nvSpPr>
              <p:spPr bwMode="auto">
                <a:xfrm>
                  <a:off x="1187624" y="1412776"/>
                  <a:ext cx="576143" cy="576635"/>
                </a:xfrm>
                <a:prstGeom prst="ellipse">
                  <a:avLst/>
                </a:prstGeom>
                <a:noFill/>
                <a:ln w="38100" algn="ctr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tIns="0" rIns="0" bIns="0"/>
                <a:lstStyle/>
                <a:p>
                  <a:r>
                    <a:rPr lang="fr-FR" sz="2800">
                      <a:latin typeface="Garamond" pitchFamily="18" charset="0"/>
                    </a:rPr>
                    <a:t>A</a:t>
                  </a:r>
                </a:p>
              </p:txBody>
            </p:sp>
            <p:sp>
              <p:nvSpPr>
                <p:cNvPr id="20" name="Ellipse 7"/>
                <p:cNvSpPr>
                  <a:spLocks noChangeArrowheads="1"/>
                </p:cNvSpPr>
                <p:nvPr/>
              </p:nvSpPr>
              <p:spPr bwMode="auto">
                <a:xfrm>
                  <a:off x="3420178" y="1412776"/>
                  <a:ext cx="576143" cy="576635"/>
                </a:xfrm>
                <a:prstGeom prst="ellipse">
                  <a:avLst/>
                </a:prstGeom>
                <a:noFill/>
                <a:ln w="38100" algn="ctr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tIns="0" rIns="0" bIns="0"/>
                <a:lstStyle/>
                <a:p>
                  <a:r>
                    <a:rPr lang="fr-FR" sz="2800">
                      <a:latin typeface="Garamond" pitchFamily="18" charset="0"/>
                    </a:rPr>
                    <a:t>B</a:t>
                  </a:r>
                </a:p>
              </p:txBody>
            </p:sp>
            <p:sp>
              <p:nvSpPr>
                <p:cNvPr id="21" name="Ellipse 8"/>
                <p:cNvSpPr>
                  <a:spLocks noChangeArrowheads="1"/>
                </p:cNvSpPr>
                <p:nvPr/>
              </p:nvSpPr>
              <p:spPr bwMode="auto">
                <a:xfrm>
                  <a:off x="5364661" y="1412776"/>
                  <a:ext cx="576143" cy="576635"/>
                </a:xfrm>
                <a:prstGeom prst="ellipse">
                  <a:avLst/>
                </a:prstGeom>
                <a:noFill/>
                <a:ln w="38100" algn="ctr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tIns="0" rIns="0" bIns="0"/>
                <a:lstStyle/>
                <a:p>
                  <a:r>
                    <a:rPr lang="fr-FR" sz="2800">
                      <a:latin typeface="Garamond" pitchFamily="18" charset="0"/>
                    </a:rPr>
                    <a:t>C</a:t>
                  </a:r>
                </a:p>
              </p:txBody>
            </p:sp>
            <p:sp>
              <p:nvSpPr>
                <p:cNvPr id="22" name="Ellipse 9"/>
                <p:cNvSpPr>
                  <a:spLocks noChangeArrowheads="1"/>
                </p:cNvSpPr>
                <p:nvPr/>
              </p:nvSpPr>
              <p:spPr bwMode="auto">
                <a:xfrm>
                  <a:off x="7309143" y="1412776"/>
                  <a:ext cx="576143" cy="576635"/>
                </a:xfrm>
                <a:prstGeom prst="ellipse">
                  <a:avLst/>
                </a:prstGeom>
                <a:noFill/>
                <a:ln w="38100" algn="ctr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tIns="0" rIns="0" bIns="0"/>
                <a:lstStyle/>
                <a:p>
                  <a:r>
                    <a:rPr lang="fr-FR" sz="2800">
                      <a:latin typeface="Garamond" pitchFamily="18" charset="0"/>
                    </a:rPr>
                    <a:t>D</a:t>
                  </a:r>
                </a:p>
              </p:txBody>
            </p:sp>
            <p:cxnSp>
              <p:nvCxnSpPr>
                <p:cNvPr id="23" name="Connecteur droit 11"/>
                <p:cNvCxnSpPr>
                  <a:cxnSpLocks noChangeShapeType="1"/>
                  <a:stCxn id="19" idx="6"/>
                  <a:endCxn id="20" idx="2"/>
                </p:cNvCxnSpPr>
                <p:nvPr/>
              </p:nvCxnSpPr>
              <p:spPr bwMode="auto">
                <a:xfrm>
                  <a:off x="1763767" y="1701094"/>
                  <a:ext cx="1656411" cy="0"/>
                </a:xfrm>
                <a:prstGeom prst="line">
                  <a:avLst/>
                </a:prstGeom>
                <a:noFill/>
                <a:ln w="38100" algn="ctr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24" name="Connecteur droit 13"/>
                <p:cNvCxnSpPr>
                  <a:cxnSpLocks noChangeShapeType="1"/>
                  <a:stCxn id="20" idx="6"/>
                  <a:endCxn id="21" idx="2"/>
                </p:cNvCxnSpPr>
                <p:nvPr/>
              </p:nvCxnSpPr>
              <p:spPr bwMode="auto">
                <a:xfrm>
                  <a:off x="3996321" y="1701094"/>
                  <a:ext cx="1368340" cy="0"/>
                </a:xfrm>
                <a:prstGeom prst="line">
                  <a:avLst/>
                </a:prstGeom>
                <a:noFill/>
                <a:ln w="38100" algn="ctr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25" name="Connecteur droit 15"/>
                <p:cNvCxnSpPr>
                  <a:cxnSpLocks noChangeShapeType="1"/>
                  <a:stCxn id="21" idx="6"/>
                  <a:endCxn id="22" idx="2"/>
                </p:cNvCxnSpPr>
                <p:nvPr/>
              </p:nvCxnSpPr>
              <p:spPr bwMode="auto">
                <a:xfrm>
                  <a:off x="5940803" y="1701094"/>
                  <a:ext cx="1368340" cy="0"/>
                </a:xfrm>
                <a:prstGeom prst="line">
                  <a:avLst/>
                </a:prstGeom>
                <a:noFill/>
                <a:ln w="38100" algn="ctr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sp>
            <p:nvSpPr>
              <p:cNvPr id="16" name="Ellipse 9"/>
              <p:cNvSpPr>
                <a:spLocks noChangeArrowheads="1"/>
              </p:cNvSpPr>
              <p:nvPr/>
            </p:nvSpPr>
            <p:spPr bwMode="auto">
              <a:xfrm>
                <a:off x="4068275" y="3028800"/>
                <a:ext cx="576205" cy="576884"/>
              </a:xfrm>
              <a:prstGeom prst="ellipse">
                <a:avLst/>
              </a:prstGeom>
              <a:noFill/>
              <a:ln w="38100" algn="ctr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r>
                  <a:rPr lang="fr-FR" sz="2800" dirty="0">
                    <a:latin typeface="Garamond" pitchFamily="18" charset="0"/>
                  </a:rPr>
                  <a:t>E</a:t>
                </a:r>
              </a:p>
            </p:txBody>
          </p:sp>
          <p:cxnSp>
            <p:nvCxnSpPr>
              <p:cNvPr id="17" name="Connecteur droit 11"/>
              <p:cNvCxnSpPr>
                <a:cxnSpLocks noChangeShapeType="1"/>
                <a:stCxn id="19" idx="5"/>
                <a:endCxn id="16" idx="2"/>
              </p:cNvCxnSpPr>
              <p:nvPr/>
            </p:nvCxnSpPr>
            <p:spPr bwMode="auto">
              <a:xfrm>
                <a:off x="1463422" y="2655861"/>
                <a:ext cx="2604853" cy="661381"/>
              </a:xfrm>
              <a:prstGeom prst="line">
                <a:avLst/>
              </a:prstGeom>
              <a:noFill/>
              <a:ln w="38100" algn="ctr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8" name="Connecteur droit 11"/>
              <p:cNvCxnSpPr>
                <a:cxnSpLocks noChangeShapeType="1"/>
                <a:stCxn id="16" idx="6"/>
                <a:endCxn id="22" idx="3"/>
              </p:cNvCxnSpPr>
              <p:nvPr/>
            </p:nvCxnSpPr>
            <p:spPr bwMode="auto">
              <a:xfrm flipV="1">
                <a:off x="4644480" y="2655861"/>
                <a:ext cx="2533677" cy="661381"/>
              </a:xfrm>
              <a:prstGeom prst="line">
                <a:avLst/>
              </a:prstGeom>
              <a:noFill/>
              <a:ln w="38100" algn="ctr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9" name="Connecteur droit avec flèche 34"/>
            <p:cNvCxnSpPr>
              <a:cxnSpLocks noChangeShapeType="1"/>
            </p:cNvCxnSpPr>
            <p:nvPr/>
          </p:nvCxnSpPr>
          <p:spPr bwMode="auto">
            <a:xfrm>
              <a:off x="1291886" y="1907629"/>
              <a:ext cx="6264275" cy="0"/>
            </a:xfrm>
            <a:prstGeom prst="straightConnector1">
              <a:avLst/>
            </a:prstGeom>
            <a:noFill/>
            <a:ln w="57150" algn="ctr">
              <a:solidFill>
                <a:srgbClr val="8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" name="ZoneTexte 35"/>
            <p:cNvSpPr txBox="1">
              <a:spLocks noChangeArrowheads="1"/>
            </p:cNvSpPr>
            <p:nvPr/>
          </p:nvSpPr>
          <p:spPr bwMode="auto">
            <a:xfrm>
              <a:off x="3523911" y="1502200"/>
              <a:ext cx="2097962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2000" dirty="0" err="1" smtClean="0">
                  <a:solidFill>
                    <a:srgbClr val="FF0000"/>
                  </a:solidFill>
                  <a:latin typeface="Garamond" pitchFamily="18" charset="0"/>
                </a:rPr>
                <a:t>coût</a:t>
              </a:r>
              <a:r>
                <a:rPr lang="en-US" sz="2000" dirty="0" smtClean="0">
                  <a:solidFill>
                    <a:srgbClr val="FF0000"/>
                  </a:solidFill>
                  <a:latin typeface="Garamond" pitchFamily="18" charset="0"/>
                </a:rPr>
                <a:t> </a:t>
              </a:r>
              <a:r>
                <a:rPr lang="fr-FR" sz="2000" dirty="0">
                  <a:solidFill>
                    <a:srgbClr val="FF0000"/>
                  </a:solidFill>
                  <a:latin typeface="Garamond" pitchFamily="18" charset="0"/>
                </a:rPr>
                <a:t>= </a:t>
              </a:r>
              <a:r>
                <a:rPr lang="fr-FR" sz="2000" dirty="0" smtClean="0">
                  <a:solidFill>
                    <a:srgbClr val="FF0000"/>
                  </a:solidFill>
                  <a:latin typeface="Garamond" pitchFamily="18" charset="0"/>
                </a:rPr>
                <a:t>15 </a:t>
              </a:r>
              <a:endParaRPr lang="fr-FR" sz="2000" dirty="0">
                <a:solidFill>
                  <a:srgbClr val="FF0000"/>
                </a:solidFill>
                <a:latin typeface="Garamond" pitchFamily="18" charset="0"/>
              </a:endParaRPr>
            </a:p>
          </p:txBody>
        </p:sp>
        <p:sp>
          <p:nvSpPr>
            <p:cNvPr id="11" name="Forme libre 37"/>
            <p:cNvSpPr>
              <a:spLocks/>
            </p:cNvSpPr>
            <p:nvPr/>
          </p:nvSpPr>
          <p:spPr bwMode="auto">
            <a:xfrm>
              <a:off x="1577945" y="2961533"/>
              <a:ext cx="5702300" cy="631825"/>
            </a:xfrm>
            <a:custGeom>
              <a:avLst/>
              <a:gdLst>
                <a:gd name="T0" fmla="*/ 0 w 5701553"/>
                <a:gd name="T1" fmla="*/ 0 h 632012"/>
                <a:gd name="T2" fmla="*/ 2889929 w 5701553"/>
                <a:gd name="T3" fmla="*/ 637267 h 632012"/>
                <a:gd name="T4" fmla="*/ 5725843 w 5701553"/>
                <a:gd name="T5" fmla="*/ 0 h 632012"/>
                <a:gd name="T6" fmla="*/ 5725843 w 5701553"/>
                <a:gd name="T7" fmla="*/ 0 h 63201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01553"/>
                <a:gd name="T13" fmla="*/ 0 h 632012"/>
                <a:gd name="T14" fmla="*/ 5701553 w 5701553"/>
                <a:gd name="T15" fmla="*/ 632012 h 63201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01553" h="632012">
                  <a:moveTo>
                    <a:pt x="0" y="0"/>
                  </a:moveTo>
                  <a:cubicBezTo>
                    <a:pt x="963705" y="316006"/>
                    <a:pt x="1927411" y="632012"/>
                    <a:pt x="2877670" y="632012"/>
                  </a:cubicBezTo>
                  <a:cubicBezTo>
                    <a:pt x="3827929" y="632012"/>
                    <a:pt x="5701553" y="0"/>
                    <a:pt x="5701553" y="0"/>
                  </a:cubicBezTo>
                </a:path>
              </a:pathLst>
            </a:custGeom>
            <a:noFill/>
            <a:ln w="57150" cap="flat" cmpd="sng" algn="ctr">
              <a:solidFill>
                <a:srgbClr val="800000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12" name="ZoneTexte 38"/>
            <p:cNvSpPr txBox="1">
              <a:spLocks noChangeArrowheads="1"/>
            </p:cNvSpPr>
            <p:nvPr/>
          </p:nvSpPr>
          <p:spPr bwMode="auto">
            <a:xfrm>
              <a:off x="3419533" y="3567958"/>
              <a:ext cx="220234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2000" dirty="0" err="1" smtClean="0">
                  <a:solidFill>
                    <a:srgbClr val="FF0000"/>
                  </a:solidFill>
                  <a:latin typeface="Garamond" pitchFamily="18" charset="0"/>
                </a:rPr>
                <a:t>coût</a:t>
              </a:r>
              <a:r>
                <a:rPr lang="en-US" sz="2000" dirty="0" smtClean="0">
                  <a:solidFill>
                    <a:srgbClr val="FF0000"/>
                  </a:solidFill>
                  <a:latin typeface="Garamond" pitchFamily="18" charset="0"/>
                </a:rPr>
                <a:t> </a:t>
              </a:r>
              <a:r>
                <a:rPr lang="fr-FR" sz="2000" dirty="0" smtClean="0">
                  <a:solidFill>
                    <a:srgbClr val="FF0000"/>
                  </a:solidFill>
                  <a:latin typeface="Garamond" pitchFamily="18" charset="0"/>
                </a:rPr>
                <a:t>= 20 </a:t>
              </a:r>
              <a:endParaRPr lang="fr-FR" sz="2000" dirty="0">
                <a:solidFill>
                  <a:srgbClr val="FF0000"/>
                </a:solidFill>
                <a:latin typeface="Garamond" pitchFamily="18" charset="0"/>
              </a:endParaRPr>
            </a:p>
          </p:txBody>
        </p:sp>
        <p:sp>
          <p:nvSpPr>
            <p:cNvPr id="13" name="Flèche vers le bas 40"/>
            <p:cNvSpPr>
              <a:spLocks noChangeArrowheads="1"/>
            </p:cNvSpPr>
            <p:nvPr/>
          </p:nvSpPr>
          <p:spPr bwMode="auto">
            <a:xfrm rot="-8143093">
              <a:off x="577511" y="2414042"/>
              <a:ext cx="346075" cy="868362"/>
            </a:xfrm>
            <a:prstGeom prst="downArrow">
              <a:avLst>
                <a:gd name="adj1" fmla="val 50000"/>
                <a:gd name="adj2" fmla="val 49986"/>
              </a:avLst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" name="Flèche vers le bas 40"/>
            <p:cNvSpPr>
              <a:spLocks noChangeArrowheads="1"/>
            </p:cNvSpPr>
            <p:nvPr/>
          </p:nvSpPr>
          <p:spPr bwMode="auto">
            <a:xfrm rot="8084071">
              <a:off x="7957798" y="2369592"/>
              <a:ext cx="346075" cy="869950"/>
            </a:xfrm>
            <a:prstGeom prst="downArrow">
              <a:avLst>
                <a:gd name="adj1" fmla="val 50000"/>
                <a:gd name="adj2" fmla="val 50077"/>
              </a:avLst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sp>
        <p:nvSpPr>
          <p:cNvPr id="26" name="ZoneTexte 35"/>
          <p:cNvSpPr txBox="1">
            <a:spLocks noChangeArrowheads="1"/>
          </p:cNvSpPr>
          <p:nvPr/>
        </p:nvSpPr>
        <p:spPr bwMode="auto">
          <a:xfrm>
            <a:off x="1638515" y="2280681"/>
            <a:ext cx="163734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fr-FR" dirty="0" smtClean="0">
                <a:solidFill>
                  <a:schemeClr val="accent2"/>
                </a:solidFill>
                <a:latin typeface="Garamond" pitchFamily="18" charset="0"/>
              </a:rPr>
              <a:t>20 Mb/s</a:t>
            </a:r>
            <a:endParaRPr lang="fr-FR" dirty="0">
              <a:solidFill>
                <a:schemeClr val="accent2"/>
              </a:solidFill>
              <a:latin typeface="Garamond" pitchFamily="18" charset="0"/>
            </a:endParaRPr>
          </a:p>
        </p:txBody>
      </p:sp>
      <p:sp>
        <p:nvSpPr>
          <p:cNvPr id="27" name="ZoneTexte 35"/>
          <p:cNvSpPr txBox="1">
            <a:spLocks noChangeArrowheads="1"/>
          </p:cNvSpPr>
          <p:nvPr/>
        </p:nvSpPr>
        <p:spPr bwMode="auto">
          <a:xfrm>
            <a:off x="3752616" y="2294329"/>
            <a:ext cx="163734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fr-FR" dirty="0" smtClean="0">
                <a:solidFill>
                  <a:schemeClr val="accent2"/>
                </a:solidFill>
                <a:latin typeface="Garamond" pitchFamily="18" charset="0"/>
              </a:rPr>
              <a:t>20 Mb/s</a:t>
            </a:r>
            <a:endParaRPr lang="fr-FR" dirty="0">
              <a:solidFill>
                <a:schemeClr val="accent2"/>
              </a:solidFill>
              <a:latin typeface="Garamond" pitchFamily="18" charset="0"/>
            </a:endParaRPr>
          </a:p>
        </p:txBody>
      </p:sp>
      <p:sp>
        <p:nvSpPr>
          <p:cNvPr id="28" name="ZoneTexte 35"/>
          <p:cNvSpPr txBox="1">
            <a:spLocks noChangeArrowheads="1"/>
          </p:cNvSpPr>
          <p:nvPr/>
        </p:nvSpPr>
        <p:spPr bwMode="auto">
          <a:xfrm>
            <a:off x="5742971" y="2280681"/>
            <a:ext cx="163734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fr-FR" dirty="0" smtClean="0">
                <a:solidFill>
                  <a:schemeClr val="accent2"/>
                </a:solidFill>
                <a:latin typeface="Garamond" pitchFamily="18" charset="0"/>
              </a:rPr>
              <a:t>20 Mb/s</a:t>
            </a:r>
            <a:endParaRPr lang="fr-FR" dirty="0">
              <a:solidFill>
                <a:schemeClr val="accent2"/>
              </a:solidFill>
              <a:latin typeface="Garamond" pitchFamily="18" charset="0"/>
            </a:endParaRPr>
          </a:p>
        </p:txBody>
      </p:sp>
      <p:sp>
        <p:nvSpPr>
          <p:cNvPr id="29" name="ZoneTexte 35"/>
          <p:cNvSpPr txBox="1">
            <a:spLocks noChangeArrowheads="1"/>
          </p:cNvSpPr>
          <p:nvPr/>
        </p:nvSpPr>
        <p:spPr bwMode="auto">
          <a:xfrm rot="542705">
            <a:off x="2195727" y="3293299"/>
            <a:ext cx="163734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fr-FR" dirty="0">
                <a:solidFill>
                  <a:schemeClr val="accent2"/>
                </a:solidFill>
                <a:latin typeface="Garamond" pitchFamily="18" charset="0"/>
              </a:rPr>
              <a:t>1</a:t>
            </a:r>
            <a:r>
              <a:rPr lang="fr-FR" dirty="0" smtClean="0">
                <a:solidFill>
                  <a:schemeClr val="accent2"/>
                </a:solidFill>
                <a:latin typeface="Garamond" pitchFamily="18" charset="0"/>
              </a:rPr>
              <a:t>0 Mb/s</a:t>
            </a:r>
            <a:endParaRPr lang="fr-FR" dirty="0">
              <a:solidFill>
                <a:schemeClr val="accent2"/>
              </a:solidFill>
              <a:latin typeface="Garamond" pitchFamily="18" charset="0"/>
            </a:endParaRPr>
          </a:p>
        </p:txBody>
      </p:sp>
      <p:sp>
        <p:nvSpPr>
          <p:cNvPr id="30" name="ZoneTexte 35"/>
          <p:cNvSpPr txBox="1">
            <a:spLocks noChangeArrowheads="1"/>
          </p:cNvSpPr>
          <p:nvPr/>
        </p:nvSpPr>
        <p:spPr bwMode="auto">
          <a:xfrm rot="20953938">
            <a:off x="5061164" y="3270009"/>
            <a:ext cx="163734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fr-FR" dirty="0">
                <a:solidFill>
                  <a:schemeClr val="accent2"/>
                </a:solidFill>
                <a:latin typeface="Garamond" pitchFamily="18" charset="0"/>
              </a:rPr>
              <a:t>1</a:t>
            </a:r>
            <a:r>
              <a:rPr lang="fr-FR" dirty="0" smtClean="0">
                <a:solidFill>
                  <a:schemeClr val="accent2"/>
                </a:solidFill>
                <a:latin typeface="Garamond" pitchFamily="18" charset="0"/>
              </a:rPr>
              <a:t>0 Mb/s</a:t>
            </a:r>
            <a:endParaRPr lang="fr-FR" dirty="0">
              <a:solidFill>
                <a:schemeClr val="accent2"/>
              </a:solidFill>
              <a:latin typeface="Garamond" pitchFamily="18" charset="0"/>
            </a:endParaRPr>
          </a:p>
        </p:txBody>
      </p:sp>
      <p:sp>
        <p:nvSpPr>
          <p:cNvPr id="37" name="ZoneTexte 36"/>
          <p:cNvSpPr txBox="1"/>
          <p:nvPr/>
        </p:nvSpPr>
        <p:spPr>
          <a:xfrm>
            <a:off x="142510" y="3661486"/>
            <a:ext cx="918841" cy="400110"/>
          </a:xfrm>
          <a:prstGeom prst="rect">
            <a:avLst/>
          </a:prstGeom>
          <a:solidFill>
            <a:schemeClr val="accent5"/>
          </a:solidFill>
        </p:spPr>
        <p:txBody>
          <a:bodyPr wrap="none" rtlCol="0">
            <a:spAutoFit/>
          </a:bodyPr>
          <a:lstStyle/>
          <a:p>
            <a:r>
              <a:rPr lang="fr-FR" sz="2000" dirty="0" smtClean="0">
                <a:solidFill>
                  <a:srgbClr val="FF0000"/>
                </a:solidFill>
                <a:latin typeface="Garamond" pitchFamily="18" charset="0"/>
              </a:rPr>
              <a:t>Source</a:t>
            </a:r>
            <a:endParaRPr lang="fr-FR" sz="2000" dirty="0">
              <a:solidFill>
                <a:srgbClr val="FF0000"/>
              </a:solidFill>
              <a:latin typeface="Garamond" pitchFamily="18" charset="0"/>
            </a:endParaRPr>
          </a:p>
        </p:txBody>
      </p:sp>
      <p:sp>
        <p:nvSpPr>
          <p:cNvPr id="38" name="ZoneTexte 37"/>
          <p:cNvSpPr txBox="1"/>
          <p:nvPr/>
        </p:nvSpPr>
        <p:spPr>
          <a:xfrm>
            <a:off x="7508765" y="3573016"/>
            <a:ext cx="1455848" cy="400110"/>
          </a:xfrm>
          <a:prstGeom prst="rect">
            <a:avLst/>
          </a:prstGeom>
          <a:solidFill>
            <a:schemeClr val="accent5"/>
          </a:solidFill>
        </p:spPr>
        <p:txBody>
          <a:bodyPr wrap="none" rtlCol="0">
            <a:spAutoFit/>
          </a:bodyPr>
          <a:lstStyle/>
          <a:p>
            <a:r>
              <a:rPr lang="fr-FR" sz="2000" dirty="0" smtClean="0">
                <a:solidFill>
                  <a:srgbClr val="FF0000"/>
                </a:solidFill>
                <a:latin typeface="Garamond" pitchFamily="18" charset="0"/>
              </a:rPr>
              <a:t>Destination</a:t>
            </a:r>
            <a:endParaRPr lang="fr-FR" sz="2000" dirty="0">
              <a:solidFill>
                <a:srgbClr val="FF0000"/>
              </a:solidFill>
              <a:latin typeface="Garamond" pitchFamily="18" charset="0"/>
            </a:endParaRPr>
          </a:p>
        </p:txBody>
      </p:sp>
      <p:sp>
        <p:nvSpPr>
          <p:cNvPr id="32" name="Rectangle 3"/>
          <p:cNvSpPr>
            <a:spLocks noChangeArrowheads="1"/>
          </p:cNvSpPr>
          <p:nvPr/>
        </p:nvSpPr>
        <p:spPr bwMode="auto">
          <a:xfrm>
            <a:off x="984244" y="4675077"/>
            <a:ext cx="4206240" cy="365760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3" name="Rectangle 3"/>
          <p:cNvSpPr>
            <a:spLocks noChangeArrowheads="1"/>
          </p:cNvSpPr>
          <p:nvPr/>
        </p:nvSpPr>
        <p:spPr bwMode="auto">
          <a:xfrm>
            <a:off x="971599" y="5412208"/>
            <a:ext cx="5540487" cy="1113136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679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6" name="Groupe 18"/>
          <p:cNvGrpSpPr>
            <a:grpSpLocks/>
          </p:cNvGrpSpPr>
          <p:nvPr/>
        </p:nvGrpSpPr>
        <p:grpSpPr bwMode="auto">
          <a:xfrm>
            <a:off x="2735263" y="908050"/>
            <a:ext cx="2268537" cy="1557338"/>
            <a:chOff x="3562215" y="1257377"/>
            <a:chExt cx="2267563" cy="1556955"/>
          </a:xfrm>
        </p:grpSpPr>
        <p:sp>
          <p:nvSpPr>
            <p:cNvPr id="6152" name="ZoneTexte 2"/>
            <p:cNvSpPr txBox="1">
              <a:spLocks noChangeArrowheads="1"/>
            </p:cNvSpPr>
            <p:nvPr/>
          </p:nvSpPr>
          <p:spPr bwMode="auto">
            <a:xfrm>
              <a:off x="4534033" y="1257377"/>
              <a:ext cx="1295745" cy="461439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fr-FR" sz="2400">
                  <a:latin typeface="Garamond" pitchFamily="18" charset="0"/>
                </a:rPr>
                <a:t>Routage</a:t>
              </a:r>
            </a:p>
          </p:txBody>
        </p:sp>
        <p:sp>
          <p:nvSpPr>
            <p:cNvPr id="6153" name="ZoneTexte 3"/>
            <p:cNvSpPr txBox="1">
              <a:spLocks noChangeArrowheads="1"/>
            </p:cNvSpPr>
            <p:nvPr/>
          </p:nvSpPr>
          <p:spPr bwMode="auto">
            <a:xfrm>
              <a:off x="3562215" y="2094685"/>
              <a:ext cx="1115781" cy="719647"/>
            </a:xfrm>
            <a:prstGeom prst="rect">
              <a:avLst/>
            </a:prstGeom>
            <a:solidFill>
              <a:srgbClr val="FFD8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fr-FR" sz="2000">
                  <a:latin typeface="Garamond" pitchFamily="18" charset="0"/>
                </a:rPr>
                <a:t>Routage statique </a:t>
              </a:r>
            </a:p>
          </p:txBody>
        </p:sp>
        <p:cxnSp>
          <p:nvCxnSpPr>
            <p:cNvPr id="6154" name="Connecteur droit avec flèche 12"/>
            <p:cNvCxnSpPr>
              <a:cxnSpLocks noChangeShapeType="1"/>
              <a:stCxn id="6152" idx="2"/>
            </p:cNvCxnSpPr>
            <p:nvPr/>
          </p:nvCxnSpPr>
          <p:spPr bwMode="auto">
            <a:xfrm flipH="1">
              <a:off x="4389902" y="1718816"/>
              <a:ext cx="792004" cy="359864"/>
            </a:xfrm>
            <a:prstGeom prst="straightConnector1">
              <a:avLst/>
            </a:prstGeom>
            <a:noFill/>
            <a:ln w="57150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0" name="Titre 1"/>
          <p:cNvSpPr txBox="1">
            <a:spLocks/>
          </p:cNvSpPr>
          <p:nvPr/>
        </p:nvSpPr>
        <p:spPr>
          <a:xfrm>
            <a:off x="457200" y="44450"/>
            <a:ext cx="8229600" cy="561975"/>
          </a:xfrm>
          <a:prstGeom prst="rect">
            <a:avLst/>
          </a:prstGeom>
        </p:spPr>
        <p:txBody>
          <a:bodyPr/>
          <a:lstStyle/>
          <a:p>
            <a:pPr eaLnBrk="0" hangingPunct="0">
              <a:spcBef>
                <a:spcPct val="0"/>
              </a:spcBef>
              <a:buClrTx/>
              <a:defRPr/>
            </a:pPr>
            <a:r>
              <a:rPr lang="fr-FR" sz="2800" kern="0" dirty="0">
                <a:solidFill>
                  <a:schemeClr val="accent2"/>
                </a:solidFill>
                <a:latin typeface="Garamond" pitchFamily="18" charset="0"/>
                <a:ea typeface="+mj-ea"/>
                <a:cs typeface="+mj-cs"/>
              </a:rPr>
              <a:t>Classification </a:t>
            </a:r>
            <a:r>
              <a:rPr lang="fr-FR" sz="2800" kern="0" dirty="0" smtClean="0">
                <a:solidFill>
                  <a:schemeClr val="accent2"/>
                </a:solidFill>
                <a:latin typeface="Garamond" pitchFamily="18" charset="0"/>
                <a:ea typeface="+mj-ea"/>
                <a:cs typeface="+mj-cs"/>
              </a:rPr>
              <a:t>des protocoles de </a:t>
            </a:r>
            <a:r>
              <a:rPr lang="fr-FR" sz="2800" kern="0" dirty="0">
                <a:solidFill>
                  <a:schemeClr val="accent2"/>
                </a:solidFill>
                <a:latin typeface="Garamond" pitchFamily="18" charset="0"/>
                <a:ea typeface="+mj-ea"/>
                <a:cs typeface="+mj-cs"/>
              </a:rPr>
              <a:t>routage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79388" y="2708275"/>
            <a:ext cx="4392612" cy="1935163"/>
          </a:xfrm>
          <a:prstGeom prst="rect">
            <a:avLst/>
          </a:prstGeom>
          <a:solidFill>
            <a:schemeClr val="accent5"/>
          </a:solidFill>
        </p:spPr>
        <p:txBody>
          <a:bodyPr>
            <a:spAutoFit/>
          </a:bodyPr>
          <a:lstStyle/>
          <a:p>
            <a:pPr algn="just">
              <a:lnSpc>
                <a:spcPts val="2700"/>
              </a:lnSpc>
              <a:defRPr/>
            </a:pPr>
            <a:r>
              <a:rPr lang="fr-FR" dirty="0">
                <a:solidFill>
                  <a:srgbClr val="FF0000"/>
                </a:solidFill>
                <a:latin typeface="Garamond" pitchFamily="18" charset="0"/>
                <a:sym typeface="Wingdings" pitchFamily="2" charset="2"/>
              </a:rPr>
              <a:t>Configuration manuelle </a:t>
            </a:r>
            <a:r>
              <a:rPr lang="fr-FR" dirty="0">
                <a:solidFill>
                  <a:schemeClr val="tx1"/>
                </a:solidFill>
                <a:latin typeface="Garamond" pitchFamily="18" charset="0"/>
                <a:sym typeface="Wingdings" pitchFamily="2" charset="2"/>
              </a:rPr>
              <a:t>des routeurs</a:t>
            </a:r>
          </a:p>
          <a:p>
            <a:pPr algn="just">
              <a:lnSpc>
                <a:spcPts val="2700"/>
              </a:lnSpc>
              <a:buFont typeface="Wingdings" pitchFamily="2" charset="2"/>
              <a:buChar char="à"/>
              <a:defRPr/>
            </a:pPr>
            <a:r>
              <a:rPr lang="fr-FR" dirty="0">
                <a:solidFill>
                  <a:schemeClr val="tx1"/>
                </a:solidFill>
                <a:latin typeface="Garamond" pitchFamily="18" charset="0"/>
                <a:sym typeface="Wingdings" pitchFamily="2" charset="2"/>
              </a:rPr>
              <a:t> C</a:t>
            </a:r>
            <a:r>
              <a:rPr lang="fr-FR" dirty="0">
                <a:solidFill>
                  <a:schemeClr val="tx1"/>
                </a:solidFill>
                <a:latin typeface="Garamond" pitchFamily="18" charset="0"/>
              </a:rPr>
              <a:t>onvient uniquement pour </a:t>
            </a:r>
            <a:r>
              <a:rPr lang="fr-FR" dirty="0">
                <a:solidFill>
                  <a:srgbClr val="FF0000"/>
                </a:solidFill>
                <a:latin typeface="Garamond" pitchFamily="18" charset="0"/>
              </a:rPr>
              <a:t>des réseaux de taille modeste </a:t>
            </a:r>
          </a:p>
          <a:p>
            <a:pPr algn="just">
              <a:lnSpc>
                <a:spcPts val="2700"/>
              </a:lnSpc>
              <a:buFont typeface="Wingdings" pitchFamily="2" charset="2"/>
              <a:buChar char="à"/>
              <a:defRPr/>
            </a:pPr>
            <a:r>
              <a:rPr lang="fr-FR" b="0" dirty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fr-FR" dirty="0">
                <a:solidFill>
                  <a:schemeClr val="tx1"/>
                </a:solidFill>
                <a:latin typeface="Garamond" pitchFamily="18" charset="0"/>
              </a:rPr>
              <a:t>Ne peut pas gérer </a:t>
            </a:r>
            <a:r>
              <a:rPr lang="fr-FR" dirty="0">
                <a:solidFill>
                  <a:srgbClr val="FF0000"/>
                </a:solidFill>
                <a:latin typeface="Garamond" pitchFamily="18" charset="0"/>
              </a:rPr>
              <a:t>les changements de topologie non triviaux</a:t>
            </a:r>
          </a:p>
        </p:txBody>
      </p:sp>
      <p:sp>
        <p:nvSpPr>
          <p:cNvPr id="6149" name="ZoneTexte 4"/>
          <p:cNvSpPr txBox="1">
            <a:spLocks noChangeArrowheads="1"/>
          </p:cNvSpPr>
          <p:nvPr/>
        </p:nvSpPr>
        <p:spPr bwMode="auto">
          <a:xfrm>
            <a:off x="4427538" y="1741488"/>
            <a:ext cx="1404937" cy="708025"/>
          </a:xfrm>
          <a:prstGeom prst="rect">
            <a:avLst/>
          </a:prstGeom>
          <a:solidFill>
            <a:srgbClr val="FFD89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fr-FR" sz="2000">
                <a:latin typeface="Garamond" pitchFamily="18" charset="0"/>
              </a:rPr>
              <a:t>Routage dynamique </a:t>
            </a:r>
          </a:p>
        </p:txBody>
      </p:sp>
      <p:cxnSp>
        <p:nvCxnSpPr>
          <p:cNvPr id="6150" name="Connecteur droit avec flèche 14"/>
          <p:cNvCxnSpPr>
            <a:cxnSpLocks noChangeShapeType="1"/>
            <a:endCxn id="6149" idx="0"/>
          </p:cNvCxnSpPr>
          <p:nvPr/>
        </p:nvCxnSpPr>
        <p:spPr bwMode="auto">
          <a:xfrm>
            <a:off x="4356100" y="1370013"/>
            <a:ext cx="774700" cy="371475"/>
          </a:xfrm>
          <a:prstGeom prst="straightConnector1">
            <a:avLst/>
          </a:prstGeom>
          <a:noFill/>
          <a:ln w="5715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" name="Rectangle 9"/>
          <p:cNvSpPr/>
          <p:nvPr/>
        </p:nvSpPr>
        <p:spPr>
          <a:xfrm>
            <a:off x="5724525" y="2565400"/>
            <a:ext cx="2879725" cy="646113"/>
          </a:xfrm>
          <a:prstGeom prst="rect">
            <a:avLst/>
          </a:prstGeom>
          <a:solidFill>
            <a:schemeClr val="accent5"/>
          </a:solidFill>
        </p:spPr>
        <p:txBody>
          <a:bodyPr>
            <a:spAutoFit/>
          </a:bodyPr>
          <a:lstStyle/>
          <a:p>
            <a:pPr algn="just">
              <a:defRPr/>
            </a:pPr>
            <a:r>
              <a:rPr lang="fr-FR" dirty="0">
                <a:solidFill>
                  <a:schemeClr val="tx1"/>
                </a:solidFill>
                <a:latin typeface="Garamond" pitchFamily="18" charset="0"/>
              </a:rPr>
              <a:t>Indispensable dès que </a:t>
            </a:r>
            <a:r>
              <a:rPr lang="fr-FR" dirty="0">
                <a:solidFill>
                  <a:srgbClr val="FF0000"/>
                </a:solidFill>
                <a:latin typeface="Garamond" pitchFamily="18" charset="0"/>
              </a:rPr>
              <a:t>la topologie devient complexe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0" name="Groupe 18"/>
          <p:cNvGrpSpPr>
            <a:grpSpLocks/>
          </p:cNvGrpSpPr>
          <p:nvPr/>
        </p:nvGrpSpPr>
        <p:grpSpPr bwMode="auto">
          <a:xfrm>
            <a:off x="2735263" y="908050"/>
            <a:ext cx="2268537" cy="1557338"/>
            <a:chOff x="3562215" y="1257377"/>
            <a:chExt cx="2267563" cy="1556955"/>
          </a:xfrm>
        </p:grpSpPr>
        <p:sp>
          <p:nvSpPr>
            <p:cNvPr id="7175" name="ZoneTexte 2"/>
            <p:cNvSpPr txBox="1">
              <a:spLocks noChangeArrowheads="1"/>
            </p:cNvSpPr>
            <p:nvPr/>
          </p:nvSpPr>
          <p:spPr bwMode="auto">
            <a:xfrm>
              <a:off x="4534033" y="1257377"/>
              <a:ext cx="1295745" cy="461439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fr-FR" sz="2400">
                  <a:latin typeface="Garamond" pitchFamily="18" charset="0"/>
                </a:rPr>
                <a:t>Routage</a:t>
              </a:r>
            </a:p>
          </p:txBody>
        </p:sp>
        <p:sp>
          <p:nvSpPr>
            <p:cNvPr id="7176" name="ZoneTexte 3"/>
            <p:cNvSpPr txBox="1">
              <a:spLocks noChangeArrowheads="1"/>
            </p:cNvSpPr>
            <p:nvPr/>
          </p:nvSpPr>
          <p:spPr bwMode="auto">
            <a:xfrm>
              <a:off x="3562215" y="2094685"/>
              <a:ext cx="1115781" cy="719647"/>
            </a:xfrm>
            <a:prstGeom prst="rect">
              <a:avLst/>
            </a:prstGeom>
            <a:solidFill>
              <a:srgbClr val="FFD8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fr-FR" sz="2000">
                  <a:latin typeface="Garamond" pitchFamily="18" charset="0"/>
                </a:rPr>
                <a:t>Routage statique </a:t>
              </a:r>
            </a:p>
          </p:txBody>
        </p:sp>
        <p:cxnSp>
          <p:nvCxnSpPr>
            <p:cNvPr id="7177" name="Connecteur droit avec flèche 12"/>
            <p:cNvCxnSpPr>
              <a:cxnSpLocks noChangeShapeType="1"/>
              <a:stCxn id="7175" idx="2"/>
            </p:cNvCxnSpPr>
            <p:nvPr/>
          </p:nvCxnSpPr>
          <p:spPr bwMode="auto">
            <a:xfrm flipH="1">
              <a:off x="4389902" y="1718816"/>
              <a:ext cx="792004" cy="359864"/>
            </a:xfrm>
            <a:prstGeom prst="straightConnector1">
              <a:avLst/>
            </a:prstGeom>
            <a:noFill/>
            <a:ln w="57150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0" name="Titre 1"/>
          <p:cNvSpPr txBox="1">
            <a:spLocks/>
          </p:cNvSpPr>
          <p:nvPr/>
        </p:nvSpPr>
        <p:spPr>
          <a:xfrm>
            <a:off x="457200" y="44450"/>
            <a:ext cx="8229600" cy="561975"/>
          </a:xfrm>
          <a:prstGeom prst="rect">
            <a:avLst/>
          </a:prstGeom>
        </p:spPr>
        <p:txBody>
          <a:bodyPr/>
          <a:lstStyle/>
          <a:p>
            <a:pPr eaLnBrk="0" hangingPunct="0">
              <a:spcBef>
                <a:spcPct val="0"/>
              </a:spcBef>
              <a:buClrTx/>
              <a:defRPr/>
            </a:pPr>
            <a:r>
              <a:rPr lang="fr-FR" sz="2800" kern="0" dirty="0">
                <a:solidFill>
                  <a:schemeClr val="accent2"/>
                </a:solidFill>
                <a:latin typeface="Garamond" pitchFamily="18" charset="0"/>
              </a:rPr>
              <a:t>Classification des protocoles de routage</a:t>
            </a:r>
          </a:p>
        </p:txBody>
      </p:sp>
      <p:sp>
        <p:nvSpPr>
          <p:cNvPr id="7173" name="Rectangle 7"/>
          <p:cNvSpPr>
            <a:spLocks noChangeArrowheads="1"/>
          </p:cNvSpPr>
          <p:nvPr/>
        </p:nvSpPr>
        <p:spPr bwMode="auto">
          <a:xfrm>
            <a:off x="157163" y="5559425"/>
            <a:ext cx="4702175" cy="461963"/>
          </a:xfrm>
          <a:prstGeom prst="rect">
            <a:avLst/>
          </a:prstGeom>
          <a:solidFill>
            <a:srgbClr val="FFD34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fr-FR" sz="2400">
                <a:solidFill>
                  <a:schemeClr val="accent2"/>
                </a:solidFill>
                <a:latin typeface="Garamond" pitchFamily="18" charset="0"/>
              </a:rPr>
              <a:t>Exemple : ping entre deux réseaux</a:t>
            </a:r>
            <a:endParaRPr lang="fr-FR" sz="2400">
              <a:solidFill>
                <a:schemeClr val="accent2"/>
              </a:solidFill>
            </a:endParaRPr>
          </a:p>
        </p:txBody>
      </p:sp>
      <p:sp>
        <p:nvSpPr>
          <p:cNvPr id="7174" name="Flèche vers le bas 8"/>
          <p:cNvSpPr>
            <a:spLocks noChangeArrowheads="1"/>
          </p:cNvSpPr>
          <p:nvPr/>
        </p:nvSpPr>
        <p:spPr bwMode="auto">
          <a:xfrm>
            <a:off x="2195513" y="4724400"/>
            <a:ext cx="504825" cy="792163"/>
          </a:xfrm>
          <a:prstGeom prst="downArrow">
            <a:avLst>
              <a:gd name="adj1" fmla="val 50000"/>
              <a:gd name="adj2" fmla="val 49931"/>
            </a:avLst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79388" y="2708275"/>
            <a:ext cx="4392612" cy="1935163"/>
          </a:xfrm>
          <a:prstGeom prst="rect">
            <a:avLst/>
          </a:prstGeom>
          <a:solidFill>
            <a:schemeClr val="accent5"/>
          </a:solidFill>
        </p:spPr>
        <p:txBody>
          <a:bodyPr>
            <a:spAutoFit/>
          </a:bodyPr>
          <a:lstStyle/>
          <a:p>
            <a:pPr algn="just">
              <a:lnSpc>
                <a:spcPts val="2700"/>
              </a:lnSpc>
              <a:defRPr/>
            </a:pPr>
            <a:r>
              <a:rPr lang="fr-FR" dirty="0">
                <a:solidFill>
                  <a:srgbClr val="FF0000"/>
                </a:solidFill>
                <a:latin typeface="Garamond" pitchFamily="18" charset="0"/>
                <a:sym typeface="Wingdings" pitchFamily="2" charset="2"/>
              </a:rPr>
              <a:t>Configuration manuelle </a:t>
            </a:r>
            <a:r>
              <a:rPr lang="fr-FR" dirty="0">
                <a:solidFill>
                  <a:schemeClr val="tx1"/>
                </a:solidFill>
                <a:latin typeface="Garamond" pitchFamily="18" charset="0"/>
                <a:sym typeface="Wingdings" pitchFamily="2" charset="2"/>
              </a:rPr>
              <a:t>des routeurs</a:t>
            </a:r>
          </a:p>
          <a:p>
            <a:pPr algn="just">
              <a:lnSpc>
                <a:spcPts val="2700"/>
              </a:lnSpc>
              <a:buFont typeface="Wingdings" pitchFamily="2" charset="2"/>
              <a:buChar char="à"/>
              <a:defRPr/>
            </a:pPr>
            <a:r>
              <a:rPr lang="fr-FR" dirty="0">
                <a:solidFill>
                  <a:schemeClr val="tx1"/>
                </a:solidFill>
                <a:latin typeface="Garamond" pitchFamily="18" charset="0"/>
                <a:sym typeface="Wingdings" pitchFamily="2" charset="2"/>
              </a:rPr>
              <a:t> C</a:t>
            </a:r>
            <a:r>
              <a:rPr lang="fr-FR" dirty="0">
                <a:solidFill>
                  <a:schemeClr val="tx1"/>
                </a:solidFill>
                <a:latin typeface="Garamond" pitchFamily="18" charset="0"/>
              </a:rPr>
              <a:t>onvient uniquement pour </a:t>
            </a:r>
            <a:r>
              <a:rPr lang="fr-FR" dirty="0">
                <a:solidFill>
                  <a:srgbClr val="FF0000"/>
                </a:solidFill>
                <a:latin typeface="Garamond" pitchFamily="18" charset="0"/>
              </a:rPr>
              <a:t>des réseaux de taille modeste </a:t>
            </a:r>
          </a:p>
          <a:p>
            <a:pPr algn="just">
              <a:lnSpc>
                <a:spcPts val="2700"/>
              </a:lnSpc>
              <a:buFont typeface="Wingdings" pitchFamily="2" charset="2"/>
              <a:buChar char="à"/>
              <a:defRPr/>
            </a:pPr>
            <a:r>
              <a:rPr lang="fr-FR" b="0" dirty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fr-FR" dirty="0">
                <a:solidFill>
                  <a:schemeClr val="tx1"/>
                </a:solidFill>
                <a:latin typeface="Garamond" pitchFamily="18" charset="0"/>
              </a:rPr>
              <a:t>Ne peut pas gérer </a:t>
            </a:r>
            <a:r>
              <a:rPr lang="fr-FR" dirty="0">
                <a:solidFill>
                  <a:srgbClr val="FF0000"/>
                </a:solidFill>
                <a:latin typeface="Garamond" pitchFamily="18" charset="0"/>
              </a:rPr>
              <a:t>les changements de topologie non triviaux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re 1"/>
          <p:cNvSpPr>
            <a:spLocks noGrp="1"/>
          </p:cNvSpPr>
          <p:nvPr>
            <p:ph type="title"/>
          </p:nvPr>
        </p:nvSpPr>
        <p:spPr>
          <a:xfrm>
            <a:off x="457200" y="115888"/>
            <a:ext cx="8229600" cy="433387"/>
          </a:xfrm>
        </p:spPr>
        <p:txBody>
          <a:bodyPr/>
          <a:lstStyle/>
          <a:p>
            <a:r>
              <a:rPr lang="fr-FR" sz="2600" b="1" smtClean="0">
                <a:latin typeface="Garamond" pitchFamily="18" charset="0"/>
              </a:rPr>
              <a:t>Exemple de routage statique : ping entre deux réseaux</a:t>
            </a:r>
          </a:p>
        </p:txBody>
      </p:sp>
      <p:sp>
        <p:nvSpPr>
          <p:cNvPr id="8195" name="Espace réservé du contenu 2"/>
          <p:cNvSpPr>
            <a:spLocks noGrp="1"/>
          </p:cNvSpPr>
          <p:nvPr>
            <p:ph idx="1"/>
          </p:nvPr>
        </p:nvSpPr>
        <p:spPr>
          <a:xfrm>
            <a:off x="179388" y="836613"/>
            <a:ext cx="8713787" cy="5688012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endParaRPr lang="en-US" sz="2000" dirty="0" smtClean="0">
              <a:latin typeface="Garamond" pitchFamily="18" charset="0"/>
            </a:endParaRPr>
          </a:p>
          <a:p>
            <a:endParaRPr lang="en-US" sz="2000" dirty="0" smtClean="0">
              <a:latin typeface="Garamond" pitchFamily="18" charset="0"/>
            </a:endParaRPr>
          </a:p>
          <a:p>
            <a:endParaRPr lang="en-US" sz="2000" dirty="0" smtClean="0">
              <a:latin typeface="Garamond" pitchFamily="18" charset="0"/>
            </a:endParaRPr>
          </a:p>
          <a:p>
            <a:endParaRPr lang="en-US" sz="2000" dirty="0" smtClean="0">
              <a:latin typeface="Garamond" pitchFamily="18" charset="0"/>
            </a:endParaRPr>
          </a:p>
          <a:p>
            <a:endParaRPr lang="en-US" sz="2000" dirty="0" smtClean="0">
              <a:latin typeface="Garamond" pitchFamily="18" charset="0"/>
            </a:endParaRPr>
          </a:p>
          <a:p>
            <a:pPr algn="just">
              <a:buFont typeface="Wingdings" pitchFamily="2" charset="2"/>
              <a:buNone/>
            </a:pPr>
            <a:endParaRPr lang="fr-FR" sz="2000" dirty="0" smtClean="0">
              <a:latin typeface="Garamond" pitchFamily="18" charset="0"/>
            </a:endParaRPr>
          </a:p>
          <a:p>
            <a:pPr algn="just"/>
            <a:r>
              <a:rPr lang="fr-FR" sz="1800" b="1" dirty="0" smtClean="0">
                <a:latin typeface="Garamond" pitchFamily="18" charset="0"/>
              </a:rPr>
              <a:t>Exemple : </a:t>
            </a:r>
            <a:r>
              <a:rPr lang="fr-FR" sz="1800" dirty="0" smtClean="0">
                <a:latin typeface="Garamond" pitchFamily="18" charset="0"/>
              </a:rPr>
              <a:t>Host A souhaiterait communiquer avec Host B qui se trouve sur un réseau différent </a:t>
            </a:r>
            <a:r>
              <a:rPr lang="fr-FR" sz="1800" b="1" dirty="0" smtClean="0">
                <a:solidFill>
                  <a:srgbClr val="FF0000"/>
                </a:solidFill>
                <a:latin typeface="Garamond" pitchFamily="18" charset="0"/>
              </a:rPr>
              <a:t>(Host A fait un </a:t>
            </a:r>
            <a:r>
              <a:rPr lang="fr-FR" sz="1800" b="1" dirty="0" err="1" smtClean="0">
                <a:solidFill>
                  <a:srgbClr val="FF0000"/>
                </a:solidFill>
                <a:latin typeface="Garamond" pitchFamily="18" charset="0"/>
              </a:rPr>
              <a:t>ping</a:t>
            </a:r>
            <a:r>
              <a:rPr lang="fr-FR" sz="1800" b="1" dirty="0" smtClean="0">
                <a:solidFill>
                  <a:srgbClr val="FF0000"/>
                </a:solidFill>
                <a:latin typeface="Garamond" pitchFamily="18" charset="0"/>
              </a:rPr>
              <a:t> à Host B).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D5CBB2-F648-4065-BD3B-3F6AC79E185A}" type="slidenum">
              <a:rPr lang="fr-FR" smtClean="0"/>
              <a:pPr>
                <a:defRPr/>
              </a:pPr>
              <a:t>16</a:t>
            </a:fld>
            <a:endParaRPr lang="fr-FR"/>
          </a:p>
        </p:txBody>
      </p:sp>
      <p:grpSp>
        <p:nvGrpSpPr>
          <p:cNvPr id="8197" name="Groupe 21"/>
          <p:cNvGrpSpPr>
            <a:grpSpLocks/>
          </p:cNvGrpSpPr>
          <p:nvPr/>
        </p:nvGrpSpPr>
        <p:grpSpPr bwMode="auto">
          <a:xfrm>
            <a:off x="755650" y="620713"/>
            <a:ext cx="7345363" cy="2303462"/>
            <a:chOff x="755576" y="620688"/>
            <a:chExt cx="7344816" cy="2304256"/>
          </a:xfrm>
        </p:grpSpPr>
        <p:grpSp>
          <p:nvGrpSpPr>
            <p:cNvPr id="8201" name="Groupe 12"/>
            <p:cNvGrpSpPr>
              <a:grpSpLocks/>
            </p:cNvGrpSpPr>
            <p:nvPr/>
          </p:nvGrpSpPr>
          <p:grpSpPr bwMode="auto">
            <a:xfrm>
              <a:off x="755576" y="620688"/>
              <a:ext cx="7344816" cy="2304256"/>
              <a:chOff x="827584" y="3212976"/>
              <a:chExt cx="7344816" cy="2880320"/>
            </a:xfrm>
          </p:grpSpPr>
          <p:pic>
            <p:nvPicPr>
              <p:cNvPr id="8204" name="Picture 2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27584" y="3212976"/>
                <a:ext cx="7344816" cy="2880320"/>
              </a:xfrm>
              <a:prstGeom prst="rect">
                <a:avLst/>
              </a:prstGeom>
              <a:noFill/>
              <a:ln w="9525" algn="ctr">
                <a:solidFill>
                  <a:srgbClr val="0066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5" name="Rectangle 14"/>
              <p:cNvSpPr>
                <a:spLocks noChangeArrowheads="1"/>
              </p:cNvSpPr>
              <p:nvPr/>
            </p:nvSpPr>
            <p:spPr bwMode="auto">
              <a:xfrm>
                <a:off x="1822873" y="3397586"/>
                <a:ext cx="1142915" cy="345400"/>
              </a:xfrm>
              <a:prstGeom prst="rect">
                <a:avLst/>
              </a:prstGeom>
              <a:noFill/>
              <a:ln w="38100" algn="ctr">
                <a:solidFill>
                  <a:schemeClr val="accent6"/>
                </a:solidFill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pPr>
                  <a:defRPr/>
                </a:pPr>
                <a:endParaRPr lang="fr-FR"/>
              </a:p>
            </p:txBody>
          </p:sp>
          <p:sp>
            <p:nvSpPr>
              <p:cNvPr id="8206" name="Rectangle 15"/>
              <p:cNvSpPr>
                <a:spLocks noChangeArrowheads="1"/>
              </p:cNvSpPr>
              <p:nvPr/>
            </p:nvSpPr>
            <p:spPr bwMode="auto">
              <a:xfrm>
                <a:off x="2026526" y="5342460"/>
                <a:ext cx="1142343" cy="344116"/>
              </a:xfrm>
              <a:prstGeom prst="rect">
                <a:avLst/>
              </a:prstGeom>
              <a:noFill/>
              <a:ln w="38100" algn="ctr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17" name="Rectangle 16"/>
              <p:cNvSpPr>
                <a:spLocks noChangeArrowheads="1"/>
              </p:cNvSpPr>
              <p:nvPr/>
            </p:nvSpPr>
            <p:spPr bwMode="auto">
              <a:xfrm>
                <a:off x="6046895" y="3397586"/>
                <a:ext cx="1141328" cy="345400"/>
              </a:xfrm>
              <a:prstGeom prst="rect">
                <a:avLst/>
              </a:prstGeom>
              <a:noFill/>
              <a:ln w="38100" algn="ctr">
                <a:solidFill>
                  <a:schemeClr val="accent6"/>
                </a:solidFill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pPr>
                  <a:defRPr/>
                </a:pPr>
                <a:endParaRPr lang="fr-FR"/>
              </a:p>
            </p:txBody>
          </p:sp>
          <p:sp>
            <p:nvSpPr>
              <p:cNvPr id="8208" name="Rectangle 17"/>
              <p:cNvSpPr>
                <a:spLocks noChangeArrowheads="1"/>
              </p:cNvSpPr>
              <p:nvPr/>
            </p:nvSpPr>
            <p:spPr bwMode="auto">
              <a:xfrm>
                <a:off x="4449439" y="3764328"/>
                <a:ext cx="1142343" cy="344116"/>
              </a:xfrm>
              <a:prstGeom prst="rect">
                <a:avLst/>
              </a:prstGeom>
              <a:noFill/>
              <a:ln w="38100" algn="ctr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</p:grpSp>
        <p:cxnSp>
          <p:nvCxnSpPr>
            <p:cNvPr id="8202" name="Connecteur droit 19"/>
            <p:cNvCxnSpPr>
              <a:cxnSpLocks noChangeShapeType="1"/>
            </p:cNvCxnSpPr>
            <p:nvPr/>
          </p:nvCxnSpPr>
          <p:spPr bwMode="auto">
            <a:xfrm>
              <a:off x="1111848" y="2321584"/>
              <a:ext cx="720000" cy="0"/>
            </a:xfrm>
            <a:prstGeom prst="line">
              <a:avLst/>
            </a:prstGeom>
            <a:noFill/>
            <a:ln w="3810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03" name="Connecteur droit 20"/>
            <p:cNvCxnSpPr>
              <a:cxnSpLocks noChangeShapeType="1"/>
            </p:cNvCxnSpPr>
            <p:nvPr/>
          </p:nvCxnSpPr>
          <p:spPr bwMode="auto">
            <a:xfrm>
              <a:off x="7051336" y="2794576"/>
              <a:ext cx="720000" cy="0"/>
            </a:xfrm>
            <a:prstGeom prst="line">
              <a:avLst/>
            </a:prstGeom>
            <a:noFill/>
            <a:ln w="3810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8198" name="Flèche vers le bas 1"/>
          <p:cNvSpPr>
            <a:spLocks noChangeArrowheads="1"/>
          </p:cNvSpPr>
          <p:nvPr/>
        </p:nvSpPr>
        <p:spPr bwMode="auto">
          <a:xfrm>
            <a:off x="3097213" y="768350"/>
            <a:ext cx="484187" cy="977900"/>
          </a:xfrm>
          <a:prstGeom prst="downArrow">
            <a:avLst>
              <a:gd name="adj1" fmla="val 50000"/>
              <a:gd name="adj2" fmla="val 50024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199" name="Flèche droite 2"/>
          <p:cNvSpPr>
            <a:spLocks noChangeArrowheads="1"/>
          </p:cNvSpPr>
          <p:nvPr/>
        </p:nvSpPr>
        <p:spPr bwMode="auto">
          <a:xfrm rot="-1981117">
            <a:off x="382588" y="2076450"/>
            <a:ext cx="731837" cy="485775"/>
          </a:xfrm>
          <a:prstGeom prst="rightArrow">
            <a:avLst>
              <a:gd name="adj1" fmla="val 50000"/>
              <a:gd name="adj2" fmla="val 49904"/>
            </a:avLst>
          </a:prstGeom>
          <a:solidFill>
            <a:srgbClr val="FF8A15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200" name="Flèche droite 15"/>
          <p:cNvSpPr>
            <a:spLocks noChangeArrowheads="1"/>
          </p:cNvSpPr>
          <p:nvPr/>
        </p:nvSpPr>
        <p:spPr bwMode="auto">
          <a:xfrm rot="9172146">
            <a:off x="7920038" y="2298700"/>
            <a:ext cx="731837" cy="485775"/>
          </a:xfrm>
          <a:prstGeom prst="rightArrow">
            <a:avLst>
              <a:gd name="adj1" fmla="val 50000"/>
              <a:gd name="adj2" fmla="val 49904"/>
            </a:avLst>
          </a:prstGeom>
          <a:solidFill>
            <a:srgbClr val="FF8A15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ZoneTexte 1"/>
          <p:cNvSpPr txBox="1"/>
          <p:nvPr/>
        </p:nvSpPr>
        <p:spPr>
          <a:xfrm>
            <a:off x="3465519" y="2492896"/>
            <a:ext cx="1645920" cy="400110"/>
          </a:xfrm>
          <a:prstGeom prst="rect">
            <a:avLst/>
          </a:prstGeom>
          <a:solidFill>
            <a:srgbClr val="FFDC6D"/>
          </a:solidFill>
        </p:spPr>
        <p:txBody>
          <a:bodyPr wrap="none" rtlCol="0">
            <a:spAutoFit/>
          </a:bodyPr>
          <a:lstStyle/>
          <a:p>
            <a:r>
              <a:rPr lang="fr-FR" sz="2000" dirty="0" smtClean="0">
                <a:solidFill>
                  <a:schemeClr val="accent6"/>
                </a:solidFill>
                <a:latin typeface="Garamond" pitchFamily="18" charset="0"/>
              </a:rPr>
              <a:t>Ex. lien Cisco</a:t>
            </a:r>
            <a:endParaRPr lang="fr-FR" sz="2000" dirty="0">
              <a:solidFill>
                <a:schemeClr val="accent6"/>
              </a:solidFill>
              <a:latin typeface="Garamo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3308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re 1"/>
          <p:cNvSpPr>
            <a:spLocks noGrp="1"/>
          </p:cNvSpPr>
          <p:nvPr>
            <p:ph type="title"/>
          </p:nvPr>
        </p:nvSpPr>
        <p:spPr>
          <a:xfrm>
            <a:off x="457200" y="115888"/>
            <a:ext cx="8229600" cy="433387"/>
          </a:xfrm>
        </p:spPr>
        <p:txBody>
          <a:bodyPr/>
          <a:lstStyle/>
          <a:p>
            <a:r>
              <a:rPr lang="fr-FR" sz="2600" b="1" smtClean="0">
                <a:latin typeface="Garamond" pitchFamily="18" charset="0"/>
              </a:rPr>
              <a:t>Exemple de routage statique : ping entre deux réseaux</a:t>
            </a:r>
          </a:p>
        </p:txBody>
      </p:sp>
      <p:sp>
        <p:nvSpPr>
          <p:cNvPr id="8195" name="Espace réservé du contenu 2"/>
          <p:cNvSpPr>
            <a:spLocks noGrp="1"/>
          </p:cNvSpPr>
          <p:nvPr>
            <p:ph idx="1"/>
          </p:nvPr>
        </p:nvSpPr>
        <p:spPr>
          <a:xfrm>
            <a:off x="179388" y="836613"/>
            <a:ext cx="8713787" cy="5688012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endParaRPr lang="en-US" sz="2000" dirty="0" smtClean="0">
              <a:latin typeface="Garamond" pitchFamily="18" charset="0"/>
            </a:endParaRPr>
          </a:p>
          <a:p>
            <a:endParaRPr lang="en-US" sz="2000" dirty="0" smtClean="0">
              <a:latin typeface="Garamond" pitchFamily="18" charset="0"/>
            </a:endParaRPr>
          </a:p>
          <a:p>
            <a:endParaRPr lang="en-US" sz="2000" dirty="0" smtClean="0">
              <a:latin typeface="Garamond" pitchFamily="18" charset="0"/>
            </a:endParaRPr>
          </a:p>
          <a:p>
            <a:endParaRPr lang="en-US" sz="2000" dirty="0" smtClean="0">
              <a:latin typeface="Garamond" pitchFamily="18" charset="0"/>
            </a:endParaRPr>
          </a:p>
          <a:p>
            <a:endParaRPr lang="en-US" sz="2000" dirty="0" smtClean="0">
              <a:latin typeface="Garamond" pitchFamily="18" charset="0"/>
            </a:endParaRPr>
          </a:p>
          <a:p>
            <a:pPr algn="just">
              <a:buFont typeface="Wingdings" pitchFamily="2" charset="2"/>
              <a:buNone/>
            </a:pPr>
            <a:endParaRPr lang="fr-FR" sz="2000" dirty="0" smtClean="0">
              <a:latin typeface="Garamond" pitchFamily="18" charset="0"/>
            </a:endParaRPr>
          </a:p>
          <a:p>
            <a:pPr algn="just"/>
            <a:r>
              <a:rPr lang="fr-FR" sz="1800" b="1" dirty="0" smtClean="0">
                <a:latin typeface="Garamond" pitchFamily="18" charset="0"/>
              </a:rPr>
              <a:t>Exemple : </a:t>
            </a:r>
            <a:r>
              <a:rPr lang="fr-FR" sz="1800" dirty="0" smtClean="0">
                <a:latin typeface="Garamond" pitchFamily="18" charset="0"/>
              </a:rPr>
              <a:t>Host A souhaiterait communiquer avec Host B qui se trouve sur un réseau différent </a:t>
            </a:r>
            <a:r>
              <a:rPr lang="fr-FR" sz="1800" b="1" dirty="0" smtClean="0">
                <a:solidFill>
                  <a:srgbClr val="FF0000"/>
                </a:solidFill>
                <a:latin typeface="Garamond" pitchFamily="18" charset="0"/>
              </a:rPr>
              <a:t>(Host A fait un </a:t>
            </a:r>
            <a:r>
              <a:rPr lang="fr-FR" sz="1800" b="1" dirty="0" err="1" smtClean="0">
                <a:solidFill>
                  <a:srgbClr val="FF0000"/>
                </a:solidFill>
                <a:latin typeface="Garamond" pitchFamily="18" charset="0"/>
              </a:rPr>
              <a:t>ping</a:t>
            </a:r>
            <a:r>
              <a:rPr lang="fr-FR" sz="1800" b="1" dirty="0" smtClean="0">
                <a:solidFill>
                  <a:srgbClr val="FF0000"/>
                </a:solidFill>
                <a:latin typeface="Garamond" pitchFamily="18" charset="0"/>
              </a:rPr>
              <a:t> à Host B).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D5CBB2-F648-4065-BD3B-3F6AC79E185A}" type="slidenum">
              <a:rPr lang="fr-FR" smtClean="0"/>
              <a:pPr>
                <a:defRPr/>
              </a:pPr>
              <a:t>17</a:t>
            </a:fld>
            <a:endParaRPr lang="fr-FR"/>
          </a:p>
        </p:txBody>
      </p:sp>
      <p:grpSp>
        <p:nvGrpSpPr>
          <p:cNvPr id="8197" name="Groupe 21"/>
          <p:cNvGrpSpPr>
            <a:grpSpLocks/>
          </p:cNvGrpSpPr>
          <p:nvPr/>
        </p:nvGrpSpPr>
        <p:grpSpPr bwMode="auto">
          <a:xfrm>
            <a:off x="755650" y="620713"/>
            <a:ext cx="7345363" cy="2303462"/>
            <a:chOff x="755576" y="620688"/>
            <a:chExt cx="7344816" cy="2304256"/>
          </a:xfrm>
        </p:grpSpPr>
        <p:grpSp>
          <p:nvGrpSpPr>
            <p:cNvPr id="8201" name="Groupe 12"/>
            <p:cNvGrpSpPr>
              <a:grpSpLocks/>
            </p:cNvGrpSpPr>
            <p:nvPr/>
          </p:nvGrpSpPr>
          <p:grpSpPr bwMode="auto">
            <a:xfrm>
              <a:off x="755576" y="620688"/>
              <a:ext cx="7344816" cy="2304256"/>
              <a:chOff x="827584" y="3212976"/>
              <a:chExt cx="7344816" cy="2880320"/>
            </a:xfrm>
          </p:grpSpPr>
          <p:pic>
            <p:nvPicPr>
              <p:cNvPr id="8204" name="Picture 2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27584" y="3212976"/>
                <a:ext cx="7344816" cy="2880320"/>
              </a:xfrm>
              <a:prstGeom prst="rect">
                <a:avLst/>
              </a:prstGeom>
              <a:noFill/>
              <a:ln w="9525" algn="ctr">
                <a:solidFill>
                  <a:srgbClr val="0066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5" name="Rectangle 14"/>
              <p:cNvSpPr>
                <a:spLocks noChangeArrowheads="1"/>
              </p:cNvSpPr>
              <p:nvPr/>
            </p:nvSpPr>
            <p:spPr bwMode="auto">
              <a:xfrm>
                <a:off x="1822873" y="3397586"/>
                <a:ext cx="1142915" cy="345400"/>
              </a:xfrm>
              <a:prstGeom prst="rect">
                <a:avLst/>
              </a:prstGeom>
              <a:noFill/>
              <a:ln w="38100" algn="ctr">
                <a:solidFill>
                  <a:schemeClr val="accent6"/>
                </a:solidFill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pPr>
                  <a:defRPr/>
                </a:pPr>
                <a:endParaRPr lang="fr-FR"/>
              </a:p>
            </p:txBody>
          </p:sp>
          <p:sp>
            <p:nvSpPr>
              <p:cNvPr id="8206" name="Rectangle 15"/>
              <p:cNvSpPr>
                <a:spLocks noChangeArrowheads="1"/>
              </p:cNvSpPr>
              <p:nvPr/>
            </p:nvSpPr>
            <p:spPr bwMode="auto">
              <a:xfrm>
                <a:off x="2026526" y="5342460"/>
                <a:ext cx="1142343" cy="344116"/>
              </a:xfrm>
              <a:prstGeom prst="rect">
                <a:avLst/>
              </a:prstGeom>
              <a:noFill/>
              <a:ln w="38100" algn="ctr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17" name="Rectangle 16"/>
              <p:cNvSpPr>
                <a:spLocks noChangeArrowheads="1"/>
              </p:cNvSpPr>
              <p:nvPr/>
            </p:nvSpPr>
            <p:spPr bwMode="auto">
              <a:xfrm>
                <a:off x="6046895" y="3397586"/>
                <a:ext cx="1141328" cy="345400"/>
              </a:xfrm>
              <a:prstGeom prst="rect">
                <a:avLst/>
              </a:prstGeom>
              <a:noFill/>
              <a:ln w="38100" algn="ctr">
                <a:solidFill>
                  <a:schemeClr val="accent6"/>
                </a:solidFill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pPr>
                  <a:defRPr/>
                </a:pPr>
                <a:endParaRPr lang="fr-FR"/>
              </a:p>
            </p:txBody>
          </p:sp>
          <p:sp>
            <p:nvSpPr>
              <p:cNvPr id="8208" name="Rectangle 17"/>
              <p:cNvSpPr>
                <a:spLocks noChangeArrowheads="1"/>
              </p:cNvSpPr>
              <p:nvPr/>
            </p:nvSpPr>
            <p:spPr bwMode="auto">
              <a:xfrm>
                <a:off x="4449439" y="3764328"/>
                <a:ext cx="1142343" cy="344116"/>
              </a:xfrm>
              <a:prstGeom prst="rect">
                <a:avLst/>
              </a:prstGeom>
              <a:noFill/>
              <a:ln w="38100" algn="ctr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</p:grpSp>
        <p:cxnSp>
          <p:nvCxnSpPr>
            <p:cNvPr id="8202" name="Connecteur droit 19"/>
            <p:cNvCxnSpPr>
              <a:cxnSpLocks noChangeShapeType="1"/>
            </p:cNvCxnSpPr>
            <p:nvPr/>
          </p:nvCxnSpPr>
          <p:spPr bwMode="auto">
            <a:xfrm>
              <a:off x="1111848" y="2321584"/>
              <a:ext cx="720000" cy="0"/>
            </a:xfrm>
            <a:prstGeom prst="line">
              <a:avLst/>
            </a:prstGeom>
            <a:noFill/>
            <a:ln w="3810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03" name="Connecteur droit 20"/>
            <p:cNvCxnSpPr>
              <a:cxnSpLocks noChangeShapeType="1"/>
            </p:cNvCxnSpPr>
            <p:nvPr/>
          </p:nvCxnSpPr>
          <p:spPr bwMode="auto">
            <a:xfrm>
              <a:off x="7051336" y="2794576"/>
              <a:ext cx="720000" cy="0"/>
            </a:xfrm>
            <a:prstGeom prst="line">
              <a:avLst/>
            </a:prstGeom>
            <a:noFill/>
            <a:ln w="3810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8198" name="Flèche vers le bas 1"/>
          <p:cNvSpPr>
            <a:spLocks noChangeArrowheads="1"/>
          </p:cNvSpPr>
          <p:nvPr/>
        </p:nvSpPr>
        <p:spPr bwMode="auto">
          <a:xfrm>
            <a:off x="3097213" y="768350"/>
            <a:ext cx="484187" cy="977900"/>
          </a:xfrm>
          <a:prstGeom prst="downArrow">
            <a:avLst>
              <a:gd name="adj1" fmla="val 50000"/>
              <a:gd name="adj2" fmla="val 50024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199" name="Flèche droite 2"/>
          <p:cNvSpPr>
            <a:spLocks noChangeArrowheads="1"/>
          </p:cNvSpPr>
          <p:nvPr/>
        </p:nvSpPr>
        <p:spPr bwMode="auto">
          <a:xfrm rot="-1981117">
            <a:off x="382588" y="2076450"/>
            <a:ext cx="731837" cy="485775"/>
          </a:xfrm>
          <a:prstGeom prst="rightArrow">
            <a:avLst>
              <a:gd name="adj1" fmla="val 50000"/>
              <a:gd name="adj2" fmla="val 49904"/>
            </a:avLst>
          </a:prstGeom>
          <a:solidFill>
            <a:srgbClr val="FF8A15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200" name="Flèche droite 15"/>
          <p:cNvSpPr>
            <a:spLocks noChangeArrowheads="1"/>
          </p:cNvSpPr>
          <p:nvPr/>
        </p:nvSpPr>
        <p:spPr bwMode="auto">
          <a:xfrm rot="9172146">
            <a:off x="7920038" y="2298700"/>
            <a:ext cx="731837" cy="485775"/>
          </a:xfrm>
          <a:prstGeom prst="rightArrow">
            <a:avLst>
              <a:gd name="adj1" fmla="val 50000"/>
              <a:gd name="adj2" fmla="val 49904"/>
            </a:avLst>
          </a:prstGeom>
          <a:solidFill>
            <a:srgbClr val="FF8A15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graphicFrame>
        <p:nvGraphicFramePr>
          <p:cNvPr id="18" name="Tableau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4167884"/>
              </p:ext>
            </p:extLst>
          </p:nvPr>
        </p:nvGraphicFramePr>
        <p:xfrm>
          <a:off x="1187679" y="4725144"/>
          <a:ext cx="2879726" cy="14430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9863"/>
                <a:gridCol w="1439863"/>
              </a:tblGrid>
              <a:tr h="701195">
                <a:tc>
                  <a:txBody>
                    <a:bodyPr/>
                    <a:lstStyle/>
                    <a:p>
                      <a:pPr algn="ctr"/>
                      <a:r>
                        <a:rPr lang="fr-FR" sz="2000" b="1" dirty="0" smtClean="0">
                          <a:solidFill>
                            <a:schemeClr val="tx2"/>
                          </a:solidFill>
                          <a:latin typeface="Garamond" pitchFamily="18" charset="0"/>
                        </a:rPr>
                        <a:t>Réseau à joindre </a:t>
                      </a:r>
                      <a:endParaRPr lang="fr-FR" sz="2000" dirty="0">
                        <a:solidFill>
                          <a:schemeClr val="tx2"/>
                        </a:solidFill>
                      </a:endParaRPr>
                    </a:p>
                  </a:txBody>
                  <a:tcPr marL="91421" marR="91421" marT="45730" marB="4573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b="1" dirty="0" smtClean="0">
                          <a:solidFill>
                            <a:schemeClr val="tx2"/>
                          </a:solidFill>
                          <a:latin typeface="Garamond" pitchFamily="18" charset="0"/>
                        </a:rPr>
                        <a:t>Passerelle</a:t>
                      </a:r>
                    </a:p>
                  </a:txBody>
                  <a:tcPr marL="91421" marR="91421" marT="45730" marB="45730"/>
                </a:tc>
              </a:tr>
              <a:tr h="370922">
                <a:tc>
                  <a:txBody>
                    <a:bodyPr/>
                    <a:lstStyle/>
                    <a:p>
                      <a:pPr algn="ctr"/>
                      <a:r>
                        <a:rPr lang="fr-FR" sz="1800" b="1" dirty="0" smtClean="0">
                          <a:solidFill>
                            <a:schemeClr val="accent2"/>
                          </a:solidFill>
                          <a:latin typeface="Garamond" pitchFamily="18" charset="0"/>
                        </a:rPr>
                        <a:t>172.16.2.0</a:t>
                      </a:r>
                      <a:endParaRPr lang="fr-FR" sz="1800" dirty="0">
                        <a:solidFill>
                          <a:schemeClr val="accent2"/>
                        </a:solidFill>
                      </a:endParaRPr>
                    </a:p>
                  </a:txBody>
                  <a:tcPr marL="91421" marR="91421" marT="45730" marB="457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1" dirty="0" smtClean="0">
                          <a:solidFill>
                            <a:srgbClr val="FF0000"/>
                          </a:solidFill>
                          <a:latin typeface="Garamond" pitchFamily="18" charset="0"/>
                        </a:rPr>
                        <a:t>172.16.2.1</a:t>
                      </a:r>
                      <a:r>
                        <a:rPr lang="fr-FR" sz="1800" dirty="0" smtClean="0">
                          <a:latin typeface="Garamond" pitchFamily="18" charset="0"/>
                        </a:rPr>
                        <a:t> </a:t>
                      </a:r>
                      <a:endParaRPr lang="fr-FR" sz="1800" dirty="0"/>
                    </a:p>
                  </a:txBody>
                  <a:tcPr marL="91421" marR="91421" marT="45730" marB="45730"/>
                </a:tc>
              </a:tr>
              <a:tr h="370922">
                <a:tc>
                  <a:txBody>
                    <a:bodyPr/>
                    <a:lstStyle/>
                    <a:p>
                      <a:pPr algn="ctr"/>
                      <a:r>
                        <a:rPr lang="fr-FR" sz="1800" b="1" dirty="0" smtClean="0">
                          <a:solidFill>
                            <a:srgbClr val="800000"/>
                          </a:solidFill>
                          <a:latin typeface="Garamond" pitchFamily="18" charset="0"/>
                        </a:rPr>
                        <a:t>172.16.1.0</a:t>
                      </a:r>
                      <a:r>
                        <a:rPr lang="fr-FR" sz="1800" b="1" dirty="0" smtClean="0">
                          <a:solidFill>
                            <a:srgbClr val="FF0000"/>
                          </a:solidFill>
                          <a:latin typeface="Garamond" pitchFamily="18" charset="0"/>
                        </a:rPr>
                        <a:t> </a:t>
                      </a:r>
                      <a:endParaRPr lang="fr-FR" sz="1800" dirty="0"/>
                    </a:p>
                  </a:txBody>
                  <a:tcPr marL="91421" marR="91421" marT="45730" marB="457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1" dirty="0" smtClean="0">
                          <a:solidFill>
                            <a:srgbClr val="FF0000"/>
                          </a:solidFill>
                          <a:latin typeface="Garamond" pitchFamily="18" charset="0"/>
                        </a:rPr>
                        <a:t>172.16.3.2</a:t>
                      </a:r>
                      <a:endParaRPr lang="fr-FR" sz="1800" dirty="0">
                        <a:solidFill>
                          <a:srgbClr val="FF0000"/>
                        </a:solidFill>
                      </a:endParaRPr>
                    </a:p>
                  </a:txBody>
                  <a:tcPr marL="91421" marR="91421" marT="45730" marB="45730"/>
                </a:tc>
              </a:tr>
            </a:tbl>
          </a:graphicData>
        </a:graphic>
      </p:graphicFrame>
      <p:sp>
        <p:nvSpPr>
          <p:cNvPr id="19" name="Rectangle 18"/>
          <p:cNvSpPr/>
          <p:nvPr/>
        </p:nvSpPr>
        <p:spPr>
          <a:xfrm>
            <a:off x="1589316" y="3967907"/>
            <a:ext cx="1727200" cy="701675"/>
          </a:xfrm>
          <a:prstGeom prst="rect">
            <a:avLst/>
          </a:prstGeom>
          <a:solidFill>
            <a:schemeClr val="accent5"/>
          </a:solidFill>
        </p:spPr>
        <p:txBody>
          <a:bodyPr wrap="none">
            <a:spAutoFit/>
          </a:bodyPr>
          <a:lstStyle/>
          <a:p>
            <a:pPr fontAlgn="t">
              <a:defRPr/>
            </a:pPr>
            <a:r>
              <a:rPr lang="fr-FR" dirty="0">
                <a:solidFill>
                  <a:srgbClr val="FF0000"/>
                </a:solidFill>
                <a:latin typeface="Garamond" pitchFamily="18" charset="0"/>
              </a:rPr>
              <a:t>Table de routage</a:t>
            </a:r>
          </a:p>
          <a:p>
            <a:pPr fontAlgn="t">
              <a:defRPr/>
            </a:pPr>
            <a:r>
              <a:rPr lang="fr-FR" dirty="0">
                <a:solidFill>
                  <a:srgbClr val="FF0000"/>
                </a:solidFill>
                <a:latin typeface="Garamond" pitchFamily="18" charset="0"/>
              </a:rPr>
              <a:t>du routeur A :</a:t>
            </a:r>
          </a:p>
        </p:txBody>
      </p:sp>
      <p:graphicFrame>
        <p:nvGraphicFramePr>
          <p:cNvPr id="20" name="Tableau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1037776"/>
              </p:ext>
            </p:extLst>
          </p:nvPr>
        </p:nvGraphicFramePr>
        <p:xfrm>
          <a:off x="5406230" y="4669582"/>
          <a:ext cx="2879726" cy="14430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9863"/>
                <a:gridCol w="1439863"/>
              </a:tblGrid>
              <a:tr h="701195">
                <a:tc>
                  <a:txBody>
                    <a:bodyPr/>
                    <a:lstStyle/>
                    <a:p>
                      <a:pPr algn="ctr"/>
                      <a:r>
                        <a:rPr lang="fr-FR" sz="2000" b="1" dirty="0" smtClean="0">
                          <a:solidFill>
                            <a:schemeClr val="tx2"/>
                          </a:solidFill>
                          <a:latin typeface="Garamond" pitchFamily="18" charset="0"/>
                        </a:rPr>
                        <a:t>Réseau à joindre </a:t>
                      </a:r>
                      <a:endParaRPr lang="fr-FR" sz="2000" dirty="0">
                        <a:solidFill>
                          <a:schemeClr val="tx2"/>
                        </a:solidFill>
                      </a:endParaRPr>
                    </a:p>
                  </a:txBody>
                  <a:tcPr marL="91421" marR="91421" marT="45730" marB="4573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b="1" dirty="0" smtClean="0">
                          <a:solidFill>
                            <a:schemeClr val="tx2"/>
                          </a:solidFill>
                          <a:latin typeface="Garamond" pitchFamily="18" charset="0"/>
                        </a:rPr>
                        <a:t>Passerelle</a:t>
                      </a:r>
                    </a:p>
                  </a:txBody>
                  <a:tcPr marL="91421" marR="91421" marT="45730" marB="45730"/>
                </a:tc>
              </a:tr>
              <a:tr h="370922">
                <a:tc>
                  <a:txBody>
                    <a:bodyPr/>
                    <a:lstStyle/>
                    <a:p>
                      <a:pPr algn="ctr"/>
                      <a:r>
                        <a:rPr lang="fr-FR" sz="1800" b="1" dirty="0" smtClean="0">
                          <a:solidFill>
                            <a:schemeClr val="accent2"/>
                          </a:solidFill>
                          <a:latin typeface="Garamond" pitchFamily="18" charset="0"/>
                        </a:rPr>
                        <a:t>172.16.1.0</a:t>
                      </a:r>
                      <a:endParaRPr lang="fr-FR" sz="1800" dirty="0">
                        <a:solidFill>
                          <a:schemeClr val="accent2"/>
                        </a:solidFill>
                      </a:endParaRPr>
                    </a:p>
                  </a:txBody>
                  <a:tcPr marL="91421" marR="91421" marT="45730" marB="457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1" dirty="0" smtClean="0">
                          <a:solidFill>
                            <a:srgbClr val="FF0000"/>
                          </a:solidFill>
                          <a:latin typeface="Garamond" pitchFamily="18" charset="0"/>
                        </a:rPr>
                        <a:t>172.16.1.1</a:t>
                      </a:r>
                      <a:r>
                        <a:rPr lang="fr-FR" sz="1800" dirty="0" smtClean="0">
                          <a:latin typeface="Garamond" pitchFamily="18" charset="0"/>
                        </a:rPr>
                        <a:t> </a:t>
                      </a:r>
                      <a:endParaRPr lang="fr-FR" sz="1800" dirty="0"/>
                    </a:p>
                  </a:txBody>
                  <a:tcPr marL="91421" marR="91421" marT="45730" marB="45730"/>
                </a:tc>
              </a:tr>
              <a:tr h="370922">
                <a:tc>
                  <a:txBody>
                    <a:bodyPr/>
                    <a:lstStyle/>
                    <a:p>
                      <a:pPr algn="ctr"/>
                      <a:r>
                        <a:rPr lang="fr-FR" sz="1800" b="1" dirty="0" smtClean="0">
                          <a:solidFill>
                            <a:srgbClr val="800000"/>
                          </a:solidFill>
                          <a:latin typeface="Garamond" pitchFamily="18" charset="0"/>
                        </a:rPr>
                        <a:t>172.16.2.0</a:t>
                      </a:r>
                      <a:r>
                        <a:rPr lang="fr-FR" sz="1800" b="1" dirty="0" smtClean="0">
                          <a:solidFill>
                            <a:srgbClr val="FF0000"/>
                          </a:solidFill>
                          <a:latin typeface="Garamond" pitchFamily="18" charset="0"/>
                        </a:rPr>
                        <a:t> </a:t>
                      </a:r>
                      <a:endParaRPr lang="fr-FR" sz="1800" dirty="0"/>
                    </a:p>
                  </a:txBody>
                  <a:tcPr marL="91421" marR="91421" marT="45730" marB="457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1" dirty="0" smtClean="0">
                          <a:solidFill>
                            <a:srgbClr val="FF0000"/>
                          </a:solidFill>
                          <a:latin typeface="Garamond" pitchFamily="18" charset="0"/>
                        </a:rPr>
                        <a:t>172.16.3.1</a:t>
                      </a:r>
                      <a:endParaRPr lang="fr-FR" sz="1800" dirty="0">
                        <a:solidFill>
                          <a:srgbClr val="FF0000"/>
                        </a:solidFill>
                      </a:endParaRPr>
                    </a:p>
                  </a:txBody>
                  <a:tcPr marL="91421" marR="91421" marT="45730" marB="45730"/>
                </a:tc>
              </a:tr>
            </a:tbl>
          </a:graphicData>
        </a:graphic>
      </p:graphicFrame>
      <p:sp>
        <p:nvSpPr>
          <p:cNvPr id="21" name="Rectangle 20"/>
          <p:cNvSpPr/>
          <p:nvPr/>
        </p:nvSpPr>
        <p:spPr>
          <a:xfrm>
            <a:off x="5908952" y="3937757"/>
            <a:ext cx="1831400" cy="701731"/>
          </a:xfrm>
          <a:prstGeom prst="rect">
            <a:avLst/>
          </a:prstGeom>
          <a:solidFill>
            <a:schemeClr val="accent5"/>
          </a:solidFill>
        </p:spPr>
        <p:txBody>
          <a:bodyPr wrap="none">
            <a:spAutoFit/>
          </a:bodyPr>
          <a:lstStyle/>
          <a:p>
            <a:pPr fontAlgn="t">
              <a:defRPr/>
            </a:pPr>
            <a:r>
              <a:rPr lang="fr-FR" dirty="0">
                <a:solidFill>
                  <a:srgbClr val="FF0000"/>
                </a:solidFill>
                <a:latin typeface="Garamond" pitchFamily="18" charset="0"/>
              </a:rPr>
              <a:t>Table de routage</a:t>
            </a:r>
          </a:p>
          <a:p>
            <a:pPr fontAlgn="t">
              <a:defRPr/>
            </a:pPr>
            <a:r>
              <a:rPr lang="fr-FR" dirty="0">
                <a:solidFill>
                  <a:srgbClr val="FF0000"/>
                </a:solidFill>
                <a:latin typeface="Garamond" pitchFamily="18" charset="0"/>
              </a:rPr>
              <a:t>du routeur </a:t>
            </a:r>
            <a:r>
              <a:rPr lang="fr-FR" dirty="0" smtClean="0">
                <a:solidFill>
                  <a:srgbClr val="FF0000"/>
                </a:solidFill>
                <a:latin typeface="Garamond" pitchFamily="18" charset="0"/>
              </a:rPr>
              <a:t>B </a:t>
            </a:r>
            <a:r>
              <a:rPr lang="fr-FR" dirty="0">
                <a:solidFill>
                  <a:srgbClr val="FF0000"/>
                </a:solidFill>
                <a:latin typeface="Garamond" pitchFamily="18" charset="0"/>
              </a:rPr>
              <a:t>: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1014776" y="3898696"/>
            <a:ext cx="7517664" cy="2315087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None/>
              <a:tabLst/>
            </a:pPr>
            <a:endParaRPr kumimoji="0" lang="fr-FR" sz="1800" b="1" i="0" u="none" strike="noStrike" cap="none" normalizeH="0" baseline="0" smtClean="0">
              <a:ln>
                <a:noFill/>
              </a:ln>
              <a:solidFill>
                <a:srgbClr val="333399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re 1"/>
          <p:cNvSpPr>
            <a:spLocks noGrp="1"/>
          </p:cNvSpPr>
          <p:nvPr>
            <p:ph type="title"/>
          </p:nvPr>
        </p:nvSpPr>
        <p:spPr>
          <a:xfrm>
            <a:off x="457200" y="115888"/>
            <a:ext cx="8229600" cy="433387"/>
          </a:xfrm>
        </p:spPr>
        <p:txBody>
          <a:bodyPr/>
          <a:lstStyle/>
          <a:p>
            <a:r>
              <a:rPr lang="fr-FR" sz="2600" b="1" smtClean="0">
                <a:latin typeface="Garamond" pitchFamily="18" charset="0"/>
              </a:rPr>
              <a:t>Exemple de routage statique : ping entre deux réseaux</a:t>
            </a:r>
          </a:p>
        </p:txBody>
      </p:sp>
      <p:sp>
        <p:nvSpPr>
          <p:cNvPr id="9219" name="Espace réservé du contenu 2"/>
          <p:cNvSpPr>
            <a:spLocks noGrp="1"/>
          </p:cNvSpPr>
          <p:nvPr>
            <p:ph idx="1"/>
          </p:nvPr>
        </p:nvSpPr>
        <p:spPr>
          <a:xfrm>
            <a:off x="179388" y="836613"/>
            <a:ext cx="8713787" cy="5688012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endParaRPr lang="en-US" sz="2000" smtClean="0">
              <a:latin typeface="Garamond" pitchFamily="18" charset="0"/>
            </a:endParaRPr>
          </a:p>
          <a:p>
            <a:endParaRPr lang="en-US" sz="2000" smtClean="0">
              <a:latin typeface="Garamond" pitchFamily="18" charset="0"/>
            </a:endParaRPr>
          </a:p>
          <a:p>
            <a:endParaRPr lang="en-US" sz="2000" smtClean="0">
              <a:latin typeface="Garamond" pitchFamily="18" charset="0"/>
            </a:endParaRPr>
          </a:p>
          <a:p>
            <a:endParaRPr lang="en-US" sz="2000" smtClean="0">
              <a:latin typeface="Garamond" pitchFamily="18" charset="0"/>
            </a:endParaRPr>
          </a:p>
          <a:p>
            <a:endParaRPr lang="en-US" sz="2000" smtClean="0">
              <a:latin typeface="Garamond" pitchFamily="18" charset="0"/>
            </a:endParaRPr>
          </a:p>
          <a:p>
            <a:pPr algn="just">
              <a:buFont typeface="Wingdings" pitchFamily="2" charset="2"/>
              <a:buNone/>
            </a:pPr>
            <a:endParaRPr lang="fr-FR" sz="2000" smtClean="0">
              <a:latin typeface="Garamond" pitchFamily="18" charset="0"/>
            </a:endParaRPr>
          </a:p>
          <a:p>
            <a:pPr algn="just"/>
            <a:r>
              <a:rPr lang="fr-FR" sz="1800" b="1" smtClean="0">
                <a:latin typeface="Garamond" pitchFamily="18" charset="0"/>
              </a:rPr>
              <a:t>Exemple : </a:t>
            </a:r>
            <a:r>
              <a:rPr lang="fr-FR" sz="1800" smtClean="0">
                <a:latin typeface="Garamond" pitchFamily="18" charset="0"/>
              </a:rPr>
              <a:t>Host A souhaiterait communiquer avec Host B qui se trouve sur un réseau différent </a:t>
            </a:r>
            <a:r>
              <a:rPr lang="fr-FR" sz="1800" b="1" smtClean="0">
                <a:solidFill>
                  <a:srgbClr val="FF0000"/>
                </a:solidFill>
                <a:latin typeface="Garamond" pitchFamily="18" charset="0"/>
              </a:rPr>
              <a:t>(Host A fait un ping à Host B).</a:t>
            </a:r>
          </a:p>
          <a:p>
            <a:pPr algn="just"/>
            <a:endParaRPr lang="fr-FR" sz="1800" b="1" smtClean="0">
              <a:solidFill>
                <a:srgbClr val="FF0000"/>
              </a:solidFill>
              <a:latin typeface="Garamond" pitchFamily="18" charset="0"/>
            </a:endParaRPr>
          </a:p>
          <a:p>
            <a:pPr algn="just"/>
            <a:endParaRPr lang="fr-FR" sz="1800" b="1" smtClean="0">
              <a:solidFill>
                <a:srgbClr val="FF0000"/>
              </a:solidFill>
              <a:latin typeface="Garamond" pitchFamily="18" charset="0"/>
            </a:endParaRPr>
          </a:p>
          <a:p>
            <a:pPr algn="just"/>
            <a:endParaRPr lang="fr-FR" sz="1800" b="1" smtClean="0">
              <a:solidFill>
                <a:srgbClr val="FF0000"/>
              </a:solidFill>
              <a:latin typeface="Garamond" pitchFamily="18" charset="0"/>
            </a:endParaRPr>
          </a:p>
          <a:p>
            <a:pPr algn="just"/>
            <a:endParaRPr lang="fr-FR" sz="1400" b="1" smtClean="0">
              <a:solidFill>
                <a:srgbClr val="FF0000"/>
              </a:solidFill>
              <a:latin typeface="Garamond" pitchFamily="18" charset="0"/>
            </a:endParaRPr>
          </a:p>
          <a:p>
            <a:pPr algn="just"/>
            <a:r>
              <a:rPr lang="fr-FR" sz="1800" smtClean="0">
                <a:latin typeface="Garamond" pitchFamily="18" charset="0"/>
              </a:rPr>
              <a:t>Une fois cette opération terminée, Host A envoie un paquet contenant : </a:t>
            </a:r>
          </a:p>
          <a:p>
            <a:pPr lvl="1" algn="just"/>
            <a:r>
              <a:rPr lang="fr-FR" sz="1800" b="1" smtClean="0">
                <a:solidFill>
                  <a:schemeClr val="accent2"/>
                </a:solidFill>
                <a:latin typeface="Garamond" pitchFamily="18" charset="0"/>
              </a:rPr>
              <a:t>IP source de Host A : </a:t>
            </a:r>
            <a:r>
              <a:rPr lang="fr-FR" sz="1800" b="1" smtClean="0">
                <a:solidFill>
                  <a:srgbClr val="FF0000"/>
                </a:solidFill>
                <a:latin typeface="Garamond" pitchFamily="18" charset="0"/>
              </a:rPr>
              <a:t>172.16.2.2</a:t>
            </a:r>
          </a:p>
          <a:p>
            <a:pPr lvl="1" algn="just"/>
            <a:r>
              <a:rPr lang="fr-FR" sz="1800" b="1" smtClean="0">
                <a:solidFill>
                  <a:schemeClr val="accent2"/>
                </a:solidFill>
                <a:latin typeface="Garamond" pitchFamily="18" charset="0"/>
              </a:rPr>
              <a:t>IP destination de Host B : </a:t>
            </a:r>
            <a:r>
              <a:rPr lang="fr-FR" sz="1800" b="1" smtClean="0">
                <a:solidFill>
                  <a:srgbClr val="FF0000"/>
                </a:solidFill>
                <a:latin typeface="Garamond" pitchFamily="18" charset="0"/>
              </a:rPr>
              <a:t>172.16.1.2</a:t>
            </a:r>
          </a:p>
          <a:p>
            <a:pPr lvl="1" algn="just"/>
            <a:r>
              <a:rPr lang="fr-FR" sz="1800" b="1" smtClean="0">
                <a:latin typeface="Garamond" pitchFamily="18" charset="0"/>
              </a:rPr>
              <a:t>MAC source de Host A.</a:t>
            </a:r>
          </a:p>
          <a:p>
            <a:pPr lvl="1" algn="just"/>
            <a:r>
              <a:rPr lang="fr-FR" sz="1800" b="1" smtClean="0">
                <a:latin typeface="Garamond" pitchFamily="18" charset="0"/>
              </a:rPr>
              <a:t>MAC destination du routeur A (MAC de e0). </a:t>
            </a:r>
            <a:endParaRPr lang="fr-FR" sz="1800" smtClean="0">
              <a:latin typeface="Garamond" pitchFamily="18" charset="0"/>
            </a:endParaRPr>
          </a:p>
          <a:p>
            <a:pPr algn="just"/>
            <a:endParaRPr lang="en-US" sz="2000" b="1" smtClean="0">
              <a:solidFill>
                <a:srgbClr val="FF0000"/>
              </a:solidFill>
              <a:latin typeface="Garamond" pitchFamily="18" charset="0"/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E714D2-CCDB-48D8-8B9E-417B3C9D2228}" type="slidenum">
              <a:rPr lang="fr-FR" smtClean="0"/>
              <a:pPr>
                <a:defRPr/>
              </a:pPr>
              <a:t>18</a:t>
            </a:fld>
            <a:endParaRPr lang="fr-FR"/>
          </a:p>
        </p:txBody>
      </p:sp>
      <p:grpSp>
        <p:nvGrpSpPr>
          <p:cNvPr id="9221" name="Groupe 21"/>
          <p:cNvGrpSpPr>
            <a:grpSpLocks/>
          </p:cNvGrpSpPr>
          <p:nvPr/>
        </p:nvGrpSpPr>
        <p:grpSpPr bwMode="auto">
          <a:xfrm>
            <a:off x="755650" y="620713"/>
            <a:ext cx="7345363" cy="2303462"/>
            <a:chOff x="755576" y="620688"/>
            <a:chExt cx="7344816" cy="2304256"/>
          </a:xfrm>
        </p:grpSpPr>
        <p:grpSp>
          <p:nvGrpSpPr>
            <p:cNvPr id="9224" name="Groupe 12"/>
            <p:cNvGrpSpPr>
              <a:grpSpLocks/>
            </p:cNvGrpSpPr>
            <p:nvPr/>
          </p:nvGrpSpPr>
          <p:grpSpPr bwMode="auto">
            <a:xfrm>
              <a:off x="755576" y="620688"/>
              <a:ext cx="7344816" cy="2304256"/>
              <a:chOff x="827584" y="3212976"/>
              <a:chExt cx="7344816" cy="2880320"/>
            </a:xfrm>
          </p:grpSpPr>
          <p:pic>
            <p:nvPicPr>
              <p:cNvPr id="9227" name="Picture 2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27584" y="3212976"/>
                <a:ext cx="7344816" cy="2880320"/>
              </a:xfrm>
              <a:prstGeom prst="rect">
                <a:avLst/>
              </a:prstGeom>
              <a:noFill/>
              <a:ln w="9525" algn="ctr">
                <a:solidFill>
                  <a:srgbClr val="0066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5" name="Rectangle 14"/>
              <p:cNvSpPr>
                <a:spLocks noChangeArrowheads="1"/>
              </p:cNvSpPr>
              <p:nvPr/>
            </p:nvSpPr>
            <p:spPr bwMode="auto">
              <a:xfrm>
                <a:off x="1822873" y="3397586"/>
                <a:ext cx="1142915" cy="345400"/>
              </a:xfrm>
              <a:prstGeom prst="rect">
                <a:avLst/>
              </a:prstGeom>
              <a:noFill/>
              <a:ln w="38100" algn="ctr">
                <a:solidFill>
                  <a:schemeClr val="accent6"/>
                </a:solidFill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pPr>
                  <a:defRPr/>
                </a:pPr>
                <a:endParaRPr lang="fr-FR"/>
              </a:p>
            </p:txBody>
          </p:sp>
          <p:sp>
            <p:nvSpPr>
              <p:cNvPr id="9229" name="Rectangle 15"/>
              <p:cNvSpPr>
                <a:spLocks noChangeArrowheads="1"/>
              </p:cNvSpPr>
              <p:nvPr/>
            </p:nvSpPr>
            <p:spPr bwMode="auto">
              <a:xfrm>
                <a:off x="2026526" y="5342460"/>
                <a:ext cx="1142343" cy="344116"/>
              </a:xfrm>
              <a:prstGeom prst="rect">
                <a:avLst/>
              </a:prstGeom>
              <a:noFill/>
              <a:ln w="38100" algn="ctr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17" name="Rectangle 16"/>
              <p:cNvSpPr>
                <a:spLocks noChangeArrowheads="1"/>
              </p:cNvSpPr>
              <p:nvPr/>
            </p:nvSpPr>
            <p:spPr bwMode="auto">
              <a:xfrm>
                <a:off x="6046895" y="3397586"/>
                <a:ext cx="1141328" cy="345400"/>
              </a:xfrm>
              <a:prstGeom prst="rect">
                <a:avLst/>
              </a:prstGeom>
              <a:noFill/>
              <a:ln w="38100" algn="ctr">
                <a:solidFill>
                  <a:schemeClr val="accent6"/>
                </a:solidFill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pPr>
                  <a:defRPr/>
                </a:pPr>
                <a:endParaRPr lang="fr-FR"/>
              </a:p>
            </p:txBody>
          </p:sp>
          <p:sp>
            <p:nvSpPr>
              <p:cNvPr id="9231" name="Rectangle 17"/>
              <p:cNvSpPr>
                <a:spLocks noChangeArrowheads="1"/>
              </p:cNvSpPr>
              <p:nvPr/>
            </p:nvSpPr>
            <p:spPr bwMode="auto">
              <a:xfrm>
                <a:off x="4449439" y="3764328"/>
                <a:ext cx="1142343" cy="344116"/>
              </a:xfrm>
              <a:prstGeom prst="rect">
                <a:avLst/>
              </a:prstGeom>
              <a:noFill/>
              <a:ln w="38100" algn="ctr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</p:grpSp>
        <p:cxnSp>
          <p:nvCxnSpPr>
            <p:cNvPr id="9225" name="Connecteur droit 19"/>
            <p:cNvCxnSpPr>
              <a:cxnSpLocks noChangeShapeType="1"/>
            </p:cNvCxnSpPr>
            <p:nvPr/>
          </p:nvCxnSpPr>
          <p:spPr bwMode="auto">
            <a:xfrm>
              <a:off x="1111848" y="2321584"/>
              <a:ext cx="720000" cy="0"/>
            </a:xfrm>
            <a:prstGeom prst="line">
              <a:avLst/>
            </a:prstGeom>
            <a:noFill/>
            <a:ln w="3810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226" name="Connecteur droit 20"/>
            <p:cNvCxnSpPr>
              <a:cxnSpLocks noChangeShapeType="1"/>
            </p:cNvCxnSpPr>
            <p:nvPr/>
          </p:nvCxnSpPr>
          <p:spPr bwMode="auto">
            <a:xfrm>
              <a:off x="7051336" y="2794576"/>
              <a:ext cx="720000" cy="0"/>
            </a:xfrm>
            <a:prstGeom prst="line">
              <a:avLst/>
            </a:prstGeom>
            <a:noFill/>
            <a:ln w="3810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9222" name="Rectangle 13"/>
          <p:cNvSpPr>
            <a:spLocks noChangeArrowheads="1"/>
          </p:cNvSpPr>
          <p:nvPr/>
        </p:nvSpPr>
        <p:spPr bwMode="auto">
          <a:xfrm>
            <a:off x="669925" y="5192713"/>
            <a:ext cx="4754563" cy="1319212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223" name="Rectangle 15"/>
          <p:cNvSpPr>
            <a:spLocks noChangeArrowheads="1"/>
          </p:cNvSpPr>
          <p:nvPr/>
        </p:nvSpPr>
        <p:spPr bwMode="auto">
          <a:xfrm>
            <a:off x="5519738" y="5300663"/>
            <a:ext cx="3516312" cy="1016000"/>
          </a:xfrm>
          <a:prstGeom prst="rect">
            <a:avLst/>
          </a:prstGeom>
          <a:solidFill>
            <a:srgbClr val="FFDC6D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fr-FR" sz="2000" dirty="0">
                <a:solidFill>
                  <a:schemeClr val="accent6"/>
                </a:solidFill>
                <a:latin typeface="Garamond" pitchFamily="18" charset="0"/>
              </a:rPr>
              <a:t>Les 2 IP source et destination restent les même pendant le processus de routage</a:t>
            </a:r>
            <a:endParaRPr lang="fr-FR" sz="2000" dirty="0">
              <a:solidFill>
                <a:schemeClr val="accent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re 1"/>
          <p:cNvSpPr>
            <a:spLocks noGrp="1"/>
          </p:cNvSpPr>
          <p:nvPr>
            <p:ph type="title"/>
          </p:nvPr>
        </p:nvSpPr>
        <p:spPr>
          <a:xfrm>
            <a:off x="457200" y="115888"/>
            <a:ext cx="8229600" cy="433387"/>
          </a:xfrm>
        </p:spPr>
        <p:txBody>
          <a:bodyPr/>
          <a:lstStyle/>
          <a:p>
            <a:r>
              <a:rPr lang="fr-FR" sz="2600" b="1" smtClean="0">
                <a:latin typeface="Garamond" pitchFamily="18" charset="0"/>
              </a:rPr>
              <a:t>Exemple de routage statique : ping entre deux réseaux</a:t>
            </a:r>
          </a:p>
        </p:txBody>
      </p:sp>
      <p:sp>
        <p:nvSpPr>
          <p:cNvPr id="10243" name="Espace réservé du contenu 2"/>
          <p:cNvSpPr>
            <a:spLocks noGrp="1"/>
          </p:cNvSpPr>
          <p:nvPr>
            <p:ph idx="1"/>
          </p:nvPr>
        </p:nvSpPr>
        <p:spPr>
          <a:xfrm>
            <a:off x="179388" y="836613"/>
            <a:ext cx="8713787" cy="5688012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endParaRPr lang="en-US" sz="2000" smtClean="0">
              <a:latin typeface="Garamond" pitchFamily="18" charset="0"/>
            </a:endParaRPr>
          </a:p>
          <a:p>
            <a:endParaRPr lang="en-US" sz="2000" smtClean="0">
              <a:latin typeface="Garamond" pitchFamily="18" charset="0"/>
            </a:endParaRPr>
          </a:p>
          <a:p>
            <a:endParaRPr lang="en-US" sz="2000" smtClean="0">
              <a:latin typeface="Garamond" pitchFamily="18" charset="0"/>
            </a:endParaRPr>
          </a:p>
          <a:p>
            <a:endParaRPr lang="en-US" sz="2000" smtClean="0">
              <a:latin typeface="Garamond" pitchFamily="18" charset="0"/>
            </a:endParaRPr>
          </a:p>
          <a:p>
            <a:endParaRPr lang="en-US" sz="2000" smtClean="0">
              <a:latin typeface="Garamond" pitchFamily="18" charset="0"/>
            </a:endParaRPr>
          </a:p>
          <a:p>
            <a:pPr algn="just">
              <a:buFont typeface="Wingdings" pitchFamily="2" charset="2"/>
              <a:buNone/>
            </a:pPr>
            <a:endParaRPr lang="fr-FR" sz="2000" smtClean="0">
              <a:latin typeface="Garamond" pitchFamily="18" charset="0"/>
            </a:endParaRPr>
          </a:p>
          <a:p>
            <a:pPr algn="just"/>
            <a:r>
              <a:rPr lang="fr-FR" sz="1800" b="1" smtClean="0">
                <a:latin typeface="Garamond" pitchFamily="18" charset="0"/>
              </a:rPr>
              <a:t>Exemple : </a:t>
            </a:r>
            <a:r>
              <a:rPr lang="fr-FR" sz="1800" smtClean="0">
                <a:latin typeface="Garamond" pitchFamily="18" charset="0"/>
              </a:rPr>
              <a:t>Host A souhaiterait communiquer avec Host B qui se trouve sur un réseau différent </a:t>
            </a:r>
            <a:r>
              <a:rPr lang="fr-FR" sz="1800" b="1" smtClean="0">
                <a:solidFill>
                  <a:srgbClr val="FF0000"/>
                </a:solidFill>
                <a:latin typeface="Garamond" pitchFamily="18" charset="0"/>
              </a:rPr>
              <a:t>(Host A fait un ping à Host B).</a:t>
            </a:r>
          </a:p>
          <a:p>
            <a:pPr algn="just"/>
            <a:endParaRPr lang="fr-FR" sz="1800" b="1" smtClean="0">
              <a:solidFill>
                <a:srgbClr val="FF0000"/>
              </a:solidFill>
              <a:latin typeface="Garamond" pitchFamily="18" charset="0"/>
            </a:endParaRPr>
          </a:p>
          <a:p>
            <a:pPr algn="just"/>
            <a:endParaRPr lang="fr-FR" sz="1800" b="1" smtClean="0">
              <a:solidFill>
                <a:srgbClr val="FF0000"/>
              </a:solidFill>
              <a:latin typeface="Garamond" pitchFamily="18" charset="0"/>
            </a:endParaRPr>
          </a:p>
          <a:p>
            <a:pPr algn="just"/>
            <a:endParaRPr lang="fr-FR" sz="1800" b="1" smtClean="0">
              <a:solidFill>
                <a:srgbClr val="FF0000"/>
              </a:solidFill>
              <a:latin typeface="Garamond" pitchFamily="18" charset="0"/>
            </a:endParaRPr>
          </a:p>
          <a:p>
            <a:pPr algn="just"/>
            <a:endParaRPr lang="fr-FR" sz="1400" b="1" smtClean="0">
              <a:solidFill>
                <a:srgbClr val="FF0000"/>
              </a:solidFill>
              <a:latin typeface="Garamond" pitchFamily="18" charset="0"/>
            </a:endParaRPr>
          </a:p>
          <a:p>
            <a:pPr algn="just"/>
            <a:r>
              <a:rPr lang="fr-FR" sz="1800" smtClean="0">
                <a:latin typeface="Garamond" pitchFamily="18" charset="0"/>
              </a:rPr>
              <a:t>Une fois cette opération terminée, Host A envoie un paquet contenant : </a:t>
            </a:r>
          </a:p>
          <a:p>
            <a:pPr lvl="1" algn="just"/>
            <a:r>
              <a:rPr lang="fr-FR" sz="1800" b="1" smtClean="0">
                <a:solidFill>
                  <a:schemeClr val="accent2"/>
                </a:solidFill>
                <a:latin typeface="Garamond" pitchFamily="18" charset="0"/>
              </a:rPr>
              <a:t>IP source de Host A : </a:t>
            </a:r>
            <a:r>
              <a:rPr lang="fr-FR" sz="1800" b="1" smtClean="0">
                <a:solidFill>
                  <a:srgbClr val="FF0000"/>
                </a:solidFill>
                <a:latin typeface="Garamond" pitchFamily="18" charset="0"/>
              </a:rPr>
              <a:t>172.16.2.2</a:t>
            </a:r>
          </a:p>
          <a:p>
            <a:pPr lvl="1" algn="just"/>
            <a:r>
              <a:rPr lang="fr-FR" sz="1800" b="1" smtClean="0">
                <a:solidFill>
                  <a:schemeClr val="accent2"/>
                </a:solidFill>
                <a:latin typeface="Garamond" pitchFamily="18" charset="0"/>
              </a:rPr>
              <a:t>IP destination de Host B : </a:t>
            </a:r>
            <a:r>
              <a:rPr lang="fr-FR" sz="1800" b="1" smtClean="0">
                <a:solidFill>
                  <a:srgbClr val="FF0000"/>
                </a:solidFill>
                <a:latin typeface="Garamond" pitchFamily="18" charset="0"/>
              </a:rPr>
              <a:t>172.16.1.2</a:t>
            </a:r>
          </a:p>
          <a:p>
            <a:pPr lvl="1" algn="just"/>
            <a:r>
              <a:rPr lang="fr-FR" sz="1800" b="1" smtClean="0">
                <a:latin typeface="Garamond" pitchFamily="18" charset="0"/>
              </a:rPr>
              <a:t>MAC source de Host A.</a:t>
            </a:r>
          </a:p>
          <a:p>
            <a:pPr lvl="1" algn="just"/>
            <a:r>
              <a:rPr lang="fr-FR" sz="1800" b="1" smtClean="0">
                <a:latin typeface="Garamond" pitchFamily="18" charset="0"/>
              </a:rPr>
              <a:t>MAC destination du routeur A (MAC de e0). </a:t>
            </a:r>
            <a:endParaRPr lang="fr-FR" sz="1800" smtClean="0">
              <a:latin typeface="Garamond" pitchFamily="18" charset="0"/>
            </a:endParaRPr>
          </a:p>
          <a:p>
            <a:pPr algn="just"/>
            <a:endParaRPr lang="en-US" sz="2000" b="1" smtClean="0">
              <a:solidFill>
                <a:srgbClr val="FF0000"/>
              </a:solidFill>
              <a:latin typeface="Garamond" pitchFamily="18" charset="0"/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135F85-93F1-4340-86E4-AB549475505F}" type="slidenum">
              <a:rPr lang="fr-FR" smtClean="0"/>
              <a:pPr>
                <a:defRPr/>
              </a:pPr>
              <a:t>19</a:t>
            </a:fld>
            <a:endParaRPr lang="fr-FR"/>
          </a:p>
        </p:txBody>
      </p:sp>
      <p:grpSp>
        <p:nvGrpSpPr>
          <p:cNvPr id="10245" name="Groupe 21"/>
          <p:cNvGrpSpPr>
            <a:grpSpLocks/>
          </p:cNvGrpSpPr>
          <p:nvPr/>
        </p:nvGrpSpPr>
        <p:grpSpPr bwMode="auto">
          <a:xfrm>
            <a:off x="755650" y="620713"/>
            <a:ext cx="7345363" cy="2303462"/>
            <a:chOff x="755576" y="620688"/>
            <a:chExt cx="7344816" cy="2304256"/>
          </a:xfrm>
        </p:grpSpPr>
        <p:grpSp>
          <p:nvGrpSpPr>
            <p:cNvPr id="10249" name="Groupe 12"/>
            <p:cNvGrpSpPr>
              <a:grpSpLocks/>
            </p:cNvGrpSpPr>
            <p:nvPr/>
          </p:nvGrpSpPr>
          <p:grpSpPr bwMode="auto">
            <a:xfrm>
              <a:off x="755576" y="620688"/>
              <a:ext cx="7344816" cy="2304256"/>
              <a:chOff x="827584" y="3212976"/>
              <a:chExt cx="7344816" cy="2880320"/>
            </a:xfrm>
          </p:grpSpPr>
          <p:pic>
            <p:nvPicPr>
              <p:cNvPr id="10252" name="Picture 2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27584" y="3212976"/>
                <a:ext cx="7344816" cy="2880320"/>
              </a:xfrm>
              <a:prstGeom prst="rect">
                <a:avLst/>
              </a:prstGeom>
              <a:noFill/>
              <a:ln w="9525" algn="ctr">
                <a:solidFill>
                  <a:srgbClr val="0066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5" name="Rectangle 14"/>
              <p:cNvSpPr>
                <a:spLocks noChangeArrowheads="1"/>
              </p:cNvSpPr>
              <p:nvPr/>
            </p:nvSpPr>
            <p:spPr bwMode="auto">
              <a:xfrm>
                <a:off x="1822873" y="3397586"/>
                <a:ext cx="1142915" cy="345400"/>
              </a:xfrm>
              <a:prstGeom prst="rect">
                <a:avLst/>
              </a:prstGeom>
              <a:noFill/>
              <a:ln w="38100" algn="ctr">
                <a:solidFill>
                  <a:schemeClr val="accent6"/>
                </a:solidFill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pPr>
                  <a:defRPr/>
                </a:pPr>
                <a:endParaRPr lang="fr-FR"/>
              </a:p>
            </p:txBody>
          </p:sp>
          <p:sp>
            <p:nvSpPr>
              <p:cNvPr id="10254" name="Rectangle 15"/>
              <p:cNvSpPr>
                <a:spLocks noChangeArrowheads="1"/>
              </p:cNvSpPr>
              <p:nvPr/>
            </p:nvSpPr>
            <p:spPr bwMode="auto">
              <a:xfrm>
                <a:off x="2026526" y="5342460"/>
                <a:ext cx="1142343" cy="344116"/>
              </a:xfrm>
              <a:prstGeom prst="rect">
                <a:avLst/>
              </a:prstGeom>
              <a:noFill/>
              <a:ln w="38100" algn="ctr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17" name="Rectangle 16"/>
              <p:cNvSpPr>
                <a:spLocks noChangeArrowheads="1"/>
              </p:cNvSpPr>
              <p:nvPr/>
            </p:nvSpPr>
            <p:spPr bwMode="auto">
              <a:xfrm>
                <a:off x="6046895" y="3397586"/>
                <a:ext cx="1141328" cy="345400"/>
              </a:xfrm>
              <a:prstGeom prst="rect">
                <a:avLst/>
              </a:prstGeom>
              <a:noFill/>
              <a:ln w="38100" algn="ctr">
                <a:solidFill>
                  <a:schemeClr val="accent6"/>
                </a:solidFill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pPr>
                  <a:defRPr/>
                </a:pPr>
                <a:endParaRPr lang="fr-FR"/>
              </a:p>
            </p:txBody>
          </p:sp>
          <p:sp>
            <p:nvSpPr>
              <p:cNvPr id="10256" name="Rectangle 17"/>
              <p:cNvSpPr>
                <a:spLocks noChangeArrowheads="1"/>
              </p:cNvSpPr>
              <p:nvPr/>
            </p:nvSpPr>
            <p:spPr bwMode="auto">
              <a:xfrm>
                <a:off x="4449439" y="3764328"/>
                <a:ext cx="1142343" cy="344116"/>
              </a:xfrm>
              <a:prstGeom prst="rect">
                <a:avLst/>
              </a:prstGeom>
              <a:noFill/>
              <a:ln w="38100" algn="ctr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</p:grpSp>
        <p:cxnSp>
          <p:nvCxnSpPr>
            <p:cNvPr id="10250" name="Connecteur droit 19"/>
            <p:cNvCxnSpPr>
              <a:cxnSpLocks noChangeShapeType="1"/>
            </p:cNvCxnSpPr>
            <p:nvPr/>
          </p:nvCxnSpPr>
          <p:spPr bwMode="auto">
            <a:xfrm>
              <a:off x="1111848" y="2321584"/>
              <a:ext cx="720000" cy="0"/>
            </a:xfrm>
            <a:prstGeom prst="line">
              <a:avLst/>
            </a:prstGeom>
            <a:noFill/>
            <a:ln w="3810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51" name="Connecteur droit 20"/>
            <p:cNvCxnSpPr>
              <a:cxnSpLocks noChangeShapeType="1"/>
            </p:cNvCxnSpPr>
            <p:nvPr/>
          </p:nvCxnSpPr>
          <p:spPr bwMode="auto">
            <a:xfrm>
              <a:off x="7051336" y="2794576"/>
              <a:ext cx="720000" cy="0"/>
            </a:xfrm>
            <a:prstGeom prst="line">
              <a:avLst/>
            </a:prstGeom>
            <a:noFill/>
            <a:ln w="3810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0246" name="Rectangle 13"/>
          <p:cNvSpPr>
            <a:spLocks noChangeArrowheads="1"/>
          </p:cNvSpPr>
          <p:nvPr/>
        </p:nvSpPr>
        <p:spPr bwMode="auto">
          <a:xfrm>
            <a:off x="669925" y="5192713"/>
            <a:ext cx="4754563" cy="1319212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223" name="Rectangle 15"/>
          <p:cNvSpPr>
            <a:spLocks noChangeArrowheads="1"/>
          </p:cNvSpPr>
          <p:nvPr/>
        </p:nvSpPr>
        <p:spPr bwMode="auto">
          <a:xfrm>
            <a:off x="5519738" y="5300663"/>
            <a:ext cx="3516312" cy="1016000"/>
          </a:xfrm>
          <a:prstGeom prst="rect">
            <a:avLst/>
          </a:prstGeom>
          <a:solidFill>
            <a:srgbClr val="FFDC6D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fr-FR" sz="2000" dirty="0">
                <a:solidFill>
                  <a:schemeClr val="accent6"/>
                </a:solidFill>
                <a:latin typeface="Garamond" pitchFamily="18" charset="0"/>
              </a:rPr>
              <a:t>Les 2 IP source et destination restent les même pendant le processus de routage</a:t>
            </a:r>
            <a:endParaRPr lang="fr-FR" sz="2000" dirty="0">
              <a:solidFill>
                <a:schemeClr val="accent6"/>
              </a:solidFill>
            </a:endParaRPr>
          </a:p>
        </p:txBody>
      </p:sp>
      <p:sp>
        <p:nvSpPr>
          <p:cNvPr id="10248" name="ZoneTexte 1"/>
          <p:cNvSpPr txBox="1">
            <a:spLocks noChangeArrowheads="1"/>
          </p:cNvSpPr>
          <p:nvPr/>
        </p:nvSpPr>
        <p:spPr bwMode="auto">
          <a:xfrm>
            <a:off x="305315" y="3917950"/>
            <a:ext cx="8600048" cy="461665"/>
          </a:xfrm>
          <a:prstGeom prst="rect">
            <a:avLst/>
          </a:prstGeom>
          <a:solidFill>
            <a:srgbClr val="FFDC6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fr-FR" sz="2400" dirty="0">
                <a:latin typeface="Garamond" pitchFamily="18" charset="0"/>
              </a:rPr>
              <a:t>Host A : comment faire pour découvrir </a:t>
            </a:r>
            <a:r>
              <a:rPr lang="fr-FR" sz="2400" dirty="0" smtClean="0">
                <a:latin typeface="Garamond" pitchFamily="18" charset="0"/>
              </a:rPr>
              <a:t>e0 (@IP) </a:t>
            </a:r>
            <a:r>
              <a:rPr lang="fr-FR" sz="2400" dirty="0">
                <a:latin typeface="Garamond" pitchFamily="18" charset="0"/>
              </a:rPr>
              <a:t>et son </a:t>
            </a:r>
            <a:r>
              <a:rPr lang="fr-FR" sz="2400" dirty="0" smtClean="0">
                <a:latin typeface="Garamond" pitchFamily="18" charset="0"/>
              </a:rPr>
              <a:t>@MAC </a:t>
            </a:r>
            <a:r>
              <a:rPr lang="fr-FR" sz="2400" dirty="0">
                <a:latin typeface="Garamond" pitchFamily="18" charset="0"/>
              </a:rPr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295F07-C157-4923-9BDC-B1B259E5CF43}" type="slidenum">
              <a:rPr lang="fr-FR"/>
              <a:pPr>
                <a:defRPr/>
              </a:pPr>
              <a:t>2</a:t>
            </a:fld>
            <a:endParaRPr lang="fr-FR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87313"/>
            <a:ext cx="8229600" cy="533400"/>
          </a:xfrm>
        </p:spPr>
        <p:txBody>
          <a:bodyPr/>
          <a:lstStyle/>
          <a:p>
            <a:pPr eaLnBrk="1" hangingPunct="1"/>
            <a:r>
              <a:rPr lang="fr-FR" sz="4000" b="1" smtClean="0">
                <a:latin typeface="Garamond" pitchFamily="18" charset="0"/>
                <a:cs typeface="Times New Roman" pitchFamily="18" charset="0"/>
              </a:rPr>
              <a:t>Plan</a:t>
            </a:r>
            <a:r>
              <a:rPr lang="fr-FR" sz="3600" b="1" smtClean="0">
                <a:latin typeface="Garamond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980728"/>
            <a:ext cx="8496300" cy="5112568"/>
          </a:xfrm>
        </p:spPr>
        <p:txBody>
          <a:bodyPr lIns="0" tIns="0" rIns="0" bIns="0"/>
          <a:lstStyle/>
          <a:p>
            <a:pPr>
              <a:lnSpc>
                <a:spcPts val="3000"/>
              </a:lnSpc>
              <a:spcBef>
                <a:spcPct val="0"/>
              </a:spcBef>
            </a:pPr>
            <a:r>
              <a:rPr lang="fr-FR" sz="2000" b="1" dirty="0" smtClean="0">
                <a:latin typeface="Garamond" pitchFamily="18" charset="0"/>
              </a:rPr>
              <a:t>Définition du </a:t>
            </a:r>
            <a:r>
              <a:rPr lang="fr-FR" sz="2000" b="1" dirty="0" smtClean="0">
                <a:latin typeface="Garamond" pitchFamily="18" charset="0"/>
              </a:rPr>
              <a:t>routage</a:t>
            </a:r>
            <a:endParaRPr lang="fr-FR" sz="2000" b="1" dirty="0" smtClean="0">
              <a:latin typeface="Garamond" pitchFamily="18" charset="0"/>
            </a:endParaRPr>
          </a:p>
          <a:p>
            <a:pPr>
              <a:lnSpc>
                <a:spcPts val="3000"/>
              </a:lnSpc>
              <a:spcBef>
                <a:spcPct val="0"/>
              </a:spcBef>
            </a:pPr>
            <a:r>
              <a:rPr lang="fr-FR" sz="2000" b="1" dirty="0" smtClean="0">
                <a:latin typeface="Garamond" pitchFamily="18" charset="0"/>
              </a:rPr>
              <a:t>Principe du </a:t>
            </a:r>
            <a:r>
              <a:rPr lang="fr-FR" sz="2000" b="1" dirty="0" smtClean="0">
                <a:latin typeface="Garamond" pitchFamily="18" charset="0"/>
              </a:rPr>
              <a:t>routage</a:t>
            </a:r>
            <a:endParaRPr lang="fr-FR" sz="2000" b="1" dirty="0" smtClean="0">
              <a:latin typeface="Garamond" pitchFamily="18" charset="0"/>
            </a:endParaRPr>
          </a:p>
          <a:p>
            <a:pPr>
              <a:lnSpc>
                <a:spcPts val="3000"/>
              </a:lnSpc>
              <a:spcBef>
                <a:spcPct val="0"/>
              </a:spcBef>
            </a:pPr>
            <a:r>
              <a:rPr lang="fr-FR" sz="2000" b="1" dirty="0" smtClean="0">
                <a:latin typeface="Garamond" pitchFamily="18" charset="0"/>
              </a:rPr>
              <a:t>Classification du </a:t>
            </a:r>
            <a:r>
              <a:rPr lang="fr-FR" sz="2000" b="1" dirty="0" smtClean="0">
                <a:latin typeface="Garamond" pitchFamily="18" charset="0"/>
              </a:rPr>
              <a:t>routage</a:t>
            </a:r>
          </a:p>
          <a:p>
            <a:pPr lvl="1">
              <a:lnSpc>
                <a:spcPts val="3000"/>
              </a:lnSpc>
              <a:spcBef>
                <a:spcPct val="0"/>
              </a:spcBef>
            </a:pPr>
            <a:r>
              <a:rPr lang="fr-FR" sz="2000" dirty="0" smtClean="0">
                <a:latin typeface="Garamond" pitchFamily="18" charset="0"/>
              </a:rPr>
              <a:t>Statique</a:t>
            </a:r>
          </a:p>
          <a:p>
            <a:pPr lvl="1">
              <a:lnSpc>
                <a:spcPts val="3000"/>
              </a:lnSpc>
              <a:spcBef>
                <a:spcPct val="0"/>
              </a:spcBef>
            </a:pPr>
            <a:r>
              <a:rPr lang="fr-FR" sz="2000" dirty="0" smtClean="0">
                <a:latin typeface="Garamond" pitchFamily="18" charset="0"/>
              </a:rPr>
              <a:t>Dynamique</a:t>
            </a:r>
          </a:p>
          <a:p>
            <a:pPr lvl="2">
              <a:lnSpc>
                <a:spcPts val="3000"/>
              </a:lnSpc>
              <a:spcBef>
                <a:spcPct val="0"/>
              </a:spcBef>
            </a:pPr>
            <a:r>
              <a:rPr lang="fr-FR" dirty="0" smtClean="0">
                <a:latin typeface="Garamond" pitchFamily="18" charset="0"/>
              </a:rPr>
              <a:t>Intérieur</a:t>
            </a:r>
          </a:p>
          <a:p>
            <a:pPr lvl="3">
              <a:lnSpc>
                <a:spcPts val="3000"/>
              </a:lnSpc>
              <a:spcBef>
                <a:spcPct val="0"/>
              </a:spcBef>
            </a:pPr>
            <a:r>
              <a:rPr lang="fr-FR" b="1" dirty="0" smtClean="0">
                <a:latin typeface="Garamond" pitchFamily="18" charset="0"/>
              </a:rPr>
              <a:t>Protocoles à</a:t>
            </a:r>
            <a:r>
              <a:rPr lang="fr-FR" b="1" dirty="0">
                <a:latin typeface="Garamond" pitchFamily="18" charset="0"/>
              </a:rPr>
              <a:t> vecteur de </a:t>
            </a:r>
            <a:r>
              <a:rPr lang="fr-FR" b="1" dirty="0" smtClean="0">
                <a:latin typeface="Garamond" pitchFamily="18" charset="0"/>
              </a:rPr>
              <a:t>distances : ex. RIP</a:t>
            </a:r>
          </a:p>
          <a:p>
            <a:pPr lvl="3">
              <a:lnSpc>
                <a:spcPts val="3000"/>
              </a:lnSpc>
              <a:spcBef>
                <a:spcPct val="0"/>
              </a:spcBef>
            </a:pPr>
            <a:r>
              <a:rPr lang="fr-FR" b="1" dirty="0">
                <a:latin typeface="Garamond" pitchFamily="18" charset="0"/>
              </a:rPr>
              <a:t>Protocoles à état de lien : ex. </a:t>
            </a:r>
            <a:r>
              <a:rPr lang="fr-FR" b="1" dirty="0" smtClean="0">
                <a:latin typeface="Garamond" pitchFamily="18" charset="0"/>
              </a:rPr>
              <a:t>OSPF</a:t>
            </a:r>
            <a:endParaRPr lang="fr-FR" b="1" dirty="0">
              <a:latin typeface="Garamond" pitchFamily="18" charset="0"/>
            </a:endParaRPr>
          </a:p>
          <a:p>
            <a:pPr lvl="2">
              <a:lnSpc>
                <a:spcPts val="3000"/>
              </a:lnSpc>
              <a:spcBef>
                <a:spcPct val="0"/>
              </a:spcBef>
            </a:pPr>
            <a:r>
              <a:rPr lang="fr-FR" dirty="0" smtClean="0">
                <a:latin typeface="Garamond" pitchFamily="18" charset="0"/>
              </a:rPr>
              <a:t>Extérieur </a:t>
            </a:r>
          </a:p>
          <a:p>
            <a:pPr lvl="3">
              <a:lnSpc>
                <a:spcPts val="3000"/>
              </a:lnSpc>
              <a:spcBef>
                <a:spcPct val="0"/>
              </a:spcBef>
            </a:pPr>
            <a:r>
              <a:rPr lang="fr-FR" b="1" dirty="0">
                <a:latin typeface="Garamond" pitchFamily="18" charset="0"/>
              </a:rPr>
              <a:t>Protocoles à vecteur de </a:t>
            </a:r>
            <a:r>
              <a:rPr lang="fr-FR" b="1" dirty="0" smtClean="0">
                <a:latin typeface="Garamond" pitchFamily="18" charset="0"/>
              </a:rPr>
              <a:t>chemin : ex. BGP</a:t>
            </a:r>
            <a:endParaRPr lang="fr-FR" b="1" dirty="0" smtClean="0">
              <a:latin typeface="Garamond" pitchFamily="18" charset="0"/>
            </a:endParaRPr>
          </a:p>
          <a:p>
            <a:pPr>
              <a:lnSpc>
                <a:spcPts val="3000"/>
              </a:lnSpc>
              <a:spcBef>
                <a:spcPct val="0"/>
              </a:spcBef>
            </a:pPr>
            <a:r>
              <a:rPr lang="fr-FR" sz="2000" b="1" dirty="0" smtClean="0">
                <a:latin typeface="Garamond" pitchFamily="18" charset="0"/>
              </a:rPr>
              <a:t>RIP : </a:t>
            </a:r>
            <a:r>
              <a:rPr lang="fr-FR" sz="2000" b="1" dirty="0" err="1" smtClean="0">
                <a:latin typeface="Garamond" pitchFamily="18" charset="0"/>
              </a:rPr>
              <a:t>Routing</a:t>
            </a:r>
            <a:r>
              <a:rPr lang="fr-FR" sz="2000" b="1" dirty="0" smtClean="0">
                <a:latin typeface="Garamond" pitchFamily="18" charset="0"/>
              </a:rPr>
              <a:t> Information </a:t>
            </a:r>
            <a:r>
              <a:rPr lang="fr-FR" sz="2000" b="1" dirty="0" smtClean="0">
                <a:latin typeface="Garamond" pitchFamily="18" charset="0"/>
              </a:rPr>
              <a:t>Protocol</a:t>
            </a:r>
            <a:endParaRPr lang="fr-FR" sz="2000" b="1" dirty="0" smtClean="0">
              <a:latin typeface="Garamond" pitchFamily="18" charset="0"/>
            </a:endParaRPr>
          </a:p>
          <a:p>
            <a:pPr lvl="1">
              <a:lnSpc>
                <a:spcPts val="3000"/>
              </a:lnSpc>
              <a:spcBef>
                <a:spcPct val="0"/>
              </a:spcBef>
            </a:pPr>
            <a:r>
              <a:rPr lang="fr-FR" sz="2000" dirty="0" smtClean="0">
                <a:latin typeface="Garamond" pitchFamily="18" charset="0"/>
              </a:rPr>
              <a:t>Principe </a:t>
            </a:r>
            <a:r>
              <a:rPr lang="fr-FR" sz="2000" dirty="0" smtClean="0">
                <a:latin typeface="Garamond" pitchFamily="18" charset="0"/>
              </a:rPr>
              <a:t>général</a:t>
            </a:r>
            <a:endParaRPr lang="fr-FR" sz="2000" dirty="0" smtClean="0">
              <a:latin typeface="Garamond" pitchFamily="18" charset="0"/>
            </a:endParaRPr>
          </a:p>
          <a:p>
            <a:pPr lvl="1">
              <a:lnSpc>
                <a:spcPts val="3000"/>
              </a:lnSpc>
              <a:spcBef>
                <a:spcPct val="0"/>
              </a:spcBef>
            </a:pPr>
            <a:r>
              <a:rPr lang="fr-FR" sz="2000" dirty="0" smtClean="0">
                <a:latin typeface="Garamond" pitchFamily="18" charset="0"/>
              </a:rPr>
              <a:t>Tables de routage</a:t>
            </a:r>
          </a:p>
          <a:p>
            <a:pPr>
              <a:lnSpc>
                <a:spcPts val="3000"/>
              </a:lnSpc>
              <a:spcBef>
                <a:spcPct val="0"/>
              </a:spcBef>
            </a:pPr>
            <a:endParaRPr lang="fr-FR" sz="2000" dirty="0" smtClean="0">
              <a:latin typeface="Garamond" pitchFamily="18" charset="0"/>
            </a:endParaRPr>
          </a:p>
          <a:p>
            <a:pPr lvl="1">
              <a:lnSpc>
                <a:spcPts val="3000"/>
              </a:lnSpc>
              <a:spcBef>
                <a:spcPct val="0"/>
              </a:spcBef>
            </a:pPr>
            <a:endParaRPr lang="fr-FR" sz="2000" dirty="0" smtClean="0">
              <a:latin typeface="Garamond" pitchFamily="18" charset="0"/>
            </a:endParaRPr>
          </a:p>
          <a:p>
            <a:pPr lvl="1">
              <a:lnSpc>
                <a:spcPts val="3000"/>
              </a:lnSpc>
              <a:spcBef>
                <a:spcPct val="0"/>
              </a:spcBef>
            </a:pPr>
            <a:endParaRPr lang="fr-FR" sz="2000" dirty="0" smtClean="0">
              <a:latin typeface="Garamond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re 1"/>
          <p:cNvSpPr>
            <a:spLocks noGrp="1"/>
          </p:cNvSpPr>
          <p:nvPr>
            <p:ph type="title"/>
          </p:nvPr>
        </p:nvSpPr>
        <p:spPr>
          <a:xfrm>
            <a:off x="457200" y="115888"/>
            <a:ext cx="8229600" cy="433387"/>
          </a:xfrm>
        </p:spPr>
        <p:txBody>
          <a:bodyPr/>
          <a:lstStyle/>
          <a:p>
            <a:r>
              <a:rPr lang="fr-FR" sz="2600" b="1" smtClean="0">
                <a:latin typeface="Garamond" pitchFamily="18" charset="0"/>
              </a:rPr>
              <a:t>Exemple de routage statique : ping entre deux réseaux</a:t>
            </a:r>
          </a:p>
        </p:txBody>
      </p:sp>
      <p:sp>
        <p:nvSpPr>
          <p:cNvPr id="11267" name="Espace réservé du contenu 2"/>
          <p:cNvSpPr>
            <a:spLocks noGrp="1"/>
          </p:cNvSpPr>
          <p:nvPr>
            <p:ph idx="1"/>
          </p:nvPr>
        </p:nvSpPr>
        <p:spPr>
          <a:xfrm>
            <a:off x="179388" y="836613"/>
            <a:ext cx="8713787" cy="5688012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endParaRPr lang="en-US" sz="2000" smtClean="0">
              <a:latin typeface="Garamond" pitchFamily="18" charset="0"/>
            </a:endParaRPr>
          </a:p>
          <a:p>
            <a:endParaRPr lang="en-US" sz="2000" smtClean="0">
              <a:latin typeface="Garamond" pitchFamily="18" charset="0"/>
            </a:endParaRPr>
          </a:p>
          <a:p>
            <a:endParaRPr lang="en-US" sz="2000" smtClean="0">
              <a:latin typeface="Garamond" pitchFamily="18" charset="0"/>
            </a:endParaRPr>
          </a:p>
          <a:p>
            <a:endParaRPr lang="en-US" sz="2000" smtClean="0">
              <a:latin typeface="Garamond" pitchFamily="18" charset="0"/>
            </a:endParaRPr>
          </a:p>
          <a:p>
            <a:endParaRPr lang="en-US" sz="2000" smtClean="0">
              <a:latin typeface="Garamond" pitchFamily="18" charset="0"/>
            </a:endParaRPr>
          </a:p>
          <a:p>
            <a:pPr algn="just">
              <a:buFont typeface="Wingdings" pitchFamily="2" charset="2"/>
              <a:buNone/>
            </a:pPr>
            <a:endParaRPr lang="fr-FR" sz="2000" smtClean="0">
              <a:latin typeface="Garamond" pitchFamily="18" charset="0"/>
            </a:endParaRPr>
          </a:p>
          <a:p>
            <a:pPr algn="just"/>
            <a:r>
              <a:rPr lang="fr-FR" sz="1800" b="1" smtClean="0">
                <a:latin typeface="Garamond" pitchFamily="18" charset="0"/>
              </a:rPr>
              <a:t>Exemple : </a:t>
            </a:r>
            <a:r>
              <a:rPr lang="fr-FR" sz="1800" smtClean="0">
                <a:latin typeface="Garamond" pitchFamily="18" charset="0"/>
              </a:rPr>
              <a:t>Host A souhaiterait communiquer avec Host B qui se trouve sur un réseau différent </a:t>
            </a:r>
            <a:r>
              <a:rPr lang="fr-FR" sz="1800" b="1" smtClean="0">
                <a:solidFill>
                  <a:srgbClr val="FF0000"/>
                </a:solidFill>
                <a:latin typeface="Garamond" pitchFamily="18" charset="0"/>
              </a:rPr>
              <a:t>(Host A fait un ping à Host B).</a:t>
            </a:r>
          </a:p>
          <a:p>
            <a:pPr algn="just"/>
            <a:r>
              <a:rPr lang="fr-FR" sz="1800" smtClean="0">
                <a:latin typeface="Garamond" pitchFamily="18" charset="0"/>
              </a:rPr>
              <a:t>Host A doit avoir </a:t>
            </a:r>
            <a:r>
              <a:rPr lang="fr-FR" sz="1800" u="sng" smtClean="0">
                <a:latin typeface="Garamond" pitchFamily="18" charset="0"/>
              </a:rPr>
              <a:t>une passerelle par défaut</a:t>
            </a:r>
            <a:r>
              <a:rPr lang="fr-FR" sz="1800" smtClean="0">
                <a:latin typeface="Garamond" pitchFamily="18" charset="0"/>
              </a:rPr>
              <a:t> configurée sur </a:t>
            </a:r>
            <a:r>
              <a:rPr lang="fr-FR" sz="1800" b="1" smtClean="0">
                <a:solidFill>
                  <a:srgbClr val="FF0000"/>
                </a:solidFill>
                <a:latin typeface="Garamond" pitchFamily="18" charset="0"/>
              </a:rPr>
              <a:t>172.16.2.1</a:t>
            </a:r>
            <a:r>
              <a:rPr lang="fr-FR" sz="1800" smtClean="0">
                <a:latin typeface="Garamond" pitchFamily="18" charset="0"/>
              </a:rPr>
              <a:t> </a:t>
            </a:r>
            <a:r>
              <a:rPr lang="fr-FR" sz="1800" b="1" smtClean="0">
                <a:latin typeface="Garamond" pitchFamily="18" charset="0"/>
              </a:rPr>
              <a:t>(interface e0 du routeur A)</a:t>
            </a:r>
            <a:r>
              <a:rPr lang="fr-FR" sz="1800" smtClean="0">
                <a:latin typeface="Garamond" pitchFamily="18" charset="0"/>
              </a:rPr>
              <a:t> </a:t>
            </a:r>
            <a:r>
              <a:rPr lang="fr-FR" sz="1800" smtClean="0">
                <a:latin typeface="Garamond" pitchFamily="18" charset="0"/>
                <a:sym typeface="Wingdings" pitchFamily="2" charset="2"/>
              </a:rPr>
              <a:t></a:t>
            </a:r>
            <a:r>
              <a:rPr lang="fr-FR" sz="1800" b="1" smtClean="0">
                <a:latin typeface="Garamond" pitchFamily="18" charset="0"/>
                <a:sym typeface="Wingdings" pitchFamily="2" charset="2"/>
              </a:rPr>
              <a:t> </a:t>
            </a:r>
            <a:r>
              <a:rPr lang="fr-FR" sz="1800" b="1" smtClean="0">
                <a:solidFill>
                  <a:srgbClr val="FF0000"/>
                </a:solidFill>
                <a:latin typeface="Garamond" pitchFamily="18" charset="0"/>
                <a:sym typeface="Wingdings" pitchFamily="2" charset="2"/>
              </a:rPr>
              <a:t>DHCP.</a:t>
            </a:r>
            <a:endParaRPr lang="fr-FR" sz="1800" b="1" smtClean="0">
              <a:solidFill>
                <a:srgbClr val="FF0000"/>
              </a:solidFill>
              <a:latin typeface="Garamond" pitchFamily="18" charset="0"/>
            </a:endParaRPr>
          </a:p>
          <a:p>
            <a:pPr lvl="1" algn="just"/>
            <a:r>
              <a:rPr lang="fr-FR" sz="1800" smtClean="0">
                <a:latin typeface="Garamond" pitchFamily="18" charset="0"/>
              </a:rPr>
              <a:t>Si l’hôte A n’a pas d’entrée </a:t>
            </a:r>
            <a:r>
              <a:rPr lang="fr-FR" sz="1800" b="1" smtClean="0">
                <a:solidFill>
                  <a:srgbClr val="FF0000"/>
                </a:solidFill>
                <a:latin typeface="Garamond" pitchFamily="18" charset="0"/>
              </a:rPr>
              <a:t>ARP</a:t>
            </a:r>
            <a:r>
              <a:rPr lang="fr-FR" sz="1800" smtClean="0">
                <a:solidFill>
                  <a:srgbClr val="FF0000"/>
                </a:solidFill>
                <a:latin typeface="Garamond" pitchFamily="18" charset="0"/>
              </a:rPr>
              <a:t> </a:t>
            </a:r>
            <a:r>
              <a:rPr lang="fr-FR" sz="1800" smtClean="0">
                <a:latin typeface="Garamond" pitchFamily="18" charset="0"/>
              </a:rPr>
              <a:t>pour </a:t>
            </a:r>
            <a:r>
              <a:rPr lang="fr-FR" sz="1800" b="1" smtClean="0">
                <a:latin typeface="Garamond" pitchFamily="18" charset="0"/>
              </a:rPr>
              <a:t>172.16.2.1</a:t>
            </a:r>
            <a:r>
              <a:rPr lang="fr-FR" sz="1800" smtClean="0">
                <a:latin typeface="Garamond" pitchFamily="18" charset="0"/>
              </a:rPr>
              <a:t>, il enverra une requête </a:t>
            </a:r>
            <a:r>
              <a:rPr lang="fr-FR" sz="1800" b="1" smtClean="0">
                <a:solidFill>
                  <a:srgbClr val="FF0000"/>
                </a:solidFill>
                <a:latin typeface="Garamond" pitchFamily="18" charset="0"/>
              </a:rPr>
              <a:t>ARP</a:t>
            </a:r>
            <a:r>
              <a:rPr lang="fr-FR" sz="1800" smtClean="0">
                <a:latin typeface="Garamond" pitchFamily="18" charset="0"/>
              </a:rPr>
              <a:t> pour résoudre l’@ MAC de l’interface </a:t>
            </a:r>
            <a:r>
              <a:rPr lang="fr-FR" sz="1800" b="1" smtClean="0">
                <a:latin typeface="Garamond" pitchFamily="18" charset="0"/>
              </a:rPr>
              <a:t>e0</a:t>
            </a:r>
            <a:r>
              <a:rPr lang="fr-FR" sz="1800" smtClean="0">
                <a:latin typeface="Garamond" pitchFamily="18" charset="0"/>
              </a:rPr>
              <a:t> du routeur A et recevra une réponse </a:t>
            </a:r>
            <a:r>
              <a:rPr lang="fr-FR" sz="1800" b="1" smtClean="0">
                <a:solidFill>
                  <a:srgbClr val="FF0000"/>
                </a:solidFill>
                <a:latin typeface="Garamond" pitchFamily="18" charset="0"/>
              </a:rPr>
              <a:t>ARP</a:t>
            </a:r>
            <a:r>
              <a:rPr lang="fr-FR" sz="1800" smtClean="0">
                <a:latin typeface="Garamond" pitchFamily="18" charset="0"/>
              </a:rPr>
              <a:t> de A.</a:t>
            </a:r>
          </a:p>
          <a:p>
            <a:pPr algn="just"/>
            <a:r>
              <a:rPr lang="fr-FR" sz="1800" smtClean="0">
                <a:latin typeface="Garamond" pitchFamily="18" charset="0"/>
              </a:rPr>
              <a:t>Une fois cette opération terminée, Host A envoie un paquet contenant : </a:t>
            </a:r>
          </a:p>
          <a:p>
            <a:pPr lvl="1" algn="just"/>
            <a:r>
              <a:rPr lang="fr-FR" sz="1800" b="1" smtClean="0">
                <a:solidFill>
                  <a:schemeClr val="accent2"/>
                </a:solidFill>
                <a:latin typeface="Garamond" pitchFamily="18" charset="0"/>
              </a:rPr>
              <a:t>IP source de Host A : </a:t>
            </a:r>
            <a:r>
              <a:rPr lang="fr-FR" sz="1800" b="1" smtClean="0">
                <a:solidFill>
                  <a:srgbClr val="FF0000"/>
                </a:solidFill>
                <a:latin typeface="Garamond" pitchFamily="18" charset="0"/>
              </a:rPr>
              <a:t>172.16.2.2</a:t>
            </a:r>
          </a:p>
          <a:p>
            <a:pPr lvl="1" algn="just"/>
            <a:r>
              <a:rPr lang="fr-FR" sz="1800" b="1" smtClean="0">
                <a:solidFill>
                  <a:schemeClr val="accent2"/>
                </a:solidFill>
                <a:latin typeface="Garamond" pitchFamily="18" charset="0"/>
              </a:rPr>
              <a:t>IP destination de Host B : </a:t>
            </a:r>
            <a:r>
              <a:rPr lang="fr-FR" sz="1800" b="1" smtClean="0">
                <a:solidFill>
                  <a:srgbClr val="FF0000"/>
                </a:solidFill>
                <a:latin typeface="Garamond" pitchFamily="18" charset="0"/>
              </a:rPr>
              <a:t>172.16.1.2</a:t>
            </a:r>
          </a:p>
          <a:p>
            <a:pPr lvl="1" algn="just"/>
            <a:r>
              <a:rPr lang="fr-FR" sz="1800" b="1" smtClean="0">
                <a:latin typeface="Garamond" pitchFamily="18" charset="0"/>
              </a:rPr>
              <a:t>MAC source de Host A.</a:t>
            </a:r>
          </a:p>
          <a:p>
            <a:pPr lvl="1" algn="just"/>
            <a:r>
              <a:rPr lang="fr-FR" sz="1800" b="1" smtClean="0">
                <a:latin typeface="Garamond" pitchFamily="18" charset="0"/>
              </a:rPr>
              <a:t>MAC destination du routeur A (MAC de e0). </a:t>
            </a:r>
            <a:endParaRPr lang="fr-FR" sz="1800" smtClean="0">
              <a:latin typeface="Garamond" pitchFamily="18" charset="0"/>
            </a:endParaRPr>
          </a:p>
          <a:p>
            <a:pPr algn="just"/>
            <a:endParaRPr lang="en-US" sz="2000" b="1" smtClean="0">
              <a:solidFill>
                <a:srgbClr val="FF0000"/>
              </a:solidFill>
              <a:latin typeface="Garamond" pitchFamily="18" charset="0"/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749656-8432-4C71-BCC0-D3E4757D58C5}" type="slidenum">
              <a:rPr lang="fr-FR" smtClean="0"/>
              <a:pPr>
                <a:defRPr/>
              </a:pPr>
              <a:t>20</a:t>
            </a:fld>
            <a:endParaRPr lang="fr-FR"/>
          </a:p>
        </p:txBody>
      </p:sp>
      <p:grpSp>
        <p:nvGrpSpPr>
          <p:cNvPr id="11269" name="Groupe 21"/>
          <p:cNvGrpSpPr>
            <a:grpSpLocks/>
          </p:cNvGrpSpPr>
          <p:nvPr/>
        </p:nvGrpSpPr>
        <p:grpSpPr bwMode="auto">
          <a:xfrm>
            <a:off x="755650" y="620713"/>
            <a:ext cx="7345363" cy="2303462"/>
            <a:chOff x="755576" y="620688"/>
            <a:chExt cx="7344816" cy="2304256"/>
          </a:xfrm>
        </p:grpSpPr>
        <p:grpSp>
          <p:nvGrpSpPr>
            <p:cNvPr id="11273" name="Groupe 12"/>
            <p:cNvGrpSpPr>
              <a:grpSpLocks/>
            </p:cNvGrpSpPr>
            <p:nvPr/>
          </p:nvGrpSpPr>
          <p:grpSpPr bwMode="auto">
            <a:xfrm>
              <a:off x="755576" y="620688"/>
              <a:ext cx="7344816" cy="2304256"/>
              <a:chOff x="827584" y="3212976"/>
              <a:chExt cx="7344816" cy="2880320"/>
            </a:xfrm>
          </p:grpSpPr>
          <p:pic>
            <p:nvPicPr>
              <p:cNvPr id="11276" name="Picture 2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27584" y="3212976"/>
                <a:ext cx="7344816" cy="2880320"/>
              </a:xfrm>
              <a:prstGeom prst="rect">
                <a:avLst/>
              </a:prstGeom>
              <a:noFill/>
              <a:ln w="9525" algn="ctr">
                <a:solidFill>
                  <a:srgbClr val="0066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5" name="Rectangle 14"/>
              <p:cNvSpPr>
                <a:spLocks noChangeArrowheads="1"/>
              </p:cNvSpPr>
              <p:nvPr/>
            </p:nvSpPr>
            <p:spPr bwMode="auto">
              <a:xfrm>
                <a:off x="1822873" y="3397586"/>
                <a:ext cx="1142915" cy="345400"/>
              </a:xfrm>
              <a:prstGeom prst="rect">
                <a:avLst/>
              </a:prstGeom>
              <a:noFill/>
              <a:ln w="38100" algn="ctr">
                <a:solidFill>
                  <a:schemeClr val="accent6"/>
                </a:solidFill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pPr>
                  <a:defRPr/>
                </a:pPr>
                <a:endParaRPr lang="fr-FR"/>
              </a:p>
            </p:txBody>
          </p:sp>
          <p:sp>
            <p:nvSpPr>
              <p:cNvPr id="11278" name="Rectangle 15"/>
              <p:cNvSpPr>
                <a:spLocks noChangeArrowheads="1"/>
              </p:cNvSpPr>
              <p:nvPr/>
            </p:nvSpPr>
            <p:spPr bwMode="auto">
              <a:xfrm>
                <a:off x="2026526" y="5342460"/>
                <a:ext cx="1142343" cy="344116"/>
              </a:xfrm>
              <a:prstGeom prst="rect">
                <a:avLst/>
              </a:prstGeom>
              <a:noFill/>
              <a:ln w="38100" algn="ctr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17" name="Rectangle 16"/>
              <p:cNvSpPr>
                <a:spLocks noChangeArrowheads="1"/>
              </p:cNvSpPr>
              <p:nvPr/>
            </p:nvSpPr>
            <p:spPr bwMode="auto">
              <a:xfrm>
                <a:off x="6046895" y="3397586"/>
                <a:ext cx="1141328" cy="345400"/>
              </a:xfrm>
              <a:prstGeom prst="rect">
                <a:avLst/>
              </a:prstGeom>
              <a:noFill/>
              <a:ln w="38100" algn="ctr">
                <a:solidFill>
                  <a:schemeClr val="accent6"/>
                </a:solidFill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pPr>
                  <a:defRPr/>
                </a:pPr>
                <a:endParaRPr lang="fr-FR"/>
              </a:p>
            </p:txBody>
          </p:sp>
          <p:sp>
            <p:nvSpPr>
              <p:cNvPr id="11280" name="Rectangle 17"/>
              <p:cNvSpPr>
                <a:spLocks noChangeArrowheads="1"/>
              </p:cNvSpPr>
              <p:nvPr/>
            </p:nvSpPr>
            <p:spPr bwMode="auto">
              <a:xfrm>
                <a:off x="4449439" y="3764328"/>
                <a:ext cx="1142343" cy="344116"/>
              </a:xfrm>
              <a:prstGeom prst="rect">
                <a:avLst/>
              </a:prstGeom>
              <a:noFill/>
              <a:ln w="38100" algn="ctr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</p:grpSp>
        <p:cxnSp>
          <p:nvCxnSpPr>
            <p:cNvPr id="11274" name="Connecteur droit 19"/>
            <p:cNvCxnSpPr>
              <a:cxnSpLocks noChangeShapeType="1"/>
            </p:cNvCxnSpPr>
            <p:nvPr/>
          </p:nvCxnSpPr>
          <p:spPr bwMode="auto">
            <a:xfrm>
              <a:off x="1111848" y="2321584"/>
              <a:ext cx="720000" cy="0"/>
            </a:xfrm>
            <a:prstGeom prst="line">
              <a:avLst/>
            </a:prstGeom>
            <a:noFill/>
            <a:ln w="3810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275" name="Connecteur droit 20"/>
            <p:cNvCxnSpPr>
              <a:cxnSpLocks noChangeShapeType="1"/>
            </p:cNvCxnSpPr>
            <p:nvPr/>
          </p:nvCxnSpPr>
          <p:spPr bwMode="auto">
            <a:xfrm>
              <a:off x="7051336" y="2794576"/>
              <a:ext cx="720000" cy="0"/>
            </a:xfrm>
            <a:prstGeom prst="line">
              <a:avLst/>
            </a:prstGeom>
            <a:noFill/>
            <a:ln w="3810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1270" name="Rectangle 13"/>
          <p:cNvSpPr>
            <a:spLocks noChangeArrowheads="1"/>
          </p:cNvSpPr>
          <p:nvPr/>
        </p:nvSpPr>
        <p:spPr bwMode="auto">
          <a:xfrm>
            <a:off x="669925" y="5192713"/>
            <a:ext cx="4754563" cy="1319212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1271" name="Rectangle 13"/>
          <p:cNvSpPr>
            <a:spLocks noChangeArrowheads="1"/>
          </p:cNvSpPr>
          <p:nvPr/>
        </p:nvSpPr>
        <p:spPr bwMode="auto">
          <a:xfrm>
            <a:off x="207963" y="3673475"/>
            <a:ext cx="8685212" cy="1189038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8" name="Rectangle 15"/>
          <p:cNvSpPr>
            <a:spLocks noChangeArrowheads="1"/>
          </p:cNvSpPr>
          <p:nvPr/>
        </p:nvSpPr>
        <p:spPr bwMode="auto">
          <a:xfrm>
            <a:off x="5519738" y="5300663"/>
            <a:ext cx="3516312" cy="1016000"/>
          </a:xfrm>
          <a:prstGeom prst="rect">
            <a:avLst/>
          </a:prstGeom>
          <a:solidFill>
            <a:srgbClr val="FFDC6D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fr-FR" sz="2000" dirty="0">
                <a:solidFill>
                  <a:schemeClr val="accent6"/>
                </a:solidFill>
                <a:latin typeface="Garamond" pitchFamily="18" charset="0"/>
              </a:rPr>
              <a:t>Les 2 IP source et destination restent les même pendant le processus de routage</a:t>
            </a:r>
            <a:endParaRPr lang="fr-FR" sz="2000" dirty="0">
              <a:solidFill>
                <a:schemeClr val="accent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Espace réservé du contenu 2"/>
          <p:cNvSpPr>
            <a:spLocks noGrp="1"/>
          </p:cNvSpPr>
          <p:nvPr>
            <p:ph idx="1"/>
          </p:nvPr>
        </p:nvSpPr>
        <p:spPr>
          <a:xfrm>
            <a:off x="49213" y="2925763"/>
            <a:ext cx="8999537" cy="3887787"/>
          </a:xfrm>
        </p:spPr>
        <p:txBody>
          <a:bodyPr/>
          <a:lstStyle/>
          <a:p>
            <a:pPr algn="just"/>
            <a:r>
              <a:rPr lang="fr-FR" sz="1800" dirty="0" smtClean="0">
                <a:latin typeface="Garamond" pitchFamily="18" charset="0"/>
              </a:rPr>
              <a:t>Lorsque le routeur A reçoit le paquet, il recherche l’adresse IP de destination dans sa table de routage pour déterminer où transférer le paquet. Dans ce cas, la table de routage dispose de l’interface </a:t>
            </a:r>
            <a:r>
              <a:rPr lang="fr-FR" sz="1800" b="1" dirty="0" smtClean="0">
                <a:latin typeface="Garamond" pitchFamily="18" charset="0"/>
              </a:rPr>
              <a:t>s0</a:t>
            </a:r>
            <a:r>
              <a:rPr lang="fr-FR" sz="1800" dirty="0" smtClean="0">
                <a:latin typeface="Garamond" pitchFamily="18" charset="0"/>
              </a:rPr>
              <a:t> du routeur B. </a:t>
            </a:r>
          </a:p>
          <a:p>
            <a:pPr algn="just"/>
            <a:r>
              <a:rPr lang="fr-FR" sz="1800" dirty="0" smtClean="0">
                <a:latin typeface="Garamond" pitchFamily="18" charset="0"/>
              </a:rPr>
              <a:t>L’en-tête Ethernet est modifiée pour avoir </a:t>
            </a:r>
            <a:r>
              <a:rPr lang="fr-FR" sz="1800" b="1" dirty="0" smtClean="0">
                <a:solidFill>
                  <a:srgbClr val="FF0000"/>
                </a:solidFill>
                <a:latin typeface="Garamond" pitchFamily="18" charset="0"/>
              </a:rPr>
              <a:t>un MAC source du routeur A (@MAC s0 de A) </a:t>
            </a:r>
            <a:r>
              <a:rPr lang="fr-FR" sz="1800" dirty="0" smtClean="0">
                <a:latin typeface="Garamond" pitchFamily="18" charset="0"/>
              </a:rPr>
              <a:t>et un </a:t>
            </a:r>
            <a:r>
              <a:rPr lang="fr-FR" sz="1800" b="1" dirty="0" smtClean="0">
                <a:solidFill>
                  <a:srgbClr val="FF0000"/>
                </a:solidFill>
                <a:latin typeface="Garamond" pitchFamily="18" charset="0"/>
              </a:rPr>
              <a:t>MAC destination du routeur </a:t>
            </a:r>
            <a:r>
              <a:rPr lang="fr-FR" sz="1800" b="1" dirty="0">
                <a:solidFill>
                  <a:srgbClr val="FF0000"/>
                </a:solidFill>
                <a:latin typeface="Garamond" pitchFamily="18" charset="0"/>
              </a:rPr>
              <a:t>B (@MAC s0 de </a:t>
            </a:r>
            <a:r>
              <a:rPr lang="fr-FR" sz="1800" b="1" dirty="0" smtClean="0">
                <a:solidFill>
                  <a:srgbClr val="FF0000"/>
                </a:solidFill>
                <a:latin typeface="Garamond" pitchFamily="18" charset="0"/>
              </a:rPr>
              <a:t>B)</a:t>
            </a:r>
            <a:r>
              <a:rPr lang="fr-FR" sz="1800" dirty="0" smtClean="0">
                <a:latin typeface="Garamond" pitchFamily="18" charset="0"/>
              </a:rPr>
              <a:t> </a:t>
            </a:r>
            <a:r>
              <a:rPr lang="fr-FR" sz="1800" b="1" dirty="0" smtClean="0">
                <a:solidFill>
                  <a:schemeClr val="accent2"/>
                </a:solidFill>
                <a:latin typeface="Garamond" pitchFamily="18" charset="0"/>
              </a:rPr>
              <a:t>(les 2 IP source et destination restent les même pendant le processus de routage).</a:t>
            </a:r>
            <a:endParaRPr lang="fr-FR" sz="1800" dirty="0" smtClean="0">
              <a:solidFill>
                <a:schemeClr val="accent2"/>
              </a:solidFill>
              <a:latin typeface="Garamond" pitchFamily="18" charset="0"/>
            </a:endParaRPr>
          </a:p>
          <a:p>
            <a:pPr algn="just"/>
            <a:endParaRPr lang="fr-FR" sz="2000" dirty="0" smtClean="0">
              <a:latin typeface="Garamond" pitchFamily="18" charset="0"/>
            </a:endParaRPr>
          </a:p>
          <a:p>
            <a:endParaRPr lang="fr-FR" sz="2000" dirty="0" smtClean="0">
              <a:latin typeface="Garamond" pitchFamily="18" charset="0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8FA653-B380-4F41-B305-8442EC88FFC8}" type="slidenum">
              <a:rPr lang="fr-FR" smtClean="0"/>
              <a:pPr>
                <a:defRPr/>
              </a:pPr>
              <a:t>21</a:t>
            </a:fld>
            <a:endParaRPr lang="fr-FR"/>
          </a:p>
        </p:txBody>
      </p:sp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1277178"/>
              </p:ext>
            </p:extLst>
          </p:nvPr>
        </p:nvGraphicFramePr>
        <p:xfrm>
          <a:off x="395288" y="1409700"/>
          <a:ext cx="2879726" cy="14430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9863"/>
                <a:gridCol w="1439863"/>
              </a:tblGrid>
              <a:tr h="701195">
                <a:tc>
                  <a:txBody>
                    <a:bodyPr/>
                    <a:lstStyle/>
                    <a:p>
                      <a:pPr algn="ctr"/>
                      <a:r>
                        <a:rPr lang="fr-FR" sz="2000" b="1" dirty="0" smtClean="0">
                          <a:solidFill>
                            <a:schemeClr val="tx2"/>
                          </a:solidFill>
                          <a:latin typeface="Garamond" pitchFamily="18" charset="0"/>
                        </a:rPr>
                        <a:t>Réseau à joindre </a:t>
                      </a:r>
                      <a:endParaRPr lang="fr-FR" sz="2000" dirty="0">
                        <a:solidFill>
                          <a:schemeClr val="tx2"/>
                        </a:solidFill>
                      </a:endParaRPr>
                    </a:p>
                  </a:txBody>
                  <a:tcPr marL="91421" marR="91421" marT="45730" marB="4573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b="1" dirty="0" smtClean="0">
                          <a:solidFill>
                            <a:schemeClr val="tx2"/>
                          </a:solidFill>
                          <a:latin typeface="Garamond" pitchFamily="18" charset="0"/>
                        </a:rPr>
                        <a:t>Passerelle</a:t>
                      </a:r>
                    </a:p>
                  </a:txBody>
                  <a:tcPr marL="91421" marR="91421" marT="45730" marB="45730"/>
                </a:tc>
              </a:tr>
              <a:tr h="370922">
                <a:tc>
                  <a:txBody>
                    <a:bodyPr/>
                    <a:lstStyle/>
                    <a:p>
                      <a:pPr algn="ctr"/>
                      <a:r>
                        <a:rPr lang="fr-FR" sz="1800" b="1" dirty="0" smtClean="0">
                          <a:solidFill>
                            <a:schemeClr val="accent2"/>
                          </a:solidFill>
                          <a:latin typeface="Garamond" pitchFamily="18" charset="0"/>
                        </a:rPr>
                        <a:t>172.16.2.0</a:t>
                      </a:r>
                      <a:endParaRPr lang="fr-FR" sz="1800" dirty="0">
                        <a:solidFill>
                          <a:schemeClr val="accent2"/>
                        </a:solidFill>
                      </a:endParaRPr>
                    </a:p>
                  </a:txBody>
                  <a:tcPr marL="91421" marR="91421" marT="45730" marB="457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1" dirty="0" smtClean="0">
                          <a:solidFill>
                            <a:srgbClr val="FF0000"/>
                          </a:solidFill>
                          <a:latin typeface="Garamond" pitchFamily="18" charset="0"/>
                        </a:rPr>
                        <a:t>172.16.2.1</a:t>
                      </a:r>
                      <a:r>
                        <a:rPr lang="fr-FR" sz="1800" dirty="0" smtClean="0">
                          <a:latin typeface="Garamond" pitchFamily="18" charset="0"/>
                        </a:rPr>
                        <a:t> </a:t>
                      </a:r>
                      <a:endParaRPr lang="fr-FR" sz="1800" dirty="0"/>
                    </a:p>
                  </a:txBody>
                  <a:tcPr marL="91421" marR="91421" marT="45730" marB="45730"/>
                </a:tc>
              </a:tr>
              <a:tr h="370922">
                <a:tc>
                  <a:txBody>
                    <a:bodyPr/>
                    <a:lstStyle/>
                    <a:p>
                      <a:pPr algn="ctr"/>
                      <a:r>
                        <a:rPr lang="fr-FR" sz="1800" b="1" dirty="0" smtClean="0">
                          <a:solidFill>
                            <a:srgbClr val="800000"/>
                          </a:solidFill>
                          <a:latin typeface="Garamond" pitchFamily="18" charset="0"/>
                        </a:rPr>
                        <a:t>172.16.1.0</a:t>
                      </a:r>
                      <a:r>
                        <a:rPr lang="fr-FR" sz="1800" b="1" dirty="0" smtClean="0">
                          <a:solidFill>
                            <a:srgbClr val="FF0000"/>
                          </a:solidFill>
                          <a:latin typeface="Garamond" pitchFamily="18" charset="0"/>
                        </a:rPr>
                        <a:t> </a:t>
                      </a:r>
                      <a:endParaRPr lang="fr-FR" sz="1800" dirty="0"/>
                    </a:p>
                  </a:txBody>
                  <a:tcPr marL="91421" marR="91421" marT="45730" marB="457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1" dirty="0" smtClean="0">
                          <a:solidFill>
                            <a:srgbClr val="FF0000"/>
                          </a:solidFill>
                          <a:latin typeface="Garamond" pitchFamily="18" charset="0"/>
                        </a:rPr>
                        <a:t>172.16.3.2</a:t>
                      </a:r>
                      <a:endParaRPr lang="fr-FR" sz="1800" dirty="0">
                        <a:solidFill>
                          <a:srgbClr val="FF0000"/>
                        </a:solidFill>
                      </a:endParaRPr>
                    </a:p>
                  </a:txBody>
                  <a:tcPr marL="91421" marR="91421" marT="45730" marB="45730"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796925" y="652463"/>
            <a:ext cx="1727200" cy="701675"/>
          </a:xfrm>
          <a:prstGeom prst="rect">
            <a:avLst/>
          </a:prstGeom>
          <a:solidFill>
            <a:schemeClr val="accent5"/>
          </a:solidFill>
        </p:spPr>
        <p:txBody>
          <a:bodyPr wrap="none">
            <a:spAutoFit/>
          </a:bodyPr>
          <a:lstStyle/>
          <a:p>
            <a:pPr fontAlgn="t">
              <a:defRPr/>
            </a:pPr>
            <a:r>
              <a:rPr lang="fr-FR" dirty="0">
                <a:solidFill>
                  <a:srgbClr val="FF0000"/>
                </a:solidFill>
                <a:latin typeface="Garamond" pitchFamily="18" charset="0"/>
              </a:rPr>
              <a:t>Table de routage</a:t>
            </a:r>
          </a:p>
          <a:p>
            <a:pPr fontAlgn="t">
              <a:defRPr/>
            </a:pPr>
            <a:r>
              <a:rPr lang="fr-FR" dirty="0">
                <a:solidFill>
                  <a:srgbClr val="FF0000"/>
                </a:solidFill>
                <a:latin typeface="Garamond" pitchFamily="18" charset="0"/>
              </a:rPr>
              <a:t>du routeur A :</a:t>
            </a:r>
          </a:p>
        </p:txBody>
      </p:sp>
      <p:grpSp>
        <p:nvGrpSpPr>
          <p:cNvPr id="12307" name="Groupe 12"/>
          <p:cNvGrpSpPr>
            <a:grpSpLocks/>
          </p:cNvGrpSpPr>
          <p:nvPr/>
        </p:nvGrpSpPr>
        <p:grpSpPr bwMode="auto">
          <a:xfrm>
            <a:off x="3527425" y="692150"/>
            <a:ext cx="5327650" cy="2108200"/>
            <a:chOff x="827584" y="3212976"/>
            <a:chExt cx="7344816" cy="2880320"/>
          </a:xfrm>
        </p:grpSpPr>
        <p:pic>
          <p:nvPicPr>
            <p:cNvPr id="12313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7584" y="3212976"/>
              <a:ext cx="7344816" cy="2880320"/>
            </a:xfrm>
            <a:prstGeom prst="rect">
              <a:avLst/>
            </a:prstGeom>
            <a:noFill/>
            <a:ln w="9525" algn="ctr">
              <a:solidFill>
                <a:srgbClr val="0066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Rectangle 21"/>
            <p:cNvSpPr>
              <a:spLocks noChangeArrowheads="1"/>
            </p:cNvSpPr>
            <p:nvPr/>
          </p:nvSpPr>
          <p:spPr bwMode="auto">
            <a:xfrm>
              <a:off x="1823381" y="3399503"/>
              <a:ext cx="1142430" cy="342689"/>
            </a:xfrm>
            <a:prstGeom prst="rect">
              <a:avLst/>
            </a:prstGeom>
            <a:noFill/>
            <a:ln w="38100" algn="ctr">
              <a:solidFill>
                <a:schemeClr val="accent6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>
                <a:defRPr/>
              </a:pPr>
              <a:endParaRPr lang="fr-FR"/>
            </a:p>
          </p:txBody>
        </p:sp>
        <p:sp>
          <p:nvSpPr>
            <p:cNvPr id="12315" name="Rectangle 22"/>
            <p:cNvSpPr>
              <a:spLocks noChangeArrowheads="1"/>
            </p:cNvSpPr>
            <p:nvPr/>
          </p:nvSpPr>
          <p:spPr bwMode="auto">
            <a:xfrm>
              <a:off x="2026526" y="5342460"/>
              <a:ext cx="1142343" cy="344116"/>
            </a:xfrm>
            <a:prstGeom prst="rect">
              <a:avLst/>
            </a:prstGeom>
            <a:noFill/>
            <a:ln w="3810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2316" name="Rectangle 23"/>
            <p:cNvSpPr>
              <a:spLocks noChangeArrowheads="1"/>
            </p:cNvSpPr>
            <p:nvPr/>
          </p:nvSpPr>
          <p:spPr bwMode="auto">
            <a:xfrm>
              <a:off x="6045117" y="3399503"/>
              <a:ext cx="1142430" cy="342689"/>
            </a:xfrm>
            <a:prstGeom prst="rect">
              <a:avLst/>
            </a:prstGeom>
            <a:noFill/>
            <a:ln w="38100" algn="ctr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2317" name="Rectangle 24"/>
            <p:cNvSpPr>
              <a:spLocks noChangeArrowheads="1"/>
            </p:cNvSpPr>
            <p:nvPr/>
          </p:nvSpPr>
          <p:spPr bwMode="auto">
            <a:xfrm>
              <a:off x="4449439" y="3764328"/>
              <a:ext cx="1142343" cy="344116"/>
            </a:xfrm>
            <a:prstGeom prst="rect">
              <a:avLst/>
            </a:prstGeom>
            <a:noFill/>
            <a:ln w="38100" algn="ctr">
              <a:solidFill>
                <a:srgbClr val="00B05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cxnSp>
        <p:nvCxnSpPr>
          <p:cNvPr id="12308" name="Connecteur droit 18"/>
          <p:cNvCxnSpPr>
            <a:cxnSpLocks noChangeShapeType="1"/>
          </p:cNvCxnSpPr>
          <p:nvPr/>
        </p:nvCxnSpPr>
        <p:spPr bwMode="auto">
          <a:xfrm>
            <a:off x="3784600" y="2249488"/>
            <a:ext cx="522288" cy="0"/>
          </a:xfrm>
          <a:prstGeom prst="lin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09" name="Connecteur droit 19"/>
          <p:cNvCxnSpPr>
            <a:cxnSpLocks noChangeShapeType="1"/>
          </p:cNvCxnSpPr>
          <p:nvPr/>
        </p:nvCxnSpPr>
        <p:spPr bwMode="auto">
          <a:xfrm>
            <a:off x="8094663" y="2681288"/>
            <a:ext cx="522287" cy="0"/>
          </a:xfrm>
          <a:prstGeom prst="lin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310" name="Rectangle 14"/>
          <p:cNvSpPr>
            <a:spLocks noChangeArrowheads="1"/>
          </p:cNvSpPr>
          <p:nvPr/>
        </p:nvSpPr>
        <p:spPr bwMode="auto">
          <a:xfrm>
            <a:off x="79375" y="3816350"/>
            <a:ext cx="8964613" cy="900113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311" name="Titre 1"/>
          <p:cNvSpPr>
            <a:spLocks noGrp="1"/>
          </p:cNvSpPr>
          <p:nvPr>
            <p:ph type="title"/>
          </p:nvPr>
        </p:nvSpPr>
        <p:spPr>
          <a:xfrm>
            <a:off x="457200" y="115888"/>
            <a:ext cx="8229600" cy="433387"/>
          </a:xfrm>
        </p:spPr>
        <p:txBody>
          <a:bodyPr/>
          <a:lstStyle/>
          <a:p>
            <a:r>
              <a:rPr lang="fr-FR" sz="2600" b="1" smtClean="0">
                <a:latin typeface="Garamond" pitchFamily="18" charset="0"/>
              </a:rPr>
              <a:t>Exemple de routage statique : ping entre deux réseaux</a:t>
            </a:r>
          </a:p>
        </p:txBody>
      </p:sp>
      <p:sp>
        <p:nvSpPr>
          <p:cNvPr id="12312" name="Flèche droite 1"/>
          <p:cNvSpPr>
            <a:spLocks noChangeArrowheads="1"/>
          </p:cNvSpPr>
          <p:nvPr/>
        </p:nvSpPr>
        <p:spPr bwMode="auto">
          <a:xfrm>
            <a:off x="79375" y="2420938"/>
            <a:ext cx="366713" cy="484187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8A15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Espace réservé du contenu 2"/>
          <p:cNvSpPr>
            <a:spLocks noGrp="1"/>
          </p:cNvSpPr>
          <p:nvPr>
            <p:ph idx="1"/>
          </p:nvPr>
        </p:nvSpPr>
        <p:spPr>
          <a:xfrm>
            <a:off x="49213" y="2925763"/>
            <a:ext cx="8999537" cy="3887787"/>
          </a:xfrm>
        </p:spPr>
        <p:txBody>
          <a:bodyPr/>
          <a:lstStyle/>
          <a:p>
            <a:pPr algn="just"/>
            <a:r>
              <a:rPr lang="fr-FR" sz="1800" dirty="0" smtClean="0">
                <a:latin typeface="Garamond" pitchFamily="18" charset="0"/>
              </a:rPr>
              <a:t>Lorsque le routeur A reçoit le paquet, il recherche l’adresse IP de destination dans sa table de routage pour déterminer où transférer le paquet. Dans ce cas, la table de routage dispose de l’interface </a:t>
            </a:r>
            <a:r>
              <a:rPr lang="fr-FR" sz="1800" b="1" dirty="0" smtClean="0">
                <a:latin typeface="Garamond" pitchFamily="18" charset="0"/>
              </a:rPr>
              <a:t>s0</a:t>
            </a:r>
            <a:r>
              <a:rPr lang="fr-FR" sz="1800" dirty="0" smtClean="0">
                <a:latin typeface="Garamond" pitchFamily="18" charset="0"/>
              </a:rPr>
              <a:t> du routeur B. </a:t>
            </a:r>
          </a:p>
          <a:p>
            <a:pPr algn="just"/>
            <a:r>
              <a:rPr lang="fr-FR" sz="1800" dirty="0">
                <a:latin typeface="Garamond" pitchFamily="18" charset="0"/>
              </a:rPr>
              <a:t>L’en-tête Ethernet est modifiée pour avoir </a:t>
            </a:r>
            <a:r>
              <a:rPr lang="fr-FR" sz="1800" b="1" dirty="0">
                <a:solidFill>
                  <a:srgbClr val="FF0000"/>
                </a:solidFill>
                <a:latin typeface="Garamond" pitchFamily="18" charset="0"/>
              </a:rPr>
              <a:t>un MAC source du routeur A (@MAC s0 de A) </a:t>
            </a:r>
            <a:r>
              <a:rPr lang="fr-FR" sz="1800" dirty="0">
                <a:latin typeface="Garamond" pitchFamily="18" charset="0"/>
              </a:rPr>
              <a:t>et un </a:t>
            </a:r>
            <a:r>
              <a:rPr lang="fr-FR" sz="1800" b="1" dirty="0">
                <a:solidFill>
                  <a:srgbClr val="FF0000"/>
                </a:solidFill>
                <a:latin typeface="Garamond" pitchFamily="18" charset="0"/>
              </a:rPr>
              <a:t>MAC destination du routeur B (@MAC s0 de B)</a:t>
            </a:r>
            <a:r>
              <a:rPr lang="fr-FR" sz="1800" dirty="0">
                <a:latin typeface="Garamond" pitchFamily="18" charset="0"/>
              </a:rPr>
              <a:t> </a:t>
            </a:r>
            <a:r>
              <a:rPr lang="fr-FR" sz="1800" b="1" dirty="0">
                <a:solidFill>
                  <a:schemeClr val="accent2"/>
                </a:solidFill>
                <a:latin typeface="Garamond" pitchFamily="18" charset="0"/>
              </a:rPr>
              <a:t>(les 2 IP source et destination restent les même pendant le processus de routage).</a:t>
            </a:r>
            <a:endParaRPr lang="fr-FR" sz="1800" dirty="0">
              <a:solidFill>
                <a:schemeClr val="accent2"/>
              </a:solidFill>
              <a:latin typeface="Garamond" pitchFamily="18" charset="0"/>
            </a:endParaRPr>
          </a:p>
          <a:p>
            <a:pPr algn="just"/>
            <a:r>
              <a:rPr lang="fr-FR" sz="1800" dirty="0" smtClean="0">
                <a:latin typeface="Garamond" pitchFamily="18" charset="0"/>
              </a:rPr>
              <a:t>Lorsque le routeur B reçoit le paquet, il l’achemine vers le Hots B. Le routeur B dispose dans sa table </a:t>
            </a:r>
            <a:r>
              <a:rPr lang="fr-FR" sz="1800" b="1" dirty="0" smtClean="0">
                <a:solidFill>
                  <a:srgbClr val="FF0000"/>
                </a:solidFill>
                <a:latin typeface="Garamond" pitchFamily="18" charset="0"/>
              </a:rPr>
              <a:t>ARP</a:t>
            </a:r>
            <a:r>
              <a:rPr lang="fr-FR" sz="1800" dirty="0" smtClean="0">
                <a:latin typeface="Garamond" pitchFamily="18" charset="0"/>
              </a:rPr>
              <a:t> de l’adresse MAC de Host B. Le dernier paquet contient :</a:t>
            </a:r>
          </a:p>
          <a:p>
            <a:pPr lvl="1" algn="just"/>
            <a:r>
              <a:rPr lang="fr-FR" sz="1800" b="1" dirty="0" smtClean="0">
                <a:solidFill>
                  <a:schemeClr val="accent2"/>
                </a:solidFill>
                <a:latin typeface="Garamond" pitchFamily="18" charset="0"/>
              </a:rPr>
              <a:t>IP source de Host A.</a:t>
            </a:r>
          </a:p>
          <a:p>
            <a:pPr lvl="1" algn="just"/>
            <a:r>
              <a:rPr lang="fr-FR" sz="1800" b="1" dirty="0" smtClean="0">
                <a:solidFill>
                  <a:schemeClr val="accent2"/>
                </a:solidFill>
                <a:latin typeface="Garamond" pitchFamily="18" charset="0"/>
              </a:rPr>
              <a:t>IP destination de Host B.</a:t>
            </a:r>
          </a:p>
          <a:p>
            <a:pPr lvl="1" algn="just"/>
            <a:r>
              <a:rPr lang="fr-FR" sz="1800" b="1" dirty="0" smtClean="0">
                <a:latin typeface="Garamond" pitchFamily="18" charset="0"/>
              </a:rPr>
              <a:t>MAC source de routeur B (MAC de e0).</a:t>
            </a:r>
          </a:p>
          <a:p>
            <a:pPr lvl="1" algn="just"/>
            <a:r>
              <a:rPr lang="fr-FR" sz="1800" b="1" dirty="0" smtClean="0">
                <a:latin typeface="Garamond" pitchFamily="18" charset="0"/>
              </a:rPr>
              <a:t>MAC destination de Host B. </a:t>
            </a:r>
            <a:endParaRPr lang="fr-FR" sz="1800" dirty="0" smtClean="0">
              <a:latin typeface="Garamond" pitchFamily="18" charset="0"/>
            </a:endParaRPr>
          </a:p>
          <a:p>
            <a:pPr algn="just"/>
            <a:endParaRPr lang="fr-FR" sz="2000" dirty="0" smtClean="0">
              <a:latin typeface="Garamond" pitchFamily="18" charset="0"/>
            </a:endParaRPr>
          </a:p>
          <a:p>
            <a:endParaRPr lang="fr-FR" sz="2000" dirty="0" smtClean="0">
              <a:latin typeface="Garamond" pitchFamily="18" charset="0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FF1DAF-7C94-4C78-8476-584B09D24627}" type="slidenum">
              <a:rPr lang="fr-FR" smtClean="0"/>
              <a:pPr>
                <a:defRPr/>
              </a:pPr>
              <a:t>22</a:t>
            </a:fld>
            <a:endParaRPr lang="fr-FR"/>
          </a:p>
        </p:txBody>
      </p:sp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4882042"/>
              </p:ext>
            </p:extLst>
          </p:nvPr>
        </p:nvGraphicFramePr>
        <p:xfrm>
          <a:off x="395288" y="1409700"/>
          <a:ext cx="2879726" cy="14430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9863"/>
                <a:gridCol w="1439863"/>
              </a:tblGrid>
              <a:tr h="701195">
                <a:tc>
                  <a:txBody>
                    <a:bodyPr/>
                    <a:lstStyle/>
                    <a:p>
                      <a:pPr algn="ctr"/>
                      <a:r>
                        <a:rPr lang="fr-FR" sz="2000" b="1" dirty="0" smtClean="0">
                          <a:solidFill>
                            <a:schemeClr val="tx2"/>
                          </a:solidFill>
                          <a:latin typeface="Garamond" pitchFamily="18" charset="0"/>
                        </a:rPr>
                        <a:t>Réseau à joindre </a:t>
                      </a:r>
                      <a:endParaRPr lang="fr-FR" sz="2000" dirty="0">
                        <a:solidFill>
                          <a:schemeClr val="tx2"/>
                        </a:solidFill>
                      </a:endParaRPr>
                    </a:p>
                  </a:txBody>
                  <a:tcPr marL="91421" marR="91421" marT="45730" marB="4573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b="1" dirty="0" smtClean="0">
                          <a:solidFill>
                            <a:schemeClr val="tx2"/>
                          </a:solidFill>
                          <a:latin typeface="Garamond" pitchFamily="18" charset="0"/>
                        </a:rPr>
                        <a:t>Passerelle</a:t>
                      </a:r>
                    </a:p>
                  </a:txBody>
                  <a:tcPr marL="91421" marR="91421" marT="45730" marB="45730"/>
                </a:tc>
              </a:tr>
              <a:tr h="370922">
                <a:tc>
                  <a:txBody>
                    <a:bodyPr/>
                    <a:lstStyle/>
                    <a:p>
                      <a:pPr algn="ctr"/>
                      <a:r>
                        <a:rPr lang="fr-FR" sz="1800" b="1" dirty="0" smtClean="0">
                          <a:solidFill>
                            <a:schemeClr val="accent2"/>
                          </a:solidFill>
                          <a:latin typeface="Garamond" pitchFamily="18" charset="0"/>
                        </a:rPr>
                        <a:t>172.16.2.0</a:t>
                      </a:r>
                      <a:endParaRPr lang="fr-FR" sz="1800" dirty="0">
                        <a:solidFill>
                          <a:schemeClr val="accent2"/>
                        </a:solidFill>
                      </a:endParaRPr>
                    </a:p>
                  </a:txBody>
                  <a:tcPr marL="91421" marR="91421" marT="45730" marB="457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1" dirty="0" smtClean="0">
                          <a:solidFill>
                            <a:srgbClr val="FF0000"/>
                          </a:solidFill>
                          <a:latin typeface="Garamond" pitchFamily="18" charset="0"/>
                        </a:rPr>
                        <a:t>172.16.2.1</a:t>
                      </a:r>
                      <a:r>
                        <a:rPr lang="fr-FR" sz="1800" dirty="0" smtClean="0">
                          <a:latin typeface="Garamond" pitchFamily="18" charset="0"/>
                        </a:rPr>
                        <a:t> </a:t>
                      </a:r>
                      <a:endParaRPr lang="fr-FR" sz="1800" dirty="0"/>
                    </a:p>
                  </a:txBody>
                  <a:tcPr marL="91421" marR="91421" marT="45730" marB="45730"/>
                </a:tc>
              </a:tr>
              <a:tr h="370922">
                <a:tc>
                  <a:txBody>
                    <a:bodyPr/>
                    <a:lstStyle/>
                    <a:p>
                      <a:pPr algn="ctr"/>
                      <a:r>
                        <a:rPr lang="fr-FR" sz="1800" b="1" smtClean="0">
                          <a:solidFill>
                            <a:srgbClr val="800000"/>
                          </a:solidFill>
                          <a:latin typeface="Garamond" pitchFamily="18" charset="0"/>
                        </a:rPr>
                        <a:t>172.16.1.0</a:t>
                      </a:r>
                      <a:r>
                        <a:rPr lang="fr-FR" sz="1800" b="1" smtClean="0">
                          <a:solidFill>
                            <a:srgbClr val="FF0000"/>
                          </a:solidFill>
                          <a:latin typeface="Garamond" pitchFamily="18" charset="0"/>
                        </a:rPr>
                        <a:t> </a:t>
                      </a:r>
                      <a:endParaRPr lang="fr-FR" sz="1800" dirty="0"/>
                    </a:p>
                  </a:txBody>
                  <a:tcPr marL="91421" marR="91421" marT="45730" marB="457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1" dirty="0" smtClean="0">
                          <a:solidFill>
                            <a:srgbClr val="00B050"/>
                          </a:solidFill>
                          <a:latin typeface="Garamond" pitchFamily="18" charset="0"/>
                        </a:rPr>
                        <a:t>172.16.3.2</a:t>
                      </a:r>
                      <a:endParaRPr lang="fr-FR" sz="1800" dirty="0">
                        <a:solidFill>
                          <a:srgbClr val="00B050"/>
                        </a:solidFill>
                      </a:endParaRPr>
                    </a:p>
                  </a:txBody>
                  <a:tcPr marL="91421" marR="91421" marT="45730" marB="45730"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796925" y="652463"/>
            <a:ext cx="1727200" cy="701675"/>
          </a:xfrm>
          <a:prstGeom prst="rect">
            <a:avLst/>
          </a:prstGeom>
          <a:solidFill>
            <a:schemeClr val="accent5"/>
          </a:solidFill>
        </p:spPr>
        <p:txBody>
          <a:bodyPr wrap="none">
            <a:spAutoFit/>
          </a:bodyPr>
          <a:lstStyle/>
          <a:p>
            <a:pPr fontAlgn="t">
              <a:defRPr/>
            </a:pPr>
            <a:r>
              <a:rPr lang="fr-FR" dirty="0">
                <a:solidFill>
                  <a:srgbClr val="FF0000"/>
                </a:solidFill>
                <a:latin typeface="Garamond" pitchFamily="18" charset="0"/>
              </a:rPr>
              <a:t>Table de routage</a:t>
            </a:r>
          </a:p>
          <a:p>
            <a:pPr fontAlgn="t">
              <a:defRPr/>
            </a:pPr>
            <a:r>
              <a:rPr lang="fr-FR" dirty="0">
                <a:solidFill>
                  <a:srgbClr val="FF0000"/>
                </a:solidFill>
                <a:latin typeface="Garamond" pitchFamily="18" charset="0"/>
              </a:rPr>
              <a:t>du routeur A :</a:t>
            </a:r>
          </a:p>
        </p:txBody>
      </p:sp>
      <p:grpSp>
        <p:nvGrpSpPr>
          <p:cNvPr id="13331" name="Groupe 12"/>
          <p:cNvGrpSpPr>
            <a:grpSpLocks/>
          </p:cNvGrpSpPr>
          <p:nvPr/>
        </p:nvGrpSpPr>
        <p:grpSpPr bwMode="auto">
          <a:xfrm>
            <a:off x="3527425" y="692150"/>
            <a:ext cx="5327650" cy="2108200"/>
            <a:chOff x="827584" y="3212976"/>
            <a:chExt cx="7344816" cy="2880320"/>
          </a:xfrm>
        </p:grpSpPr>
        <p:pic>
          <p:nvPicPr>
            <p:cNvPr id="13338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7584" y="3212976"/>
              <a:ext cx="7344816" cy="2880320"/>
            </a:xfrm>
            <a:prstGeom prst="rect">
              <a:avLst/>
            </a:prstGeom>
            <a:noFill/>
            <a:ln w="9525" algn="ctr">
              <a:solidFill>
                <a:srgbClr val="0066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Rectangle 21"/>
            <p:cNvSpPr>
              <a:spLocks noChangeArrowheads="1"/>
            </p:cNvSpPr>
            <p:nvPr/>
          </p:nvSpPr>
          <p:spPr bwMode="auto">
            <a:xfrm>
              <a:off x="1823381" y="3399503"/>
              <a:ext cx="1142430" cy="342689"/>
            </a:xfrm>
            <a:prstGeom prst="rect">
              <a:avLst/>
            </a:prstGeom>
            <a:noFill/>
            <a:ln w="38100" algn="ctr">
              <a:solidFill>
                <a:schemeClr val="accent6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>
                <a:defRPr/>
              </a:pPr>
              <a:endParaRPr lang="fr-FR"/>
            </a:p>
          </p:txBody>
        </p:sp>
        <p:sp>
          <p:nvSpPr>
            <p:cNvPr id="13340" name="Rectangle 22"/>
            <p:cNvSpPr>
              <a:spLocks noChangeArrowheads="1"/>
            </p:cNvSpPr>
            <p:nvPr/>
          </p:nvSpPr>
          <p:spPr bwMode="auto">
            <a:xfrm>
              <a:off x="2026526" y="5342460"/>
              <a:ext cx="1142343" cy="344116"/>
            </a:xfrm>
            <a:prstGeom prst="rect">
              <a:avLst/>
            </a:prstGeom>
            <a:noFill/>
            <a:ln w="3810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3341" name="Rectangle 23"/>
            <p:cNvSpPr>
              <a:spLocks noChangeArrowheads="1"/>
            </p:cNvSpPr>
            <p:nvPr/>
          </p:nvSpPr>
          <p:spPr bwMode="auto">
            <a:xfrm>
              <a:off x="6045117" y="3399503"/>
              <a:ext cx="1142430" cy="342689"/>
            </a:xfrm>
            <a:prstGeom prst="rect">
              <a:avLst/>
            </a:prstGeom>
            <a:noFill/>
            <a:ln w="38100" algn="ctr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3342" name="Rectangle 24"/>
            <p:cNvSpPr>
              <a:spLocks noChangeArrowheads="1"/>
            </p:cNvSpPr>
            <p:nvPr/>
          </p:nvSpPr>
          <p:spPr bwMode="auto">
            <a:xfrm>
              <a:off x="4449439" y="3764328"/>
              <a:ext cx="1142343" cy="344116"/>
            </a:xfrm>
            <a:prstGeom prst="rect">
              <a:avLst/>
            </a:prstGeom>
            <a:noFill/>
            <a:ln w="38100" algn="ctr">
              <a:solidFill>
                <a:srgbClr val="00B05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cxnSp>
        <p:nvCxnSpPr>
          <p:cNvPr id="13332" name="Connecteur droit 18"/>
          <p:cNvCxnSpPr>
            <a:cxnSpLocks noChangeShapeType="1"/>
          </p:cNvCxnSpPr>
          <p:nvPr/>
        </p:nvCxnSpPr>
        <p:spPr bwMode="auto">
          <a:xfrm>
            <a:off x="3784600" y="2249488"/>
            <a:ext cx="522288" cy="0"/>
          </a:xfrm>
          <a:prstGeom prst="lin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33" name="Connecteur droit 19"/>
          <p:cNvCxnSpPr>
            <a:cxnSpLocks noChangeShapeType="1"/>
          </p:cNvCxnSpPr>
          <p:nvPr/>
        </p:nvCxnSpPr>
        <p:spPr bwMode="auto">
          <a:xfrm>
            <a:off x="8094663" y="2681288"/>
            <a:ext cx="522287" cy="0"/>
          </a:xfrm>
          <a:prstGeom prst="lin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334" name="Rectangle 14"/>
          <p:cNvSpPr>
            <a:spLocks noChangeArrowheads="1"/>
          </p:cNvSpPr>
          <p:nvPr/>
        </p:nvSpPr>
        <p:spPr bwMode="auto">
          <a:xfrm>
            <a:off x="525463" y="5329238"/>
            <a:ext cx="4286250" cy="1317625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335" name="Rectangle 14"/>
          <p:cNvSpPr>
            <a:spLocks noChangeArrowheads="1"/>
          </p:cNvSpPr>
          <p:nvPr/>
        </p:nvSpPr>
        <p:spPr bwMode="auto">
          <a:xfrm>
            <a:off x="79375" y="3816350"/>
            <a:ext cx="8964613" cy="900113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336" name="Titre 1"/>
          <p:cNvSpPr>
            <a:spLocks noGrp="1"/>
          </p:cNvSpPr>
          <p:nvPr>
            <p:ph type="title"/>
          </p:nvPr>
        </p:nvSpPr>
        <p:spPr>
          <a:xfrm>
            <a:off x="457200" y="115888"/>
            <a:ext cx="8229600" cy="433387"/>
          </a:xfrm>
        </p:spPr>
        <p:txBody>
          <a:bodyPr/>
          <a:lstStyle/>
          <a:p>
            <a:r>
              <a:rPr lang="fr-FR" sz="2600" b="1" smtClean="0">
                <a:latin typeface="Garamond" pitchFamily="18" charset="0"/>
              </a:rPr>
              <a:t>Exemple de routage statique : ping entre deux réseaux</a:t>
            </a:r>
          </a:p>
        </p:txBody>
      </p:sp>
      <p:sp>
        <p:nvSpPr>
          <p:cNvPr id="18" name="Rectangle 15"/>
          <p:cNvSpPr>
            <a:spLocks noChangeArrowheads="1"/>
          </p:cNvSpPr>
          <p:nvPr/>
        </p:nvSpPr>
        <p:spPr bwMode="auto">
          <a:xfrm>
            <a:off x="5148263" y="5445125"/>
            <a:ext cx="3516312" cy="1016000"/>
          </a:xfrm>
          <a:prstGeom prst="rect">
            <a:avLst/>
          </a:prstGeom>
          <a:solidFill>
            <a:srgbClr val="FFDC6D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fr-FR" sz="2000" dirty="0">
                <a:solidFill>
                  <a:schemeClr val="accent6"/>
                </a:solidFill>
                <a:latin typeface="Garamond" pitchFamily="18" charset="0"/>
              </a:rPr>
              <a:t>Les 2 IP source et destination restent les même pendant le processus de routage</a:t>
            </a:r>
            <a:endParaRPr lang="fr-FR" sz="2000" dirty="0">
              <a:solidFill>
                <a:schemeClr val="accent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38" name="Groupe 18"/>
          <p:cNvGrpSpPr>
            <a:grpSpLocks/>
          </p:cNvGrpSpPr>
          <p:nvPr/>
        </p:nvGrpSpPr>
        <p:grpSpPr bwMode="auto">
          <a:xfrm>
            <a:off x="2735263" y="908050"/>
            <a:ext cx="3097212" cy="1557338"/>
            <a:chOff x="3562215" y="1257377"/>
            <a:chExt cx="3095595" cy="1556955"/>
          </a:xfrm>
        </p:grpSpPr>
        <p:sp>
          <p:nvSpPr>
            <p:cNvPr id="14340" name="ZoneTexte 2"/>
            <p:cNvSpPr txBox="1">
              <a:spLocks noChangeArrowheads="1"/>
            </p:cNvSpPr>
            <p:nvPr/>
          </p:nvSpPr>
          <p:spPr bwMode="auto">
            <a:xfrm>
              <a:off x="4534033" y="1257377"/>
              <a:ext cx="1295745" cy="461439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fr-FR" sz="2400">
                  <a:latin typeface="Garamond" pitchFamily="18" charset="0"/>
                </a:rPr>
                <a:t>Routage</a:t>
              </a:r>
            </a:p>
          </p:txBody>
        </p:sp>
        <p:sp>
          <p:nvSpPr>
            <p:cNvPr id="14341" name="ZoneTexte 3"/>
            <p:cNvSpPr txBox="1">
              <a:spLocks noChangeArrowheads="1"/>
            </p:cNvSpPr>
            <p:nvPr/>
          </p:nvSpPr>
          <p:spPr bwMode="auto">
            <a:xfrm>
              <a:off x="3562215" y="2094685"/>
              <a:ext cx="1115781" cy="719647"/>
            </a:xfrm>
            <a:prstGeom prst="rect">
              <a:avLst/>
            </a:prstGeom>
            <a:solidFill>
              <a:srgbClr val="FFD8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fr-FR" sz="2000">
                  <a:latin typeface="Garamond" pitchFamily="18" charset="0"/>
                </a:rPr>
                <a:t>Routage statique </a:t>
              </a:r>
            </a:p>
          </p:txBody>
        </p:sp>
        <p:sp>
          <p:nvSpPr>
            <p:cNvPr id="14342" name="ZoneTexte 4"/>
            <p:cNvSpPr txBox="1">
              <a:spLocks noChangeArrowheads="1"/>
            </p:cNvSpPr>
            <p:nvPr/>
          </p:nvSpPr>
          <p:spPr bwMode="auto">
            <a:xfrm>
              <a:off x="5254086" y="2090867"/>
              <a:ext cx="1403724" cy="707539"/>
            </a:xfrm>
            <a:prstGeom prst="rect">
              <a:avLst/>
            </a:prstGeom>
            <a:solidFill>
              <a:srgbClr val="FFD8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fr-FR" sz="2000">
                  <a:latin typeface="Garamond" pitchFamily="18" charset="0"/>
                </a:rPr>
                <a:t>Routage dynamique </a:t>
              </a:r>
            </a:p>
          </p:txBody>
        </p:sp>
        <p:cxnSp>
          <p:nvCxnSpPr>
            <p:cNvPr id="14343" name="Connecteur droit avec flèche 12"/>
            <p:cNvCxnSpPr>
              <a:cxnSpLocks noChangeShapeType="1"/>
              <a:stCxn id="14340" idx="2"/>
            </p:cNvCxnSpPr>
            <p:nvPr/>
          </p:nvCxnSpPr>
          <p:spPr bwMode="auto">
            <a:xfrm flipH="1">
              <a:off x="4389902" y="1718816"/>
              <a:ext cx="792004" cy="359864"/>
            </a:xfrm>
            <a:prstGeom prst="straightConnector1">
              <a:avLst/>
            </a:prstGeom>
            <a:noFill/>
            <a:ln w="57150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344" name="Connecteur droit avec flèche 14"/>
            <p:cNvCxnSpPr>
              <a:cxnSpLocks noChangeShapeType="1"/>
              <a:stCxn id="14340" idx="2"/>
              <a:endCxn id="14342" idx="0"/>
            </p:cNvCxnSpPr>
            <p:nvPr/>
          </p:nvCxnSpPr>
          <p:spPr bwMode="auto">
            <a:xfrm>
              <a:off x="5181906" y="1718816"/>
              <a:ext cx="774042" cy="372052"/>
            </a:xfrm>
            <a:prstGeom prst="straightConnector1">
              <a:avLst/>
            </a:prstGeom>
            <a:noFill/>
            <a:ln w="57150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0" name="Titre 1"/>
          <p:cNvSpPr txBox="1">
            <a:spLocks/>
          </p:cNvSpPr>
          <p:nvPr/>
        </p:nvSpPr>
        <p:spPr>
          <a:xfrm>
            <a:off x="457200" y="44450"/>
            <a:ext cx="8229600" cy="561975"/>
          </a:xfrm>
          <a:prstGeom prst="rect">
            <a:avLst/>
          </a:prstGeom>
        </p:spPr>
        <p:txBody>
          <a:bodyPr/>
          <a:lstStyle/>
          <a:p>
            <a:pPr eaLnBrk="0" hangingPunct="0">
              <a:spcBef>
                <a:spcPct val="0"/>
              </a:spcBef>
              <a:buClrTx/>
              <a:defRPr/>
            </a:pPr>
            <a:r>
              <a:rPr lang="fr-FR" sz="2800" kern="0" dirty="0">
                <a:solidFill>
                  <a:schemeClr val="accent2"/>
                </a:solidFill>
                <a:latin typeface="Garamond" pitchFamily="18" charset="0"/>
              </a:rPr>
              <a:t>Classification des protocoles de routage</a:t>
            </a:r>
          </a:p>
        </p:txBody>
      </p:sp>
      <p:sp>
        <p:nvSpPr>
          <p:cNvPr id="2" name="Rectangle 1"/>
          <p:cNvSpPr/>
          <p:nvPr/>
        </p:nvSpPr>
        <p:spPr>
          <a:xfrm>
            <a:off x="4644008" y="3553852"/>
            <a:ext cx="39533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defRPr/>
            </a:pPr>
            <a:r>
              <a:rPr lang="fr-FR" sz="2800" kern="0" dirty="0" smtClean="0">
                <a:solidFill>
                  <a:srgbClr val="FF0000"/>
                </a:solidFill>
                <a:latin typeface="Garamond" pitchFamily="18" charset="0"/>
              </a:rPr>
              <a:t>Les systèmes </a:t>
            </a:r>
            <a:r>
              <a:rPr lang="fr-FR" sz="2800" kern="0" dirty="0">
                <a:solidFill>
                  <a:srgbClr val="FF0000"/>
                </a:solidFill>
                <a:latin typeface="Garamond" pitchFamily="18" charset="0"/>
              </a:rPr>
              <a:t>autonomes</a:t>
            </a:r>
          </a:p>
        </p:txBody>
      </p:sp>
      <p:sp>
        <p:nvSpPr>
          <p:cNvPr id="3" name="Flèche vers le bas 2"/>
          <p:cNvSpPr/>
          <p:nvPr/>
        </p:nvSpPr>
        <p:spPr bwMode="auto">
          <a:xfrm>
            <a:off x="4879456" y="2522600"/>
            <a:ext cx="484632" cy="978408"/>
          </a:xfrm>
          <a:prstGeom prst="downArrow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None/>
              <a:tabLst/>
            </a:pPr>
            <a:endParaRPr kumimoji="0" lang="fr-FR" sz="1800" b="1" i="0" u="none" strike="noStrike" cap="none" normalizeH="0" baseline="0" smtClean="0">
              <a:ln>
                <a:noFill/>
              </a:ln>
              <a:solidFill>
                <a:srgbClr val="333399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79388" y="2708275"/>
            <a:ext cx="4392612" cy="1935163"/>
          </a:xfrm>
          <a:prstGeom prst="rect">
            <a:avLst/>
          </a:prstGeom>
          <a:solidFill>
            <a:schemeClr val="accent5"/>
          </a:solidFill>
        </p:spPr>
        <p:txBody>
          <a:bodyPr>
            <a:spAutoFit/>
          </a:bodyPr>
          <a:lstStyle/>
          <a:p>
            <a:pPr algn="just">
              <a:lnSpc>
                <a:spcPts val="2700"/>
              </a:lnSpc>
              <a:defRPr/>
            </a:pPr>
            <a:r>
              <a:rPr lang="fr-FR" dirty="0">
                <a:solidFill>
                  <a:srgbClr val="FF0000"/>
                </a:solidFill>
                <a:latin typeface="Garamond" pitchFamily="18" charset="0"/>
                <a:sym typeface="Wingdings" pitchFamily="2" charset="2"/>
              </a:rPr>
              <a:t>Configuration manuelle </a:t>
            </a:r>
            <a:r>
              <a:rPr lang="fr-FR" dirty="0">
                <a:solidFill>
                  <a:schemeClr val="tx1"/>
                </a:solidFill>
                <a:latin typeface="Garamond" pitchFamily="18" charset="0"/>
                <a:sym typeface="Wingdings" pitchFamily="2" charset="2"/>
              </a:rPr>
              <a:t>des routeurs</a:t>
            </a:r>
          </a:p>
          <a:p>
            <a:pPr algn="just">
              <a:lnSpc>
                <a:spcPts val="2700"/>
              </a:lnSpc>
              <a:buFont typeface="Wingdings" pitchFamily="2" charset="2"/>
              <a:buChar char="à"/>
              <a:defRPr/>
            </a:pPr>
            <a:r>
              <a:rPr lang="fr-FR" dirty="0">
                <a:solidFill>
                  <a:schemeClr val="tx1"/>
                </a:solidFill>
                <a:latin typeface="Garamond" pitchFamily="18" charset="0"/>
                <a:sym typeface="Wingdings" pitchFamily="2" charset="2"/>
              </a:rPr>
              <a:t> C</a:t>
            </a:r>
            <a:r>
              <a:rPr lang="fr-FR" dirty="0">
                <a:solidFill>
                  <a:schemeClr val="tx1"/>
                </a:solidFill>
                <a:latin typeface="Garamond" pitchFamily="18" charset="0"/>
              </a:rPr>
              <a:t>onvient uniquement pour </a:t>
            </a:r>
            <a:r>
              <a:rPr lang="fr-FR" dirty="0">
                <a:solidFill>
                  <a:srgbClr val="FF0000"/>
                </a:solidFill>
                <a:latin typeface="Garamond" pitchFamily="18" charset="0"/>
              </a:rPr>
              <a:t>des réseaux de taille modeste </a:t>
            </a:r>
          </a:p>
          <a:p>
            <a:pPr algn="just">
              <a:lnSpc>
                <a:spcPts val="2700"/>
              </a:lnSpc>
              <a:buFont typeface="Wingdings" pitchFamily="2" charset="2"/>
              <a:buChar char="à"/>
              <a:defRPr/>
            </a:pPr>
            <a:r>
              <a:rPr lang="fr-FR" b="0" dirty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fr-FR" dirty="0">
                <a:solidFill>
                  <a:schemeClr val="tx1"/>
                </a:solidFill>
                <a:latin typeface="Garamond" pitchFamily="18" charset="0"/>
              </a:rPr>
              <a:t>Ne peut pas gérer </a:t>
            </a:r>
            <a:r>
              <a:rPr lang="fr-FR" dirty="0">
                <a:solidFill>
                  <a:srgbClr val="FF0000"/>
                </a:solidFill>
                <a:latin typeface="Garamond" pitchFamily="18" charset="0"/>
              </a:rPr>
              <a:t>les changements de topologie non triviaux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724525" y="2565400"/>
            <a:ext cx="2879725" cy="646113"/>
          </a:xfrm>
          <a:prstGeom prst="rect">
            <a:avLst/>
          </a:prstGeom>
          <a:solidFill>
            <a:schemeClr val="accent5"/>
          </a:solidFill>
        </p:spPr>
        <p:txBody>
          <a:bodyPr>
            <a:spAutoFit/>
          </a:bodyPr>
          <a:lstStyle/>
          <a:p>
            <a:pPr algn="just">
              <a:defRPr/>
            </a:pPr>
            <a:r>
              <a:rPr lang="fr-FR" dirty="0">
                <a:solidFill>
                  <a:schemeClr val="tx1"/>
                </a:solidFill>
                <a:latin typeface="Garamond" pitchFamily="18" charset="0"/>
              </a:rPr>
              <a:t>Indispensable dès que </a:t>
            </a:r>
            <a:r>
              <a:rPr lang="fr-FR" dirty="0">
                <a:solidFill>
                  <a:srgbClr val="FF0000"/>
                </a:solidFill>
                <a:latin typeface="Garamond" pitchFamily="18" charset="0"/>
              </a:rPr>
              <a:t>la topologie devient complexe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179388" y="635000"/>
            <a:ext cx="8785225" cy="207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1pPr>
            <a:lvl2pPr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  <a:buFont typeface="Wingdings" pitchFamily="2" charset="2"/>
              <a:buChar char="q"/>
            </a:pPr>
            <a:r>
              <a:rPr lang="fr-FR" sz="2000">
                <a:solidFill>
                  <a:schemeClr val="tx1"/>
                </a:solidFill>
                <a:latin typeface="Garamond" pitchFamily="18" charset="0"/>
              </a:rPr>
              <a:t> AS (Autonomous System) </a:t>
            </a:r>
            <a:r>
              <a:rPr lang="fr-FR" sz="2000" b="0">
                <a:solidFill>
                  <a:schemeClr val="tx1"/>
                </a:solidFill>
                <a:latin typeface="Garamond" pitchFamily="18" charset="0"/>
              </a:rPr>
              <a:t>= </a:t>
            </a:r>
            <a:r>
              <a:rPr lang="fr-FR" sz="2000">
                <a:solidFill>
                  <a:srgbClr val="FF0000"/>
                </a:solidFill>
                <a:latin typeface="Garamond" pitchFamily="18" charset="0"/>
              </a:rPr>
              <a:t>un ensemble de réseaux sous la même autorité </a:t>
            </a:r>
          </a:p>
          <a:p>
            <a:pPr algn="just" eaLnBrk="1" hangingPunct="1">
              <a:lnSpc>
                <a:spcPct val="150000"/>
              </a:lnSpc>
              <a:buClr>
                <a:srgbClr val="FF0000"/>
              </a:buClr>
            </a:pPr>
            <a:r>
              <a:rPr lang="fr-FR" sz="2000">
                <a:solidFill>
                  <a:srgbClr val="FF0000"/>
                </a:solidFill>
                <a:latin typeface="Garamond" pitchFamily="18" charset="0"/>
              </a:rPr>
              <a:t>    administrative (autorité de gestion)</a:t>
            </a:r>
            <a:r>
              <a:rPr lang="fr-FR" sz="2000">
                <a:solidFill>
                  <a:schemeClr val="accent2"/>
                </a:solidFill>
                <a:latin typeface="Garamond" pitchFamily="18" charset="0"/>
              </a:rPr>
              <a:t> </a:t>
            </a:r>
            <a:r>
              <a:rPr lang="fr-FR" sz="2000">
                <a:solidFill>
                  <a:schemeClr val="accent2"/>
                </a:solidFill>
                <a:latin typeface="Garamond" pitchFamily="18" charset="0"/>
                <a:sym typeface="Wingdings" pitchFamily="2" charset="2"/>
              </a:rPr>
              <a:t> facturation, marketing, …</a:t>
            </a:r>
            <a:endParaRPr lang="fr-FR" sz="2000">
              <a:solidFill>
                <a:schemeClr val="accent2"/>
              </a:solidFill>
              <a:latin typeface="Garamond" pitchFamily="18" charset="0"/>
            </a:endParaRPr>
          </a:p>
          <a:p>
            <a:pPr lvl="1" algn="just" eaLnBrk="1" hangingPunct="1">
              <a:lnSpc>
                <a:spcPct val="150000"/>
              </a:lnSpc>
              <a:buClr>
                <a:srgbClr val="006600"/>
              </a:buClr>
              <a:buFont typeface="Wingdings" pitchFamily="2" charset="2"/>
              <a:buChar char="q"/>
            </a:pPr>
            <a:endParaRPr lang="fr-FR" sz="2000" b="0">
              <a:solidFill>
                <a:schemeClr val="tx1"/>
              </a:solidFill>
              <a:latin typeface="Garamond" pitchFamily="18" charset="0"/>
            </a:endParaRPr>
          </a:p>
          <a:p>
            <a:pPr lvl="1" algn="just" eaLnBrk="1" hangingPunct="1">
              <a:lnSpc>
                <a:spcPct val="150000"/>
              </a:lnSpc>
              <a:buClr>
                <a:srgbClr val="002060"/>
              </a:buClr>
              <a:buFont typeface="Wingdings" pitchFamily="2" charset="2"/>
              <a:buChar char="q"/>
            </a:pPr>
            <a:endParaRPr lang="fr-FR" sz="2000">
              <a:solidFill>
                <a:schemeClr val="tx1"/>
              </a:solidFill>
              <a:latin typeface="Garamond" pitchFamily="18" charset="0"/>
            </a:endParaRPr>
          </a:p>
        </p:txBody>
      </p:sp>
      <p:sp>
        <p:nvSpPr>
          <p:cNvPr id="3" name="Titre 1"/>
          <p:cNvSpPr txBox="1">
            <a:spLocks/>
          </p:cNvSpPr>
          <p:nvPr/>
        </p:nvSpPr>
        <p:spPr>
          <a:xfrm>
            <a:off x="457200" y="130175"/>
            <a:ext cx="8229600" cy="561975"/>
          </a:xfrm>
          <a:prstGeom prst="rect">
            <a:avLst/>
          </a:prstGeom>
        </p:spPr>
        <p:txBody>
          <a:bodyPr/>
          <a:lstStyle/>
          <a:p>
            <a:pPr eaLnBrk="0" hangingPunct="0">
              <a:spcBef>
                <a:spcPct val="0"/>
              </a:spcBef>
              <a:buClrTx/>
              <a:defRPr/>
            </a:pPr>
            <a:r>
              <a:rPr lang="fr-FR" sz="2800" kern="0" dirty="0">
                <a:solidFill>
                  <a:schemeClr val="accent2"/>
                </a:solidFill>
                <a:latin typeface="Garamond" pitchFamily="18" charset="0"/>
                <a:ea typeface="+mj-ea"/>
                <a:cs typeface="+mj-cs"/>
              </a:rPr>
              <a:t>Routage dynamique et systèmes autonomes</a:t>
            </a: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7E539D-E0BD-4413-95C8-5DF052F708B6}" type="slidenum">
              <a:rPr lang="fr-FR" smtClean="0"/>
              <a:pPr>
                <a:defRPr/>
              </a:pPr>
              <a:t>24</a:t>
            </a:fld>
            <a:endParaRPr lang="fr-FR"/>
          </a:p>
        </p:txBody>
      </p:sp>
      <p:sp>
        <p:nvSpPr>
          <p:cNvPr id="15365" name="AutoShape 6" descr="Résultat de recherche d'images pour &quot;orange sfr bouygues free&quot;"/>
          <p:cNvSpPr>
            <a:spLocks noChangeAspect="1" noChangeArrowheads="1"/>
          </p:cNvSpPr>
          <p:nvPr/>
        </p:nvSpPr>
        <p:spPr bwMode="auto">
          <a:xfrm>
            <a:off x="4541838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66" name="AutoShape 8" descr="Résultat de recherche d'images pour &quot;orange sfr bouygues free&quot;"/>
          <p:cNvSpPr>
            <a:spLocks noChangeAspect="1" noChangeArrowheads="1"/>
          </p:cNvSpPr>
          <p:nvPr/>
        </p:nvSpPr>
        <p:spPr bwMode="auto">
          <a:xfrm>
            <a:off x="4541838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67" name="AutoShape 10" descr="Résultat de recherche d'images pour &quot;orange sfr bouygues free&quot;"/>
          <p:cNvSpPr>
            <a:spLocks noChangeAspect="1" noChangeArrowheads="1"/>
          </p:cNvSpPr>
          <p:nvPr/>
        </p:nvSpPr>
        <p:spPr bwMode="auto">
          <a:xfrm>
            <a:off x="4541838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68" name="Rectangle 9"/>
          <p:cNvSpPr>
            <a:spLocks noChangeArrowheads="1"/>
          </p:cNvSpPr>
          <p:nvPr/>
        </p:nvSpPr>
        <p:spPr bwMode="auto">
          <a:xfrm>
            <a:off x="179388" y="760413"/>
            <a:ext cx="8569325" cy="900112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2396782" y="3357563"/>
            <a:ext cx="3475823" cy="400110"/>
          </a:xfrm>
          <a:prstGeom prst="rect">
            <a:avLst/>
          </a:prstGeom>
          <a:solidFill>
            <a:srgbClr val="FFC993"/>
          </a:solidFill>
          <a:ln>
            <a:noFill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fr-FR" sz="2000" dirty="0" smtClean="0">
                <a:solidFill>
                  <a:schemeClr val="accent6"/>
                </a:solidFill>
                <a:latin typeface="Garamond" pitchFamily="18" charset="0"/>
              </a:rPr>
              <a:t>ISP : Internet </a:t>
            </a:r>
            <a:r>
              <a:rPr lang="fr-FR" sz="2000" dirty="0">
                <a:solidFill>
                  <a:schemeClr val="accent6"/>
                </a:solidFill>
                <a:latin typeface="Garamond" pitchFamily="18" charset="0"/>
              </a:rPr>
              <a:t>Service </a:t>
            </a:r>
            <a:r>
              <a:rPr lang="fr-FR" sz="2000" dirty="0" smtClean="0">
                <a:solidFill>
                  <a:schemeClr val="accent6"/>
                </a:solidFill>
                <a:latin typeface="Garamond" pitchFamily="18" charset="0"/>
              </a:rPr>
              <a:t>Provider</a:t>
            </a:r>
            <a:endParaRPr lang="fr-FR" sz="2000" dirty="0">
              <a:solidFill>
                <a:schemeClr val="accent6"/>
              </a:solidFill>
              <a:latin typeface="Garamond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071587" y="1989138"/>
            <a:ext cx="2157963" cy="1138773"/>
          </a:xfrm>
          <a:prstGeom prst="rect">
            <a:avLst/>
          </a:prstGeom>
          <a:solidFill>
            <a:schemeClr val="accent5"/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fr-FR" sz="2000" dirty="0" smtClean="0">
                <a:solidFill>
                  <a:srgbClr val="FF0000"/>
                </a:solidFill>
                <a:latin typeface="Garamond" pitchFamily="18" charset="0"/>
              </a:rPr>
              <a:t>Internet </a:t>
            </a:r>
            <a:r>
              <a:rPr lang="fr-FR" sz="2000" dirty="0">
                <a:solidFill>
                  <a:srgbClr val="FF0000"/>
                </a:solidFill>
                <a:latin typeface="Garamond" pitchFamily="18" charset="0"/>
              </a:rPr>
              <a:t>= </a:t>
            </a:r>
            <a:r>
              <a:rPr lang="el-GR" sz="2000" dirty="0">
                <a:solidFill>
                  <a:srgbClr val="FF0000"/>
                </a:solidFill>
                <a:latin typeface="Garamond" pitchFamily="18" charset="0"/>
              </a:rPr>
              <a:t>Σ</a:t>
            </a:r>
            <a:r>
              <a:rPr lang="fr-FR" sz="2000" dirty="0">
                <a:solidFill>
                  <a:srgbClr val="FF0000"/>
                </a:solidFill>
                <a:latin typeface="Garamond" pitchFamily="18" charset="0"/>
              </a:rPr>
              <a:t> </a:t>
            </a:r>
            <a:r>
              <a:rPr lang="fr-FR" sz="2000" dirty="0" smtClean="0">
                <a:solidFill>
                  <a:srgbClr val="FF0000"/>
                </a:solidFill>
                <a:latin typeface="Garamond" pitchFamily="18" charset="0"/>
              </a:rPr>
              <a:t>AS</a:t>
            </a:r>
          </a:p>
          <a:p>
            <a:pPr>
              <a:defRPr/>
            </a:pPr>
            <a:r>
              <a:rPr lang="fr-FR" sz="2000" dirty="0">
                <a:solidFill>
                  <a:srgbClr val="FF0000"/>
                </a:solidFill>
                <a:latin typeface="Garamond" pitchFamily="18" charset="0"/>
              </a:rPr>
              <a:t>AS = </a:t>
            </a:r>
            <a:r>
              <a:rPr lang="el-GR" sz="2000" dirty="0">
                <a:solidFill>
                  <a:srgbClr val="FF0000"/>
                </a:solidFill>
                <a:latin typeface="Garamond" pitchFamily="18" charset="0"/>
              </a:rPr>
              <a:t>Σ</a:t>
            </a:r>
            <a:r>
              <a:rPr lang="fr-FR" sz="2000" dirty="0">
                <a:solidFill>
                  <a:srgbClr val="FF0000"/>
                </a:solidFill>
                <a:latin typeface="Garamond" pitchFamily="18" charset="0"/>
              </a:rPr>
              <a:t> </a:t>
            </a:r>
            <a:r>
              <a:rPr lang="fr-FR" sz="2000" dirty="0" smtClean="0">
                <a:solidFill>
                  <a:srgbClr val="FF0000"/>
                </a:solidFill>
                <a:latin typeface="Garamond" pitchFamily="18" charset="0"/>
              </a:rPr>
              <a:t>réseaux</a:t>
            </a:r>
            <a:endParaRPr lang="fr-FR" sz="2000" dirty="0">
              <a:solidFill>
                <a:srgbClr val="FF0000"/>
              </a:solidFill>
              <a:latin typeface="Garamond" pitchFamily="18" charset="0"/>
            </a:endParaRPr>
          </a:p>
          <a:p>
            <a:pPr>
              <a:defRPr/>
            </a:pPr>
            <a:r>
              <a:rPr lang="fr-FR" sz="2000" dirty="0">
                <a:solidFill>
                  <a:srgbClr val="FF0000"/>
                </a:solidFill>
                <a:latin typeface="Garamond" pitchFamily="18" charset="0"/>
              </a:rPr>
              <a:t>Chaque AS </a:t>
            </a:r>
            <a:r>
              <a:rPr lang="fr-FR" sz="2000" dirty="0">
                <a:solidFill>
                  <a:srgbClr val="FF0000"/>
                </a:solidFill>
                <a:latin typeface="Garamond" pitchFamily="18" charset="0"/>
                <a:sym typeface="Wingdings" pitchFamily="2" charset="2"/>
              </a:rPr>
              <a:t> ISP</a:t>
            </a:r>
            <a:endParaRPr lang="fr-FR" sz="2000" dirty="0">
              <a:solidFill>
                <a:srgbClr val="FF0000"/>
              </a:solidFill>
              <a:latin typeface="Garamond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179388" y="635000"/>
            <a:ext cx="8785225" cy="469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1pPr>
            <a:lvl2pPr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  <a:buFont typeface="Wingdings" pitchFamily="2" charset="2"/>
              <a:buChar char="q"/>
            </a:pPr>
            <a:r>
              <a:rPr lang="fr-FR" sz="2000" dirty="0">
                <a:solidFill>
                  <a:schemeClr val="tx1"/>
                </a:solidFill>
                <a:latin typeface="Garamond" pitchFamily="18" charset="0"/>
              </a:rPr>
              <a:t> AS (</a:t>
            </a:r>
            <a:r>
              <a:rPr lang="fr-FR" sz="2000" dirty="0" err="1">
                <a:solidFill>
                  <a:schemeClr val="tx1"/>
                </a:solidFill>
                <a:latin typeface="Garamond" pitchFamily="18" charset="0"/>
              </a:rPr>
              <a:t>Autonomous</a:t>
            </a:r>
            <a:r>
              <a:rPr lang="fr-FR" sz="2000" dirty="0">
                <a:solidFill>
                  <a:schemeClr val="tx1"/>
                </a:solidFill>
                <a:latin typeface="Garamond" pitchFamily="18" charset="0"/>
              </a:rPr>
              <a:t> System) </a:t>
            </a:r>
            <a:r>
              <a:rPr lang="fr-FR" sz="2000" b="0" dirty="0">
                <a:solidFill>
                  <a:schemeClr val="tx1"/>
                </a:solidFill>
                <a:latin typeface="Garamond" pitchFamily="18" charset="0"/>
              </a:rPr>
              <a:t>= </a:t>
            </a:r>
            <a:r>
              <a:rPr lang="fr-FR" sz="2000" dirty="0">
                <a:solidFill>
                  <a:srgbClr val="FF0000"/>
                </a:solidFill>
                <a:latin typeface="Garamond" pitchFamily="18" charset="0"/>
              </a:rPr>
              <a:t>un ensemble de réseaux sous la même autorité </a:t>
            </a:r>
          </a:p>
          <a:p>
            <a:pPr algn="just" eaLnBrk="1" hangingPunct="1">
              <a:lnSpc>
                <a:spcPct val="150000"/>
              </a:lnSpc>
              <a:buClr>
                <a:srgbClr val="FF0000"/>
              </a:buClr>
            </a:pPr>
            <a:r>
              <a:rPr lang="fr-FR" sz="2000" dirty="0">
                <a:solidFill>
                  <a:srgbClr val="FF0000"/>
                </a:solidFill>
                <a:latin typeface="Garamond" pitchFamily="18" charset="0"/>
              </a:rPr>
              <a:t>    administrative (autorité de gestion)</a:t>
            </a:r>
            <a:r>
              <a:rPr lang="fr-FR" sz="2000" dirty="0">
                <a:solidFill>
                  <a:schemeClr val="accent2"/>
                </a:solidFill>
                <a:latin typeface="Garamond" pitchFamily="18" charset="0"/>
              </a:rPr>
              <a:t> </a:t>
            </a:r>
            <a:r>
              <a:rPr lang="fr-FR" sz="2000" dirty="0">
                <a:solidFill>
                  <a:schemeClr val="accent2"/>
                </a:solidFill>
                <a:latin typeface="Garamond" pitchFamily="18" charset="0"/>
                <a:sym typeface="Wingdings" pitchFamily="2" charset="2"/>
              </a:rPr>
              <a:t> facturation, marketing, …</a:t>
            </a:r>
            <a:endParaRPr lang="fr-FR" sz="2000" dirty="0">
              <a:solidFill>
                <a:schemeClr val="accent2"/>
              </a:solidFill>
              <a:latin typeface="Garamond" pitchFamily="18" charset="0"/>
            </a:endParaRPr>
          </a:p>
          <a:p>
            <a:pPr algn="just" eaLnBrk="1" hangingPunct="1"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q"/>
            </a:pPr>
            <a:r>
              <a:rPr lang="fr-FR" sz="2000" dirty="0">
                <a:solidFill>
                  <a:schemeClr val="tx1"/>
                </a:solidFill>
                <a:latin typeface="Garamond" pitchFamily="18" charset="0"/>
              </a:rPr>
              <a:t> Exemple d’organisation en France : </a:t>
            </a:r>
          </a:p>
          <a:p>
            <a:pPr lvl="1" algn="just" eaLnBrk="1" hangingPunct="1">
              <a:lnSpc>
                <a:spcPct val="150000"/>
              </a:lnSpc>
              <a:buClr>
                <a:srgbClr val="006600"/>
              </a:buClr>
              <a:buFont typeface="Wingdings" pitchFamily="2" charset="2"/>
              <a:buChar char="q"/>
            </a:pPr>
            <a:r>
              <a:rPr lang="fr-FR" sz="2000" b="0" dirty="0">
                <a:solidFill>
                  <a:schemeClr val="tx1"/>
                </a:solidFill>
                <a:latin typeface="Garamond" pitchFamily="18" charset="0"/>
              </a:rPr>
              <a:t> Orange.</a:t>
            </a:r>
          </a:p>
          <a:p>
            <a:pPr lvl="1" algn="just" eaLnBrk="1" hangingPunct="1">
              <a:lnSpc>
                <a:spcPct val="150000"/>
              </a:lnSpc>
              <a:buClr>
                <a:srgbClr val="006600"/>
              </a:buClr>
              <a:buFont typeface="Wingdings" pitchFamily="2" charset="2"/>
              <a:buChar char="q"/>
            </a:pPr>
            <a:r>
              <a:rPr lang="fr-FR" sz="2000" b="0" dirty="0">
                <a:solidFill>
                  <a:schemeClr val="tx1"/>
                </a:solidFill>
                <a:latin typeface="Garamond" pitchFamily="18" charset="0"/>
              </a:rPr>
              <a:t> SFR.</a:t>
            </a:r>
          </a:p>
          <a:p>
            <a:pPr lvl="1" algn="just" eaLnBrk="1" hangingPunct="1">
              <a:lnSpc>
                <a:spcPct val="150000"/>
              </a:lnSpc>
              <a:buClr>
                <a:srgbClr val="006600"/>
              </a:buClr>
              <a:buFont typeface="Wingdings" pitchFamily="2" charset="2"/>
              <a:buChar char="q"/>
            </a:pPr>
            <a:r>
              <a:rPr lang="fr-FR" sz="2000" b="0" dirty="0">
                <a:solidFill>
                  <a:schemeClr val="tx1"/>
                </a:solidFill>
                <a:latin typeface="Garamond" pitchFamily="18" charset="0"/>
              </a:rPr>
              <a:t> Bouygues Telecom.</a:t>
            </a:r>
          </a:p>
          <a:p>
            <a:pPr lvl="1" algn="just" eaLnBrk="1" hangingPunct="1">
              <a:lnSpc>
                <a:spcPct val="150000"/>
              </a:lnSpc>
              <a:buClr>
                <a:srgbClr val="006600"/>
              </a:buClr>
              <a:buFont typeface="Wingdings" pitchFamily="2" charset="2"/>
              <a:buChar char="q"/>
            </a:pPr>
            <a:r>
              <a:rPr lang="fr-FR" sz="2000" b="0" dirty="0">
                <a:solidFill>
                  <a:schemeClr val="tx1"/>
                </a:solidFill>
                <a:latin typeface="Garamond" pitchFamily="18" charset="0"/>
              </a:rPr>
              <a:t> Free mobile. </a:t>
            </a:r>
          </a:p>
          <a:p>
            <a:pPr lvl="1" algn="just" eaLnBrk="1" hangingPunct="1">
              <a:lnSpc>
                <a:spcPct val="150000"/>
              </a:lnSpc>
              <a:buClr>
                <a:srgbClr val="006600"/>
              </a:buClr>
              <a:buFont typeface="Wingdings" pitchFamily="2" charset="2"/>
              <a:buChar char="q"/>
            </a:pPr>
            <a:endParaRPr lang="fr-FR" sz="2000" b="0" dirty="0">
              <a:solidFill>
                <a:schemeClr val="tx1"/>
              </a:solidFill>
              <a:latin typeface="Garamond" pitchFamily="18" charset="0"/>
            </a:endParaRPr>
          </a:p>
          <a:p>
            <a:pPr lvl="1" algn="just" eaLnBrk="1" hangingPunct="1">
              <a:lnSpc>
                <a:spcPct val="150000"/>
              </a:lnSpc>
              <a:buClr>
                <a:srgbClr val="002060"/>
              </a:buClr>
              <a:buFont typeface="Wingdings" pitchFamily="2" charset="2"/>
              <a:buChar char="q"/>
            </a:pPr>
            <a:endParaRPr lang="fr-FR" sz="2000" dirty="0">
              <a:solidFill>
                <a:schemeClr val="tx1"/>
              </a:solidFill>
              <a:latin typeface="Garamond" pitchFamily="18" charset="0"/>
            </a:endParaRPr>
          </a:p>
        </p:txBody>
      </p:sp>
      <p:sp>
        <p:nvSpPr>
          <p:cNvPr id="3" name="Titre 1"/>
          <p:cNvSpPr txBox="1">
            <a:spLocks/>
          </p:cNvSpPr>
          <p:nvPr/>
        </p:nvSpPr>
        <p:spPr>
          <a:xfrm>
            <a:off x="457200" y="130175"/>
            <a:ext cx="8229600" cy="561975"/>
          </a:xfrm>
          <a:prstGeom prst="rect">
            <a:avLst/>
          </a:prstGeom>
        </p:spPr>
        <p:txBody>
          <a:bodyPr/>
          <a:lstStyle/>
          <a:p>
            <a:pPr eaLnBrk="0" hangingPunct="0">
              <a:spcBef>
                <a:spcPct val="0"/>
              </a:spcBef>
              <a:buClrTx/>
              <a:defRPr/>
            </a:pPr>
            <a:r>
              <a:rPr lang="fr-FR" sz="2800" kern="0" dirty="0">
                <a:solidFill>
                  <a:schemeClr val="accent2"/>
                </a:solidFill>
                <a:latin typeface="Garamond" pitchFamily="18" charset="0"/>
                <a:ea typeface="+mj-ea"/>
                <a:cs typeface="+mj-cs"/>
              </a:rPr>
              <a:t>Routage dynamique et systèmes autonomes</a:t>
            </a: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EDAF62C-D0D2-4711-A95D-D88516C0C5C3}" type="slidenum">
              <a:rPr lang="fr-FR" smtClean="0"/>
              <a:pPr>
                <a:defRPr/>
              </a:pPr>
              <a:t>25</a:t>
            </a:fld>
            <a:endParaRPr lang="fr-FR"/>
          </a:p>
        </p:txBody>
      </p:sp>
      <p:sp>
        <p:nvSpPr>
          <p:cNvPr id="16389" name="AutoShape 6" descr="Résultat de recherche d'images pour &quot;orange sfr bouygues free&quot;"/>
          <p:cNvSpPr>
            <a:spLocks noChangeAspect="1" noChangeArrowheads="1"/>
          </p:cNvSpPr>
          <p:nvPr/>
        </p:nvSpPr>
        <p:spPr bwMode="auto">
          <a:xfrm>
            <a:off x="4541838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0" name="AutoShape 8" descr="Résultat de recherche d'images pour &quot;orange sfr bouygues free&quot;"/>
          <p:cNvSpPr>
            <a:spLocks noChangeAspect="1" noChangeArrowheads="1"/>
          </p:cNvSpPr>
          <p:nvPr/>
        </p:nvSpPr>
        <p:spPr bwMode="auto">
          <a:xfrm>
            <a:off x="4541838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1" name="AutoShape 10" descr="Résultat de recherche d'images pour &quot;orange sfr bouygues free&quot;"/>
          <p:cNvSpPr>
            <a:spLocks noChangeAspect="1" noChangeArrowheads="1"/>
          </p:cNvSpPr>
          <p:nvPr/>
        </p:nvSpPr>
        <p:spPr bwMode="auto">
          <a:xfrm>
            <a:off x="4541838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6392" name="Image 8" descr="téléchargemen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113" y="2349500"/>
            <a:ext cx="3024187" cy="1698625"/>
          </a:xfrm>
          <a:prstGeom prst="rect">
            <a:avLst/>
          </a:prstGeom>
          <a:noFill/>
          <a:ln w="9525">
            <a:solidFill>
              <a:srgbClr val="00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393" name="Rectangle 9"/>
          <p:cNvSpPr>
            <a:spLocks noChangeArrowheads="1"/>
          </p:cNvSpPr>
          <p:nvPr/>
        </p:nvSpPr>
        <p:spPr bwMode="auto">
          <a:xfrm>
            <a:off x="179388" y="760413"/>
            <a:ext cx="8569325" cy="900112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1968687" y="4535393"/>
            <a:ext cx="4668009" cy="400110"/>
          </a:xfrm>
          <a:prstGeom prst="rect">
            <a:avLst/>
          </a:prstGeom>
          <a:solidFill>
            <a:srgbClr val="FFC993"/>
          </a:solidFill>
          <a:ln>
            <a:noFill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fr-FR" sz="2000" dirty="0" smtClean="0">
                <a:solidFill>
                  <a:schemeClr val="accent6"/>
                </a:solidFill>
                <a:latin typeface="Garamond" pitchFamily="18" charset="0"/>
              </a:rPr>
              <a:t>Exemple de fournisseurs de service (ISP)</a:t>
            </a:r>
            <a:endParaRPr lang="fr-FR" sz="2000" dirty="0">
              <a:solidFill>
                <a:schemeClr val="accent6"/>
              </a:solidFill>
              <a:latin typeface="Garamond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179388" y="635000"/>
            <a:ext cx="8785225" cy="6586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1pPr>
            <a:lvl2pPr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2pPr>
            <a:lvl3pPr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  <a:buFont typeface="Wingdings" pitchFamily="2" charset="2"/>
              <a:buChar char="q"/>
            </a:pPr>
            <a:r>
              <a:rPr lang="fr-FR" sz="2000">
                <a:solidFill>
                  <a:schemeClr val="tx1"/>
                </a:solidFill>
                <a:latin typeface="Garamond" pitchFamily="18" charset="0"/>
              </a:rPr>
              <a:t> AS (Autonomous System) </a:t>
            </a:r>
            <a:r>
              <a:rPr lang="fr-FR" sz="2000" b="0">
                <a:solidFill>
                  <a:schemeClr val="tx1"/>
                </a:solidFill>
                <a:latin typeface="Garamond" pitchFamily="18" charset="0"/>
              </a:rPr>
              <a:t>= </a:t>
            </a:r>
            <a:r>
              <a:rPr lang="fr-FR" sz="2000">
                <a:solidFill>
                  <a:srgbClr val="FF0000"/>
                </a:solidFill>
                <a:latin typeface="Garamond" pitchFamily="18" charset="0"/>
              </a:rPr>
              <a:t>un ensemble de réseaux sous la même autorité </a:t>
            </a:r>
          </a:p>
          <a:p>
            <a:pPr algn="just" eaLnBrk="1" hangingPunct="1">
              <a:lnSpc>
                <a:spcPct val="150000"/>
              </a:lnSpc>
              <a:buClr>
                <a:srgbClr val="FF0000"/>
              </a:buClr>
            </a:pPr>
            <a:r>
              <a:rPr lang="fr-FR" sz="2000">
                <a:solidFill>
                  <a:srgbClr val="FF0000"/>
                </a:solidFill>
                <a:latin typeface="Garamond" pitchFamily="18" charset="0"/>
              </a:rPr>
              <a:t>    administrative (autorité de gestion)</a:t>
            </a:r>
            <a:r>
              <a:rPr lang="fr-FR" sz="2000">
                <a:solidFill>
                  <a:schemeClr val="accent2"/>
                </a:solidFill>
                <a:latin typeface="Garamond" pitchFamily="18" charset="0"/>
              </a:rPr>
              <a:t> </a:t>
            </a:r>
            <a:r>
              <a:rPr lang="fr-FR" sz="2000">
                <a:solidFill>
                  <a:schemeClr val="accent2"/>
                </a:solidFill>
                <a:latin typeface="Garamond" pitchFamily="18" charset="0"/>
                <a:sym typeface="Wingdings" pitchFamily="2" charset="2"/>
              </a:rPr>
              <a:t> facturation, marketing, …</a:t>
            </a:r>
            <a:endParaRPr lang="fr-FR" sz="2000">
              <a:solidFill>
                <a:schemeClr val="accent2"/>
              </a:solidFill>
              <a:latin typeface="Garamond" pitchFamily="18" charset="0"/>
            </a:endParaRPr>
          </a:p>
          <a:p>
            <a:pPr algn="just" eaLnBrk="1" hangingPunct="1"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q"/>
            </a:pPr>
            <a:r>
              <a:rPr lang="fr-FR" sz="2000">
                <a:solidFill>
                  <a:schemeClr val="tx1"/>
                </a:solidFill>
                <a:latin typeface="Garamond" pitchFamily="18" charset="0"/>
              </a:rPr>
              <a:t> Exemple d’organisation en France : </a:t>
            </a:r>
          </a:p>
          <a:p>
            <a:pPr lvl="1" algn="just" eaLnBrk="1" hangingPunct="1">
              <a:lnSpc>
                <a:spcPct val="150000"/>
              </a:lnSpc>
              <a:buClr>
                <a:srgbClr val="006600"/>
              </a:buClr>
              <a:buFont typeface="Wingdings" pitchFamily="2" charset="2"/>
              <a:buChar char="q"/>
            </a:pPr>
            <a:r>
              <a:rPr lang="fr-FR" sz="2000" b="0">
                <a:solidFill>
                  <a:schemeClr val="tx1"/>
                </a:solidFill>
                <a:latin typeface="Garamond" pitchFamily="18" charset="0"/>
              </a:rPr>
              <a:t> Orange.</a:t>
            </a:r>
          </a:p>
          <a:p>
            <a:pPr lvl="1" algn="just" eaLnBrk="1" hangingPunct="1">
              <a:lnSpc>
                <a:spcPct val="150000"/>
              </a:lnSpc>
              <a:buClr>
                <a:srgbClr val="006600"/>
              </a:buClr>
              <a:buFont typeface="Wingdings" pitchFamily="2" charset="2"/>
              <a:buChar char="q"/>
            </a:pPr>
            <a:r>
              <a:rPr lang="fr-FR" sz="2000" b="0">
                <a:solidFill>
                  <a:schemeClr val="tx1"/>
                </a:solidFill>
                <a:latin typeface="Garamond" pitchFamily="18" charset="0"/>
              </a:rPr>
              <a:t> SFR.</a:t>
            </a:r>
          </a:p>
          <a:p>
            <a:pPr lvl="1" algn="just" eaLnBrk="1" hangingPunct="1">
              <a:lnSpc>
                <a:spcPct val="150000"/>
              </a:lnSpc>
              <a:buClr>
                <a:srgbClr val="006600"/>
              </a:buClr>
              <a:buFont typeface="Wingdings" pitchFamily="2" charset="2"/>
              <a:buChar char="q"/>
            </a:pPr>
            <a:r>
              <a:rPr lang="fr-FR" sz="2000" b="0">
                <a:solidFill>
                  <a:schemeClr val="tx1"/>
                </a:solidFill>
                <a:latin typeface="Garamond" pitchFamily="18" charset="0"/>
              </a:rPr>
              <a:t> Bouygues Telecom.</a:t>
            </a:r>
          </a:p>
          <a:p>
            <a:pPr lvl="1" algn="just" eaLnBrk="1" hangingPunct="1">
              <a:lnSpc>
                <a:spcPct val="150000"/>
              </a:lnSpc>
              <a:buClr>
                <a:srgbClr val="006600"/>
              </a:buClr>
              <a:buFont typeface="Wingdings" pitchFamily="2" charset="2"/>
              <a:buChar char="q"/>
            </a:pPr>
            <a:r>
              <a:rPr lang="fr-FR" sz="2000" b="0">
                <a:solidFill>
                  <a:schemeClr val="tx1"/>
                </a:solidFill>
                <a:latin typeface="Garamond" pitchFamily="18" charset="0"/>
              </a:rPr>
              <a:t> Free mobile. </a:t>
            </a:r>
          </a:p>
          <a:p>
            <a:pPr algn="just" eaLnBrk="1" hangingPunct="1">
              <a:buFont typeface="Wingdings" pitchFamily="2" charset="2"/>
              <a:buChar char="q"/>
            </a:pPr>
            <a:r>
              <a:rPr lang="fr-FR" sz="2000">
                <a:solidFill>
                  <a:schemeClr val="tx1"/>
                </a:solidFill>
                <a:latin typeface="Garamond" pitchFamily="18" charset="0"/>
              </a:rPr>
              <a:t> Routage dynamique : </a:t>
            </a:r>
          </a:p>
          <a:p>
            <a:pPr lvl="1" algn="just" eaLnBrk="1" hangingPunct="1">
              <a:buClr>
                <a:srgbClr val="006600"/>
              </a:buClr>
              <a:buFont typeface="Wingdings" pitchFamily="2" charset="2"/>
              <a:buChar char="q"/>
            </a:pPr>
            <a:r>
              <a:rPr lang="fr-FR" sz="2000" b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fr-FR" sz="2000">
                <a:solidFill>
                  <a:schemeClr val="tx1"/>
                </a:solidFill>
                <a:latin typeface="Garamond" pitchFamily="18" charset="0"/>
              </a:rPr>
              <a:t>Intérieur </a:t>
            </a:r>
            <a:r>
              <a:rPr lang="fr-FR" sz="2000">
                <a:solidFill>
                  <a:schemeClr val="accent2"/>
                </a:solidFill>
                <a:latin typeface="Garamond" pitchFamily="18" charset="0"/>
              </a:rPr>
              <a:t>(Internal Gateway Protocol </a:t>
            </a:r>
            <a:r>
              <a:rPr lang="fr-FR" sz="2000">
                <a:solidFill>
                  <a:srgbClr val="FF0000"/>
                </a:solidFill>
                <a:latin typeface="Garamond" pitchFamily="18" charset="0"/>
              </a:rPr>
              <a:t>(IGP)</a:t>
            </a:r>
            <a:r>
              <a:rPr lang="fr-FR" sz="2000">
                <a:solidFill>
                  <a:schemeClr val="accent2"/>
                </a:solidFill>
                <a:latin typeface="Garamond" pitchFamily="18" charset="0"/>
              </a:rPr>
              <a:t>).</a:t>
            </a:r>
          </a:p>
          <a:p>
            <a:pPr lvl="2" algn="just" eaLnBrk="1" hangingPunct="1">
              <a:buClr>
                <a:srgbClr val="006600"/>
              </a:buClr>
              <a:buFont typeface="Wingdings" pitchFamily="2" charset="2"/>
              <a:buChar char="q"/>
            </a:pPr>
            <a:r>
              <a:rPr lang="fr-FR" sz="2000">
                <a:solidFill>
                  <a:schemeClr val="tx1"/>
                </a:solidFill>
                <a:latin typeface="Garamond" pitchFamily="18" charset="0"/>
              </a:rPr>
              <a:t> Au sein d’un système autonome (AS).</a:t>
            </a:r>
          </a:p>
          <a:p>
            <a:pPr lvl="1" algn="just" eaLnBrk="1" hangingPunct="1">
              <a:buClr>
                <a:srgbClr val="006600"/>
              </a:buClr>
              <a:buFont typeface="Wingdings" pitchFamily="2" charset="2"/>
              <a:buChar char="q"/>
            </a:pPr>
            <a:r>
              <a:rPr lang="fr-FR" sz="2000">
                <a:solidFill>
                  <a:schemeClr val="tx1"/>
                </a:solidFill>
                <a:latin typeface="Garamond" pitchFamily="18" charset="0"/>
              </a:rPr>
              <a:t> Extérieur </a:t>
            </a:r>
            <a:r>
              <a:rPr lang="fr-FR" sz="2000">
                <a:solidFill>
                  <a:schemeClr val="accent2"/>
                </a:solidFill>
                <a:latin typeface="Garamond" pitchFamily="18" charset="0"/>
              </a:rPr>
              <a:t>(External Gateway Protocol </a:t>
            </a:r>
            <a:r>
              <a:rPr lang="fr-FR" sz="2000">
                <a:solidFill>
                  <a:srgbClr val="FF0000"/>
                </a:solidFill>
                <a:latin typeface="Garamond" pitchFamily="18" charset="0"/>
              </a:rPr>
              <a:t>(EGP)</a:t>
            </a:r>
            <a:r>
              <a:rPr lang="fr-FR" sz="2000">
                <a:solidFill>
                  <a:schemeClr val="accent2"/>
                </a:solidFill>
                <a:latin typeface="Garamond" pitchFamily="18" charset="0"/>
              </a:rPr>
              <a:t>).</a:t>
            </a:r>
          </a:p>
          <a:p>
            <a:pPr lvl="2" algn="just" eaLnBrk="1" hangingPunct="1">
              <a:buClr>
                <a:srgbClr val="006600"/>
              </a:buClr>
              <a:buFont typeface="Wingdings" pitchFamily="2" charset="2"/>
              <a:buChar char="q"/>
            </a:pPr>
            <a:r>
              <a:rPr lang="fr-FR" sz="2000">
                <a:solidFill>
                  <a:schemeClr val="tx1"/>
                </a:solidFill>
                <a:latin typeface="Garamond" pitchFamily="18" charset="0"/>
              </a:rPr>
              <a:t> Entre systèmes autonomes.</a:t>
            </a:r>
          </a:p>
          <a:p>
            <a:pPr lvl="1" algn="just" eaLnBrk="1" hangingPunct="1">
              <a:lnSpc>
                <a:spcPct val="150000"/>
              </a:lnSpc>
              <a:buClr>
                <a:srgbClr val="006600"/>
              </a:buClr>
              <a:buFont typeface="Wingdings" pitchFamily="2" charset="2"/>
              <a:buChar char="q"/>
            </a:pPr>
            <a:endParaRPr lang="fr-FR" sz="2000" b="0">
              <a:solidFill>
                <a:schemeClr val="tx1"/>
              </a:solidFill>
              <a:latin typeface="Garamond" pitchFamily="18" charset="0"/>
            </a:endParaRPr>
          </a:p>
          <a:p>
            <a:pPr lvl="1" algn="just" eaLnBrk="1" hangingPunct="1">
              <a:lnSpc>
                <a:spcPct val="150000"/>
              </a:lnSpc>
              <a:buClr>
                <a:srgbClr val="002060"/>
              </a:buClr>
              <a:buFont typeface="Wingdings" pitchFamily="2" charset="2"/>
              <a:buChar char="q"/>
            </a:pPr>
            <a:endParaRPr lang="fr-FR" sz="2000">
              <a:solidFill>
                <a:schemeClr val="tx1"/>
              </a:solidFill>
              <a:latin typeface="Garamond" pitchFamily="18" charset="0"/>
            </a:endParaRPr>
          </a:p>
        </p:txBody>
      </p:sp>
      <p:sp>
        <p:nvSpPr>
          <p:cNvPr id="3" name="Titre 1"/>
          <p:cNvSpPr txBox="1">
            <a:spLocks/>
          </p:cNvSpPr>
          <p:nvPr/>
        </p:nvSpPr>
        <p:spPr>
          <a:xfrm>
            <a:off x="457200" y="130175"/>
            <a:ext cx="8229600" cy="561975"/>
          </a:xfrm>
          <a:prstGeom prst="rect">
            <a:avLst/>
          </a:prstGeom>
        </p:spPr>
        <p:txBody>
          <a:bodyPr/>
          <a:lstStyle/>
          <a:p>
            <a:pPr eaLnBrk="0" hangingPunct="0">
              <a:spcBef>
                <a:spcPct val="0"/>
              </a:spcBef>
              <a:buClrTx/>
              <a:defRPr/>
            </a:pPr>
            <a:r>
              <a:rPr lang="fr-FR" sz="2800" kern="0" dirty="0">
                <a:solidFill>
                  <a:schemeClr val="accent2"/>
                </a:solidFill>
                <a:latin typeface="Garamond" pitchFamily="18" charset="0"/>
                <a:ea typeface="+mj-ea"/>
                <a:cs typeface="+mj-cs"/>
              </a:rPr>
              <a:t>Routage dynamique et systèmes autonomes</a:t>
            </a: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1A5B9E-62A9-48A3-8981-A0820B58C232}" type="slidenum">
              <a:rPr lang="fr-FR" smtClean="0"/>
              <a:pPr>
                <a:defRPr/>
              </a:pPr>
              <a:t>26</a:t>
            </a:fld>
            <a:endParaRPr lang="fr-FR"/>
          </a:p>
        </p:txBody>
      </p:sp>
      <p:sp>
        <p:nvSpPr>
          <p:cNvPr id="17413" name="AutoShape 6" descr="Résultat de recherche d'images pour &quot;orange sfr bouygues free&quot;"/>
          <p:cNvSpPr>
            <a:spLocks noChangeAspect="1" noChangeArrowheads="1"/>
          </p:cNvSpPr>
          <p:nvPr/>
        </p:nvSpPr>
        <p:spPr bwMode="auto">
          <a:xfrm>
            <a:off x="4541838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14" name="AutoShape 8" descr="Résultat de recherche d'images pour &quot;orange sfr bouygues free&quot;"/>
          <p:cNvSpPr>
            <a:spLocks noChangeAspect="1" noChangeArrowheads="1"/>
          </p:cNvSpPr>
          <p:nvPr/>
        </p:nvSpPr>
        <p:spPr bwMode="auto">
          <a:xfrm>
            <a:off x="4541838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15" name="AutoShape 10" descr="Résultat de recherche d'images pour &quot;orange sfr bouygues free&quot;"/>
          <p:cNvSpPr>
            <a:spLocks noChangeAspect="1" noChangeArrowheads="1"/>
          </p:cNvSpPr>
          <p:nvPr/>
        </p:nvSpPr>
        <p:spPr bwMode="auto">
          <a:xfrm>
            <a:off x="4541838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7416" name="Image 8" descr="téléchargemen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113" y="2349500"/>
            <a:ext cx="3024187" cy="1698625"/>
          </a:xfrm>
          <a:prstGeom prst="rect">
            <a:avLst/>
          </a:prstGeom>
          <a:noFill/>
          <a:ln w="9525">
            <a:solidFill>
              <a:srgbClr val="00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417" name="Rectangle 9"/>
          <p:cNvSpPr>
            <a:spLocks noChangeArrowheads="1"/>
          </p:cNvSpPr>
          <p:nvPr/>
        </p:nvSpPr>
        <p:spPr bwMode="auto">
          <a:xfrm>
            <a:off x="179388" y="760413"/>
            <a:ext cx="8569325" cy="900112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7418" name="Rectangle 9"/>
          <p:cNvSpPr>
            <a:spLocks noChangeArrowheads="1"/>
          </p:cNvSpPr>
          <p:nvPr/>
        </p:nvSpPr>
        <p:spPr bwMode="auto">
          <a:xfrm>
            <a:off x="206375" y="4270375"/>
            <a:ext cx="5878513" cy="1895475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ADEAA4-AD94-40AE-BE42-B459FDB713F9}" type="slidenum">
              <a:rPr lang="fr-FR" smtClean="0"/>
              <a:pPr>
                <a:defRPr/>
              </a:pPr>
              <a:t>27</a:t>
            </a:fld>
            <a:endParaRPr lang="fr-FR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760413" y="44450"/>
            <a:ext cx="7772400" cy="547688"/>
          </a:xfrm>
          <a:prstGeom prst="rect">
            <a:avLst/>
          </a:prstGeom>
          <a:noFill/>
        </p:spPr>
        <p:txBody>
          <a:bodyPr lIns="92075" tIns="46038" rIns="92075" bIns="46038"/>
          <a:lstStyle/>
          <a:p>
            <a:pPr>
              <a:spcBef>
                <a:spcPct val="0"/>
              </a:spcBef>
              <a:buClrTx/>
              <a:defRPr/>
            </a:pPr>
            <a:r>
              <a:rPr lang="fr-FR" sz="2800" kern="0">
                <a:solidFill>
                  <a:schemeClr val="accent2"/>
                </a:solidFill>
                <a:latin typeface="Garamond" pitchFamily="18" charset="0"/>
                <a:ea typeface="+mj-ea"/>
                <a:cs typeface="+mj-cs"/>
              </a:rPr>
              <a:t>Autonomous System (AS)</a:t>
            </a:r>
            <a:endParaRPr lang="fr-FR" sz="2800" kern="0" dirty="0">
              <a:solidFill>
                <a:schemeClr val="accent2"/>
              </a:solidFill>
              <a:latin typeface="Garamond" pitchFamily="18" charset="0"/>
              <a:ea typeface="+mj-ea"/>
              <a:cs typeface="+mj-cs"/>
            </a:endParaRPr>
          </a:p>
        </p:txBody>
      </p:sp>
      <p:sp>
        <p:nvSpPr>
          <p:cNvPr id="12" name="Rectangle 65"/>
          <p:cNvSpPr>
            <a:spLocks noChangeArrowheads="1"/>
          </p:cNvSpPr>
          <p:nvPr/>
        </p:nvSpPr>
        <p:spPr bwMode="auto">
          <a:xfrm>
            <a:off x="1652736" y="5745450"/>
            <a:ext cx="5943600" cy="707886"/>
          </a:xfrm>
          <a:prstGeom prst="rect">
            <a:avLst/>
          </a:prstGeom>
          <a:solidFill>
            <a:srgbClr val="FFC993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fr-FR" sz="2000" dirty="0">
                <a:solidFill>
                  <a:srgbClr val="FF0000"/>
                </a:solidFill>
                <a:latin typeface="Garamond" pitchFamily="18" charset="0"/>
              </a:rPr>
              <a:t>ICANN assigne un numéro d’AS </a:t>
            </a:r>
            <a:r>
              <a:rPr lang="fr-FR" sz="2000" dirty="0">
                <a:solidFill>
                  <a:schemeClr val="tx1"/>
                </a:solidFill>
                <a:latin typeface="Garamond" pitchFamily="18" charset="0"/>
              </a:rPr>
              <a:t>(ASN : </a:t>
            </a:r>
            <a:r>
              <a:rPr lang="fr-FR" sz="2000" dirty="0" err="1">
                <a:solidFill>
                  <a:schemeClr val="tx1"/>
                </a:solidFill>
                <a:latin typeface="Garamond" pitchFamily="18" charset="0"/>
              </a:rPr>
              <a:t>autonomous</a:t>
            </a:r>
            <a:r>
              <a:rPr lang="fr-FR" sz="2000" dirty="0">
                <a:solidFill>
                  <a:schemeClr val="tx1"/>
                </a:solidFill>
                <a:latin typeface="Garamond" pitchFamily="18" charset="0"/>
              </a:rPr>
              <a:t> system </a:t>
            </a:r>
            <a:r>
              <a:rPr lang="fr-FR" sz="2000" dirty="0" err="1">
                <a:solidFill>
                  <a:schemeClr val="tx1"/>
                </a:solidFill>
                <a:latin typeface="Garamond" pitchFamily="18" charset="0"/>
              </a:rPr>
              <a:t>number</a:t>
            </a:r>
            <a:r>
              <a:rPr lang="fr-FR" sz="2000" dirty="0">
                <a:solidFill>
                  <a:schemeClr val="tx1"/>
                </a:solidFill>
                <a:latin typeface="Garamond" pitchFamily="18" charset="0"/>
              </a:rPr>
              <a:t>) </a:t>
            </a:r>
            <a:r>
              <a:rPr lang="fr-FR" sz="2000" dirty="0">
                <a:solidFill>
                  <a:srgbClr val="FF0000"/>
                </a:solidFill>
                <a:latin typeface="Garamond" pitchFamily="18" charset="0"/>
              </a:rPr>
              <a:t>(32 bits) </a:t>
            </a:r>
            <a:r>
              <a:rPr lang="fr-FR" sz="2000" dirty="0">
                <a:solidFill>
                  <a:srgbClr val="FF0000"/>
                </a:solidFill>
                <a:latin typeface="Garamond" pitchFamily="18" charset="0"/>
                <a:sym typeface="Wingdings" pitchFamily="2" charset="2"/>
              </a:rPr>
              <a:t> </a:t>
            </a:r>
            <a:r>
              <a:rPr lang="fr-FR" sz="2000" dirty="0">
                <a:solidFill>
                  <a:schemeClr val="accent2"/>
                </a:solidFill>
                <a:latin typeface="Garamond" pitchFamily="18" charset="0"/>
              </a:rPr>
              <a:t>2</a:t>
            </a:r>
            <a:r>
              <a:rPr lang="fr-FR" sz="2000" baseline="30000" dirty="0">
                <a:solidFill>
                  <a:schemeClr val="accent2"/>
                </a:solidFill>
                <a:latin typeface="Garamond" pitchFamily="18" charset="0"/>
              </a:rPr>
              <a:t>32</a:t>
            </a:r>
            <a:r>
              <a:rPr lang="fr-FR" sz="2000" dirty="0">
                <a:solidFill>
                  <a:schemeClr val="accent2"/>
                </a:solidFill>
                <a:latin typeface="Garamond" pitchFamily="18" charset="0"/>
              </a:rPr>
              <a:t> = 4 294 967 296 AS</a:t>
            </a:r>
          </a:p>
        </p:txBody>
      </p:sp>
      <p:grpSp>
        <p:nvGrpSpPr>
          <p:cNvPr id="28678" name="Groupe 29"/>
          <p:cNvGrpSpPr>
            <a:grpSpLocks/>
          </p:cNvGrpSpPr>
          <p:nvPr/>
        </p:nvGrpSpPr>
        <p:grpSpPr bwMode="auto">
          <a:xfrm>
            <a:off x="684213" y="980728"/>
            <a:ext cx="7713662" cy="4465637"/>
            <a:chOff x="684213" y="1484313"/>
            <a:chExt cx="7713662" cy="4465637"/>
          </a:xfrm>
        </p:grpSpPr>
        <p:pic>
          <p:nvPicPr>
            <p:cNvPr id="28680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4213" y="1484313"/>
              <a:ext cx="7713662" cy="4465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684" name="Rectangle 12"/>
            <p:cNvSpPr>
              <a:spLocks noChangeArrowheads="1"/>
            </p:cNvSpPr>
            <p:nvPr/>
          </p:nvSpPr>
          <p:spPr bwMode="auto">
            <a:xfrm>
              <a:off x="1476375" y="1989138"/>
              <a:ext cx="863600" cy="323850"/>
            </a:xfrm>
            <a:prstGeom prst="rect">
              <a:avLst/>
            </a:prstGeom>
            <a:noFill/>
            <a:ln w="28575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8685" name="Rectangle 13"/>
            <p:cNvSpPr>
              <a:spLocks noChangeArrowheads="1"/>
            </p:cNvSpPr>
            <p:nvPr/>
          </p:nvSpPr>
          <p:spPr bwMode="auto">
            <a:xfrm>
              <a:off x="6588125" y="1484313"/>
              <a:ext cx="863600" cy="323850"/>
            </a:xfrm>
            <a:prstGeom prst="rect">
              <a:avLst/>
            </a:prstGeom>
            <a:noFill/>
            <a:ln w="28575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8693" name="ZoneTexte 17"/>
            <p:cNvSpPr txBox="1">
              <a:spLocks noChangeArrowheads="1"/>
            </p:cNvSpPr>
            <p:nvPr/>
          </p:nvSpPr>
          <p:spPr bwMode="auto">
            <a:xfrm>
              <a:off x="2987675" y="1590675"/>
              <a:ext cx="2808288" cy="830263"/>
            </a:xfrm>
            <a:prstGeom prst="rect">
              <a:avLst/>
            </a:prstGeom>
            <a:solidFill>
              <a:srgbClr val="FFC9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fr-FR" sz="2400" dirty="0">
                  <a:solidFill>
                    <a:schemeClr val="accent2"/>
                  </a:solidFill>
                  <a:latin typeface="Garamond" pitchFamily="18" charset="0"/>
                </a:rPr>
                <a:t>Routage à deux niveaux sur Internet</a:t>
              </a:r>
            </a:p>
          </p:txBody>
        </p:sp>
        <p:sp>
          <p:nvSpPr>
            <p:cNvPr id="28694" name="Rectangle 19"/>
            <p:cNvSpPr>
              <a:spLocks noChangeArrowheads="1"/>
            </p:cNvSpPr>
            <p:nvPr/>
          </p:nvSpPr>
          <p:spPr bwMode="auto">
            <a:xfrm>
              <a:off x="1592778" y="3045550"/>
              <a:ext cx="576000" cy="288000"/>
            </a:xfrm>
            <a:prstGeom prst="rect">
              <a:avLst/>
            </a:prstGeom>
            <a:noFill/>
            <a:ln w="28575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8695" name="Rectangle 20"/>
            <p:cNvSpPr>
              <a:spLocks noChangeArrowheads="1"/>
            </p:cNvSpPr>
            <p:nvPr/>
          </p:nvSpPr>
          <p:spPr bwMode="auto">
            <a:xfrm>
              <a:off x="2555776" y="5301208"/>
              <a:ext cx="576000" cy="288000"/>
            </a:xfrm>
            <a:prstGeom prst="rect">
              <a:avLst/>
            </a:prstGeom>
            <a:noFill/>
            <a:ln w="28575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8696" name="Rectangle 21"/>
            <p:cNvSpPr>
              <a:spLocks noChangeArrowheads="1"/>
            </p:cNvSpPr>
            <p:nvPr/>
          </p:nvSpPr>
          <p:spPr bwMode="auto">
            <a:xfrm>
              <a:off x="4401090" y="3311878"/>
              <a:ext cx="576000" cy="288000"/>
            </a:xfrm>
            <a:prstGeom prst="rect">
              <a:avLst/>
            </a:prstGeom>
            <a:noFill/>
            <a:ln w="28575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8697" name="Rectangle 22"/>
            <p:cNvSpPr>
              <a:spLocks noChangeArrowheads="1"/>
            </p:cNvSpPr>
            <p:nvPr/>
          </p:nvSpPr>
          <p:spPr bwMode="auto">
            <a:xfrm>
              <a:off x="6826369" y="2546684"/>
              <a:ext cx="432000" cy="288000"/>
            </a:xfrm>
            <a:prstGeom prst="rect">
              <a:avLst/>
            </a:prstGeom>
            <a:noFill/>
            <a:ln w="28575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8698" name="Rectangle 23"/>
            <p:cNvSpPr>
              <a:spLocks noChangeArrowheads="1"/>
            </p:cNvSpPr>
            <p:nvPr/>
          </p:nvSpPr>
          <p:spPr bwMode="auto">
            <a:xfrm>
              <a:off x="6147502" y="4977640"/>
              <a:ext cx="432000" cy="288000"/>
            </a:xfrm>
            <a:prstGeom prst="rect">
              <a:avLst/>
            </a:prstGeom>
            <a:noFill/>
            <a:ln w="28575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8699" name="Rectangle 24"/>
            <p:cNvSpPr>
              <a:spLocks noChangeArrowheads="1"/>
            </p:cNvSpPr>
            <p:nvPr/>
          </p:nvSpPr>
          <p:spPr bwMode="auto">
            <a:xfrm>
              <a:off x="7263190" y="4031958"/>
              <a:ext cx="432000" cy="288000"/>
            </a:xfrm>
            <a:prstGeom prst="rect">
              <a:avLst/>
            </a:prstGeom>
            <a:noFill/>
            <a:ln w="28575" algn="ctr">
              <a:solidFill>
                <a:srgbClr val="00206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8700" name="Rectangle 26"/>
            <p:cNvSpPr>
              <a:spLocks noChangeArrowheads="1"/>
            </p:cNvSpPr>
            <p:nvPr/>
          </p:nvSpPr>
          <p:spPr bwMode="auto">
            <a:xfrm>
              <a:off x="4496091" y="4653136"/>
              <a:ext cx="432000" cy="288000"/>
            </a:xfrm>
            <a:prstGeom prst="rect">
              <a:avLst/>
            </a:prstGeom>
            <a:noFill/>
            <a:ln w="28575" algn="ctr">
              <a:solidFill>
                <a:srgbClr val="00206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8701" name="Rectangle 27"/>
            <p:cNvSpPr>
              <a:spLocks noChangeArrowheads="1"/>
            </p:cNvSpPr>
            <p:nvPr/>
          </p:nvSpPr>
          <p:spPr bwMode="auto">
            <a:xfrm>
              <a:off x="3609002" y="4149080"/>
              <a:ext cx="432000" cy="288000"/>
            </a:xfrm>
            <a:prstGeom prst="rect">
              <a:avLst/>
            </a:prstGeom>
            <a:noFill/>
            <a:ln w="28575" algn="ctr">
              <a:solidFill>
                <a:srgbClr val="00206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8702" name="Rectangle 28"/>
            <p:cNvSpPr>
              <a:spLocks noChangeArrowheads="1"/>
            </p:cNvSpPr>
            <p:nvPr/>
          </p:nvSpPr>
          <p:spPr bwMode="auto">
            <a:xfrm>
              <a:off x="3297977" y="3068960"/>
              <a:ext cx="432000" cy="288000"/>
            </a:xfrm>
            <a:prstGeom prst="rect">
              <a:avLst/>
            </a:prstGeom>
            <a:noFill/>
            <a:ln w="28575" algn="ctr">
              <a:solidFill>
                <a:srgbClr val="00206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sp>
        <p:nvSpPr>
          <p:cNvPr id="28679" name="Rectangle 28"/>
          <p:cNvSpPr>
            <a:spLocks noChangeArrowheads="1"/>
          </p:cNvSpPr>
          <p:nvPr/>
        </p:nvSpPr>
        <p:spPr bwMode="auto">
          <a:xfrm>
            <a:off x="5724525" y="3212753"/>
            <a:ext cx="431800" cy="225425"/>
          </a:xfrm>
          <a:prstGeom prst="rect">
            <a:avLst/>
          </a:prstGeom>
          <a:noFill/>
          <a:ln w="28575" algn="ctr">
            <a:solidFill>
              <a:srgbClr val="00206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766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>
          <a:xfrm>
            <a:off x="6589713" y="6108700"/>
            <a:ext cx="2133600" cy="476250"/>
          </a:xfrm>
        </p:spPr>
        <p:txBody>
          <a:bodyPr/>
          <a:lstStyle/>
          <a:p>
            <a:pPr>
              <a:defRPr/>
            </a:pPr>
            <a:fld id="{87CAC81A-E4C6-4BBD-BBD0-0A7E9F2000ED}" type="slidenum">
              <a:rPr lang="fr-FR" smtClean="0"/>
              <a:pPr>
                <a:defRPr/>
              </a:pPr>
              <a:t>28</a:t>
            </a:fld>
            <a:endParaRPr lang="fr-FR" dirty="0"/>
          </a:p>
        </p:txBody>
      </p:sp>
      <p:grpSp>
        <p:nvGrpSpPr>
          <p:cNvPr id="18435" name="Groupe 18"/>
          <p:cNvGrpSpPr>
            <a:grpSpLocks/>
          </p:cNvGrpSpPr>
          <p:nvPr/>
        </p:nvGrpSpPr>
        <p:grpSpPr bwMode="auto">
          <a:xfrm>
            <a:off x="1908175" y="908050"/>
            <a:ext cx="5832475" cy="2838450"/>
            <a:chOff x="2734909" y="1257377"/>
            <a:chExt cx="5830500" cy="2836538"/>
          </a:xfrm>
        </p:grpSpPr>
        <p:sp>
          <p:nvSpPr>
            <p:cNvPr id="18443" name="ZoneTexte 2"/>
            <p:cNvSpPr txBox="1">
              <a:spLocks noChangeArrowheads="1"/>
            </p:cNvSpPr>
            <p:nvPr/>
          </p:nvSpPr>
          <p:spPr bwMode="auto">
            <a:xfrm>
              <a:off x="4534033" y="1257377"/>
              <a:ext cx="1295745" cy="461439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fr-FR" sz="2400">
                  <a:latin typeface="Garamond" pitchFamily="18" charset="0"/>
                </a:rPr>
                <a:t>Routage</a:t>
              </a:r>
            </a:p>
          </p:txBody>
        </p:sp>
        <p:sp>
          <p:nvSpPr>
            <p:cNvPr id="18444" name="ZoneTexte 3"/>
            <p:cNvSpPr txBox="1">
              <a:spLocks noChangeArrowheads="1"/>
            </p:cNvSpPr>
            <p:nvPr/>
          </p:nvSpPr>
          <p:spPr bwMode="auto">
            <a:xfrm>
              <a:off x="3562215" y="2094685"/>
              <a:ext cx="1115781" cy="719647"/>
            </a:xfrm>
            <a:prstGeom prst="rect">
              <a:avLst/>
            </a:prstGeom>
            <a:solidFill>
              <a:srgbClr val="FFD8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fr-FR" sz="2000">
                  <a:latin typeface="Garamond" pitchFamily="18" charset="0"/>
                </a:rPr>
                <a:t>Routage statique </a:t>
              </a:r>
            </a:p>
          </p:txBody>
        </p:sp>
        <p:sp>
          <p:nvSpPr>
            <p:cNvPr id="18445" name="ZoneTexte 4"/>
            <p:cNvSpPr txBox="1">
              <a:spLocks noChangeArrowheads="1"/>
            </p:cNvSpPr>
            <p:nvPr/>
          </p:nvSpPr>
          <p:spPr bwMode="auto">
            <a:xfrm>
              <a:off x="5254086" y="2090867"/>
              <a:ext cx="1403724" cy="707539"/>
            </a:xfrm>
            <a:prstGeom prst="rect">
              <a:avLst/>
            </a:prstGeom>
            <a:solidFill>
              <a:srgbClr val="FFD8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fr-FR" sz="2000">
                  <a:latin typeface="Garamond" pitchFamily="18" charset="0"/>
                </a:rPr>
                <a:t>Routage dynamique </a:t>
              </a:r>
            </a:p>
          </p:txBody>
        </p:sp>
        <p:sp>
          <p:nvSpPr>
            <p:cNvPr id="3" name="ZoneTexte 5"/>
            <p:cNvSpPr txBox="1">
              <a:spLocks noChangeArrowheads="1"/>
            </p:cNvSpPr>
            <p:nvPr/>
          </p:nvSpPr>
          <p:spPr bwMode="auto">
            <a:xfrm>
              <a:off x="2734909" y="3386367"/>
              <a:ext cx="1152135" cy="70754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fr-FR" sz="2000" dirty="0">
                  <a:solidFill>
                    <a:srgbClr val="FF0000"/>
                  </a:solidFill>
                  <a:latin typeface="Garamond" pitchFamily="18" charset="0"/>
                </a:rPr>
                <a:t>Routage Intérieur </a:t>
              </a:r>
            </a:p>
          </p:txBody>
        </p:sp>
        <p:sp>
          <p:nvSpPr>
            <p:cNvPr id="4" name="ZoneTexte 6"/>
            <p:cNvSpPr txBox="1">
              <a:spLocks noChangeArrowheads="1"/>
            </p:cNvSpPr>
            <p:nvPr/>
          </p:nvSpPr>
          <p:spPr bwMode="auto">
            <a:xfrm>
              <a:off x="7341861" y="3322910"/>
              <a:ext cx="1223548" cy="70754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fr-FR" sz="2000" dirty="0">
                  <a:solidFill>
                    <a:srgbClr val="FF0000"/>
                  </a:solidFill>
                  <a:latin typeface="Garamond" pitchFamily="18" charset="0"/>
                </a:rPr>
                <a:t>Routage Extérieur </a:t>
              </a:r>
            </a:p>
          </p:txBody>
        </p:sp>
        <p:cxnSp>
          <p:nvCxnSpPr>
            <p:cNvPr id="18448" name="Connecteur droit avec flèche 8"/>
            <p:cNvCxnSpPr>
              <a:cxnSpLocks noChangeShapeType="1"/>
              <a:stCxn id="18445" idx="2"/>
            </p:cNvCxnSpPr>
            <p:nvPr/>
          </p:nvCxnSpPr>
          <p:spPr bwMode="auto">
            <a:xfrm flipH="1">
              <a:off x="3885947" y="2798406"/>
              <a:ext cx="2070001" cy="575782"/>
            </a:xfrm>
            <a:prstGeom prst="straightConnector1">
              <a:avLst/>
            </a:prstGeom>
            <a:noFill/>
            <a:ln w="57150" algn="ctr">
              <a:solidFill>
                <a:srgbClr val="FF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49" name="Connecteur droit avec flèche 9"/>
            <p:cNvCxnSpPr>
              <a:cxnSpLocks noChangeShapeType="1"/>
              <a:stCxn id="18445" idx="2"/>
            </p:cNvCxnSpPr>
            <p:nvPr/>
          </p:nvCxnSpPr>
          <p:spPr bwMode="auto">
            <a:xfrm>
              <a:off x="5955947" y="2798406"/>
              <a:ext cx="1457695" cy="512516"/>
            </a:xfrm>
            <a:prstGeom prst="straightConnector1">
              <a:avLst/>
            </a:prstGeom>
            <a:noFill/>
            <a:ln w="57150" algn="ctr">
              <a:solidFill>
                <a:srgbClr val="FF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50" name="Connecteur droit avec flèche 12"/>
            <p:cNvCxnSpPr>
              <a:cxnSpLocks noChangeShapeType="1"/>
              <a:stCxn id="18443" idx="2"/>
            </p:cNvCxnSpPr>
            <p:nvPr/>
          </p:nvCxnSpPr>
          <p:spPr bwMode="auto">
            <a:xfrm flipH="1">
              <a:off x="4389902" y="1718816"/>
              <a:ext cx="792004" cy="359864"/>
            </a:xfrm>
            <a:prstGeom prst="straightConnector1">
              <a:avLst/>
            </a:prstGeom>
            <a:noFill/>
            <a:ln w="57150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51" name="Connecteur droit avec flèche 14"/>
            <p:cNvCxnSpPr>
              <a:cxnSpLocks noChangeShapeType="1"/>
              <a:stCxn id="18443" idx="2"/>
              <a:endCxn id="18445" idx="0"/>
            </p:cNvCxnSpPr>
            <p:nvPr/>
          </p:nvCxnSpPr>
          <p:spPr bwMode="auto">
            <a:xfrm>
              <a:off x="5181906" y="1718816"/>
              <a:ext cx="774042" cy="372052"/>
            </a:xfrm>
            <a:prstGeom prst="straightConnector1">
              <a:avLst/>
            </a:prstGeom>
            <a:noFill/>
            <a:ln w="57150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0" name="Titre 1"/>
          <p:cNvSpPr txBox="1">
            <a:spLocks/>
          </p:cNvSpPr>
          <p:nvPr/>
        </p:nvSpPr>
        <p:spPr>
          <a:xfrm>
            <a:off x="457200" y="44450"/>
            <a:ext cx="8229600" cy="561975"/>
          </a:xfrm>
          <a:prstGeom prst="rect">
            <a:avLst/>
          </a:prstGeom>
        </p:spPr>
        <p:txBody>
          <a:bodyPr/>
          <a:lstStyle/>
          <a:p>
            <a:pPr eaLnBrk="0" hangingPunct="0">
              <a:spcBef>
                <a:spcPct val="0"/>
              </a:spcBef>
              <a:buClrTx/>
              <a:defRPr/>
            </a:pPr>
            <a:r>
              <a:rPr lang="fr-FR" sz="2800" kern="0" dirty="0">
                <a:solidFill>
                  <a:schemeClr val="accent2"/>
                </a:solidFill>
                <a:latin typeface="Garamond" pitchFamily="18" charset="0"/>
              </a:rPr>
              <a:t>Classification des protocoles de routage</a:t>
            </a:r>
          </a:p>
        </p:txBody>
      </p:sp>
      <p:sp>
        <p:nvSpPr>
          <p:cNvPr id="18437" name="Forme libre 24"/>
          <p:cNvSpPr>
            <a:spLocks/>
          </p:cNvSpPr>
          <p:nvPr/>
        </p:nvSpPr>
        <p:spPr bwMode="auto">
          <a:xfrm>
            <a:off x="819150" y="4424363"/>
            <a:ext cx="585788" cy="176212"/>
          </a:xfrm>
          <a:custGeom>
            <a:avLst/>
            <a:gdLst>
              <a:gd name="T0" fmla="*/ 558767 w 586853"/>
              <a:gd name="T1" fmla="*/ 147535 h 177420"/>
              <a:gd name="T2" fmla="*/ 0 w 586853"/>
              <a:gd name="T3" fmla="*/ 0 h 177420"/>
              <a:gd name="T4" fmla="*/ 0 60000 65536"/>
              <a:gd name="T5" fmla="*/ 0 60000 65536"/>
              <a:gd name="T6" fmla="*/ 0 w 586853"/>
              <a:gd name="T7" fmla="*/ 0 h 177420"/>
              <a:gd name="T8" fmla="*/ 586853 w 586853"/>
              <a:gd name="T9" fmla="*/ 177420 h 17742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586853" h="177420">
                <a:moveTo>
                  <a:pt x="586853" y="17742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18438" name="Rectangle 55"/>
          <p:cNvSpPr>
            <a:spLocks noChangeArrowheads="1"/>
          </p:cNvSpPr>
          <p:nvPr/>
        </p:nvSpPr>
        <p:spPr bwMode="auto">
          <a:xfrm>
            <a:off x="1331913" y="4437063"/>
            <a:ext cx="2051050" cy="769937"/>
          </a:xfrm>
          <a:prstGeom prst="rect">
            <a:avLst/>
          </a:prstGeom>
          <a:solidFill>
            <a:srgbClr val="FFDC6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fr-FR" sz="2000">
                <a:solidFill>
                  <a:schemeClr val="accent2"/>
                </a:solidFill>
                <a:latin typeface="Garamond" pitchFamily="18" charset="0"/>
              </a:rPr>
              <a:t>Internal Gateway</a:t>
            </a:r>
          </a:p>
          <a:p>
            <a:r>
              <a:rPr lang="fr-FR" sz="2000">
                <a:solidFill>
                  <a:schemeClr val="accent2"/>
                </a:solidFill>
                <a:latin typeface="Garamond" pitchFamily="18" charset="0"/>
              </a:rPr>
              <a:t>Protocol (IGP)</a:t>
            </a:r>
            <a:endParaRPr lang="fr-FR" sz="2000">
              <a:solidFill>
                <a:schemeClr val="accent2"/>
              </a:solidFill>
            </a:endParaRPr>
          </a:p>
        </p:txBody>
      </p:sp>
      <p:sp>
        <p:nvSpPr>
          <p:cNvPr id="18439" name="Rectangle 57"/>
          <p:cNvSpPr>
            <a:spLocks noChangeArrowheads="1"/>
          </p:cNvSpPr>
          <p:nvPr/>
        </p:nvSpPr>
        <p:spPr bwMode="auto">
          <a:xfrm>
            <a:off x="6443663" y="4437063"/>
            <a:ext cx="2119312" cy="768350"/>
          </a:xfrm>
          <a:prstGeom prst="rect">
            <a:avLst/>
          </a:prstGeom>
          <a:solidFill>
            <a:srgbClr val="FFDC6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fr-FR" sz="2000">
                <a:solidFill>
                  <a:schemeClr val="accent2"/>
                </a:solidFill>
                <a:latin typeface="Garamond" pitchFamily="18" charset="0"/>
              </a:rPr>
              <a:t>External Gateway</a:t>
            </a:r>
          </a:p>
          <a:p>
            <a:r>
              <a:rPr lang="fr-FR" sz="2000">
                <a:solidFill>
                  <a:schemeClr val="accent2"/>
                </a:solidFill>
                <a:latin typeface="Garamond" pitchFamily="18" charset="0"/>
              </a:rPr>
              <a:t>Protocol (EGP)</a:t>
            </a:r>
            <a:endParaRPr lang="fr-FR" sz="2000">
              <a:solidFill>
                <a:schemeClr val="accent2"/>
              </a:solidFill>
            </a:endParaRPr>
          </a:p>
        </p:txBody>
      </p:sp>
      <p:sp>
        <p:nvSpPr>
          <p:cNvPr id="18440" name="Rectangle 58"/>
          <p:cNvSpPr>
            <a:spLocks noChangeArrowheads="1"/>
          </p:cNvSpPr>
          <p:nvPr/>
        </p:nvSpPr>
        <p:spPr bwMode="auto">
          <a:xfrm>
            <a:off x="42863" y="2781300"/>
            <a:ext cx="5681662" cy="4005263"/>
          </a:xfrm>
          <a:prstGeom prst="rect">
            <a:avLst/>
          </a:prstGeom>
          <a:noFill/>
          <a:ln w="38100" algn="ctr">
            <a:solidFill>
              <a:srgbClr val="0066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8441" name="Rectangle 60"/>
          <p:cNvSpPr>
            <a:spLocks noChangeArrowheads="1"/>
          </p:cNvSpPr>
          <p:nvPr/>
        </p:nvSpPr>
        <p:spPr bwMode="auto">
          <a:xfrm>
            <a:off x="5867400" y="2749550"/>
            <a:ext cx="3168650" cy="4032250"/>
          </a:xfrm>
          <a:prstGeom prst="rect">
            <a:avLst/>
          </a:prstGeom>
          <a:noFill/>
          <a:ln w="38100" algn="ctr">
            <a:solidFill>
              <a:srgbClr val="0066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8442" name="Rectangle 29"/>
          <p:cNvSpPr>
            <a:spLocks noChangeArrowheads="1"/>
          </p:cNvSpPr>
          <p:nvPr/>
        </p:nvSpPr>
        <p:spPr bwMode="auto">
          <a:xfrm>
            <a:off x="3563938" y="2955925"/>
            <a:ext cx="2560637" cy="904875"/>
          </a:xfrm>
          <a:prstGeom prst="rect">
            <a:avLst/>
          </a:prstGeom>
          <a:solidFill>
            <a:srgbClr val="FFDC6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fr-FR" sz="2400">
                <a:solidFill>
                  <a:schemeClr val="tx1"/>
                </a:solidFill>
                <a:latin typeface="Garamond" pitchFamily="18" charset="0"/>
              </a:rPr>
              <a:t> AS (Autonomous </a:t>
            </a:r>
          </a:p>
          <a:p>
            <a:r>
              <a:rPr lang="fr-FR" sz="2400">
                <a:solidFill>
                  <a:schemeClr val="tx1"/>
                </a:solidFill>
                <a:latin typeface="Garamond" pitchFamily="18" charset="0"/>
              </a:rPr>
              <a:t>System)</a:t>
            </a:r>
            <a:endParaRPr lang="fr-FR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>
          <a:xfrm>
            <a:off x="6589713" y="6108700"/>
            <a:ext cx="2133600" cy="476250"/>
          </a:xfrm>
        </p:spPr>
        <p:txBody>
          <a:bodyPr/>
          <a:lstStyle/>
          <a:p>
            <a:pPr>
              <a:defRPr/>
            </a:pPr>
            <a:fld id="{A4F764DE-1CD5-42F1-A1E5-D140944A4B62}" type="slidenum">
              <a:rPr lang="fr-FR" smtClean="0"/>
              <a:pPr>
                <a:defRPr/>
              </a:pPr>
              <a:t>29</a:t>
            </a:fld>
            <a:endParaRPr lang="fr-FR" dirty="0"/>
          </a:p>
        </p:txBody>
      </p:sp>
      <p:grpSp>
        <p:nvGrpSpPr>
          <p:cNvPr id="19459" name="Groupe 18"/>
          <p:cNvGrpSpPr>
            <a:grpSpLocks/>
          </p:cNvGrpSpPr>
          <p:nvPr/>
        </p:nvGrpSpPr>
        <p:grpSpPr bwMode="auto">
          <a:xfrm>
            <a:off x="1908175" y="908050"/>
            <a:ext cx="5832475" cy="2838450"/>
            <a:chOff x="2734909" y="1257377"/>
            <a:chExt cx="5830500" cy="2836538"/>
          </a:xfrm>
        </p:grpSpPr>
        <p:sp>
          <p:nvSpPr>
            <p:cNvPr id="19467" name="ZoneTexte 2"/>
            <p:cNvSpPr txBox="1">
              <a:spLocks noChangeArrowheads="1"/>
            </p:cNvSpPr>
            <p:nvPr/>
          </p:nvSpPr>
          <p:spPr bwMode="auto">
            <a:xfrm>
              <a:off x="4534033" y="1257377"/>
              <a:ext cx="1295745" cy="461439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fr-FR" sz="2400">
                  <a:latin typeface="Garamond" pitchFamily="18" charset="0"/>
                </a:rPr>
                <a:t>Routage</a:t>
              </a:r>
            </a:p>
          </p:txBody>
        </p:sp>
        <p:sp>
          <p:nvSpPr>
            <p:cNvPr id="19468" name="ZoneTexte 3"/>
            <p:cNvSpPr txBox="1">
              <a:spLocks noChangeArrowheads="1"/>
            </p:cNvSpPr>
            <p:nvPr/>
          </p:nvSpPr>
          <p:spPr bwMode="auto">
            <a:xfrm>
              <a:off x="3562215" y="2094685"/>
              <a:ext cx="1115781" cy="719647"/>
            </a:xfrm>
            <a:prstGeom prst="rect">
              <a:avLst/>
            </a:prstGeom>
            <a:solidFill>
              <a:srgbClr val="FFD8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fr-FR" sz="2000">
                  <a:latin typeface="Garamond" pitchFamily="18" charset="0"/>
                </a:rPr>
                <a:t>Routage statique </a:t>
              </a:r>
            </a:p>
          </p:txBody>
        </p:sp>
        <p:sp>
          <p:nvSpPr>
            <p:cNvPr id="19469" name="ZoneTexte 4"/>
            <p:cNvSpPr txBox="1">
              <a:spLocks noChangeArrowheads="1"/>
            </p:cNvSpPr>
            <p:nvPr/>
          </p:nvSpPr>
          <p:spPr bwMode="auto">
            <a:xfrm>
              <a:off x="5254086" y="2090867"/>
              <a:ext cx="1403724" cy="707539"/>
            </a:xfrm>
            <a:prstGeom prst="rect">
              <a:avLst/>
            </a:prstGeom>
            <a:solidFill>
              <a:srgbClr val="FFD8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fr-FR" sz="2000">
                  <a:latin typeface="Garamond" pitchFamily="18" charset="0"/>
                </a:rPr>
                <a:t>Routage dynamique </a:t>
              </a:r>
            </a:p>
          </p:txBody>
        </p:sp>
        <p:sp>
          <p:nvSpPr>
            <p:cNvPr id="3" name="ZoneTexte 5"/>
            <p:cNvSpPr txBox="1">
              <a:spLocks noChangeArrowheads="1"/>
            </p:cNvSpPr>
            <p:nvPr/>
          </p:nvSpPr>
          <p:spPr bwMode="auto">
            <a:xfrm>
              <a:off x="2734909" y="3386367"/>
              <a:ext cx="1152135" cy="70754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fr-FR" sz="2000" dirty="0">
                  <a:solidFill>
                    <a:srgbClr val="FF0000"/>
                  </a:solidFill>
                  <a:latin typeface="Garamond" pitchFamily="18" charset="0"/>
                </a:rPr>
                <a:t>Routage Intérieur </a:t>
              </a:r>
            </a:p>
          </p:txBody>
        </p:sp>
        <p:sp>
          <p:nvSpPr>
            <p:cNvPr id="4" name="ZoneTexte 6"/>
            <p:cNvSpPr txBox="1">
              <a:spLocks noChangeArrowheads="1"/>
            </p:cNvSpPr>
            <p:nvPr/>
          </p:nvSpPr>
          <p:spPr bwMode="auto">
            <a:xfrm>
              <a:off x="7341861" y="3322910"/>
              <a:ext cx="1223548" cy="70754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fr-FR" sz="2000" dirty="0">
                  <a:solidFill>
                    <a:srgbClr val="FF0000"/>
                  </a:solidFill>
                  <a:latin typeface="Garamond" pitchFamily="18" charset="0"/>
                </a:rPr>
                <a:t>Routage Extérieur </a:t>
              </a:r>
            </a:p>
          </p:txBody>
        </p:sp>
        <p:cxnSp>
          <p:nvCxnSpPr>
            <p:cNvPr id="19472" name="Connecteur droit avec flèche 8"/>
            <p:cNvCxnSpPr>
              <a:cxnSpLocks noChangeShapeType="1"/>
              <a:stCxn id="19469" idx="2"/>
            </p:cNvCxnSpPr>
            <p:nvPr/>
          </p:nvCxnSpPr>
          <p:spPr bwMode="auto">
            <a:xfrm flipH="1">
              <a:off x="3885947" y="2798406"/>
              <a:ext cx="2070001" cy="575782"/>
            </a:xfrm>
            <a:prstGeom prst="straightConnector1">
              <a:avLst/>
            </a:prstGeom>
            <a:noFill/>
            <a:ln w="57150" algn="ctr">
              <a:solidFill>
                <a:srgbClr val="FF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473" name="Connecteur droit avec flèche 9"/>
            <p:cNvCxnSpPr>
              <a:cxnSpLocks noChangeShapeType="1"/>
              <a:stCxn id="19469" idx="2"/>
            </p:cNvCxnSpPr>
            <p:nvPr/>
          </p:nvCxnSpPr>
          <p:spPr bwMode="auto">
            <a:xfrm>
              <a:off x="5955947" y="2798406"/>
              <a:ext cx="1457695" cy="512516"/>
            </a:xfrm>
            <a:prstGeom prst="straightConnector1">
              <a:avLst/>
            </a:prstGeom>
            <a:noFill/>
            <a:ln w="57150" algn="ctr">
              <a:solidFill>
                <a:srgbClr val="FF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474" name="Connecteur droit avec flèche 12"/>
            <p:cNvCxnSpPr>
              <a:cxnSpLocks noChangeShapeType="1"/>
              <a:stCxn id="19467" idx="2"/>
            </p:cNvCxnSpPr>
            <p:nvPr/>
          </p:nvCxnSpPr>
          <p:spPr bwMode="auto">
            <a:xfrm flipH="1">
              <a:off x="4389902" y="1718816"/>
              <a:ext cx="792004" cy="359864"/>
            </a:xfrm>
            <a:prstGeom prst="straightConnector1">
              <a:avLst/>
            </a:prstGeom>
            <a:noFill/>
            <a:ln w="57150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475" name="Connecteur droit avec flèche 14"/>
            <p:cNvCxnSpPr>
              <a:cxnSpLocks noChangeShapeType="1"/>
              <a:stCxn id="19467" idx="2"/>
              <a:endCxn id="19469" idx="0"/>
            </p:cNvCxnSpPr>
            <p:nvPr/>
          </p:nvCxnSpPr>
          <p:spPr bwMode="auto">
            <a:xfrm>
              <a:off x="5181906" y="1718816"/>
              <a:ext cx="774042" cy="372052"/>
            </a:xfrm>
            <a:prstGeom prst="straightConnector1">
              <a:avLst/>
            </a:prstGeom>
            <a:noFill/>
            <a:ln w="57150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0" name="Titre 1"/>
          <p:cNvSpPr txBox="1">
            <a:spLocks/>
          </p:cNvSpPr>
          <p:nvPr/>
        </p:nvSpPr>
        <p:spPr>
          <a:xfrm>
            <a:off x="457200" y="44450"/>
            <a:ext cx="8229600" cy="561975"/>
          </a:xfrm>
          <a:prstGeom prst="rect">
            <a:avLst/>
          </a:prstGeom>
        </p:spPr>
        <p:txBody>
          <a:bodyPr/>
          <a:lstStyle/>
          <a:p>
            <a:pPr eaLnBrk="0" hangingPunct="0">
              <a:spcBef>
                <a:spcPct val="0"/>
              </a:spcBef>
              <a:buClrTx/>
              <a:defRPr/>
            </a:pPr>
            <a:r>
              <a:rPr lang="fr-FR" sz="2800" kern="0" dirty="0">
                <a:solidFill>
                  <a:schemeClr val="accent2"/>
                </a:solidFill>
                <a:latin typeface="Garamond" pitchFamily="18" charset="0"/>
              </a:rPr>
              <a:t>Classification des protocoles de routage</a:t>
            </a:r>
          </a:p>
        </p:txBody>
      </p:sp>
      <p:sp>
        <p:nvSpPr>
          <p:cNvPr id="19461" name="Forme libre 24"/>
          <p:cNvSpPr>
            <a:spLocks/>
          </p:cNvSpPr>
          <p:nvPr/>
        </p:nvSpPr>
        <p:spPr bwMode="auto">
          <a:xfrm>
            <a:off x="819150" y="4424363"/>
            <a:ext cx="585788" cy="176212"/>
          </a:xfrm>
          <a:custGeom>
            <a:avLst/>
            <a:gdLst>
              <a:gd name="T0" fmla="*/ 558767 w 586853"/>
              <a:gd name="T1" fmla="*/ 147535 h 177420"/>
              <a:gd name="T2" fmla="*/ 0 w 586853"/>
              <a:gd name="T3" fmla="*/ 0 h 177420"/>
              <a:gd name="T4" fmla="*/ 0 60000 65536"/>
              <a:gd name="T5" fmla="*/ 0 60000 65536"/>
              <a:gd name="T6" fmla="*/ 0 w 586853"/>
              <a:gd name="T7" fmla="*/ 0 h 177420"/>
              <a:gd name="T8" fmla="*/ 586853 w 586853"/>
              <a:gd name="T9" fmla="*/ 177420 h 17742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586853" h="177420">
                <a:moveTo>
                  <a:pt x="586853" y="17742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36" name="Rectangle 35"/>
          <p:cNvSpPr/>
          <p:nvPr/>
        </p:nvSpPr>
        <p:spPr>
          <a:xfrm>
            <a:off x="6629400" y="4035425"/>
            <a:ext cx="2149475" cy="1033463"/>
          </a:xfrm>
          <a:prstGeom prst="rect">
            <a:avLst/>
          </a:prstGeom>
          <a:solidFill>
            <a:schemeClr val="accent5">
              <a:lumMod val="90000"/>
            </a:scheme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fr-FR" dirty="0">
                <a:solidFill>
                  <a:srgbClr val="FF0000"/>
                </a:solidFill>
                <a:latin typeface="Garamond" pitchFamily="18" charset="0"/>
              </a:rPr>
              <a:t>Protocoles </a:t>
            </a:r>
          </a:p>
          <a:p>
            <a:pPr>
              <a:defRPr/>
            </a:pPr>
            <a:r>
              <a:rPr lang="fr-FR" dirty="0">
                <a:solidFill>
                  <a:srgbClr val="800000"/>
                </a:solidFill>
                <a:latin typeface="Garamond" pitchFamily="18" charset="0"/>
              </a:rPr>
              <a:t>à vecteur de chemin</a:t>
            </a:r>
          </a:p>
          <a:p>
            <a:pPr>
              <a:defRPr/>
            </a:pPr>
            <a:r>
              <a:rPr lang="fr-FR" dirty="0">
                <a:solidFill>
                  <a:srgbClr val="FF0000"/>
                </a:solidFill>
                <a:latin typeface="Garamond" pitchFamily="18" charset="0"/>
              </a:rPr>
              <a:t>(</a:t>
            </a:r>
            <a:r>
              <a:rPr lang="fr-FR" dirty="0" err="1">
                <a:solidFill>
                  <a:srgbClr val="FF0000"/>
                </a:solidFill>
                <a:latin typeface="Garamond" pitchFamily="18" charset="0"/>
              </a:rPr>
              <a:t>Path</a:t>
            </a:r>
            <a:r>
              <a:rPr lang="fr-FR" dirty="0">
                <a:solidFill>
                  <a:srgbClr val="FF0000"/>
                </a:solidFill>
                <a:latin typeface="Garamond" pitchFamily="18" charset="0"/>
              </a:rPr>
              <a:t> </a:t>
            </a:r>
            <a:r>
              <a:rPr lang="fr-FR" dirty="0" err="1">
                <a:solidFill>
                  <a:srgbClr val="FF0000"/>
                </a:solidFill>
                <a:latin typeface="Garamond" pitchFamily="18" charset="0"/>
              </a:rPr>
              <a:t>Vector</a:t>
            </a:r>
            <a:r>
              <a:rPr lang="fr-FR" dirty="0">
                <a:solidFill>
                  <a:srgbClr val="FF0000"/>
                </a:solidFill>
                <a:latin typeface="Garamond" pitchFamily="18" charset="0"/>
              </a:rPr>
              <a:t>)</a:t>
            </a:r>
          </a:p>
        </p:txBody>
      </p:sp>
      <p:cxnSp>
        <p:nvCxnSpPr>
          <p:cNvPr id="19463" name="Connecteur droit avec flèche 57"/>
          <p:cNvCxnSpPr>
            <a:cxnSpLocks noChangeShapeType="1"/>
            <a:stCxn id="4" idx="2"/>
          </p:cNvCxnSpPr>
          <p:nvPr/>
        </p:nvCxnSpPr>
        <p:spPr bwMode="auto">
          <a:xfrm>
            <a:off x="7127875" y="3683000"/>
            <a:ext cx="323850" cy="360363"/>
          </a:xfrm>
          <a:prstGeom prst="straightConnector1">
            <a:avLst/>
          </a:prstGeom>
          <a:noFill/>
          <a:ln w="38100" algn="ctr">
            <a:solidFill>
              <a:srgbClr val="0066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464" name="Rectangle 58"/>
          <p:cNvSpPr>
            <a:spLocks noChangeArrowheads="1"/>
          </p:cNvSpPr>
          <p:nvPr/>
        </p:nvSpPr>
        <p:spPr bwMode="auto">
          <a:xfrm>
            <a:off x="42863" y="2781300"/>
            <a:ext cx="5681662" cy="4005263"/>
          </a:xfrm>
          <a:prstGeom prst="rect">
            <a:avLst/>
          </a:prstGeom>
          <a:noFill/>
          <a:ln w="38100" algn="ctr">
            <a:solidFill>
              <a:srgbClr val="0066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9465" name="Rectangle 60"/>
          <p:cNvSpPr>
            <a:spLocks noChangeArrowheads="1"/>
          </p:cNvSpPr>
          <p:nvPr/>
        </p:nvSpPr>
        <p:spPr bwMode="auto">
          <a:xfrm>
            <a:off x="5867400" y="2749550"/>
            <a:ext cx="3168650" cy="4032250"/>
          </a:xfrm>
          <a:prstGeom prst="rect">
            <a:avLst/>
          </a:prstGeom>
          <a:noFill/>
          <a:ln w="38100" algn="ctr">
            <a:solidFill>
              <a:srgbClr val="0066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9466" name="Rectangle 29"/>
          <p:cNvSpPr>
            <a:spLocks noChangeArrowheads="1"/>
          </p:cNvSpPr>
          <p:nvPr/>
        </p:nvSpPr>
        <p:spPr bwMode="auto">
          <a:xfrm>
            <a:off x="3563938" y="2955925"/>
            <a:ext cx="2560637" cy="904875"/>
          </a:xfrm>
          <a:prstGeom prst="rect">
            <a:avLst/>
          </a:prstGeom>
          <a:solidFill>
            <a:srgbClr val="FFDC6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fr-FR" sz="2400">
                <a:solidFill>
                  <a:schemeClr val="tx1"/>
                </a:solidFill>
                <a:latin typeface="Garamond" pitchFamily="18" charset="0"/>
              </a:rPr>
              <a:t> AS (Autonomous </a:t>
            </a:r>
          </a:p>
          <a:p>
            <a:r>
              <a:rPr lang="fr-FR" sz="2400">
                <a:solidFill>
                  <a:schemeClr val="tx1"/>
                </a:solidFill>
                <a:latin typeface="Garamond" pitchFamily="18" charset="0"/>
              </a:rPr>
              <a:t>System)</a:t>
            </a:r>
            <a:endParaRPr lang="fr-FR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Espace réservé du contenu 2"/>
          <p:cNvSpPr>
            <a:spLocks noGrp="1"/>
          </p:cNvSpPr>
          <p:nvPr>
            <p:ph idx="1"/>
          </p:nvPr>
        </p:nvSpPr>
        <p:spPr>
          <a:xfrm>
            <a:off x="47625" y="836439"/>
            <a:ext cx="8929688" cy="5976937"/>
          </a:xfrm>
        </p:spPr>
        <p:txBody>
          <a:bodyPr/>
          <a:lstStyle/>
          <a:p>
            <a:pPr algn="just"/>
            <a:r>
              <a:rPr lang="fr-FR" sz="2000" dirty="0" smtClean="0">
                <a:latin typeface="Garamond" pitchFamily="18" charset="0"/>
              </a:rPr>
              <a:t> </a:t>
            </a:r>
            <a:r>
              <a:rPr lang="fr-FR" sz="2000" b="1" dirty="0" smtClean="0">
                <a:solidFill>
                  <a:srgbClr val="FF0000"/>
                </a:solidFill>
                <a:latin typeface="Garamond" pitchFamily="18" charset="0"/>
              </a:rPr>
              <a:t>Définition </a:t>
            </a:r>
            <a:r>
              <a:rPr lang="fr-FR" sz="2000" b="1" dirty="0">
                <a:solidFill>
                  <a:srgbClr val="FF0000"/>
                </a:solidFill>
                <a:latin typeface="Garamond" pitchFamily="18" charset="0"/>
              </a:rPr>
              <a:t>du routage :  </a:t>
            </a:r>
            <a:r>
              <a:rPr lang="fr-FR" sz="2000" dirty="0">
                <a:latin typeface="Garamond" pitchFamily="18" charset="0"/>
              </a:rPr>
              <a:t>c’est le processus </a:t>
            </a:r>
            <a:r>
              <a:rPr lang="fr-FR" sz="2000" dirty="0" smtClean="0">
                <a:latin typeface="Garamond" pitchFamily="18" charset="0"/>
              </a:rPr>
              <a:t>qui </a:t>
            </a:r>
            <a:r>
              <a:rPr lang="fr-FR" sz="2000" dirty="0">
                <a:latin typeface="Garamond" pitchFamily="18" charset="0"/>
              </a:rPr>
              <a:t>permet de </a:t>
            </a:r>
            <a:r>
              <a:rPr lang="fr-FR" sz="2000" b="1" dirty="0">
                <a:solidFill>
                  <a:srgbClr val="FF0000"/>
                </a:solidFill>
                <a:latin typeface="Garamond" pitchFamily="18" charset="0"/>
              </a:rPr>
              <a:t>sélectionner les chemins </a:t>
            </a:r>
            <a:r>
              <a:rPr lang="fr-FR" sz="2000" dirty="0">
                <a:latin typeface="Garamond" pitchFamily="18" charset="0"/>
              </a:rPr>
              <a:t>que doivent emprunter les paquets IP pour se rendre </a:t>
            </a:r>
            <a:r>
              <a:rPr lang="fr-FR" sz="2000" b="1" dirty="0">
                <a:solidFill>
                  <a:srgbClr val="FF0000"/>
                </a:solidFill>
                <a:latin typeface="Garamond" pitchFamily="18" charset="0"/>
              </a:rPr>
              <a:t>de leur origine à leur destination.</a:t>
            </a:r>
          </a:p>
          <a:p>
            <a:pPr algn="just">
              <a:buClr>
                <a:srgbClr val="006600"/>
              </a:buClr>
              <a:buFont typeface="Wingdings" pitchFamily="2" charset="2"/>
              <a:buNone/>
            </a:pPr>
            <a:endParaRPr lang="fr-FR" sz="2000" dirty="0" smtClean="0">
              <a:latin typeface="Garamond" pitchFamily="18" charset="0"/>
            </a:endParaRPr>
          </a:p>
          <a:p>
            <a:pPr lvl="1" algn="just">
              <a:buClr>
                <a:srgbClr val="FF0000"/>
              </a:buClr>
            </a:pPr>
            <a:endParaRPr lang="fr-FR" sz="2000" dirty="0" smtClean="0">
              <a:latin typeface="Garamond" pitchFamily="18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C86431-11FC-453B-9B84-0FB5ACF33F20}" type="slidenum">
              <a:rPr lang="fr-FR" smtClean="0"/>
              <a:pPr>
                <a:defRPr/>
              </a:pPr>
              <a:t>3</a:t>
            </a:fld>
            <a:endParaRPr lang="fr-FR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57200" y="130175"/>
            <a:ext cx="8229600" cy="561975"/>
          </a:xfrm>
          <a:prstGeom prst="rect">
            <a:avLst/>
          </a:prstGeom>
        </p:spPr>
        <p:txBody>
          <a:bodyPr/>
          <a:lstStyle/>
          <a:p>
            <a:pPr eaLnBrk="0" hangingPunct="0">
              <a:spcBef>
                <a:spcPct val="0"/>
              </a:spcBef>
              <a:buClrTx/>
              <a:defRPr/>
            </a:pPr>
            <a:r>
              <a:rPr lang="fr-FR" sz="2800" kern="0" dirty="0" smtClean="0">
                <a:solidFill>
                  <a:schemeClr val="accent2"/>
                </a:solidFill>
                <a:latin typeface="Garamond" pitchFamily="18" charset="0"/>
                <a:ea typeface="+mj-ea"/>
                <a:cs typeface="+mj-cs"/>
              </a:rPr>
              <a:t>Définition </a:t>
            </a:r>
            <a:r>
              <a:rPr lang="fr-FR" sz="2800" kern="0" dirty="0">
                <a:solidFill>
                  <a:schemeClr val="accent2"/>
                </a:solidFill>
                <a:latin typeface="Garamond" pitchFamily="18" charset="0"/>
                <a:ea typeface="+mj-ea"/>
                <a:cs typeface="+mj-cs"/>
              </a:rPr>
              <a:t>du routage</a:t>
            </a:r>
          </a:p>
        </p:txBody>
      </p:sp>
      <p:pic>
        <p:nvPicPr>
          <p:cNvPr id="512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7" y="1988840"/>
            <a:ext cx="8444609" cy="3744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3070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>
          <a:xfrm>
            <a:off x="6589713" y="6108700"/>
            <a:ext cx="2133600" cy="476250"/>
          </a:xfrm>
        </p:spPr>
        <p:txBody>
          <a:bodyPr/>
          <a:lstStyle/>
          <a:p>
            <a:pPr>
              <a:defRPr/>
            </a:pPr>
            <a:fld id="{86394946-3CBB-4837-9100-7E1F7DD3C031}" type="slidenum">
              <a:rPr lang="fr-FR" smtClean="0"/>
              <a:pPr>
                <a:defRPr/>
              </a:pPr>
              <a:t>30</a:t>
            </a:fld>
            <a:endParaRPr lang="fr-FR" dirty="0"/>
          </a:p>
        </p:txBody>
      </p:sp>
      <p:grpSp>
        <p:nvGrpSpPr>
          <p:cNvPr id="20483" name="Groupe 18"/>
          <p:cNvGrpSpPr>
            <a:grpSpLocks/>
          </p:cNvGrpSpPr>
          <p:nvPr/>
        </p:nvGrpSpPr>
        <p:grpSpPr bwMode="auto">
          <a:xfrm>
            <a:off x="1908175" y="908050"/>
            <a:ext cx="5832475" cy="2838450"/>
            <a:chOff x="2734909" y="1257377"/>
            <a:chExt cx="5830500" cy="2836538"/>
          </a:xfrm>
        </p:grpSpPr>
        <p:sp>
          <p:nvSpPr>
            <p:cNvPr id="20492" name="ZoneTexte 2"/>
            <p:cNvSpPr txBox="1">
              <a:spLocks noChangeArrowheads="1"/>
            </p:cNvSpPr>
            <p:nvPr/>
          </p:nvSpPr>
          <p:spPr bwMode="auto">
            <a:xfrm>
              <a:off x="4534033" y="1257377"/>
              <a:ext cx="1295745" cy="461439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fr-FR" sz="2400">
                  <a:latin typeface="Garamond" pitchFamily="18" charset="0"/>
                </a:rPr>
                <a:t>Routage</a:t>
              </a:r>
            </a:p>
          </p:txBody>
        </p:sp>
        <p:sp>
          <p:nvSpPr>
            <p:cNvPr id="20493" name="ZoneTexte 3"/>
            <p:cNvSpPr txBox="1">
              <a:spLocks noChangeArrowheads="1"/>
            </p:cNvSpPr>
            <p:nvPr/>
          </p:nvSpPr>
          <p:spPr bwMode="auto">
            <a:xfrm>
              <a:off x="3562215" y="2094685"/>
              <a:ext cx="1115781" cy="719647"/>
            </a:xfrm>
            <a:prstGeom prst="rect">
              <a:avLst/>
            </a:prstGeom>
            <a:solidFill>
              <a:srgbClr val="FFD8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fr-FR" sz="2000">
                  <a:latin typeface="Garamond" pitchFamily="18" charset="0"/>
                </a:rPr>
                <a:t>Routage statique </a:t>
              </a:r>
            </a:p>
          </p:txBody>
        </p:sp>
        <p:sp>
          <p:nvSpPr>
            <p:cNvPr id="20494" name="ZoneTexte 4"/>
            <p:cNvSpPr txBox="1">
              <a:spLocks noChangeArrowheads="1"/>
            </p:cNvSpPr>
            <p:nvPr/>
          </p:nvSpPr>
          <p:spPr bwMode="auto">
            <a:xfrm>
              <a:off x="5254086" y="2090867"/>
              <a:ext cx="1403724" cy="707539"/>
            </a:xfrm>
            <a:prstGeom prst="rect">
              <a:avLst/>
            </a:prstGeom>
            <a:solidFill>
              <a:srgbClr val="FFD8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fr-FR" sz="2000">
                  <a:latin typeface="Garamond" pitchFamily="18" charset="0"/>
                </a:rPr>
                <a:t>Routage dynamique </a:t>
              </a:r>
            </a:p>
          </p:txBody>
        </p:sp>
        <p:sp>
          <p:nvSpPr>
            <p:cNvPr id="3" name="ZoneTexte 5"/>
            <p:cNvSpPr txBox="1">
              <a:spLocks noChangeArrowheads="1"/>
            </p:cNvSpPr>
            <p:nvPr/>
          </p:nvSpPr>
          <p:spPr bwMode="auto">
            <a:xfrm>
              <a:off x="2734909" y="3386367"/>
              <a:ext cx="1152135" cy="70754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fr-FR" sz="2000" dirty="0">
                  <a:solidFill>
                    <a:srgbClr val="FF0000"/>
                  </a:solidFill>
                  <a:latin typeface="Garamond" pitchFamily="18" charset="0"/>
                </a:rPr>
                <a:t>Routage Intérieur </a:t>
              </a:r>
            </a:p>
          </p:txBody>
        </p:sp>
        <p:sp>
          <p:nvSpPr>
            <p:cNvPr id="4" name="ZoneTexte 6"/>
            <p:cNvSpPr txBox="1">
              <a:spLocks noChangeArrowheads="1"/>
            </p:cNvSpPr>
            <p:nvPr/>
          </p:nvSpPr>
          <p:spPr bwMode="auto">
            <a:xfrm>
              <a:off x="7341861" y="3322910"/>
              <a:ext cx="1223548" cy="70754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fr-FR" sz="2000" dirty="0">
                  <a:solidFill>
                    <a:srgbClr val="FF0000"/>
                  </a:solidFill>
                  <a:latin typeface="Garamond" pitchFamily="18" charset="0"/>
                </a:rPr>
                <a:t>Routage Extérieur </a:t>
              </a:r>
            </a:p>
          </p:txBody>
        </p:sp>
        <p:cxnSp>
          <p:nvCxnSpPr>
            <p:cNvPr id="20497" name="Connecteur droit avec flèche 8"/>
            <p:cNvCxnSpPr>
              <a:cxnSpLocks noChangeShapeType="1"/>
              <a:stCxn id="20494" idx="2"/>
            </p:cNvCxnSpPr>
            <p:nvPr/>
          </p:nvCxnSpPr>
          <p:spPr bwMode="auto">
            <a:xfrm flipH="1">
              <a:off x="3885947" y="2798406"/>
              <a:ext cx="2070001" cy="575782"/>
            </a:xfrm>
            <a:prstGeom prst="straightConnector1">
              <a:avLst/>
            </a:prstGeom>
            <a:noFill/>
            <a:ln w="57150" algn="ctr">
              <a:solidFill>
                <a:srgbClr val="FF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498" name="Connecteur droit avec flèche 9"/>
            <p:cNvCxnSpPr>
              <a:cxnSpLocks noChangeShapeType="1"/>
              <a:stCxn id="20494" idx="2"/>
            </p:cNvCxnSpPr>
            <p:nvPr/>
          </p:nvCxnSpPr>
          <p:spPr bwMode="auto">
            <a:xfrm>
              <a:off x="5955947" y="2798406"/>
              <a:ext cx="1457695" cy="512516"/>
            </a:xfrm>
            <a:prstGeom prst="straightConnector1">
              <a:avLst/>
            </a:prstGeom>
            <a:noFill/>
            <a:ln w="57150" algn="ctr">
              <a:solidFill>
                <a:srgbClr val="FF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499" name="Connecteur droit avec flèche 12"/>
            <p:cNvCxnSpPr>
              <a:cxnSpLocks noChangeShapeType="1"/>
              <a:stCxn id="20492" idx="2"/>
            </p:cNvCxnSpPr>
            <p:nvPr/>
          </p:nvCxnSpPr>
          <p:spPr bwMode="auto">
            <a:xfrm flipH="1">
              <a:off x="4389902" y="1718816"/>
              <a:ext cx="792004" cy="359864"/>
            </a:xfrm>
            <a:prstGeom prst="straightConnector1">
              <a:avLst/>
            </a:prstGeom>
            <a:noFill/>
            <a:ln w="57150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00" name="Connecteur droit avec flèche 14"/>
            <p:cNvCxnSpPr>
              <a:cxnSpLocks noChangeShapeType="1"/>
              <a:stCxn id="20492" idx="2"/>
              <a:endCxn id="20494" idx="0"/>
            </p:cNvCxnSpPr>
            <p:nvPr/>
          </p:nvCxnSpPr>
          <p:spPr bwMode="auto">
            <a:xfrm>
              <a:off x="5181906" y="1718816"/>
              <a:ext cx="774042" cy="372052"/>
            </a:xfrm>
            <a:prstGeom prst="straightConnector1">
              <a:avLst/>
            </a:prstGeom>
            <a:noFill/>
            <a:ln w="57150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0" name="Titre 1"/>
          <p:cNvSpPr txBox="1">
            <a:spLocks/>
          </p:cNvSpPr>
          <p:nvPr/>
        </p:nvSpPr>
        <p:spPr>
          <a:xfrm>
            <a:off x="457200" y="44450"/>
            <a:ext cx="8229600" cy="561975"/>
          </a:xfrm>
          <a:prstGeom prst="rect">
            <a:avLst/>
          </a:prstGeom>
        </p:spPr>
        <p:txBody>
          <a:bodyPr/>
          <a:lstStyle/>
          <a:p>
            <a:pPr eaLnBrk="0" hangingPunct="0">
              <a:spcBef>
                <a:spcPct val="0"/>
              </a:spcBef>
              <a:buClrTx/>
              <a:defRPr/>
            </a:pPr>
            <a:r>
              <a:rPr lang="fr-FR" sz="2800" kern="0" dirty="0">
                <a:solidFill>
                  <a:schemeClr val="accent2"/>
                </a:solidFill>
                <a:latin typeface="Garamond" pitchFamily="18" charset="0"/>
              </a:rPr>
              <a:t>Classification des protocoles de routage</a:t>
            </a:r>
          </a:p>
        </p:txBody>
      </p:sp>
      <p:sp>
        <p:nvSpPr>
          <p:cNvPr id="20485" name="ZoneTexte 21"/>
          <p:cNvSpPr txBox="1">
            <a:spLocks noChangeArrowheads="1"/>
          </p:cNvSpPr>
          <p:nvPr/>
        </p:nvSpPr>
        <p:spPr bwMode="auto">
          <a:xfrm>
            <a:off x="6588125" y="5157788"/>
            <a:ext cx="2195513" cy="611187"/>
          </a:xfrm>
          <a:prstGeom prst="rect">
            <a:avLst/>
          </a:prstGeom>
          <a:solidFill>
            <a:srgbClr val="FFDC6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l" eaLnBrk="1" hangingPunct="1">
              <a:spcBef>
                <a:spcPct val="0"/>
              </a:spcBef>
            </a:pPr>
            <a:r>
              <a:rPr lang="fr-FR" sz="1600">
                <a:solidFill>
                  <a:srgbClr val="800000"/>
                </a:solidFill>
                <a:latin typeface="Garamond" pitchFamily="18" charset="0"/>
              </a:rPr>
              <a:t>eBGP : </a:t>
            </a:r>
            <a:r>
              <a:rPr lang="fr-FR" sz="1600">
                <a:solidFill>
                  <a:schemeClr val="tx1"/>
                </a:solidFill>
                <a:latin typeface="Garamond" pitchFamily="18" charset="0"/>
              </a:rPr>
              <a:t>external Border </a:t>
            </a:r>
          </a:p>
          <a:p>
            <a:pPr algn="l" eaLnBrk="1" hangingPunct="1">
              <a:spcBef>
                <a:spcPct val="0"/>
              </a:spcBef>
            </a:pPr>
            <a:r>
              <a:rPr lang="fr-FR" sz="1600">
                <a:solidFill>
                  <a:schemeClr val="tx1"/>
                </a:solidFill>
                <a:latin typeface="Garamond" pitchFamily="18" charset="0"/>
              </a:rPr>
              <a:t>Gateway Protocol</a:t>
            </a:r>
          </a:p>
        </p:txBody>
      </p:sp>
      <p:sp>
        <p:nvSpPr>
          <p:cNvPr id="20486" name="Forme libre 24"/>
          <p:cNvSpPr>
            <a:spLocks/>
          </p:cNvSpPr>
          <p:nvPr/>
        </p:nvSpPr>
        <p:spPr bwMode="auto">
          <a:xfrm>
            <a:off x="819150" y="4424363"/>
            <a:ext cx="585788" cy="176212"/>
          </a:xfrm>
          <a:custGeom>
            <a:avLst/>
            <a:gdLst>
              <a:gd name="T0" fmla="*/ 558767 w 586853"/>
              <a:gd name="T1" fmla="*/ 147535 h 177420"/>
              <a:gd name="T2" fmla="*/ 0 w 586853"/>
              <a:gd name="T3" fmla="*/ 0 h 177420"/>
              <a:gd name="T4" fmla="*/ 0 60000 65536"/>
              <a:gd name="T5" fmla="*/ 0 60000 65536"/>
              <a:gd name="T6" fmla="*/ 0 w 586853"/>
              <a:gd name="T7" fmla="*/ 0 h 177420"/>
              <a:gd name="T8" fmla="*/ 586853 w 586853"/>
              <a:gd name="T9" fmla="*/ 177420 h 17742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586853" h="177420">
                <a:moveTo>
                  <a:pt x="586853" y="17742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36" name="Rectangle 35"/>
          <p:cNvSpPr/>
          <p:nvPr/>
        </p:nvSpPr>
        <p:spPr>
          <a:xfrm>
            <a:off x="6629400" y="4035425"/>
            <a:ext cx="2149475" cy="1033463"/>
          </a:xfrm>
          <a:prstGeom prst="rect">
            <a:avLst/>
          </a:prstGeom>
          <a:solidFill>
            <a:schemeClr val="accent5">
              <a:lumMod val="90000"/>
            </a:scheme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fr-FR" dirty="0">
                <a:solidFill>
                  <a:srgbClr val="FF0000"/>
                </a:solidFill>
                <a:latin typeface="Garamond" pitchFamily="18" charset="0"/>
              </a:rPr>
              <a:t>Protocoles </a:t>
            </a:r>
          </a:p>
          <a:p>
            <a:pPr>
              <a:defRPr/>
            </a:pPr>
            <a:r>
              <a:rPr lang="fr-FR" dirty="0">
                <a:solidFill>
                  <a:srgbClr val="800000"/>
                </a:solidFill>
                <a:latin typeface="Garamond" pitchFamily="18" charset="0"/>
              </a:rPr>
              <a:t>à vecteur de chemin</a:t>
            </a:r>
          </a:p>
          <a:p>
            <a:pPr>
              <a:defRPr/>
            </a:pPr>
            <a:r>
              <a:rPr lang="fr-FR" dirty="0">
                <a:solidFill>
                  <a:srgbClr val="FF0000"/>
                </a:solidFill>
                <a:latin typeface="Garamond" pitchFamily="18" charset="0"/>
              </a:rPr>
              <a:t>(</a:t>
            </a:r>
            <a:r>
              <a:rPr lang="fr-FR" dirty="0" err="1">
                <a:solidFill>
                  <a:srgbClr val="FF0000"/>
                </a:solidFill>
                <a:latin typeface="Garamond" pitchFamily="18" charset="0"/>
              </a:rPr>
              <a:t>Path</a:t>
            </a:r>
            <a:r>
              <a:rPr lang="fr-FR" dirty="0">
                <a:solidFill>
                  <a:srgbClr val="FF0000"/>
                </a:solidFill>
                <a:latin typeface="Garamond" pitchFamily="18" charset="0"/>
              </a:rPr>
              <a:t> </a:t>
            </a:r>
            <a:r>
              <a:rPr lang="fr-FR" dirty="0" err="1">
                <a:solidFill>
                  <a:srgbClr val="FF0000"/>
                </a:solidFill>
                <a:latin typeface="Garamond" pitchFamily="18" charset="0"/>
              </a:rPr>
              <a:t>Vector</a:t>
            </a:r>
            <a:r>
              <a:rPr lang="fr-FR" dirty="0">
                <a:solidFill>
                  <a:srgbClr val="FF0000"/>
                </a:solidFill>
                <a:latin typeface="Garamond" pitchFamily="18" charset="0"/>
              </a:rPr>
              <a:t>)</a:t>
            </a:r>
          </a:p>
        </p:txBody>
      </p:sp>
      <p:cxnSp>
        <p:nvCxnSpPr>
          <p:cNvPr id="20488" name="Connecteur droit avec flèche 57"/>
          <p:cNvCxnSpPr>
            <a:cxnSpLocks noChangeShapeType="1"/>
            <a:stCxn id="4" idx="2"/>
          </p:cNvCxnSpPr>
          <p:nvPr/>
        </p:nvCxnSpPr>
        <p:spPr bwMode="auto">
          <a:xfrm>
            <a:off x="7127875" y="3683000"/>
            <a:ext cx="323850" cy="360363"/>
          </a:xfrm>
          <a:prstGeom prst="straightConnector1">
            <a:avLst/>
          </a:prstGeom>
          <a:noFill/>
          <a:ln w="38100" algn="ctr">
            <a:solidFill>
              <a:srgbClr val="0066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489" name="Rectangle 58"/>
          <p:cNvSpPr>
            <a:spLocks noChangeArrowheads="1"/>
          </p:cNvSpPr>
          <p:nvPr/>
        </p:nvSpPr>
        <p:spPr bwMode="auto">
          <a:xfrm>
            <a:off x="42863" y="2781300"/>
            <a:ext cx="5681662" cy="4005263"/>
          </a:xfrm>
          <a:prstGeom prst="rect">
            <a:avLst/>
          </a:prstGeom>
          <a:noFill/>
          <a:ln w="38100" algn="ctr">
            <a:solidFill>
              <a:srgbClr val="0066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490" name="Rectangle 60"/>
          <p:cNvSpPr>
            <a:spLocks noChangeArrowheads="1"/>
          </p:cNvSpPr>
          <p:nvPr/>
        </p:nvSpPr>
        <p:spPr bwMode="auto">
          <a:xfrm>
            <a:off x="5867400" y="2749550"/>
            <a:ext cx="3168650" cy="4032250"/>
          </a:xfrm>
          <a:prstGeom prst="rect">
            <a:avLst/>
          </a:prstGeom>
          <a:noFill/>
          <a:ln w="38100" algn="ctr">
            <a:solidFill>
              <a:srgbClr val="0066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491" name="Rectangle 29"/>
          <p:cNvSpPr>
            <a:spLocks noChangeArrowheads="1"/>
          </p:cNvSpPr>
          <p:nvPr/>
        </p:nvSpPr>
        <p:spPr bwMode="auto">
          <a:xfrm>
            <a:off x="3563938" y="2955925"/>
            <a:ext cx="2560637" cy="904875"/>
          </a:xfrm>
          <a:prstGeom prst="rect">
            <a:avLst/>
          </a:prstGeom>
          <a:solidFill>
            <a:srgbClr val="FFDC6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fr-FR" sz="2400">
                <a:solidFill>
                  <a:schemeClr val="tx1"/>
                </a:solidFill>
                <a:latin typeface="Garamond" pitchFamily="18" charset="0"/>
              </a:rPr>
              <a:t> AS (Autonomous </a:t>
            </a:r>
          </a:p>
          <a:p>
            <a:r>
              <a:rPr lang="fr-FR" sz="2400">
                <a:solidFill>
                  <a:schemeClr val="tx1"/>
                </a:solidFill>
                <a:latin typeface="Garamond" pitchFamily="18" charset="0"/>
              </a:rPr>
              <a:t>System)</a:t>
            </a:r>
            <a:endParaRPr lang="fr-FR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>
          <a:xfrm>
            <a:off x="6589713" y="6108700"/>
            <a:ext cx="2133600" cy="476250"/>
          </a:xfrm>
        </p:spPr>
        <p:txBody>
          <a:bodyPr/>
          <a:lstStyle/>
          <a:p>
            <a:pPr>
              <a:defRPr/>
            </a:pPr>
            <a:fld id="{8DF22C9F-1817-47D4-9653-350BD908687A}" type="slidenum">
              <a:rPr lang="fr-FR" smtClean="0"/>
              <a:pPr>
                <a:defRPr/>
              </a:pPr>
              <a:t>31</a:t>
            </a:fld>
            <a:endParaRPr lang="fr-FR" dirty="0"/>
          </a:p>
        </p:txBody>
      </p:sp>
      <p:grpSp>
        <p:nvGrpSpPr>
          <p:cNvPr id="21507" name="Groupe 18"/>
          <p:cNvGrpSpPr>
            <a:grpSpLocks/>
          </p:cNvGrpSpPr>
          <p:nvPr/>
        </p:nvGrpSpPr>
        <p:grpSpPr bwMode="auto">
          <a:xfrm>
            <a:off x="1908175" y="908050"/>
            <a:ext cx="5832475" cy="2838450"/>
            <a:chOff x="2734909" y="1257377"/>
            <a:chExt cx="5830500" cy="2836538"/>
          </a:xfrm>
        </p:grpSpPr>
        <p:sp>
          <p:nvSpPr>
            <p:cNvPr id="21519" name="ZoneTexte 2"/>
            <p:cNvSpPr txBox="1">
              <a:spLocks noChangeArrowheads="1"/>
            </p:cNvSpPr>
            <p:nvPr/>
          </p:nvSpPr>
          <p:spPr bwMode="auto">
            <a:xfrm>
              <a:off x="4534033" y="1257377"/>
              <a:ext cx="1295745" cy="461439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fr-FR" sz="2400">
                  <a:latin typeface="Garamond" pitchFamily="18" charset="0"/>
                </a:rPr>
                <a:t>Routage</a:t>
              </a:r>
            </a:p>
          </p:txBody>
        </p:sp>
        <p:sp>
          <p:nvSpPr>
            <p:cNvPr id="21520" name="ZoneTexte 3"/>
            <p:cNvSpPr txBox="1">
              <a:spLocks noChangeArrowheads="1"/>
            </p:cNvSpPr>
            <p:nvPr/>
          </p:nvSpPr>
          <p:spPr bwMode="auto">
            <a:xfrm>
              <a:off x="3562215" y="2094685"/>
              <a:ext cx="1115781" cy="719647"/>
            </a:xfrm>
            <a:prstGeom prst="rect">
              <a:avLst/>
            </a:prstGeom>
            <a:solidFill>
              <a:srgbClr val="FFD8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fr-FR" sz="2000">
                  <a:latin typeface="Garamond" pitchFamily="18" charset="0"/>
                </a:rPr>
                <a:t>Routage statique </a:t>
              </a:r>
            </a:p>
          </p:txBody>
        </p:sp>
        <p:sp>
          <p:nvSpPr>
            <p:cNvPr id="21521" name="ZoneTexte 4"/>
            <p:cNvSpPr txBox="1">
              <a:spLocks noChangeArrowheads="1"/>
            </p:cNvSpPr>
            <p:nvPr/>
          </p:nvSpPr>
          <p:spPr bwMode="auto">
            <a:xfrm>
              <a:off x="5254086" y="2090867"/>
              <a:ext cx="1403724" cy="707539"/>
            </a:xfrm>
            <a:prstGeom prst="rect">
              <a:avLst/>
            </a:prstGeom>
            <a:solidFill>
              <a:srgbClr val="FFD8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fr-FR" sz="2000">
                  <a:latin typeface="Garamond" pitchFamily="18" charset="0"/>
                </a:rPr>
                <a:t>Routage dynamique </a:t>
              </a:r>
            </a:p>
          </p:txBody>
        </p:sp>
        <p:sp>
          <p:nvSpPr>
            <p:cNvPr id="3" name="ZoneTexte 5"/>
            <p:cNvSpPr txBox="1">
              <a:spLocks noChangeArrowheads="1"/>
            </p:cNvSpPr>
            <p:nvPr/>
          </p:nvSpPr>
          <p:spPr bwMode="auto">
            <a:xfrm>
              <a:off x="2734909" y="3386367"/>
              <a:ext cx="1152135" cy="70754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fr-FR" sz="2000" dirty="0">
                  <a:solidFill>
                    <a:srgbClr val="FF0000"/>
                  </a:solidFill>
                  <a:latin typeface="Garamond" pitchFamily="18" charset="0"/>
                </a:rPr>
                <a:t>Routage Intérieur </a:t>
              </a:r>
            </a:p>
          </p:txBody>
        </p:sp>
        <p:sp>
          <p:nvSpPr>
            <p:cNvPr id="4" name="ZoneTexte 6"/>
            <p:cNvSpPr txBox="1">
              <a:spLocks noChangeArrowheads="1"/>
            </p:cNvSpPr>
            <p:nvPr/>
          </p:nvSpPr>
          <p:spPr bwMode="auto">
            <a:xfrm>
              <a:off x="7341861" y="3322910"/>
              <a:ext cx="1223548" cy="70754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fr-FR" sz="2000" dirty="0">
                  <a:solidFill>
                    <a:srgbClr val="FF0000"/>
                  </a:solidFill>
                  <a:latin typeface="Garamond" pitchFamily="18" charset="0"/>
                </a:rPr>
                <a:t>Routage Extérieur </a:t>
              </a:r>
            </a:p>
          </p:txBody>
        </p:sp>
        <p:cxnSp>
          <p:nvCxnSpPr>
            <p:cNvPr id="21524" name="Connecteur droit avec flèche 8"/>
            <p:cNvCxnSpPr>
              <a:cxnSpLocks noChangeShapeType="1"/>
              <a:stCxn id="21521" idx="2"/>
            </p:cNvCxnSpPr>
            <p:nvPr/>
          </p:nvCxnSpPr>
          <p:spPr bwMode="auto">
            <a:xfrm flipH="1">
              <a:off x="3885947" y="2798406"/>
              <a:ext cx="2070001" cy="575782"/>
            </a:xfrm>
            <a:prstGeom prst="straightConnector1">
              <a:avLst/>
            </a:prstGeom>
            <a:noFill/>
            <a:ln w="57150" algn="ctr">
              <a:solidFill>
                <a:srgbClr val="FF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525" name="Connecteur droit avec flèche 9"/>
            <p:cNvCxnSpPr>
              <a:cxnSpLocks noChangeShapeType="1"/>
              <a:stCxn id="21521" idx="2"/>
            </p:cNvCxnSpPr>
            <p:nvPr/>
          </p:nvCxnSpPr>
          <p:spPr bwMode="auto">
            <a:xfrm>
              <a:off x="5955947" y="2798406"/>
              <a:ext cx="1457695" cy="512516"/>
            </a:xfrm>
            <a:prstGeom prst="straightConnector1">
              <a:avLst/>
            </a:prstGeom>
            <a:noFill/>
            <a:ln w="57150" algn="ctr">
              <a:solidFill>
                <a:srgbClr val="FF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526" name="Connecteur droit avec flèche 12"/>
            <p:cNvCxnSpPr>
              <a:cxnSpLocks noChangeShapeType="1"/>
              <a:stCxn id="21519" idx="2"/>
            </p:cNvCxnSpPr>
            <p:nvPr/>
          </p:nvCxnSpPr>
          <p:spPr bwMode="auto">
            <a:xfrm flipH="1">
              <a:off x="4389902" y="1718816"/>
              <a:ext cx="792004" cy="359864"/>
            </a:xfrm>
            <a:prstGeom prst="straightConnector1">
              <a:avLst/>
            </a:prstGeom>
            <a:noFill/>
            <a:ln w="57150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527" name="Connecteur droit avec flèche 14"/>
            <p:cNvCxnSpPr>
              <a:cxnSpLocks noChangeShapeType="1"/>
              <a:stCxn id="21519" idx="2"/>
              <a:endCxn id="21521" idx="0"/>
            </p:cNvCxnSpPr>
            <p:nvPr/>
          </p:nvCxnSpPr>
          <p:spPr bwMode="auto">
            <a:xfrm>
              <a:off x="5181906" y="1718816"/>
              <a:ext cx="774042" cy="372052"/>
            </a:xfrm>
            <a:prstGeom prst="straightConnector1">
              <a:avLst/>
            </a:prstGeom>
            <a:noFill/>
            <a:ln w="57150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0" name="Titre 1"/>
          <p:cNvSpPr txBox="1">
            <a:spLocks/>
          </p:cNvSpPr>
          <p:nvPr/>
        </p:nvSpPr>
        <p:spPr>
          <a:xfrm>
            <a:off x="457200" y="44450"/>
            <a:ext cx="8229600" cy="561975"/>
          </a:xfrm>
          <a:prstGeom prst="rect">
            <a:avLst/>
          </a:prstGeom>
        </p:spPr>
        <p:txBody>
          <a:bodyPr/>
          <a:lstStyle/>
          <a:p>
            <a:pPr eaLnBrk="0" hangingPunct="0">
              <a:spcBef>
                <a:spcPct val="0"/>
              </a:spcBef>
              <a:buClrTx/>
              <a:defRPr/>
            </a:pPr>
            <a:r>
              <a:rPr lang="fr-FR" sz="2800" kern="0" dirty="0">
                <a:solidFill>
                  <a:schemeClr val="accent2"/>
                </a:solidFill>
                <a:latin typeface="Garamond" pitchFamily="18" charset="0"/>
              </a:rPr>
              <a:t>Classification des protocoles de routage</a:t>
            </a:r>
          </a:p>
        </p:txBody>
      </p:sp>
      <p:sp>
        <p:nvSpPr>
          <p:cNvPr id="21509" name="ZoneTexte 21"/>
          <p:cNvSpPr txBox="1">
            <a:spLocks noChangeArrowheads="1"/>
          </p:cNvSpPr>
          <p:nvPr/>
        </p:nvSpPr>
        <p:spPr bwMode="auto">
          <a:xfrm>
            <a:off x="6588125" y="5157788"/>
            <a:ext cx="2195513" cy="611187"/>
          </a:xfrm>
          <a:prstGeom prst="rect">
            <a:avLst/>
          </a:prstGeom>
          <a:solidFill>
            <a:srgbClr val="FFDC6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l" eaLnBrk="1" hangingPunct="1">
              <a:spcBef>
                <a:spcPct val="0"/>
              </a:spcBef>
            </a:pPr>
            <a:r>
              <a:rPr lang="fr-FR" sz="1600">
                <a:solidFill>
                  <a:srgbClr val="800000"/>
                </a:solidFill>
                <a:latin typeface="Garamond" pitchFamily="18" charset="0"/>
              </a:rPr>
              <a:t>eBGP : </a:t>
            </a:r>
            <a:r>
              <a:rPr lang="fr-FR" sz="1600">
                <a:solidFill>
                  <a:schemeClr val="tx1"/>
                </a:solidFill>
                <a:latin typeface="Garamond" pitchFamily="18" charset="0"/>
              </a:rPr>
              <a:t>external Border </a:t>
            </a:r>
          </a:p>
          <a:p>
            <a:pPr algn="l" eaLnBrk="1" hangingPunct="1">
              <a:spcBef>
                <a:spcPct val="0"/>
              </a:spcBef>
            </a:pPr>
            <a:r>
              <a:rPr lang="fr-FR" sz="1600">
                <a:solidFill>
                  <a:schemeClr val="tx1"/>
                </a:solidFill>
                <a:latin typeface="Garamond" pitchFamily="18" charset="0"/>
              </a:rPr>
              <a:t>Gateway Protocol</a:t>
            </a:r>
          </a:p>
        </p:txBody>
      </p:sp>
      <p:sp>
        <p:nvSpPr>
          <p:cNvPr id="21510" name="Forme libre 24"/>
          <p:cNvSpPr>
            <a:spLocks/>
          </p:cNvSpPr>
          <p:nvPr/>
        </p:nvSpPr>
        <p:spPr bwMode="auto">
          <a:xfrm>
            <a:off x="819150" y="4424363"/>
            <a:ext cx="585788" cy="176212"/>
          </a:xfrm>
          <a:custGeom>
            <a:avLst/>
            <a:gdLst>
              <a:gd name="T0" fmla="*/ 558767 w 586853"/>
              <a:gd name="T1" fmla="*/ 147535 h 177420"/>
              <a:gd name="T2" fmla="*/ 0 w 586853"/>
              <a:gd name="T3" fmla="*/ 0 h 177420"/>
              <a:gd name="T4" fmla="*/ 0 60000 65536"/>
              <a:gd name="T5" fmla="*/ 0 60000 65536"/>
              <a:gd name="T6" fmla="*/ 0 w 586853"/>
              <a:gd name="T7" fmla="*/ 0 h 177420"/>
              <a:gd name="T8" fmla="*/ 586853 w 586853"/>
              <a:gd name="T9" fmla="*/ 177420 h 17742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586853" h="177420">
                <a:moveTo>
                  <a:pt x="586853" y="17742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36" name="Rectangle 35"/>
          <p:cNvSpPr/>
          <p:nvPr/>
        </p:nvSpPr>
        <p:spPr>
          <a:xfrm>
            <a:off x="6629400" y="4035425"/>
            <a:ext cx="2149475" cy="1033463"/>
          </a:xfrm>
          <a:prstGeom prst="rect">
            <a:avLst/>
          </a:prstGeom>
          <a:solidFill>
            <a:schemeClr val="accent5">
              <a:lumMod val="90000"/>
            </a:scheme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fr-FR" dirty="0">
                <a:solidFill>
                  <a:srgbClr val="FF0000"/>
                </a:solidFill>
                <a:latin typeface="Garamond" pitchFamily="18" charset="0"/>
              </a:rPr>
              <a:t>Protocoles </a:t>
            </a:r>
          </a:p>
          <a:p>
            <a:pPr>
              <a:defRPr/>
            </a:pPr>
            <a:r>
              <a:rPr lang="fr-FR" dirty="0">
                <a:solidFill>
                  <a:srgbClr val="800000"/>
                </a:solidFill>
                <a:latin typeface="Garamond" pitchFamily="18" charset="0"/>
              </a:rPr>
              <a:t>à vecteur de chemin</a:t>
            </a:r>
          </a:p>
          <a:p>
            <a:pPr>
              <a:defRPr/>
            </a:pPr>
            <a:r>
              <a:rPr lang="fr-FR" dirty="0">
                <a:solidFill>
                  <a:srgbClr val="FF0000"/>
                </a:solidFill>
                <a:latin typeface="Garamond" pitchFamily="18" charset="0"/>
              </a:rPr>
              <a:t>(</a:t>
            </a:r>
            <a:r>
              <a:rPr lang="fr-FR" dirty="0" err="1">
                <a:solidFill>
                  <a:srgbClr val="FF0000"/>
                </a:solidFill>
                <a:latin typeface="Garamond" pitchFamily="18" charset="0"/>
              </a:rPr>
              <a:t>Path</a:t>
            </a:r>
            <a:r>
              <a:rPr lang="fr-FR" dirty="0">
                <a:solidFill>
                  <a:srgbClr val="FF0000"/>
                </a:solidFill>
                <a:latin typeface="Garamond" pitchFamily="18" charset="0"/>
              </a:rPr>
              <a:t> </a:t>
            </a:r>
            <a:r>
              <a:rPr lang="fr-FR" dirty="0" err="1">
                <a:solidFill>
                  <a:srgbClr val="FF0000"/>
                </a:solidFill>
                <a:latin typeface="Garamond" pitchFamily="18" charset="0"/>
              </a:rPr>
              <a:t>Vector</a:t>
            </a:r>
            <a:r>
              <a:rPr lang="fr-FR" dirty="0">
                <a:solidFill>
                  <a:srgbClr val="FF0000"/>
                </a:solidFill>
                <a:latin typeface="Garamond" pitchFamily="18" charset="0"/>
              </a:rPr>
              <a:t>)</a:t>
            </a:r>
          </a:p>
        </p:txBody>
      </p:sp>
      <p:cxnSp>
        <p:nvCxnSpPr>
          <p:cNvPr id="21512" name="Connecteur droit avec flèche 57"/>
          <p:cNvCxnSpPr>
            <a:cxnSpLocks noChangeShapeType="1"/>
            <a:stCxn id="4" idx="2"/>
          </p:cNvCxnSpPr>
          <p:nvPr/>
        </p:nvCxnSpPr>
        <p:spPr bwMode="auto">
          <a:xfrm>
            <a:off x="7127875" y="3683000"/>
            <a:ext cx="323850" cy="360363"/>
          </a:xfrm>
          <a:prstGeom prst="straightConnector1">
            <a:avLst/>
          </a:prstGeom>
          <a:noFill/>
          <a:ln w="38100" algn="ctr">
            <a:solidFill>
              <a:srgbClr val="0066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13" name="Rectangle 58"/>
          <p:cNvSpPr>
            <a:spLocks noChangeArrowheads="1"/>
          </p:cNvSpPr>
          <p:nvPr/>
        </p:nvSpPr>
        <p:spPr bwMode="auto">
          <a:xfrm>
            <a:off x="42863" y="2781300"/>
            <a:ext cx="5681662" cy="4005263"/>
          </a:xfrm>
          <a:prstGeom prst="rect">
            <a:avLst/>
          </a:prstGeom>
          <a:noFill/>
          <a:ln w="38100" algn="ctr">
            <a:solidFill>
              <a:srgbClr val="0066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1514" name="Rectangle 60"/>
          <p:cNvSpPr>
            <a:spLocks noChangeArrowheads="1"/>
          </p:cNvSpPr>
          <p:nvPr/>
        </p:nvSpPr>
        <p:spPr bwMode="auto">
          <a:xfrm>
            <a:off x="5867400" y="2749550"/>
            <a:ext cx="3168650" cy="4032250"/>
          </a:xfrm>
          <a:prstGeom prst="rect">
            <a:avLst/>
          </a:prstGeom>
          <a:noFill/>
          <a:ln w="38100" algn="ctr">
            <a:solidFill>
              <a:srgbClr val="0066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1515" name="Rectangle 29"/>
          <p:cNvSpPr>
            <a:spLocks noChangeArrowheads="1"/>
          </p:cNvSpPr>
          <p:nvPr/>
        </p:nvSpPr>
        <p:spPr bwMode="auto">
          <a:xfrm>
            <a:off x="3563938" y="2955925"/>
            <a:ext cx="2560637" cy="904875"/>
          </a:xfrm>
          <a:prstGeom prst="rect">
            <a:avLst/>
          </a:prstGeom>
          <a:solidFill>
            <a:srgbClr val="FFDC6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fr-FR" sz="2400">
                <a:solidFill>
                  <a:schemeClr val="tx1"/>
                </a:solidFill>
                <a:latin typeface="Garamond" pitchFamily="18" charset="0"/>
              </a:rPr>
              <a:t> AS (Autonomous </a:t>
            </a:r>
          </a:p>
          <a:p>
            <a:r>
              <a:rPr lang="fr-FR" sz="2400">
                <a:solidFill>
                  <a:schemeClr val="tx1"/>
                </a:solidFill>
                <a:latin typeface="Garamond" pitchFamily="18" charset="0"/>
              </a:rPr>
              <a:t>System)</a:t>
            </a:r>
            <a:endParaRPr lang="fr-FR" sz="2400"/>
          </a:p>
        </p:txBody>
      </p:sp>
      <p:grpSp>
        <p:nvGrpSpPr>
          <p:cNvPr id="21516" name="Groupe 23"/>
          <p:cNvGrpSpPr>
            <a:grpSpLocks/>
          </p:cNvGrpSpPr>
          <p:nvPr/>
        </p:nvGrpSpPr>
        <p:grpSpPr bwMode="auto">
          <a:xfrm>
            <a:off x="6011863" y="5768975"/>
            <a:ext cx="2987675" cy="915988"/>
            <a:chOff x="6012160" y="5769304"/>
            <a:chExt cx="2988000" cy="915971"/>
          </a:xfrm>
        </p:grpSpPr>
        <p:sp>
          <p:nvSpPr>
            <p:cNvPr id="21517" name="ZoneTexte 30"/>
            <p:cNvSpPr txBox="1">
              <a:spLocks noChangeArrowheads="1"/>
            </p:cNvSpPr>
            <p:nvPr/>
          </p:nvSpPr>
          <p:spPr bwMode="auto">
            <a:xfrm>
              <a:off x="6012160" y="6085111"/>
              <a:ext cx="2988000" cy="600164"/>
            </a:xfrm>
            <a:prstGeom prst="rect">
              <a:avLst/>
            </a:prstGeom>
            <a:solidFill>
              <a:srgbClr val="C2E4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fr-FR" sz="1500">
                  <a:solidFill>
                    <a:srgbClr val="800000"/>
                  </a:solidFill>
                  <a:latin typeface="Garamond" pitchFamily="18" charset="0"/>
                </a:rPr>
                <a:t>Best Path Algorithm </a:t>
              </a:r>
            </a:p>
            <a:p>
              <a:pPr eaLnBrk="1" hangingPunct="1"/>
              <a:r>
                <a:rPr lang="fr-FR" sz="1500">
                  <a:solidFill>
                    <a:srgbClr val="800000"/>
                  </a:solidFill>
                  <a:latin typeface="Garamond" pitchFamily="18" charset="0"/>
                </a:rPr>
                <a:t>(L’algorithme du meilleur chemin) </a:t>
              </a:r>
              <a:endParaRPr lang="fr-FR" sz="1500">
                <a:solidFill>
                  <a:srgbClr val="800000"/>
                </a:solidFill>
              </a:endParaRPr>
            </a:p>
          </p:txBody>
        </p:sp>
        <p:sp>
          <p:nvSpPr>
            <p:cNvPr id="21518" name="Flèche vers le bas 33"/>
            <p:cNvSpPr>
              <a:spLocks noChangeArrowheads="1"/>
            </p:cNvSpPr>
            <p:nvPr/>
          </p:nvSpPr>
          <p:spPr bwMode="auto">
            <a:xfrm>
              <a:off x="7523435" y="5769304"/>
              <a:ext cx="288925" cy="396000"/>
            </a:xfrm>
            <a:prstGeom prst="downArrow">
              <a:avLst>
                <a:gd name="adj1" fmla="val 50000"/>
                <a:gd name="adj2" fmla="val 49919"/>
              </a:avLst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ADEAA4-AD94-40AE-BE42-B459FDB713F9}" type="slidenum">
              <a:rPr lang="fr-FR" smtClean="0"/>
              <a:pPr>
                <a:defRPr/>
              </a:pPr>
              <a:t>32</a:t>
            </a:fld>
            <a:endParaRPr lang="fr-FR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760413" y="44450"/>
            <a:ext cx="7772400" cy="547688"/>
          </a:xfrm>
          <a:prstGeom prst="rect">
            <a:avLst/>
          </a:prstGeom>
          <a:noFill/>
        </p:spPr>
        <p:txBody>
          <a:bodyPr lIns="92075" tIns="46038" rIns="92075" bIns="46038"/>
          <a:lstStyle/>
          <a:p>
            <a:pPr>
              <a:spcBef>
                <a:spcPct val="0"/>
              </a:spcBef>
              <a:buClrTx/>
              <a:defRPr/>
            </a:pPr>
            <a:r>
              <a:rPr lang="fr-FR" sz="2800" kern="0">
                <a:solidFill>
                  <a:schemeClr val="accent2"/>
                </a:solidFill>
                <a:latin typeface="Garamond" pitchFamily="18" charset="0"/>
                <a:ea typeface="+mj-ea"/>
                <a:cs typeface="+mj-cs"/>
              </a:rPr>
              <a:t>Autonomous System (AS)</a:t>
            </a:r>
            <a:endParaRPr lang="fr-FR" sz="2800" kern="0" dirty="0">
              <a:solidFill>
                <a:schemeClr val="accent2"/>
              </a:solidFill>
              <a:latin typeface="Garamond" pitchFamily="18" charset="0"/>
              <a:ea typeface="+mj-ea"/>
              <a:cs typeface="+mj-cs"/>
            </a:endParaRPr>
          </a:p>
        </p:txBody>
      </p:sp>
      <p:sp>
        <p:nvSpPr>
          <p:cNvPr id="28677" name="ZoneTexte 19"/>
          <p:cNvSpPr txBox="1">
            <a:spLocks noChangeArrowheads="1"/>
          </p:cNvSpPr>
          <p:nvPr/>
        </p:nvSpPr>
        <p:spPr bwMode="auto">
          <a:xfrm>
            <a:off x="596591" y="599504"/>
            <a:ext cx="8046720" cy="707886"/>
          </a:xfrm>
          <a:prstGeom prst="rect">
            <a:avLst/>
          </a:prstGeom>
          <a:solidFill>
            <a:schemeClr val="accent1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fr-FR" sz="2000" dirty="0">
                <a:solidFill>
                  <a:srgbClr val="800000"/>
                </a:solidFill>
                <a:latin typeface="Garamond" pitchFamily="18" charset="0"/>
              </a:rPr>
              <a:t>Pour aller de AS 100 à AS </a:t>
            </a:r>
            <a:r>
              <a:rPr lang="fr-FR" sz="2000" dirty="0" smtClean="0">
                <a:solidFill>
                  <a:srgbClr val="800000"/>
                </a:solidFill>
                <a:latin typeface="Garamond" pitchFamily="18" charset="0"/>
              </a:rPr>
              <a:t>500: </a:t>
            </a:r>
            <a:r>
              <a:rPr lang="fr-FR" sz="2000" dirty="0" smtClean="0">
                <a:solidFill>
                  <a:srgbClr val="FF0000"/>
                </a:solidFill>
                <a:latin typeface="Garamond" pitchFamily="18" charset="0"/>
              </a:rPr>
              <a:t>Premier </a:t>
            </a:r>
            <a:r>
              <a:rPr lang="fr-FR" sz="2000" dirty="0">
                <a:solidFill>
                  <a:srgbClr val="FF0000"/>
                </a:solidFill>
                <a:latin typeface="Garamond" pitchFamily="18" charset="0"/>
              </a:rPr>
              <a:t>chemin : 100, 200, 400, </a:t>
            </a:r>
            <a:r>
              <a:rPr lang="fr-FR" sz="2000" dirty="0" smtClean="0">
                <a:solidFill>
                  <a:srgbClr val="FF0000"/>
                </a:solidFill>
                <a:latin typeface="Garamond" pitchFamily="18" charset="0"/>
              </a:rPr>
              <a:t>500. </a:t>
            </a:r>
            <a:r>
              <a:rPr lang="fr-FR" sz="2000" dirty="0" smtClean="0">
                <a:solidFill>
                  <a:srgbClr val="800000"/>
                </a:solidFill>
                <a:latin typeface="Garamond" pitchFamily="18" charset="0"/>
              </a:rPr>
              <a:t>				        </a:t>
            </a:r>
            <a:r>
              <a:rPr lang="fr-FR" sz="2000" dirty="0" smtClean="0">
                <a:solidFill>
                  <a:srgbClr val="FF0000"/>
                </a:solidFill>
                <a:latin typeface="Garamond" pitchFamily="18" charset="0"/>
              </a:rPr>
              <a:t>Deuxième </a:t>
            </a:r>
            <a:r>
              <a:rPr lang="fr-FR" sz="2000" dirty="0">
                <a:solidFill>
                  <a:srgbClr val="FF0000"/>
                </a:solidFill>
                <a:latin typeface="Garamond" pitchFamily="18" charset="0"/>
              </a:rPr>
              <a:t>chemin : 100, 200, 300, 400, </a:t>
            </a:r>
            <a:r>
              <a:rPr lang="fr-FR" sz="2000" dirty="0" smtClean="0">
                <a:solidFill>
                  <a:srgbClr val="FF0000"/>
                </a:solidFill>
                <a:latin typeface="Garamond" pitchFamily="18" charset="0"/>
              </a:rPr>
              <a:t>500.</a:t>
            </a:r>
            <a:endParaRPr lang="fr-FR" sz="2000" dirty="0">
              <a:solidFill>
                <a:srgbClr val="FF0000"/>
              </a:solidFill>
              <a:latin typeface="Garamond" pitchFamily="18" charset="0"/>
            </a:endParaRPr>
          </a:p>
        </p:txBody>
      </p:sp>
      <p:grpSp>
        <p:nvGrpSpPr>
          <p:cNvPr id="28678" name="Groupe 29"/>
          <p:cNvGrpSpPr>
            <a:grpSpLocks/>
          </p:cNvGrpSpPr>
          <p:nvPr/>
        </p:nvGrpSpPr>
        <p:grpSpPr bwMode="auto">
          <a:xfrm>
            <a:off x="684213" y="1484313"/>
            <a:ext cx="7713662" cy="4465637"/>
            <a:chOff x="684213" y="1484313"/>
            <a:chExt cx="7713662" cy="4465637"/>
          </a:xfrm>
        </p:grpSpPr>
        <p:pic>
          <p:nvPicPr>
            <p:cNvPr id="28680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4213" y="1484313"/>
              <a:ext cx="7713662" cy="4465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684" name="Rectangle 12"/>
            <p:cNvSpPr>
              <a:spLocks noChangeArrowheads="1"/>
            </p:cNvSpPr>
            <p:nvPr/>
          </p:nvSpPr>
          <p:spPr bwMode="auto">
            <a:xfrm>
              <a:off x="1476375" y="1989138"/>
              <a:ext cx="863600" cy="323850"/>
            </a:xfrm>
            <a:prstGeom prst="rect">
              <a:avLst/>
            </a:prstGeom>
            <a:noFill/>
            <a:ln w="28575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8685" name="Rectangle 13"/>
            <p:cNvSpPr>
              <a:spLocks noChangeArrowheads="1"/>
            </p:cNvSpPr>
            <p:nvPr/>
          </p:nvSpPr>
          <p:spPr bwMode="auto">
            <a:xfrm>
              <a:off x="6588125" y="1484313"/>
              <a:ext cx="863600" cy="323850"/>
            </a:xfrm>
            <a:prstGeom prst="rect">
              <a:avLst/>
            </a:prstGeom>
            <a:noFill/>
            <a:ln w="28575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cxnSp>
          <p:nvCxnSpPr>
            <p:cNvPr id="28686" name="Connecteur droit avec flèche 14"/>
            <p:cNvCxnSpPr>
              <a:cxnSpLocks noChangeShapeType="1"/>
            </p:cNvCxnSpPr>
            <p:nvPr/>
          </p:nvCxnSpPr>
          <p:spPr bwMode="auto">
            <a:xfrm>
              <a:off x="3132138" y="2924175"/>
              <a:ext cx="792162" cy="0"/>
            </a:xfrm>
            <a:prstGeom prst="straightConnector1">
              <a:avLst/>
            </a:prstGeom>
            <a:noFill/>
            <a:ln w="38100" algn="ctr">
              <a:solidFill>
                <a:srgbClr val="8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687" name="Connecteur droit avec flèche 17"/>
            <p:cNvCxnSpPr>
              <a:cxnSpLocks noChangeShapeType="1"/>
            </p:cNvCxnSpPr>
            <p:nvPr/>
          </p:nvCxnSpPr>
          <p:spPr bwMode="auto">
            <a:xfrm>
              <a:off x="5219700" y="3644900"/>
              <a:ext cx="576263" cy="647700"/>
            </a:xfrm>
            <a:prstGeom prst="straightConnector1">
              <a:avLst/>
            </a:prstGeom>
            <a:noFill/>
            <a:ln w="38100" algn="ctr">
              <a:solidFill>
                <a:srgbClr val="8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688" name="Connecteur droit avec flèche 22"/>
            <p:cNvCxnSpPr>
              <a:cxnSpLocks noChangeShapeType="1"/>
            </p:cNvCxnSpPr>
            <p:nvPr/>
          </p:nvCxnSpPr>
          <p:spPr bwMode="auto">
            <a:xfrm flipV="1">
              <a:off x="7019925" y="3500438"/>
              <a:ext cx="288925" cy="865187"/>
            </a:xfrm>
            <a:prstGeom prst="straightConnector1">
              <a:avLst/>
            </a:prstGeom>
            <a:noFill/>
            <a:ln w="38100" algn="ctr">
              <a:solidFill>
                <a:srgbClr val="8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689" name="Connecteur droit avec flèche 25"/>
            <p:cNvCxnSpPr>
              <a:cxnSpLocks noChangeShapeType="1"/>
            </p:cNvCxnSpPr>
            <p:nvPr/>
          </p:nvCxnSpPr>
          <p:spPr bwMode="auto">
            <a:xfrm>
              <a:off x="3059113" y="3573463"/>
              <a:ext cx="792162" cy="0"/>
            </a:xfrm>
            <a:prstGeom prst="straightConnector1">
              <a:avLst/>
            </a:prstGeom>
            <a:noFill/>
            <a:ln w="38100" algn="ctr">
              <a:solidFill>
                <a:srgbClr val="0066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690" name="Connecteur droit avec flèche 27"/>
            <p:cNvCxnSpPr>
              <a:cxnSpLocks noChangeShapeType="1"/>
            </p:cNvCxnSpPr>
            <p:nvPr/>
          </p:nvCxnSpPr>
          <p:spPr bwMode="auto">
            <a:xfrm flipH="1">
              <a:off x="3275856" y="3901389"/>
              <a:ext cx="431800" cy="574675"/>
            </a:xfrm>
            <a:prstGeom prst="straightConnector1">
              <a:avLst/>
            </a:prstGeom>
            <a:noFill/>
            <a:ln w="38100" algn="ctr">
              <a:solidFill>
                <a:srgbClr val="0066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691" name="Connecteur droit avec flèche 30"/>
            <p:cNvCxnSpPr>
              <a:cxnSpLocks noChangeShapeType="1"/>
            </p:cNvCxnSpPr>
            <p:nvPr/>
          </p:nvCxnSpPr>
          <p:spPr bwMode="auto">
            <a:xfrm>
              <a:off x="4284663" y="4527737"/>
              <a:ext cx="792162" cy="0"/>
            </a:xfrm>
            <a:prstGeom prst="straightConnector1">
              <a:avLst/>
            </a:prstGeom>
            <a:noFill/>
            <a:ln w="38100" algn="ctr">
              <a:solidFill>
                <a:srgbClr val="0066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692" name="Connecteur droit avec flèche 31"/>
            <p:cNvCxnSpPr>
              <a:cxnSpLocks noChangeShapeType="1"/>
            </p:cNvCxnSpPr>
            <p:nvPr/>
          </p:nvCxnSpPr>
          <p:spPr bwMode="auto">
            <a:xfrm flipV="1">
              <a:off x="6875463" y="3500438"/>
              <a:ext cx="217487" cy="792162"/>
            </a:xfrm>
            <a:prstGeom prst="straightConnector1">
              <a:avLst/>
            </a:prstGeom>
            <a:noFill/>
            <a:ln w="38100" algn="ctr">
              <a:solidFill>
                <a:srgbClr val="0066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8694" name="Rectangle 19"/>
            <p:cNvSpPr>
              <a:spLocks noChangeArrowheads="1"/>
            </p:cNvSpPr>
            <p:nvPr/>
          </p:nvSpPr>
          <p:spPr bwMode="auto">
            <a:xfrm>
              <a:off x="1592778" y="3045550"/>
              <a:ext cx="576000" cy="288000"/>
            </a:xfrm>
            <a:prstGeom prst="rect">
              <a:avLst/>
            </a:prstGeom>
            <a:noFill/>
            <a:ln w="28575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8695" name="Rectangle 20"/>
            <p:cNvSpPr>
              <a:spLocks noChangeArrowheads="1"/>
            </p:cNvSpPr>
            <p:nvPr/>
          </p:nvSpPr>
          <p:spPr bwMode="auto">
            <a:xfrm>
              <a:off x="2555776" y="5301208"/>
              <a:ext cx="576000" cy="288000"/>
            </a:xfrm>
            <a:prstGeom prst="rect">
              <a:avLst/>
            </a:prstGeom>
            <a:noFill/>
            <a:ln w="28575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8696" name="Rectangle 21"/>
            <p:cNvSpPr>
              <a:spLocks noChangeArrowheads="1"/>
            </p:cNvSpPr>
            <p:nvPr/>
          </p:nvSpPr>
          <p:spPr bwMode="auto">
            <a:xfrm>
              <a:off x="4401090" y="3311878"/>
              <a:ext cx="576000" cy="288000"/>
            </a:xfrm>
            <a:prstGeom prst="rect">
              <a:avLst/>
            </a:prstGeom>
            <a:noFill/>
            <a:ln w="28575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8697" name="Rectangle 22"/>
            <p:cNvSpPr>
              <a:spLocks noChangeArrowheads="1"/>
            </p:cNvSpPr>
            <p:nvPr/>
          </p:nvSpPr>
          <p:spPr bwMode="auto">
            <a:xfrm>
              <a:off x="6826369" y="2546684"/>
              <a:ext cx="432000" cy="288000"/>
            </a:xfrm>
            <a:prstGeom prst="rect">
              <a:avLst/>
            </a:prstGeom>
            <a:noFill/>
            <a:ln w="28575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8698" name="Rectangle 23"/>
            <p:cNvSpPr>
              <a:spLocks noChangeArrowheads="1"/>
            </p:cNvSpPr>
            <p:nvPr/>
          </p:nvSpPr>
          <p:spPr bwMode="auto">
            <a:xfrm>
              <a:off x="6147502" y="4977640"/>
              <a:ext cx="432000" cy="288000"/>
            </a:xfrm>
            <a:prstGeom prst="rect">
              <a:avLst/>
            </a:prstGeom>
            <a:noFill/>
            <a:ln w="28575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8699" name="Rectangle 24"/>
            <p:cNvSpPr>
              <a:spLocks noChangeArrowheads="1"/>
            </p:cNvSpPr>
            <p:nvPr/>
          </p:nvSpPr>
          <p:spPr bwMode="auto">
            <a:xfrm>
              <a:off x="7263190" y="4031958"/>
              <a:ext cx="432000" cy="288000"/>
            </a:xfrm>
            <a:prstGeom prst="rect">
              <a:avLst/>
            </a:prstGeom>
            <a:noFill/>
            <a:ln w="28575" algn="ctr">
              <a:solidFill>
                <a:srgbClr val="00206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8700" name="Rectangle 26"/>
            <p:cNvSpPr>
              <a:spLocks noChangeArrowheads="1"/>
            </p:cNvSpPr>
            <p:nvPr/>
          </p:nvSpPr>
          <p:spPr bwMode="auto">
            <a:xfrm>
              <a:off x="4496091" y="4653136"/>
              <a:ext cx="432000" cy="288000"/>
            </a:xfrm>
            <a:prstGeom prst="rect">
              <a:avLst/>
            </a:prstGeom>
            <a:noFill/>
            <a:ln w="28575" algn="ctr">
              <a:solidFill>
                <a:srgbClr val="00206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8701" name="Rectangle 27"/>
            <p:cNvSpPr>
              <a:spLocks noChangeArrowheads="1"/>
            </p:cNvSpPr>
            <p:nvPr/>
          </p:nvSpPr>
          <p:spPr bwMode="auto">
            <a:xfrm>
              <a:off x="3609002" y="4149080"/>
              <a:ext cx="432000" cy="288000"/>
            </a:xfrm>
            <a:prstGeom prst="rect">
              <a:avLst/>
            </a:prstGeom>
            <a:noFill/>
            <a:ln w="28575" algn="ctr">
              <a:solidFill>
                <a:srgbClr val="00206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8702" name="Rectangle 28"/>
            <p:cNvSpPr>
              <a:spLocks noChangeArrowheads="1"/>
            </p:cNvSpPr>
            <p:nvPr/>
          </p:nvSpPr>
          <p:spPr bwMode="auto">
            <a:xfrm>
              <a:off x="3297977" y="3068960"/>
              <a:ext cx="432000" cy="288000"/>
            </a:xfrm>
            <a:prstGeom prst="rect">
              <a:avLst/>
            </a:prstGeom>
            <a:noFill/>
            <a:ln w="28575" algn="ctr">
              <a:solidFill>
                <a:srgbClr val="00206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sp>
        <p:nvSpPr>
          <p:cNvPr id="28679" name="Rectangle 28"/>
          <p:cNvSpPr>
            <a:spLocks noChangeArrowheads="1"/>
          </p:cNvSpPr>
          <p:nvPr/>
        </p:nvSpPr>
        <p:spPr bwMode="auto">
          <a:xfrm>
            <a:off x="5724525" y="3716338"/>
            <a:ext cx="431800" cy="225425"/>
          </a:xfrm>
          <a:prstGeom prst="rect">
            <a:avLst/>
          </a:prstGeom>
          <a:noFill/>
          <a:ln w="28575" algn="ctr">
            <a:solidFill>
              <a:srgbClr val="00206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" name="Flèche droite 2"/>
          <p:cNvSpPr/>
          <p:nvPr/>
        </p:nvSpPr>
        <p:spPr bwMode="auto">
          <a:xfrm>
            <a:off x="425240" y="1916832"/>
            <a:ext cx="978408" cy="484632"/>
          </a:xfrm>
          <a:prstGeom prst="rightArrow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None/>
              <a:tabLst/>
            </a:pPr>
            <a:endParaRPr kumimoji="0" lang="fr-FR" sz="1800" b="1" i="0" u="none" strike="noStrike" cap="none" normalizeH="0" baseline="0" smtClean="0">
              <a:ln>
                <a:noFill/>
              </a:ln>
              <a:solidFill>
                <a:srgbClr val="333399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Flèche droite 31"/>
          <p:cNvSpPr/>
          <p:nvPr/>
        </p:nvSpPr>
        <p:spPr bwMode="auto">
          <a:xfrm rot="10800000">
            <a:off x="7555392" y="1418551"/>
            <a:ext cx="978408" cy="484632"/>
          </a:xfrm>
          <a:prstGeom prst="rightArrow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None/>
              <a:tabLst/>
            </a:pPr>
            <a:endParaRPr kumimoji="0" lang="fr-FR" sz="1800" b="1" i="0" u="none" strike="noStrike" cap="none" normalizeH="0" baseline="0" smtClean="0">
              <a:ln>
                <a:noFill/>
              </a:ln>
              <a:solidFill>
                <a:srgbClr val="333399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4393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>
          <a:xfrm>
            <a:off x="6589713" y="6108700"/>
            <a:ext cx="2133600" cy="476250"/>
          </a:xfrm>
        </p:spPr>
        <p:txBody>
          <a:bodyPr/>
          <a:lstStyle/>
          <a:p>
            <a:pPr>
              <a:defRPr/>
            </a:pPr>
            <a:fld id="{66916B87-D7B6-45FA-81D9-1269716C4AA5}" type="slidenum">
              <a:rPr lang="fr-FR" smtClean="0"/>
              <a:pPr>
                <a:defRPr/>
              </a:pPr>
              <a:t>33</a:t>
            </a:fld>
            <a:endParaRPr lang="fr-FR" dirty="0"/>
          </a:p>
        </p:txBody>
      </p:sp>
      <p:grpSp>
        <p:nvGrpSpPr>
          <p:cNvPr id="22531" name="Groupe 18"/>
          <p:cNvGrpSpPr>
            <a:grpSpLocks/>
          </p:cNvGrpSpPr>
          <p:nvPr/>
        </p:nvGrpSpPr>
        <p:grpSpPr bwMode="auto">
          <a:xfrm>
            <a:off x="1908175" y="908050"/>
            <a:ext cx="5832475" cy="2838450"/>
            <a:chOff x="2734909" y="1257377"/>
            <a:chExt cx="5830500" cy="2836538"/>
          </a:xfrm>
        </p:grpSpPr>
        <p:sp>
          <p:nvSpPr>
            <p:cNvPr id="22547" name="ZoneTexte 2"/>
            <p:cNvSpPr txBox="1">
              <a:spLocks noChangeArrowheads="1"/>
            </p:cNvSpPr>
            <p:nvPr/>
          </p:nvSpPr>
          <p:spPr bwMode="auto">
            <a:xfrm>
              <a:off x="4534033" y="1257377"/>
              <a:ext cx="1295745" cy="461439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fr-FR" sz="2400">
                  <a:latin typeface="Garamond" pitchFamily="18" charset="0"/>
                </a:rPr>
                <a:t>Routage</a:t>
              </a:r>
            </a:p>
          </p:txBody>
        </p:sp>
        <p:sp>
          <p:nvSpPr>
            <p:cNvPr id="22548" name="ZoneTexte 3"/>
            <p:cNvSpPr txBox="1">
              <a:spLocks noChangeArrowheads="1"/>
            </p:cNvSpPr>
            <p:nvPr/>
          </p:nvSpPr>
          <p:spPr bwMode="auto">
            <a:xfrm>
              <a:off x="3562215" y="2094685"/>
              <a:ext cx="1115781" cy="719647"/>
            </a:xfrm>
            <a:prstGeom prst="rect">
              <a:avLst/>
            </a:prstGeom>
            <a:solidFill>
              <a:srgbClr val="FFD8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fr-FR" sz="2000">
                  <a:latin typeface="Garamond" pitchFamily="18" charset="0"/>
                </a:rPr>
                <a:t>Routage statique </a:t>
              </a:r>
            </a:p>
          </p:txBody>
        </p:sp>
        <p:sp>
          <p:nvSpPr>
            <p:cNvPr id="22549" name="ZoneTexte 4"/>
            <p:cNvSpPr txBox="1">
              <a:spLocks noChangeArrowheads="1"/>
            </p:cNvSpPr>
            <p:nvPr/>
          </p:nvSpPr>
          <p:spPr bwMode="auto">
            <a:xfrm>
              <a:off x="5254086" y="2090867"/>
              <a:ext cx="1403724" cy="707539"/>
            </a:xfrm>
            <a:prstGeom prst="rect">
              <a:avLst/>
            </a:prstGeom>
            <a:solidFill>
              <a:srgbClr val="FFD8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fr-FR" sz="2000">
                  <a:latin typeface="Garamond" pitchFamily="18" charset="0"/>
                </a:rPr>
                <a:t>Routage dynamique </a:t>
              </a:r>
            </a:p>
          </p:txBody>
        </p:sp>
        <p:sp>
          <p:nvSpPr>
            <p:cNvPr id="3" name="ZoneTexte 5"/>
            <p:cNvSpPr txBox="1">
              <a:spLocks noChangeArrowheads="1"/>
            </p:cNvSpPr>
            <p:nvPr/>
          </p:nvSpPr>
          <p:spPr bwMode="auto">
            <a:xfrm>
              <a:off x="2734909" y="3386367"/>
              <a:ext cx="1152135" cy="70754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fr-FR" sz="2000" dirty="0">
                  <a:solidFill>
                    <a:srgbClr val="FF0000"/>
                  </a:solidFill>
                  <a:latin typeface="Garamond" pitchFamily="18" charset="0"/>
                </a:rPr>
                <a:t>Routage Intérieur </a:t>
              </a:r>
            </a:p>
          </p:txBody>
        </p:sp>
        <p:sp>
          <p:nvSpPr>
            <p:cNvPr id="4" name="ZoneTexte 6"/>
            <p:cNvSpPr txBox="1">
              <a:spLocks noChangeArrowheads="1"/>
            </p:cNvSpPr>
            <p:nvPr/>
          </p:nvSpPr>
          <p:spPr bwMode="auto">
            <a:xfrm>
              <a:off x="7341861" y="3322910"/>
              <a:ext cx="1223548" cy="70754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fr-FR" sz="2000" dirty="0">
                  <a:solidFill>
                    <a:srgbClr val="FF0000"/>
                  </a:solidFill>
                  <a:latin typeface="Garamond" pitchFamily="18" charset="0"/>
                </a:rPr>
                <a:t>Routage Extérieur </a:t>
              </a:r>
            </a:p>
          </p:txBody>
        </p:sp>
        <p:cxnSp>
          <p:nvCxnSpPr>
            <p:cNvPr id="22552" name="Connecteur droit avec flèche 8"/>
            <p:cNvCxnSpPr>
              <a:cxnSpLocks noChangeShapeType="1"/>
              <a:stCxn id="22549" idx="2"/>
            </p:cNvCxnSpPr>
            <p:nvPr/>
          </p:nvCxnSpPr>
          <p:spPr bwMode="auto">
            <a:xfrm flipH="1">
              <a:off x="3885947" y="2798406"/>
              <a:ext cx="2070001" cy="575782"/>
            </a:xfrm>
            <a:prstGeom prst="straightConnector1">
              <a:avLst/>
            </a:prstGeom>
            <a:noFill/>
            <a:ln w="57150" algn="ctr">
              <a:solidFill>
                <a:srgbClr val="FF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53" name="Connecteur droit avec flèche 9"/>
            <p:cNvCxnSpPr>
              <a:cxnSpLocks noChangeShapeType="1"/>
              <a:stCxn id="22549" idx="2"/>
            </p:cNvCxnSpPr>
            <p:nvPr/>
          </p:nvCxnSpPr>
          <p:spPr bwMode="auto">
            <a:xfrm>
              <a:off x="5955947" y="2798406"/>
              <a:ext cx="1457695" cy="512516"/>
            </a:xfrm>
            <a:prstGeom prst="straightConnector1">
              <a:avLst/>
            </a:prstGeom>
            <a:noFill/>
            <a:ln w="57150" algn="ctr">
              <a:solidFill>
                <a:srgbClr val="FF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54" name="Connecteur droit avec flèche 12"/>
            <p:cNvCxnSpPr>
              <a:cxnSpLocks noChangeShapeType="1"/>
              <a:stCxn id="22547" idx="2"/>
            </p:cNvCxnSpPr>
            <p:nvPr/>
          </p:nvCxnSpPr>
          <p:spPr bwMode="auto">
            <a:xfrm flipH="1">
              <a:off x="4389902" y="1718816"/>
              <a:ext cx="792004" cy="359864"/>
            </a:xfrm>
            <a:prstGeom prst="straightConnector1">
              <a:avLst/>
            </a:prstGeom>
            <a:noFill/>
            <a:ln w="57150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55" name="Connecteur droit avec flèche 14"/>
            <p:cNvCxnSpPr>
              <a:cxnSpLocks noChangeShapeType="1"/>
              <a:stCxn id="22547" idx="2"/>
              <a:endCxn id="22549" idx="0"/>
            </p:cNvCxnSpPr>
            <p:nvPr/>
          </p:nvCxnSpPr>
          <p:spPr bwMode="auto">
            <a:xfrm>
              <a:off x="5181906" y="1718816"/>
              <a:ext cx="774042" cy="372052"/>
            </a:xfrm>
            <a:prstGeom prst="straightConnector1">
              <a:avLst/>
            </a:prstGeom>
            <a:noFill/>
            <a:ln w="57150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0" name="Titre 1"/>
          <p:cNvSpPr txBox="1">
            <a:spLocks/>
          </p:cNvSpPr>
          <p:nvPr/>
        </p:nvSpPr>
        <p:spPr>
          <a:xfrm>
            <a:off x="457200" y="44450"/>
            <a:ext cx="8229600" cy="561975"/>
          </a:xfrm>
          <a:prstGeom prst="rect">
            <a:avLst/>
          </a:prstGeom>
        </p:spPr>
        <p:txBody>
          <a:bodyPr/>
          <a:lstStyle/>
          <a:p>
            <a:pPr eaLnBrk="0" hangingPunct="0">
              <a:spcBef>
                <a:spcPct val="0"/>
              </a:spcBef>
              <a:buClrTx/>
              <a:defRPr/>
            </a:pPr>
            <a:r>
              <a:rPr lang="fr-FR" sz="2800" kern="0" dirty="0">
                <a:solidFill>
                  <a:schemeClr val="accent2"/>
                </a:solidFill>
                <a:latin typeface="Garamond" pitchFamily="18" charset="0"/>
              </a:rPr>
              <a:t>Classification des protocoles de routage</a:t>
            </a:r>
          </a:p>
        </p:txBody>
      </p:sp>
      <p:sp>
        <p:nvSpPr>
          <p:cNvPr id="15" name="ZoneTexte 5"/>
          <p:cNvSpPr txBox="1">
            <a:spLocks noChangeArrowheads="1"/>
          </p:cNvSpPr>
          <p:nvPr/>
        </p:nvSpPr>
        <p:spPr bwMode="auto">
          <a:xfrm>
            <a:off x="177800" y="4056063"/>
            <a:ext cx="2449513" cy="92392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fr-FR" dirty="0">
                <a:solidFill>
                  <a:srgbClr val="FF0000"/>
                </a:solidFill>
                <a:latin typeface="Garamond" pitchFamily="18" charset="0"/>
              </a:rPr>
              <a:t>Protocoles       </a:t>
            </a:r>
            <a:r>
              <a:rPr lang="fr-FR" dirty="0">
                <a:solidFill>
                  <a:srgbClr val="800000"/>
                </a:solidFill>
                <a:latin typeface="Garamond" pitchFamily="18" charset="0"/>
              </a:rPr>
              <a:t>à vecteur de distances </a:t>
            </a:r>
            <a:r>
              <a:rPr lang="fr-FR" dirty="0">
                <a:solidFill>
                  <a:srgbClr val="FF0000"/>
                </a:solidFill>
                <a:latin typeface="Garamond" pitchFamily="18" charset="0"/>
              </a:rPr>
              <a:t>(Distance </a:t>
            </a:r>
            <a:r>
              <a:rPr lang="fr-FR" dirty="0" err="1">
                <a:solidFill>
                  <a:srgbClr val="FF0000"/>
                </a:solidFill>
                <a:latin typeface="Garamond" pitchFamily="18" charset="0"/>
              </a:rPr>
              <a:t>Vector</a:t>
            </a:r>
            <a:r>
              <a:rPr lang="fr-FR" dirty="0">
                <a:solidFill>
                  <a:srgbClr val="FF0000"/>
                </a:solidFill>
                <a:latin typeface="Garamond" pitchFamily="18" charset="0"/>
              </a:rPr>
              <a:t>)</a:t>
            </a:r>
            <a:endParaRPr lang="fr-FR" dirty="0">
              <a:latin typeface="Garamond" pitchFamily="18" charset="0"/>
            </a:endParaRPr>
          </a:p>
        </p:txBody>
      </p:sp>
      <p:sp>
        <p:nvSpPr>
          <p:cNvPr id="22534" name="ZoneTexte 5"/>
          <p:cNvSpPr txBox="1">
            <a:spLocks noChangeArrowheads="1"/>
          </p:cNvSpPr>
          <p:nvPr/>
        </p:nvSpPr>
        <p:spPr bwMode="auto">
          <a:xfrm>
            <a:off x="2987675" y="4056063"/>
            <a:ext cx="1439863" cy="923925"/>
          </a:xfrm>
          <a:prstGeom prst="rect">
            <a:avLst/>
          </a:prstGeom>
          <a:solidFill>
            <a:srgbClr val="BDEE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fr-FR">
                <a:solidFill>
                  <a:srgbClr val="FF0000"/>
                </a:solidFill>
                <a:latin typeface="Garamond" pitchFamily="18" charset="0"/>
              </a:rPr>
              <a:t>Protocoles </a:t>
            </a:r>
            <a:r>
              <a:rPr lang="fr-FR">
                <a:solidFill>
                  <a:srgbClr val="800000"/>
                </a:solidFill>
                <a:latin typeface="Garamond" pitchFamily="18" charset="0"/>
              </a:rPr>
              <a:t>à état de lien     </a:t>
            </a:r>
            <a:r>
              <a:rPr lang="fr-FR">
                <a:solidFill>
                  <a:srgbClr val="FF0000"/>
                </a:solidFill>
                <a:latin typeface="Garamond" pitchFamily="18" charset="0"/>
              </a:rPr>
              <a:t>(Link States)</a:t>
            </a:r>
            <a:endParaRPr lang="fr-FR">
              <a:solidFill>
                <a:srgbClr val="FF0000"/>
              </a:solidFill>
            </a:endParaRPr>
          </a:p>
        </p:txBody>
      </p:sp>
      <p:sp>
        <p:nvSpPr>
          <p:cNvPr id="22535" name="ZoneTexte 21"/>
          <p:cNvSpPr txBox="1">
            <a:spLocks noChangeArrowheads="1"/>
          </p:cNvSpPr>
          <p:nvPr/>
        </p:nvSpPr>
        <p:spPr bwMode="auto">
          <a:xfrm>
            <a:off x="6588125" y="5157788"/>
            <a:ext cx="2195513" cy="611187"/>
          </a:xfrm>
          <a:prstGeom prst="rect">
            <a:avLst/>
          </a:prstGeom>
          <a:solidFill>
            <a:srgbClr val="FFDC6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l" eaLnBrk="1" hangingPunct="1">
              <a:spcBef>
                <a:spcPct val="0"/>
              </a:spcBef>
            </a:pPr>
            <a:r>
              <a:rPr lang="fr-FR" sz="1600">
                <a:solidFill>
                  <a:srgbClr val="800000"/>
                </a:solidFill>
                <a:latin typeface="Garamond" pitchFamily="18" charset="0"/>
              </a:rPr>
              <a:t>eBGP : </a:t>
            </a:r>
            <a:r>
              <a:rPr lang="fr-FR" sz="1600">
                <a:solidFill>
                  <a:schemeClr val="tx1"/>
                </a:solidFill>
                <a:latin typeface="Garamond" pitchFamily="18" charset="0"/>
              </a:rPr>
              <a:t>external Border </a:t>
            </a:r>
          </a:p>
          <a:p>
            <a:pPr algn="l" eaLnBrk="1" hangingPunct="1">
              <a:spcBef>
                <a:spcPct val="0"/>
              </a:spcBef>
            </a:pPr>
            <a:r>
              <a:rPr lang="fr-FR" sz="1600">
                <a:solidFill>
                  <a:schemeClr val="tx1"/>
                </a:solidFill>
                <a:latin typeface="Garamond" pitchFamily="18" charset="0"/>
              </a:rPr>
              <a:t>Gateway Protocol</a:t>
            </a:r>
          </a:p>
        </p:txBody>
      </p:sp>
      <p:sp>
        <p:nvSpPr>
          <p:cNvPr id="22536" name="Forme libre 24"/>
          <p:cNvSpPr>
            <a:spLocks/>
          </p:cNvSpPr>
          <p:nvPr/>
        </p:nvSpPr>
        <p:spPr bwMode="auto">
          <a:xfrm>
            <a:off x="819150" y="4424363"/>
            <a:ext cx="585788" cy="176212"/>
          </a:xfrm>
          <a:custGeom>
            <a:avLst/>
            <a:gdLst>
              <a:gd name="T0" fmla="*/ 558767 w 586853"/>
              <a:gd name="T1" fmla="*/ 147535 h 177420"/>
              <a:gd name="T2" fmla="*/ 0 w 586853"/>
              <a:gd name="T3" fmla="*/ 0 h 177420"/>
              <a:gd name="T4" fmla="*/ 0 60000 65536"/>
              <a:gd name="T5" fmla="*/ 0 60000 65536"/>
              <a:gd name="T6" fmla="*/ 0 w 586853"/>
              <a:gd name="T7" fmla="*/ 0 h 177420"/>
              <a:gd name="T8" fmla="*/ 586853 w 586853"/>
              <a:gd name="T9" fmla="*/ 177420 h 17742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586853" h="177420">
                <a:moveTo>
                  <a:pt x="586853" y="17742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fr-FR"/>
          </a:p>
        </p:txBody>
      </p:sp>
      <p:cxnSp>
        <p:nvCxnSpPr>
          <p:cNvPr id="22537" name="Connecteur droit avec flèche 16"/>
          <p:cNvCxnSpPr>
            <a:cxnSpLocks noChangeShapeType="1"/>
            <a:stCxn id="3" idx="2"/>
            <a:endCxn id="15" idx="0"/>
          </p:cNvCxnSpPr>
          <p:nvPr/>
        </p:nvCxnSpPr>
        <p:spPr bwMode="auto">
          <a:xfrm flipH="1">
            <a:off x="1403350" y="3746500"/>
            <a:ext cx="1081088" cy="309563"/>
          </a:xfrm>
          <a:prstGeom prst="straightConnector1">
            <a:avLst/>
          </a:prstGeom>
          <a:noFill/>
          <a:ln w="38100" algn="ctr">
            <a:solidFill>
              <a:srgbClr val="0066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38" name="Connecteur droit avec flèche 57"/>
          <p:cNvCxnSpPr>
            <a:cxnSpLocks noChangeShapeType="1"/>
            <a:stCxn id="3" idx="2"/>
            <a:endCxn id="22534" idx="0"/>
          </p:cNvCxnSpPr>
          <p:nvPr/>
        </p:nvCxnSpPr>
        <p:spPr bwMode="auto">
          <a:xfrm>
            <a:off x="2484438" y="3746500"/>
            <a:ext cx="1223962" cy="309563"/>
          </a:xfrm>
          <a:prstGeom prst="straightConnector1">
            <a:avLst/>
          </a:prstGeom>
          <a:noFill/>
          <a:ln w="38100" algn="ctr">
            <a:solidFill>
              <a:srgbClr val="0066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" name="Rectangle 35"/>
          <p:cNvSpPr/>
          <p:nvPr/>
        </p:nvSpPr>
        <p:spPr>
          <a:xfrm>
            <a:off x="6629400" y="4035425"/>
            <a:ext cx="2149475" cy="1033463"/>
          </a:xfrm>
          <a:prstGeom prst="rect">
            <a:avLst/>
          </a:prstGeom>
          <a:solidFill>
            <a:schemeClr val="accent5">
              <a:lumMod val="90000"/>
            </a:scheme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fr-FR" dirty="0">
                <a:solidFill>
                  <a:srgbClr val="FF0000"/>
                </a:solidFill>
                <a:latin typeface="Garamond" pitchFamily="18" charset="0"/>
              </a:rPr>
              <a:t>Protocoles </a:t>
            </a:r>
          </a:p>
          <a:p>
            <a:pPr>
              <a:defRPr/>
            </a:pPr>
            <a:r>
              <a:rPr lang="fr-FR" dirty="0">
                <a:solidFill>
                  <a:srgbClr val="800000"/>
                </a:solidFill>
                <a:latin typeface="Garamond" pitchFamily="18" charset="0"/>
              </a:rPr>
              <a:t>à vecteur de chemin</a:t>
            </a:r>
          </a:p>
          <a:p>
            <a:pPr>
              <a:defRPr/>
            </a:pPr>
            <a:r>
              <a:rPr lang="fr-FR" dirty="0">
                <a:solidFill>
                  <a:srgbClr val="FF0000"/>
                </a:solidFill>
                <a:latin typeface="Garamond" pitchFamily="18" charset="0"/>
              </a:rPr>
              <a:t>(</a:t>
            </a:r>
            <a:r>
              <a:rPr lang="fr-FR" dirty="0" err="1">
                <a:solidFill>
                  <a:srgbClr val="FF0000"/>
                </a:solidFill>
                <a:latin typeface="Garamond" pitchFamily="18" charset="0"/>
              </a:rPr>
              <a:t>Path</a:t>
            </a:r>
            <a:r>
              <a:rPr lang="fr-FR" dirty="0">
                <a:solidFill>
                  <a:srgbClr val="FF0000"/>
                </a:solidFill>
                <a:latin typeface="Garamond" pitchFamily="18" charset="0"/>
              </a:rPr>
              <a:t> </a:t>
            </a:r>
            <a:r>
              <a:rPr lang="fr-FR" dirty="0" err="1">
                <a:solidFill>
                  <a:srgbClr val="FF0000"/>
                </a:solidFill>
                <a:latin typeface="Garamond" pitchFamily="18" charset="0"/>
              </a:rPr>
              <a:t>Vector</a:t>
            </a:r>
            <a:r>
              <a:rPr lang="fr-FR" dirty="0">
                <a:solidFill>
                  <a:srgbClr val="FF0000"/>
                </a:solidFill>
                <a:latin typeface="Garamond" pitchFamily="18" charset="0"/>
              </a:rPr>
              <a:t>)</a:t>
            </a:r>
          </a:p>
        </p:txBody>
      </p:sp>
      <p:cxnSp>
        <p:nvCxnSpPr>
          <p:cNvPr id="22540" name="Connecteur droit avec flèche 57"/>
          <p:cNvCxnSpPr>
            <a:cxnSpLocks noChangeShapeType="1"/>
            <a:stCxn id="4" idx="2"/>
          </p:cNvCxnSpPr>
          <p:nvPr/>
        </p:nvCxnSpPr>
        <p:spPr bwMode="auto">
          <a:xfrm>
            <a:off x="7127875" y="3683000"/>
            <a:ext cx="323850" cy="360363"/>
          </a:xfrm>
          <a:prstGeom prst="straightConnector1">
            <a:avLst/>
          </a:prstGeom>
          <a:noFill/>
          <a:ln w="38100" algn="ctr">
            <a:solidFill>
              <a:srgbClr val="0066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41" name="Rectangle 58"/>
          <p:cNvSpPr>
            <a:spLocks noChangeArrowheads="1"/>
          </p:cNvSpPr>
          <p:nvPr/>
        </p:nvSpPr>
        <p:spPr bwMode="auto">
          <a:xfrm>
            <a:off x="42863" y="2781300"/>
            <a:ext cx="5681662" cy="4005263"/>
          </a:xfrm>
          <a:prstGeom prst="rect">
            <a:avLst/>
          </a:prstGeom>
          <a:noFill/>
          <a:ln w="38100" algn="ctr">
            <a:solidFill>
              <a:srgbClr val="0066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2542" name="Rectangle 60"/>
          <p:cNvSpPr>
            <a:spLocks noChangeArrowheads="1"/>
          </p:cNvSpPr>
          <p:nvPr/>
        </p:nvSpPr>
        <p:spPr bwMode="auto">
          <a:xfrm>
            <a:off x="5867400" y="2749550"/>
            <a:ext cx="3168650" cy="4032250"/>
          </a:xfrm>
          <a:prstGeom prst="rect">
            <a:avLst/>
          </a:prstGeom>
          <a:noFill/>
          <a:ln w="38100" algn="ctr">
            <a:solidFill>
              <a:srgbClr val="0066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2543" name="Rectangle 29"/>
          <p:cNvSpPr>
            <a:spLocks noChangeArrowheads="1"/>
          </p:cNvSpPr>
          <p:nvPr/>
        </p:nvSpPr>
        <p:spPr bwMode="auto">
          <a:xfrm>
            <a:off x="3563938" y="2955925"/>
            <a:ext cx="2560637" cy="904875"/>
          </a:xfrm>
          <a:prstGeom prst="rect">
            <a:avLst/>
          </a:prstGeom>
          <a:solidFill>
            <a:srgbClr val="FFDC6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fr-FR" sz="2400">
                <a:solidFill>
                  <a:schemeClr val="tx1"/>
                </a:solidFill>
                <a:latin typeface="Garamond" pitchFamily="18" charset="0"/>
              </a:rPr>
              <a:t> AS (Autonomous </a:t>
            </a:r>
          </a:p>
          <a:p>
            <a:r>
              <a:rPr lang="fr-FR" sz="2400">
                <a:solidFill>
                  <a:schemeClr val="tx1"/>
                </a:solidFill>
                <a:latin typeface="Garamond" pitchFamily="18" charset="0"/>
              </a:rPr>
              <a:t>System)</a:t>
            </a:r>
            <a:endParaRPr lang="fr-FR" sz="2400"/>
          </a:p>
        </p:txBody>
      </p:sp>
      <p:grpSp>
        <p:nvGrpSpPr>
          <p:cNvPr id="22544" name="Groupe 26"/>
          <p:cNvGrpSpPr>
            <a:grpSpLocks/>
          </p:cNvGrpSpPr>
          <p:nvPr/>
        </p:nvGrpSpPr>
        <p:grpSpPr bwMode="auto">
          <a:xfrm>
            <a:off x="6011863" y="5768975"/>
            <a:ext cx="2987675" cy="915988"/>
            <a:chOff x="6012160" y="5769304"/>
            <a:chExt cx="2988000" cy="915971"/>
          </a:xfrm>
        </p:grpSpPr>
        <p:sp>
          <p:nvSpPr>
            <p:cNvPr id="22545" name="ZoneTexte 30"/>
            <p:cNvSpPr txBox="1">
              <a:spLocks noChangeArrowheads="1"/>
            </p:cNvSpPr>
            <p:nvPr/>
          </p:nvSpPr>
          <p:spPr bwMode="auto">
            <a:xfrm>
              <a:off x="6012160" y="6085111"/>
              <a:ext cx="2988000" cy="600164"/>
            </a:xfrm>
            <a:prstGeom prst="rect">
              <a:avLst/>
            </a:prstGeom>
            <a:solidFill>
              <a:srgbClr val="C2E4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fr-FR" sz="1500">
                  <a:solidFill>
                    <a:srgbClr val="800000"/>
                  </a:solidFill>
                  <a:latin typeface="Garamond" pitchFamily="18" charset="0"/>
                </a:rPr>
                <a:t>Best Path Algorithm </a:t>
              </a:r>
            </a:p>
            <a:p>
              <a:pPr eaLnBrk="1" hangingPunct="1"/>
              <a:r>
                <a:rPr lang="fr-FR" sz="1500">
                  <a:solidFill>
                    <a:srgbClr val="800000"/>
                  </a:solidFill>
                  <a:latin typeface="Garamond" pitchFamily="18" charset="0"/>
                </a:rPr>
                <a:t>(L’algorithme du meilleur chemin) </a:t>
              </a:r>
              <a:endParaRPr lang="fr-FR" sz="1500">
                <a:solidFill>
                  <a:srgbClr val="800000"/>
                </a:solidFill>
              </a:endParaRPr>
            </a:p>
          </p:txBody>
        </p:sp>
        <p:sp>
          <p:nvSpPr>
            <p:cNvPr id="22546" name="Flèche vers le bas 33"/>
            <p:cNvSpPr>
              <a:spLocks noChangeArrowheads="1"/>
            </p:cNvSpPr>
            <p:nvPr/>
          </p:nvSpPr>
          <p:spPr bwMode="auto">
            <a:xfrm>
              <a:off x="7523435" y="5769304"/>
              <a:ext cx="288925" cy="396000"/>
            </a:xfrm>
            <a:prstGeom prst="downArrow">
              <a:avLst>
                <a:gd name="adj1" fmla="val 50000"/>
                <a:gd name="adj2" fmla="val 49919"/>
              </a:avLst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>
          <a:xfrm>
            <a:off x="6589713" y="6108700"/>
            <a:ext cx="2133600" cy="476250"/>
          </a:xfrm>
        </p:spPr>
        <p:txBody>
          <a:bodyPr/>
          <a:lstStyle/>
          <a:p>
            <a:pPr>
              <a:defRPr/>
            </a:pPr>
            <a:fld id="{082D8EEF-CC3C-445A-B89A-092D236997E7}" type="slidenum">
              <a:rPr lang="fr-FR" smtClean="0"/>
              <a:pPr>
                <a:defRPr/>
              </a:pPr>
              <a:t>34</a:t>
            </a:fld>
            <a:endParaRPr lang="fr-FR" dirty="0"/>
          </a:p>
        </p:txBody>
      </p:sp>
      <p:grpSp>
        <p:nvGrpSpPr>
          <p:cNvPr id="23555" name="Groupe 18"/>
          <p:cNvGrpSpPr>
            <a:grpSpLocks/>
          </p:cNvGrpSpPr>
          <p:nvPr/>
        </p:nvGrpSpPr>
        <p:grpSpPr bwMode="auto">
          <a:xfrm>
            <a:off x="1908175" y="908050"/>
            <a:ext cx="5832475" cy="2838450"/>
            <a:chOff x="2734909" y="1257377"/>
            <a:chExt cx="5830500" cy="2836538"/>
          </a:xfrm>
        </p:grpSpPr>
        <p:sp>
          <p:nvSpPr>
            <p:cNvPr id="23574" name="ZoneTexte 2"/>
            <p:cNvSpPr txBox="1">
              <a:spLocks noChangeArrowheads="1"/>
            </p:cNvSpPr>
            <p:nvPr/>
          </p:nvSpPr>
          <p:spPr bwMode="auto">
            <a:xfrm>
              <a:off x="4534033" y="1257377"/>
              <a:ext cx="1295745" cy="461439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fr-FR" sz="2400">
                  <a:latin typeface="Garamond" pitchFamily="18" charset="0"/>
                </a:rPr>
                <a:t>Routage</a:t>
              </a:r>
            </a:p>
          </p:txBody>
        </p:sp>
        <p:sp>
          <p:nvSpPr>
            <p:cNvPr id="23575" name="ZoneTexte 3"/>
            <p:cNvSpPr txBox="1">
              <a:spLocks noChangeArrowheads="1"/>
            </p:cNvSpPr>
            <p:nvPr/>
          </p:nvSpPr>
          <p:spPr bwMode="auto">
            <a:xfrm>
              <a:off x="3562215" y="2094685"/>
              <a:ext cx="1115781" cy="719647"/>
            </a:xfrm>
            <a:prstGeom prst="rect">
              <a:avLst/>
            </a:prstGeom>
            <a:solidFill>
              <a:srgbClr val="FFD8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fr-FR" sz="2000">
                  <a:latin typeface="Garamond" pitchFamily="18" charset="0"/>
                </a:rPr>
                <a:t>Routage statique </a:t>
              </a:r>
            </a:p>
          </p:txBody>
        </p:sp>
        <p:sp>
          <p:nvSpPr>
            <p:cNvPr id="23576" name="ZoneTexte 4"/>
            <p:cNvSpPr txBox="1">
              <a:spLocks noChangeArrowheads="1"/>
            </p:cNvSpPr>
            <p:nvPr/>
          </p:nvSpPr>
          <p:spPr bwMode="auto">
            <a:xfrm>
              <a:off x="5254086" y="2090867"/>
              <a:ext cx="1403724" cy="707539"/>
            </a:xfrm>
            <a:prstGeom prst="rect">
              <a:avLst/>
            </a:prstGeom>
            <a:solidFill>
              <a:srgbClr val="FFD8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fr-FR" sz="2000">
                  <a:latin typeface="Garamond" pitchFamily="18" charset="0"/>
                </a:rPr>
                <a:t>Routage dynamique </a:t>
              </a:r>
            </a:p>
          </p:txBody>
        </p:sp>
        <p:sp>
          <p:nvSpPr>
            <p:cNvPr id="3" name="ZoneTexte 5"/>
            <p:cNvSpPr txBox="1">
              <a:spLocks noChangeArrowheads="1"/>
            </p:cNvSpPr>
            <p:nvPr/>
          </p:nvSpPr>
          <p:spPr bwMode="auto">
            <a:xfrm>
              <a:off x="2734909" y="3386367"/>
              <a:ext cx="1152135" cy="70754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fr-FR" sz="2000" dirty="0">
                  <a:solidFill>
                    <a:srgbClr val="FF0000"/>
                  </a:solidFill>
                  <a:latin typeface="Garamond" pitchFamily="18" charset="0"/>
                </a:rPr>
                <a:t>Routage Intérieur </a:t>
              </a:r>
            </a:p>
          </p:txBody>
        </p:sp>
        <p:sp>
          <p:nvSpPr>
            <p:cNvPr id="4" name="ZoneTexte 6"/>
            <p:cNvSpPr txBox="1">
              <a:spLocks noChangeArrowheads="1"/>
            </p:cNvSpPr>
            <p:nvPr/>
          </p:nvSpPr>
          <p:spPr bwMode="auto">
            <a:xfrm>
              <a:off x="7341861" y="3322910"/>
              <a:ext cx="1223548" cy="70754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fr-FR" sz="2000" dirty="0">
                  <a:solidFill>
                    <a:srgbClr val="FF0000"/>
                  </a:solidFill>
                  <a:latin typeface="Garamond" pitchFamily="18" charset="0"/>
                </a:rPr>
                <a:t>Routage Extérieur </a:t>
              </a:r>
            </a:p>
          </p:txBody>
        </p:sp>
        <p:cxnSp>
          <p:nvCxnSpPr>
            <p:cNvPr id="23579" name="Connecteur droit avec flèche 8"/>
            <p:cNvCxnSpPr>
              <a:cxnSpLocks noChangeShapeType="1"/>
              <a:stCxn id="23576" idx="2"/>
            </p:cNvCxnSpPr>
            <p:nvPr/>
          </p:nvCxnSpPr>
          <p:spPr bwMode="auto">
            <a:xfrm flipH="1">
              <a:off x="3885947" y="2798406"/>
              <a:ext cx="2070001" cy="575782"/>
            </a:xfrm>
            <a:prstGeom prst="straightConnector1">
              <a:avLst/>
            </a:prstGeom>
            <a:noFill/>
            <a:ln w="57150" algn="ctr">
              <a:solidFill>
                <a:srgbClr val="FF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80" name="Connecteur droit avec flèche 9"/>
            <p:cNvCxnSpPr>
              <a:cxnSpLocks noChangeShapeType="1"/>
              <a:stCxn id="23576" idx="2"/>
            </p:cNvCxnSpPr>
            <p:nvPr/>
          </p:nvCxnSpPr>
          <p:spPr bwMode="auto">
            <a:xfrm>
              <a:off x="5955947" y="2798406"/>
              <a:ext cx="1457695" cy="512516"/>
            </a:xfrm>
            <a:prstGeom prst="straightConnector1">
              <a:avLst/>
            </a:prstGeom>
            <a:noFill/>
            <a:ln w="57150" algn="ctr">
              <a:solidFill>
                <a:srgbClr val="FF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81" name="Connecteur droit avec flèche 12"/>
            <p:cNvCxnSpPr>
              <a:cxnSpLocks noChangeShapeType="1"/>
              <a:stCxn id="23574" idx="2"/>
            </p:cNvCxnSpPr>
            <p:nvPr/>
          </p:nvCxnSpPr>
          <p:spPr bwMode="auto">
            <a:xfrm flipH="1">
              <a:off x="4389902" y="1718816"/>
              <a:ext cx="792004" cy="359864"/>
            </a:xfrm>
            <a:prstGeom prst="straightConnector1">
              <a:avLst/>
            </a:prstGeom>
            <a:noFill/>
            <a:ln w="57150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82" name="Connecteur droit avec flèche 14"/>
            <p:cNvCxnSpPr>
              <a:cxnSpLocks noChangeShapeType="1"/>
              <a:stCxn id="23574" idx="2"/>
              <a:endCxn id="23576" idx="0"/>
            </p:cNvCxnSpPr>
            <p:nvPr/>
          </p:nvCxnSpPr>
          <p:spPr bwMode="auto">
            <a:xfrm>
              <a:off x="5181906" y="1718816"/>
              <a:ext cx="774042" cy="372052"/>
            </a:xfrm>
            <a:prstGeom prst="straightConnector1">
              <a:avLst/>
            </a:prstGeom>
            <a:noFill/>
            <a:ln w="57150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0" name="Titre 1"/>
          <p:cNvSpPr txBox="1">
            <a:spLocks/>
          </p:cNvSpPr>
          <p:nvPr/>
        </p:nvSpPr>
        <p:spPr>
          <a:xfrm>
            <a:off x="457200" y="44450"/>
            <a:ext cx="8229600" cy="561975"/>
          </a:xfrm>
          <a:prstGeom prst="rect">
            <a:avLst/>
          </a:prstGeom>
        </p:spPr>
        <p:txBody>
          <a:bodyPr/>
          <a:lstStyle/>
          <a:p>
            <a:pPr eaLnBrk="0" hangingPunct="0">
              <a:spcBef>
                <a:spcPct val="0"/>
              </a:spcBef>
              <a:buClrTx/>
              <a:defRPr/>
            </a:pPr>
            <a:r>
              <a:rPr lang="fr-FR" sz="2800" kern="0" dirty="0">
                <a:solidFill>
                  <a:schemeClr val="accent2"/>
                </a:solidFill>
                <a:latin typeface="Garamond" pitchFamily="18" charset="0"/>
              </a:rPr>
              <a:t>Classification des protocoles de routage</a:t>
            </a:r>
          </a:p>
        </p:txBody>
      </p:sp>
      <p:sp>
        <p:nvSpPr>
          <p:cNvPr id="15" name="ZoneTexte 5"/>
          <p:cNvSpPr txBox="1">
            <a:spLocks noChangeArrowheads="1"/>
          </p:cNvSpPr>
          <p:nvPr/>
        </p:nvSpPr>
        <p:spPr bwMode="auto">
          <a:xfrm>
            <a:off x="177800" y="4056063"/>
            <a:ext cx="2449513" cy="92392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fr-FR" dirty="0">
                <a:solidFill>
                  <a:srgbClr val="FF0000"/>
                </a:solidFill>
                <a:latin typeface="Garamond" pitchFamily="18" charset="0"/>
              </a:rPr>
              <a:t>Protocoles       </a:t>
            </a:r>
            <a:r>
              <a:rPr lang="fr-FR" dirty="0">
                <a:solidFill>
                  <a:srgbClr val="800000"/>
                </a:solidFill>
                <a:latin typeface="Garamond" pitchFamily="18" charset="0"/>
              </a:rPr>
              <a:t>à vecteur de distances </a:t>
            </a:r>
            <a:r>
              <a:rPr lang="fr-FR" dirty="0">
                <a:solidFill>
                  <a:srgbClr val="FF0000"/>
                </a:solidFill>
                <a:latin typeface="Garamond" pitchFamily="18" charset="0"/>
              </a:rPr>
              <a:t>(Distance </a:t>
            </a:r>
            <a:r>
              <a:rPr lang="fr-FR" dirty="0" err="1">
                <a:solidFill>
                  <a:srgbClr val="FF0000"/>
                </a:solidFill>
                <a:latin typeface="Garamond" pitchFamily="18" charset="0"/>
              </a:rPr>
              <a:t>Vector</a:t>
            </a:r>
            <a:r>
              <a:rPr lang="fr-FR" dirty="0">
                <a:solidFill>
                  <a:srgbClr val="FF0000"/>
                </a:solidFill>
                <a:latin typeface="Garamond" pitchFamily="18" charset="0"/>
              </a:rPr>
              <a:t>)</a:t>
            </a:r>
            <a:endParaRPr lang="fr-FR" dirty="0">
              <a:latin typeface="Garamond" pitchFamily="18" charset="0"/>
            </a:endParaRPr>
          </a:p>
        </p:txBody>
      </p:sp>
      <p:sp>
        <p:nvSpPr>
          <p:cNvPr id="23558" name="ZoneTexte 5"/>
          <p:cNvSpPr txBox="1">
            <a:spLocks noChangeArrowheads="1"/>
          </p:cNvSpPr>
          <p:nvPr/>
        </p:nvSpPr>
        <p:spPr bwMode="auto">
          <a:xfrm>
            <a:off x="2987675" y="4056063"/>
            <a:ext cx="1439863" cy="923925"/>
          </a:xfrm>
          <a:prstGeom prst="rect">
            <a:avLst/>
          </a:prstGeom>
          <a:solidFill>
            <a:srgbClr val="BDEE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fr-FR" dirty="0">
                <a:solidFill>
                  <a:srgbClr val="FF0000"/>
                </a:solidFill>
                <a:latin typeface="Garamond" pitchFamily="18" charset="0"/>
              </a:rPr>
              <a:t>Protocoles </a:t>
            </a:r>
            <a:r>
              <a:rPr lang="fr-FR" dirty="0">
                <a:solidFill>
                  <a:srgbClr val="800000"/>
                </a:solidFill>
                <a:latin typeface="Garamond" pitchFamily="18" charset="0"/>
              </a:rPr>
              <a:t>à état de lien     </a:t>
            </a:r>
            <a:r>
              <a:rPr lang="fr-FR" dirty="0">
                <a:solidFill>
                  <a:srgbClr val="FF0000"/>
                </a:solidFill>
                <a:latin typeface="Garamond" pitchFamily="18" charset="0"/>
              </a:rPr>
              <a:t>(Link States)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6153" name="ZoneTexte 18"/>
          <p:cNvSpPr txBox="1">
            <a:spLocks noChangeArrowheads="1"/>
          </p:cNvSpPr>
          <p:nvPr/>
        </p:nvSpPr>
        <p:spPr bwMode="auto">
          <a:xfrm>
            <a:off x="147638" y="5102225"/>
            <a:ext cx="2519362" cy="633413"/>
          </a:xfrm>
          <a:prstGeom prst="rect">
            <a:avLst/>
          </a:prstGeom>
          <a:solidFill>
            <a:schemeClr val="accent3">
              <a:lumMod val="85000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defRPr/>
            </a:pPr>
            <a:r>
              <a:rPr lang="fr-FR" sz="1600" dirty="0">
                <a:solidFill>
                  <a:srgbClr val="800000"/>
                </a:solidFill>
                <a:latin typeface="Garamond" pitchFamily="18" charset="0"/>
              </a:rPr>
              <a:t>RIP : </a:t>
            </a:r>
            <a:r>
              <a:rPr lang="fr-FR" sz="1600" dirty="0" err="1">
                <a:solidFill>
                  <a:schemeClr val="tx1"/>
                </a:solidFill>
                <a:latin typeface="Garamond" pitchFamily="18" charset="0"/>
              </a:rPr>
              <a:t>Routing</a:t>
            </a:r>
            <a:r>
              <a:rPr lang="fr-FR" sz="1600" dirty="0">
                <a:solidFill>
                  <a:schemeClr val="tx1"/>
                </a:solidFill>
                <a:latin typeface="Garamond" pitchFamily="18" charset="0"/>
              </a:rPr>
              <a:t> Information</a:t>
            </a:r>
          </a:p>
          <a:p>
            <a:pPr algn="l">
              <a:defRPr/>
            </a:pPr>
            <a:r>
              <a:rPr lang="fr-FR" sz="1600" dirty="0">
                <a:solidFill>
                  <a:schemeClr val="tx1"/>
                </a:solidFill>
                <a:latin typeface="Garamond" pitchFamily="18" charset="0"/>
              </a:rPr>
              <a:t>Protocol</a:t>
            </a:r>
          </a:p>
        </p:txBody>
      </p:sp>
      <p:sp>
        <p:nvSpPr>
          <p:cNvPr id="23560" name="ZoneTexte 21"/>
          <p:cNvSpPr txBox="1">
            <a:spLocks noChangeArrowheads="1"/>
          </p:cNvSpPr>
          <p:nvPr/>
        </p:nvSpPr>
        <p:spPr bwMode="auto">
          <a:xfrm>
            <a:off x="6588125" y="5157788"/>
            <a:ext cx="2195513" cy="611187"/>
          </a:xfrm>
          <a:prstGeom prst="rect">
            <a:avLst/>
          </a:prstGeom>
          <a:solidFill>
            <a:srgbClr val="FFDC6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l" eaLnBrk="1" hangingPunct="1">
              <a:spcBef>
                <a:spcPct val="0"/>
              </a:spcBef>
            </a:pPr>
            <a:r>
              <a:rPr lang="fr-FR" sz="1600">
                <a:solidFill>
                  <a:srgbClr val="800000"/>
                </a:solidFill>
                <a:latin typeface="Garamond" pitchFamily="18" charset="0"/>
              </a:rPr>
              <a:t>eBGP : </a:t>
            </a:r>
            <a:r>
              <a:rPr lang="fr-FR" sz="1600">
                <a:solidFill>
                  <a:schemeClr val="tx1"/>
                </a:solidFill>
                <a:latin typeface="Garamond" pitchFamily="18" charset="0"/>
              </a:rPr>
              <a:t>external Border </a:t>
            </a:r>
          </a:p>
          <a:p>
            <a:pPr algn="l" eaLnBrk="1" hangingPunct="1">
              <a:spcBef>
                <a:spcPct val="0"/>
              </a:spcBef>
            </a:pPr>
            <a:r>
              <a:rPr lang="fr-FR" sz="1600">
                <a:solidFill>
                  <a:schemeClr val="tx1"/>
                </a:solidFill>
                <a:latin typeface="Garamond" pitchFamily="18" charset="0"/>
              </a:rPr>
              <a:t>Gateway Protocol</a:t>
            </a:r>
          </a:p>
        </p:txBody>
      </p:sp>
      <p:sp>
        <p:nvSpPr>
          <p:cNvPr id="23561" name="Forme libre 24"/>
          <p:cNvSpPr>
            <a:spLocks/>
          </p:cNvSpPr>
          <p:nvPr/>
        </p:nvSpPr>
        <p:spPr bwMode="auto">
          <a:xfrm>
            <a:off x="819150" y="4424363"/>
            <a:ext cx="585788" cy="176212"/>
          </a:xfrm>
          <a:custGeom>
            <a:avLst/>
            <a:gdLst>
              <a:gd name="T0" fmla="*/ 558767 w 586853"/>
              <a:gd name="T1" fmla="*/ 147535 h 177420"/>
              <a:gd name="T2" fmla="*/ 0 w 586853"/>
              <a:gd name="T3" fmla="*/ 0 h 177420"/>
              <a:gd name="T4" fmla="*/ 0 60000 65536"/>
              <a:gd name="T5" fmla="*/ 0 60000 65536"/>
              <a:gd name="T6" fmla="*/ 0 w 586853"/>
              <a:gd name="T7" fmla="*/ 0 h 177420"/>
              <a:gd name="T8" fmla="*/ 586853 w 586853"/>
              <a:gd name="T9" fmla="*/ 177420 h 17742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586853" h="177420">
                <a:moveTo>
                  <a:pt x="586853" y="17742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fr-FR"/>
          </a:p>
        </p:txBody>
      </p:sp>
      <p:cxnSp>
        <p:nvCxnSpPr>
          <p:cNvPr id="23562" name="Connecteur droit avec flèche 16"/>
          <p:cNvCxnSpPr>
            <a:cxnSpLocks noChangeShapeType="1"/>
            <a:stCxn id="3" idx="2"/>
            <a:endCxn id="15" idx="0"/>
          </p:cNvCxnSpPr>
          <p:nvPr/>
        </p:nvCxnSpPr>
        <p:spPr bwMode="auto">
          <a:xfrm flipH="1">
            <a:off x="1403350" y="3746500"/>
            <a:ext cx="1081088" cy="309563"/>
          </a:xfrm>
          <a:prstGeom prst="straightConnector1">
            <a:avLst/>
          </a:prstGeom>
          <a:noFill/>
          <a:ln w="38100" algn="ctr">
            <a:solidFill>
              <a:srgbClr val="0066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63" name="Connecteur droit avec flèche 57"/>
          <p:cNvCxnSpPr>
            <a:cxnSpLocks noChangeShapeType="1"/>
            <a:stCxn id="3" idx="2"/>
            <a:endCxn id="23558" idx="0"/>
          </p:cNvCxnSpPr>
          <p:nvPr/>
        </p:nvCxnSpPr>
        <p:spPr bwMode="auto">
          <a:xfrm>
            <a:off x="2484438" y="3746500"/>
            <a:ext cx="1223962" cy="309563"/>
          </a:xfrm>
          <a:prstGeom prst="straightConnector1">
            <a:avLst/>
          </a:prstGeom>
          <a:noFill/>
          <a:ln w="38100" algn="ctr">
            <a:solidFill>
              <a:srgbClr val="0066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" name="Rectangle 35"/>
          <p:cNvSpPr/>
          <p:nvPr/>
        </p:nvSpPr>
        <p:spPr>
          <a:xfrm>
            <a:off x="6629400" y="4035425"/>
            <a:ext cx="2149475" cy="1033463"/>
          </a:xfrm>
          <a:prstGeom prst="rect">
            <a:avLst/>
          </a:prstGeom>
          <a:solidFill>
            <a:schemeClr val="accent5">
              <a:lumMod val="90000"/>
            </a:scheme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fr-FR" dirty="0">
                <a:solidFill>
                  <a:srgbClr val="FF0000"/>
                </a:solidFill>
                <a:latin typeface="Garamond" pitchFamily="18" charset="0"/>
              </a:rPr>
              <a:t>Protocoles </a:t>
            </a:r>
          </a:p>
          <a:p>
            <a:pPr>
              <a:defRPr/>
            </a:pPr>
            <a:r>
              <a:rPr lang="fr-FR" dirty="0">
                <a:solidFill>
                  <a:srgbClr val="800000"/>
                </a:solidFill>
                <a:latin typeface="Garamond" pitchFamily="18" charset="0"/>
              </a:rPr>
              <a:t>à vecteur de chemin</a:t>
            </a:r>
          </a:p>
          <a:p>
            <a:pPr>
              <a:defRPr/>
            </a:pPr>
            <a:r>
              <a:rPr lang="fr-FR" dirty="0">
                <a:solidFill>
                  <a:srgbClr val="FF0000"/>
                </a:solidFill>
                <a:latin typeface="Garamond" pitchFamily="18" charset="0"/>
              </a:rPr>
              <a:t>(</a:t>
            </a:r>
            <a:r>
              <a:rPr lang="fr-FR" dirty="0" err="1">
                <a:solidFill>
                  <a:srgbClr val="FF0000"/>
                </a:solidFill>
                <a:latin typeface="Garamond" pitchFamily="18" charset="0"/>
              </a:rPr>
              <a:t>Path</a:t>
            </a:r>
            <a:r>
              <a:rPr lang="fr-FR" dirty="0">
                <a:solidFill>
                  <a:srgbClr val="FF0000"/>
                </a:solidFill>
                <a:latin typeface="Garamond" pitchFamily="18" charset="0"/>
              </a:rPr>
              <a:t> </a:t>
            </a:r>
            <a:r>
              <a:rPr lang="fr-FR" dirty="0" err="1">
                <a:solidFill>
                  <a:srgbClr val="FF0000"/>
                </a:solidFill>
                <a:latin typeface="Garamond" pitchFamily="18" charset="0"/>
              </a:rPr>
              <a:t>Vector</a:t>
            </a:r>
            <a:r>
              <a:rPr lang="fr-FR" dirty="0">
                <a:solidFill>
                  <a:srgbClr val="FF0000"/>
                </a:solidFill>
                <a:latin typeface="Garamond" pitchFamily="18" charset="0"/>
              </a:rPr>
              <a:t>)</a:t>
            </a:r>
          </a:p>
        </p:txBody>
      </p:sp>
      <p:cxnSp>
        <p:nvCxnSpPr>
          <p:cNvPr id="23565" name="Connecteur droit avec flèche 57"/>
          <p:cNvCxnSpPr>
            <a:cxnSpLocks noChangeShapeType="1"/>
            <a:stCxn id="4" idx="2"/>
          </p:cNvCxnSpPr>
          <p:nvPr/>
        </p:nvCxnSpPr>
        <p:spPr bwMode="auto">
          <a:xfrm>
            <a:off x="7127875" y="3683000"/>
            <a:ext cx="323850" cy="360363"/>
          </a:xfrm>
          <a:prstGeom prst="straightConnector1">
            <a:avLst/>
          </a:prstGeom>
          <a:noFill/>
          <a:ln w="38100" algn="ctr">
            <a:solidFill>
              <a:srgbClr val="0066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566" name="Rectangle 58"/>
          <p:cNvSpPr>
            <a:spLocks noChangeArrowheads="1"/>
          </p:cNvSpPr>
          <p:nvPr/>
        </p:nvSpPr>
        <p:spPr bwMode="auto">
          <a:xfrm>
            <a:off x="42863" y="2781300"/>
            <a:ext cx="5681662" cy="4005263"/>
          </a:xfrm>
          <a:prstGeom prst="rect">
            <a:avLst/>
          </a:prstGeom>
          <a:noFill/>
          <a:ln w="38100" algn="ctr">
            <a:solidFill>
              <a:srgbClr val="0066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3567" name="ZoneTexte 30"/>
          <p:cNvSpPr txBox="1">
            <a:spLocks noChangeArrowheads="1"/>
          </p:cNvSpPr>
          <p:nvPr/>
        </p:nvSpPr>
        <p:spPr bwMode="auto">
          <a:xfrm>
            <a:off x="179388" y="6084888"/>
            <a:ext cx="2519362" cy="584200"/>
          </a:xfrm>
          <a:prstGeom prst="rect">
            <a:avLst/>
          </a:prstGeom>
          <a:solidFill>
            <a:srgbClr val="C2E4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fr-FR" sz="1600">
                <a:solidFill>
                  <a:schemeClr val="accent2"/>
                </a:solidFill>
                <a:latin typeface="Garamond" pitchFamily="18" charset="0"/>
              </a:rPr>
              <a:t>Construction des tables de routage </a:t>
            </a:r>
            <a:r>
              <a:rPr lang="fr-FR" sz="1600">
                <a:solidFill>
                  <a:srgbClr val="FF0000"/>
                </a:solidFill>
                <a:latin typeface="Garamond" pitchFamily="18" charset="0"/>
              </a:rPr>
              <a:t>sans vision globale</a:t>
            </a:r>
          </a:p>
        </p:txBody>
      </p:sp>
      <p:sp>
        <p:nvSpPr>
          <p:cNvPr id="23568" name="Flèche vers le bas 33"/>
          <p:cNvSpPr>
            <a:spLocks noChangeArrowheads="1"/>
          </p:cNvSpPr>
          <p:nvPr/>
        </p:nvSpPr>
        <p:spPr bwMode="auto">
          <a:xfrm>
            <a:off x="1403350" y="5661025"/>
            <a:ext cx="288925" cy="504825"/>
          </a:xfrm>
          <a:prstGeom prst="downArrow">
            <a:avLst>
              <a:gd name="adj1" fmla="val 50000"/>
              <a:gd name="adj2" fmla="val 49918"/>
            </a:avLst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3569" name="Rectangle 60"/>
          <p:cNvSpPr>
            <a:spLocks noChangeArrowheads="1"/>
          </p:cNvSpPr>
          <p:nvPr/>
        </p:nvSpPr>
        <p:spPr bwMode="auto">
          <a:xfrm>
            <a:off x="5867400" y="2749550"/>
            <a:ext cx="3168650" cy="4032250"/>
          </a:xfrm>
          <a:prstGeom prst="rect">
            <a:avLst/>
          </a:prstGeom>
          <a:noFill/>
          <a:ln w="38100" algn="ctr">
            <a:solidFill>
              <a:srgbClr val="0066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3570" name="Rectangle 29"/>
          <p:cNvSpPr>
            <a:spLocks noChangeArrowheads="1"/>
          </p:cNvSpPr>
          <p:nvPr/>
        </p:nvSpPr>
        <p:spPr bwMode="auto">
          <a:xfrm>
            <a:off x="3563938" y="2955925"/>
            <a:ext cx="2560637" cy="904875"/>
          </a:xfrm>
          <a:prstGeom prst="rect">
            <a:avLst/>
          </a:prstGeom>
          <a:solidFill>
            <a:srgbClr val="FFDC6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fr-FR" sz="2400">
                <a:solidFill>
                  <a:schemeClr val="tx1"/>
                </a:solidFill>
                <a:latin typeface="Garamond" pitchFamily="18" charset="0"/>
              </a:rPr>
              <a:t> AS (Autonomous </a:t>
            </a:r>
          </a:p>
          <a:p>
            <a:r>
              <a:rPr lang="fr-FR" sz="2400">
                <a:solidFill>
                  <a:schemeClr val="tx1"/>
                </a:solidFill>
                <a:latin typeface="Garamond" pitchFamily="18" charset="0"/>
              </a:rPr>
              <a:t>System)</a:t>
            </a:r>
            <a:endParaRPr lang="fr-FR" sz="2400"/>
          </a:p>
        </p:txBody>
      </p:sp>
      <p:grpSp>
        <p:nvGrpSpPr>
          <p:cNvPr id="23571" name="Groupe 29"/>
          <p:cNvGrpSpPr>
            <a:grpSpLocks/>
          </p:cNvGrpSpPr>
          <p:nvPr/>
        </p:nvGrpSpPr>
        <p:grpSpPr bwMode="auto">
          <a:xfrm>
            <a:off x="6011863" y="5768975"/>
            <a:ext cx="2987675" cy="915988"/>
            <a:chOff x="6012160" y="5769304"/>
            <a:chExt cx="2988000" cy="915971"/>
          </a:xfrm>
        </p:grpSpPr>
        <p:sp>
          <p:nvSpPr>
            <p:cNvPr id="23572" name="ZoneTexte 30"/>
            <p:cNvSpPr txBox="1">
              <a:spLocks noChangeArrowheads="1"/>
            </p:cNvSpPr>
            <p:nvPr/>
          </p:nvSpPr>
          <p:spPr bwMode="auto">
            <a:xfrm>
              <a:off x="6012160" y="6085111"/>
              <a:ext cx="2988000" cy="600164"/>
            </a:xfrm>
            <a:prstGeom prst="rect">
              <a:avLst/>
            </a:prstGeom>
            <a:solidFill>
              <a:srgbClr val="C2E4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fr-FR" sz="1500">
                  <a:solidFill>
                    <a:srgbClr val="800000"/>
                  </a:solidFill>
                  <a:latin typeface="Garamond" pitchFamily="18" charset="0"/>
                </a:rPr>
                <a:t>Best Path Algorithm </a:t>
              </a:r>
            </a:p>
            <a:p>
              <a:pPr eaLnBrk="1" hangingPunct="1"/>
              <a:r>
                <a:rPr lang="fr-FR" sz="1500">
                  <a:solidFill>
                    <a:srgbClr val="800000"/>
                  </a:solidFill>
                  <a:latin typeface="Garamond" pitchFamily="18" charset="0"/>
                </a:rPr>
                <a:t>(L’algorithme du meilleur chemin) </a:t>
              </a:r>
              <a:endParaRPr lang="fr-FR" sz="1500">
                <a:solidFill>
                  <a:srgbClr val="800000"/>
                </a:solidFill>
              </a:endParaRPr>
            </a:p>
          </p:txBody>
        </p:sp>
        <p:sp>
          <p:nvSpPr>
            <p:cNvPr id="23573" name="Flèche vers le bas 33"/>
            <p:cNvSpPr>
              <a:spLocks noChangeArrowheads="1"/>
            </p:cNvSpPr>
            <p:nvPr/>
          </p:nvSpPr>
          <p:spPr bwMode="auto">
            <a:xfrm>
              <a:off x="7523435" y="5769304"/>
              <a:ext cx="288925" cy="396000"/>
            </a:xfrm>
            <a:prstGeom prst="downArrow">
              <a:avLst>
                <a:gd name="adj1" fmla="val 50000"/>
                <a:gd name="adj2" fmla="val 49919"/>
              </a:avLst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>
          <a:xfrm>
            <a:off x="6589713" y="6108700"/>
            <a:ext cx="2133600" cy="476250"/>
          </a:xfrm>
        </p:spPr>
        <p:txBody>
          <a:bodyPr/>
          <a:lstStyle/>
          <a:p>
            <a:pPr>
              <a:defRPr/>
            </a:pPr>
            <a:fld id="{1138DA16-30F0-4353-959D-25507E13E2B6}" type="slidenum">
              <a:rPr lang="fr-FR" smtClean="0"/>
              <a:pPr>
                <a:defRPr/>
              </a:pPr>
              <a:t>35</a:t>
            </a:fld>
            <a:endParaRPr lang="fr-FR" dirty="0"/>
          </a:p>
        </p:txBody>
      </p:sp>
      <p:grpSp>
        <p:nvGrpSpPr>
          <p:cNvPr id="24579" name="Groupe 18"/>
          <p:cNvGrpSpPr>
            <a:grpSpLocks/>
          </p:cNvGrpSpPr>
          <p:nvPr/>
        </p:nvGrpSpPr>
        <p:grpSpPr bwMode="auto">
          <a:xfrm>
            <a:off x="1908175" y="908050"/>
            <a:ext cx="5832475" cy="2838450"/>
            <a:chOff x="2734909" y="1257377"/>
            <a:chExt cx="5830500" cy="2836538"/>
          </a:xfrm>
        </p:grpSpPr>
        <p:sp>
          <p:nvSpPr>
            <p:cNvPr id="24601" name="ZoneTexte 2"/>
            <p:cNvSpPr txBox="1">
              <a:spLocks noChangeArrowheads="1"/>
            </p:cNvSpPr>
            <p:nvPr/>
          </p:nvSpPr>
          <p:spPr bwMode="auto">
            <a:xfrm>
              <a:off x="4534033" y="1257377"/>
              <a:ext cx="1295745" cy="461439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fr-FR" sz="2400">
                  <a:latin typeface="Garamond" pitchFamily="18" charset="0"/>
                </a:rPr>
                <a:t>Routage</a:t>
              </a:r>
            </a:p>
          </p:txBody>
        </p:sp>
        <p:sp>
          <p:nvSpPr>
            <p:cNvPr id="24602" name="ZoneTexte 3"/>
            <p:cNvSpPr txBox="1">
              <a:spLocks noChangeArrowheads="1"/>
            </p:cNvSpPr>
            <p:nvPr/>
          </p:nvSpPr>
          <p:spPr bwMode="auto">
            <a:xfrm>
              <a:off x="3562215" y="2094685"/>
              <a:ext cx="1115781" cy="719647"/>
            </a:xfrm>
            <a:prstGeom prst="rect">
              <a:avLst/>
            </a:prstGeom>
            <a:solidFill>
              <a:srgbClr val="FFD8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fr-FR" sz="2000">
                  <a:latin typeface="Garamond" pitchFamily="18" charset="0"/>
                </a:rPr>
                <a:t>Routage statique </a:t>
              </a:r>
            </a:p>
          </p:txBody>
        </p:sp>
        <p:sp>
          <p:nvSpPr>
            <p:cNvPr id="24603" name="ZoneTexte 4"/>
            <p:cNvSpPr txBox="1">
              <a:spLocks noChangeArrowheads="1"/>
            </p:cNvSpPr>
            <p:nvPr/>
          </p:nvSpPr>
          <p:spPr bwMode="auto">
            <a:xfrm>
              <a:off x="5254086" y="2090867"/>
              <a:ext cx="1403724" cy="707539"/>
            </a:xfrm>
            <a:prstGeom prst="rect">
              <a:avLst/>
            </a:prstGeom>
            <a:solidFill>
              <a:srgbClr val="FFD8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fr-FR" sz="2000">
                  <a:latin typeface="Garamond" pitchFamily="18" charset="0"/>
                </a:rPr>
                <a:t>Routage dynamique </a:t>
              </a:r>
            </a:p>
          </p:txBody>
        </p:sp>
        <p:sp>
          <p:nvSpPr>
            <p:cNvPr id="3" name="ZoneTexte 5"/>
            <p:cNvSpPr txBox="1">
              <a:spLocks noChangeArrowheads="1"/>
            </p:cNvSpPr>
            <p:nvPr/>
          </p:nvSpPr>
          <p:spPr bwMode="auto">
            <a:xfrm>
              <a:off x="2734909" y="3386367"/>
              <a:ext cx="1152135" cy="70754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fr-FR" sz="2000" dirty="0">
                  <a:solidFill>
                    <a:srgbClr val="FF0000"/>
                  </a:solidFill>
                  <a:latin typeface="Garamond" pitchFamily="18" charset="0"/>
                </a:rPr>
                <a:t>Routage Intérieur </a:t>
              </a:r>
            </a:p>
          </p:txBody>
        </p:sp>
        <p:sp>
          <p:nvSpPr>
            <p:cNvPr id="4" name="ZoneTexte 6"/>
            <p:cNvSpPr txBox="1">
              <a:spLocks noChangeArrowheads="1"/>
            </p:cNvSpPr>
            <p:nvPr/>
          </p:nvSpPr>
          <p:spPr bwMode="auto">
            <a:xfrm>
              <a:off x="7341861" y="3322910"/>
              <a:ext cx="1223548" cy="70754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fr-FR" sz="2000" dirty="0">
                  <a:solidFill>
                    <a:srgbClr val="FF0000"/>
                  </a:solidFill>
                  <a:latin typeface="Garamond" pitchFamily="18" charset="0"/>
                </a:rPr>
                <a:t>Routage Extérieur </a:t>
              </a:r>
            </a:p>
          </p:txBody>
        </p:sp>
        <p:cxnSp>
          <p:nvCxnSpPr>
            <p:cNvPr id="24606" name="Connecteur droit avec flèche 8"/>
            <p:cNvCxnSpPr>
              <a:cxnSpLocks noChangeShapeType="1"/>
              <a:stCxn id="24603" idx="2"/>
            </p:cNvCxnSpPr>
            <p:nvPr/>
          </p:nvCxnSpPr>
          <p:spPr bwMode="auto">
            <a:xfrm flipH="1">
              <a:off x="3885947" y="2798406"/>
              <a:ext cx="2070001" cy="575782"/>
            </a:xfrm>
            <a:prstGeom prst="straightConnector1">
              <a:avLst/>
            </a:prstGeom>
            <a:noFill/>
            <a:ln w="57150" algn="ctr">
              <a:solidFill>
                <a:srgbClr val="FF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607" name="Connecteur droit avec flèche 9"/>
            <p:cNvCxnSpPr>
              <a:cxnSpLocks noChangeShapeType="1"/>
              <a:stCxn id="24603" idx="2"/>
            </p:cNvCxnSpPr>
            <p:nvPr/>
          </p:nvCxnSpPr>
          <p:spPr bwMode="auto">
            <a:xfrm>
              <a:off x="5955947" y="2798406"/>
              <a:ext cx="1457695" cy="512516"/>
            </a:xfrm>
            <a:prstGeom prst="straightConnector1">
              <a:avLst/>
            </a:prstGeom>
            <a:noFill/>
            <a:ln w="57150" algn="ctr">
              <a:solidFill>
                <a:srgbClr val="FF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608" name="Connecteur droit avec flèche 12"/>
            <p:cNvCxnSpPr>
              <a:cxnSpLocks noChangeShapeType="1"/>
              <a:stCxn id="24601" idx="2"/>
            </p:cNvCxnSpPr>
            <p:nvPr/>
          </p:nvCxnSpPr>
          <p:spPr bwMode="auto">
            <a:xfrm flipH="1">
              <a:off x="4389902" y="1718816"/>
              <a:ext cx="792004" cy="359864"/>
            </a:xfrm>
            <a:prstGeom prst="straightConnector1">
              <a:avLst/>
            </a:prstGeom>
            <a:noFill/>
            <a:ln w="57150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609" name="Connecteur droit avec flèche 14"/>
            <p:cNvCxnSpPr>
              <a:cxnSpLocks noChangeShapeType="1"/>
              <a:stCxn id="24601" idx="2"/>
              <a:endCxn id="24603" idx="0"/>
            </p:cNvCxnSpPr>
            <p:nvPr/>
          </p:nvCxnSpPr>
          <p:spPr bwMode="auto">
            <a:xfrm>
              <a:off x="5181906" y="1718816"/>
              <a:ext cx="774042" cy="372052"/>
            </a:xfrm>
            <a:prstGeom prst="straightConnector1">
              <a:avLst/>
            </a:prstGeom>
            <a:noFill/>
            <a:ln w="57150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0" name="Titre 1"/>
          <p:cNvSpPr txBox="1">
            <a:spLocks/>
          </p:cNvSpPr>
          <p:nvPr/>
        </p:nvSpPr>
        <p:spPr>
          <a:xfrm>
            <a:off x="457200" y="44450"/>
            <a:ext cx="8229600" cy="561975"/>
          </a:xfrm>
          <a:prstGeom prst="rect">
            <a:avLst/>
          </a:prstGeom>
        </p:spPr>
        <p:txBody>
          <a:bodyPr/>
          <a:lstStyle/>
          <a:p>
            <a:pPr eaLnBrk="0" hangingPunct="0">
              <a:spcBef>
                <a:spcPct val="0"/>
              </a:spcBef>
              <a:buClrTx/>
              <a:defRPr/>
            </a:pPr>
            <a:r>
              <a:rPr lang="fr-FR" sz="2800" kern="0" dirty="0">
                <a:solidFill>
                  <a:schemeClr val="accent2"/>
                </a:solidFill>
                <a:latin typeface="Garamond" pitchFamily="18" charset="0"/>
              </a:rPr>
              <a:t>Classification des protocoles de routage</a:t>
            </a:r>
          </a:p>
        </p:txBody>
      </p:sp>
      <p:sp>
        <p:nvSpPr>
          <p:cNvPr id="15" name="ZoneTexte 5"/>
          <p:cNvSpPr txBox="1">
            <a:spLocks noChangeArrowheads="1"/>
          </p:cNvSpPr>
          <p:nvPr/>
        </p:nvSpPr>
        <p:spPr bwMode="auto">
          <a:xfrm>
            <a:off x="177800" y="4056063"/>
            <a:ext cx="2449513" cy="92392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fr-FR" dirty="0">
                <a:solidFill>
                  <a:srgbClr val="FF0000"/>
                </a:solidFill>
                <a:latin typeface="Garamond" pitchFamily="18" charset="0"/>
              </a:rPr>
              <a:t>Protocoles       </a:t>
            </a:r>
            <a:r>
              <a:rPr lang="fr-FR" dirty="0">
                <a:solidFill>
                  <a:srgbClr val="800000"/>
                </a:solidFill>
                <a:latin typeface="Garamond" pitchFamily="18" charset="0"/>
              </a:rPr>
              <a:t>à vecteur de distances </a:t>
            </a:r>
            <a:r>
              <a:rPr lang="fr-FR" dirty="0">
                <a:solidFill>
                  <a:srgbClr val="FF0000"/>
                </a:solidFill>
                <a:latin typeface="Garamond" pitchFamily="18" charset="0"/>
              </a:rPr>
              <a:t>(Distance </a:t>
            </a:r>
            <a:r>
              <a:rPr lang="fr-FR" dirty="0" err="1">
                <a:solidFill>
                  <a:srgbClr val="FF0000"/>
                </a:solidFill>
                <a:latin typeface="Garamond" pitchFamily="18" charset="0"/>
              </a:rPr>
              <a:t>Vector</a:t>
            </a:r>
            <a:r>
              <a:rPr lang="fr-FR" dirty="0">
                <a:solidFill>
                  <a:srgbClr val="FF0000"/>
                </a:solidFill>
                <a:latin typeface="Garamond" pitchFamily="18" charset="0"/>
              </a:rPr>
              <a:t>)</a:t>
            </a:r>
            <a:endParaRPr lang="fr-FR" dirty="0">
              <a:latin typeface="Garamond" pitchFamily="18" charset="0"/>
            </a:endParaRPr>
          </a:p>
        </p:txBody>
      </p:sp>
      <p:sp>
        <p:nvSpPr>
          <p:cNvPr id="24582" name="ZoneTexte 5"/>
          <p:cNvSpPr txBox="1">
            <a:spLocks noChangeArrowheads="1"/>
          </p:cNvSpPr>
          <p:nvPr/>
        </p:nvSpPr>
        <p:spPr bwMode="auto">
          <a:xfrm>
            <a:off x="2987675" y="4056063"/>
            <a:ext cx="1439863" cy="923925"/>
          </a:xfrm>
          <a:prstGeom prst="rect">
            <a:avLst/>
          </a:prstGeom>
          <a:solidFill>
            <a:srgbClr val="BDEE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fr-FR">
                <a:solidFill>
                  <a:srgbClr val="FF0000"/>
                </a:solidFill>
                <a:latin typeface="Garamond" pitchFamily="18" charset="0"/>
              </a:rPr>
              <a:t>Protocoles </a:t>
            </a:r>
            <a:r>
              <a:rPr lang="fr-FR">
                <a:solidFill>
                  <a:srgbClr val="800000"/>
                </a:solidFill>
                <a:latin typeface="Garamond" pitchFamily="18" charset="0"/>
              </a:rPr>
              <a:t>à état de lien     </a:t>
            </a:r>
            <a:r>
              <a:rPr lang="fr-FR">
                <a:solidFill>
                  <a:srgbClr val="FF0000"/>
                </a:solidFill>
                <a:latin typeface="Garamond" pitchFamily="18" charset="0"/>
              </a:rPr>
              <a:t>(Link States)</a:t>
            </a:r>
            <a:endParaRPr lang="fr-FR">
              <a:solidFill>
                <a:srgbClr val="FF0000"/>
              </a:solidFill>
            </a:endParaRPr>
          </a:p>
        </p:txBody>
      </p:sp>
      <p:sp>
        <p:nvSpPr>
          <p:cNvPr id="6153" name="ZoneTexte 18"/>
          <p:cNvSpPr txBox="1">
            <a:spLocks noChangeArrowheads="1"/>
          </p:cNvSpPr>
          <p:nvPr/>
        </p:nvSpPr>
        <p:spPr bwMode="auto">
          <a:xfrm>
            <a:off x="147638" y="5102225"/>
            <a:ext cx="2519362" cy="633413"/>
          </a:xfrm>
          <a:prstGeom prst="rect">
            <a:avLst/>
          </a:prstGeom>
          <a:solidFill>
            <a:schemeClr val="accent3">
              <a:lumMod val="85000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defRPr/>
            </a:pPr>
            <a:r>
              <a:rPr lang="fr-FR" sz="1600" dirty="0">
                <a:solidFill>
                  <a:srgbClr val="800000"/>
                </a:solidFill>
                <a:latin typeface="Garamond" pitchFamily="18" charset="0"/>
              </a:rPr>
              <a:t>RIP : </a:t>
            </a:r>
            <a:r>
              <a:rPr lang="fr-FR" sz="1600" dirty="0" err="1">
                <a:solidFill>
                  <a:schemeClr val="tx1"/>
                </a:solidFill>
                <a:latin typeface="Garamond" pitchFamily="18" charset="0"/>
              </a:rPr>
              <a:t>Routing</a:t>
            </a:r>
            <a:r>
              <a:rPr lang="fr-FR" sz="1600" dirty="0">
                <a:solidFill>
                  <a:schemeClr val="tx1"/>
                </a:solidFill>
                <a:latin typeface="Garamond" pitchFamily="18" charset="0"/>
              </a:rPr>
              <a:t> Information</a:t>
            </a:r>
          </a:p>
          <a:p>
            <a:pPr algn="l">
              <a:defRPr/>
            </a:pPr>
            <a:r>
              <a:rPr lang="fr-FR" sz="1600" dirty="0">
                <a:solidFill>
                  <a:schemeClr val="tx1"/>
                </a:solidFill>
                <a:latin typeface="Garamond" pitchFamily="18" charset="0"/>
              </a:rPr>
              <a:t>Protocol </a:t>
            </a:r>
          </a:p>
        </p:txBody>
      </p:sp>
      <p:sp>
        <p:nvSpPr>
          <p:cNvPr id="6152" name="ZoneTexte 20"/>
          <p:cNvSpPr txBox="1">
            <a:spLocks noChangeArrowheads="1"/>
          </p:cNvSpPr>
          <p:nvPr/>
        </p:nvSpPr>
        <p:spPr bwMode="auto">
          <a:xfrm>
            <a:off x="3024188" y="5065713"/>
            <a:ext cx="2555875" cy="584200"/>
          </a:xfrm>
          <a:prstGeom prst="rect">
            <a:avLst/>
          </a:prstGeom>
          <a:solidFill>
            <a:schemeClr val="accent5">
              <a:lumMod val="90000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defRPr/>
            </a:pPr>
            <a:r>
              <a:rPr lang="fr-FR" sz="1600" dirty="0">
                <a:solidFill>
                  <a:srgbClr val="800000"/>
                </a:solidFill>
                <a:latin typeface="Garamond" pitchFamily="18" charset="0"/>
              </a:rPr>
              <a:t>OSPF : </a:t>
            </a:r>
            <a:r>
              <a:rPr lang="fr-FR" sz="1600" dirty="0">
                <a:solidFill>
                  <a:schemeClr val="tx1"/>
                </a:solidFill>
                <a:latin typeface="Garamond" pitchFamily="18" charset="0"/>
              </a:rPr>
              <a:t>Open </a:t>
            </a:r>
            <a:r>
              <a:rPr lang="fr-FR" sz="1600" dirty="0" err="1">
                <a:solidFill>
                  <a:schemeClr val="tx1"/>
                </a:solidFill>
                <a:latin typeface="Garamond" pitchFamily="18" charset="0"/>
              </a:rPr>
              <a:t>Shortest</a:t>
            </a:r>
            <a:r>
              <a:rPr lang="fr-FR" sz="1600" dirty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fr-FR" sz="1600" dirty="0" err="1">
                <a:solidFill>
                  <a:schemeClr val="tx1"/>
                </a:solidFill>
                <a:latin typeface="Garamond" pitchFamily="18" charset="0"/>
              </a:rPr>
              <a:t>Path</a:t>
            </a:r>
            <a:r>
              <a:rPr lang="fr-FR" sz="1600" dirty="0">
                <a:solidFill>
                  <a:schemeClr val="tx1"/>
                </a:solidFill>
                <a:latin typeface="Garamond" pitchFamily="18" charset="0"/>
              </a:rPr>
              <a:t> First </a:t>
            </a:r>
          </a:p>
        </p:txBody>
      </p:sp>
      <p:sp>
        <p:nvSpPr>
          <p:cNvPr id="24585" name="ZoneTexte 21"/>
          <p:cNvSpPr txBox="1">
            <a:spLocks noChangeArrowheads="1"/>
          </p:cNvSpPr>
          <p:nvPr/>
        </p:nvSpPr>
        <p:spPr bwMode="auto">
          <a:xfrm>
            <a:off x="6588125" y="5157788"/>
            <a:ext cx="2195513" cy="611187"/>
          </a:xfrm>
          <a:prstGeom prst="rect">
            <a:avLst/>
          </a:prstGeom>
          <a:solidFill>
            <a:srgbClr val="FFDC6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l" eaLnBrk="1" hangingPunct="1">
              <a:spcBef>
                <a:spcPct val="0"/>
              </a:spcBef>
            </a:pPr>
            <a:r>
              <a:rPr lang="fr-FR" sz="1600">
                <a:solidFill>
                  <a:srgbClr val="800000"/>
                </a:solidFill>
                <a:latin typeface="Garamond" pitchFamily="18" charset="0"/>
              </a:rPr>
              <a:t>eBGP : </a:t>
            </a:r>
            <a:r>
              <a:rPr lang="fr-FR" sz="1600">
                <a:solidFill>
                  <a:schemeClr val="tx1"/>
                </a:solidFill>
                <a:latin typeface="Garamond" pitchFamily="18" charset="0"/>
              </a:rPr>
              <a:t>external Border </a:t>
            </a:r>
          </a:p>
          <a:p>
            <a:pPr algn="l" eaLnBrk="1" hangingPunct="1">
              <a:spcBef>
                <a:spcPct val="0"/>
              </a:spcBef>
            </a:pPr>
            <a:r>
              <a:rPr lang="fr-FR" sz="1600">
                <a:solidFill>
                  <a:schemeClr val="tx1"/>
                </a:solidFill>
                <a:latin typeface="Garamond" pitchFamily="18" charset="0"/>
              </a:rPr>
              <a:t>Gateway Protocol</a:t>
            </a:r>
          </a:p>
        </p:txBody>
      </p:sp>
      <p:sp>
        <p:nvSpPr>
          <p:cNvPr id="24586" name="Forme libre 24"/>
          <p:cNvSpPr>
            <a:spLocks/>
          </p:cNvSpPr>
          <p:nvPr/>
        </p:nvSpPr>
        <p:spPr bwMode="auto">
          <a:xfrm>
            <a:off x="819150" y="4424363"/>
            <a:ext cx="585788" cy="176212"/>
          </a:xfrm>
          <a:custGeom>
            <a:avLst/>
            <a:gdLst>
              <a:gd name="T0" fmla="*/ 558767 w 586853"/>
              <a:gd name="T1" fmla="*/ 147535 h 177420"/>
              <a:gd name="T2" fmla="*/ 0 w 586853"/>
              <a:gd name="T3" fmla="*/ 0 h 177420"/>
              <a:gd name="T4" fmla="*/ 0 60000 65536"/>
              <a:gd name="T5" fmla="*/ 0 60000 65536"/>
              <a:gd name="T6" fmla="*/ 0 w 586853"/>
              <a:gd name="T7" fmla="*/ 0 h 177420"/>
              <a:gd name="T8" fmla="*/ 586853 w 586853"/>
              <a:gd name="T9" fmla="*/ 177420 h 17742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586853" h="177420">
                <a:moveTo>
                  <a:pt x="586853" y="17742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fr-FR"/>
          </a:p>
        </p:txBody>
      </p:sp>
      <p:cxnSp>
        <p:nvCxnSpPr>
          <p:cNvPr id="24587" name="Connecteur droit avec flèche 16"/>
          <p:cNvCxnSpPr>
            <a:cxnSpLocks noChangeShapeType="1"/>
            <a:stCxn id="3" idx="2"/>
            <a:endCxn id="15" idx="0"/>
          </p:cNvCxnSpPr>
          <p:nvPr/>
        </p:nvCxnSpPr>
        <p:spPr bwMode="auto">
          <a:xfrm flipH="1">
            <a:off x="1403350" y="3746500"/>
            <a:ext cx="1081088" cy="309563"/>
          </a:xfrm>
          <a:prstGeom prst="straightConnector1">
            <a:avLst/>
          </a:prstGeom>
          <a:noFill/>
          <a:ln w="38100" algn="ctr">
            <a:solidFill>
              <a:srgbClr val="0066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88" name="Connecteur droit avec flèche 57"/>
          <p:cNvCxnSpPr>
            <a:cxnSpLocks noChangeShapeType="1"/>
            <a:stCxn id="3" idx="2"/>
            <a:endCxn id="24582" idx="0"/>
          </p:cNvCxnSpPr>
          <p:nvPr/>
        </p:nvCxnSpPr>
        <p:spPr bwMode="auto">
          <a:xfrm>
            <a:off x="2484438" y="3746500"/>
            <a:ext cx="1223962" cy="309563"/>
          </a:xfrm>
          <a:prstGeom prst="straightConnector1">
            <a:avLst/>
          </a:prstGeom>
          <a:noFill/>
          <a:ln w="38100" algn="ctr">
            <a:solidFill>
              <a:srgbClr val="0066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" name="Rectangle 35"/>
          <p:cNvSpPr/>
          <p:nvPr/>
        </p:nvSpPr>
        <p:spPr>
          <a:xfrm>
            <a:off x="6629400" y="4035425"/>
            <a:ext cx="2149475" cy="1033463"/>
          </a:xfrm>
          <a:prstGeom prst="rect">
            <a:avLst/>
          </a:prstGeom>
          <a:solidFill>
            <a:schemeClr val="accent5">
              <a:lumMod val="90000"/>
            </a:scheme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fr-FR" dirty="0">
                <a:solidFill>
                  <a:srgbClr val="FF0000"/>
                </a:solidFill>
                <a:latin typeface="Garamond" pitchFamily="18" charset="0"/>
              </a:rPr>
              <a:t>Protocoles </a:t>
            </a:r>
          </a:p>
          <a:p>
            <a:pPr>
              <a:defRPr/>
            </a:pPr>
            <a:r>
              <a:rPr lang="fr-FR" dirty="0">
                <a:solidFill>
                  <a:srgbClr val="800000"/>
                </a:solidFill>
                <a:latin typeface="Garamond" pitchFamily="18" charset="0"/>
              </a:rPr>
              <a:t>à vecteur de chemin</a:t>
            </a:r>
          </a:p>
          <a:p>
            <a:pPr>
              <a:defRPr/>
            </a:pPr>
            <a:r>
              <a:rPr lang="fr-FR" dirty="0">
                <a:solidFill>
                  <a:srgbClr val="FF0000"/>
                </a:solidFill>
                <a:latin typeface="Garamond" pitchFamily="18" charset="0"/>
              </a:rPr>
              <a:t>(</a:t>
            </a:r>
            <a:r>
              <a:rPr lang="fr-FR" dirty="0" err="1">
                <a:solidFill>
                  <a:srgbClr val="FF0000"/>
                </a:solidFill>
                <a:latin typeface="Garamond" pitchFamily="18" charset="0"/>
              </a:rPr>
              <a:t>Path</a:t>
            </a:r>
            <a:r>
              <a:rPr lang="fr-FR" dirty="0">
                <a:solidFill>
                  <a:srgbClr val="FF0000"/>
                </a:solidFill>
                <a:latin typeface="Garamond" pitchFamily="18" charset="0"/>
              </a:rPr>
              <a:t> </a:t>
            </a:r>
            <a:r>
              <a:rPr lang="fr-FR" dirty="0" err="1">
                <a:solidFill>
                  <a:srgbClr val="FF0000"/>
                </a:solidFill>
                <a:latin typeface="Garamond" pitchFamily="18" charset="0"/>
              </a:rPr>
              <a:t>Vector</a:t>
            </a:r>
            <a:r>
              <a:rPr lang="fr-FR" dirty="0">
                <a:solidFill>
                  <a:srgbClr val="FF0000"/>
                </a:solidFill>
                <a:latin typeface="Garamond" pitchFamily="18" charset="0"/>
              </a:rPr>
              <a:t>)</a:t>
            </a:r>
          </a:p>
        </p:txBody>
      </p:sp>
      <p:cxnSp>
        <p:nvCxnSpPr>
          <p:cNvPr id="24590" name="Connecteur droit avec flèche 57"/>
          <p:cNvCxnSpPr>
            <a:cxnSpLocks noChangeShapeType="1"/>
            <a:stCxn id="4" idx="2"/>
          </p:cNvCxnSpPr>
          <p:nvPr/>
        </p:nvCxnSpPr>
        <p:spPr bwMode="auto">
          <a:xfrm>
            <a:off x="7127875" y="3683000"/>
            <a:ext cx="323850" cy="360363"/>
          </a:xfrm>
          <a:prstGeom prst="straightConnector1">
            <a:avLst/>
          </a:prstGeom>
          <a:noFill/>
          <a:ln w="38100" algn="ctr">
            <a:solidFill>
              <a:srgbClr val="0066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591" name="Rectangle 58"/>
          <p:cNvSpPr>
            <a:spLocks noChangeArrowheads="1"/>
          </p:cNvSpPr>
          <p:nvPr/>
        </p:nvSpPr>
        <p:spPr bwMode="auto">
          <a:xfrm>
            <a:off x="42863" y="2781300"/>
            <a:ext cx="5681662" cy="4005263"/>
          </a:xfrm>
          <a:prstGeom prst="rect">
            <a:avLst/>
          </a:prstGeom>
          <a:noFill/>
          <a:ln w="38100" algn="ctr">
            <a:solidFill>
              <a:srgbClr val="0066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4592" name="ZoneTexte 30"/>
          <p:cNvSpPr txBox="1">
            <a:spLocks noChangeArrowheads="1"/>
          </p:cNvSpPr>
          <p:nvPr/>
        </p:nvSpPr>
        <p:spPr bwMode="auto">
          <a:xfrm>
            <a:off x="179388" y="6084888"/>
            <a:ext cx="2519362" cy="584200"/>
          </a:xfrm>
          <a:prstGeom prst="rect">
            <a:avLst/>
          </a:prstGeom>
          <a:solidFill>
            <a:srgbClr val="C2E4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fr-FR" sz="1600">
                <a:solidFill>
                  <a:schemeClr val="accent2"/>
                </a:solidFill>
                <a:latin typeface="Garamond" pitchFamily="18" charset="0"/>
              </a:rPr>
              <a:t>Construction des tables de routage </a:t>
            </a:r>
            <a:r>
              <a:rPr lang="fr-FR" sz="1600">
                <a:solidFill>
                  <a:srgbClr val="FF0000"/>
                </a:solidFill>
                <a:latin typeface="Garamond" pitchFamily="18" charset="0"/>
              </a:rPr>
              <a:t>sans vision globale</a:t>
            </a:r>
          </a:p>
        </p:txBody>
      </p:sp>
      <p:sp>
        <p:nvSpPr>
          <p:cNvPr id="24593" name="ZoneTexte 31"/>
          <p:cNvSpPr txBox="1">
            <a:spLocks noChangeArrowheads="1"/>
          </p:cNvSpPr>
          <p:nvPr/>
        </p:nvSpPr>
        <p:spPr bwMode="auto">
          <a:xfrm>
            <a:off x="2795588" y="6035675"/>
            <a:ext cx="2903537" cy="633413"/>
          </a:xfrm>
          <a:prstGeom prst="rect">
            <a:avLst/>
          </a:prstGeom>
          <a:solidFill>
            <a:srgbClr val="C2E4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fr-FR" sz="1600">
                <a:solidFill>
                  <a:schemeClr val="accent2"/>
                </a:solidFill>
                <a:latin typeface="Garamond" pitchFamily="18" charset="0"/>
              </a:rPr>
              <a:t>Construction des tables de</a:t>
            </a:r>
          </a:p>
          <a:p>
            <a:pPr eaLnBrk="1" hangingPunct="1"/>
            <a:r>
              <a:rPr lang="fr-FR" sz="1600">
                <a:solidFill>
                  <a:schemeClr val="accent2"/>
                </a:solidFill>
                <a:latin typeface="Garamond" pitchFamily="18" charset="0"/>
              </a:rPr>
              <a:t>routage </a:t>
            </a:r>
            <a:r>
              <a:rPr lang="fr-FR" sz="1600">
                <a:solidFill>
                  <a:srgbClr val="FF0000"/>
                </a:solidFill>
                <a:latin typeface="Garamond" pitchFamily="18" charset="0"/>
              </a:rPr>
              <a:t>avec une vision globale</a:t>
            </a:r>
          </a:p>
        </p:txBody>
      </p:sp>
      <p:sp>
        <p:nvSpPr>
          <p:cNvPr id="24594" name="Flèche vers le bas 32"/>
          <p:cNvSpPr>
            <a:spLocks noChangeArrowheads="1"/>
          </p:cNvSpPr>
          <p:nvPr/>
        </p:nvSpPr>
        <p:spPr bwMode="auto">
          <a:xfrm>
            <a:off x="4144963" y="5616575"/>
            <a:ext cx="288925" cy="503238"/>
          </a:xfrm>
          <a:prstGeom prst="downArrow">
            <a:avLst>
              <a:gd name="adj1" fmla="val 50000"/>
              <a:gd name="adj2" fmla="val 49761"/>
            </a:avLst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4595" name="Flèche vers le bas 33"/>
          <p:cNvSpPr>
            <a:spLocks noChangeArrowheads="1"/>
          </p:cNvSpPr>
          <p:nvPr/>
        </p:nvSpPr>
        <p:spPr bwMode="auto">
          <a:xfrm>
            <a:off x="1403350" y="5661025"/>
            <a:ext cx="288925" cy="504825"/>
          </a:xfrm>
          <a:prstGeom prst="downArrow">
            <a:avLst>
              <a:gd name="adj1" fmla="val 50000"/>
              <a:gd name="adj2" fmla="val 49918"/>
            </a:avLst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4596" name="Rectangle 60"/>
          <p:cNvSpPr>
            <a:spLocks noChangeArrowheads="1"/>
          </p:cNvSpPr>
          <p:nvPr/>
        </p:nvSpPr>
        <p:spPr bwMode="auto">
          <a:xfrm>
            <a:off x="5867400" y="2749550"/>
            <a:ext cx="3168650" cy="4032250"/>
          </a:xfrm>
          <a:prstGeom prst="rect">
            <a:avLst/>
          </a:prstGeom>
          <a:noFill/>
          <a:ln w="38100" algn="ctr">
            <a:solidFill>
              <a:srgbClr val="0066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4597" name="Rectangle 29"/>
          <p:cNvSpPr>
            <a:spLocks noChangeArrowheads="1"/>
          </p:cNvSpPr>
          <p:nvPr/>
        </p:nvSpPr>
        <p:spPr bwMode="auto">
          <a:xfrm>
            <a:off x="3563938" y="2955925"/>
            <a:ext cx="2560637" cy="904875"/>
          </a:xfrm>
          <a:prstGeom prst="rect">
            <a:avLst/>
          </a:prstGeom>
          <a:solidFill>
            <a:srgbClr val="FFDC6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fr-FR" sz="2400">
                <a:solidFill>
                  <a:schemeClr val="tx1"/>
                </a:solidFill>
                <a:latin typeface="Garamond" pitchFamily="18" charset="0"/>
              </a:rPr>
              <a:t> AS (Autonomous </a:t>
            </a:r>
          </a:p>
          <a:p>
            <a:r>
              <a:rPr lang="fr-FR" sz="2400">
                <a:solidFill>
                  <a:schemeClr val="tx1"/>
                </a:solidFill>
                <a:latin typeface="Garamond" pitchFamily="18" charset="0"/>
              </a:rPr>
              <a:t>System)</a:t>
            </a:r>
            <a:endParaRPr lang="fr-FR" sz="2400"/>
          </a:p>
        </p:txBody>
      </p:sp>
      <p:grpSp>
        <p:nvGrpSpPr>
          <p:cNvPr id="24598" name="Groupe 32"/>
          <p:cNvGrpSpPr>
            <a:grpSpLocks/>
          </p:cNvGrpSpPr>
          <p:nvPr/>
        </p:nvGrpSpPr>
        <p:grpSpPr bwMode="auto">
          <a:xfrm>
            <a:off x="6011863" y="5768975"/>
            <a:ext cx="2987675" cy="915988"/>
            <a:chOff x="6012160" y="5769304"/>
            <a:chExt cx="2988000" cy="915971"/>
          </a:xfrm>
        </p:grpSpPr>
        <p:sp>
          <p:nvSpPr>
            <p:cNvPr id="24599" name="ZoneTexte 30"/>
            <p:cNvSpPr txBox="1">
              <a:spLocks noChangeArrowheads="1"/>
            </p:cNvSpPr>
            <p:nvPr/>
          </p:nvSpPr>
          <p:spPr bwMode="auto">
            <a:xfrm>
              <a:off x="6012160" y="6085111"/>
              <a:ext cx="2988000" cy="600164"/>
            </a:xfrm>
            <a:prstGeom prst="rect">
              <a:avLst/>
            </a:prstGeom>
            <a:solidFill>
              <a:srgbClr val="C2E4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fr-FR" sz="1500">
                  <a:solidFill>
                    <a:srgbClr val="800000"/>
                  </a:solidFill>
                  <a:latin typeface="Garamond" pitchFamily="18" charset="0"/>
                </a:rPr>
                <a:t>Best Path Algorithm </a:t>
              </a:r>
            </a:p>
            <a:p>
              <a:pPr eaLnBrk="1" hangingPunct="1"/>
              <a:r>
                <a:rPr lang="fr-FR" sz="1500">
                  <a:solidFill>
                    <a:srgbClr val="800000"/>
                  </a:solidFill>
                  <a:latin typeface="Garamond" pitchFamily="18" charset="0"/>
                </a:rPr>
                <a:t>(L’algorithme du meilleur chemin) </a:t>
              </a:r>
              <a:endParaRPr lang="fr-FR" sz="1500">
                <a:solidFill>
                  <a:srgbClr val="800000"/>
                </a:solidFill>
              </a:endParaRPr>
            </a:p>
          </p:txBody>
        </p:sp>
        <p:sp>
          <p:nvSpPr>
            <p:cNvPr id="24600" name="Flèche vers le bas 33"/>
            <p:cNvSpPr>
              <a:spLocks noChangeArrowheads="1"/>
            </p:cNvSpPr>
            <p:nvPr/>
          </p:nvSpPr>
          <p:spPr bwMode="auto">
            <a:xfrm>
              <a:off x="7523435" y="5769304"/>
              <a:ext cx="288925" cy="396000"/>
            </a:xfrm>
            <a:prstGeom prst="downArrow">
              <a:avLst>
                <a:gd name="adj1" fmla="val 50000"/>
                <a:gd name="adj2" fmla="val 49919"/>
              </a:avLst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>
          <a:xfrm>
            <a:off x="6589713" y="6108700"/>
            <a:ext cx="2133600" cy="476250"/>
          </a:xfrm>
        </p:spPr>
        <p:txBody>
          <a:bodyPr/>
          <a:lstStyle/>
          <a:p>
            <a:pPr>
              <a:defRPr/>
            </a:pPr>
            <a:fld id="{9467B086-D944-405C-A1CD-043B4ED6FC3E}" type="slidenum">
              <a:rPr lang="fr-FR" smtClean="0"/>
              <a:pPr>
                <a:defRPr/>
              </a:pPr>
              <a:t>36</a:t>
            </a:fld>
            <a:endParaRPr lang="fr-FR" dirty="0"/>
          </a:p>
        </p:txBody>
      </p:sp>
      <p:grpSp>
        <p:nvGrpSpPr>
          <p:cNvPr id="25603" name="Groupe 18"/>
          <p:cNvGrpSpPr>
            <a:grpSpLocks/>
          </p:cNvGrpSpPr>
          <p:nvPr/>
        </p:nvGrpSpPr>
        <p:grpSpPr bwMode="auto">
          <a:xfrm>
            <a:off x="1908175" y="908050"/>
            <a:ext cx="5832475" cy="2838450"/>
            <a:chOff x="2734909" y="1257377"/>
            <a:chExt cx="5830500" cy="2836538"/>
          </a:xfrm>
        </p:grpSpPr>
        <p:sp>
          <p:nvSpPr>
            <p:cNvPr id="25625" name="ZoneTexte 2"/>
            <p:cNvSpPr txBox="1">
              <a:spLocks noChangeArrowheads="1"/>
            </p:cNvSpPr>
            <p:nvPr/>
          </p:nvSpPr>
          <p:spPr bwMode="auto">
            <a:xfrm>
              <a:off x="4534033" y="1257377"/>
              <a:ext cx="1295745" cy="461439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fr-FR" sz="2400">
                  <a:latin typeface="Garamond" pitchFamily="18" charset="0"/>
                </a:rPr>
                <a:t>Routage</a:t>
              </a:r>
            </a:p>
          </p:txBody>
        </p:sp>
        <p:sp>
          <p:nvSpPr>
            <p:cNvPr id="25626" name="ZoneTexte 3"/>
            <p:cNvSpPr txBox="1">
              <a:spLocks noChangeArrowheads="1"/>
            </p:cNvSpPr>
            <p:nvPr/>
          </p:nvSpPr>
          <p:spPr bwMode="auto">
            <a:xfrm>
              <a:off x="3562215" y="2094685"/>
              <a:ext cx="1115781" cy="719647"/>
            </a:xfrm>
            <a:prstGeom prst="rect">
              <a:avLst/>
            </a:prstGeom>
            <a:solidFill>
              <a:srgbClr val="FFD8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fr-FR" sz="2000">
                  <a:latin typeface="Garamond" pitchFamily="18" charset="0"/>
                </a:rPr>
                <a:t>Routage statique </a:t>
              </a:r>
            </a:p>
          </p:txBody>
        </p:sp>
        <p:sp>
          <p:nvSpPr>
            <p:cNvPr id="25627" name="ZoneTexte 4"/>
            <p:cNvSpPr txBox="1">
              <a:spLocks noChangeArrowheads="1"/>
            </p:cNvSpPr>
            <p:nvPr/>
          </p:nvSpPr>
          <p:spPr bwMode="auto">
            <a:xfrm>
              <a:off x="5254086" y="2090867"/>
              <a:ext cx="1403724" cy="707539"/>
            </a:xfrm>
            <a:prstGeom prst="rect">
              <a:avLst/>
            </a:prstGeom>
            <a:solidFill>
              <a:srgbClr val="FFD8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fr-FR" sz="2000">
                  <a:latin typeface="Garamond" pitchFamily="18" charset="0"/>
                </a:rPr>
                <a:t>Routage dynamique </a:t>
              </a:r>
            </a:p>
          </p:txBody>
        </p:sp>
        <p:sp>
          <p:nvSpPr>
            <p:cNvPr id="3" name="ZoneTexte 5"/>
            <p:cNvSpPr txBox="1">
              <a:spLocks noChangeArrowheads="1"/>
            </p:cNvSpPr>
            <p:nvPr/>
          </p:nvSpPr>
          <p:spPr bwMode="auto">
            <a:xfrm>
              <a:off x="2734909" y="3386367"/>
              <a:ext cx="1152135" cy="70754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fr-FR" sz="2000" dirty="0">
                  <a:solidFill>
                    <a:srgbClr val="FF0000"/>
                  </a:solidFill>
                  <a:latin typeface="Garamond" pitchFamily="18" charset="0"/>
                </a:rPr>
                <a:t>Routage Intérieur </a:t>
              </a:r>
            </a:p>
          </p:txBody>
        </p:sp>
        <p:sp>
          <p:nvSpPr>
            <p:cNvPr id="4" name="ZoneTexte 6"/>
            <p:cNvSpPr txBox="1">
              <a:spLocks noChangeArrowheads="1"/>
            </p:cNvSpPr>
            <p:nvPr/>
          </p:nvSpPr>
          <p:spPr bwMode="auto">
            <a:xfrm>
              <a:off x="7341861" y="3322910"/>
              <a:ext cx="1223548" cy="70754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fr-FR" sz="2000" dirty="0">
                  <a:solidFill>
                    <a:srgbClr val="FF0000"/>
                  </a:solidFill>
                  <a:latin typeface="Garamond" pitchFamily="18" charset="0"/>
                </a:rPr>
                <a:t>Routage Extérieur </a:t>
              </a:r>
            </a:p>
          </p:txBody>
        </p:sp>
        <p:cxnSp>
          <p:nvCxnSpPr>
            <p:cNvPr id="25630" name="Connecteur droit avec flèche 8"/>
            <p:cNvCxnSpPr>
              <a:cxnSpLocks noChangeShapeType="1"/>
              <a:stCxn id="25627" idx="2"/>
            </p:cNvCxnSpPr>
            <p:nvPr/>
          </p:nvCxnSpPr>
          <p:spPr bwMode="auto">
            <a:xfrm flipH="1">
              <a:off x="3885947" y="2798406"/>
              <a:ext cx="2070001" cy="575782"/>
            </a:xfrm>
            <a:prstGeom prst="straightConnector1">
              <a:avLst/>
            </a:prstGeom>
            <a:noFill/>
            <a:ln w="57150" algn="ctr">
              <a:solidFill>
                <a:srgbClr val="FF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31" name="Connecteur droit avec flèche 9"/>
            <p:cNvCxnSpPr>
              <a:cxnSpLocks noChangeShapeType="1"/>
              <a:stCxn id="25627" idx="2"/>
            </p:cNvCxnSpPr>
            <p:nvPr/>
          </p:nvCxnSpPr>
          <p:spPr bwMode="auto">
            <a:xfrm>
              <a:off x="5955947" y="2798406"/>
              <a:ext cx="1457695" cy="512516"/>
            </a:xfrm>
            <a:prstGeom prst="straightConnector1">
              <a:avLst/>
            </a:prstGeom>
            <a:noFill/>
            <a:ln w="57150" algn="ctr">
              <a:solidFill>
                <a:srgbClr val="FF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32" name="Connecteur droit avec flèche 12"/>
            <p:cNvCxnSpPr>
              <a:cxnSpLocks noChangeShapeType="1"/>
              <a:stCxn id="25625" idx="2"/>
            </p:cNvCxnSpPr>
            <p:nvPr/>
          </p:nvCxnSpPr>
          <p:spPr bwMode="auto">
            <a:xfrm flipH="1">
              <a:off x="4389902" y="1718816"/>
              <a:ext cx="792004" cy="359864"/>
            </a:xfrm>
            <a:prstGeom prst="straightConnector1">
              <a:avLst/>
            </a:prstGeom>
            <a:noFill/>
            <a:ln w="57150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33" name="Connecteur droit avec flèche 14"/>
            <p:cNvCxnSpPr>
              <a:cxnSpLocks noChangeShapeType="1"/>
              <a:stCxn id="25625" idx="2"/>
              <a:endCxn id="25627" idx="0"/>
            </p:cNvCxnSpPr>
            <p:nvPr/>
          </p:nvCxnSpPr>
          <p:spPr bwMode="auto">
            <a:xfrm>
              <a:off x="5181906" y="1718816"/>
              <a:ext cx="774042" cy="372052"/>
            </a:xfrm>
            <a:prstGeom prst="straightConnector1">
              <a:avLst/>
            </a:prstGeom>
            <a:noFill/>
            <a:ln w="57150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0" name="Titre 1"/>
          <p:cNvSpPr txBox="1">
            <a:spLocks/>
          </p:cNvSpPr>
          <p:nvPr/>
        </p:nvSpPr>
        <p:spPr>
          <a:xfrm>
            <a:off x="457200" y="44450"/>
            <a:ext cx="8229600" cy="561975"/>
          </a:xfrm>
          <a:prstGeom prst="rect">
            <a:avLst/>
          </a:prstGeom>
        </p:spPr>
        <p:txBody>
          <a:bodyPr/>
          <a:lstStyle/>
          <a:p>
            <a:pPr eaLnBrk="0" hangingPunct="0">
              <a:spcBef>
                <a:spcPct val="0"/>
              </a:spcBef>
              <a:buClrTx/>
              <a:defRPr/>
            </a:pPr>
            <a:r>
              <a:rPr lang="fr-FR" sz="2800" kern="0" dirty="0">
                <a:solidFill>
                  <a:schemeClr val="accent2"/>
                </a:solidFill>
                <a:latin typeface="Garamond" pitchFamily="18" charset="0"/>
              </a:rPr>
              <a:t>Classification des protocoles de routage</a:t>
            </a:r>
          </a:p>
        </p:txBody>
      </p:sp>
      <p:sp>
        <p:nvSpPr>
          <p:cNvPr id="15" name="ZoneTexte 5"/>
          <p:cNvSpPr txBox="1">
            <a:spLocks noChangeArrowheads="1"/>
          </p:cNvSpPr>
          <p:nvPr/>
        </p:nvSpPr>
        <p:spPr bwMode="auto">
          <a:xfrm>
            <a:off x="177800" y="4056063"/>
            <a:ext cx="2449513" cy="92392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fr-FR" dirty="0">
                <a:solidFill>
                  <a:srgbClr val="FF0000"/>
                </a:solidFill>
                <a:latin typeface="Garamond" pitchFamily="18" charset="0"/>
              </a:rPr>
              <a:t>Protocoles       </a:t>
            </a:r>
            <a:r>
              <a:rPr lang="fr-FR" dirty="0">
                <a:solidFill>
                  <a:srgbClr val="800000"/>
                </a:solidFill>
                <a:latin typeface="Garamond" pitchFamily="18" charset="0"/>
              </a:rPr>
              <a:t>à vecteur de distances </a:t>
            </a:r>
            <a:r>
              <a:rPr lang="fr-FR" dirty="0">
                <a:solidFill>
                  <a:srgbClr val="FF0000"/>
                </a:solidFill>
                <a:latin typeface="Garamond" pitchFamily="18" charset="0"/>
              </a:rPr>
              <a:t>(Distance </a:t>
            </a:r>
            <a:r>
              <a:rPr lang="fr-FR" dirty="0" err="1">
                <a:solidFill>
                  <a:srgbClr val="FF0000"/>
                </a:solidFill>
                <a:latin typeface="Garamond" pitchFamily="18" charset="0"/>
              </a:rPr>
              <a:t>Vector</a:t>
            </a:r>
            <a:r>
              <a:rPr lang="fr-FR" dirty="0">
                <a:solidFill>
                  <a:srgbClr val="FF0000"/>
                </a:solidFill>
                <a:latin typeface="Garamond" pitchFamily="18" charset="0"/>
              </a:rPr>
              <a:t>)</a:t>
            </a:r>
            <a:endParaRPr lang="fr-FR" dirty="0">
              <a:latin typeface="Garamond" pitchFamily="18" charset="0"/>
            </a:endParaRPr>
          </a:p>
        </p:txBody>
      </p:sp>
      <p:sp>
        <p:nvSpPr>
          <p:cNvPr id="25606" name="ZoneTexte 5"/>
          <p:cNvSpPr txBox="1">
            <a:spLocks noChangeArrowheads="1"/>
          </p:cNvSpPr>
          <p:nvPr/>
        </p:nvSpPr>
        <p:spPr bwMode="auto">
          <a:xfrm>
            <a:off x="2987675" y="4056063"/>
            <a:ext cx="1439863" cy="923925"/>
          </a:xfrm>
          <a:prstGeom prst="rect">
            <a:avLst/>
          </a:prstGeom>
          <a:solidFill>
            <a:srgbClr val="BDEE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fr-FR">
                <a:solidFill>
                  <a:srgbClr val="FF0000"/>
                </a:solidFill>
                <a:latin typeface="Garamond" pitchFamily="18" charset="0"/>
              </a:rPr>
              <a:t>Protocoles </a:t>
            </a:r>
            <a:r>
              <a:rPr lang="fr-FR">
                <a:solidFill>
                  <a:srgbClr val="800000"/>
                </a:solidFill>
                <a:latin typeface="Garamond" pitchFamily="18" charset="0"/>
              </a:rPr>
              <a:t>à état de lien     </a:t>
            </a:r>
            <a:r>
              <a:rPr lang="fr-FR">
                <a:solidFill>
                  <a:srgbClr val="FF0000"/>
                </a:solidFill>
                <a:latin typeface="Garamond" pitchFamily="18" charset="0"/>
              </a:rPr>
              <a:t>(Link States)</a:t>
            </a:r>
            <a:endParaRPr lang="fr-FR">
              <a:solidFill>
                <a:srgbClr val="FF0000"/>
              </a:solidFill>
            </a:endParaRPr>
          </a:p>
        </p:txBody>
      </p:sp>
      <p:sp>
        <p:nvSpPr>
          <p:cNvPr id="6153" name="ZoneTexte 18"/>
          <p:cNvSpPr txBox="1">
            <a:spLocks noChangeArrowheads="1"/>
          </p:cNvSpPr>
          <p:nvPr/>
        </p:nvSpPr>
        <p:spPr bwMode="auto">
          <a:xfrm>
            <a:off x="147638" y="5102225"/>
            <a:ext cx="2519362" cy="633413"/>
          </a:xfrm>
          <a:prstGeom prst="rect">
            <a:avLst/>
          </a:prstGeom>
          <a:solidFill>
            <a:schemeClr val="accent3">
              <a:lumMod val="85000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defRPr/>
            </a:pPr>
            <a:r>
              <a:rPr lang="fr-FR" sz="1600" dirty="0">
                <a:solidFill>
                  <a:srgbClr val="800000"/>
                </a:solidFill>
                <a:latin typeface="Garamond" pitchFamily="18" charset="0"/>
              </a:rPr>
              <a:t>RIP : </a:t>
            </a:r>
            <a:r>
              <a:rPr lang="fr-FR" sz="1600" dirty="0" err="1">
                <a:solidFill>
                  <a:schemeClr val="tx1"/>
                </a:solidFill>
                <a:latin typeface="Garamond" pitchFamily="18" charset="0"/>
              </a:rPr>
              <a:t>Routing</a:t>
            </a:r>
            <a:r>
              <a:rPr lang="fr-FR" sz="1600" dirty="0">
                <a:solidFill>
                  <a:schemeClr val="tx1"/>
                </a:solidFill>
                <a:latin typeface="Garamond" pitchFamily="18" charset="0"/>
              </a:rPr>
              <a:t> Information</a:t>
            </a:r>
          </a:p>
          <a:p>
            <a:pPr algn="l">
              <a:defRPr/>
            </a:pPr>
            <a:r>
              <a:rPr lang="fr-FR" sz="1600" dirty="0">
                <a:solidFill>
                  <a:schemeClr val="tx1"/>
                </a:solidFill>
                <a:latin typeface="Garamond" pitchFamily="18" charset="0"/>
              </a:rPr>
              <a:t>Protocol</a:t>
            </a:r>
          </a:p>
        </p:txBody>
      </p:sp>
      <p:sp>
        <p:nvSpPr>
          <p:cNvPr id="6152" name="ZoneTexte 20"/>
          <p:cNvSpPr txBox="1">
            <a:spLocks noChangeArrowheads="1"/>
          </p:cNvSpPr>
          <p:nvPr/>
        </p:nvSpPr>
        <p:spPr bwMode="auto">
          <a:xfrm>
            <a:off x="3024188" y="5065713"/>
            <a:ext cx="2555875" cy="584200"/>
          </a:xfrm>
          <a:prstGeom prst="rect">
            <a:avLst/>
          </a:prstGeom>
          <a:solidFill>
            <a:schemeClr val="accent5">
              <a:lumMod val="90000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defRPr/>
            </a:pPr>
            <a:r>
              <a:rPr lang="fr-FR" sz="1600" dirty="0">
                <a:solidFill>
                  <a:srgbClr val="800000"/>
                </a:solidFill>
                <a:latin typeface="Garamond" pitchFamily="18" charset="0"/>
              </a:rPr>
              <a:t>OSPF : </a:t>
            </a:r>
            <a:r>
              <a:rPr lang="fr-FR" sz="1600" dirty="0">
                <a:solidFill>
                  <a:schemeClr val="tx1"/>
                </a:solidFill>
                <a:latin typeface="Garamond" pitchFamily="18" charset="0"/>
              </a:rPr>
              <a:t>Open </a:t>
            </a:r>
            <a:r>
              <a:rPr lang="fr-FR" sz="1600" dirty="0" err="1">
                <a:solidFill>
                  <a:schemeClr val="tx1"/>
                </a:solidFill>
                <a:latin typeface="Garamond" pitchFamily="18" charset="0"/>
              </a:rPr>
              <a:t>Shortest</a:t>
            </a:r>
            <a:r>
              <a:rPr lang="fr-FR" sz="1600" dirty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fr-FR" sz="1600" dirty="0" err="1">
                <a:solidFill>
                  <a:schemeClr val="tx1"/>
                </a:solidFill>
                <a:latin typeface="Garamond" pitchFamily="18" charset="0"/>
              </a:rPr>
              <a:t>Path</a:t>
            </a:r>
            <a:r>
              <a:rPr lang="fr-FR" sz="1600" dirty="0">
                <a:solidFill>
                  <a:schemeClr val="tx1"/>
                </a:solidFill>
                <a:latin typeface="Garamond" pitchFamily="18" charset="0"/>
              </a:rPr>
              <a:t> First </a:t>
            </a:r>
          </a:p>
        </p:txBody>
      </p:sp>
      <p:sp>
        <p:nvSpPr>
          <p:cNvPr id="25609" name="ZoneTexte 21"/>
          <p:cNvSpPr txBox="1">
            <a:spLocks noChangeArrowheads="1"/>
          </p:cNvSpPr>
          <p:nvPr/>
        </p:nvSpPr>
        <p:spPr bwMode="auto">
          <a:xfrm>
            <a:off x="6588125" y="5157788"/>
            <a:ext cx="2195513" cy="611187"/>
          </a:xfrm>
          <a:prstGeom prst="rect">
            <a:avLst/>
          </a:prstGeom>
          <a:solidFill>
            <a:srgbClr val="FFDC6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l" eaLnBrk="1" hangingPunct="1">
              <a:spcBef>
                <a:spcPct val="0"/>
              </a:spcBef>
            </a:pPr>
            <a:r>
              <a:rPr lang="fr-FR" sz="1600">
                <a:solidFill>
                  <a:srgbClr val="800000"/>
                </a:solidFill>
                <a:latin typeface="Garamond" pitchFamily="18" charset="0"/>
              </a:rPr>
              <a:t>eBGP : </a:t>
            </a:r>
            <a:r>
              <a:rPr lang="fr-FR" sz="1600">
                <a:solidFill>
                  <a:schemeClr val="tx1"/>
                </a:solidFill>
                <a:latin typeface="Garamond" pitchFamily="18" charset="0"/>
              </a:rPr>
              <a:t>external Border </a:t>
            </a:r>
          </a:p>
          <a:p>
            <a:pPr algn="l" eaLnBrk="1" hangingPunct="1">
              <a:spcBef>
                <a:spcPct val="0"/>
              </a:spcBef>
            </a:pPr>
            <a:r>
              <a:rPr lang="fr-FR" sz="1600">
                <a:solidFill>
                  <a:schemeClr val="tx1"/>
                </a:solidFill>
                <a:latin typeface="Garamond" pitchFamily="18" charset="0"/>
              </a:rPr>
              <a:t>Gateway Protocol</a:t>
            </a:r>
          </a:p>
        </p:txBody>
      </p:sp>
      <p:sp>
        <p:nvSpPr>
          <p:cNvPr id="25610" name="Forme libre 24"/>
          <p:cNvSpPr>
            <a:spLocks/>
          </p:cNvSpPr>
          <p:nvPr/>
        </p:nvSpPr>
        <p:spPr bwMode="auto">
          <a:xfrm>
            <a:off x="819150" y="4424363"/>
            <a:ext cx="585788" cy="176212"/>
          </a:xfrm>
          <a:custGeom>
            <a:avLst/>
            <a:gdLst>
              <a:gd name="T0" fmla="*/ 558767 w 586853"/>
              <a:gd name="T1" fmla="*/ 147535 h 177420"/>
              <a:gd name="T2" fmla="*/ 0 w 586853"/>
              <a:gd name="T3" fmla="*/ 0 h 177420"/>
              <a:gd name="T4" fmla="*/ 0 60000 65536"/>
              <a:gd name="T5" fmla="*/ 0 60000 65536"/>
              <a:gd name="T6" fmla="*/ 0 w 586853"/>
              <a:gd name="T7" fmla="*/ 0 h 177420"/>
              <a:gd name="T8" fmla="*/ 586853 w 586853"/>
              <a:gd name="T9" fmla="*/ 177420 h 17742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586853" h="177420">
                <a:moveTo>
                  <a:pt x="586853" y="17742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fr-FR"/>
          </a:p>
        </p:txBody>
      </p:sp>
      <p:cxnSp>
        <p:nvCxnSpPr>
          <p:cNvPr id="25611" name="Connecteur droit avec flèche 16"/>
          <p:cNvCxnSpPr>
            <a:cxnSpLocks noChangeShapeType="1"/>
            <a:stCxn id="3" idx="2"/>
            <a:endCxn id="15" idx="0"/>
          </p:cNvCxnSpPr>
          <p:nvPr/>
        </p:nvCxnSpPr>
        <p:spPr bwMode="auto">
          <a:xfrm flipH="1">
            <a:off x="1403350" y="3746500"/>
            <a:ext cx="1081088" cy="309563"/>
          </a:xfrm>
          <a:prstGeom prst="straightConnector1">
            <a:avLst/>
          </a:prstGeom>
          <a:noFill/>
          <a:ln w="38100" algn="ctr">
            <a:solidFill>
              <a:srgbClr val="0066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12" name="Connecteur droit avec flèche 57"/>
          <p:cNvCxnSpPr>
            <a:cxnSpLocks noChangeShapeType="1"/>
            <a:stCxn id="3" idx="2"/>
            <a:endCxn id="25606" idx="0"/>
          </p:cNvCxnSpPr>
          <p:nvPr/>
        </p:nvCxnSpPr>
        <p:spPr bwMode="auto">
          <a:xfrm>
            <a:off x="2484438" y="3746500"/>
            <a:ext cx="1223962" cy="309563"/>
          </a:xfrm>
          <a:prstGeom prst="straightConnector1">
            <a:avLst/>
          </a:prstGeom>
          <a:noFill/>
          <a:ln w="38100" algn="ctr">
            <a:solidFill>
              <a:srgbClr val="0066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" name="Rectangle 35"/>
          <p:cNvSpPr/>
          <p:nvPr/>
        </p:nvSpPr>
        <p:spPr>
          <a:xfrm>
            <a:off x="6629400" y="4035425"/>
            <a:ext cx="2149475" cy="1033463"/>
          </a:xfrm>
          <a:prstGeom prst="rect">
            <a:avLst/>
          </a:prstGeom>
          <a:solidFill>
            <a:schemeClr val="accent5">
              <a:lumMod val="90000"/>
            </a:scheme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fr-FR" dirty="0">
                <a:solidFill>
                  <a:srgbClr val="FF0000"/>
                </a:solidFill>
                <a:latin typeface="Garamond" pitchFamily="18" charset="0"/>
              </a:rPr>
              <a:t>Protocoles </a:t>
            </a:r>
          </a:p>
          <a:p>
            <a:pPr>
              <a:defRPr/>
            </a:pPr>
            <a:r>
              <a:rPr lang="fr-FR" dirty="0">
                <a:solidFill>
                  <a:srgbClr val="800000"/>
                </a:solidFill>
                <a:latin typeface="Garamond" pitchFamily="18" charset="0"/>
              </a:rPr>
              <a:t>à vecteur de chemin</a:t>
            </a:r>
          </a:p>
          <a:p>
            <a:pPr>
              <a:defRPr/>
            </a:pPr>
            <a:r>
              <a:rPr lang="fr-FR" dirty="0">
                <a:solidFill>
                  <a:srgbClr val="FF0000"/>
                </a:solidFill>
                <a:latin typeface="Garamond" pitchFamily="18" charset="0"/>
              </a:rPr>
              <a:t>(</a:t>
            </a:r>
            <a:r>
              <a:rPr lang="fr-FR" dirty="0" err="1">
                <a:solidFill>
                  <a:srgbClr val="FF0000"/>
                </a:solidFill>
                <a:latin typeface="Garamond" pitchFamily="18" charset="0"/>
              </a:rPr>
              <a:t>Path</a:t>
            </a:r>
            <a:r>
              <a:rPr lang="fr-FR" dirty="0">
                <a:solidFill>
                  <a:srgbClr val="FF0000"/>
                </a:solidFill>
                <a:latin typeface="Garamond" pitchFamily="18" charset="0"/>
              </a:rPr>
              <a:t> </a:t>
            </a:r>
            <a:r>
              <a:rPr lang="fr-FR" dirty="0" err="1">
                <a:solidFill>
                  <a:srgbClr val="FF0000"/>
                </a:solidFill>
                <a:latin typeface="Garamond" pitchFamily="18" charset="0"/>
              </a:rPr>
              <a:t>Vector</a:t>
            </a:r>
            <a:r>
              <a:rPr lang="fr-FR" dirty="0">
                <a:solidFill>
                  <a:srgbClr val="FF0000"/>
                </a:solidFill>
                <a:latin typeface="Garamond" pitchFamily="18" charset="0"/>
              </a:rPr>
              <a:t>)</a:t>
            </a:r>
          </a:p>
        </p:txBody>
      </p:sp>
      <p:cxnSp>
        <p:nvCxnSpPr>
          <p:cNvPr id="25614" name="Connecteur droit avec flèche 57"/>
          <p:cNvCxnSpPr>
            <a:cxnSpLocks noChangeShapeType="1"/>
            <a:stCxn id="4" idx="2"/>
          </p:cNvCxnSpPr>
          <p:nvPr/>
        </p:nvCxnSpPr>
        <p:spPr bwMode="auto">
          <a:xfrm>
            <a:off x="7127875" y="3683000"/>
            <a:ext cx="323850" cy="360363"/>
          </a:xfrm>
          <a:prstGeom prst="straightConnector1">
            <a:avLst/>
          </a:prstGeom>
          <a:noFill/>
          <a:ln w="38100" algn="ctr">
            <a:solidFill>
              <a:srgbClr val="0066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615" name="Rectangle 58"/>
          <p:cNvSpPr>
            <a:spLocks noChangeArrowheads="1"/>
          </p:cNvSpPr>
          <p:nvPr/>
        </p:nvSpPr>
        <p:spPr bwMode="auto">
          <a:xfrm>
            <a:off x="42863" y="2781300"/>
            <a:ext cx="5681662" cy="4005263"/>
          </a:xfrm>
          <a:prstGeom prst="rect">
            <a:avLst/>
          </a:prstGeom>
          <a:noFill/>
          <a:ln w="38100" algn="ctr">
            <a:solidFill>
              <a:srgbClr val="0066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5616" name="ZoneTexte 30"/>
          <p:cNvSpPr txBox="1">
            <a:spLocks noChangeArrowheads="1"/>
          </p:cNvSpPr>
          <p:nvPr/>
        </p:nvSpPr>
        <p:spPr bwMode="auto">
          <a:xfrm>
            <a:off x="827088" y="6084888"/>
            <a:ext cx="1441450" cy="633412"/>
          </a:xfrm>
          <a:prstGeom prst="rect">
            <a:avLst/>
          </a:prstGeom>
          <a:solidFill>
            <a:srgbClr val="C2E4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fr-FR" sz="1600">
                <a:solidFill>
                  <a:srgbClr val="800000"/>
                </a:solidFill>
                <a:latin typeface="Garamond" pitchFamily="18" charset="0"/>
                <a:sym typeface="Wingdings" pitchFamily="2" charset="2"/>
              </a:rPr>
              <a:t>A</a:t>
            </a:r>
            <a:r>
              <a:rPr lang="fr-FR" sz="1600">
                <a:solidFill>
                  <a:srgbClr val="800000"/>
                </a:solidFill>
                <a:latin typeface="Garamond" pitchFamily="18" charset="0"/>
              </a:rPr>
              <a:t>lgorithme de </a:t>
            </a:r>
          </a:p>
          <a:p>
            <a:pPr eaLnBrk="1" hangingPunct="1"/>
            <a:r>
              <a:rPr lang="fr-FR" sz="1600">
                <a:solidFill>
                  <a:srgbClr val="800000"/>
                </a:solidFill>
                <a:latin typeface="Garamond" pitchFamily="18" charset="0"/>
              </a:rPr>
              <a:t>Bellman-Ford</a:t>
            </a:r>
          </a:p>
        </p:txBody>
      </p:sp>
      <p:sp>
        <p:nvSpPr>
          <p:cNvPr id="25617" name="ZoneTexte 31"/>
          <p:cNvSpPr txBox="1">
            <a:spLocks noChangeArrowheads="1"/>
          </p:cNvSpPr>
          <p:nvPr/>
        </p:nvSpPr>
        <p:spPr bwMode="auto">
          <a:xfrm>
            <a:off x="3033713" y="6035675"/>
            <a:ext cx="2427287" cy="633413"/>
          </a:xfrm>
          <a:prstGeom prst="rect">
            <a:avLst/>
          </a:prstGeom>
          <a:solidFill>
            <a:srgbClr val="C2E4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fr-FR" sz="1600">
                <a:solidFill>
                  <a:srgbClr val="800000"/>
                </a:solidFill>
                <a:latin typeface="Garamond" pitchFamily="18" charset="0"/>
                <a:sym typeface="Wingdings" pitchFamily="2" charset="2"/>
              </a:rPr>
              <a:t>Algorithme </a:t>
            </a:r>
            <a:r>
              <a:rPr lang="en-US" sz="1600">
                <a:solidFill>
                  <a:srgbClr val="800000"/>
                </a:solidFill>
                <a:latin typeface="Garamond" pitchFamily="18" charset="0"/>
              </a:rPr>
              <a:t>Shortest Path </a:t>
            </a:r>
          </a:p>
          <a:p>
            <a:pPr eaLnBrk="1" hangingPunct="1"/>
            <a:r>
              <a:rPr lang="en-US" sz="1600">
                <a:solidFill>
                  <a:srgbClr val="800000"/>
                </a:solidFill>
                <a:latin typeface="Garamond" pitchFamily="18" charset="0"/>
              </a:rPr>
              <a:t>First (SPF) de Dijkstra</a:t>
            </a:r>
            <a:endParaRPr lang="fr-FR" sz="1600">
              <a:solidFill>
                <a:srgbClr val="800000"/>
              </a:solidFill>
              <a:latin typeface="Garamond" pitchFamily="18" charset="0"/>
            </a:endParaRPr>
          </a:p>
        </p:txBody>
      </p:sp>
      <p:sp>
        <p:nvSpPr>
          <p:cNvPr id="25618" name="Flèche vers le bas 32"/>
          <p:cNvSpPr>
            <a:spLocks noChangeArrowheads="1"/>
          </p:cNvSpPr>
          <p:nvPr/>
        </p:nvSpPr>
        <p:spPr bwMode="auto">
          <a:xfrm>
            <a:off x="4144963" y="5616575"/>
            <a:ext cx="288925" cy="503238"/>
          </a:xfrm>
          <a:prstGeom prst="downArrow">
            <a:avLst>
              <a:gd name="adj1" fmla="val 50000"/>
              <a:gd name="adj2" fmla="val 49761"/>
            </a:avLst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5619" name="Flèche vers le bas 33"/>
          <p:cNvSpPr>
            <a:spLocks noChangeArrowheads="1"/>
          </p:cNvSpPr>
          <p:nvPr/>
        </p:nvSpPr>
        <p:spPr bwMode="auto">
          <a:xfrm>
            <a:off x="1403350" y="5661025"/>
            <a:ext cx="288925" cy="504825"/>
          </a:xfrm>
          <a:prstGeom prst="downArrow">
            <a:avLst>
              <a:gd name="adj1" fmla="val 50000"/>
              <a:gd name="adj2" fmla="val 49918"/>
            </a:avLst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5620" name="Rectangle 60"/>
          <p:cNvSpPr>
            <a:spLocks noChangeArrowheads="1"/>
          </p:cNvSpPr>
          <p:nvPr/>
        </p:nvSpPr>
        <p:spPr bwMode="auto">
          <a:xfrm>
            <a:off x="5867400" y="2749550"/>
            <a:ext cx="3168650" cy="4032250"/>
          </a:xfrm>
          <a:prstGeom prst="rect">
            <a:avLst/>
          </a:prstGeom>
          <a:noFill/>
          <a:ln w="38100" algn="ctr">
            <a:solidFill>
              <a:srgbClr val="0066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5621" name="Rectangle 29"/>
          <p:cNvSpPr>
            <a:spLocks noChangeArrowheads="1"/>
          </p:cNvSpPr>
          <p:nvPr/>
        </p:nvSpPr>
        <p:spPr bwMode="auto">
          <a:xfrm>
            <a:off x="3563938" y="2955925"/>
            <a:ext cx="2560637" cy="904875"/>
          </a:xfrm>
          <a:prstGeom prst="rect">
            <a:avLst/>
          </a:prstGeom>
          <a:solidFill>
            <a:srgbClr val="FFDC6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fr-FR" sz="2400">
                <a:solidFill>
                  <a:schemeClr val="tx1"/>
                </a:solidFill>
                <a:latin typeface="Garamond" pitchFamily="18" charset="0"/>
              </a:rPr>
              <a:t> AS (Autonomous </a:t>
            </a:r>
          </a:p>
          <a:p>
            <a:r>
              <a:rPr lang="fr-FR" sz="2400">
                <a:solidFill>
                  <a:schemeClr val="tx1"/>
                </a:solidFill>
                <a:latin typeface="Garamond" pitchFamily="18" charset="0"/>
              </a:rPr>
              <a:t>System)</a:t>
            </a:r>
            <a:endParaRPr lang="fr-FR" sz="2400"/>
          </a:p>
        </p:txBody>
      </p:sp>
      <p:grpSp>
        <p:nvGrpSpPr>
          <p:cNvPr id="25622" name="Groupe 33"/>
          <p:cNvGrpSpPr>
            <a:grpSpLocks/>
          </p:cNvGrpSpPr>
          <p:nvPr/>
        </p:nvGrpSpPr>
        <p:grpSpPr bwMode="auto">
          <a:xfrm>
            <a:off x="6011863" y="5768975"/>
            <a:ext cx="2987675" cy="915988"/>
            <a:chOff x="6012160" y="5769304"/>
            <a:chExt cx="2988000" cy="915971"/>
          </a:xfrm>
        </p:grpSpPr>
        <p:sp>
          <p:nvSpPr>
            <p:cNvPr id="25623" name="ZoneTexte 30"/>
            <p:cNvSpPr txBox="1">
              <a:spLocks noChangeArrowheads="1"/>
            </p:cNvSpPr>
            <p:nvPr/>
          </p:nvSpPr>
          <p:spPr bwMode="auto">
            <a:xfrm>
              <a:off x="6012160" y="6085111"/>
              <a:ext cx="2988000" cy="600164"/>
            </a:xfrm>
            <a:prstGeom prst="rect">
              <a:avLst/>
            </a:prstGeom>
            <a:solidFill>
              <a:srgbClr val="C2E4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fr-FR" sz="1500">
                  <a:solidFill>
                    <a:srgbClr val="800000"/>
                  </a:solidFill>
                  <a:latin typeface="Garamond" pitchFamily="18" charset="0"/>
                </a:rPr>
                <a:t>Best Path Algorithm </a:t>
              </a:r>
            </a:p>
            <a:p>
              <a:pPr eaLnBrk="1" hangingPunct="1"/>
              <a:r>
                <a:rPr lang="fr-FR" sz="1500">
                  <a:solidFill>
                    <a:srgbClr val="800000"/>
                  </a:solidFill>
                  <a:latin typeface="Garamond" pitchFamily="18" charset="0"/>
                </a:rPr>
                <a:t>(L’algorithme du meilleur chemin) </a:t>
              </a:r>
              <a:endParaRPr lang="fr-FR" sz="1500">
                <a:solidFill>
                  <a:srgbClr val="800000"/>
                </a:solidFill>
              </a:endParaRPr>
            </a:p>
          </p:txBody>
        </p:sp>
        <p:sp>
          <p:nvSpPr>
            <p:cNvPr id="25624" name="Flèche vers le bas 33"/>
            <p:cNvSpPr>
              <a:spLocks noChangeArrowheads="1"/>
            </p:cNvSpPr>
            <p:nvPr/>
          </p:nvSpPr>
          <p:spPr bwMode="auto">
            <a:xfrm>
              <a:off x="7523435" y="5769304"/>
              <a:ext cx="288925" cy="396000"/>
            </a:xfrm>
            <a:prstGeom prst="downArrow">
              <a:avLst>
                <a:gd name="adj1" fmla="val 50000"/>
                <a:gd name="adj2" fmla="val 49919"/>
              </a:avLst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4450"/>
            <a:ext cx="7772400" cy="504825"/>
          </a:xfrm>
          <a:noFill/>
        </p:spPr>
        <p:txBody>
          <a:bodyPr lIns="92075" tIns="46038" rIns="92075" bIns="46038"/>
          <a:lstStyle/>
          <a:p>
            <a:r>
              <a:rPr lang="fr-FR" sz="2800" b="1" smtClean="0">
                <a:latin typeface="Garamond" pitchFamily="18" charset="0"/>
              </a:rPr>
              <a:t>Bellman-Ford vs SPF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692150"/>
            <a:ext cx="8785225" cy="5905500"/>
          </a:xfrm>
        </p:spPr>
        <p:txBody>
          <a:bodyPr lIns="92075" tIns="46038" rIns="92075" bIns="46038"/>
          <a:lstStyle/>
          <a:p>
            <a:pPr marL="342900" lvl="1" indent="-342900" algn="just">
              <a:buClr>
                <a:srgbClr val="333399"/>
              </a:buClr>
              <a:defRPr/>
            </a:pPr>
            <a:r>
              <a:rPr lang="fr-FR" sz="2000" b="1" dirty="0" smtClean="0">
                <a:solidFill>
                  <a:schemeClr val="accent2"/>
                </a:solidFill>
                <a:latin typeface="Garamond" pitchFamily="18" charset="0"/>
              </a:rPr>
              <a:t>Objectif de l’algorithme de Bellman-Ford: </a:t>
            </a:r>
            <a:r>
              <a:rPr lang="fr-FR" sz="2000" dirty="0" smtClean="0">
                <a:latin typeface="Garamond" pitchFamily="18" charset="0"/>
              </a:rPr>
              <a:t>trouver le chemin le plus court entre le sommet source et tous les sommets.</a:t>
            </a:r>
          </a:p>
          <a:p>
            <a:pPr marL="742950" lvl="2" indent="-342900" algn="just">
              <a:buClr>
                <a:srgbClr val="FF0000"/>
              </a:buClr>
              <a:defRPr/>
            </a:pPr>
            <a:r>
              <a:rPr lang="fr-FR" dirty="0" smtClean="0">
                <a:latin typeface="Garamond" pitchFamily="18" charset="0"/>
              </a:rPr>
              <a:t>Pareil que l’algorithme </a:t>
            </a:r>
            <a:r>
              <a:rPr lang="en-US" b="1" dirty="0" smtClean="0">
                <a:solidFill>
                  <a:schemeClr val="accent2"/>
                </a:solidFill>
                <a:latin typeface="Garamond" pitchFamily="18" charset="0"/>
              </a:rPr>
              <a:t>Shortest Path First (SPF) </a:t>
            </a:r>
            <a:r>
              <a:rPr lang="fr-FR" dirty="0" smtClean="0">
                <a:latin typeface="Garamond" pitchFamily="18" charset="0"/>
              </a:rPr>
              <a:t>de </a:t>
            </a:r>
            <a:r>
              <a:rPr lang="fr-FR" dirty="0" err="1" smtClean="0">
                <a:latin typeface="Garamond" pitchFamily="18" charset="0"/>
              </a:rPr>
              <a:t>Dijkstra</a:t>
            </a:r>
            <a:r>
              <a:rPr lang="fr-FR" dirty="0" smtClean="0">
                <a:latin typeface="Garamond" pitchFamily="18" charset="0"/>
              </a:rPr>
              <a:t> utilisé par OSPF.</a:t>
            </a:r>
          </a:p>
          <a:p>
            <a:pPr marL="342900" lvl="1" indent="-342900" algn="just">
              <a:buClr>
                <a:srgbClr val="333399"/>
              </a:buClr>
              <a:defRPr/>
            </a:pPr>
            <a:endParaRPr lang="fr-FR" sz="1000" dirty="0" smtClean="0">
              <a:latin typeface="Garamond" pitchFamily="18" charset="0"/>
            </a:endParaRPr>
          </a:p>
          <a:p>
            <a:pPr marL="742950" lvl="2" indent="-342900" algn="just">
              <a:buClr>
                <a:srgbClr val="FF0000"/>
              </a:buClr>
              <a:defRPr/>
            </a:pPr>
            <a:r>
              <a:rPr lang="fr-FR" dirty="0" smtClean="0">
                <a:latin typeface="Garamond" pitchFamily="18" charset="0"/>
              </a:rPr>
              <a:t>Contrairement à l’algorithme SPF de </a:t>
            </a:r>
            <a:r>
              <a:rPr lang="fr-FR" dirty="0" err="1" smtClean="0">
                <a:latin typeface="Garamond" pitchFamily="18" charset="0"/>
              </a:rPr>
              <a:t>Dijkstra</a:t>
            </a:r>
            <a:r>
              <a:rPr lang="fr-FR" dirty="0" smtClean="0">
                <a:latin typeface="Garamond" pitchFamily="18" charset="0"/>
              </a:rPr>
              <a:t>, l’algorithme de Bellman-Ford </a:t>
            </a:r>
            <a:r>
              <a:rPr lang="fr-FR" b="1" dirty="0" smtClean="0">
                <a:solidFill>
                  <a:srgbClr val="800000"/>
                </a:solidFill>
                <a:latin typeface="Garamond" pitchFamily="18" charset="0"/>
              </a:rPr>
              <a:t>autorise la présence de certains arcs de poids négatif </a:t>
            </a:r>
            <a:r>
              <a:rPr lang="fr-FR" dirty="0" smtClean="0">
                <a:latin typeface="Garamond" pitchFamily="18" charset="0"/>
              </a:rPr>
              <a:t>(gain vs perte).</a:t>
            </a:r>
          </a:p>
          <a:p>
            <a:pPr marL="742950" lvl="2" indent="-342900" algn="just">
              <a:buClr>
                <a:srgbClr val="FF0000"/>
              </a:buClr>
              <a:defRPr/>
            </a:pPr>
            <a:endParaRPr lang="fr-FR" sz="1000" dirty="0" smtClean="0">
              <a:latin typeface="Garamond" pitchFamily="18" charset="0"/>
            </a:endParaRPr>
          </a:p>
          <a:p>
            <a:pPr marL="400050" lvl="2" indent="0" algn="just">
              <a:buClr>
                <a:srgbClr val="FF0000"/>
              </a:buClr>
              <a:buNone/>
              <a:defRPr/>
            </a:pPr>
            <a:endParaRPr lang="fr-FR" sz="1000" dirty="0" smtClean="0">
              <a:latin typeface="Garamond" pitchFamily="18" charset="0"/>
            </a:endParaRPr>
          </a:p>
          <a:p>
            <a:pPr marL="742950" lvl="2" indent="-342900" algn="just">
              <a:buClr>
                <a:srgbClr val="FF0000"/>
              </a:buClr>
              <a:buFont typeface="Wingdings" pitchFamily="2" charset="2"/>
              <a:buNone/>
              <a:defRPr/>
            </a:pPr>
            <a:endParaRPr lang="fr-FR" b="1" dirty="0" smtClean="0">
              <a:solidFill>
                <a:schemeClr val="accent2"/>
              </a:solidFill>
              <a:latin typeface="Garamond" pitchFamily="18" charset="0"/>
            </a:endParaRPr>
          </a:p>
          <a:p>
            <a:pPr marL="742950" lvl="2" indent="-342900" algn="just">
              <a:buClr>
                <a:srgbClr val="333399"/>
              </a:buClr>
              <a:defRPr/>
            </a:pPr>
            <a:endParaRPr lang="fr-FR" dirty="0" smtClean="0">
              <a:solidFill>
                <a:schemeClr val="accent2"/>
              </a:solidFill>
              <a:latin typeface="Garamond" pitchFamily="18" charset="0"/>
            </a:endParaRPr>
          </a:p>
          <a:p>
            <a:pPr marL="342900" lvl="1" indent="-342900" algn="just">
              <a:buClr>
                <a:srgbClr val="333399"/>
              </a:buClr>
              <a:defRPr/>
            </a:pPr>
            <a:endParaRPr lang="fr-FR" sz="2000" dirty="0" smtClean="0">
              <a:latin typeface="Garamond" pitchFamily="18" charset="0"/>
            </a:endParaRPr>
          </a:p>
          <a:p>
            <a:pPr marL="742950" lvl="2" indent="-342900" algn="just">
              <a:buClr>
                <a:srgbClr val="FF0000"/>
              </a:buClr>
              <a:defRPr/>
            </a:pPr>
            <a:endParaRPr lang="fr-FR" dirty="0" smtClean="0">
              <a:latin typeface="Garamond" pitchFamily="18" charset="0"/>
            </a:endParaRPr>
          </a:p>
          <a:p>
            <a:pPr marL="742950" lvl="2" indent="-342900" algn="just">
              <a:buClr>
                <a:srgbClr val="FF0000"/>
              </a:buClr>
              <a:defRPr/>
            </a:pPr>
            <a:endParaRPr lang="fr-FR" dirty="0" smtClean="0">
              <a:latin typeface="Garamond" pitchFamily="18" charset="0"/>
            </a:endParaRPr>
          </a:p>
          <a:p>
            <a:pPr marL="742950" lvl="2" indent="-342900" algn="just">
              <a:buClr>
                <a:srgbClr val="FF0000"/>
              </a:buClr>
              <a:defRPr/>
            </a:pPr>
            <a:endParaRPr lang="fr-FR" dirty="0" smtClean="0">
              <a:latin typeface="Garamond" pitchFamily="18" charset="0"/>
              <a:ea typeface="+mn-ea"/>
              <a:cs typeface="+mn-cs"/>
            </a:endParaRPr>
          </a:p>
          <a:p>
            <a:pPr marL="742950" lvl="2" indent="-342900" algn="just">
              <a:buClr>
                <a:srgbClr val="FF0000"/>
              </a:buClr>
              <a:defRPr/>
            </a:pPr>
            <a:endParaRPr lang="fr-FR" dirty="0" smtClean="0">
              <a:latin typeface="Garamond" pitchFamily="18" charset="0"/>
              <a:ea typeface="+mn-ea"/>
              <a:cs typeface="+mn-cs"/>
            </a:endParaRPr>
          </a:p>
          <a:p>
            <a:pPr marL="742950" lvl="2" indent="-342900" algn="just">
              <a:buClr>
                <a:srgbClr val="FF0000"/>
              </a:buClr>
              <a:defRPr/>
            </a:pPr>
            <a:endParaRPr lang="fr-FR" dirty="0" smtClean="0">
              <a:latin typeface="Garamond" pitchFamily="18" charset="0"/>
              <a:ea typeface="+mn-ea"/>
              <a:cs typeface="+mn-cs"/>
            </a:endParaRPr>
          </a:p>
          <a:p>
            <a:pPr marL="342900" lvl="1" indent="-342900" algn="just">
              <a:buClr>
                <a:srgbClr val="333399"/>
              </a:buClr>
              <a:defRPr/>
            </a:pPr>
            <a:endParaRPr lang="fr-FR" sz="2000" dirty="0" smtClean="0">
              <a:latin typeface="Garamond" pitchFamily="18" charset="0"/>
              <a:ea typeface="+mn-ea"/>
              <a:cs typeface="+mn-cs"/>
            </a:endParaRPr>
          </a:p>
          <a:p>
            <a:pPr>
              <a:defRPr/>
            </a:pPr>
            <a:endParaRPr lang="fr-FR" sz="2000" b="1" dirty="0" smtClean="0">
              <a:latin typeface="Garamond" pitchFamily="18" charset="0"/>
            </a:endParaRPr>
          </a:p>
          <a:p>
            <a:pPr marL="342900" lvl="1" indent="-342900" algn="just">
              <a:buClr>
                <a:srgbClr val="333399"/>
              </a:buClr>
              <a:defRPr/>
            </a:pPr>
            <a:endParaRPr lang="fr-FR" sz="2000" dirty="0" smtClean="0">
              <a:latin typeface="Garamond" pitchFamily="18" charset="0"/>
              <a:ea typeface="+mn-ea"/>
              <a:cs typeface="+mn-cs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553200" y="6408738"/>
            <a:ext cx="2133600" cy="260350"/>
          </a:xfrm>
        </p:spPr>
        <p:txBody>
          <a:bodyPr/>
          <a:lstStyle/>
          <a:p>
            <a:pPr>
              <a:defRPr/>
            </a:pPr>
            <a:fld id="{D060CC60-6C9C-47BC-85F8-8A83088D79BA}" type="slidenum">
              <a:rPr lang="fr-FR" smtClean="0"/>
              <a:pPr>
                <a:defRPr/>
              </a:pPr>
              <a:t>37</a:t>
            </a:fld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4450"/>
            <a:ext cx="7772400" cy="504825"/>
          </a:xfrm>
          <a:noFill/>
        </p:spPr>
        <p:txBody>
          <a:bodyPr lIns="92075" tIns="46038" rIns="92075" bIns="46038"/>
          <a:lstStyle/>
          <a:p>
            <a:r>
              <a:rPr lang="fr-FR" sz="2800" b="1" smtClean="0">
                <a:latin typeface="Garamond" pitchFamily="18" charset="0"/>
              </a:rPr>
              <a:t>Bellman-Ford vs SPF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692150"/>
            <a:ext cx="8785225" cy="5905500"/>
          </a:xfrm>
        </p:spPr>
        <p:txBody>
          <a:bodyPr lIns="92075" tIns="46038" rIns="92075" bIns="46038"/>
          <a:lstStyle/>
          <a:p>
            <a:pPr marL="342900" lvl="1" indent="-342900" algn="just">
              <a:buClr>
                <a:srgbClr val="333399"/>
              </a:buClr>
              <a:defRPr/>
            </a:pPr>
            <a:r>
              <a:rPr lang="fr-FR" sz="2000" b="1" dirty="0" smtClean="0">
                <a:solidFill>
                  <a:schemeClr val="accent2"/>
                </a:solidFill>
                <a:latin typeface="Garamond" pitchFamily="18" charset="0"/>
              </a:rPr>
              <a:t>Objectif de l’algorithme de Bellman-Ford: </a:t>
            </a:r>
            <a:r>
              <a:rPr lang="fr-FR" sz="2000" dirty="0" smtClean="0">
                <a:latin typeface="Garamond" pitchFamily="18" charset="0"/>
              </a:rPr>
              <a:t>trouver le chemin le plus court entre le sommet source et tous les sommets.</a:t>
            </a:r>
          </a:p>
          <a:p>
            <a:pPr marL="742950" lvl="2" indent="-342900" algn="just">
              <a:buClr>
                <a:srgbClr val="FF0000"/>
              </a:buClr>
              <a:defRPr/>
            </a:pPr>
            <a:r>
              <a:rPr lang="fr-FR" dirty="0" smtClean="0">
                <a:latin typeface="Garamond" pitchFamily="18" charset="0"/>
              </a:rPr>
              <a:t>Pareil que l’algorithme </a:t>
            </a:r>
            <a:r>
              <a:rPr lang="en-US" b="1" dirty="0" smtClean="0">
                <a:solidFill>
                  <a:schemeClr val="accent2"/>
                </a:solidFill>
                <a:latin typeface="Garamond" pitchFamily="18" charset="0"/>
              </a:rPr>
              <a:t>Shortest Path First (SPF) </a:t>
            </a:r>
            <a:r>
              <a:rPr lang="fr-FR" dirty="0" smtClean="0">
                <a:latin typeface="Garamond" pitchFamily="18" charset="0"/>
              </a:rPr>
              <a:t>de </a:t>
            </a:r>
            <a:r>
              <a:rPr lang="fr-FR" dirty="0" err="1" smtClean="0">
                <a:latin typeface="Garamond" pitchFamily="18" charset="0"/>
              </a:rPr>
              <a:t>Dijkstra</a:t>
            </a:r>
            <a:r>
              <a:rPr lang="fr-FR" dirty="0" smtClean="0">
                <a:latin typeface="Garamond" pitchFamily="18" charset="0"/>
              </a:rPr>
              <a:t> utilisé par OSPF.</a:t>
            </a:r>
          </a:p>
          <a:p>
            <a:pPr marL="342900" lvl="1" indent="-342900" algn="just">
              <a:buClr>
                <a:srgbClr val="333399"/>
              </a:buClr>
              <a:defRPr/>
            </a:pPr>
            <a:endParaRPr lang="fr-FR" sz="1000" dirty="0" smtClean="0">
              <a:latin typeface="Garamond" pitchFamily="18" charset="0"/>
            </a:endParaRPr>
          </a:p>
          <a:p>
            <a:pPr marL="742950" lvl="2" indent="-342900" algn="just">
              <a:buClr>
                <a:srgbClr val="FF0000"/>
              </a:buClr>
              <a:defRPr/>
            </a:pPr>
            <a:r>
              <a:rPr lang="fr-FR" dirty="0" smtClean="0">
                <a:latin typeface="Garamond" pitchFamily="18" charset="0"/>
              </a:rPr>
              <a:t>Contrairement à l’algorithme SPF de </a:t>
            </a:r>
            <a:r>
              <a:rPr lang="fr-FR" dirty="0" err="1" smtClean="0">
                <a:latin typeface="Garamond" pitchFamily="18" charset="0"/>
              </a:rPr>
              <a:t>Dijkstra</a:t>
            </a:r>
            <a:r>
              <a:rPr lang="fr-FR" dirty="0" smtClean="0">
                <a:latin typeface="Garamond" pitchFamily="18" charset="0"/>
              </a:rPr>
              <a:t>, l’algorithme de Bellman-Ford </a:t>
            </a:r>
            <a:r>
              <a:rPr lang="fr-FR" b="1" dirty="0" smtClean="0">
                <a:solidFill>
                  <a:srgbClr val="800000"/>
                </a:solidFill>
                <a:latin typeface="Garamond" pitchFamily="18" charset="0"/>
              </a:rPr>
              <a:t>autorise la présence de certains arcs de poids négatif </a:t>
            </a:r>
            <a:r>
              <a:rPr lang="fr-FR" dirty="0" smtClean="0">
                <a:latin typeface="Garamond" pitchFamily="18" charset="0"/>
              </a:rPr>
              <a:t>(gain vs perte).</a:t>
            </a:r>
          </a:p>
          <a:p>
            <a:pPr marL="400050" lvl="2" indent="0" algn="just">
              <a:buClr>
                <a:srgbClr val="FF0000"/>
              </a:buClr>
              <a:buNone/>
              <a:defRPr/>
            </a:pPr>
            <a:endParaRPr lang="fr-FR" sz="1000" dirty="0" smtClean="0">
              <a:latin typeface="Garamond" pitchFamily="18" charset="0"/>
            </a:endParaRPr>
          </a:p>
          <a:p>
            <a:pPr marL="742950" lvl="2" indent="-342900" algn="just">
              <a:buClr>
                <a:srgbClr val="FF0000"/>
              </a:buClr>
              <a:defRPr/>
            </a:pPr>
            <a:r>
              <a:rPr lang="fr-FR" b="1" dirty="0" smtClean="0">
                <a:solidFill>
                  <a:srgbClr val="800000"/>
                </a:solidFill>
                <a:latin typeface="Garamond" pitchFamily="18" charset="0"/>
              </a:rPr>
              <a:t>RIP :</a:t>
            </a:r>
            <a:r>
              <a:rPr lang="fr-FR" dirty="0" smtClean="0">
                <a:latin typeface="Garamond" pitchFamily="18" charset="0"/>
              </a:rPr>
              <a:t> </a:t>
            </a:r>
            <a:r>
              <a:rPr lang="fr-FR" b="1" dirty="0" smtClean="0">
                <a:latin typeface="Garamond" pitchFamily="18" charset="0"/>
              </a:rPr>
              <a:t>vision locale </a:t>
            </a:r>
            <a:r>
              <a:rPr lang="fr-FR" dirty="0" smtClean="0">
                <a:latin typeface="Garamond" pitchFamily="18" charset="0"/>
              </a:rPr>
              <a:t>des routeurs (ne connaissent pas la topologie globale du réseau) </a:t>
            </a:r>
            <a:r>
              <a:rPr lang="fr-FR" dirty="0" smtClean="0">
                <a:latin typeface="Garamond" pitchFamily="18" charset="0"/>
                <a:sym typeface="Wingdings" pitchFamily="2" charset="2"/>
              </a:rPr>
              <a:t> </a:t>
            </a:r>
            <a:r>
              <a:rPr lang="fr-FR" b="1" dirty="0" smtClean="0">
                <a:solidFill>
                  <a:schemeClr val="accent2"/>
                </a:solidFill>
                <a:latin typeface="Garamond" pitchFamily="18" charset="0"/>
                <a:sym typeface="Wingdings" pitchFamily="2" charset="2"/>
              </a:rPr>
              <a:t>a</a:t>
            </a:r>
            <a:r>
              <a:rPr lang="fr-FR" b="1" dirty="0" smtClean="0">
                <a:solidFill>
                  <a:schemeClr val="accent2"/>
                </a:solidFill>
                <a:latin typeface="Garamond" pitchFamily="18" charset="0"/>
              </a:rPr>
              <a:t>lgorithme de Bellman-Ford.</a:t>
            </a:r>
            <a:endParaRPr lang="fr-FR" dirty="0" smtClean="0">
              <a:latin typeface="Garamond" pitchFamily="18" charset="0"/>
            </a:endParaRPr>
          </a:p>
          <a:p>
            <a:pPr marL="742950" lvl="2" indent="-342900" algn="just">
              <a:buClr>
                <a:srgbClr val="FF0000"/>
              </a:buClr>
              <a:defRPr/>
            </a:pPr>
            <a:endParaRPr lang="fr-FR" sz="1000" dirty="0" smtClean="0">
              <a:latin typeface="Garamond" pitchFamily="18" charset="0"/>
            </a:endParaRPr>
          </a:p>
          <a:p>
            <a:pPr marL="742950" lvl="2" indent="-342900" algn="just">
              <a:buClr>
                <a:srgbClr val="FF0000"/>
              </a:buClr>
              <a:defRPr/>
            </a:pPr>
            <a:r>
              <a:rPr lang="fr-FR" b="1" dirty="0" smtClean="0">
                <a:solidFill>
                  <a:srgbClr val="800000"/>
                </a:solidFill>
                <a:latin typeface="Garamond" pitchFamily="18" charset="0"/>
              </a:rPr>
              <a:t>OSPF :</a:t>
            </a:r>
            <a:r>
              <a:rPr lang="fr-FR" dirty="0" smtClean="0">
                <a:latin typeface="Garamond" pitchFamily="18" charset="0"/>
              </a:rPr>
              <a:t> </a:t>
            </a:r>
            <a:r>
              <a:rPr lang="fr-FR" b="1" dirty="0" smtClean="0">
                <a:latin typeface="Garamond" pitchFamily="18" charset="0"/>
              </a:rPr>
              <a:t>vision globale </a:t>
            </a:r>
            <a:r>
              <a:rPr lang="fr-FR" dirty="0" smtClean="0">
                <a:latin typeface="Garamond" pitchFamily="18" charset="0"/>
              </a:rPr>
              <a:t>des routeurs (connaissent la topologie globale du réseau) </a:t>
            </a:r>
            <a:r>
              <a:rPr lang="fr-FR" dirty="0" smtClean="0">
                <a:latin typeface="Garamond" pitchFamily="18" charset="0"/>
                <a:sym typeface="Wingdings" pitchFamily="2" charset="2"/>
              </a:rPr>
              <a:t> </a:t>
            </a:r>
            <a:r>
              <a:rPr lang="fr-FR" b="1" dirty="0" smtClean="0">
                <a:solidFill>
                  <a:schemeClr val="accent2"/>
                </a:solidFill>
                <a:latin typeface="Garamond" pitchFamily="18" charset="0"/>
                <a:sym typeface="Wingdings" pitchFamily="2" charset="2"/>
              </a:rPr>
              <a:t>algorithme </a:t>
            </a:r>
            <a:r>
              <a:rPr lang="en-US" b="1" dirty="0" smtClean="0">
                <a:solidFill>
                  <a:schemeClr val="accent2"/>
                </a:solidFill>
                <a:latin typeface="Garamond" pitchFamily="18" charset="0"/>
              </a:rPr>
              <a:t>Shortest Path First (SPF) de </a:t>
            </a:r>
            <a:r>
              <a:rPr lang="en-US" b="1" dirty="0" err="1" smtClean="0">
                <a:solidFill>
                  <a:schemeClr val="accent2"/>
                </a:solidFill>
                <a:latin typeface="Garamond" pitchFamily="18" charset="0"/>
              </a:rPr>
              <a:t>Dijkstra</a:t>
            </a:r>
            <a:r>
              <a:rPr lang="en-US" b="1" dirty="0" smtClean="0">
                <a:solidFill>
                  <a:schemeClr val="accent2"/>
                </a:solidFill>
                <a:latin typeface="Garamond" pitchFamily="18" charset="0"/>
              </a:rPr>
              <a:t>.</a:t>
            </a:r>
          </a:p>
          <a:p>
            <a:pPr marL="742950" lvl="2" indent="-342900" algn="just"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en-US" b="1" dirty="0" smtClean="0">
                <a:solidFill>
                  <a:srgbClr val="FF0000"/>
                </a:solidFill>
                <a:latin typeface="Garamond" pitchFamily="18" charset="0"/>
                <a:sym typeface="Wingdings" pitchFamily="2" charset="2"/>
              </a:rPr>
              <a:t>	 </a:t>
            </a:r>
            <a:r>
              <a:rPr lang="en-US" b="1" dirty="0" err="1" smtClean="0">
                <a:solidFill>
                  <a:srgbClr val="FF0000"/>
                </a:solidFill>
                <a:latin typeface="Garamond" pitchFamily="18" charset="0"/>
                <a:sym typeface="Wingdings" pitchFamily="2" charset="2"/>
              </a:rPr>
              <a:t>L’algorithme</a:t>
            </a:r>
            <a:r>
              <a:rPr lang="en-US" b="1" dirty="0" smtClean="0">
                <a:solidFill>
                  <a:srgbClr val="FF0000"/>
                </a:solidFill>
                <a:latin typeface="Garamond" pitchFamily="18" charset="0"/>
                <a:sym typeface="Wingdings" pitchFamily="2" charset="2"/>
              </a:rPr>
              <a:t> SPF </a:t>
            </a:r>
            <a:r>
              <a:rPr lang="en-US" b="1" dirty="0" err="1" smtClean="0">
                <a:solidFill>
                  <a:srgbClr val="FF0000"/>
                </a:solidFill>
                <a:latin typeface="Garamond" pitchFamily="18" charset="0"/>
                <a:sym typeface="Wingdings" pitchFamily="2" charset="2"/>
              </a:rPr>
              <a:t>est</a:t>
            </a:r>
            <a:r>
              <a:rPr lang="en-US" b="1" dirty="0" smtClean="0">
                <a:solidFill>
                  <a:srgbClr val="FF0000"/>
                </a:solidFill>
                <a:latin typeface="Garamond" pitchFamily="18" charset="0"/>
                <a:sym typeface="Wingdings" pitchFamily="2" charset="2"/>
              </a:rPr>
              <a:t> plus </a:t>
            </a:r>
            <a:r>
              <a:rPr lang="en-US" b="1" dirty="0" err="1" smtClean="0">
                <a:solidFill>
                  <a:srgbClr val="FF0000"/>
                </a:solidFill>
                <a:latin typeface="Garamond" pitchFamily="18" charset="0"/>
                <a:sym typeface="Wingdings" pitchFamily="2" charset="2"/>
              </a:rPr>
              <a:t>rapide</a:t>
            </a:r>
            <a:r>
              <a:rPr lang="en-US" b="1" dirty="0" smtClean="0">
                <a:solidFill>
                  <a:srgbClr val="FF0000"/>
                </a:solidFill>
                <a:latin typeface="Garamond" pitchFamily="18" charset="0"/>
                <a:sym typeface="Wingdings" pitchFamily="2" charset="2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Garamond" pitchFamily="18" charset="0"/>
                <a:sym typeface="Wingdings" pitchFamily="2" charset="2"/>
              </a:rPr>
              <a:t>que</a:t>
            </a:r>
            <a:r>
              <a:rPr lang="en-US" b="1" dirty="0" smtClean="0">
                <a:solidFill>
                  <a:srgbClr val="FF0000"/>
                </a:solidFill>
                <a:latin typeface="Garamond" pitchFamily="18" charset="0"/>
                <a:sym typeface="Wingdings" pitchFamily="2" charset="2"/>
              </a:rPr>
              <a:t> </a:t>
            </a:r>
            <a:r>
              <a:rPr lang="fr-FR" b="1" dirty="0" smtClean="0">
                <a:solidFill>
                  <a:srgbClr val="FF0000"/>
                </a:solidFill>
                <a:latin typeface="Garamond" pitchFamily="18" charset="0"/>
              </a:rPr>
              <a:t>l’algorithme de</a:t>
            </a:r>
            <a:r>
              <a:rPr lang="en-US" b="1" dirty="0" smtClean="0">
                <a:solidFill>
                  <a:srgbClr val="FF0000"/>
                </a:solidFill>
                <a:latin typeface="Garamond" pitchFamily="18" charset="0"/>
                <a:sym typeface="Wingdings" pitchFamily="2" charset="2"/>
              </a:rPr>
              <a:t> </a:t>
            </a:r>
            <a:r>
              <a:rPr lang="fr-FR" b="1" dirty="0" smtClean="0">
                <a:solidFill>
                  <a:srgbClr val="FF0000"/>
                </a:solidFill>
                <a:latin typeface="Garamond" pitchFamily="18" charset="0"/>
              </a:rPr>
              <a:t>Bellman-Ford.</a:t>
            </a:r>
          </a:p>
          <a:p>
            <a:pPr marL="742950" lvl="2" indent="-342900" algn="just"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fr-FR" dirty="0" smtClean="0">
                <a:solidFill>
                  <a:schemeClr val="accent2"/>
                </a:solidFill>
                <a:latin typeface="Garamond" pitchFamily="18" charset="0"/>
              </a:rPr>
              <a:t>Voir lien :</a:t>
            </a:r>
          </a:p>
          <a:p>
            <a:pPr marL="742950" lvl="2" indent="-342900" algn="just"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fr-FR" b="1" dirty="0" smtClean="0">
                <a:solidFill>
                  <a:schemeClr val="accent2"/>
                </a:solidFill>
                <a:latin typeface="Garamond" pitchFamily="18" charset="0"/>
                <a:hlinkClick r:id="rId3"/>
              </a:rPr>
              <a:t>https://iopscience.iop.org/article/10.1088/1757-899X/917/1/012077/pdf</a:t>
            </a:r>
            <a:endParaRPr lang="fr-FR" b="1" dirty="0" smtClean="0">
              <a:solidFill>
                <a:schemeClr val="accent2"/>
              </a:solidFill>
              <a:latin typeface="Garamond" pitchFamily="18" charset="0"/>
            </a:endParaRPr>
          </a:p>
          <a:p>
            <a:pPr marL="742950" lvl="2" indent="-342900" algn="just">
              <a:buClr>
                <a:srgbClr val="FF0000"/>
              </a:buClr>
              <a:buFont typeface="Wingdings" pitchFamily="2" charset="2"/>
              <a:buNone/>
              <a:defRPr/>
            </a:pPr>
            <a:endParaRPr lang="fr-FR" b="1" dirty="0" smtClean="0">
              <a:solidFill>
                <a:schemeClr val="accent2"/>
              </a:solidFill>
              <a:latin typeface="Garamond" pitchFamily="18" charset="0"/>
            </a:endParaRPr>
          </a:p>
          <a:p>
            <a:pPr marL="742950" lvl="2" indent="-342900" algn="just">
              <a:buClr>
                <a:srgbClr val="333399"/>
              </a:buClr>
              <a:defRPr/>
            </a:pPr>
            <a:endParaRPr lang="fr-FR" dirty="0" smtClean="0">
              <a:solidFill>
                <a:schemeClr val="accent2"/>
              </a:solidFill>
              <a:latin typeface="Garamond" pitchFamily="18" charset="0"/>
            </a:endParaRPr>
          </a:p>
          <a:p>
            <a:pPr marL="342900" lvl="1" indent="-342900" algn="just">
              <a:buClr>
                <a:srgbClr val="333399"/>
              </a:buClr>
              <a:defRPr/>
            </a:pPr>
            <a:endParaRPr lang="fr-FR" sz="2000" dirty="0" smtClean="0">
              <a:latin typeface="Garamond" pitchFamily="18" charset="0"/>
            </a:endParaRPr>
          </a:p>
          <a:p>
            <a:pPr marL="742950" lvl="2" indent="-342900" algn="just">
              <a:buClr>
                <a:srgbClr val="FF0000"/>
              </a:buClr>
              <a:defRPr/>
            </a:pPr>
            <a:endParaRPr lang="fr-FR" dirty="0" smtClean="0">
              <a:latin typeface="Garamond" pitchFamily="18" charset="0"/>
            </a:endParaRPr>
          </a:p>
          <a:p>
            <a:pPr marL="742950" lvl="2" indent="-342900" algn="just">
              <a:buClr>
                <a:srgbClr val="FF0000"/>
              </a:buClr>
              <a:defRPr/>
            </a:pPr>
            <a:endParaRPr lang="fr-FR" dirty="0" smtClean="0">
              <a:latin typeface="Garamond" pitchFamily="18" charset="0"/>
            </a:endParaRPr>
          </a:p>
          <a:p>
            <a:pPr marL="742950" lvl="2" indent="-342900" algn="just">
              <a:buClr>
                <a:srgbClr val="FF0000"/>
              </a:buClr>
              <a:defRPr/>
            </a:pPr>
            <a:endParaRPr lang="fr-FR" dirty="0" smtClean="0">
              <a:latin typeface="Garamond" pitchFamily="18" charset="0"/>
              <a:ea typeface="+mn-ea"/>
              <a:cs typeface="+mn-cs"/>
            </a:endParaRPr>
          </a:p>
          <a:p>
            <a:pPr marL="742950" lvl="2" indent="-342900" algn="just">
              <a:buClr>
                <a:srgbClr val="FF0000"/>
              </a:buClr>
              <a:defRPr/>
            </a:pPr>
            <a:endParaRPr lang="fr-FR" dirty="0" smtClean="0">
              <a:latin typeface="Garamond" pitchFamily="18" charset="0"/>
              <a:ea typeface="+mn-ea"/>
              <a:cs typeface="+mn-cs"/>
            </a:endParaRPr>
          </a:p>
          <a:p>
            <a:pPr marL="742950" lvl="2" indent="-342900" algn="just">
              <a:buClr>
                <a:srgbClr val="FF0000"/>
              </a:buClr>
              <a:defRPr/>
            </a:pPr>
            <a:endParaRPr lang="fr-FR" dirty="0" smtClean="0">
              <a:latin typeface="Garamond" pitchFamily="18" charset="0"/>
              <a:ea typeface="+mn-ea"/>
              <a:cs typeface="+mn-cs"/>
            </a:endParaRPr>
          </a:p>
          <a:p>
            <a:pPr marL="342900" lvl="1" indent="-342900" algn="just">
              <a:buClr>
                <a:srgbClr val="333399"/>
              </a:buClr>
              <a:defRPr/>
            </a:pPr>
            <a:endParaRPr lang="fr-FR" sz="2000" dirty="0" smtClean="0">
              <a:latin typeface="Garamond" pitchFamily="18" charset="0"/>
              <a:ea typeface="+mn-ea"/>
              <a:cs typeface="+mn-cs"/>
            </a:endParaRPr>
          </a:p>
          <a:p>
            <a:pPr>
              <a:defRPr/>
            </a:pPr>
            <a:endParaRPr lang="fr-FR" sz="2000" b="1" dirty="0" smtClean="0">
              <a:latin typeface="Garamond" pitchFamily="18" charset="0"/>
            </a:endParaRPr>
          </a:p>
          <a:p>
            <a:pPr marL="342900" lvl="1" indent="-342900" algn="just">
              <a:buClr>
                <a:srgbClr val="333399"/>
              </a:buClr>
              <a:defRPr/>
            </a:pPr>
            <a:endParaRPr lang="fr-FR" sz="2000" dirty="0" smtClean="0">
              <a:latin typeface="Garamond" pitchFamily="18" charset="0"/>
              <a:ea typeface="+mn-ea"/>
              <a:cs typeface="+mn-cs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553200" y="6408738"/>
            <a:ext cx="2133600" cy="260350"/>
          </a:xfrm>
        </p:spPr>
        <p:txBody>
          <a:bodyPr/>
          <a:lstStyle/>
          <a:p>
            <a:pPr>
              <a:defRPr/>
            </a:pPr>
            <a:fld id="{012772E1-0CEB-4ECF-BF49-2BE083437632}" type="slidenum">
              <a:rPr lang="fr-FR" smtClean="0"/>
              <a:pPr>
                <a:defRPr/>
              </a:pPr>
              <a:t>38</a:t>
            </a:fld>
            <a:endParaRPr lang="fr-FR" dirty="0"/>
          </a:p>
        </p:txBody>
      </p:sp>
      <p:sp>
        <p:nvSpPr>
          <p:cNvPr id="27653" name="Rectangle 4"/>
          <p:cNvSpPr>
            <a:spLocks noChangeArrowheads="1"/>
          </p:cNvSpPr>
          <p:nvPr/>
        </p:nvSpPr>
        <p:spPr bwMode="auto">
          <a:xfrm>
            <a:off x="557213" y="2776637"/>
            <a:ext cx="8407400" cy="2668587"/>
          </a:xfrm>
          <a:prstGeom prst="rect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0"/>
              </a:spcBef>
              <a:buClrTx/>
              <a:buFont typeface="Wingdings" pitchFamily="2" charset="2"/>
              <a:buNone/>
            </a:pPr>
            <a:endParaRPr lang="fr-FR" sz="3600" b="1" smtClean="0">
              <a:solidFill>
                <a:schemeClr val="accent2"/>
              </a:solidFill>
              <a:latin typeface="Garamond" pitchFamily="18" charset="0"/>
            </a:endParaRPr>
          </a:p>
          <a:p>
            <a:pPr>
              <a:spcBef>
                <a:spcPct val="0"/>
              </a:spcBef>
              <a:buClrTx/>
              <a:buFont typeface="Wingdings" pitchFamily="2" charset="2"/>
              <a:buNone/>
            </a:pPr>
            <a:endParaRPr lang="fr-FR" sz="3600" b="1" smtClean="0">
              <a:solidFill>
                <a:schemeClr val="accent2"/>
              </a:solidFill>
              <a:latin typeface="Garamond" pitchFamily="18" charset="0"/>
            </a:endParaRPr>
          </a:p>
          <a:p>
            <a:pPr algn="ctr">
              <a:spcBef>
                <a:spcPct val="0"/>
              </a:spcBef>
              <a:buClrTx/>
              <a:buFont typeface="Wingdings" pitchFamily="2" charset="2"/>
              <a:buNone/>
            </a:pPr>
            <a:r>
              <a:rPr lang="fr-FR" sz="3600" b="1" smtClean="0">
                <a:solidFill>
                  <a:schemeClr val="accent2"/>
                </a:solidFill>
                <a:latin typeface="Garamond" pitchFamily="18" charset="0"/>
              </a:rPr>
              <a:t>RIP : Routing Information Protocol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EDF38C-F8B9-4443-B042-417F3A4E5C8A}" type="slidenum">
              <a:rPr lang="fr-FR" smtClean="0"/>
              <a:pPr>
                <a:defRPr/>
              </a:pPr>
              <a:t>39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Espace réservé du contenu 2"/>
          <p:cNvSpPr>
            <a:spLocks noGrp="1"/>
          </p:cNvSpPr>
          <p:nvPr>
            <p:ph idx="1"/>
          </p:nvPr>
        </p:nvSpPr>
        <p:spPr>
          <a:xfrm>
            <a:off x="47625" y="732755"/>
            <a:ext cx="8929688" cy="5216525"/>
          </a:xfrm>
        </p:spPr>
        <p:txBody>
          <a:bodyPr/>
          <a:lstStyle/>
          <a:p>
            <a:pPr algn="just"/>
            <a:r>
              <a:rPr lang="fr-FR" sz="2000" dirty="0" smtClean="0">
                <a:latin typeface="Garamond" pitchFamily="18" charset="0"/>
              </a:rPr>
              <a:t>Peu importe la taille du réseau, le routage est effectué </a:t>
            </a:r>
            <a:r>
              <a:rPr lang="fr-FR" sz="2000" b="1" dirty="0" smtClean="0">
                <a:solidFill>
                  <a:srgbClr val="FF0000"/>
                </a:solidFill>
                <a:latin typeface="Garamond" pitchFamily="18" charset="0"/>
              </a:rPr>
              <a:t>de saut en saut (de proche en proche) </a:t>
            </a:r>
            <a:r>
              <a:rPr lang="fr-FR" sz="2000" dirty="0" smtClean="0">
                <a:latin typeface="Garamond" pitchFamily="18" charset="0"/>
              </a:rPr>
              <a:t>depuis la source jusqu’à la destination. </a:t>
            </a:r>
          </a:p>
          <a:p>
            <a:pPr lvl="1" algn="just">
              <a:buClr>
                <a:srgbClr val="FF0000"/>
              </a:buClr>
            </a:pPr>
            <a:r>
              <a:rPr lang="fr-FR" sz="2000" dirty="0" smtClean="0">
                <a:latin typeface="Garamond" pitchFamily="18" charset="0"/>
              </a:rPr>
              <a:t> A chaque saut, il y a </a:t>
            </a:r>
            <a:r>
              <a:rPr lang="fr-FR" sz="2000" b="1" dirty="0" smtClean="0">
                <a:solidFill>
                  <a:srgbClr val="FF0000"/>
                </a:solidFill>
                <a:latin typeface="Garamond" pitchFamily="18" charset="0"/>
              </a:rPr>
              <a:t>prise de décision autonome </a:t>
            </a:r>
            <a:r>
              <a:rPr lang="fr-FR" sz="2000" dirty="0" smtClean="0">
                <a:latin typeface="Garamond" pitchFamily="18" charset="0"/>
              </a:rPr>
              <a:t>afin de sélectionner le routeur suivant.</a:t>
            </a:r>
          </a:p>
          <a:p>
            <a:pPr lvl="1" algn="just">
              <a:lnSpc>
                <a:spcPct val="90000"/>
              </a:lnSpc>
              <a:buClr>
                <a:srgbClr val="FF0000"/>
              </a:buClr>
            </a:pPr>
            <a:endParaRPr lang="fr-FR" sz="2000" dirty="0" smtClean="0">
              <a:latin typeface="Garamond" pitchFamily="18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F823C2-1B6A-4F0A-967E-92DD7746E781}" type="slidenum">
              <a:rPr lang="fr-FR" smtClean="0"/>
              <a:pPr>
                <a:defRPr/>
              </a:pPr>
              <a:t>4</a:t>
            </a:fld>
            <a:endParaRPr lang="fr-FR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57200" y="130175"/>
            <a:ext cx="8229600" cy="561975"/>
          </a:xfrm>
          <a:prstGeom prst="rect">
            <a:avLst/>
          </a:prstGeom>
        </p:spPr>
        <p:txBody>
          <a:bodyPr/>
          <a:lstStyle/>
          <a:p>
            <a:pPr eaLnBrk="0" hangingPunct="0">
              <a:spcBef>
                <a:spcPct val="0"/>
              </a:spcBef>
              <a:buClrTx/>
              <a:defRPr/>
            </a:pPr>
            <a:r>
              <a:rPr lang="fr-FR" sz="2800" kern="0" dirty="0">
                <a:solidFill>
                  <a:schemeClr val="accent2"/>
                </a:solidFill>
                <a:latin typeface="Garamond" pitchFamily="18" charset="0"/>
                <a:ea typeface="+mj-ea"/>
                <a:cs typeface="+mj-cs"/>
              </a:rPr>
              <a:t>Principe du routage</a:t>
            </a:r>
          </a:p>
        </p:txBody>
      </p:sp>
      <p:pic>
        <p:nvPicPr>
          <p:cNvPr id="410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173173"/>
            <a:ext cx="8169841" cy="4280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ZoneTexte 1"/>
          <p:cNvSpPr txBox="1"/>
          <p:nvPr/>
        </p:nvSpPr>
        <p:spPr>
          <a:xfrm>
            <a:off x="3164917" y="6393261"/>
            <a:ext cx="2453364" cy="369332"/>
          </a:xfrm>
          <a:prstGeom prst="rect">
            <a:avLst/>
          </a:prstGeom>
          <a:solidFill>
            <a:srgbClr val="FFC993"/>
          </a:solidFill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002060"/>
                </a:solidFill>
                <a:latin typeface="Garamond" pitchFamily="18" charset="0"/>
              </a:rPr>
              <a:t>Table de routage de R2</a:t>
            </a:r>
            <a:endParaRPr lang="fr-FR" dirty="0">
              <a:solidFill>
                <a:srgbClr val="002060"/>
              </a:solidFill>
              <a:latin typeface="Garamond" pitchFamily="18" charset="0"/>
            </a:endParaRPr>
          </a:p>
        </p:txBody>
      </p:sp>
      <p:sp>
        <p:nvSpPr>
          <p:cNvPr id="7" name="Flèche droite 6"/>
          <p:cNvSpPr/>
          <p:nvPr/>
        </p:nvSpPr>
        <p:spPr bwMode="auto">
          <a:xfrm rot="20549041">
            <a:off x="1497349" y="4753654"/>
            <a:ext cx="1188720" cy="274320"/>
          </a:xfrm>
          <a:prstGeom prst="rightArrow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None/>
              <a:tabLst/>
            </a:pPr>
            <a:endParaRPr kumimoji="0" lang="fr-FR" sz="1800" b="1" i="0" u="none" strike="noStrike" cap="none" normalizeH="0" baseline="0" smtClean="0">
              <a:ln>
                <a:noFill/>
              </a:ln>
              <a:solidFill>
                <a:srgbClr val="333399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4544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4450"/>
            <a:ext cx="7772400" cy="504825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fr-FR" sz="2800" b="1" smtClean="0">
                <a:latin typeface="Garamond" pitchFamily="18" charset="0"/>
              </a:rPr>
              <a:t>RIP : principe général  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950" y="620713"/>
            <a:ext cx="8964613" cy="5905500"/>
          </a:xfrm>
        </p:spPr>
        <p:txBody>
          <a:bodyPr lIns="92075" tIns="46038" rIns="92075" bIns="46038"/>
          <a:lstStyle/>
          <a:p>
            <a:pPr marL="342900" lvl="1" indent="-342900" algn="just">
              <a:buClr>
                <a:srgbClr val="333399"/>
              </a:buClr>
              <a:defRPr/>
            </a:pPr>
            <a:r>
              <a:rPr lang="fr-FR" sz="2000" dirty="0" smtClean="0">
                <a:latin typeface="Garamond" pitchFamily="18" charset="0"/>
                <a:ea typeface="+mn-ea"/>
                <a:cs typeface="+mn-cs"/>
              </a:rPr>
              <a:t>RIP se base uniquement sur </a:t>
            </a:r>
            <a:r>
              <a:rPr lang="fr-FR" sz="2000" b="1" dirty="0" smtClean="0">
                <a:solidFill>
                  <a:srgbClr val="FF0000"/>
                </a:solidFill>
                <a:latin typeface="Garamond" pitchFamily="18" charset="0"/>
                <a:ea typeface="+mn-ea"/>
                <a:cs typeface="+mn-cs"/>
              </a:rPr>
              <a:t>le nombre de sauts </a:t>
            </a:r>
            <a:r>
              <a:rPr lang="fr-FR" sz="2000" dirty="0" smtClean="0">
                <a:latin typeface="Garamond" pitchFamily="18" charset="0"/>
                <a:ea typeface="+mn-ea"/>
                <a:cs typeface="+mn-cs"/>
              </a:rPr>
              <a:t>pour atteindre une destination.</a:t>
            </a:r>
          </a:p>
          <a:p>
            <a:pPr marL="742950" lvl="2" indent="-342900" algn="just">
              <a:buClr>
                <a:srgbClr val="FF0000"/>
              </a:buClr>
              <a:defRPr/>
            </a:pPr>
            <a:r>
              <a:rPr lang="fr-FR" sz="1800" b="1" dirty="0" smtClean="0">
                <a:latin typeface="Garamond" pitchFamily="18" charset="0"/>
              </a:rPr>
              <a:t>Métrique de RIP = </a:t>
            </a:r>
            <a:r>
              <a:rPr lang="fr-FR" sz="1800" b="1" dirty="0" smtClean="0">
                <a:solidFill>
                  <a:srgbClr val="FF0000"/>
                </a:solidFill>
                <a:latin typeface="Garamond" pitchFamily="18" charset="0"/>
              </a:rPr>
              <a:t>nombre de saut </a:t>
            </a:r>
            <a:r>
              <a:rPr lang="fr-FR" sz="1800" b="1" dirty="0" smtClean="0">
                <a:latin typeface="Garamond" pitchFamily="18" charset="0"/>
              </a:rPr>
              <a:t>pour calculer le plus court chemin.</a:t>
            </a:r>
          </a:p>
          <a:p>
            <a:pPr marL="742950" lvl="2" indent="-342900" algn="just">
              <a:buClr>
                <a:srgbClr val="FF0000"/>
              </a:buClr>
              <a:defRPr/>
            </a:pPr>
            <a:endParaRPr lang="fr-FR" dirty="0" smtClean="0">
              <a:latin typeface="Garamond" pitchFamily="18" charset="0"/>
              <a:ea typeface="+mn-ea"/>
              <a:cs typeface="+mn-cs"/>
            </a:endParaRPr>
          </a:p>
          <a:p>
            <a:pPr marL="742950" lvl="2" indent="-342900" algn="just">
              <a:buClr>
                <a:srgbClr val="FF0000"/>
              </a:buClr>
              <a:defRPr/>
            </a:pPr>
            <a:endParaRPr lang="fr-FR" dirty="0" smtClean="0">
              <a:latin typeface="Garamond" pitchFamily="18" charset="0"/>
              <a:ea typeface="+mn-ea"/>
              <a:cs typeface="+mn-cs"/>
            </a:endParaRPr>
          </a:p>
          <a:p>
            <a:pPr marL="742950" lvl="2" indent="-342900" algn="just">
              <a:buClr>
                <a:srgbClr val="FF0000"/>
              </a:buClr>
              <a:defRPr/>
            </a:pPr>
            <a:endParaRPr lang="fr-FR" dirty="0" smtClean="0">
              <a:latin typeface="Garamond" pitchFamily="18" charset="0"/>
              <a:ea typeface="+mn-ea"/>
              <a:cs typeface="+mn-cs"/>
            </a:endParaRPr>
          </a:p>
          <a:p>
            <a:pPr marL="742950" lvl="2" indent="-342900" algn="just">
              <a:buClr>
                <a:srgbClr val="FF0000"/>
              </a:buClr>
              <a:defRPr/>
            </a:pPr>
            <a:endParaRPr lang="fr-FR" dirty="0" smtClean="0">
              <a:latin typeface="Garamond" pitchFamily="18" charset="0"/>
              <a:ea typeface="+mn-ea"/>
              <a:cs typeface="+mn-cs"/>
            </a:endParaRPr>
          </a:p>
          <a:p>
            <a:pPr marL="342900" lvl="1" indent="-342900" algn="just">
              <a:buClr>
                <a:srgbClr val="333399"/>
              </a:buClr>
              <a:defRPr/>
            </a:pPr>
            <a:endParaRPr lang="fr-FR" sz="2000" dirty="0" smtClean="0">
              <a:latin typeface="Garamond" pitchFamily="18" charset="0"/>
            </a:endParaRPr>
          </a:p>
          <a:p>
            <a:pPr marL="0" lvl="1" indent="0" algn="just">
              <a:buClr>
                <a:srgbClr val="333399"/>
              </a:buClr>
              <a:buFont typeface="Wingdings" pitchFamily="2" charset="2"/>
              <a:buNone/>
              <a:defRPr/>
            </a:pPr>
            <a:endParaRPr lang="fr-FR" sz="3200" dirty="0" smtClean="0">
              <a:latin typeface="Garamond" pitchFamily="18" charset="0"/>
            </a:endParaRPr>
          </a:p>
          <a:p>
            <a:pPr marL="400050" lvl="2" indent="0" algn="just">
              <a:buClr>
                <a:srgbClr val="FF0000"/>
              </a:buClr>
              <a:buNone/>
              <a:defRPr/>
            </a:pPr>
            <a:endParaRPr lang="fr-FR" dirty="0" smtClean="0">
              <a:latin typeface="Garamond" pitchFamily="18" charset="0"/>
            </a:endParaRPr>
          </a:p>
          <a:p>
            <a:pPr marL="742950" lvl="2" indent="-342900" algn="just">
              <a:buClr>
                <a:srgbClr val="FF0000"/>
              </a:buClr>
              <a:defRPr/>
            </a:pPr>
            <a:endParaRPr lang="fr-FR" dirty="0" smtClean="0">
              <a:latin typeface="Garamond" pitchFamily="18" charset="0"/>
            </a:endParaRPr>
          </a:p>
          <a:p>
            <a:pPr marL="742950" lvl="2" indent="-342900" algn="just">
              <a:buClr>
                <a:srgbClr val="FF0000"/>
              </a:buClr>
              <a:defRPr/>
            </a:pPr>
            <a:endParaRPr lang="fr-FR" dirty="0" smtClean="0">
              <a:latin typeface="Garamond" pitchFamily="18" charset="0"/>
              <a:ea typeface="+mn-ea"/>
              <a:cs typeface="+mn-cs"/>
            </a:endParaRPr>
          </a:p>
          <a:p>
            <a:pPr marL="742950" lvl="2" indent="-342900" algn="just">
              <a:buClr>
                <a:srgbClr val="FF0000"/>
              </a:buClr>
              <a:defRPr/>
            </a:pPr>
            <a:endParaRPr lang="fr-FR" dirty="0" smtClean="0">
              <a:latin typeface="Garamond" pitchFamily="18" charset="0"/>
              <a:ea typeface="+mn-ea"/>
              <a:cs typeface="+mn-cs"/>
            </a:endParaRPr>
          </a:p>
          <a:p>
            <a:pPr marL="742950" lvl="2" indent="-342900" algn="just">
              <a:buClr>
                <a:srgbClr val="FF0000"/>
              </a:buClr>
              <a:defRPr/>
            </a:pPr>
            <a:endParaRPr lang="fr-FR" dirty="0" smtClean="0">
              <a:latin typeface="Garamond" pitchFamily="18" charset="0"/>
              <a:ea typeface="+mn-ea"/>
              <a:cs typeface="+mn-cs"/>
            </a:endParaRPr>
          </a:p>
          <a:p>
            <a:pPr marL="342900" lvl="1" indent="-342900" algn="just">
              <a:buClr>
                <a:srgbClr val="333399"/>
              </a:buClr>
              <a:defRPr/>
            </a:pPr>
            <a:endParaRPr lang="fr-FR" sz="2000" dirty="0" smtClean="0">
              <a:latin typeface="Garamond" pitchFamily="18" charset="0"/>
              <a:ea typeface="+mn-ea"/>
              <a:cs typeface="+mn-cs"/>
            </a:endParaRPr>
          </a:p>
          <a:p>
            <a:pPr>
              <a:defRPr/>
            </a:pPr>
            <a:endParaRPr lang="fr-FR" sz="2000" b="1" dirty="0" smtClean="0">
              <a:latin typeface="Garamond" pitchFamily="18" charset="0"/>
            </a:endParaRPr>
          </a:p>
          <a:p>
            <a:pPr marL="342900" lvl="1" indent="-342900" algn="just">
              <a:buClr>
                <a:srgbClr val="333399"/>
              </a:buClr>
              <a:defRPr/>
            </a:pPr>
            <a:endParaRPr lang="fr-FR" sz="2000" dirty="0" smtClean="0">
              <a:latin typeface="Garamond" pitchFamily="18" charset="0"/>
              <a:ea typeface="+mn-ea"/>
              <a:cs typeface="+mn-cs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553200" y="6408738"/>
            <a:ext cx="2133600" cy="260350"/>
          </a:xfrm>
        </p:spPr>
        <p:txBody>
          <a:bodyPr/>
          <a:lstStyle/>
          <a:p>
            <a:pPr>
              <a:defRPr/>
            </a:pPr>
            <a:fld id="{161AB166-0A4B-443D-A3B2-A6ECDE655D57}" type="slidenum">
              <a:rPr lang="fr-FR" smtClean="0"/>
              <a:pPr>
                <a:defRPr/>
              </a:pPr>
              <a:t>40</a:t>
            </a:fld>
            <a:endParaRPr lang="fr-FR" dirty="0"/>
          </a:p>
        </p:txBody>
      </p:sp>
      <p:grpSp>
        <p:nvGrpSpPr>
          <p:cNvPr id="30725" name="Groupe 22"/>
          <p:cNvGrpSpPr>
            <a:grpSpLocks/>
          </p:cNvGrpSpPr>
          <p:nvPr/>
        </p:nvGrpSpPr>
        <p:grpSpPr bwMode="auto">
          <a:xfrm>
            <a:off x="577850" y="1557338"/>
            <a:ext cx="7988300" cy="2155825"/>
            <a:chOff x="577511" y="1556792"/>
            <a:chExt cx="7988300" cy="2155825"/>
          </a:xfrm>
        </p:grpSpPr>
        <p:grpSp>
          <p:nvGrpSpPr>
            <p:cNvPr id="30732" name="Groupe 32"/>
            <p:cNvGrpSpPr>
              <a:grpSpLocks/>
            </p:cNvGrpSpPr>
            <p:nvPr/>
          </p:nvGrpSpPr>
          <p:grpSpPr bwMode="auto">
            <a:xfrm>
              <a:off x="1074399" y="2055267"/>
              <a:ext cx="6697662" cy="1152525"/>
              <a:chOff x="971600" y="2163459"/>
              <a:chExt cx="6698378" cy="1153197"/>
            </a:xfrm>
          </p:grpSpPr>
          <p:grpSp>
            <p:nvGrpSpPr>
              <p:cNvPr id="30739" name="Groupe 31"/>
              <p:cNvGrpSpPr>
                <a:grpSpLocks/>
              </p:cNvGrpSpPr>
              <p:nvPr/>
            </p:nvGrpSpPr>
            <p:grpSpPr bwMode="auto">
              <a:xfrm>
                <a:off x="971600" y="2163459"/>
                <a:ext cx="6698378" cy="576884"/>
                <a:chOff x="1187624" y="1412776"/>
                <a:chExt cx="6697662" cy="576635"/>
              </a:xfrm>
            </p:grpSpPr>
            <p:sp>
              <p:nvSpPr>
                <p:cNvPr id="30743" name="Ellipse 5"/>
                <p:cNvSpPr>
                  <a:spLocks noChangeArrowheads="1"/>
                </p:cNvSpPr>
                <p:nvPr/>
              </p:nvSpPr>
              <p:spPr bwMode="auto">
                <a:xfrm>
                  <a:off x="1187624" y="1412776"/>
                  <a:ext cx="576143" cy="576635"/>
                </a:xfrm>
                <a:prstGeom prst="ellipse">
                  <a:avLst/>
                </a:prstGeom>
                <a:noFill/>
                <a:ln w="38100" algn="ctr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tIns="0" rIns="0" bIns="0"/>
                <a:lstStyle/>
                <a:p>
                  <a:r>
                    <a:rPr lang="fr-FR" sz="2800">
                      <a:latin typeface="Garamond" pitchFamily="18" charset="0"/>
                    </a:rPr>
                    <a:t>A</a:t>
                  </a:r>
                </a:p>
              </p:txBody>
            </p:sp>
            <p:sp>
              <p:nvSpPr>
                <p:cNvPr id="30744" name="Ellipse 7"/>
                <p:cNvSpPr>
                  <a:spLocks noChangeArrowheads="1"/>
                </p:cNvSpPr>
                <p:nvPr/>
              </p:nvSpPr>
              <p:spPr bwMode="auto">
                <a:xfrm>
                  <a:off x="3420178" y="1412776"/>
                  <a:ext cx="576143" cy="576635"/>
                </a:xfrm>
                <a:prstGeom prst="ellipse">
                  <a:avLst/>
                </a:prstGeom>
                <a:noFill/>
                <a:ln w="38100" algn="ctr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tIns="0" rIns="0" bIns="0"/>
                <a:lstStyle/>
                <a:p>
                  <a:r>
                    <a:rPr lang="fr-FR" sz="2800">
                      <a:latin typeface="Garamond" pitchFamily="18" charset="0"/>
                    </a:rPr>
                    <a:t>B</a:t>
                  </a:r>
                </a:p>
              </p:txBody>
            </p:sp>
            <p:sp>
              <p:nvSpPr>
                <p:cNvPr id="30745" name="Ellipse 8"/>
                <p:cNvSpPr>
                  <a:spLocks noChangeArrowheads="1"/>
                </p:cNvSpPr>
                <p:nvPr/>
              </p:nvSpPr>
              <p:spPr bwMode="auto">
                <a:xfrm>
                  <a:off x="5364661" y="1412776"/>
                  <a:ext cx="576143" cy="576635"/>
                </a:xfrm>
                <a:prstGeom prst="ellipse">
                  <a:avLst/>
                </a:prstGeom>
                <a:noFill/>
                <a:ln w="38100" algn="ctr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tIns="0" rIns="0" bIns="0"/>
                <a:lstStyle/>
                <a:p>
                  <a:r>
                    <a:rPr lang="fr-FR" sz="2800">
                      <a:latin typeface="Garamond" pitchFamily="18" charset="0"/>
                    </a:rPr>
                    <a:t>C</a:t>
                  </a:r>
                </a:p>
              </p:txBody>
            </p:sp>
            <p:sp>
              <p:nvSpPr>
                <p:cNvPr id="30746" name="Ellipse 9"/>
                <p:cNvSpPr>
                  <a:spLocks noChangeArrowheads="1"/>
                </p:cNvSpPr>
                <p:nvPr/>
              </p:nvSpPr>
              <p:spPr bwMode="auto">
                <a:xfrm>
                  <a:off x="7309143" y="1412776"/>
                  <a:ext cx="576143" cy="576635"/>
                </a:xfrm>
                <a:prstGeom prst="ellipse">
                  <a:avLst/>
                </a:prstGeom>
                <a:noFill/>
                <a:ln w="38100" algn="ctr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tIns="0" rIns="0" bIns="0"/>
                <a:lstStyle/>
                <a:p>
                  <a:r>
                    <a:rPr lang="fr-FR" sz="2800">
                      <a:latin typeface="Garamond" pitchFamily="18" charset="0"/>
                    </a:rPr>
                    <a:t>D</a:t>
                  </a:r>
                </a:p>
              </p:txBody>
            </p:sp>
            <p:cxnSp>
              <p:nvCxnSpPr>
                <p:cNvPr id="30747" name="Connecteur droit 11"/>
                <p:cNvCxnSpPr>
                  <a:cxnSpLocks noChangeShapeType="1"/>
                  <a:stCxn id="30743" idx="6"/>
                  <a:endCxn id="30744" idx="2"/>
                </p:cNvCxnSpPr>
                <p:nvPr/>
              </p:nvCxnSpPr>
              <p:spPr bwMode="auto">
                <a:xfrm>
                  <a:off x="1763767" y="1701094"/>
                  <a:ext cx="1656411" cy="0"/>
                </a:xfrm>
                <a:prstGeom prst="line">
                  <a:avLst/>
                </a:prstGeom>
                <a:noFill/>
                <a:ln w="38100" algn="ctr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30748" name="Connecteur droit 13"/>
                <p:cNvCxnSpPr>
                  <a:cxnSpLocks noChangeShapeType="1"/>
                  <a:stCxn id="30744" idx="6"/>
                  <a:endCxn id="30745" idx="2"/>
                </p:cNvCxnSpPr>
                <p:nvPr/>
              </p:nvCxnSpPr>
              <p:spPr bwMode="auto">
                <a:xfrm>
                  <a:off x="3996321" y="1701094"/>
                  <a:ext cx="1368340" cy="0"/>
                </a:xfrm>
                <a:prstGeom prst="line">
                  <a:avLst/>
                </a:prstGeom>
                <a:noFill/>
                <a:ln w="38100" algn="ctr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30749" name="Connecteur droit 15"/>
                <p:cNvCxnSpPr>
                  <a:cxnSpLocks noChangeShapeType="1"/>
                  <a:stCxn id="30745" idx="6"/>
                  <a:endCxn id="30746" idx="2"/>
                </p:cNvCxnSpPr>
                <p:nvPr/>
              </p:nvCxnSpPr>
              <p:spPr bwMode="auto">
                <a:xfrm>
                  <a:off x="5940803" y="1701094"/>
                  <a:ext cx="1368340" cy="0"/>
                </a:xfrm>
                <a:prstGeom prst="line">
                  <a:avLst/>
                </a:prstGeom>
                <a:noFill/>
                <a:ln w="38100" algn="ctr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sp>
            <p:nvSpPr>
              <p:cNvPr id="30740" name="Ellipse 9"/>
              <p:cNvSpPr>
                <a:spLocks noChangeArrowheads="1"/>
              </p:cNvSpPr>
              <p:nvPr/>
            </p:nvSpPr>
            <p:spPr bwMode="auto">
              <a:xfrm>
                <a:off x="4068275" y="2739772"/>
                <a:ext cx="576205" cy="576884"/>
              </a:xfrm>
              <a:prstGeom prst="ellipse">
                <a:avLst/>
              </a:prstGeom>
              <a:noFill/>
              <a:ln w="38100" algn="ctr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r>
                  <a:rPr lang="fr-FR" sz="2800">
                    <a:latin typeface="Garamond" pitchFamily="18" charset="0"/>
                  </a:rPr>
                  <a:t>E</a:t>
                </a:r>
              </a:p>
            </p:txBody>
          </p:sp>
          <p:cxnSp>
            <p:nvCxnSpPr>
              <p:cNvPr id="30741" name="Connecteur droit 11"/>
              <p:cNvCxnSpPr>
                <a:cxnSpLocks noChangeShapeType="1"/>
                <a:stCxn id="30743" idx="5"/>
                <a:endCxn id="30740" idx="2"/>
              </p:cNvCxnSpPr>
              <p:nvPr/>
            </p:nvCxnSpPr>
            <p:spPr bwMode="auto">
              <a:xfrm>
                <a:off x="1463422" y="2655861"/>
                <a:ext cx="2604853" cy="372354"/>
              </a:xfrm>
              <a:prstGeom prst="line">
                <a:avLst/>
              </a:prstGeom>
              <a:noFill/>
              <a:ln w="38100" algn="ctr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0742" name="Connecteur droit 11"/>
              <p:cNvCxnSpPr>
                <a:cxnSpLocks noChangeShapeType="1"/>
                <a:stCxn id="30740" idx="6"/>
                <a:endCxn id="30746" idx="3"/>
              </p:cNvCxnSpPr>
              <p:nvPr/>
            </p:nvCxnSpPr>
            <p:spPr bwMode="auto">
              <a:xfrm flipV="1">
                <a:off x="4644480" y="2655861"/>
                <a:ext cx="2533677" cy="372354"/>
              </a:xfrm>
              <a:prstGeom prst="line">
                <a:avLst/>
              </a:prstGeom>
              <a:noFill/>
              <a:ln w="38100" algn="ctr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30733" name="Connecteur droit avec flèche 34"/>
            <p:cNvCxnSpPr>
              <a:cxnSpLocks noChangeShapeType="1"/>
            </p:cNvCxnSpPr>
            <p:nvPr/>
          </p:nvCxnSpPr>
          <p:spPr bwMode="auto">
            <a:xfrm>
              <a:off x="1291886" y="1907629"/>
              <a:ext cx="6264275" cy="0"/>
            </a:xfrm>
            <a:prstGeom prst="straightConnector1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0734" name="ZoneTexte 35"/>
            <p:cNvSpPr txBox="1">
              <a:spLocks noChangeArrowheads="1"/>
            </p:cNvSpPr>
            <p:nvPr/>
          </p:nvSpPr>
          <p:spPr bwMode="auto">
            <a:xfrm>
              <a:off x="3523911" y="1556792"/>
              <a:ext cx="1296988" cy="401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fr-FR" sz="2000">
                  <a:solidFill>
                    <a:srgbClr val="800000"/>
                  </a:solidFill>
                  <a:latin typeface="Garamond" pitchFamily="18" charset="0"/>
                </a:rPr>
                <a:t>3 sauts </a:t>
              </a:r>
            </a:p>
          </p:txBody>
        </p:sp>
        <p:sp>
          <p:nvSpPr>
            <p:cNvPr id="30735" name="Forme libre 37"/>
            <p:cNvSpPr>
              <a:spLocks/>
            </p:cNvSpPr>
            <p:nvPr/>
          </p:nvSpPr>
          <p:spPr bwMode="auto">
            <a:xfrm>
              <a:off x="1550649" y="2706142"/>
              <a:ext cx="5702300" cy="631825"/>
            </a:xfrm>
            <a:custGeom>
              <a:avLst/>
              <a:gdLst>
                <a:gd name="T0" fmla="*/ 0 w 5701553"/>
                <a:gd name="T1" fmla="*/ 0 h 632012"/>
                <a:gd name="T2" fmla="*/ 2889929 w 5701553"/>
                <a:gd name="T3" fmla="*/ 637267 h 632012"/>
                <a:gd name="T4" fmla="*/ 5725843 w 5701553"/>
                <a:gd name="T5" fmla="*/ 0 h 632012"/>
                <a:gd name="T6" fmla="*/ 5725843 w 5701553"/>
                <a:gd name="T7" fmla="*/ 0 h 63201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01553"/>
                <a:gd name="T13" fmla="*/ 0 h 632012"/>
                <a:gd name="T14" fmla="*/ 5701553 w 5701553"/>
                <a:gd name="T15" fmla="*/ 632012 h 63201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01553" h="632012">
                  <a:moveTo>
                    <a:pt x="0" y="0"/>
                  </a:moveTo>
                  <a:cubicBezTo>
                    <a:pt x="963705" y="316006"/>
                    <a:pt x="1927411" y="632012"/>
                    <a:pt x="2877670" y="632012"/>
                  </a:cubicBezTo>
                  <a:cubicBezTo>
                    <a:pt x="3827929" y="632012"/>
                    <a:pt x="5701553" y="0"/>
                    <a:pt x="5701553" y="0"/>
                  </a:cubicBezTo>
                </a:path>
              </a:pathLst>
            </a:cu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30736" name="ZoneTexte 38"/>
            <p:cNvSpPr txBox="1">
              <a:spLocks noChangeArrowheads="1"/>
            </p:cNvSpPr>
            <p:nvPr/>
          </p:nvSpPr>
          <p:spPr bwMode="auto">
            <a:xfrm>
              <a:off x="3811249" y="3312567"/>
              <a:ext cx="1296987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fr-FR" sz="2000">
                  <a:solidFill>
                    <a:srgbClr val="800000"/>
                  </a:solidFill>
                  <a:latin typeface="Garamond" pitchFamily="18" charset="0"/>
                </a:rPr>
                <a:t>2 sauts </a:t>
              </a:r>
            </a:p>
          </p:txBody>
        </p:sp>
        <p:sp>
          <p:nvSpPr>
            <p:cNvPr id="30737" name="Flèche vers le bas 40"/>
            <p:cNvSpPr>
              <a:spLocks noChangeArrowheads="1"/>
            </p:cNvSpPr>
            <p:nvPr/>
          </p:nvSpPr>
          <p:spPr bwMode="auto">
            <a:xfrm rot="-8143093">
              <a:off x="577511" y="2414042"/>
              <a:ext cx="346075" cy="868362"/>
            </a:xfrm>
            <a:prstGeom prst="downArrow">
              <a:avLst>
                <a:gd name="adj1" fmla="val 50000"/>
                <a:gd name="adj2" fmla="val 49986"/>
              </a:avLst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0738" name="Flèche vers le bas 40"/>
            <p:cNvSpPr>
              <a:spLocks noChangeArrowheads="1"/>
            </p:cNvSpPr>
            <p:nvPr/>
          </p:nvSpPr>
          <p:spPr bwMode="auto">
            <a:xfrm rot="8084071">
              <a:off x="7957798" y="2369592"/>
              <a:ext cx="346075" cy="869950"/>
            </a:xfrm>
            <a:prstGeom prst="downArrow">
              <a:avLst>
                <a:gd name="adj1" fmla="val 50000"/>
                <a:gd name="adj2" fmla="val 50077"/>
              </a:avLst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sp>
        <p:nvSpPr>
          <p:cNvPr id="30726" name="ZoneTexte 35"/>
          <p:cNvSpPr txBox="1">
            <a:spLocks noChangeArrowheads="1"/>
          </p:cNvSpPr>
          <p:nvPr/>
        </p:nvSpPr>
        <p:spPr bwMode="auto">
          <a:xfrm>
            <a:off x="1763713" y="1989138"/>
            <a:ext cx="1296987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fr-FR" sz="2000">
                <a:solidFill>
                  <a:schemeClr val="accent2"/>
                </a:solidFill>
                <a:latin typeface="Garamond" pitchFamily="18" charset="0"/>
              </a:rPr>
              <a:t>1</a:t>
            </a:r>
          </a:p>
        </p:txBody>
      </p:sp>
      <p:sp>
        <p:nvSpPr>
          <p:cNvPr id="30727" name="ZoneTexte 35"/>
          <p:cNvSpPr txBox="1">
            <a:spLocks noChangeArrowheads="1"/>
          </p:cNvSpPr>
          <p:nvPr/>
        </p:nvSpPr>
        <p:spPr bwMode="auto">
          <a:xfrm>
            <a:off x="3946525" y="2001838"/>
            <a:ext cx="1296988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fr-FR" sz="2000">
                <a:solidFill>
                  <a:schemeClr val="accent2"/>
                </a:solidFill>
                <a:latin typeface="Garamond" pitchFamily="18" charset="0"/>
              </a:rPr>
              <a:t>1</a:t>
            </a:r>
          </a:p>
        </p:txBody>
      </p:sp>
      <p:sp>
        <p:nvSpPr>
          <p:cNvPr id="30728" name="ZoneTexte 35"/>
          <p:cNvSpPr txBox="1">
            <a:spLocks noChangeArrowheads="1"/>
          </p:cNvSpPr>
          <p:nvPr/>
        </p:nvSpPr>
        <p:spPr bwMode="auto">
          <a:xfrm>
            <a:off x="5867400" y="2016125"/>
            <a:ext cx="1296988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fr-FR" sz="2000">
                <a:solidFill>
                  <a:schemeClr val="accent2"/>
                </a:solidFill>
                <a:latin typeface="Garamond" pitchFamily="18" charset="0"/>
              </a:rPr>
              <a:t>1</a:t>
            </a:r>
          </a:p>
        </p:txBody>
      </p:sp>
      <p:sp>
        <p:nvSpPr>
          <p:cNvPr id="30729" name="ZoneTexte 35"/>
          <p:cNvSpPr txBox="1">
            <a:spLocks noChangeArrowheads="1"/>
          </p:cNvSpPr>
          <p:nvPr/>
        </p:nvSpPr>
        <p:spPr bwMode="auto">
          <a:xfrm rot="366694">
            <a:off x="2235200" y="2716213"/>
            <a:ext cx="1296988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fr-FR" sz="2000">
                <a:solidFill>
                  <a:schemeClr val="accent2"/>
                </a:solidFill>
                <a:latin typeface="Garamond" pitchFamily="18" charset="0"/>
              </a:rPr>
              <a:t>1</a:t>
            </a:r>
          </a:p>
        </p:txBody>
      </p:sp>
      <p:sp>
        <p:nvSpPr>
          <p:cNvPr id="30730" name="ZoneTexte 35"/>
          <p:cNvSpPr txBox="1">
            <a:spLocks noChangeArrowheads="1"/>
          </p:cNvSpPr>
          <p:nvPr/>
        </p:nvSpPr>
        <p:spPr bwMode="auto">
          <a:xfrm rot="-906258">
            <a:off x="5260975" y="2720975"/>
            <a:ext cx="1296988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fr-FR" sz="2000">
                <a:solidFill>
                  <a:schemeClr val="accent2"/>
                </a:solidFill>
                <a:latin typeface="Garamond" pitchFamily="18" charset="0"/>
              </a:rPr>
              <a:t>1</a:t>
            </a:r>
          </a:p>
        </p:txBody>
      </p:sp>
      <p:sp>
        <p:nvSpPr>
          <p:cNvPr id="30731" name="Rectangle 9"/>
          <p:cNvSpPr>
            <a:spLocks noChangeArrowheads="1"/>
          </p:cNvSpPr>
          <p:nvPr/>
        </p:nvSpPr>
        <p:spPr bwMode="auto">
          <a:xfrm>
            <a:off x="139700" y="657225"/>
            <a:ext cx="8393113" cy="684213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437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4450"/>
            <a:ext cx="7772400" cy="504825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fr-FR" sz="2800" b="1" smtClean="0">
                <a:latin typeface="Garamond" pitchFamily="18" charset="0"/>
              </a:rPr>
              <a:t>RIP : principe général  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950" y="620713"/>
            <a:ext cx="8964613" cy="5905500"/>
          </a:xfrm>
        </p:spPr>
        <p:txBody>
          <a:bodyPr lIns="92075" tIns="46038" rIns="92075" bIns="46038"/>
          <a:lstStyle/>
          <a:p>
            <a:pPr marL="342900" lvl="1" indent="-342900" algn="just">
              <a:buClr>
                <a:srgbClr val="333399"/>
              </a:buClr>
              <a:defRPr/>
            </a:pPr>
            <a:r>
              <a:rPr lang="fr-FR" sz="2000" dirty="0" smtClean="0">
                <a:latin typeface="Garamond" pitchFamily="18" charset="0"/>
                <a:ea typeface="+mn-ea"/>
                <a:cs typeface="+mn-cs"/>
              </a:rPr>
              <a:t>RIP se base uniquement sur </a:t>
            </a:r>
            <a:r>
              <a:rPr lang="fr-FR" sz="2000" b="1" dirty="0" smtClean="0">
                <a:solidFill>
                  <a:srgbClr val="FF0000"/>
                </a:solidFill>
                <a:latin typeface="Garamond" pitchFamily="18" charset="0"/>
                <a:ea typeface="+mn-ea"/>
                <a:cs typeface="+mn-cs"/>
              </a:rPr>
              <a:t>le nombre de sauts </a:t>
            </a:r>
            <a:r>
              <a:rPr lang="fr-FR" sz="2000" dirty="0" smtClean="0">
                <a:latin typeface="Garamond" pitchFamily="18" charset="0"/>
                <a:ea typeface="+mn-ea"/>
                <a:cs typeface="+mn-cs"/>
              </a:rPr>
              <a:t>pour atteindre une destination.</a:t>
            </a:r>
          </a:p>
          <a:p>
            <a:pPr marL="742950" lvl="2" indent="-342900" algn="just">
              <a:buClr>
                <a:srgbClr val="FF0000"/>
              </a:buClr>
              <a:defRPr/>
            </a:pPr>
            <a:r>
              <a:rPr lang="fr-FR" sz="1800" b="1" dirty="0" smtClean="0">
                <a:latin typeface="Garamond" pitchFamily="18" charset="0"/>
              </a:rPr>
              <a:t>Métrique de RIP = </a:t>
            </a:r>
            <a:r>
              <a:rPr lang="fr-FR" sz="1800" b="1" dirty="0" smtClean="0">
                <a:solidFill>
                  <a:srgbClr val="FF0000"/>
                </a:solidFill>
                <a:latin typeface="Garamond" pitchFamily="18" charset="0"/>
              </a:rPr>
              <a:t>nombre de saut </a:t>
            </a:r>
            <a:r>
              <a:rPr lang="fr-FR" sz="1800" b="1" dirty="0" smtClean="0">
                <a:latin typeface="Garamond" pitchFamily="18" charset="0"/>
              </a:rPr>
              <a:t>pour calculer le plus court chemin.</a:t>
            </a:r>
          </a:p>
          <a:p>
            <a:pPr marL="742950" lvl="2" indent="-342900" algn="just">
              <a:buClr>
                <a:srgbClr val="FF0000"/>
              </a:buClr>
              <a:defRPr/>
            </a:pPr>
            <a:endParaRPr lang="fr-FR" dirty="0" smtClean="0">
              <a:latin typeface="Garamond" pitchFamily="18" charset="0"/>
              <a:ea typeface="+mn-ea"/>
              <a:cs typeface="+mn-cs"/>
            </a:endParaRPr>
          </a:p>
          <a:p>
            <a:pPr marL="742950" lvl="2" indent="-342900" algn="just">
              <a:buClr>
                <a:srgbClr val="FF0000"/>
              </a:buClr>
              <a:defRPr/>
            </a:pPr>
            <a:endParaRPr lang="fr-FR" dirty="0" smtClean="0">
              <a:latin typeface="Garamond" pitchFamily="18" charset="0"/>
              <a:ea typeface="+mn-ea"/>
              <a:cs typeface="+mn-cs"/>
            </a:endParaRPr>
          </a:p>
          <a:p>
            <a:pPr marL="742950" lvl="2" indent="-342900" algn="just">
              <a:buClr>
                <a:srgbClr val="FF0000"/>
              </a:buClr>
              <a:defRPr/>
            </a:pPr>
            <a:endParaRPr lang="fr-FR" dirty="0" smtClean="0">
              <a:latin typeface="Garamond" pitchFamily="18" charset="0"/>
              <a:ea typeface="+mn-ea"/>
              <a:cs typeface="+mn-cs"/>
            </a:endParaRPr>
          </a:p>
          <a:p>
            <a:pPr marL="742950" lvl="2" indent="-342900" algn="just">
              <a:buClr>
                <a:srgbClr val="FF0000"/>
              </a:buClr>
              <a:defRPr/>
            </a:pPr>
            <a:endParaRPr lang="fr-FR" dirty="0" smtClean="0">
              <a:latin typeface="Garamond" pitchFamily="18" charset="0"/>
              <a:ea typeface="+mn-ea"/>
              <a:cs typeface="+mn-cs"/>
            </a:endParaRPr>
          </a:p>
          <a:p>
            <a:pPr marL="342900" lvl="1" indent="-342900" algn="just">
              <a:buClr>
                <a:srgbClr val="333399"/>
              </a:buClr>
              <a:defRPr/>
            </a:pPr>
            <a:endParaRPr lang="fr-FR" sz="2000" dirty="0" smtClean="0">
              <a:latin typeface="Garamond" pitchFamily="18" charset="0"/>
            </a:endParaRPr>
          </a:p>
          <a:p>
            <a:pPr marL="0" lvl="1" indent="0" algn="just">
              <a:buClr>
                <a:srgbClr val="333399"/>
              </a:buClr>
              <a:buFont typeface="Wingdings" pitchFamily="2" charset="2"/>
              <a:buNone/>
              <a:defRPr/>
            </a:pPr>
            <a:endParaRPr lang="fr-FR" sz="3200" dirty="0" smtClean="0">
              <a:latin typeface="Garamond" pitchFamily="18" charset="0"/>
            </a:endParaRPr>
          </a:p>
          <a:p>
            <a:pPr marL="400050" lvl="2" indent="0" algn="just">
              <a:buClr>
                <a:srgbClr val="FF0000"/>
              </a:buClr>
              <a:buNone/>
              <a:defRPr/>
            </a:pPr>
            <a:endParaRPr lang="fr-FR" dirty="0" smtClean="0">
              <a:latin typeface="Garamond" pitchFamily="18" charset="0"/>
            </a:endParaRPr>
          </a:p>
          <a:p>
            <a:pPr marL="742950" lvl="2" indent="-342900" algn="just">
              <a:buClr>
                <a:srgbClr val="FF0000"/>
              </a:buClr>
              <a:defRPr/>
            </a:pPr>
            <a:endParaRPr lang="fr-FR" dirty="0" smtClean="0">
              <a:latin typeface="Garamond" pitchFamily="18" charset="0"/>
            </a:endParaRPr>
          </a:p>
          <a:p>
            <a:pPr marL="742950" lvl="2" indent="-342900" algn="just">
              <a:buClr>
                <a:srgbClr val="FF0000"/>
              </a:buClr>
              <a:defRPr/>
            </a:pPr>
            <a:endParaRPr lang="fr-FR" dirty="0" smtClean="0">
              <a:latin typeface="Garamond" pitchFamily="18" charset="0"/>
              <a:ea typeface="+mn-ea"/>
              <a:cs typeface="+mn-cs"/>
            </a:endParaRPr>
          </a:p>
          <a:p>
            <a:pPr marL="742950" lvl="2" indent="-342900" algn="just">
              <a:buClr>
                <a:srgbClr val="FF0000"/>
              </a:buClr>
              <a:defRPr/>
            </a:pPr>
            <a:endParaRPr lang="fr-FR" dirty="0" smtClean="0">
              <a:latin typeface="Garamond" pitchFamily="18" charset="0"/>
              <a:ea typeface="+mn-ea"/>
              <a:cs typeface="+mn-cs"/>
            </a:endParaRPr>
          </a:p>
          <a:p>
            <a:pPr marL="742950" lvl="2" indent="-342900" algn="just">
              <a:buClr>
                <a:srgbClr val="FF0000"/>
              </a:buClr>
              <a:defRPr/>
            </a:pPr>
            <a:endParaRPr lang="fr-FR" dirty="0" smtClean="0">
              <a:latin typeface="Garamond" pitchFamily="18" charset="0"/>
              <a:ea typeface="+mn-ea"/>
              <a:cs typeface="+mn-cs"/>
            </a:endParaRPr>
          </a:p>
          <a:p>
            <a:pPr marL="342900" lvl="1" indent="-342900" algn="just">
              <a:buClr>
                <a:srgbClr val="333399"/>
              </a:buClr>
              <a:defRPr/>
            </a:pPr>
            <a:endParaRPr lang="fr-FR" sz="2000" dirty="0" smtClean="0">
              <a:latin typeface="Garamond" pitchFamily="18" charset="0"/>
              <a:ea typeface="+mn-ea"/>
              <a:cs typeface="+mn-cs"/>
            </a:endParaRPr>
          </a:p>
          <a:p>
            <a:pPr>
              <a:defRPr/>
            </a:pPr>
            <a:endParaRPr lang="fr-FR" sz="2000" b="1" dirty="0" smtClean="0">
              <a:latin typeface="Garamond" pitchFamily="18" charset="0"/>
            </a:endParaRPr>
          </a:p>
          <a:p>
            <a:pPr marL="342900" lvl="1" indent="-342900" algn="just">
              <a:buClr>
                <a:srgbClr val="333399"/>
              </a:buClr>
              <a:defRPr/>
            </a:pPr>
            <a:endParaRPr lang="fr-FR" sz="2000" dirty="0" smtClean="0">
              <a:latin typeface="Garamond" pitchFamily="18" charset="0"/>
              <a:ea typeface="+mn-ea"/>
              <a:cs typeface="+mn-cs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553200" y="6408738"/>
            <a:ext cx="2133600" cy="260350"/>
          </a:xfrm>
        </p:spPr>
        <p:txBody>
          <a:bodyPr/>
          <a:lstStyle/>
          <a:p>
            <a:pPr>
              <a:defRPr/>
            </a:pPr>
            <a:fld id="{161AB166-0A4B-443D-A3B2-A6ECDE655D57}" type="slidenum">
              <a:rPr lang="fr-FR" smtClean="0"/>
              <a:pPr>
                <a:defRPr/>
              </a:pPr>
              <a:t>41</a:t>
            </a:fld>
            <a:endParaRPr lang="fr-FR" dirty="0"/>
          </a:p>
        </p:txBody>
      </p:sp>
      <p:grpSp>
        <p:nvGrpSpPr>
          <p:cNvPr id="30725" name="Groupe 22"/>
          <p:cNvGrpSpPr>
            <a:grpSpLocks/>
          </p:cNvGrpSpPr>
          <p:nvPr/>
        </p:nvGrpSpPr>
        <p:grpSpPr bwMode="auto">
          <a:xfrm>
            <a:off x="577850" y="1557338"/>
            <a:ext cx="7988300" cy="2155825"/>
            <a:chOff x="577511" y="1556792"/>
            <a:chExt cx="7988300" cy="2155825"/>
          </a:xfrm>
        </p:grpSpPr>
        <p:grpSp>
          <p:nvGrpSpPr>
            <p:cNvPr id="30732" name="Groupe 32"/>
            <p:cNvGrpSpPr>
              <a:grpSpLocks/>
            </p:cNvGrpSpPr>
            <p:nvPr/>
          </p:nvGrpSpPr>
          <p:grpSpPr bwMode="auto">
            <a:xfrm>
              <a:off x="1074399" y="2055267"/>
              <a:ext cx="6697662" cy="1152525"/>
              <a:chOff x="971600" y="2163459"/>
              <a:chExt cx="6698378" cy="1153197"/>
            </a:xfrm>
          </p:grpSpPr>
          <p:grpSp>
            <p:nvGrpSpPr>
              <p:cNvPr id="30739" name="Groupe 31"/>
              <p:cNvGrpSpPr>
                <a:grpSpLocks/>
              </p:cNvGrpSpPr>
              <p:nvPr/>
            </p:nvGrpSpPr>
            <p:grpSpPr bwMode="auto">
              <a:xfrm>
                <a:off x="971600" y="2163459"/>
                <a:ext cx="6698378" cy="576884"/>
                <a:chOff x="1187624" y="1412776"/>
                <a:chExt cx="6697662" cy="576635"/>
              </a:xfrm>
            </p:grpSpPr>
            <p:sp>
              <p:nvSpPr>
                <p:cNvPr id="30743" name="Ellipse 5"/>
                <p:cNvSpPr>
                  <a:spLocks noChangeArrowheads="1"/>
                </p:cNvSpPr>
                <p:nvPr/>
              </p:nvSpPr>
              <p:spPr bwMode="auto">
                <a:xfrm>
                  <a:off x="1187624" y="1412776"/>
                  <a:ext cx="576143" cy="576635"/>
                </a:xfrm>
                <a:prstGeom prst="ellipse">
                  <a:avLst/>
                </a:prstGeom>
                <a:noFill/>
                <a:ln w="38100" algn="ctr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tIns="0" rIns="0" bIns="0"/>
                <a:lstStyle/>
                <a:p>
                  <a:r>
                    <a:rPr lang="fr-FR" sz="2800">
                      <a:latin typeface="Garamond" pitchFamily="18" charset="0"/>
                    </a:rPr>
                    <a:t>A</a:t>
                  </a:r>
                </a:p>
              </p:txBody>
            </p:sp>
            <p:sp>
              <p:nvSpPr>
                <p:cNvPr id="30744" name="Ellipse 7"/>
                <p:cNvSpPr>
                  <a:spLocks noChangeArrowheads="1"/>
                </p:cNvSpPr>
                <p:nvPr/>
              </p:nvSpPr>
              <p:spPr bwMode="auto">
                <a:xfrm>
                  <a:off x="3420178" y="1412776"/>
                  <a:ext cx="576143" cy="576635"/>
                </a:xfrm>
                <a:prstGeom prst="ellipse">
                  <a:avLst/>
                </a:prstGeom>
                <a:noFill/>
                <a:ln w="38100" algn="ctr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tIns="0" rIns="0" bIns="0"/>
                <a:lstStyle/>
                <a:p>
                  <a:r>
                    <a:rPr lang="fr-FR" sz="2800">
                      <a:latin typeface="Garamond" pitchFamily="18" charset="0"/>
                    </a:rPr>
                    <a:t>B</a:t>
                  </a:r>
                </a:p>
              </p:txBody>
            </p:sp>
            <p:sp>
              <p:nvSpPr>
                <p:cNvPr id="30745" name="Ellipse 8"/>
                <p:cNvSpPr>
                  <a:spLocks noChangeArrowheads="1"/>
                </p:cNvSpPr>
                <p:nvPr/>
              </p:nvSpPr>
              <p:spPr bwMode="auto">
                <a:xfrm>
                  <a:off x="5364661" y="1412776"/>
                  <a:ext cx="576143" cy="576635"/>
                </a:xfrm>
                <a:prstGeom prst="ellipse">
                  <a:avLst/>
                </a:prstGeom>
                <a:noFill/>
                <a:ln w="38100" algn="ctr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tIns="0" rIns="0" bIns="0"/>
                <a:lstStyle/>
                <a:p>
                  <a:r>
                    <a:rPr lang="fr-FR" sz="2800">
                      <a:latin typeface="Garamond" pitchFamily="18" charset="0"/>
                    </a:rPr>
                    <a:t>C</a:t>
                  </a:r>
                </a:p>
              </p:txBody>
            </p:sp>
            <p:sp>
              <p:nvSpPr>
                <p:cNvPr id="30746" name="Ellipse 9"/>
                <p:cNvSpPr>
                  <a:spLocks noChangeArrowheads="1"/>
                </p:cNvSpPr>
                <p:nvPr/>
              </p:nvSpPr>
              <p:spPr bwMode="auto">
                <a:xfrm>
                  <a:off x="7309143" y="1412776"/>
                  <a:ext cx="576143" cy="576635"/>
                </a:xfrm>
                <a:prstGeom prst="ellipse">
                  <a:avLst/>
                </a:prstGeom>
                <a:noFill/>
                <a:ln w="38100" algn="ctr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tIns="0" rIns="0" bIns="0"/>
                <a:lstStyle/>
                <a:p>
                  <a:r>
                    <a:rPr lang="fr-FR" sz="2800">
                      <a:latin typeface="Garamond" pitchFamily="18" charset="0"/>
                    </a:rPr>
                    <a:t>D</a:t>
                  </a:r>
                </a:p>
              </p:txBody>
            </p:sp>
            <p:cxnSp>
              <p:nvCxnSpPr>
                <p:cNvPr id="30747" name="Connecteur droit 11"/>
                <p:cNvCxnSpPr>
                  <a:cxnSpLocks noChangeShapeType="1"/>
                  <a:stCxn id="30743" idx="6"/>
                  <a:endCxn id="30744" idx="2"/>
                </p:cNvCxnSpPr>
                <p:nvPr/>
              </p:nvCxnSpPr>
              <p:spPr bwMode="auto">
                <a:xfrm>
                  <a:off x="1763767" y="1701094"/>
                  <a:ext cx="1656411" cy="0"/>
                </a:xfrm>
                <a:prstGeom prst="line">
                  <a:avLst/>
                </a:prstGeom>
                <a:noFill/>
                <a:ln w="38100" algn="ctr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30748" name="Connecteur droit 13"/>
                <p:cNvCxnSpPr>
                  <a:cxnSpLocks noChangeShapeType="1"/>
                  <a:stCxn id="30744" idx="6"/>
                  <a:endCxn id="30745" idx="2"/>
                </p:cNvCxnSpPr>
                <p:nvPr/>
              </p:nvCxnSpPr>
              <p:spPr bwMode="auto">
                <a:xfrm>
                  <a:off x="3996321" y="1701094"/>
                  <a:ext cx="1368340" cy="0"/>
                </a:xfrm>
                <a:prstGeom prst="line">
                  <a:avLst/>
                </a:prstGeom>
                <a:noFill/>
                <a:ln w="38100" algn="ctr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30749" name="Connecteur droit 15"/>
                <p:cNvCxnSpPr>
                  <a:cxnSpLocks noChangeShapeType="1"/>
                  <a:stCxn id="30745" idx="6"/>
                  <a:endCxn id="30746" idx="2"/>
                </p:cNvCxnSpPr>
                <p:nvPr/>
              </p:nvCxnSpPr>
              <p:spPr bwMode="auto">
                <a:xfrm>
                  <a:off x="5940803" y="1701094"/>
                  <a:ext cx="1368340" cy="0"/>
                </a:xfrm>
                <a:prstGeom prst="line">
                  <a:avLst/>
                </a:prstGeom>
                <a:noFill/>
                <a:ln w="38100" algn="ctr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sp>
            <p:nvSpPr>
              <p:cNvPr id="30740" name="Ellipse 9"/>
              <p:cNvSpPr>
                <a:spLocks noChangeArrowheads="1"/>
              </p:cNvSpPr>
              <p:nvPr/>
            </p:nvSpPr>
            <p:spPr bwMode="auto">
              <a:xfrm>
                <a:off x="4068275" y="2739772"/>
                <a:ext cx="576205" cy="576884"/>
              </a:xfrm>
              <a:prstGeom prst="ellipse">
                <a:avLst/>
              </a:prstGeom>
              <a:noFill/>
              <a:ln w="38100" algn="ctr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r>
                  <a:rPr lang="fr-FR" sz="2800">
                    <a:latin typeface="Garamond" pitchFamily="18" charset="0"/>
                  </a:rPr>
                  <a:t>E</a:t>
                </a:r>
              </a:p>
            </p:txBody>
          </p:sp>
          <p:cxnSp>
            <p:nvCxnSpPr>
              <p:cNvPr id="30741" name="Connecteur droit 11"/>
              <p:cNvCxnSpPr>
                <a:cxnSpLocks noChangeShapeType="1"/>
                <a:stCxn id="30743" idx="5"/>
                <a:endCxn id="30740" idx="2"/>
              </p:cNvCxnSpPr>
              <p:nvPr/>
            </p:nvCxnSpPr>
            <p:spPr bwMode="auto">
              <a:xfrm>
                <a:off x="1463422" y="2655861"/>
                <a:ext cx="2604853" cy="372354"/>
              </a:xfrm>
              <a:prstGeom prst="line">
                <a:avLst/>
              </a:prstGeom>
              <a:noFill/>
              <a:ln w="38100" algn="ctr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0742" name="Connecteur droit 11"/>
              <p:cNvCxnSpPr>
                <a:cxnSpLocks noChangeShapeType="1"/>
                <a:stCxn id="30740" idx="6"/>
                <a:endCxn id="30746" idx="3"/>
              </p:cNvCxnSpPr>
              <p:nvPr/>
            </p:nvCxnSpPr>
            <p:spPr bwMode="auto">
              <a:xfrm flipV="1">
                <a:off x="4644480" y="2655861"/>
                <a:ext cx="2533677" cy="372354"/>
              </a:xfrm>
              <a:prstGeom prst="line">
                <a:avLst/>
              </a:prstGeom>
              <a:noFill/>
              <a:ln w="38100" algn="ctr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30733" name="Connecteur droit avec flèche 34"/>
            <p:cNvCxnSpPr>
              <a:cxnSpLocks noChangeShapeType="1"/>
            </p:cNvCxnSpPr>
            <p:nvPr/>
          </p:nvCxnSpPr>
          <p:spPr bwMode="auto">
            <a:xfrm>
              <a:off x="1291886" y="1907629"/>
              <a:ext cx="6264275" cy="0"/>
            </a:xfrm>
            <a:prstGeom prst="straightConnector1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0734" name="ZoneTexte 35"/>
            <p:cNvSpPr txBox="1">
              <a:spLocks noChangeArrowheads="1"/>
            </p:cNvSpPr>
            <p:nvPr/>
          </p:nvSpPr>
          <p:spPr bwMode="auto">
            <a:xfrm>
              <a:off x="3523911" y="1556792"/>
              <a:ext cx="1296988" cy="401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fr-FR" sz="2000">
                  <a:solidFill>
                    <a:srgbClr val="800000"/>
                  </a:solidFill>
                  <a:latin typeface="Garamond" pitchFamily="18" charset="0"/>
                </a:rPr>
                <a:t>3 sauts </a:t>
              </a:r>
            </a:p>
          </p:txBody>
        </p:sp>
        <p:sp>
          <p:nvSpPr>
            <p:cNvPr id="30735" name="Forme libre 37"/>
            <p:cNvSpPr>
              <a:spLocks/>
            </p:cNvSpPr>
            <p:nvPr/>
          </p:nvSpPr>
          <p:spPr bwMode="auto">
            <a:xfrm>
              <a:off x="1550649" y="2706142"/>
              <a:ext cx="5702300" cy="631825"/>
            </a:xfrm>
            <a:custGeom>
              <a:avLst/>
              <a:gdLst>
                <a:gd name="T0" fmla="*/ 0 w 5701553"/>
                <a:gd name="T1" fmla="*/ 0 h 632012"/>
                <a:gd name="T2" fmla="*/ 2889929 w 5701553"/>
                <a:gd name="T3" fmla="*/ 637267 h 632012"/>
                <a:gd name="T4" fmla="*/ 5725843 w 5701553"/>
                <a:gd name="T5" fmla="*/ 0 h 632012"/>
                <a:gd name="T6" fmla="*/ 5725843 w 5701553"/>
                <a:gd name="T7" fmla="*/ 0 h 63201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01553"/>
                <a:gd name="T13" fmla="*/ 0 h 632012"/>
                <a:gd name="T14" fmla="*/ 5701553 w 5701553"/>
                <a:gd name="T15" fmla="*/ 632012 h 63201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01553" h="632012">
                  <a:moveTo>
                    <a:pt x="0" y="0"/>
                  </a:moveTo>
                  <a:cubicBezTo>
                    <a:pt x="963705" y="316006"/>
                    <a:pt x="1927411" y="632012"/>
                    <a:pt x="2877670" y="632012"/>
                  </a:cubicBezTo>
                  <a:cubicBezTo>
                    <a:pt x="3827929" y="632012"/>
                    <a:pt x="5701553" y="0"/>
                    <a:pt x="5701553" y="0"/>
                  </a:cubicBezTo>
                </a:path>
              </a:pathLst>
            </a:cu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30736" name="ZoneTexte 38"/>
            <p:cNvSpPr txBox="1">
              <a:spLocks noChangeArrowheads="1"/>
            </p:cNvSpPr>
            <p:nvPr/>
          </p:nvSpPr>
          <p:spPr bwMode="auto">
            <a:xfrm>
              <a:off x="3811249" y="3312567"/>
              <a:ext cx="1296987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fr-FR" sz="2000">
                  <a:solidFill>
                    <a:srgbClr val="800000"/>
                  </a:solidFill>
                  <a:latin typeface="Garamond" pitchFamily="18" charset="0"/>
                </a:rPr>
                <a:t>2 sauts </a:t>
              </a:r>
            </a:p>
          </p:txBody>
        </p:sp>
        <p:sp>
          <p:nvSpPr>
            <p:cNvPr id="30737" name="Flèche vers le bas 40"/>
            <p:cNvSpPr>
              <a:spLocks noChangeArrowheads="1"/>
            </p:cNvSpPr>
            <p:nvPr/>
          </p:nvSpPr>
          <p:spPr bwMode="auto">
            <a:xfrm rot="-8143093">
              <a:off x="577511" y="2414042"/>
              <a:ext cx="346075" cy="868362"/>
            </a:xfrm>
            <a:prstGeom prst="downArrow">
              <a:avLst>
                <a:gd name="adj1" fmla="val 50000"/>
                <a:gd name="adj2" fmla="val 49986"/>
              </a:avLst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0738" name="Flèche vers le bas 40"/>
            <p:cNvSpPr>
              <a:spLocks noChangeArrowheads="1"/>
            </p:cNvSpPr>
            <p:nvPr/>
          </p:nvSpPr>
          <p:spPr bwMode="auto">
            <a:xfrm rot="8084071">
              <a:off x="7957798" y="2369592"/>
              <a:ext cx="346075" cy="869950"/>
            </a:xfrm>
            <a:prstGeom prst="downArrow">
              <a:avLst>
                <a:gd name="adj1" fmla="val 50000"/>
                <a:gd name="adj2" fmla="val 50077"/>
              </a:avLst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sp>
        <p:nvSpPr>
          <p:cNvPr id="30726" name="ZoneTexte 35"/>
          <p:cNvSpPr txBox="1">
            <a:spLocks noChangeArrowheads="1"/>
          </p:cNvSpPr>
          <p:nvPr/>
        </p:nvSpPr>
        <p:spPr bwMode="auto">
          <a:xfrm>
            <a:off x="1763713" y="1989138"/>
            <a:ext cx="1296987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fr-FR" sz="2000">
                <a:solidFill>
                  <a:schemeClr val="accent2"/>
                </a:solidFill>
                <a:latin typeface="Garamond" pitchFamily="18" charset="0"/>
              </a:rPr>
              <a:t>1</a:t>
            </a:r>
          </a:p>
        </p:txBody>
      </p:sp>
      <p:sp>
        <p:nvSpPr>
          <p:cNvPr id="30727" name="ZoneTexte 35"/>
          <p:cNvSpPr txBox="1">
            <a:spLocks noChangeArrowheads="1"/>
          </p:cNvSpPr>
          <p:nvPr/>
        </p:nvSpPr>
        <p:spPr bwMode="auto">
          <a:xfrm>
            <a:off x="3946525" y="2001838"/>
            <a:ext cx="1296988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fr-FR" sz="2000">
                <a:solidFill>
                  <a:schemeClr val="accent2"/>
                </a:solidFill>
                <a:latin typeface="Garamond" pitchFamily="18" charset="0"/>
              </a:rPr>
              <a:t>1</a:t>
            </a:r>
          </a:p>
        </p:txBody>
      </p:sp>
      <p:sp>
        <p:nvSpPr>
          <p:cNvPr id="30728" name="ZoneTexte 35"/>
          <p:cNvSpPr txBox="1">
            <a:spLocks noChangeArrowheads="1"/>
          </p:cNvSpPr>
          <p:nvPr/>
        </p:nvSpPr>
        <p:spPr bwMode="auto">
          <a:xfrm>
            <a:off x="5867400" y="2016125"/>
            <a:ext cx="1296988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fr-FR" sz="2000">
                <a:solidFill>
                  <a:schemeClr val="accent2"/>
                </a:solidFill>
                <a:latin typeface="Garamond" pitchFamily="18" charset="0"/>
              </a:rPr>
              <a:t>1</a:t>
            </a:r>
          </a:p>
        </p:txBody>
      </p:sp>
      <p:sp>
        <p:nvSpPr>
          <p:cNvPr id="30729" name="ZoneTexte 35"/>
          <p:cNvSpPr txBox="1">
            <a:spLocks noChangeArrowheads="1"/>
          </p:cNvSpPr>
          <p:nvPr/>
        </p:nvSpPr>
        <p:spPr bwMode="auto">
          <a:xfrm rot="366694">
            <a:off x="2235200" y="2716213"/>
            <a:ext cx="1296988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fr-FR" sz="2000">
                <a:solidFill>
                  <a:schemeClr val="accent2"/>
                </a:solidFill>
                <a:latin typeface="Garamond" pitchFamily="18" charset="0"/>
              </a:rPr>
              <a:t>1</a:t>
            </a:r>
          </a:p>
        </p:txBody>
      </p:sp>
      <p:sp>
        <p:nvSpPr>
          <p:cNvPr id="30730" name="ZoneTexte 35"/>
          <p:cNvSpPr txBox="1">
            <a:spLocks noChangeArrowheads="1"/>
          </p:cNvSpPr>
          <p:nvPr/>
        </p:nvSpPr>
        <p:spPr bwMode="auto">
          <a:xfrm rot="-906258">
            <a:off x="5260975" y="2720975"/>
            <a:ext cx="1296988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fr-FR" sz="2000">
                <a:solidFill>
                  <a:schemeClr val="accent2"/>
                </a:solidFill>
                <a:latin typeface="Garamond" pitchFamily="18" charset="0"/>
              </a:rPr>
              <a:t>1</a:t>
            </a:r>
          </a:p>
        </p:txBody>
      </p:sp>
      <p:sp>
        <p:nvSpPr>
          <p:cNvPr id="30731" name="Rectangle 9"/>
          <p:cNvSpPr>
            <a:spLocks noChangeArrowheads="1"/>
          </p:cNvSpPr>
          <p:nvPr/>
        </p:nvSpPr>
        <p:spPr bwMode="auto">
          <a:xfrm>
            <a:off x="139700" y="657225"/>
            <a:ext cx="8393113" cy="684213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graphicFrame>
        <p:nvGraphicFramePr>
          <p:cNvPr id="31" name="Tableau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3163873"/>
              </p:ext>
            </p:extLst>
          </p:nvPr>
        </p:nvGraphicFramePr>
        <p:xfrm>
          <a:off x="6084762" y="4005064"/>
          <a:ext cx="2879726" cy="14430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9863"/>
                <a:gridCol w="1439863"/>
              </a:tblGrid>
              <a:tr h="701195">
                <a:tc>
                  <a:txBody>
                    <a:bodyPr/>
                    <a:lstStyle/>
                    <a:p>
                      <a:pPr algn="ctr"/>
                      <a:r>
                        <a:rPr lang="fr-FR" sz="2000" b="1" dirty="0" smtClean="0">
                          <a:solidFill>
                            <a:schemeClr val="tx2"/>
                          </a:solidFill>
                          <a:latin typeface="Garamond" pitchFamily="18" charset="0"/>
                        </a:rPr>
                        <a:t>Réseau à joindre </a:t>
                      </a:r>
                      <a:endParaRPr lang="fr-FR" sz="2000" dirty="0">
                        <a:solidFill>
                          <a:schemeClr val="tx2"/>
                        </a:solidFill>
                      </a:endParaRPr>
                    </a:p>
                  </a:txBody>
                  <a:tcPr marL="91421" marR="91421" marT="45730" marB="4573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b="1" dirty="0" smtClean="0">
                          <a:solidFill>
                            <a:schemeClr val="tx2"/>
                          </a:solidFill>
                          <a:latin typeface="Garamond" pitchFamily="18" charset="0"/>
                        </a:rPr>
                        <a:t>Passerelle</a:t>
                      </a:r>
                    </a:p>
                  </a:txBody>
                  <a:tcPr marL="91421" marR="91421" marT="45730" marB="45730"/>
                </a:tc>
              </a:tr>
              <a:tr h="370922">
                <a:tc>
                  <a:txBody>
                    <a:bodyPr/>
                    <a:lstStyle/>
                    <a:p>
                      <a:pPr algn="ctr"/>
                      <a:r>
                        <a:rPr lang="fr-FR" sz="1800" b="1" dirty="0" smtClean="0">
                          <a:solidFill>
                            <a:schemeClr val="accent2"/>
                          </a:solidFill>
                          <a:latin typeface="Garamond" pitchFamily="18" charset="0"/>
                        </a:rPr>
                        <a:t>172.16.2.0</a:t>
                      </a:r>
                      <a:endParaRPr lang="fr-FR" sz="1800" dirty="0">
                        <a:solidFill>
                          <a:schemeClr val="accent2"/>
                        </a:solidFill>
                      </a:endParaRPr>
                    </a:p>
                  </a:txBody>
                  <a:tcPr marL="91421" marR="91421" marT="45730" marB="457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1" dirty="0" smtClean="0">
                          <a:solidFill>
                            <a:srgbClr val="FF0000"/>
                          </a:solidFill>
                          <a:latin typeface="Garamond" pitchFamily="18" charset="0"/>
                        </a:rPr>
                        <a:t>172.16.2.1</a:t>
                      </a:r>
                      <a:r>
                        <a:rPr lang="fr-FR" sz="1800" dirty="0" smtClean="0">
                          <a:latin typeface="Garamond" pitchFamily="18" charset="0"/>
                        </a:rPr>
                        <a:t> </a:t>
                      </a:r>
                      <a:endParaRPr lang="fr-FR" sz="1800" dirty="0"/>
                    </a:p>
                  </a:txBody>
                  <a:tcPr marL="91421" marR="91421" marT="45730" marB="45730"/>
                </a:tc>
              </a:tr>
              <a:tr h="370922">
                <a:tc>
                  <a:txBody>
                    <a:bodyPr/>
                    <a:lstStyle/>
                    <a:p>
                      <a:pPr algn="ctr"/>
                      <a:r>
                        <a:rPr lang="fr-FR" sz="1800" b="1" smtClean="0">
                          <a:solidFill>
                            <a:srgbClr val="800000"/>
                          </a:solidFill>
                          <a:latin typeface="Garamond" pitchFamily="18" charset="0"/>
                        </a:rPr>
                        <a:t>172.16.1.0</a:t>
                      </a:r>
                      <a:r>
                        <a:rPr lang="fr-FR" sz="1800" b="1" smtClean="0">
                          <a:solidFill>
                            <a:srgbClr val="FF0000"/>
                          </a:solidFill>
                          <a:latin typeface="Garamond" pitchFamily="18" charset="0"/>
                        </a:rPr>
                        <a:t> </a:t>
                      </a:r>
                      <a:endParaRPr lang="fr-FR" sz="1800" dirty="0"/>
                    </a:p>
                  </a:txBody>
                  <a:tcPr marL="91421" marR="91421" marT="45730" marB="457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1" dirty="0" smtClean="0">
                          <a:solidFill>
                            <a:srgbClr val="FF0000"/>
                          </a:solidFill>
                          <a:latin typeface="Garamond" pitchFamily="18" charset="0"/>
                        </a:rPr>
                        <a:t>172.16.3.2</a:t>
                      </a:r>
                      <a:endParaRPr lang="fr-FR" sz="1800" dirty="0">
                        <a:solidFill>
                          <a:srgbClr val="FF0000"/>
                        </a:solidFill>
                      </a:endParaRPr>
                    </a:p>
                  </a:txBody>
                  <a:tcPr marL="91421" marR="91421" marT="45730" marB="45730"/>
                </a:tc>
              </a:tr>
            </a:tbl>
          </a:graphicData>
        </a:graphic>
      </p:graphicFrame>
      <p:sp>
        <p:nvSpPr>
          <p:cNvPr id="2" name="ZoneTexte 1"/>
          <p:cNvSpPr txBox="1"/>
          <p:nvPr/>
        </p:nvSpPr>
        <p:spPr>
          <a:xfrm>
            <a:off x="6571006" y="5589240"/>
            <a:ext cx="2033442" cy="400110"/>
          </a:xfrm>
          <a:prstGeom prst="rect">
            <a:avLst/>
          </a:prstGeom>
          <a:solidFill>
            <a:srgbClr val="FFD347"/>
          </a:solidFill>
        </p:spPr>
        <p:txBody>
          <a:bodyPr wrap="none" rtlCol="0">
            <a:spAutoFit/>
          </a:bodyPr>
          <a:lstStyle/>
          <a:p>
            <a:r>
              <a:rPr lang="fr-FR" sz="2000" dirty="0" smtClean="0">
                <a:solidFill>
                  <a:srgbClr val="FF0000"/>
                </a:solidFill>
                <a:latin typeface="Garamond" pitchFamily="18" charset="0"/>
              </a:rPr>
              <a:t>Routage statique</a:t>
            </a:r>
            <a:endParaRPr lang="fr-FR" sz="2000" dirty="0">
              <a:solidFill>
                <a:srgbClr val="FF0000"/>
              </a:solidFill>
              <a:latin typeface="Garamond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4450"/>
            <a:ext cx="7772400" cy="504825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fr-FR" sz="2800" b="1" smtClean="0">
                <a:latin typeface="Garamond" pitchFamily="18" charset="0"/>
              </a:rPr>
              <a:t>RIP : principe général  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950" y="620713"/>
            <a:ext cx="8964613" cy="5905500"/>
          </a:xfrm>
        </p:spPr>
        <p:txBody>
          <a:bodyPr lIns="92075" tIns="46038" rIns="92075" bIns="46038"/>
          <a:lstStyle/>
          <a:p>
            <a:pPr marL="342900" lvl="1" indent="-342900" algn="just">
              <a:buClr>
                <a:srgbClr val="333399"/>
              </a:buClr>
              <a:defRPr/>
            </a:pPr>
            <a:r>
              <a:rPr lang="fr-FR" sz="2000" dirty="0" smtClean="0">
                <a:latin typeface="Garamond" pitchFamily="18" charset="0"/>
                <a:ea typeface="+mn-ea"/>
                <a:cs typeface="+mn-cs"/>
              </a:rPr>
              <a:t>RIP se base uniquement sur </a:t>
            </a:r>
            <a:r>
              <a:rPr lang="fr-FR" sz="2000" b="1" dirty="0" smtClean="0">
                <a:solidFill>
                  <a:srgbClr val="FF0000"/>
                </a:solidFill>
                <a:latin typeface="Garamond" pitchFamily="18" charset="0"/>
                <a:ea typeface="+mn-ea"/>
                <a:cs typeface="+mn-cs"/>
              </a:rPr>
              <a:t>le nombre de sauts </a:t>
            </a:r>
            <a:r>
              <a:rPr lang="fr-FR" sz="2000" dirty="0" smtClean="0">
                <a:latin typeface="Garamond" pitchFamily="18" charset="0"/>
                <a:ea typeface="+mn-ea"/>
                <a:cs typeface="+mn-cs"/>
              </a:rPr>
              <a:t>pour atteindre une destination.</a:t>
            </a:r>
          </a:p>
          <a:p>
            <a:pPr marL="742950" lvl="2" indent="-342900" algn="just">
              <a:buClr>
                <a:srgbClr val="FF0000"/>
              </a:buClr>
              <a:defRPr/>
            </a:pPr>
            <a:r>
              <a:rPr lang="fr-FR" sz="1800" b="1" dirty="0" smtClean="0">
                <a:latin typeface="Garamond" pitchFamily="18" charset="0"/>
              </a:rPr>
              <a:t>Métrique de RIP = </a:t>
            </a:r>
            <a:r>
              <a:rPr lang="fr-FR" sz="1800" b="1" dirty="0" smtClean="0">
                <a:solidFill>
                  <a:srgbClr val="FF0000"/>
                </a:solidFill>
                <a:latin typeface="Garamond" pitchFamily="18" charset="0"/>
              </a:rPr>
              <a:t>nombre de saut </a:t>
            </a:r>
            <a:r>
              <a:rPr lang="fr-FR" sz="1800" b="1" dirty="0" smtClean="0">
                <a:latin typeface="Garamond" pitchFamily="18" charset="0"/>
              </a:rPr>
              <a:t>pour calculer le plus court chemin.</a:t>
            </a:r>
          </a:p>
          <a:p>
            <a:pPr marL="742950" lvl="2" indent="-342900" algn="just">
              <a:buClr>
                <a:srgbClr val="FF0000"/>
              </a:buClr>
              <a:defRPr/>
            </a:pPr>
            <a:endParaRPr lang="fr-FR" dirty="0" smtClean="0">
              <a:latin typeface="Garamond" pitchFamily="18" charset="0"/>
              <a:ea typeface="+mn-ea"/>
              <a:cs typeface="+mn-cs"/>
            </a:endParaRPr>
          </a:p>
          <a:p>
            <a:pPr marL="742950" lvl="2" indent="-342900" algn="just">
              <a:buClr>
                <a:srgbClr val="FF0000"/>
              </a:buClr>
              <a:defRPr/>
            </a:pPr>
            <a:endParaRPr lang="fr-FR" dirty="0" smtClean="0">
              <a:latin typeface="Garamond" pitchFamily="18" charset="0"/>
              <a:ea typeface="+mn-ea"/>
              <a:cs typeface="+mn-cs"/>
            </a:endParaRPr>
          </a:p>
          <a:p>
            <a:pPr marL="742950" lvl="2" indent="-342900" algn="just">
              <a:buClr>
                <a:srgbClr val="FF0000"/>
              </a:buClr>
              <a:defRPr/>
            </a:pPr>
            <a:endParaRPr lang="fr-FR" dirty="0" smtClean="0">
              <a:latin typeface="Garamond" pitchFamily="18" charset="0"/>
              <a:ea typeface="+mn-ea"/>
              <a:cs typeface="+mn-cs"/>
            </a:endParaRPr>
          </a:p>
          <a:p>
            <a:pPr marL="742950" lvl="2" indent="-342900" algn="just">
              <a:buClr>
                <a:srgbClr val="FF0000"/>
              </a:buClr>
              <a:defRPr/>
            </a:pPr>
            <a:endParaRPr lang="fr-FR" dirty="0" smtClean="0">
              <a:latin typeface="Garamond" pitchFamily="18" charset="0"/>
              <a:ea typeface="+mn-ea"/>
              <a:cs typeface="+mn-cs"/>
            </a:endParaRPr>
          </a:p>
          <a:p>
            <a:pPr marL="342900" lvl="1" indent="-342900" algn="just">
              <a:buClr>
                <a:srgbClr val="333399"/>
              </a:buClr>
              <a:defRPr/>
            </a:pPr>
            <a:endParaRPr lang="fr-FR" sz="2000" dirty="0" smtClean="0">
              <a:latin typeface="Garamond" pitchFamily="18" charset="0"/>
            </a:endParaRPr>
          </a:p>
          <a:p>
            <a:pPr marL="0" lvl="1" indent="0" algn="just">
              <a:buClr>
                <a:srgbClr val="333399"/>
              </a:buClr>
              <a:buFont typeface="Wingdings" pitchFamily="2" charset="2"/>
              <a:buNone/>
              <a:defRPr/>
            </a:pPr>
            <a:endParaRPr lang="fr-FR" sz="3200" dirty="0" smtClean="0">
              <a:latin typeface="Garamond" pitchFamily="18" charset="0"/>
            </a:endParaRPr>
          </a:p>
          <a:p>
            <a:pPr marL="400050" lvl="2" indent="0" algn="just">
              <a:buClr>
                <a:srgbClr val="FF0000"/>
              </a:buClr>
              <a:buNone/>
              <a:defRPr/>
            </a:pPr>
            <a:endParaRPr lang="fr-FR" dirty="0" smtClean="0">
              <a:latin typeface="Garamond" pitchFamily="18" charset="0"/>
            </a:endParaRPr>
          </a:p>
          <a:p>
            <a:pPr marL="742950" lvl="2" indent="-342900" algn="just">
              <a:buClr>
                <a:srgbClr val="FF0000"/>
              </a:buClr>
              <a:defRPr/>
            </a:pPr>
            <a:endParaRPr lang="fr-FR" dirty="0" smtClean="0">
              <a:latin typeface="Garamond" pitchFamily="18" charset="0"/>
            </a:endParaRPr>
          </a:p>
          <a:p>
            <a:pPr marL="742950" lvl="2" indent="-342900" algn="just">
              <a:buClr>
                <a:srgbClr val="FF0000"/>
              </a:buClr>
              <a:defRPr/>
            </a:pPr>
            <a:endParaRPr lang="fr-FR" dirty="0" smtClean="0">
              <a:latin typeface="Garamond" pitchFamily="18" charset="0"/>
              <a:ea typeface="+mn-ea"/>
              <a:cs typeface="+mn-cs"/>
            </a:endParaRPr>
          </a:p>
          <a:p>
            <a:pPr marL="742950" lvl="2" indent="-342900" algn="just">
              <a:buClr>
                <a:srgbClr val="FF0000"/>
              </a:buClr>
              <a:defRPr/>
            </a:pPr>
            <a:endParaRPr lang="fr-FR" dirty="0" smtClean="0">
              <a:latin typeface="Garamond" pitchFamily="18" charset="0"/>
              <a:ea typeface="+mn-ea"/>
              <a:cs typeface="+mn-cs"/>
            </a:endParaRPr>
          </a:p>
          <a:p>
            <a:pPr marL="742950" lvl="2" indent="-342900" algn="just">
              <a:buClr>
                <a:srgbClr val="FF0000"/>
              </a:buClr>
              <a:defRPr/>
            </a:pPr>
            <a:endParaRPr lang="fr-FR" dirty="0" smtClean="0">
              <a:latin typeface="Garamond" pitchFamily="18" charset="0"/>
              <a:ea typeface="+mn-ea"/>
              <a:cs typeface="+mn-cs"/>
            </a:endParaRPr>
          </a:p>
          <a:p>
            <a:pPr marL="342900" lvl="1" indent="-342900" algn="just">
              <a:buClr>
                <a:srgbClr val="333399"/>
              </a:buClr>
              <a:defRPr/>
            </a:pPr>
            <a:endParaRPr lang="fr-FR" sz="2000" dirty="0" smtClean="0">
              <a:latin typeface="Garamond" pitchFamily="18" charset="0"/>
              <a:ea typeface="+mn-ea"/>
              <a:cs typeface="+mn-cs"/>
            </a:endParaRPr>
          </a:p>
          <a:p>
            <a:pPr>
              <a:defRPr/>
            </a:pPr>
            <a:endParaRPr lang="fr-FR" sz="2000" b="1" dirty="0" smtClean="0">
              <a:latin typeface="Garamond" pitchFamily="18" charset="0"/>
            </a:endParaRPr>
          </a:p>
          <a:p>
            <a:pPr marL="342900" lvl="1" indent="-342900" algn="just">
              <a:buClr>
                <a:srgbClr val="333399"/>
              </a:buClr>
              <a:defRPr/>
            </a:pPr>
            <a:endParaRPr lang="fr-FR" sz="2000" dirty="0" smtClean="0">
              <a:latin typeface="Garamond" pitchFamily="18" charset="0"/>
              <a:ea typeface="+mn-ea"/>
              <a:cs typeface="+mn-cs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553200" y="6408738"/>
            <a:ext cx="2133600" cy="260350"/>
          </a:xfrm>
        </p:spPr>
        <p:txBody>
          <a:bodyPr/>
          <a:lstStyle/>
          <a:p>
            <a:pPr>
              <a:defRPr/>
            </a:pPr>
            <a:fld id="{161AB166-0A4B-443D-A3B2-A6ECDE655D57}" type="slidenum">
              <a:rPr lang="fr-FR" smtClean="0"/>
              <a:pPr>
                <a:defRPr/>
              </a:pPr>
              <a:t>42</a:t>
            </a:fld>
            <a:endParaRPr lang="fr-FR" dirty="0"/>
          </a:p>
        </p:txBody>
      </p:sp>
      <p:grpSp>
        <p:nvGrpSpPr>
          <p:cNvPr id="30725" name="Groupe 22"/>
          <p:cNvGrpSpPr>
            <a:grpSpLocks/>
          </p:cNvGrpSpPr>
          <p:nvPr/>
        </p:nvGrpSpPr>
        <p:grpSpPr bwMode="auto">
          <a:xfrm>
            <a:off x="577850" y="1557338"/>
            <a:ext cx="7988300" cy="2155825"/>
            <a:chOff x="577511" y="1556792"/>
            <a:chExt cx="7988300" cy="2155825"/>
          </a:xfrm>
        </p:grpSpPr>
        <p:grpSp>
          <p:nvGrpSpPr>
            <p:cNvPr id="30732" name="Groupe 32"/>
            <p:cNvGrpSpPr>
              <a:grpSpLocks/>
            </p:cNvGrpSpPr>
            <p:nvPr/>
          </p:nvGrpSpPr>
          <p:grpSpPr bwMode="auto">
            <a:xfrm>
              <a:off x="1074399" y="2055267"/>
              <a:ext cx="6697662" cy="1152525"/>
              <a:chOff x="971600" y="2163459"/>
              <a:chExt cx="6698378" cy="1153197"/>
            </a:xfrm>
          </p:grpSpPr>
          <p:grpSp>
            <p:nvGrpSpPr>
              <p:cNvPr id="30739" name="Groupe 31"/>
              <p:cNvGrpSpPr>
                <a:grpSpLocks/>
              </p:cNvGrpSpPr>
              <p:nvPr/>
            </p:nvGrpSpPr>
            <p:grpSpPr bwMode="auto">
              <a:xfrm>
                <a:off x="971600" y="2163459"/>
                <a:ext cx="6698378" cy="576884"/>
                <a:chOff x="1187624" y="1412776"/>
                <a:chExt cx="6697662" cy="576635"/>
              </a:xfrm>
            </p:grpSpPr>
            <p:sp>
              <p:nvSpPr>
                <p:cNvPr id="30743" name="Ellipse 5"/>
                <p:cNvSpPr>
                  <a:spLocks noChangeArrowheads="1"/>
                </p:cNvSpPr>
                <p:nvPr/>
              </p:nvSpPr>
              <p:spPr bwMode="auto">
                <a:xfrm>
                  <a:off x="1187624" y="1412776"/>
                  <a:ext cx="576143" cy="576635"/>
                </a:xfrm>
                <a:prstGeom prst="ellipse">
                  <a:avLst/>
                </a:prstGeom>
                <a:noFill/>
                <a:ln w="38100" algn="ctr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tIns="0" rIns="0" bIns="0"/>
                <a:lstStyle/>
                <a:p>
                  <a:r>
                    <a:rPr lang="fr-FR" sz="2800">
                      <a:latin typeface="Garamond" pitchFamily="18" charset="0"/>
                    </a:rPr>
                    <a:t>A</a:t>
                  </a:r>
                </a:p>
              </p:txBody>
            </p:sp>
            <p:sp>
              <p:nvSpPr>
                <p:cNvPr id="30744" name="Ellipse 7"/>
                <p:cNvSpPr>
                  <a:spLocks noChangeArrowheads="1"/>
                </p:cNvSpPr>
                <p:nvPr/>
              </p:nvSpPr>
              <p:spPr bwMode="auto">
                <a:xfrm>
                  <a:off x="3420178" y="1412776"/>
                  <a:ext cx="576143" cy="576635"/>
                </a:xfrm>
                <a:prstGeom prst="ellipse">
                  <a:avLst/>
                </a:prstGeom>
                <a:noFill/>
                <a:ln w="38100" algn="ctr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tIns="0" rIns="0" bIns="0"/>
                <a:lstStyle/>
                <a:p>
                  <a:r>
                    <a:rPr lang="fr-FR" sz="2800">
                      <a:latin typeface="Garamond" pitchFamily="18" charset="0"/>
                    </a:rPr>
                    <a:t>B</a:t>
                  </a:r>
                </a:p>
              </p:txBody>
            </p:sp>
            <p:sp>
              <p:nvSpPr>
                <p:cNvPr id="30745" name="Ellipse 8"/>
                <p:cNvSpPr>
                  <a:spLocks noChangeArrowheads="1"/>
                </p:cNvSpPr>
                <p:nvPr/>
              </p:nvSpPr>
              <p:spPr bwMode="auto">
                <a:xfrm>
                  <a:off x="5364661" y="1412776"/>
                  <a:ext cx="576143" cy="576635"/>
                </a:xfrm>
                <a:prstGeom prst="ellipse">
                  <a:avLst/>
                </a:prstGeom>
                <a:noFill/>
                <a:ln w="38100" algn="ctr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tIns="0" rIns="0" bIns="0"/>
                <a:lstStyle/>
                <a:p>
                  <a:r>
                    <a:rPr lang="fr-FR" sz="2800">
                      <a:latin typeface="Garamond" pitchFamily="18" charset="0"/>
                    </a:rPr>
                    <a:t>C</a:t>
                  </a:r>
                </a:p>
              </p:txBody>
            </p:sp>
            <p:sp>
              <p:nvSpPr>
                <p:cNvPr id="30746" name="Ellipse 9"/>
                <p:cNvSpPr>
                  <a:spLocks noChangeArrowheads="1"/>
                </p:cNvSpPr>
                <p:nvPr/>
              </p:nvSpPr>
              <p:spPr bwMode="auto">
                <a:xfrm>
                  <a:off x="7309143" y="1412776"/>
                  <a:ext cx="576143" cy="576635"/>
                </a:xfrm>
                <a:prstGeom prst="ellipse">
                  <a:avLst/>
                </a:prstGeom>
                <a:noFill/>
                <a:ln w="38100" algn="ctr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tIns="0" rIns="0" bIns="0"/>
                <a:lstStyle/>
                <a:p>
                  <a:r>
                    <a:rPr lang="fr-FR" sz="2800">
                      <a:latin typeface="Garamond" pitchFamily="18" charset="0"/>
                    </a:rPr>
                    <a:t>D</a:t>
                  </a:r>
                </a:p>
              </p:txBody>
            </p:sp>
            <p:cxnSp>
              <p:nvCxnSpPr>
                <p:cNvPr id="30747" name="Connecteur droit 11"/>
                <p:cNvCxnSpPr>
                  <a:cxnSpLocks noChangeShapeType="1"/>
                  <a:stCxn id="30743" idx="6"/>
                  <a:endCxn id="30744" idx="2"/>
                </p:cNvCxnSpPr>
                <p:nvPr/>
              </p:nvCxnSpPr>
              <p:spPr bwMode="auto">
                <a:xfrm>
                  <a:off x="1763767" y="1701094"/>
                  <a:ext cx="1656411" cy="0"/>
                </a:xfrm>
                <a:prstGeom prst="line">
                  <a:avLst/>
                </a:prstGeom>
                <a:noFill/>
                <a:ln w="38100" algn="ctr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30748" name="Connecteur droit 13"/>
                <p:cNvCxnSpPr>
                  <a:cxnSpLocks noChangeShapeType="1"/>
                  <a:stCxn id="30744" idx="6"/>
                  <a:endCxn id="30745" idx="2"/>
                </p:cNvCxnSpPr>
                <p:nvPr/>
              </p:nvCxnSpPr>
              <p:spPr bwMode="auto">
                <a:xfrm>
                  <a:off x="3996321" y="1701094"/>
                  <a:ext cx="1368340" cy="0"/>
                </a:xfrm>
                <a:prstGeom prst="line">
                  <a:avLst/>
                </a:prstGeom>
                <a:noFill/>
                <a:ln w="38100" algn="ctr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30749" name="Connecteur droit 15"/>
                <p:cNvCxnSpPr>
                  <a:cxnSpLocks noChangeShapeType="1"/>
                  <a:stCxn id="30745" idx="6"/>
                  <a:endCxn id="30746" idx="2"/>
                </p:cNvCxnSpPr>
                <p:nvPr/>
              </p:nvCxnSpPr>
              <p:spPr bwMode="auto">
                <a:xfrm>
                  <a:off x="5940803" y="1701094"/>
                  <a:ext cx="1368340" cy="0"/>
                </a:xfrm>
                <a:prstGeom prst="line">
                  <a:avLst/>
                </a:prstGeom>
                <a:noFill/>
                <a:ln w="38100" algn="ctr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sp>
            <p:nvSpPr>
              <p:cNvPr id="30740" name="Ellipse 9"/>
              <p:cNvSpPr>
                <a:spLocks noChangeArrowheads="1"/>
              </p:cNvSpPr>
              <p:nvPr/>
            </p:nvSpPr>
            <p:spPr bwMode="auto">
              <a:xfrm>
                <a:off x="4068275" y="2739772"/>
                <a:ext cx="576205" cy="576884"/>
              </a:xfrm>
              <a:prstGeom prst="ellipse">
                <a:avLst/>
              </a:prstGeom>
              <a:noFill/>
              <a:ln w="38100" algn="ctr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r>
                  <a:rPr lang="fr-FR" sz="2800">
                    <a:latin typeface="Garamond" pitchFamily="18" charset="0"/>
                  </a:rPr>
                  <a:t>E</a:t>
                </a:r>
              </a:p>
            </p:txBody>
          </p:sp>
          <p:cxnSp>
            <p:nvCxnSpPr>
              <p:cNvPr id="30741" name="Connecteur droit 11"/>
              <p:cNvCxnSpPr>
                <a:cxnSpLocks noChangeShapeType="1"/>
                <a:stCxn id="30743" idx="5"/>
                <a:endCxn id="30740" idx="2"/>
              </p:cNvCxnSpPr>
              <p:nvPr/>
            </p:nvCxnSpPr>
            <p:spPr bwMode="auto">
              <a:xfrm>
                <a:off x="1463422" y="2655861"/>
                <a:ext cx="2604853" cy="372354"/>
              </a:xfrm>
              <a:prstGeom prst="line">
                <a:avLst/>
              </a:prstGeom>
              <a:noFill/>
              <a:ln w="38100" algn="ctr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0742" name="Connecteur droit 11"/>
              <p:cNvCxnSpPr>
                <a:cxnSpLocks noChangeShapeType="1"/>
                <a:stCxn id="30740" idx="6"/>
                <a:endCxn id="30746" idx="3"/>
              </p:cNvCxnSpPr>
              <p:nvPr/>
            </p:nvCxnSpPr>
            <p:spPr bwMode="auto">
              <a:xfrm flipV="1">
                <a:off x="4644480" y="2655861"/>
                <a:ext cx="2533677" cy="372354"/>
              </a:xfrm>
              <a:prstGeom prst="line">
                <a:avLst/>
              </a:prstGeom>
              <a:noFill/>
              <a:ln w="38100" algn="ctr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30733" name="Connecteur droit avec flèche 34"/>
            <p:cNvCxnSpPr>
              <a:cxnSpLocks noChangeShapeType="1"/>
            </p:cNvCxnSpPr>
            <p:nvPr/>
          </p:nvCxnSpPr>
          <p:spPr bwMode="auto">
            <a:xfrm>
              <a:off x="1291886" y="1907629"/>
              <a:ext cx="6264275" cy="0"/>
            </a:xfrm>
            <a:prstGeom prst="straightConnector1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0734" name="ZoneTexte 35"/>
            <p:cNvSpPr txBox="1">
              <a:spLocks noChangeArrowheads="1"/>
            </p:cNvSpPr>
            <p:nvPr/>
          </p:nvSpPr>
          <p:spPr bwMode="auto">
            <a:xfrm>
              <a:off x="3523911" y="1556792"/>
              <a:ext cx="1296988" cy="401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fr-FR" sz="2000">
                  <a:solidFill>
                    <a:srgbClr val="800000"/>
                  </a:solidFill>
                  <a:latin typeface="Garamond" pitchFamily="18" charset="0"/>
                </a:rPr>
                <a:t>3 sauts </a:t>
              </a:r>
            </a:p>
          </p:txBody>
        </p:sp>
        <p:sp>
          <p:nvSpPr>
            <p:cNvPr id="30735" name="Forme libre 37"/>
            <p:cNvSpPr>
              <a:spLocks/>
            </p:cNvSpPr>
            <p:nvPr/>
          </p:nvSpPr>
          <p:spPr bwMode="auto">
            <a:xfrm>
              <a:off x="1550649" y="2706142"/>
              <a:ext cx="5702300" cy="631825"/>
            </a:xfrm>
            <a:custGeom>
              <a:avLst/>
              <a:gdLst>
                <a:gd name="T0" fmla="*/ 0 w 5701553"/>
                <a:gd name="T1" fmla="*/ 0 h 632012"/>
                <a:gd name="T2" fmla="*/ 2889929 w 5701553"/>
                <a:gd name="T3" fmla="*/ 637267 h 632012"/>
                <a:gd name="T4" fmla="*/ 5725843 w 5701553"/>
                <a:gd name="T5" fmla="*/ 0 h 632012"/>
                <a:gd name="T6" fmla="*/ 5725843 w 5701553"/>
                <a:gd name="T7" fmla="*/ 0 h 63201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01553"/>
                <a:gd name="T13" fmla="*/ 0 h 632012"/>
                <a:gd name="T14" fmla="*/ 5701553 w 5701553"/>
                <a:gd name="T15" fmla="*/ 632012 h 63201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01553" h="632012">
                  <a:moveTo>
                    <a:pt x="0" y="0"/>
                  </a:moveTo>
                  <a:cubicBezTo>
                    <a:pt x="963705" y="316006"/>
                    <a:pt x="1927411" y="632012"/>
                    <a:pt x="2877670" y="632012"/>
                  </a:cubicBezTo>
                  <a:cubicBezTo>
                    <a:pt x="3827929" y="632012"/>
                    <a:pt x="5701553" y="0"/>
                    <a:pt x="5701553" y="0"/>
                  </a:cubicBezTo>
                </a:path>
              </a:pathLst>
            </a:cu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30736" name="ZoneTexte 38"/>
            <p:cNvSpPr txBox="1">
              <a:spLocks noChangeArrowheads="1"/>
            </p:cNvSpPr>
            <p:nvPr/>
          </p:nvSpPr>
          <p:spPr bwMode="auto">
            <a:xfrm>
              <a:off x="3811249" y="3312567"/>
              <a:ext cx="1296987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fr-FR" sz="2000">
                  <a:solidFill>
                    <a:srgbClr val="800000"/>
                  </a:solidFill>
                  <a:latin typeface="Garamond" pitchFamily="18" charset="0"/>
                </a:rPr>
                <a:t>2 sauts </a:t>
              </a:r>
            </a:p>
          </p:txBody>
        </p:sp>
        <p:sp>
          <p:nvSpPr>
            <p:cNvPr id="30737" name="Flèche vers le bas 40"/>
            <p:cNvSpPr>
              <a:spLocks noChangeArrowheads="1"/>
            </p:cNvSpPr>
            <p:nvPr/>
          </p:nvSpPr>
          <p:spPr bwMode="auto">
            <a:xfrm rot="-8143093">
              <a:off x="577511" y="2414042"/>
              <a:ext cx="346075" cy="868362"/>
            </a:xfrm>
            <a:prstGeom prst="downArrow">
              <a:avLst>
                <a:gd name="adj1" fmla="val 50000"/>
                <a:gd name="adj2" fmla="val 49986"/>
              </a:avLst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0738" name="Flèche vers le bas 40"/>
            <p:cNvSpPr>
              <a:spLocks noChangeArrowheads="1"/>
            </p:cNvSpPr>
            <p:nvPr/>
          </p:nvSpPr>
          <p:spPr bwMode="auto">
            <a:xfrm rot="8084071">
              <a:off x="7957798" y="2369592"/>
              <a:ext cx="346075" cy="869950"/>
            </a:xfrm>
            <a:prstGeom prst="downArrow">
              <a:avLst>
                <a:gd name="adj1" fmla="val 50000"/>
                <a:gd name="adj2" fmla="val 50077"/>
              </a:avLst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sp>
        <p:nvSpPr>
          <p:cNvPr id="30726" name="ZoneTexte 35"/>
          <p:cNvSpPr txBox="1">
            <a:spLocks noChangeArrowheads="1"/>
          </p:cNvSpPr>
          <p:nvPr/>
        </p:nvSpPr>
        <p:spPr bwMode="auto">
          <a:xfrm>
            <a:off x="1763713" y="1989138"/>
            <a:ext cx="1296987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fr-FR" sz="2000">
                <a:solidFill>
                  <a:schemeClr val="accent2"/>
                </a:solidFill>
                <a:latin typeface="Garamond" pitchFamily="18" charset="0"/>
              </a:rPr>
              <a:t>1</a:t>
            </a:r>
          </a:p>
        </p:txBody>
      </p:sp>
      <p:sp>
        <p:nvSpPr>
          <p:cNvPr id="30727" name="ZoneTexte 35"/>
          <p:cNvSpPr txBox="1">
            <a:spLocks noChangeArrowheads="1"/>
          </p:cNvSpPr>
          <p:nvPr/>
        </p:nvSpPr>
        <p:spPr bwMode="auto">
          <a:xfrm>
            <a:off x="3946525" y="2001838"/>
            <a:ext cx="1296988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fr-FR" sz="2000">
                <a:solidFill>
                  <a:schemeClr val="accent2"/>
                </a:solidFill>
                <a:latin typeface="Garamond" pitchFamily="18" charset="0"/>
              </a:rPr>
              <a:t>1</a:t>
            </a:r>
          </a:p>
        </p:txBody>
      </p:sp>
      <p:sp>
        <p:nvSpPr>
          <p:cNvPr id="30728" name="ZoneTexte 35"/>
          <p:cNvSpPr txBox="1">
            <a:spLocks noChangeArrowheads="1"/>
          </p:cNvSpPr>
          <p:nvPr/>
        </p:nvSpPr>
        <p:spPr bwMode="auto">
          <a:xfrm>
            <a:off x="5867400" y="2016125"/>
            <a:ext cx="1296988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fr-FR" sz="2000">
                <a:solidFill>
                  <a:schemeClr val="accent2"/>
                </a:solidFill>
                <a:latin typeface="Garamond" pitchFamily="18" charset="0"/>
              </a:rPr>
              <a:t>1</a:t>
            </a:r>
          </a:p>
        </p:txBody>
      </p:sp>
      <p:sp>
        <p:nvSpPr>
          <p:cNvPr id="30729" name="ZoneTexte 35"/>
          <p:cNvSpPr txBox="1">
            <a:spLocks noChangeArrowheads="1"/>
          </p:cNvSpPr>
          <p:nvPr/>
        </p:nvSpPr>
        <p:spPr bwMode="auto">
          <a:xfrm rot="366694">
            <a:off x="2235200" y="2716213"/>
            <a:ext cx="1296988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fr-FR" sz="2000">
                <a:solidFill>
                  <a:schemeClr val="accent2"/>
                </a:solidFill>
                <a:latin typeface="Garamond" pitchFamily="18" charset="0"/>
              </a:rPr>
              <a:t>1</a:t>
            </a:r>
          </a:p>
        </p:txBody>
      </p:sp>
      <p:sp>
        <p:nvSpPr>
          <p:cNvPr id="30730" name="ZoneTexte 35"/>
          <p:cNvSpPr txBox="1">
            <a:spLocks noChangeArrowheads="1"/>
          </p:cNvSpPr>
          <p:nvPr/>
        </p:nvSpPr>
        <p:spPr bwMode="auto">
          <a:xfrm rot="-906258">
            <a:off x="5260975" y="2720975"/>
            <a:ext cx="1296988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fr-FR" sz="2000">
                <a:solidFill>
                  <a:schemeClr val="accent2"/>
                </a:solidFill>
                <a:latin typeface="Garamond" pitchFamily="18" charset="0"/>
              </a:rPr>
              <a:t>1</a:t>
            </a:r>
          </a:p>
        </p:txBody>
      </p:sp>
      <p:sp>
        <p:nvSpPr>
          <p:cNvPr id="30731" name="Rectangle 9"/>
          <p:cNvSpPr>
            <a:spLocks noChangeArrowheads="1"/>
          </p:cNvSpPr>
          <p:nvPr/>
        </p:nvSpPr>
        <p:spPr bwMode="auto">
          <a:xfrm>
            <a:off x="139700" y="657225"/>
            <a:ext cx="8393113" cy="684213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graphicFrame>
        <p:nvGraphicFramePr>
          <p:cNvPr id="30" name="Tableau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5599494"/>
              </p:ext>
            </p:extLst>
          </p:nvPr>
        </p:nvGraphicFramePr>
        <p:xfrm>
          <a:off x="121152" y="4068291"/>
          <a:ext cx="4752527" cy="1467485"/>
        </p:xfrm>
        <a:graphic>
          <a:graphicData uri="http://schemas.openxmlformats.org/drawingml/2006/table">
            <a:tbl>
              <a:tblPr/>
              <a:tblGrid>
                <a:gridCol w="2640293"/>
                <a:gridCol w="1056117"/>
                <a:gridCol w="1056117"/>
              </a:tblGrid>
              <a:tr h="26098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b="1" dirty="0">
                          <a:latin typeface="Garamond"/>
                          <a:ea typeface="Calibri"/>
                          <a:cs typeface="Times New Roman"/>
                        </a:rPr>
                        <a:t>Adresse destination</a:t>
                      </a:r>
                      <a:endParaRPr lang="fr-FR" sz="16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b="1">
                          <a:latin typeface="Garamond"/>
                          <a:ea typeface="Calibri"/>
                          <a:cs typeface="Times New Roman"/>
                        </a:rPr>
                        <a:t>Next hop</a:t>
                      </a:r>
                      <a:endParaRPr lang="fr-FR" sz="16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b="1" dirty="0">
                          <a:latin typeface="Garamond"/>
                          <a:ea typeface="Calibri"/>
                          <a:cs typeface="Times New Roman"/>
                        </a:rPr>
                        <a:t>Distance</a:t>
                      </a:r>
                      <a:endParaRPr lang="fr-FR" sz="16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26098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b="1" dirty="0">
                          <a:latin typeface="Garamond" pitchFamily="18" charset="0"/>
                          <a:ea typeface="Calibri"/>
                          <a:cs typeface="Times New Roman"/>
                        </a:rPr>
                        <a:t>B</a:t>
                      </a: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b="1" dirty="0">
                          <a:latin typeface="Garamond" pitchFamily="18" charset="0"/>
                          <a:ea typeface="Calibri"/>
                          <a:cs typeface="Times New Roman"/>
                        </a:rPr>
                        <a:t>B</a:t>
                      </a: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b="1" dirty="0" smtClean="0">
                          <a:solidFill>
                            <a:srgbClr val="FF0000"/>
                          </a:solidFill>
                          <a:latin typeface="Garamond" pitchFamily="18" charset="0"/>
                          <a:ea typeface="Calibri"/>
                          <a:cs typeface="Times New Roman"/>
                        </a:rPr>
                        <a:t>1</a:t>
                      </a:r>
                      <a:endParaRPr lang="fr-FR" sz="1800" b="1" dirty="0">
                        <a:solidFill>
                          <a:srgbClr val="FF0000"/>
                        </a:solidFill>
                        <a:latin typeface="Garamond" pitchFamily="18" charset="0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26098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b="1" dirty="0" smtClean="0">
                          <a:latin typeface="Garamond" pitchFamily="18" charset="0"/>
                          <a:ea typeface="Calibri"/>
                          <a:cs typeface="Times New Roman"/>
                        </a:rPr>
                        <a:t>C</a:t>
                      </a:r>
                      <a:endParaRPr lang="fr-FR" sz="1800" b="1" dirty="0">
                        <a:latin typeface="Garamond" pitchFamily="18" charset="0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b="1" dirty="0" smtClean="0">
                          <a:latin typeface="Garamond" pitchFamily="18" charset="0"/>
                          <a:ea typeface="Calibri"/>
                          <a:cs typeface="Times New Roman"/>
                        </a:rPr>
                        <a:t>B</a:t>
                      </a:r>
                      <a:endParaRPr lang="fr-FR" sz="1800" b="1" dirty="0">
                        <a:latin typeface="Garamond" pitchFamily="18" charset="0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b="1" dirty="0" smtClean="0">
                          <a:solidFill>
                            <a:srgbClr val="FF0000"/>
                          </a:solidFill>
                          <a:latin typeface="Garamond" pitchFamily="18" charset="0"/>
                          <a:ea typeface="Calibri"/>
                          <a:cs typeface="Times New Roman"/>
                        </a:rPr>
                        <a:t>2</a:t>
                      </a:r>
                      <a:endParaRPr lang="fr-FR" sz="1800" b="1" dirty="0">
                        <a:solidFill>
                          <a:srgbClr val="FF0000"/>
                        </a:solidFill>
                        <a:latin typeface="Garamond" pitchFamily="18" charset="0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26098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b="1" dirty="0" smtClean="0">
                          <a:latin typeface="Garamond" pitchFamily="18" charset="0"/>
                          <a:ea typeface="Calibri"/>
                          <a:cs typeface="Times New Roman"/>
                        </a:rPr>
                        <a:t>D</a:t>
                      </a:r>
                      <a:endParaRPr lang="fr-FR" sz="1800" b="1" dirty="0">
                        <a:latin typeface="Garamond" pitchFamily="18" charset="0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b="1" dirty="0" smtClean="0">
                          <a:latin typeface="Garamond" pitchFamily="18" charset="0"/>
                          <a:ea typeface="Calibri"/>
                          <a:cs typeface="Times New Roman"/>
                        </a:rPr>
                        <a:t>E</a:t>
                      </a:r>
                      <a:endParaRPr lang="fr-FR" sz="1800" b="1" dirty="0">
                        <a:latin typeface="Garamond" pitchFamily="18" charset="0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b="1" dirty="0" smtClean="0">
                          <a:solidFill>
                            <a:srgbClr val="FF0000"/>
                          </a:solidFill>
                          <a:latin typeface="Garamond" pitchFamily="18" charset="0"/>
                          <a:ea typeface="Calibri"/>
                          <a:cs typeface="Times New Roman"/>
                        </a:rPr>
                        <a:t>2</a:t>
                      </a:r>
                      <a:endParaRPr lang="fr-FR" sz="1800" b="1" dirty="0">
                        <a:solidFill>
                          <a:srgbClr val="FF0000"/>
                        </a:solidFill>
                        <a:latin typeface="Garamond" pitchFamily="18" charset="0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26098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b="1" dirty="0" smtClean="0">
                          <a:latin typeface="Garamond" pitchFamily="18" charset="0"/>
                          <a:ea typeface="Calibri"/>
                          <a:cs typeface="Times New Roman"/>
                        </a:rPr>
                        <a:t>E</a:t>
                      </a:r>
                      <a:endParaRPr lang="fr-FR" sz="1800" b="1" dirty="0">
                        <a:latin typeface="Garamond" pitchFamily="18" charset="0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b="1" dirty="0" smtClean="0">
                          <a:latin typeface="Garamond" pitchFamily="18" charset="0"/>
                          <a:ea typeface="Calibri"/>
                          <a:cs typeface="Times New Roman"/>
                        </a:rPr>
                        <a:t>E</a:t>
                      </a:r>
                      <a:endParaRPr lang="fr-FR" sz="1800" b="1" dirty="0">
                        <a:latin typeface="Garamond" pitchFamily="18" charset="0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b="1" dirty="0" smtClean="0">
                          <a:solidFill>
                            <a:srgbClr val="FF0000"/>
                          </a:solidFill>
                          <a:latin typeface="Garamond" pitchFamily="18" charset="0"/>
                          <a:ea typeface="Calibri"/>
                          <a:cs typeface="Times New Roman"/>
                        </a:rPr>
                        <a:t>1</a:t>
                      </a:r>
                      <a:endParaRPr lang="fr-FR" sz="1800" b="1" dirty="0">
                        <a:solidFill>
                          <a:srgbClr val="FF0000"/>
                        </a:solidFill>
                        <a:latin typeface="Garamond" pitchFamily="18" charset="0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sp>
        <p:nvSpPr>
          <p:cNvPr id="33" name="ZoneTexte 23"/>
          <p:cNvSpPr txBox="1">
            <a:spLocks noChangeArrowheads="1"/>
          </p:cNvSpPr>
          <p:nvPr/>
        </p:nvSpPr>
        <p:spPr bwMode="auto">
          <a:xfrm>
            <a:off x="387331" y="3513108"/>
            <a:ext cx="2566921" cy="4001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fr-FR" sz="2000" dirty="0">
                <a:solidFill>
                  <a:srgbClr val="FF0000"/>
                </a:solidFill>
                <a:latin typeface="Garamond" pitchFamily="18" charset="0"/>
              </a:rPr>
              <a:t>Table de routage de </a:t>
            </a:r>
            <a:r>
              <a:rPr lang="fr-FR" sz="2000" dirty="0" smtClean="0">
                <a:solidFill>
                  <a:srgbClr val="FF0000"/>
                </a:solidFill>
                <a:latin typeface="Garamond" pitchFamily="18" charset="0"/>
              </a:rPr>
              <a:t>A</a:t>
            </a:r>
            <a:endParaRPr lang="fr-FR" sz="2000" dirty="0">
              <a:solidFill>
                <a:srgbClr val="FF0000"/>
              </a:solidFill>
              <a:latin typeface="Garamond" pitchFamily="18" charset="0"/>
            </a:endParaRPr>
          </a:p>
        </p:txBody>
      </p:sp>
      <p:sp>
        <p:nvSpPr>
          <p:cNvPr id="3" name="Rectangle 2"/>
          <p:cNvSpPr/>
          <p:nvPr/>
        </p:nvSpPr>
        <p:spPr bwMode="auto">
          <a:xfrm>
            <a:off x="3774891" y="3947641"/>
            <a:ext cx="1198093" cy="1656184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None/>
              <a:tabLst/>
            </a:pPr>
            <a:endParaRPr kumimoji="0" lang="fr-FR" sz="1800" b="1" i="0" u="none" strike="noStrike" cap="none" normalizeH="0" baseline="0" smtClean="0">
              <a:ln>
                <a:noFill/>
              </a:ln>
              <a:solidFill>
                <a:srgbClr val="333399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ZoneTexte 34"/>
          <p:cNvSpPr txBox="1"/>
          <p:nvPr/>
        </p:nvSpPr>
        <p:spPr>
          <a:xfrm>
            <a:off x="1121029" y="5741640"/>
            <a:ext cx="2384499" cy="400110"/>
          </a:xfrm>
          <a:prstGeom prst="rect">
            <a:avLst/>
          </a:prstGeom>
          <a:solidFill>
            <a:srgbClr val="FFD347"/>
          </a:solidFill>
        </p:spPr>
        <p:txBody>
          <a:bodyPr wrap="none" rtlCol="0">
            <a:spAutoFit/>
          </a:bodyPr>
          <a:lstStyle/>
          <a:p>
            <a:r>
              <a:rPr lang="fr-FR" sz="2000" dirty="0" smtClean="0">
                <a:solidFill>
                  <a:srgbClr val="FF0000"/>
                </a:solidFill>
                <a:latin typeface="Garamond" pitchFamily="18" charset="0"/>
              </a:rPr>
              <a:t>Routage dynamique</a:t>
            </a:r>
            <a:endParaRPr lang="fr-FR" sz="2000" dirty="0">
              <a:solidFill>
                <a:srgbClr val="FF0000"/>
              </a:solidFill>
              <a:latin typeface="Garamond" pitchFamily="18" charset="0"/>
            </a:endParaRPr>
          </a:p>
        </p:txBody>
      </p:sp>
      <p:sp>
        <p:nvSpPr>
          <p:cNvPr id="4" name="Flèche droite 3"/>
          <p:cNvSpPr/>
          <p:nvPr/>
        </p:nvSpPr>
        <p:spPr bwMode="auto">
          <a:xfrm>
            <a:off x="860792" y="4423464"/>
            <a:ext cx="457200" cy="182880"/>
          </a:xfrm>
          <a:prstGeom prst="rightArrow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None/>
              <a:tabLst/>
            </a:pPr>
            <a:endParaRPr kumimoji="0" lang="fr-FR" sz="1800" b="1" i="0" u="none" strike="noStrike" cap="none" normalizeH="0" baseline="0" smtClean="0">
              <a:ln>
                <a:noFill/>
              </a:ln>
              <a:solidFill>
                <a:srgbClr val="333399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Flèche droite 36"/>
          <p:cNvSpPr/>
          <p:nvPr/>
        </p:nvSpPr>
        <p:spPr bwMode="auto">
          <a:xfrm>
            <a:off x="841232" y="5307056"/>
            <a:ext cx="457200" cy="182880"/>
          </a:xfrm>
          <a:prstGeom prst="rightArrow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None/>
              <a:tabLst/>
            </a:pPr>
            <a:endParaRPr kumimoji="0" lang="fr-FR" sz="1800" b="1" i="0" u="none" strike="noStrike" cap="none" normalizeH="0" baseline="0" smtClean="0">
              <a:ln>
                <a:noFill/>
              </a:ln>
              <a:solidFill>
                <a:srgbClr val="333399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Flèche droite 38"/>
          <p:cNvSpPr/>
          <p:nvPr/>
        </p:nvSpPr>
        <p:spPr bwMode="auto">
          <a:xfrm>
            <a:off x="1104112" y="6342464"/>
            <a:ext cx="457200" cy="182880"/>
          </a:xfrm>
          <a:prstGeom prst="rightArrow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None/>
              <a:tabLst/>
            </a:pPr>
            <a:endParaRPr kumimoji="0" lang="fr-FR" sz="1800" b="1" i="0" u="none" strike="noStrike" cap="none" normalizeH="0" baseline="0" smtClean="0">
              <a:ln>
                <a:noFill/>
              </a:ln>
              <a:solidFill>
                <a:srgbClr val="333399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1519216" y="6224538"/>
            <a:ext cx="20583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smtClean="0">
                <a:solidFill>
                  <a:srgbClr val="FF0000"/>
                </a:solidFill>
                <a:latin typeface="Garamond" pitchFamily="18" charset="0"/>
              </a:rPr>
              <a:t>: voisin immédiat</a:t>
            </a:r>
            <a:endParaRPr lang="fr-FR" sz="2000" dirty="0">
              <a:solidFill>
                <a:srgbClr val="FF0000"/>
              </a:solidFill>
              <a:latin typeface="Garamond" pitchFamily="18" charset="0"/>
            </a:endParaRPr>
          </a:p>
        </p:txBody>
      </p:sp>
      <p:graphicFrame>
        <p:nvGraphicFramePr>
          <p:cNvPr id="41" name="Tableau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7770033"/>
              </p:ext>
            </p:extLst>
          </p:nvPr>
        </p:nvGraphicFramePr>
        <p:xfrm>
          <a:off x="6084762" y="4005064"/>
          <a:ext cx="2879726" cy="14430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9863"/>
                <a:gridCol w="1439863"/>
              </a:tblGrid>
              <a:tr h="701195">
                <a:tc>
                  <a:txBody>
                    <a:bodyPr/>
                    <a:lstStyle/>
                    <a:p>
                      <a:pPr algn="ctr"/>
                      <a:r>
                        <a:rPr lang="fr-FR" sz="2000" b="1" dirty="0" smtClean="0">
                          <a:solidFill>
                            <a:schemeClr val="tx2"/>
                          </a:solidFill>
                          <a:latin typeface="Garamond" pitchFamily="18" charset="0"/>
                        </a:rPr>
                        <a:t>Réseau à joindre </a:t>
                      </a:r>
                      <a:endParaRPr lang="fr-FR" sz="2000" dirty="0">
                        <a:solidFill>
                          <a:schemeClr val="tx2"/>
                        </a:solidFill>
                      </a:endParaRPr>
                    </a:p>
                  </a:txBody>
                  <a:tcPr marL="91421" marR="91421" marT="45730" marB="4573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b="1" dirty="0" smtClean="0">
                          <a:solidFill>
                            <a:schemeClr val="tx2"/>
                          </a:solidFill>
                          <a:latin typeface="Garamond" pitchFamily="18" charset="0"/>
                        </a:rPr>
                        <a:t>Passerelle</a:t>
                      </a:r>
                    </a:p>
                  </a:txBody>
                  <a:tcPr marL="91421" marR="91421" marT="45730" marB="45730"/>
                </a:tc>
              </a:tr>
              <a:tr h="370922">
                <a:tc>
                  <a:txBody>
                    <a:bodyPr/>
                    <a:lstStyle/>
                    <a:p>
                      <a:pPr algn="ctr"/>
                      <a:r>
                        <a:rPr lang="fr-FR" sz="1800" b="1" dirty="0" smtClean="0">
                          <a:solidFill>
                            <a:schemeClr val="accent2"/>
                          </a:solidFill>
                          <a:latin typeface="Garamond" pitchFamily="18" charset="0"/>
                        </a:rPr>
                        <a:t>172.16.2.0</a:t>
                      </a:r>
                      <a:endParaRPr lang="fr-FR" sz="1800" dirty="0">
                        <a:solidFill>
                          <a:schemeClr val="accent2"/>
                        </a:solidFill>
                      </a:endParaRPr>
                    </a:p>
                  </a:txBody>
                  <a:tcPr marL="91421" marR="91421" marT="45730" marB="457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1" dirty="0" smtClean="0">
                          <a:solidFill>
                            <a:srgbClr val="FF0000"/>
                          </a:solidFill>
                          <a:latin typeface="Garamond" pitchFamily="18" charset="0"/>
                        </a:rPr>
                        <a:t>172.16.2.1</a:t>
                      </a:r>
                      <a:r>
                        <a:rPr lang="fr-FR" sz="1800" dirty="0" smtClean="0">
                          <a:latin typeface="Garamond" pitchFamily="18" charset="0"/>
                        </a:rPr>
                        <a:t> </a:t>
                      </a:r>
                      <a:endParaRPr lang="fr-FR" sz="1800" dirty="0"/>
                    </a:p>
                  </a:txBody>
                  <a:tcPr marL="91421" marR="91421" marT="45730" marB="45730"/>
                </a:tc>
              </a:tr>
              <a:tr h="370922">
                <a:tc>
                  <a:txBody>
                    <a:bodyPr/>
                    <a:lstStyle/>
                    <a:p>
                      <a:pPr algn="ctr"/>
                      <a:r>
                        <a:rPr lang="fr-FR" sz="1800" b="1" smtClean="0">
                          <a:solidFill>
                            <a:srgbClr val="800000"/>
                          </a:solidFill>
                          <a:latin typeface="Garamond" pitchFamily="18" charset="0"/>
                        </a:rPr>
                        <a:t>172.16.1.0</a:t>
                      </a:r>
                      <a:r>
                        <a:rPr lang="fr-FR" sz="1800" b="1" smtClean="0">
                          <a:solidFill>
                            <a:srgbClr val="FF0000"/>
                          </a:solidFill>
                          <a:latin typeface="Garamond" pitchFamily="18" charset="0"/>
                        </a:rPr>
                        <a:t> </a:t>
                      </a:r>
                      <a:endParaRPr lang="fr-FR" sz="1800" dirty="0"/>
                    </a:p>
                  </a:txBody>
                  <a:tcPr marL="91421" marR="91421" marT="45730" marB="457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1" dirty="0" smtClean="0">
                          <a:solidFill>
                            <a:srgbClr val="FF0000"/>
                          </a:solidFill>
                          <a:latin typeface="Garamond" pitchFamily="18" charset="0"/>
                        </a:rPr>
                        <a:t>172.16.3.2</a:t>
                      </a:r>
                      <a:endParaRPr lang="fr-FR" sz="1800" dirty="0">
                        <a:solidFill>
                          <a:srgbClr val="FF0000"/>
                        </a:solidFill>
                      </a:endParaRPr>
                    </a:p>
                  </a:txBody>
                  <a:tcPr marL="91421" marR="91421" marT="45730" marB="45730"/>
                </a:tc>
              </a:tr>
            </a:tbl>
          </a:graphicData>
        </a:graphic>
      </p:graphicFrame>
      <p:sp>
        <p:nvSpPr>
          <p:cNvPr id="42" name="ZoneTexte 41"/>
          <p:cNvSpPr txBox="1"/>
          <p:nvPr/>
        </p:nvSpPr>
        <p:spPr>
          <a:xfrm>
            <a:off x="6571006" y="5589240"/>
            <a:ext cx="2033442" cy="400110"/>
          </a:xfrm>
          <a:prstGeom prst="rect">
            <a:avLst/>
          </a:prstGeom>
          <a:solidFill>
            <a:srgbClr val="FFD347"/>
          </a:solidFill>
        </p:spPr>
        <p:txBody>
          <a:bodyPr wrap="none" rtlCol="0">
            <a:spAutoFit/>
          </a:bodyPr>
          <a:lstStyle/>
          <a:p>
            <a:r>
              <a:rPr lang="fr-FR" sz="2000" dirty="0" smtClean="0">
                <a:solidFill>
                  <a:srgbClr val="FF0000"/>
                </a:solidFill>
                <a:latin typeface="Garamond" pitchFamily="18" charset="0"/>
              </a:rPr>
              <a:t>Routage statique</a:t>
            </a:r>
            <a:endParaRPr lang="fr-FR" sz="2000" dirty="0">
              <a:solidFill>
                <a:srgbClr val="FF0000"/>
              </a:solidFill>
              <a:latin typeface="Garamond" pitchFamily="18" charset="0"/>
            </a:endParaRPr>
          </a:p>
        </p:txBody>
      </p:sp>
      <p:cxnSp>
        <p:nvCxnSpPr>
          <p:cNvPr id="9" name="Connecteur droit avec flèche 8"/>
          <p:cNvCxnSpPr/>
          <p:nvPr/>
        </p:nvCxnSpPr>
        <p:spPr bwMode="auto">
          <a:xfrm flipH="1">
            <a:off x="5076056" y="4838096"/>
            <a:ext cx="914400" cy="0"/>
          </a:xfrm>
          <a:prstGeom prst="straightConnector1">
            <a:avLst/>
          </a:prstGeom>
          <a:noFill/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" name="ZoneTexte 1"/>
          <p:cNvSpPr txBox="1"/>
          <p:nvPr/>
        </p:nvSpPr>
        <p:spPr>
          <a:xfrm>
            <a:off x="3849134" y="6039637"/>
            <a:ext cx="2307042" cy="7017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  <a:latin typeface="Garamond" pitchFamily="18" charset="0"/>
              </a:rPr>
              <a:t>Nombre de sauts</a:t>
            </a:r>
          </a:p>
          <a:p>
            <a:r>
              <a:rPr lang="fr-FR" dirty="0" smtClean="0">
                <a:solidFill>
                  <a:srgbClr val="FF0000"/>
                </a:solidFill>
                <a:latin typeface="Garamond" pitchFamily="18" charset="0"/>
              </a:rPr>
              <a:t> vers tous les réseaux </a:t>
            </a:r>
            <a:endParaRPr lang="fr-FR" dirty="0">
              <a:solidFill>
                <a:srgbClr val="FF0000"/>
              </a:solidFill>
              <a:latin typeface="Garamond" pitchFamily="18" charset="0"/>
            </a:endParaRPr>
          </a:p>
        </p:txBody>
      </p:sp>
      <p:cxnSp>
        <p:nvCxnSpPr>
          <p:cNvPr id="8" name="Connecteur droit avec flèche 7"/>
          <p:cNvCxnSpPr/>
          <p:nvPr/>
        </p:nvCxnSpPr>
        <p:spPr bwMode="auto">
          <a:xfrm flipH="1" flipV="1">
            <a:off x="4424362" y="5603825"/>
            <a:ext cx="548622" cy="385525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575803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4450"/>
            <a:ext cx="7772400" cy="504825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fr-FR" sz="2800" b="1" smtClean="0">
                <a:latin typeface="Garamond" pitchFamily="18" charset="0"/>
              </a:rPr>
              <a:t>RIP : principe général  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950" y="620713"/>
            <a:ext cx="8964613" cy="5905500"/>
          </a:xfrm>
        </p:spPr>
        <p:txBody>
          <a:bodyPr lIns="92075" tIns="46038" rIns="92075" bIns="46038"/>
          <a:lstStyle/>
          <a:p>
            <a:pPr marL="342900" lvl="1" indent="-342900" algn="just">
              <a:buClr>
                <a:srgbClr val="333399"/>
              </a:buClr>
              <a:defRPr/>
            </a:pPr>
            <a:r>
              <a:rPr lang="fr-FR" sz="2000" dirty="0" smtClean="0">
                <a:latin typeface="Garamond" pitchFamily="18" charset="0"/>
                <a:ea typeface="+mn-ea"/>
                <a:cs typeface="+mn-cs"/>
              </a:rPr>
              <a:t>RIP se base uniquement sur </a:t>
            </a:r>
            <a:r>
              <a:rPr lang="fr-FR" sz="2000" b="1" dirty="0" smtClean="0">
                <a:solidFill>
                  <a:srgbClr val="FF0000"/>
                </a:solidFill>
                <a:latin typeface="Garamond" pitchFamily="18" charset="0"/>
                <a:ea typeface="+mn-ea"/>
                <a:cs typeface="+mn-cs"/>
              </a:rPr>
              <a:t>le nombre de sauts </a:t>
            </a:r>
            <a:r>
              <a:rPr lang="fr-FR" sz="2000" dirty="0" smtClean="0">
                <a:latin typeface="Garamond" pitchFamily="18" charset="0"/>
                <a:ea typeface="+mn-ea"/>
                <a:cs typeface="+mn-cs"/>
              </a:rPr>
              <a:t>pour atteindre une destination.</a:t>
            </a:r>
          </a:p>
          <a:p>
            <a:pPr marL="742950" lvl="2" indent="-342900" algn="just">
              <a:buClr>
                <a:srgbClr val="FF0000"/>
              </a:buClr>
              <a:defRPr/>
            </a:pPr>
            <a:r>
              <a:rPr lang="fr-FR" sz="1800" b="1" dirty="0" smtClean="0">
                <a:latin typeface="Garamond" pitchFamily="18" charset="0"/>
              </a:rPr>
              <a:t>Métrique de RIP = </a:t>
            </a:r>
            <a:r>
              <a:rPr lang="fr-FR" sz="1800" b="1" dirty="0" smtClean="0">
                <a:solidFill>
                  <a:srgbClr val="FF0000"/>
                </a:solidFill>
                <a:latin typeface="Garamond" pitchFamily="18" charset="0"/>
              </a:rPr>
              <a:t>nombre de saut </a:t>
            </a:r>
            <a:r>
              <a:rPr lang="fr-FR" sz="1800" b="1" dirty="0" smtClean="0">
                <a:latin typeface="Garamond" pitchFamily="18" charset="0"/>
              </a:rPr>
              <a:t>pour calculer le plus court chemin.</a:t>
            </a:r>
          </a:p>
          <a:p>
            <a:pPr marL="742950" lvl="2" indent="-342900" algn="just">
              <a:buClr>
                <a:srgbClr val="FF0000"/>
              </a:buClr>
              <a:defRPr/>
            </a:pPr>
            <a:endParaRPr lang="fr-FR" dirty="0" smtClean="0">
              <a:latin typeface="Garamond" pitchFamily="18" charset="0"/>
              <a:ea typeface="+mn-ea"/>
              <a:cs typeface="+mn-cs"/>
            </a:endParaRPr>
          </a:p>
          <a:p>
            <a:pPr marL="742950" lvl="2" indent="-342900" algn="just">
              <a:buClr>
                <a:srgbClr val="FF0000"/>
              </a:buClr>
              <a:defRPr/>
            </a:pPr>
            <a:endParaRPr lang="fr-FR" dirty="0" smtClean="0">
              <a:latin typeface="Garamond" pitchFamily="18" charset="0"/>
              <a:ea typeface="+mn-ea"/>
              <a:cs typeface="+mn-cs"/>
            </a:endParaRPr>
          </a:p>
          <a:p>
            <a:pPr marL="742950" lvl="2" indent="-342900" algn="just">
              <a:buClr>
                <a:srgbClr val="FF0000"/>
              </a:buClr>
              <a:defRPr/>
            </a:pPr>
            <a:endParaRPr lang="fr-FR" dirty="0" smtClean="0">
              <a:latin typeface="Garamond" pitchFamily="18" charset="0"/>
              <a:ea typeface="+mn-ea"/>
              <a:cs typeface="+mn-cs"/>
            </a:endParaRPr>
          </a:p>
          <a:p>
            <a:pPr marL="742950" lvl="2" indent="-342900" algn="just">
              <a:buClr>
                <a:srgbClr val="FF0000"/>
              </a:buClr>
              <a:defRPr/>
            </a:pPr>
            <a:endParaRPr lang="fr-FR" dirty="0" smtClean="0">
              <a:latin typeface="Garamond" pitchFamily="18" charset="0"/>
              <a:ea typeface="+mn-ea"/>
              <a:cs typeface="+mn-cs"/>
            </a:endParaRPr>
          </a:p>
          <a:p>
            <a:pPr marL="342900" lvl="1" indent="-342900" algn="just">
              <a:buClr>
                <a:srgbClr val="333399"/>
              </a:buClr>
              <a:defRPr/>
            </a:pPr>
            <a:endParaRPr lang="fr-FR" sz="2000" dirty="0" smtClean="0">
              <a:latin typeface="Garamond" pitchFamily="18" charset="0"/>
            </a:endParaRPr>
          </a:p>
          <a:p>
            <a:pPr marL="0" lvl="1" indent="0" algn="just">
              <a:buClr>
                <a:srgbClr val="333399"/>
              </a:buClr>
              <a:buFont typeface="Wingdings" pitchFamily="2" charset="2"/>
              <a:buNone/>
              <a:defRPr/>
            </a:pPr>
            <a:endParaRPr lang="fr-FR" sz="3200" dirty="0" smtClean="0">
              <a:latin typeface="Garamond" pitchFamily="18" charset="0"/>
            </a:endParaRPr>
          </a:p>
          <a:p>
            <a:pPr marL="342900" lvl="1" indent="-342900" algn="just">
              <a:buClr>
                <a:srgbClr val="333399"/>
              </a:buClr>
              <a:defRPr/>
            </a:pPr>
            <a:r>
              <a:rPr lang="fr-FR" sz="2000" dirty="0" smtClean="0">
                <a:latin typeface="Garamond" pitchFamily="18" charset="0"/>
              </a:rPr>
              <a:t>Le calcul du plus court chemin se base sur </a:t>
            </a:r>
            <a:r>
              <a:rPr lang="fr-FR" sz="2000" b="1" dirty="0" smtClean="0">
                <a:solidFill>
                  <a:schemeClr val="accent2"/>
                </a:solidFill>
                <a:latin typeface="Garamond" pitchFamily="18" charset="0"/>
              </a:rPr>
              <a:t>l’algorithme de Bellman-Ford.</a:t>
            </a:r>
            <a:endParaRPr lang="fr-FR" sz="2000" dirty="0" smtClean="0">
              <a:latin typeface="Garamond" pitchFamily="18" charset="0"/>
            </a:endParaRPr>
          </a:p>
          <a:p>
            <a:pPr marL="742950" lvl="2" indent="-342900" algn="just">
              <a:buClr>
                <a:srgbClr val="FF0000"/>
              </a:buClr>
              <a:defRPr/>
            </a:pPr>
            <a:endParaRPr lang="fr-FR" dirty="0" smtClean="0">
              <a:latin typeface="Garamond" pitchFamily="18" charset="0"/>
            </a:endParaRPr>
          </a:p>
          <a:p>
            <a:pPr marL="742950" lvl="2" indent="-342900" algn="just">
              <a:buClr>
                <a:srgbClr val="FF0000"/>
              </a:buClr>
              <a:defRPr/>
            </a:pPr>
            <a:endParaRPr lang="fr-FR" dirty="0" smtClean="0">
              <a:latin typeface="Garamond" pitchFamily="18" charset="0"/>
            </a:endParaRPr>
          </a:p>
          <a:p>
            <a:pPr marL="742950" lvl="2" indent="-342900" algn="just">
              <a:buClr>
                <a:srgbClr val="FF0000"/>
              </a:buClr>
              <a:defRPr/>
            </a:pPr>
            <a:endParaRPr lang="fr-FR" dirty="0" smtClean="0">
              <a:latin typeface="Garamond" pitchFamily="18" charset="0"/>
              <a:ea typeface="+mn-ea"/>
              <a:cs typeface="+mn-cs"/>
            </a:endParaRPr>
          </a:p>
          <a:p>
            <a:pPr marL="742950" lvl="2" indent="-342900" algn="just">
              <a:buClr>
                <a:srgbClr val="FF0000"/>
              </a:buClr>
              <a:defRPr/>
            </a:pPr>
            <a:endParaRPr lang="fr-FR" dirty="0" smtClean="0">
              <a:latin typeface="Garamond" pitchFamily="18" charset="0"/>
              <a:ea typeface="+mn-ea"/>
              <a:cs typeface="+mn-cs"/>
            </a:endParaRPr>
          </a:p>
          <a:p>
            <a:pPr marL="742950" lvl="2" indent="-342900" algn="just">
              <a:buClr>
                <a:srgbClr val="FF0000"/>
              </a:buClr>
              <a:defRPr/>
            </a:pPr>
            <a:endParaRPr lang="fr-FR" dirty="0" smtClean="0">
              <a:latin typeface="Garamond" pitchFamily="18" charset="0"/>
              <a:ea typeface="+mn-ea"/>
              <a:cs typeface="+mn-cs"/>
            </a:endParaRPr>
          </a:p>
          <a:p>
            <a:pPr marL="342900" lvl="1" indent="-342900" algn="just">
              <a:buClr>
                <a:srgbClr val="333399"/>
              </a:buClr>
              <a:defRPr/>
            </a:pPr>
            <a:endParaRPr lang="fr-FR" sz="2000" dirty="0" smtClean="0">
              <a:latin typeface="Garamond" pitchFamily="18" charset="0"/>
              <a:ea typeface="+mn-ea"/>
              <a:cs typeface="+mn-cs"/>
            </a:endParaRPr>
          </a:p>
          <a:p>
            <a:pPr>
              <a:defRPr/>
            </a:pPr>
            <a:endParaRPr lang="fr-FR" sz="2000" b="1" dirty="0" smtClean="0">
              <a:latin typeface="Garamond" pitchFamily="18" charset="0"/>
            </a:endParaRPr>
          </a:p>
          <a:p>
            <a:pPr marL="342900" lvl="1" indent="-342900" algn="just">
              <a:buClr>
                <a:srgbClr val="333399"/>
              </a:buClr>
              <a:defRPr/>
            </a:pPr>
            <a:endParaRPr lang="fr-FR" sz="2000" dirty="0" smtClean="0">
              <a:latin typeface="Garamond" pitchFamily="18" charset="0"/>
              <a:ea typeface="+mn-ea"/>
              <a:cs typeface="+mn-cs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553200" y="6408738"/>
            <a:ext cx="2133600" cy="260350"/>
          </a:xfrm>
        </p:spPr>
        <p:txBody>
          <a:bodyPr/>
          <a:lstStyle/>
          <a:p>
            <a:pPr>
              <a:defRPr/>
            </a:pPr>
            <a:fld id="{161AB166-0A4B-443D-A3B2-A6ECDE655D57}" type="slidenum">
              <a:rPr lang="fr-FR" smtClean="0"/>
              <a:pPr>
                <a:defRPr/>
              </a:pPr>
              <a:t>43</a:t>
            </a:fld>
            <a:endParaRPr lang="fr-FR" dirty="0"/>
          </a:p>
        </p:txBody>
      </p:sp>
      <p:grpSp>
        <p:nvGrpSpPr>
          <p:cNvPr id="30725" name="Groupe 22"/>
          <p:cNvGrpSpPr>
            <a:grpSpLocks/>
          </p:cNvGrpSpPr>
          <p:nvPr/>
        </p:nvGrpSpPr>
        <p:grpSpPr bwMode="auto">
          <a:xfrm>
            <a:off x="577850" y="1557338"/>
            <a:ext cx="7988300" cy="2155825"/>
            <a:chOff x="577511" y="1556792"/>
            <a:chExt cx="7988300" cy="2155825"/>
          </a:xfrm>
        </p:grpSpPr>
        <p:grpSp>
          <p:nvGrpSpPr>
            <p:cNvPr id="30732" name="Groupe 32"/>
            <p:cNvGrpSpPr>
              <a:grpSpLocks/>
            </p:cNvGrpSpPr>
            <p:nvPr/>
          </p:nvGrpSpPr>
          <p:grpSpPr bwMode="auto">
            <a:xfrm>
              <a:off x="1074399" y="2055267"/>
              <a:ext cx="6697662" cy="1152525"/>
              <a:chOff x="971600" y="2163459"/>
              <a:chExt cx="6698378" cy="1153197"/>
            </a:xfrm>
          </p:grpSpPr>
          <p:grpSp>
            <p:nvGrpSpPr>
              <p:cNvPr id="30739" name="Groupe 31"/>
              <p:cNvGrpSpPr>
                <a:grpSpLocks/>
              </p:cNvGrpSpPr>
              <p:nvPr/>
            </p:nvGrpSpPr>
            <p:grpSpPr bwMode="auto">
              <a:xfrm>
                <a:off x="971600" y="2163459"/>
                <a:ext cx="6698378" cy="576884"/>
                <a:chOff x="1187624" y="1412776"/>
                <a:chExt cx="6697662" cy="576635"/>
              </a:xfrm>
            </p:grpSpPr>
            <p:sp>
              <p:nvSpPr>
                <p:cNvPr id="30743" name="Ellipse 5"/>
                <p:cNvSpPr>
                  <a:spLocks noChangeArrowheads="1"/>
                </p:cNvSpPr>
                <p:nvPr/>
              </p:nvSpPr>
              <p:spPr bwMode="auto">
                <a:xfrm>
                  <a:off x="1187624" y="1412776"/>
                  <a:ext cx="576143" cy="576635"/>
                </a:xfrm>
                <a:prstGeom prst="ellipse">
                  <a:avLst/>
                </a:prstGeom>
                <a:noFill/>
                <a:ln w="38100" algn="ctr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tIns="0" rIns="0" bIns="0"/>
                <a:lstStyle/>
                <a:p>
                  <a:r>
                    <a:rPr lang="fr-FR" sz="2800">
                      <a:latin typeface="Garamond" pitchFamily="18" charset="0"/>
                    </a:rPr>
                    <a:t>A</a:t>
                  </a:r>
                </a:p>
              </p:txBody>
            </p:sp>
            <p:sp>
              <p:nvSpPr>
                <p:cNvPr id="30744" name="Ellipse 7"/>
                <p:cNvSpPr>
                  <a:spLocks noChangeArrowheads="1"/>
                </p:cNvSpPr>
                <p:nvPr/>
              </p:nvSpPr>
              <p:spPr bwMode="auto">
                <a:xfrm>
                  <a:off x="3420178" y="1412776"/>
                  <a:ext cx="576143" cy="576635"/>
                </a:xfrm>
                <a:prstGeom prst="ellipse">
                  <a:avLst/>
                </a:prstGeom>
                <a:noFill/>
                <a:ln w="38100" algn="ctr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tIns="0" rIns="0" bIns="0"/>
                <a:lstStyle/>
                <a:p>
                  <a:r>
                    <a:rPr lang="fr-FR" sz="2800">
                      <a:latin typeface="Garamond" pitchFamily="18" charset="0"/>
                    </a:rPr>
                    <a:t>B</a:t>
                  </a:r>
                </a:p>
              </p:txBody>
            </p:sp>
            <p:sp>
              <p:nvSpPr>
                <p:cNvPr id="30745" name="Ellipse 8"/>
                <p:cNvSpPr>
                  <a:spLocks noChangeArrowheads="1"/>
                </p:cNvSpPr>
                <p:nvPr/>
              </p:nvSpPr>
              <p:spPr bwMode="auto">
                <a:xfrm>
                  <a:off x="5364661" y="1412776"/>
                  <a:ext cx="576143" cy="576635"/>
                </a:xfrm>
                <a:prstGeom prst="ellipse">
                  <a:avLst/>
                </a:prstGeom>
                <a:noFill/>
                <a:ln w="38100" algn="ctr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tIns="0" rIns="0" bIns="0"/>
                <a:lstStyle/>
                <a:p>
                  <a:r>
                    <a:rPr lang="fr-FR" sz="2800">
                      <a:latin typeface="Garamond" pitchFamily="18" charset="0"/>
                    </a:rPr>
                    <a:t>C</a:t>
                  </a:r>
                </a:p>
              </p:txBody>
            </p:sp>
            <p:sp>
              <p:nvSpPr>
                <p:cNvPr id="30746" name="Ellipse 9"/>
                <p:cNvSpPr>
                  <a:spLocks noChangeArrowheads="1"/>
                </p:cNvSpPr>
                <p:nvPr/>
              </p:nvSpPr>
              <p:spPr bwMode="auto">
                <a:xfrm>
                  <a:off x="7309143" y="1412776"/>
                  <a:ext cx="576143" cy="576635"/>
                </a:xfrm>
                <a:prstGeom prst="ellipse">
                  <a:avLst/>
                </a:prstGeom>
                <a:noFill/>
                <a:ln w="38100" algn="ctr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tIns="0" rIns="0" bIns="0"/>
                <a:lstStyle/>
                <a:p>
                  <a:r>
                    <a:rPr lang="fr-FR" sz="2800">
                      <a:latin typeface="Garamond" pitchFamily="18" charset="0"/>
                    </a:rPr>
                    <a:t>D</a:t>
                  </a:r>
                </a:p>
              </p:txBody>
            </p:sp>
            <p:cxnSp>
              <p:nvCxnSpPr>
                <p:cNvPr id="30747" name="Connecteur droit 11"/>
                <p:cNvCxnSpPr>
                  <a:cxnSpLocks noChangeShapeType="1"/>
                  <a:stCxn id="30743" idx="6"/>
                  <a:endCxn id="30744" idx="2"/>
                </p:cNvCxnSpPr>
                <p:nvPr/>
              </p:nvCxnSpPr>
              <p:spPr bwMode="auto">
                <a:xfrm>
                  <a:off x="1763767" y="1701094"/>
                  <a:ext cx="1656411" cy="0"/>
                </a:xfrm>
                <a:prstGeom prst="line">
                  <a:avLst/>
                </a:prstGeom>
                <a:noFill/>
                <a:ln w="38100" algn="ctr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30748" name="Connecteur droit 13"/>
                <p:cNvCxnSpPr>
                  <a:cxnSpLocks noChangeShapeType="1"/>
                  <a:stCxn id="30744" idx="6"/>
                  <a:endCxn id="30745" idx="2"/>
                </p:cNvCxnSpPr>
                <p:nvPr/>
              </p:nvCxnSpPr>
              <p:spPr bwMode="auto">
                <a:xfrm>
                  <a:off x="3996321" y="1701094"/>
                  <a:ext cx="1368340" cy="0"/>
                </a:xfrm>
                <a:prstGeom prst="line">
                  <a:avLst/>
                </a:prstGeom>
                <a:noFill/>
                <a:ln w="38100" algn="ctr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30749" name="Connecteur droit 15"/>
                <p:cNvCxnSpPr>
                  <a:cxnSpLocks noChangeShapeType="1"/>
                  <a:stCxn id="30745" idx="6"/>
                  <a:endCxn id="30746" idx="2"/>
                </p:cNvCxnSpPr>
                <p:nvPr/>
              </p:nvCxnSpPr>
              <p:spPr bwMode="auto">
                <a:xfrm>
                  <a:off x="5940803" y="1701094"/>
                  <a:ext cx="1368340" cy="0"/>
                </a:xfrm>
                <a:prstGeom prst="line">
                  <a:avLst/>
                </a:prstGeom>
                <a:noFill/>
                <a:ln w="38100" algn="ctr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sp>
            <p:nvSpPr>
              <p:cNvPr id="30740" name="Ellipse 9"/>
              <p:cNvSpPr>
                <a:spLocks noChangeArrowheads="1"/>
              </p:cNvSpPr>
              <p:nvPr/>
            </p:nvSpPr>
            <p:spPr bwMode="auto">
              <a:xfrm>
                <a:off x="4068275" y="2739772"/>
                <a:ext cx="576205" cy="576884"/>
              </a:xfrm>
              <a:prstGeom prst="ellipse">
                <a:avLst/>
              </a:prstGeom>
              <a:noFill/>
              <a:ln w="38100" algn="ctr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r>
                  <a:rPr lang="fr-FR" sz="2800">
                    <a:latin typeface="Garamond" pitchFamily="18" charset="0"/>
                  </a:rPr>
                  <a:t>E</a:t>
                </a:r>
              </a:p>
            </p:txBody>
          </p:sp>
          <p:cxnSp>
            <p:nvCxnSpPr>
              <p:cNvPr id="30741" name="Connecteur droit 11"/>
              <p:cNvCxnSpPr>
                <a:cxnSpLocks noChangeShapeType="1"/>
                <a:stCxn id="30743" idx="5"/>
                <a:endCxn id="30740" idx="2"/>
              </p:cNvCxnSpPr>
              <p:nvPr/>
            </p:nvCxnSpPr>
            <p:spPr bwMode="auto">
              <a:xfrm>
                <a:off x="1463422" y="2655861"/>
                <a:ext cx="2604853" cy="372354"/>
              </a:xfrm>
              <a:prstGeom prst="line">
                <a:avLst/>
              </a:prstGeom>
              <a:noFill/>
              <a:ln w="38100" algn="ctr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0742" name="Connecteur droit 11"/>
              <p:cNvCxnSpPr>
                <a:cxnSpLocks noChangeShapeType="1"/>
                <a:stCxn id="30740" idx="6"/>
                <a:endCxn id="30746" idx="3"/>
              </p:cNvCxnSpPr>
              <p:nvPr/>
            </p:nvCxnSpPr>
            <p:spPr bwMode="auto">
              <a:xfrm flipV="1">
                <a:off x="4644480" y="2655861"/>
                <a:ext cx="2533677" cy="372354"/>
              </a:xfrm>
              <a:prstGeom prst="line">
                <a:avLst/>
              </a:prstGeom>
              <a:noFill/>
              <a:ln w="38100" algn="ctr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30733" name="Connecteur droit avec flèche 34"/>
            <p:cNvCxnSpPr>
              <a:cxnSpLocks noChangeShapeType="1"/>
            </p:cNvCxnSpPr>
            <p:nvPr/>
          </p:nvCxnSpPr>
          <p:spPr bwMode="auto">
            <a:xfrm>
              <a:off x="1291886" y="1907629"/>
              <a:ext cx="6264275" cy="0"/>
            </a:xfrm>
            <a:prstGeom prst="straightConnector1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0734" name="ZoneTexte 35"/>
            <p:cNvSpPr txBox="1">
              <a:spLocks noChangeArrowheads="1"/>
            </p:cNvSpPr>
            <p:nvPr/>
          </p:nvSpPr>
          <p:spPr bwMode="auto">
            <a:xfrm>
              <a:off x="3523911" y="1556792"/>
              <a:ext cx="1296988" cy="401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fr-FR" sz="2000">
                  <a:solidFill>
                    <a:srgbClr val="800000"/>
                  </a:solidFill>
                  <a:latin typeface="Garamond" pitchFamily="18" charset="0"/>
                </a:rPr>
                <a:t>3 sauts </a:t>
              </a:r>
            </a:p>
          </p:txBody>
        </p:sp>
        <p:sp>
          <p:nvSpPr>
            <p:cNvPr id="30735" name="Forme libre 37"/>
            <p:cNvSpPr>
              <a:spLocks/>
            </p:cNvSpPr>
            <p:nvPr/>
          </p:nvSpPr>
          <p:spPr bwMode="auto">
            <a:xfrm>
              <a:off x="1550649" y="2706142"/>
              <a:ext cx="5702300" cy="631825"/>
            </a:xfrm>
            <a:custGeom>
              <a:avLst/>
              <a:gdLst>
                <a:gd name="T0" fmla="*/ 0 w 5701553"/>
                <a:gd name="T1" fmla="*/ 0 h 632012"/>
                <a:gd name="T2" fmla="*/ 2889929 w 5701553"/>
                <a:gd name="T3" fmla="*/ 637267 h 632012"/>
                <a:gd name="T4" fmla="*/ 5725843 w 5701553"/>
                <a:gd name="T5" fmla="*/ 0 h 632012"/>
                <a:gd name="T6" fmla="*/ 5725843 w 5701553"/>
                <a:gd name="T7" fmla="*/ 0 h 63201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01553"/>
                <a:gd name="T13" fmla="*/ 0 h 632012"/>
                <a:gd name="T14" fmla="*/ 5701553 w 5701553"/>
                <a:gd name="T15" fmla="*/ 632012 h 63201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01553" h="632012">
                  <a:moveTo>
                    <a:pt x="0" y="0"/>
                  </a:moveTo>
                  <a:cubicBezTo>
                    <a:pt x="963705" y="316006"/>
                    <a:pt x="1927411" y="632012"/>
                    <a:pt x="2877670" y="632012"/>
                  </a:cubicBezTo>
                  <a:cubicBezTo>
                    <a:pt x="3827929" y="632012"/>
                    <a:pt x="5701553" y="0"/>
                    <a:pt x="5701553" y="0"/>
                  </a:cubicBezTo>
                </a:path>
              </a:pathLst>
            </a:cu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30736" name="ZoneTexte 38"/>
            <p:cNvSpPr txBox="1">
              <a:spLocks noChangeArrowheads="1"/>
            </p:cNvSpPr>
            <p:nvPr/>
          </p:nvSpPr>
          <p:spPr bwMode="auto">
            <a:xfrm>
              <a:off x="3811249" y="3312567"/>
              <a:ext cx="1296987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fr-FR" sz="2000">
                  <a:solidFill>
                    <a:srgbClr val="800000"/>
                  </a:solidFill>
                  <a:latin typeface="Garamond" pitchFamily="18" charset="0"/>
                </a:rPr>
                <a:t>2 sauts </a:t>
              </a:r>
            </a:p>
          </p:txBody>
        </p:sp>
        <p:sp>
          <p:nvSpPr>
            <p:cNvPr id="30737" name="Flèche vers le bas 40"/>
            <p:cNvSpPr>
              <a:spLocks noChangeArrowheads="1"/>
            </p:cNvSpPr>
            <p:nvPr/>
          </p:nvSpPr>
          <p:spPr bwMode="auto">
            <a:xfrm rot="-8143093">
              <a:off x="577511" y="2414042"/>
              <a:ext cx="346075" cy="868362"/>
            </a:xfrm>
            <a:prstGeom prst="downArrow">
              <a:avLst>
                <a:gd name="adj1" fmla="val 50000"/>
                <a:gd name="adj2" fmla="val 49986"/>
              </a:avLst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0738" name="Flèche vers le bas 40"/>
            <p:cNvSpPr>
              <a:spLocks noChangeArrowheads="1"/>
            </p:cNvSpPr>
            <p:nvPr/>
          </p:nvSpPr>
          <p:spPr bwMode="auto">
            <a:xfrm rot="8084071">
              <a:off x="7957798" y="2369592"/>
              <a:ext cx="346075" cy="869950"/>
            </a:xfrm>
            <a:prstGeom prst="downArrow">
              <a:avLst>
                <a:gd name="adj1" fmla="val 50000"/>
                <a:gd name="adj2" fmla="val 50077"/>
              </a:avLst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sp>
        <p:nvSpPr>
          <p:cNvPr id="30726" name="ZoneTexte 35"/>
          <p:cNvSpPr txBox="1">
            <a:spLocks noChangeArrowheads="1"/>
          </p:cNvSpPr>
          <p:nvPr/>
        </p:nvSpPr>
        <p:spPr bwMode="auto">
          <a:xfrm>
            <a:off x="1763713" y="1989138"/>
            <a:ext cx="1296987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fr-FR" sz="2000">
                <a:solidFill>
                  <a:schemeClr val="accent2"/>
                </a:solidFill>
                <a:latin typeface="Garamond" pitchFamily="18" charset="0"/>
              </a:rPr>
              <a:t>1</a:t>
            </a:r>
          </a:p>
        </p:txBody>
      </p:sp>
      <p:sp>
        <p:nvSpPr>
          <p:cNvPr id="30727" name="ZoneTexte 35"/>
          <p:cNvSpPr txBox="1">
            <a:spLocks noChangeArrowheads="1"/>
          </p:cNvSpPr>
          <p:nvPr/>
        </p:nvSpPr>
        <p:spPr bwMode="auto">
          <a:xfrm>
            <a:off x="3946525" y="2001838"/>
            <a:ext cx="1296988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fr-FR" sz="2000">
                <a:solidFill>
                  <a:schemeClr val="accent2"/>
                </a:solidFill>
                <a:latin typeface="Garamond" pitchFamily="18" charset="0"/>
              </a:rPr>
              <a:t>1</a:t>
            </a:r>
          </a:p>
        </p:txBody>
      </p:sp>
      <p:sp>
        <p:nvSpPr>
          <p:cNvPr id="30728" name="ZoneTexte 35"/>
          <p:cNvSpPr txBox="1">
            <a:spLocks noChangeArrowheads="1"/>
          </p:cNvSpPr>
          <p:nvPr/>
        </p:nvSpPr>
        <p:spPr bwMode="auto">
          <a:xfrm>
            <a:off x="5867400" y="2016125"/>
            <a:ext cx="1296988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fr-FR" sz="2000">
                <a:solidFill>
                  <a:schemeClr val="accent2"/>
                </a:solidFill>
                <a:latin typeface="Garamond" pitchFamily="18" charset="0"/>
              </a:rPr>
              <a:t>1</a:t>
            </a:r>
          </a:p>
        </p:txBody>
      </p:sp>
      <p:sp>
        <p:nvSpPr>
          <p:cNvPr id="30729" name="ZoneTexte 35"/>
          <p:cNvSpPr txBox="1">
            <a:spLocks noChangeArrowheads="1"/>
          </p:cNvSpPr>
          <p:nvPr/>
        </p:nvSpPr>
        <p:spPr bwMode="auto">
          <a:xfrm rot="366694">
            <a:off x="2235200" y="2716213"/>
            <a:ext cx="1296988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fr-FR" sz="2000">
                <a:solidFill>
                  <a:schemeClr val="accent2"/>
                </a:solidFill>
                <a:latin typeface="Garamond" pitchFamily="18" charset="0"/>
              </a:rPr>
              <a:t>1</a:t>
            </a:r>
          </a:p>
        </p:txBody>
      </p:sp>
      <p:sp>
        <p:nvSpPr>
          <p:cNvPr id="30730" name="ZoneTexte 35"/>
          <p:cNvSpPr txBox="1">
            <a:spLocks noChangeArrowheads="1"/>
          </p:cNvSpPr>
          <p:nvPr/>
        </p:nvSpPr>
        <p:spPr bwMode="auto">
          <a:xfrm rot="-906258">
            <a:off x="5260975" y="2720975"/>
            <a:ext cx="1296988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fr-FR" sz="2000">
                <a:solidFill>
                  <a:schemeClr val="accent2"/>
                </a:solidFill>
                <a:latin typeface="Garamond" pitchFamily="18" charset="0"/>
              </a:rPr>
              <a:t>1</a:t>
            </a:r>
          </a:p>
        </p:txBody>
      </p:sp>
      <p:sp>
        <p:nvSpPr>
          <p:cNvPr id="30731" name="Rectangle 9"/>
          <p:cNvSpPr>
            <a:spLocks noChangeArrowheads="1"/>
          </p:cNvSpPr>
          <p:nvPr/>
        </p:nvSpPr>
        <p:spPr bwMode="auto">
          <a:xfrm>
            <a:off x="139700" y="657225"/>
            <a:ext cx="8393113" cy="684213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81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4450"/>
            <a:ext cx="7772400" cy="504825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fr-FR" sz="2800" b="1" smtClean="0">
                <a:latin typeface="Garamond" pitchFamily="18" charset="0"/>
              </a:rPr>
              <a:t>RIP : principe général  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950" y="620713"/>
            <a:ext cx="8964613" cy="5905500"/>
          </a:xfrm>
        </p:spPr>
        <p:txBody>
          <a:bodyPr lIns="92075" tIns="46038" rIns="92075" bIns="46038"/>
          <a:lstStyle/>
          <a:p>
            <a:pPr marL="342900" lvl="1" indent="-342900" algn="just">
              <a:buClr>
                <a:srgbClr val="333399"/>
              </a:buClr>
              <a:defRPr/>
            </a:pPr>
            <a:r>
              <a:rPr lang="fr-FR" sz="2000" dirty="0" smtClean="0">
                <a:latin typeface="Garamond" pitchFamily="18" charset="0"/>
                <a:ea typeface="+mn-ea"/>
                <a:cs typeface="+mn-cs"/>
              </a:rPr>
              <a:t>RIP se base uniquement sur </a:t>
            </a:r>
            <a:r>
              <a:rPr lang="fr-FR" sz="2000" b="1" dirty="0" smtClean="0">
                <a:solidFill>
                  <a:srgbClr val="FF0000"/>
                </a:solidFill>
                <a:latin typeface="Garamond" pitchFamily="18" charset="0"/>
                <a:ea typeface="+mn-ea"/>
                <a:cs typeface="+mn-cs"/>
              </a:rPr>
              <a:t>le nombre de sauts </a:t>
            </a:r>
            <a:r>
              <a:rPr lang="fr-FR" sz="2000" dirty="0" smtClean="0">
                <a:latin typeface="Garamond" pitchFamily="18" charset="0"/>
                <a:ea typeface="+mn-ea"/>
                <a:cs typeface="+mn-cs"/>
              </a:rPr>
              <a:t>pour atteindre une destination.</a:t>
            </a:r>
          </a:p>
          <a:p>
            <a:pPr marL="742950" lvl="2" indent="-342900" algn="just">
              <a:buClr>
                <a:srgbClr val="FF0000"/>
              </a:buClr>
              <a:defRPr/>
            </a:pPr>
            <a:r>
              <a:rPr lang="fr-FR" sz="1800" b="1" dirty="0" smtClean="0">
                <a:latin typeface="Garamond" pitchFamily="18" charset="0"/>
              </a:rPr>
              <a:t>Métrique de RIP = </a:t>
            </a:r>
            <a:r>
              <a:rPr lang="fr-FR" sz="1800" b="1" dirty="0" smtClean="0">
                <a:solidFill>
                  <a:srgbClr val="FF0000"/>
                </a:solidFill>
                <a:latin typeface="Garamond" pitchFamily="18" charset="0"/>
              </a:rPr>
              <a:t>nombre de saut </a:t>
            </a:r>
            <a:r>
              <a:rPr lang="fr-FR" sz="1800" b="1" dirty="0" smtClean="0">
                <a:latin typeface="Garamond" pitchFamily="18" charset="0"/>
              </a:rPr>
              <a:t>pour calculer le plus court chemin.</a:t>
            </a:r>
          </a:p>
          <a:p>
            <a:pPr marL="742950" lvl="2" indent="-342900" algn="just">
              <a:buClr>
                <a:srgbClr val="FF0000"/>
              </a:buClr>
              <a:defRPr/>
            </a:pPr>
            <a:endParaRPr lang="fr-FR" dirty="0" smtClean="0">
              <a:latin typeface="Garamond" pitchFamily="18" charset="0"/>
              <a:ea typeface="+mn-ea"/>
              <a:cs typeface="+mn-cs"/>
            </a:endParaRPr>
          </a:p>
          <a:p>
            <a:pPr marL="742950" lvl="2" indent="-342900" algn="just">
              <a:buClr>
                <a:srgbClr val="FF0000"/>
              </a:buClr>
              <a:defRPr/>
            </a:pPr>
            <a:endParaRPr lang="fr-FR" dirty="0" smtClean="0">
              <a:latin typeface="Garamond" pitchFamily="18" charset="0"/>
              <a:ea typeface="+mn-ea"/>
              <a:cs typeface="+mn-cs"/>
            </a:endParaRPr>
          </a:p>
          <a:p>
            <a:pPr marL="742950" lvl="2" indent="-342900" algn="just">
              <a:buClr>
                <a:srgbClr val="FF0000"/>
              </a:buClr>
              <a:defRPr/>
            </a:pPr>
            <a:endParaRPr lang="fr-FR" dirty="0" smtClean="0">
              <a:latin typeface="Garamond" pitchFamily="18" charset="0"/>
              <a:ea typeface="+mn-ea"/>
              <a:cs typeface="+mn-cs"/>
            </a:endParaRPr>
          </a:p>
          <a:p>
            <a:pPr marL="742950" lvl="2" indent="-342900" algn="just">
              <a:buClr>
                <a:srgbClr val="FF0000"/>
              </a:buClr>
              <a:defRPr/>
            </a:pPr>
            <a:endParaRPr lang="fr-FR" dirty="0" smtClean="0">
              <a:latin typeface="Garamond" pitchFamily="18" charset="0"/>
              <a:ea typeface="+mn-ea"/>
              <a:cs typeface="+mn-cs"/>
            </a:endParaRPr>
          </a:p>
          <a:p>
            <a:pPr marL="342900" lvl="1" indent="-342900" algn="just">
              <a:buClr>
                <a:srgbClr val="333399"/>
              </a:buClr>
              <a:defRPr/>
            </a:pPr>
            <a:endParaRPr lang="fr-FR" sz="2000" dirty="0" smtClean="0">
              <a:latin typeface="Garamond" pitchFamily="18" charset="0"/>
            </a:endParaRPr>
          </a:p>
          <a:p>
            <a:pPr marL="0" lvl="1" indent="0" algn="just">
              <a:buClr>
                <a:srgbClr val="333399"/>
              </a:buClr>
              <a:buFont typeface="Wingdings" pitchFamily="2" charset="2"/>
              <a:buNone/>
              <a:defRPr/>
            </a:pPr>
            <a:endParaRPr lang="fr-FR" sz="3200" dirty="0" smtClean="0">
              <a:latin typeface="Garamond" pitchFamily="18" charset="0"/>
            </a:endParaRPr>
          </a:p>
          <a:p>
            <a:pPr marL="342900" lvl="1" indent="-342900" algn="just">
              <a:buClr>
                <a:srgbClr val="333399"/>
              </a:buClr>
              <a:defRPr/>
            </a:pPr>
            <a:r>
              <a:rPr lang="fr-FR" sz="2000" dirty="0" smtClean="0">
                <a:latin typeface="Garamond" pitchFamily="18" charset="0"/>
              </a:rPr>
              <a:t>Le calcul du plus court chemin se base sur </a:t>
            </a:r>
            <a:r>
              <a:rPr lang="fr-FR" sz="2000" b="1" dirty="0" smtClean="0">
                <a:solidFill>
                  <a:schemeClr val="accent2"/>
                </a:solidFill>
                <a:latin typeface="Garamond" pitchFamily="18" charset="0"/>
              </a:rPr>
              <a:t>l’algorithme de Bellman-Ford.</a:t>
            </a:r>
            <a:endParaRPr lang="fr-FR" sz="2000" dirty="0" smtClean="0">
              <a:latin typeface="Garamond" pitchFamily="18" charset="0"/>
            </a:endParaRPr>
          </a:p>
          <a:p>
            <a:pPr marL="742950" lvl="2" indent="-342900" algn="just">
              <a:buClr>
                <a:srgbClr val="FF0000"/>
              </a:buClr>
              <a:defRPr/>
            </a:pPr>
            <a:endParaRPr lang="fr-FR" dirty="0" smtClean="0">
              <a:latin typeface="Garamond" pitchFamily="18" charset="0"/>
            </a:endParaRPr>
          </a:p>
          <a:p>
            <a:pPr marL="742950" lvl="2" indent="-342900" algn="just">
              <a:buClr>
                <a:srgbClr val="FF0000"/>
              </a:buClr>
              <a:defRPr/>
            </a:pPr>
            <a:endParaRPr lang="fr-FR" dirty="0" smtClean="0">
              <a:latin typeface="Garamond" pitchFamily="18" charset="0"/>
            </a:endParaRPr>
          </a:p>
          <a:p>
            <a:pPr marL="742950" lvl="2" indent="-342900" algn="just">
              <a:buClr>
                <a:srgbClr val="FF0000"/>
              </a:buClr>
              <a:defRPr/>
            </a:pPr>
            <a:endParaRPr lang="fr-FR" dirty="0" smtClean="0">
              <a:latin typeface="Garamond" pitchFamily="18" charset="0"/>
              <a:ea typeface="+mn-ea"/>
              <a:cs typeface="+mn-cs"/>
            </a:endParaRPr>
          </a:p>
          <a:p>
            <a:pPr marL="742950" lvl="2" indent="-342900" algn="just">
              <a:buClr>
                <a:srgbClr val="FF0000"/>
              </a:buClr>
              <a:defRPr/>
            </a:pPr>
            <a:endParaRPr lang="fr-FR" dirty="0" smtClean="0">
              <a:latin typeface="Garamond" pitchFamily="18" charset="0"/>
              <a:ea typeface="+mn-ea"/>
              <a:cs typeface="+mn-cs"/>
            </a:endParaRPr>
          </a:p>
          <a:p>
            <a:pPr marL="742950" lvl="2" indent="-342900" algn="just">
              <a:buClr>
                <a:srgbClr val="FF0000"/>
              </a:buClr>
              <a:defRPr/>
            </a:pPr>
            <a:endParaRPr lang="fr-FR" dirty="0" smtClean="0">
              <a:latin typeface="Garamond" pitchFamily="18" charset="0"/>
              <a:ea typeface="+mn-ea"/>
              <a:cs typeface="+mn-cs"/>
            </a:endParaRPr>
          </a:p>
          <a:p>
            <a:pPr marL="342900" lvl="1" indent="-342900" algn="just">
              <a:buClr>
                <a:srgbClr val="333399"/>
              </a:buClr>
              <a:defRPr/>
            </a:pPr>
            <a:endParaRPr lang="fr-FR" sz="2000" dirty="0" smtClean="0">
              <a:latin typeface="Garamond" pitchFamily="18" charset="0"/>
              <a:ea typeface="+mn-ea"/>
              <a:cs typeface="+mn-cs"/>
            </a:endParaRPr>
          </a:p>
          <a:p>
            <a:pPr>
              <a:defRPr/>
            </a:pPr>
            <a:endParaRPr lang="fr-FR" sz="2000" b="1" dirty="0" smtClean="0">
              <a:latin typeface="Garamond" pitchFamily="18" charset="0"/>
            </a:endParaRPr>
          </a:p>
          <a:p>
            <a:pPr marL="342900" lvl="1" indent="-342900" algn="just">
              <a:buClr>
                <a:srgbClr val="333399"/>
              </a:buClr>
              <a:defRPr/>
            </a:pPr>
            <a:endParaRPr lang="fr-FR" sz="2000" dirty="0" smtClean="0">
              <a:latin typeface="Garamond" pitchFamily="18" charset="0"/>
              <a:ea typeface="+mn-ea"/>
              <a:cs typeface="+mn-cs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553200" y="6408738"/>
            <a:ext cx="2133600" cy="260350"/>
          </a:xfrm>
        </p:spPr>
        <p:txBody>
          <a:bodyPr/>
          <a:lstStyle/>
          <a:p>
            <a:pPr>
              <a:defRPr/>
            </a:pPr>
            <a:fld id="{161AB166-0A4B-443D-A3B2-A6ECDE655D57}" type="slidenum">
              <a:rPr lang="fr-FR" smtClean="0"/>
              <a:pPr>
                <a:defRPr/>
              </a:pPr>
              <a:t>44</a:t>
            </a:fld>
            <a:endParaRPr lang="fr-FR" dirty="0"/>
          </a:p>
        </p:txBody>
      </p:sp>
      <p:grpSp>
        <p:nvGrpSpPr>
          <p:cNvPr id="30725" name="Groupe 22"/>
          <p:cNvGrpSpPr>
            <a:grpSpLocks/>
          </p:cNvGrpSpPr>
          <p:nvPr/>
        </p:nvGrpSpPr>
        <p:grpSpPr bwMode="auto">
          <a:xfrm>
            <a:off x="577850" y="1557338"/>
            <a:ext cx="7988300" cy="2155825"/>
            <a:chOff x="577511" y="1556792"/>
            <a:chExt cx="7988300" cy="2155825"/>
          </a:xfrm>
        </p:grpSpPr>
        <p:grpSp>
          <p:nvGrpSpPr>
            <p:cNvPr id="30732" name="Groupe 32"/>
            <p:cNvGrpSpPr>
              <a:grpSpLocks/>
            </p:cNvGrpSpPr>
            <p:nvPr/>
          </p:nvGrpSpPr>
          <p:grpSpPr bwMode="auto">
            <a:xfrm>
              <a:off x="1074399" y="2055267"/>
              <a:ext cx="6697662" cy="1152525"/>
              <a:chOff x="971600" y="2163459"/>
              <a:chExt cx="6698378" cy="1153197"/>
            </a:xfrm>
          </p:grpSpPr>
          <p:grpSp>
            <p:nvGrpSpPr>
              <p:cNvPr id="30739" name="Groupe 31"/>
              <p:cNvGrpSpPr>
                <a:grpSpLocks/>
              </p:cNvGrpSpPr>
              <p:nvPr/>
            </p:nvGrpSpPr>
            <p:grpSpPr bwMode="auto">
              <a:xfrm>
                <a:off x="971600" y="2163459"/>
                <a:ext cx="6698378" cy="576884"/>
                <a:chOff x="1187624" y="1412776"/>
                <a:chExt cx="6697662" cy="576635"/>
              </a:xfrm>
            </p:grpSpPr>
            <p:sp>
              <p:nvSpPr>
                <p:cNvPr id="30743" name="Ellipse 5"/>
                <p:cNvSpPr>
                  <a:spLocks noChangeArrowheads="1"/>
                </p:cNvSpPr>
                <p:nvPr/>
              </p:nvSpPr>
              <p:spPr bwMode="auto">
                <a:xfrm>
                  <a:off x="1187624" y="1412776"/>
                  <a:ext cx="576143" cy="576635"/>
                </a:xfrm>
                <a:prstGeom prst="ellipse">
                  <a:avLst/>
                </a:prstGeom>
                <a:noFill/>
                <a:ln w="38100" algn="ctr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tIns="0" rIns="0" bIns="0"/>
                <a:lstStyle/>
                <a:p>
                  <a:r>
                    <a:rPr lang="fr-FR" sz="2800">
                      <a:latin typeface="Garamond" pitchFamily="18" charset="0"/>
                    </a:rPr>
                    <a:t>A</a:t>
                  </a:r>
                </a:p>
              </p:txBody>
            </p:sp>
            <p:sp>
              <p:nvSpPr>
                <p:cNvPr id="30744" name="Ellipse 7"/>
                <p:cNvSpPr>
                  <a:spLocks noChangeArrowheads="1"/>
                </p:cNvSpPr>
                <p:nvPr/>
              </p:nvSpPr>
              <p:spPr bwMode="auto">
                <a:xfrm>
                  <a:off x="3420178" y="1412776"/>
                  <a:ext cx="576143" cy="576635"/>
                </a:xfrm>
                <a:prstGeom prst="ellipse">
                  <a:avLst/>
                </a:prstGeom>
                <a:noFill/>
                <a:ln w="38100" algn="ctr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tIns="0" rIns="0" bIns="0"/>
                <a:lstStyle/>
                <a:p>
                  <a:r>
                    <a:rPr lang="fr-FR" sz="2800">
                      <a:latin typeface="Garamond" pitchFamily="18" charset="0"/>
                    </a:rPr>
                    <a:t>B</a:t>
                  </a:r>
                </a:p>
              </p:txBody>
            </p:sp>
            <p:sp>
              <p:nvSpPr>
                <p:cNvPr id="30745" name="Ellipse 8"/>
                <p:cNvSpPr>
                  <a:spLocks noChangeArrowheads="1"/>
                </p:cNvSpPr>
                <p:nvPr/>
              </p:nvSpPr>
              <p:spPr bwMode="auto">
                <a:xfrm>
                  <a:off x="5364661" y="1412776"/>
                  <a:ext cx="576143" cy="576635"/>
                </a:xfrm>
                <a:prstGeom prst="ellipse">
                  <a:avLst/>
                </a:prstGeom>
                <a:noFill/>
                <a:ln w="38100" algn="ctr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tIns="0" rIns="0" bIns="0"/>
                <a:lstStyle/>
                <a:p>
                  <a:r>
                    <a:rPr lang="fr-FR" sz="2800">
                      <a:latin typeface="Garamond" pitchFamily="18" charset="0"/>
                    </a:rPr>
                    <a:t>C</a:t>
                  </a:r>
                </a:p>
              </p:txBody>
            </p:sp>
            <p:sp>
              <p:nvSpPr>
                <p:cNvPr id="30746" name="Ellipse 9"/>
                <p:cNvSpPr>
                  <a:spLocks noChangeArrowheads="1"/>
                </p:cNvSpPr>
                <p:nvPr/>
              </p:nvSpPr>
              <p:spPr bwMode="auto">
                <a:xfrm>
                  <a:off x="7309143" y="1412776"/>
                  <a:ext cx="576143" cy="576635"/>
                </a:xfrm>
                <a:prstGeom prst="ellipse">
                  <a:avLst/>
                </a:prstGeom>
                <a:noFill/>
                <a:ln w="38100" algn="ctr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tIns="0" rIns="0" bIns="0"/>
                <a:lstStyle/>
                <a:p>
                  <a:r>
                    <a:rPr lang="fr-FR" sz="2800">
                      <a:latin typeface="Garamond" pitchFamily="18" charset="0"/>
                    </a:rPr>
                    <a:t>D</a:t>
                  </a:r>
                </a:p>
              </p:txBody>
            </p:sp>
            <p:cxnSp>
              <p:nvCxnSpPr>
                <p:cNvPr id="30747" name="Connecteur droit 11"/>
                <p:cNvCxnSpPr>
                  <a:cxnSpLocks noChangeShapeType="1"/>
                  <a:stCxn id="30743" idx="6"/>
                  <a:endCxn id="30744" idx="2"/>
                </p:cNvCxnSpPr>
                <p:nvPr/>
              </p:nvCxnSpPr>
              <p:spPr bwMode="auto">
                <a:xfrm>
                  <a:off x="1763767" y="1701094"/>
                  <a:ext cx="1656411" cy="0"/>
                </a:xfrm>
                <a:prstGeom prst="line">
                  <a:avLst/>
                </a:prstGeom>
                <a:noFill/>
                <a:ln w="38100" algn="ctr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30748" name="Connecteur droit 13"/>
                <p:cNvCxnSpPr>
                  <a:cxnSpLocks noChangeShapeType="1"/>
                  <a:stCxn id="30744" idx="6"/>
                  <a:endCxn id="30745" idx="2"/>
                </p:cNvCxnSpPr>
                <p:nvPr/>
              </p:nvCxnSpPr>
              <p:spPr bwMode="auto">
                <a:xfrm>
                  <a:off x="3996321" y="1701094"/>
                  <a:ext cx="1368340" cy="0"/>
                </a:xfrm>
                <a:prstGeom prst="line">
                  <a:avLst/>
                </a:prstGeom>
                <a:noFill/>
                <a:ln w="38100" algn="ctr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30749" name="Connecteur droit 15"/>
                <p:cNvCxnSpPr>
                  <a:cxnSpLocks noChangeShapeType="1"/>
                  <a:stCxn id="30745" idx="6"/>
                  <a:endCxn id="30746" idx="2"/>
                </p:cNvCxnSpPr>
                <p:nvPr/>
              </p:nvCxnSpPr>
              <p:spPr bwMode="auto">
                <a:xfrm>
                  <a:off x="5940803" y="1701094"/>
                  <a:ext cx="1368340" cy="0"/>
                </a:xfrm>
                <a:prstGeom prst="line">
                  <a:avLst/>
                </a:prstGeom>
                <a:noFill/>
                <a:ln w="38100" algn="ctr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sp>
            <p:nvSpPr>
              <p:cNvPr id="30740" name="Ellipse 9"/>
              <p:cNvSpPr>
                <a:spLocks noChangeArrowheads="1"/>
              </p:cNvSpPr>
              <p:nvPr/>
            </p:nvSpPr>
            <p:spPr bwMode="auto">
              <a:xfrm>
                <a:off x="4068275" y="2739772"/>
                <a:ext cx="576205" cy="576884"/>
              </a:xfrm>
              <a:prstGeom prst="ellipse">
                <a:avLst/>
              </a:prstGeom>
              <a:noFill/>
              <a:ln w="38100" algn="ctr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r>
                  <a:rPr lang="fr-FR" sz="2800">
                    <a:latin typeface="Garamond" pitchFamily="18" charset="0"/>
                  </a:rPr>
                  <a:t>E</a:t>
                </a:r>
              </a:p>
            </p:txBody>
          </p:sp>
          <p:cxnSp>
            <p:nvCxnSpPr>
              <p:cNvPr id="30741" name="Connecteur droit 11"/>
              <p:cNvCxnSpPr>
                <a:cxnSpLocks noChangeShapeType="1"/>
                <a:stCxn id="30743" idx="5"/>
                <a:endCxn id="30740" idx="2"/>
              </p:cNvCxnSpPr>
              <p:nvPr/>
            </p:nvCxnSpPr>
            <p:spPr bwMode="auto">
              <a:xfrm>
                <a:off x="1463422" y="2655861"/>
                <a:ext cx="2604853" cy="372354"/>
              </a:xfrm>
              <a:prstGeom prst="line">
                <a:avLst/>
              </a:prstGeom>
              <a:noFill/>
              <a:ln w="38100" algn="ctr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0742" name="Connecteur droit 11"/>
              <p:cNvCxnSpPr>
                <a:cxnSpLocks noChangeShapeType="1"/>
                <a:stCxn id="30740" idx="6"/>
                <a:endCxn id="30746" idx="3"/>
              </p:cNvCxnSpPr>
              <p:nvPr/>
            </p:nvCxnSpPr>
            <p:spPr bwMode="auto">
              <a:xfrm flipV="1">
                <a:off x="4644480" y="2655861"/>
                <a:ext cx="2533677" cy="372354"/>
              </a:xfrm>
              <a:prstGeom prst="line">
                <a:avLst/>
              </a:prstGeom>
              <a:noFill/>
              <a:ln w="38100" algn="ctr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30733" name="Connecteur droit avec flèche 34"/>
            <p:cNvCxnSpPr>
              <a:cxnSpLocks noChangeShapeType="1"/>
            </p:cNvCxnSpPr>
            <p:nvPr/>
          </p:nvCxnSpPr>
          <p:spPr bwMode="auto">
            <a:xfrm>
              <a:off x="1291886" y="1907629"/>
              <a:ext cx="6264275" cy="0"/>
            </a:xfrm>
            <a:prstGeom prst="straightConnector1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0734" name="ZoneTexte 35"/>
            <p:cNvSpPr txBox="1">
              <a:spLocks noChangeArrowheads="1"/>
            </p:cNvSpPr>
            <p:nvPr/>
          </p:nvSpPr>
          <p:spPr bwMode="auto">
            <a:xfrm>
              <a:off x="3523911" y="1556792"/>
              <a:ext cx="1296988" cy="401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fr-FR" sz="2000">
                  <a:solidFill>
                    <a:srgbClr val="800000"/>
                  </a:solidFill>
                  <a:latin typeface="Garamond" pitchFamily="18" charset="0"/>
                </a:rPr>
                <a:t>3 sauts </a:t>
              </a:r>
            </a:p>
          </p:txBody>
        </p:sp>
        <p:sp>
          <p:nvSpPr>
            <p:cNvPr id="30735" name="Forme libre 37"/>
            <p:cNvSpPr>
              <a:spLocks/>
            </p:cNvSpPr>
            <p:nvPr/>
          </p:nvSpPr>
          <p:spPr bwMode="auto">
            <a:xfrm>
              <a:off x="1550649" y="2706142"/>
              <a:ext cx="5702300" cy="631825"/>
            </a:xfrm>
            <a:custGeom>
              <a:avLst/>
              <a:gdLst>
                <a:gd name="T0" fmla="*/ 0 w 5701553"/>
                <a:gd name="T1" fmla="*/ 0 h 632012"/>
                <a:gd name="T2" fmla="*/ 2889929 w 5701553"/>
                <a:gd name="T3" fmla="*/ 637267 h 632012"/>
                <a:gd name="T4" fmla="*/ 5725843 w 5701553"/>
                <a:gd name="T5" fmla="*/ 0 h 632012"/>
                <a:gd name="T6" fmla="*/ 5725843 w 5701553"/>
                <a:gd name="T7" fmla="*/ 0 h 63201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01553"/>
                <a:gd name="T13" fmla="*/ 0 h 632012"/>
                <a:gd name="T14" fmla="*/ 5701553 w 5701553"/>
                <a:gd name="T15" fmla="*/ 632012 h 63201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01553" h="632012">
                  <a:moveTo>
                    <a:pt x="0" y="0"/>
                  </a:moveTo>
                  <a:cubicBezTo>
                    <a:pt x="963705" y="316006"/>
                    <a:pt x="1927411" y="632012"/>
                    <a:pt x="2877670" y="632012"/>
                  </a:cubicBezTo>
                  <a:cubicBezTo>
                    <a:pt x="3827929" y="632012"/>
                    <a:pt x="5701553" y="0"/>
                    <a:pt x="5701553" y="0"/>
                  </a:cubicBezTo>
                </a:path>
              </a:pathLst>
            </a:cu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30736" name="ZoneTexte 38"/>
            <p:cNvSpPr txBox="1">
              <a:spLocks noChangeArrowheads="1"/>
            </p:cNvSpPr>
            <p:nvPr/>
          </p:nvSpPr>
          <p:spPr bwMode="auto">
            <a:xfrm>
              <a:off x="3811249" y="3312567"/>
              <a:ext cx="1296987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fr-FR" sz="2000">
                  <a:solidFill>
                    <a:srgbClr val="800000"/>
                  </a:solidFill>
                  <a:latin typeface="Garamond" pitchFamily="18" charset="0"/>
                </a:rPr>
                <a:t>2 sauts </a:t>
              </a:r>
            </a:p>
          </p:txBody>
        </p:sp>
        <p:sp>
          <p:nvSpPr>
            <p:cNvPr id="30737" name="Flèche vers le bas 40"/>
            <p:cNvSpPr>
              <a:spLocks noChangeArrowheads="1"/>
            </p:cNvSpPr>
            <p:nvPr/>
          </p:nvSpPr>
          <p:spPr bwMode="auto">
            <a:xfrm rot="-8143093">
              <a:off x="577511" y="2414042"/>
              <a:ext cx="346075" cy="868362"/>
            </a:xfrm>
            <a:prstGeom prst="downArrow">
              <a:avLst>
                <a:gd name="adj1" fmla="val 50000"/>
                <a:gd name="adj2" fmla="val 49986"/>
              </a:avLst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0738" name="Flèche vers le bas 40"/>
            <p:cNvSpPr>
              <a:spLocks noChangeArrowheads="1"/>
            </p:cNvSpPr>
            <p:nvPr/>
          </p:nvSpPr>
          <p:spPr bwMode="auto">
            <a:xfrm rot="8084071">
              <a:off x="7957798" y="2369592"/>
              <a:ext cx="346075" cy="869950"/>
            </a:xfrm>
            <a:prstGeom prst="downArrow">
              <a:avLst>
                <a:gd name="adj1" fmla="val 50000"/>
                <a:gd name="adj2" fmla="val 50077"/>
              </a:avLst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sp>
        <p:nvSpPr>
          <p:cNvPr id="30726" name="ZoneTexte 35"/>
          <p:cNvSpPr txBox="1">
            <a:spLocks noChangeArrowheads="1"/>
          </p:cNvSpPr>
          <p:nvPr/>
        </p:nvSpPr>
        <p:spPr bwMode="auto">
          <a:xfrm>
            <a:off x="1763713" y="1989138"/>
            <a:ext cx="1296987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fr-FR" sz="2000">
                <a:solidFill>
                  <a:schemeClr val="accent2"/>
                </a:solidFill>
                <a:latin typeface="Garamond" pitchFamily="18" charset="0"/>
              </a:rPr>
              <a:t>1</a:t>
            </a:r>
          </a:p>
        </p:txBody>
      </p:sp>
      <p:sp>
        <p:nvSpPr>
          <p:cNvPr id="30727" name="ZoneTexte 35"/>
          <p:cNvSpPr txBox="1">
            <a:spLocks noChangeArrowheads="1"/>
          </p:cNvSpPr>
          <p:nvPr/>
        </p:nvSpPr>
        <p:spPr bwMode="auto">
          <a:xfrm>
            <a:off x="3946525" y="2001838"/>
            <a:ext cx="1296988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fr-FR" sz="2000">
                <a:solidFill>
                  <a:schemeClr val="accent2"/>
                </a:solidFill>
                <a:latin typeface="Garamond" pitchFamily="18" charset="0"/>
              </a:rPr>
              <a:t>1</a:t>
            </a:r>
          </a:p>
        </p:txBody>
      </p:sp>
      <p:sp>
        <p:nvSpPr>
          <p:cNvPr id="30728" name="ZoneTexte 35"/>
          <p:cNvSpPr txBox="1">
            <a:spLocks noChangeArrowheads="1"/>
          </p:cNvSpPr>
          <p:nvPr/>
        </p:nvSpPr>
        <p:spPr bwMode="auto">
          <a:xfrm>
            <a:off x="5867400" y="2016125"/>
            <a:ext cx="1296988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fr-FR" sz="2000">
                <a:solidFill>
                  <a:schemeClr val="accent2"/>
                </a:solidFill>
                <a:latin typeface="Garamond" pitchFamily="18" charset="0"/>
              </a:rPr>
              <a:t>1</a:t>
            </a:r>
          </a:p>
        </p:txBody>
      </p:sp>
      <p:sp>
        <p:nvSpPr>
          <p:cNvPr id="30729" name="ZoneTexte 35"/>
          <p:cNvSpPr txBox="1">
            <a:spLocks noChangeArrowheads="1"/>
          </p:cNvSpPr>
          <p:nvPr/>
        </p:nvSpPr>
        <p:spPr bwMode="auto">
          <a:xfrm rot="366694">
            <a:off x="2235200" y="2716213"/>
            <a:ext cx="1296988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fr-FR" sz="2000">
                <a:solidFill>
                  <a:schemeClr val="accent2"/>
                </a:solidFill>
                <a:latin typeface="Garamond" pitchFamily="18" charset="0"/>
              </a:rPr>
              <a:t>1</a:t>
            </a:r>
          </a:p>
        </p:txBody>
      </p:sp>
      <p:sp>
        <p:nvSpPr>
          <p:cNvPr id="30730" name="ZoneTexte 35"/>
          <p:cNvSpPr txBox="1">
            <a:spLocks noChangeArrowheads="1"/>
          </p:cNvSpPr>
          <p:nvPr/>
        </p:nvSpPr>
        <p:spPr bwMode="auto">
          <a:xfrm rot="-906258">
            <a:off x="5260975" y="2720975"/>
            <a:ext cx="1296988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fr-FR" sz="2000">
                <a:solidFill>
                  <a:schemeClr val="accent2"/>
                </a:solidFill>
                <a:latin typeface="Garamond" pitchFamily="18" charset="0"/>
              </a:rPr>
              <a:t>1</a:t>
            </a:r>
          </a:p>
        </p:txBody>
      </p:sp>
      <p:sp>
        <p:nvSpPr>
          <p:cNvPr id="30731" name="Rectangle 9"/>
          <p:cNvSpPr>
            <a:spLocks noChangeArrowheads="1"/>
          </p:cNvSpPr>
          <p:nvPr/>
        </p:nvSpPr>
        <p:spPr bwMode="auto">
          <a:xfrm>
            <a:off x="139700" y="657225"/>
            <a:ext cx="8393113" cy="684213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867545" y="5262299"/>
            <a:ext cx="7232847" cy="830997"/>
          </a:xfrm>
          <a:prstGeom prst="rect">
            <a:avLst/>
          </a:prstGeom>
          <a:solidFill>
            <a:srgbClr val="FFDC6D"/>
          </a:solidFill>
        </p:spPr>
        <p:txBody>
          <a:bodyPr wrap="square">
            <a:spAutoFit/>
          </a:bodyPr>
          <a:lstStyle/>
          <a:p>
            <a:r>
              <a:rPr lang="fr-FR" sz="2400" dirty="0">
                <a:solidFill>
                  <a:srgbClr val="800000"/>
                </a:solidFill>
                <a:latin typeface="Garamond" pitchFamily="18" charset="0"/>
              </a:rPr>
              <a:t>RIP :</a:t>
            </a:r>
            <a:r>
              <a:rPr lang="fr-FR" sz="2400" dirty="0">
                <a:latin typeface="Garamond" pitchFamily="18" charset="0"/>
              </a:rPr>
              <a:t> </a:t>
            </a:r>
            <a:r>
              <a:rPr lang="fr-FR" sz="2400" dirty="0">
                <a:solidFill>
                  <a:srgbClr val="FF0000"/>
                </a:solidFill>
                <a:latin typeface="Garamond" pitchFamily="18" charset="0"/>
              </a:rPr>
              <a:t>vision locale </a:t>
            </a:r>
            <a:r>
              <a:rPr lang="fr-FR" sz="2400" dirty="0">
                <a:solidFill>
                  <a:schemeClr val="tx1"/>
                </a:solidFill>
                <a:latin typeface="Garamond" pitchFamily="18" charset="0"/>
              </a:rPr>
              <a:t>des routeurs (ne connaissent pas la topologie globale du réseau) </a:t>
            </a:r>
            <a:endParaRPr lang="fr-FR" sz="2400" dirty="0">
              <a:solidFill>
                <a:schemeClr val="tx1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1409" y="4264124"/>
            <a:ext cx="662599" cy="893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31208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4450"/>
            <a:ext cx="7772400" cy="504825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fr-FR" sz="2800" b="1" smtClean="0">
                <a:latin typeface="Garamond" pitchFamily="18" charset="0"/>
              </a:rPr>
              <a:t>RIP : principe général  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950" y="620713"/>
            <a:ext cx="8964613" cy="5905500"/>
          </a:xfrm>
        </p:spPr>
        <p:txBody>
          <a:bodyPr lIns="92075" tIns="46038" rIns="92075" bIns="46038"/>
          <a:lstStyle/>
          <a:p>
            <a:pPr marL="342900" lvl="1" indent="-342900" algn="just">
              <a:buClr>
                <a:srgbClr val="333399"/>
              </a:buClr>
              <a:defRPr/>
            </a:pPr>
            <a:r>
              <a:rPr lang="fr-FR" sz="2000" dirty="0" smtClean="0">
                <a:latin typeface="Garamond" pitchFamily="18" charset="0"/>
                <a:ea typeface="+mn-ea"/>
                <a:cs typeface="+mn-cs"/>
              </a:rPr>
              <a:t>RIP se base uniquement sur </a:t>
            </a:r>
            <a:r>
              <a:rPr lang="fr-FR" sz="2000" b="1" dirty="0" smtClean="0">
                <a:solidFill>
                  <a:srgbClr val="FF0000"/>
                </a:solidFill>
                <a:latin typeface="Garamond" pitchFamily="18" charset="0"/>
                <a:ea typeface="+mn-ea"/>
                <a:cs typeface="+mn-cs"/>
              </a:rPr>
              <a:t>le nombre de sauts </a:t>
            </a:r>
            <a:r>
              <a:rPr lang="fr-FR" sz="2000" dirty="0" smtClean="0">
                <a:latin typeface="Garamond" pitchFamily="18" charset="0"/>
                <a:ea typeface="+mn-ea"/>
                <a:cs typeface="+mn-cs"/>
              </a:rPr>
              <a:t>pour atteindre une destination.</a:t>
            </a:r>
          </a:p>
          <a:p>
            <a:pPr marL="742950" lvl="2" indent="-342900" algn="just">
              <a:buClr>
                <a:srgbClr val="FF0000"/>
              </a:buClr>
              <a:defRPr/>
            </a:pPr>
            <a:r>
              <a:rPr lang="fr-FR" sz="1800" b="1" dirty="0" smtClean="0">
                <a:latin typeface="Garamond" pitchFamily="18" charset="0"/>
              </a:rPr>
              <a:t>Métrique de RIP = </a:t>
            </a:r>
            <a:r>
              <a:rPr lang="fr-FR" sz="1800" b="1" dirty="0" smtClean="0">
                <a:solidFill>
                  <a:srgbClr val="FF0000"/>
                </a:solidFill>
                <a:latin typeface="Garamond" pitchFamily="18" charset="0"/>
              </a:rPr>
              <a:t>nombre de saut </a:t>
            </a:r>
            <a:r>
              <a:rPr lang="fr-FR" sz="1800" b="1" dirty="0" smtClean="0">
                <a:latin typeface="Garamond" pitchFamily="18" charset="0"/>
              </a:rPr>
              <a:t>pour calculer le plus court chemin.</a:t>
            </a:r>
          </a:p>
          <a:p>
            <a:pPr marL="742950" lvl="2" indent="-342900" algn="just">
              <a:buClr>
                <a:srgbClr val="FF0000"/>
              </a:buClr>
              <a:defRPr/>
            </a:pPr>
            <a:endParaRPr lang="fr-FR" dirty="0" smtClean="0">
              <a:latin typeface="Garamond" pitchFamily="18" charset="0"/>
              <a:ea typeface="+mn-ea"/>
              <a:cs typeface="+mn-cs"/>
            </a:endParaRPr>
          </a:p>
          <a:p>
            <a:pPr marL="742950" lvl="2" indent="-342900" algn="just">
              <a:buClr>
                <a:srgbClr val="FF0000"/>
              </a:buClr>
              <a:defRPr/>
            </a:pPr>
            <a:endParaRPr lang="fr-FR" dirty="0" smtClean="0">
              <a:latin typeface="Garamond" pitchFamily="18" charset="0"/>
              <a:ea typeface="+mn-ea"/>
              <a:cs typeface="+mn-cs"/>
            </a:endParaRPr>
          </a:p>
          <a:p>
            <a:pPr marL="742950" lvl="2" indent="-342900" algn="just">
              <a:buClr>
                <a:srgbClr val="FF0000"/>
              </a:buClr>
              <a:defRPr/>
            </a:pPr>
            <a:endParaRPr lang="fr-FR" dirty="0" smtClean="0">
              <a:latin typeface="Garamond" pitchFamily="18" charset="0"/>
              <a:ea typeface="+mn-ea"/>
              <a:cs typeface="+mn-cs"/>
            </a:endParaRPr>
          </a:p>
          <a:p>
            <a:pPr marL="742950" lvl="2" indent="-342900" algn="just">
              <a:buClr>
                <a:srgbClr val="FF0000"/>
              </a:buClr>
              <a:defRPr/>
            </a:pPr>
            <a:endParaRPr lang="fr-FR" dirty="0" smtClean="0">
              <a:latin typeface="Garamond" pitchFamily="18" charset="0"/>
              <a:ea typeface="+mn-ea"/>
              <a:cs typeface="+mn-cs"/>
            </a:endParaRPr>
          </a:p>
          <a:p>
            <a:pPr marL="342900" lvl="1" indent="-342900" algn="just">
              <a:buClr>
                <a:srgbClr val="333399"/>
              </a:buClr>
              <a:defRPr/>
            </a:pPr>
            <a:endParaRPr lang="fr-FR" sz="2000" dirty="0" smtClean="0">
              <a:latin typeface="Garamond" pitchFamily="18" charset="0"/>
            </a:endParaRPr>
          </a:p>
          <a:p>
            <a:pPr marL="0" lvl="1" indent="0" algn="just">
              <a:buClr>
                <a:srgbClr val="333399"/>
              </a:buClr>
              <a:buFont typeface="Wingdings" pitchFamily="2" charset="2"/>
              <a:buNone/>
              <a:defRPr/>
            </a:pPr>
            <a:endParaRPr lang="fr-FR" sz="3200" dirty="0" smtClean="0">
              <a:latin typeface="Garamond" pitchFamily="18" charset="0"/>
            </a:endParaRPr>
          </a:p>
          <a:p>
            <a:pPr marL="342900" lvl="1" indent="-342900" algn="just">
              <a:buClr>
                <a:srgbClr val="333399"/>
              </a:buClr>
              <a:defRPr/>
            </a:pPr>
            <a:r>
              <a:rPr lang="fr-FR" sz="2000" dirty="0" smtClean="0">
                <a:latin typeface="Garamond" pitchFamily="18" charset="0"/>
              </a:rPr>
              <a:t>Chaque routeur transmet périodiquement </a:t>
            </a:r>
            <a:r>
              <a:rPr lang="fr-FR" sz="2000" b="1" dirty="0" smtClean="0">
                <a:latin typeface="Garamond" pitchFamily="18" charset="0"/>
              </a:rPr>
              <a:t>(chaque 30 secondes : </a:t>
            </a:r>
            <a:r>
              <a:rPr lang="fr-FR" sz="2000" b="1" dirty="0" smtClean="0">
                <a:solidFill>
                  <a:srgbClr val="FF0000"/>
                </a:solidFill>
                <a:latin typeface="Garamond" pitchFamily="18" charset="0"/>
              </a:rPr>
              <a:t>update </a:t>
            </a:r>
            <a:r>
              <a:rPr lang="fr-FR" sz="2000" b="1" dirty="0" err="1" smtClean="0">
                <a:solidFill>
                  <a:srgbClr val="FF0000"/>
                </a:solidFill>
                <a:latin typeface="Garamond" pitchFamily="18" charset="0"/>
              </a:rPr>
              <a:t>timer</a:t>
            </a:r>
            <a:r>
              <a:rPr lang="fr-FR" sz="2000" b="1" dirty="0" smtClean="0">
                <a:latin typeface="Garamond" pitchFamily="18" charset="0"/>
              </a:rPr>
              <a:t>) </a:t>
            </a:r>
            <a:r>
              <a:rPr lang="fr-FR" sz="2000" dirty="0" smtClean="0">
                <a:latin typeface="Garamond" pitchFamily="18" charset="0"/>
              </a:rPr>
              <a:t>à </a:t>
            </a:r>
            <a:r>
              <a:rPr lang="fr-FR" sz="2000" b="1" u="sng" dirty="0" smtClean="0">
                <a:solidFill>
                  <a:srgbClr val="FF0000"/>
                </a:solidFill>
                <a:latin typeface="Garamond" pitchFamily="18" charset="0"/>
              </a:rPr>
              <a:t>ses voisins immédiats</a:t>
            </a:r>
            <a:r>
              <a:rPr lang="fr-FR" sz="2000" b="1" dirty="0" smtClean="0">
                <a:latin typeface="Garamond" pitchFamily="18" charset="0"/>
              </a:rPr>
              <a:t> </a:t>
            </a:r>
            <a:r>
              <a:rPr lang="fr-FR" sz="2000" dirty="0" smtClean="0">
                <a:latin typeface="Garamond" pitchFamily="18" charset="0"/>
              </a:rPr>
              <a:t>les routes dont il dispose. </a:t>
            </a:r>
          </a:p>
          <a:p>
            <a:pPr marL="742950" lvl="2" indent="-342900" algn="just">
              <a:buClr>
                <a:srgbClr val="FF0000"/>
              </a:buClr>
              <a:defRPr/>
            </a:pPr>
            <a:r>
              <a:rPr lang="fr-FR" b="1" dirty="0">
                <a:latin typeface="Garamond" pitchFamily="18" charset="0"/>
              </a:rPr>
              <a:t>Utilisation de UDP sur le port destination </a:t>
            </a:r>
            <a:r>
              <a:rPr lang="fr-FR" b="1" dirty="0" smtClean="0">
                <a:latin typeface="Garamond" pitchFamily="18" charset="0"/>
              </a:rPr>
              <a:t>520</a:t>
            </a:r>
            <a:r>
              <a:rPr lang="fr-FR" dirty="0" smtClean="0">
                <a:latin typeface="Garamond" pitchFamily="18" charset="0"/>
              </a:rPr>
              <a:t> (port source dynamique)</a:t>
            </a:r>
            <a:r>
              <a:rPr lang="fr-FR" b="1" dirty="0" smtClean="0">
                <a:latin typeface="Garamond" pitchFamily="18" charset="0"/>
              </a:rPr>
              <a:t>. </a:t>
            </a:r>
            <a:endParaRPr lang="fr-FR" dirty="0" smtClean="0">
              <a:latin typeface="Garamond" pitchFamily="18" charset="0"/>
            </a:endParaRPr>
          </a:p>
          <a:p>
            <a:pPr marL="742950" lvl="2" indent="-342900" algn="just">
              <a:buClr>
                <a:srgbClr val="FF0000"/>
              </a:buClr>
              <a:defRPr/>
            </a:pPr>
            <a:r>
              <a:rPr lang="fr-FR" b="1" dirty="0" smtClean="0">
                <a:latin typeface="Garamond" pitchFamily="18" charset="0"/>
              </a:rPr>
              <a:t>Utilisation de l’@ Multicast </a:t>
            </a:r>
            <a:r>
              <a:rPr lang="fr-FR" b="1" dirty="0" smtClean="0">
                <a:solidFill>
                  <a:srgbClr val="FF0000"/>
                </a:solidFill>
                <a:latin typeface="Garamond" pitchFamily="18" charset="0"/>
              </a:rPr>
              <a:t>224.0.0.9 </a:t>
            </a:r>
            <a:r>
              <a:rPr lang="fr-FR" b="1" dirty="0">
                <a:solidFill>
                  <a:schemeClr val="accent2"/>
                </a:solidFill>
                <a:latin typeface="Garamond" pitchFamily="18" charset="0"/>
              </a:rPr>
              <a:t>(les routeurs </a:t>
            </a:r>
            <a:r>
              <a:rPr lang="fr-FR" b="1" dirty="0" smtClean="0">
                <a:solidFill>
                  <a:schemeClr val="accent2"/>
                </a:solidFill>
                <a:latin typeface="Garamond" pitchFamily="18" charset="0"/>
              </a:rPr>
              <a:t>RIP)</a:t>
            </a:r>
            <a:r>
              <a:rPr lang="fr-FR" b="1" dirty="0">
                <a:solidFill>
                  <a:schemeClr val="accent6"/>
                </a:solidFill>
                <a:latin typeface="Garamond" pitchFamily="18" charset="0"/>
              </a:rPr>
              <a:t> </a:t>
            </a:r>
            <a:r>
              <a:rPr lang="fr-FR" b="1" dirty="0" smtClean="0">
                <a:latin typeface="Garamond" pitchFamily="18" charset="0"/>
              </a:rPr>
              <a:t>avec </a:t>
            </a:r>
            <a:r>
              <a:rPr lang="fr-FR" b="1" dirty="0" smtClean="0">
                <a:solidFill>
                  <a:srgbClr val="FF0000"/>
                </a:solidFill>
                <a:latin typeface="Garamond" pitchFamily="18" charset="0"/>
              </a:rPr>
              <a:t>TTL = 1.</a:t>
            </a:r>
            <a:endParaRPr lang="fr-FR" b="1" dirty="0" smtClean="0">
              <a:solidFill>
                <a:schemeClr val="accent6"/>
              </a:solidFill>
              <a:latin typeface="Garamond" pitchFamily="18" charset="0"/>
            </a:endParaRPr>
          </a:p>
          <a:p>
            <a:pPr marL="1200150" lvl="3" indent="-342900" algn="just">
              <a:buClr>
                <a:srgbClr val="FF0000"/>
              </a:buClr>
              <a:defRPr/>
            </a:pPr>
            <a:r>
              <a:rPr lang="fr-FR" dirty="0" smtClean="0">
                <a:latin typeface="Garamond" pitchFamily="18" charset="0"/>
              </a:rPr>
              <a:t>Diffuser </a:t>
            </a:r>
            <a:r>
              <a:rPr lang="fr-FR" dirty="0">
                <a:latin typeface="Garamond" pitchFamily="18" charset="0"/>
              </a:rPr>
              <a:t>des mises à jour de routage </a:t>
            </a:r>
            <a:r>
              <a:rPr lang="fr-FR" b="1" dirty="0" smtClean="0">
                <a:latin typeface="Garamond" pitchFamily="18" charset="0"/>
              </a:rPr>
              <a:t>uniquement aux routeurs voisins.</a:t>
            </a:r>
            <a:endParaRPr lang="fr-FR" b="1" dirty="0" smtClean="0">
              <a:solidFill>
                <a:schemeClr val="accent6"/>
              </a:solidFill>
              <a:latin typeface="Garamond" pitchFamily="18" charset="0"/>
            </a:endParaRPr>
          </a:p>
          <a:p>
            <a:pPr marL="742950" lvl="2" indent="-342900" algn="just">
              <a:buClr>
                <a:srgbClr val="FF0000"/>
              </a:buClr>
              <a:defRPr/>
            </a:pPr>
            <a:endParaRPr lang="fr-FR" dirty="0" smtClean="0">
              <a:latin typeface="Garamond" pitchFamily="18" charset="0"/>
            </a:endParaRPr>
          </a:p>
          <a:p>
            <a:pPr marL="742950" lvl="2" indent="-342900" algn="just">
              <a:buClr>
                <a:srgbClr val="FF0000"/>
              </a:buClr>
              <a:defRPr/>
            </a:pPr>
            <a:endParaRPr lang="fr-FR" dirty="0" smtClean="0">
              <a:latin typeface="Garamond" pitchFamily="18" charset="0"/>
            </a:endParaRPr>
          </a:p>
          <a:p>
            <a:pPr marL="742950" lvl="2" indent="-342900" algn="just">
              <a:buClr>
                <a:srgbClr val="FF0000"/>
              </a:buClr>
              <a:defRPr/>
            </a:pPr>
            <a:endParaRPr lang="fr-FR" dirty="0" smtClean="0">
              <a:latin typeface="Garamond" pitchFamily="18" charset="0"/>
              <a:ea typeface="+mn-ea"/>
              <a:cs typeface="+mn-cs"/>
            </a:endParaRPr>
          </a:p>
          <a:p>
            <a:pPr marL="742950" lvl="2" indent="-342900" algn="just">
              <a:buClr>
                <a:srgbClr val="FF0000"/>
              </a:buClr>
              <a:defRPr/>
            </a:pPr>
            <a:endParaRPr lang="fr-FR" dirty="0" smtClean="0">
              <a:latin typeface="Garamond" pitchFamily="18" charset="0"/>
              <a:ea typeface="+mn-ea"/>
              <a:cs typeface="+mn-cs"/>
            </a:endParaRPr>
          </a:p>
          <a:p>
            <a:pPr marL="742950" lvl="2" indent="-342900" algn="just">
              <a:buClr>
                <a:srgbClr val="FF0000"/>
              </a:buClr>
              <a:defRPr/>
            </a:pPr>
            <a:endParaRPr lang="fr-FR" dirty="0" smtClean="0">
              <a:latin typeface="Garamond" pitchFamily="18" charset="0"/>
              <a:ea typeface="+mn-ea"/>
              <a:cs typeface="+mn-cs"/>
            </a:endParaRPr>
          </a:p>
          <a:p>
            <a:pPr marL="342900" lvl="1" indent="-342900" algn="just">
              <a:buClr>
                <a:srgbClr val="333399"/>
              </a:buClr>
              <a:defRPr/>
            </a:pPr>
            <a:endParaRPr lang="fr-FR" sz="2000" dirty="0" smtClean="0">
              <a:latin typeface="Garamond" pitchFamily="18" charset="0"/>
              <a:ea typeface="+mn-ea"/>
              <a:cs typeface="+mn-cs"/>
            </a:endParaRPr>
          </a:p>
          <a:p>
            <a:pPr>
              <a:defRPr/>
            </a:pPr>
            <a:endParaRPr lang="fr-FR" sz="2000" b="1" dirty="0" smtClean="0">
              <a:latin typeface="Garamond" pitchFamily="18" charset="0"/>
            </a:endParaRPr>
          </a:p>
          <a:p>
            <a:pPr marL="342900" lvl="1" indent="-342900" algn="just">
              <a:buClr>
                <a:srgbClr val="333399"/>
              </a:buClr>
              <a:defRPr/>
            </a:pPr>
            <a:endParaRPr lang="fr-FR" sz="2000" dirty="0" smtClean="0">
              <a:latin typeface="Garamond" pitchFamily="18" charset="0"/>
              <a:ea typeface="+mn-ea"/>
              <a:cs typeface="+mn-cs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553200" y="6408738"/>
            <a:ext cx="2133600" cy="260350"/>
          </a:xfrm>
        </p:spPr>
        <p:txBody>
          <a:bodyPr/>
          <a:lstStyle/>
          <a:p>
            <a:pPr>
              <a:defRPr/>
            </a:pPr>
            <a:fld id="{799AD5DE-EB76-48F7-A5CE-6152489F2DC3}" type="slidenum">
              <a:rPr lang="fr-FR" smtClean="0"/>
              <a:pPr>
                <a:defRPr/>
              </a:pPr>
              <a:t>45</a:t>
            </a:fld>
            <a:endParaRPr lang="fr-FR" dirty="0"/>
          </a:p>
        </p:txBody>
      </p:sp>
      <p:grpSp>
        <p:nvGrpSpPr>
          <p:cNvPr id="31749" name="Groupe 22"/>
          <p:cNvGrpSpPr>
            <a:grpSpLocks/>
          </p:cNvGrpSpPr>
          <p:nvPr/>
        </p:nvGrpSpPr>
        <p:grpSpPr bwMode="auto">
          <a:xfrm>
            <a:off x="577850" y="1557338"/>
            <a:ext cx="7988300" cy="2155825"/>
            <a:chOff x="577511" y="1556792"/>
            <a:chExt cx="7988300" cy="2155825"/>
          </a:xfrm>
        </p:grpSpPr>
        <p:grpSp>
          <p:nvGrpSpPr>
            <p:cNvPr id="31757" name="Groupe 32"/>
            <p:cNvGrpSpPr>
              <a:grpSpLocks/>
            </p:cNvGrpSpPr>
            <p:nvPr/>
          </p:nvGrpSpPr>
          <p:grpSpPr bwMode="auto">
            <a:xfrm>
              <a:off x="1074399" y="2055267"/>
              <a:ext cx="6697662" cy="1152525"/>
              <a:chOff x="971600" y="2163459"/>
              <a:chExt cx="6698378" cy="1153197"/>
            </a:xfrm>
          </p:grpSpPr>
          <p:grpSp>
            <p:nvGrpSpPr>
              <p:cNvPr id="31764" name="Groupe 31"/>
              <p:cNvGrpSpPr>
                <a:grpSpLocks/>
              </p:cNvGrpSpPr>
              <p:nvPr/>
            </p:nvGrpSpPr>
            <p:grpSpPr bwMode="auto">
              <a:xfrm>
                <a:off x="971600" y="2163459"/>
                <a:ext cx="6698378" cy="576884"/>
                <a:chOff x="1187624" y="1412776"/>
                <a:chExt cx="6697662" cy="576635"/>
              </a:xfrm>
            </p:grpSpPr>
            <p:sp>
              <p:nvSpPr>
                <p:cNvPr id="31768" name="Ellipse 5"/>
                <p:cNvSpPr>
                  <a:spLocks noChangeArrowheads="1"/>
                </p:cNvSpPr>
                <p:nvPr/>
              </p:nvSpPr>
              <p:spPr bwMode="auto">
                <a:xfrm>
                  <a:off x="1187624" y="1412776"/>
                  <a:ext cx="576143" cy="576635"/>
                </a:xfrm>
                <a:prstGeom prst="ellipse">
                  <a:avLst/>
                </a:prstGeom>
                <a:noFill/>
                <a:ln w="38100" algn="ctr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tIns="0" rIns="0" bIns="0"/>
                <a:lstStyle/>
                <a:p>
                  <a:r>
                    <a:rPr lang="fr-FR" sz="2800">
                      <a:latin typeface="Garamond" pitchFamily="18" charset="0"/>
                    </a:rPr>
                    <a:t>A</a:t>
                  </a:r>
                </a:p>
              </p:txBody>
            </p:sp>
            <p:sp>
              <p:nvSpPr>
                <p:cNvPr id="31769" name="Ellipse 7"/>
                <p:cNvSpPr>
                  <a:spLocks noChangeArrowheads="1"/>
                </p:cNvSpPr>
                <p:nvPr/>
              </p:nvSpPr>
              <p:spPr bwMode="auto">
                <a:xfrm>
                  <a:off x="3420178" y="1412776"/>
                  <a:ext cx="576143" cy="576635"/>
                </a:xfrm>
                <a:prstGeom prst="ellipse">
                  <a:avLst/>
                </a:prstGeom>
                <a:noFill/>
                <a:ln w="38100" algn="ctr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tIns="0" rIns="0" bIns="0"/>
                <a:lstStyle/>
                <a:p>
                  <a:r>
                    <a:rPr lang="fr-FR" sz="2800">
                      <a:latin typeface="Garamond" pitchFamily="18" charset="0"/>
                    </a:rPr>
                    <a:t>B</a:t>
                  </a:r>
                </a:p>
              </p:txBody>
            </p:sp>
            <p:sp>
              <p:nvSpPr>
                <p:cNvPr id="31770" name="Ellipse 8"/>
                <p:cNvSpPr>
                  <a:spLocks noChangeArrowheads="1"/>
                </p:cNvSpPr>
                <p:nvPr/>
              </p:nvSpPr>
              <p:spPr bwMode="auto">
                <a:xfrm>
                  <a:off x="5364661" y="1412776"/>
                  <a:ext cx="576143" cy="576635"/>
                </a:xfrm>
                <a:prstGeom prst="ellipse">
                  <a:avLst/>
                </a:prstGeom>
                <a:noFill/>
                <a:ln w="38100" algn="ctr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tIns="0" rIns="0" bIns="0"/>
                <a:lstStyle/>
                <a:p>
                  <a:r>
                    <a:rPr lang="fr-FR" sz="2800">
                      <a:latin typeface="Garamond" pitchFamily="18" charset="0"/>
                    </a:rPr>
                    <a:t>C</a:t>
                  </a:r>
                </a:p>
              </p:txBody>
            </p:sp>
            <p:sp>
              <p:nvSpPr>
                <p:cNvPr id="31771" name="Ellipse 9"/>
                <p:cNvSpPr>
                  <a:spLocks noChangeArrowheads="1"/>
                </p:cNvSpPr>
                <p:nvPr/>
              </p:nvSpPr>
              <p:spPr bwMode="auto">
                <a:xfrm>
                  <a:off x="7309143" y="1412776"/>
                  <a:ext cx="576143" cy="576635"/>
                </a:xfrm>
                <a:prstGeom prst="ellipse">
                  <a:avLst/>
                </a:prstGeom>
                <a:noFill/>
                <a:ln w="38100" algn="ctr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tIns="0" rIns="0" bIns="0"/>
                <a:lstStyle/>
                <a:p>
                  <a:r>
                    <a:rPr lang="fr-FR" sz="2800">
                      <a:latin typeface="Garamond" pitchFamily="18" charset="0"/>
                    </a:rPr>
                    <a:t>D</a:t>
                  </a:r>
                </a:p>
              </p:txBody>
            </p:sp>
            <p:cxnSp>
              <p:nvCxnSpPr>
                <p:cNvPr id="31772" name="Connecteur droit 11"/>
                <p:cNvCxnSpPr>
                  <a:cxnSpLocks noChangeShapeType="1"/>
                  <a:stCxn id="31768" idx="6"/>
                  <a:endCxn id="31769" idx="2"/>
                </p:cNvCxnSpPr>
                <p:nvPr/>
              </p:nvCxnSpPr>
              <p:spPr bwMode="auto">
                <a:xfrm>
                  <a:off x="1763767" y="1701094"/>
                  <a:ext cx="1656411" cy="0"/>
                </a:xfrm>
                <a:prstGeom prst="line">
                  <a:avLst/>
                </a:prstGeom>
                <a:noFill/>
                <a:ln w="38100" algn="ctr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31773" name="Connecteur droit 13"/>
                <p:cNvCxnSpPr>
                  <a:cxnSpLocks noChangeShapeType="1"/>
                  <a:stCxn id="31769" idx="6"/>
                  <a:endCxn id="31770" idx="2"/>
                </p:cNvCxnSpPr>
                <p:nvPr/>
              </p:nvCxnSpPr>
              <p:spPr bwMode="auto">
                <a:xfrm>
                  <a:off x="3996321" y="1701094"/>
                  <a:ext cx="1368340" cy="0"/>
                </a:xfrm>
                <a:prstGeom prst="line">
                  <a:avLst/>
                </a:prstGeom>
                <a:noFill/>
                <a:ln w="38100" algn="ctr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31774" name="Connecteur droit 15"/>
                <p:cNvCxnSpPr>
                  <a:cxnSpLocks noChangeShapeType="1"/>
                  <a:stCxn id="31770" idx="6"/>
                  <a:endCxn id="31771" idx="2"/>
                </p:cNvCxnSpPr>
                <p:nvPr/>
              </p:nvCxnSpPr>
              <p:spPr bwMode="auto">
                <a:xfrm>
                  <a:off x="5940803" y="1701094"/>
                  <a:ext cx="1368340" cy="0"/>
                </a:xfrm>
                <a:prstGeom prst="line">
                  <a:avLst/>
                </a:prstGeom>
                <a:noFill/>
                <a:ln w="38100" algn="ctr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sp>
            <p:nvSpPr>
              <p:cNvPr id="31765" name="Ellipse 9"/>
              <p:cNvSpPr>
                <a:spLocks noChangeArrowheads="1"/>
              </p:cNvSpPr>
              <p:nvPr/>
            </p:nvSpPr>
            <p:spPr bwMode="auto">
              <a:xfrm>
                <a:off x="4068275" y="2739772"/>
                <a:ext cx="576205" cy="576884"/>
              </a:xfrm>
              <a:prstGeom prst="ellipse">
                <a:avLst/>
              </a:prstGeom>
              <a:noFill/>
              <a:ln w="38100" algn="ctr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r>
                  <a:rPr lang="fr-FR" sz="2800">
                    <a:latin typeface="Garamond" pitchFamily="18" charset="0"/>
                  </a:rPr>
                  <a:t>E</a:t>
                </a:r>
              </a:p>
            </p:txBody>
          </p:sp>
          <p:cxnSp>
            <p:nvCxnSpPr>
              <p:cNvPr id="31766" name="Connecteur droit 11"/>
              <p:cNvCxnSpPr>
                <a:cxnSpLocks noChangeShapeType="1"/>
                <a:stCxn id="31768" idx="5"/>
                <a:endCxn id="31765" idx="2"/>
              </p:cNvCxnSpPr>
              <p:nvPr/>
            </p:nvCxnSpPr>
            <p:spPr bwMode="auto">
              <a:xfrm>
                <a:off x="1463422" y="2655861"/>
                <a:ext cx="2604853" cy="372354"/>
              </a:xfrm>
              <a:prstGeom prst="line">
                <a:avLst/>
              </a:prstGeom>
              <a:noFill/>
              <a:ln w="38100" algn="ctr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1767" name="Connecteur droit 11"/>
              <p:cNvCxnSpPr>
                <a:cxnSpLocks noChangeShapeType="1"/>
                <a:stCxn id="31765" idx="6"/>
                <a:endCxn id="31771" idx="3"/>
              </p:cNvCxnSpPr>
              <p:nvPr/>
            </p:nvCxnSpPr>
            <p:spPr bwMode="auto">
              <a:xfrm flipV="1">
                <a:off x="4644480" y="2655861"/>
                <a:ext cx="2533677" cy="372354"/>
              </a:xfrm>
              <a:prstGeom prst="line">
                <a:avLst/>
              </a:prstGeom>
              <a:noFill/>
              <a:ln w="38100" algn="ctr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31758" name="Connecteur droit avec flèche 34"/>
            <p:cNvCxnSpPr>
              <a:cxnSpLocks noChangeShapeType="1"/>
            </p:cNvCxnSpPr>
            <p:nvPr/>
          </p:nvCxnSpPr>
          <p:spPr bwMode="auto">
            <a:xfrm>
              <a:off x="1291886" y="1907629"/>
              <a:ext cx="6264275" cy="0"/>
            </a:xfrm>
            <a:prstGeom prst="straightConnector1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1759" name="ZoneTexte 35"/>
            <p:cNvSpPr txBox="1">
              <a:spLocks noChangeArrowheads="1"/>
            </p:cNvSpPr>
            <p:nvPr/>
          </p:nvSpPr>
          <p:spPr bwMode="auto">
            <a:xfrm>
              <a:off x="3523911" y="1556792"/>
              <a:ext cx="1296988" cy="401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fr-FR" sz="2000">
                  <a:solidFill>
                    <a:srgbClr val="800000"/>
                  </a:solidFill>
                  <a:latin typeface="Garamond" pitchFamily="18" charset="0"/>
                </a:rPr>
                <a:t>3 sauts </a:t>
              </a:r>
            </a:p>
          </p:txBody>
        </p:sp>
        <p:sp>
          <p:nvSpPr>
            <p:cNvPr id="31760" name="Forme libre 37"/>
            <p:cNvSpPr>
              <a:spLocks/>
            </p:cNvSpPr>
            <p:nvPr/>
          </p:nvSpPr>
          <p:spPr bwMode="auto">
            <a:xfrm>
              <a:off x="1550649" y="2706142"/>
              <a:ext cx="5702300" cy="631825"/>
            </a:xfrm>
            <a:custGeom>
              <a:avLst/>
              <a:gdLst>
                <a:gd name="T0" fmla="*/ 0 w 5701553"/>
                <a:gd name="T1" fmla="*/ 0 h 632012"/>
                <a:gd name="T2" fmla="*/ 2889929 w 5701553"/>
                <a:gd name="T3" fmla="*/ 637267 h 632012"/>
                <a:gd name="T4" fmla="*/ 5725843 w 5701553"/>
                <a:gd name="T5" fmla="*/ 0 h 632012"/>
                <a:gd name="T6" fmla="*/ 5725843 w 5701553"/>
                <a:gd name="T7" fmla="*/ 0 h 63201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01553"/>
                <a:gd name="T13" fmla="*/ 0 h 632012"/>
                <a:gd name="T14" fmla="*/ 5701553 w 5701553"/>
                <a:gd name="T15" fmla="*/ 632012 h 63201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01553" h="632012">
                  <a:moveTo>
                    <a:pt x="0" y="0"/>
                  </a:moveTo>
                  <a:cubicBezTo>
                    <a:pt x="963705" y="316006"/>
                    <a:pt x="1927411" y="632012"/>
                    <a:pt x="2877670" y="632012"/>
                  </a:cubicBezTo>
                  <a:cubicBezTo>
                    <a:pt x="3827929" y="632012"/>
                    <a:pt x="5701553" y="0"/>
                    <a:pt x="5701553" y="0"/>
                  </a:cubicBezTo>
                </a:path>
              </a:pathLst>
            </a:cu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31761" name="ZoneTexte 38"/>
            <p:cNvSpPr txBox="1">
              <a:spLocks noChangeArrowheads="1"/>
            </p:cNvSpPr>
            <p:nvPr/>
          </p:nvSpPr>
          <p:spPr bwMode="auto">
            <a:xfrm>
              <a:off x="3811249" y="3312567"/>
              <a:ext cx="1296987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fr-FR" sz="2000">
                  <a:solidFill>
                    <a:srgbClr val="800000"/>
                  </a:solidFill>
                  <a:latin typeface="Garamond" pitchFamily="18" charset="0"/>
                </a:rPr>
                <a:t>2 sauts </a:t>
              </a:r>
            </a:p>
          </p:txBody>
        </p:sp>
        <p:sp>
          <p:nvSpPr>
            <p:cNvPr id="31762" name="Flèche vers le bas 40"/>
            <p:cNvSpPr>
              <a:spLocks noChangeArrowheads="1"/>
            </p:cNvSpPr>
            <p:nvPr/>
          </p:nvSpPr>
          <p:spPr bwMode="auto">
            <a:xfrm rot="-8143093">
              <a:off x="577511" y="2414042"/>
              <a:ext cx="346075" cy="868362"/>
            </a:xfrm>
            <a:prstGeom prst="downArrow">
              <a:avLst>
                <a:gd name="adj1" fmla="val 50000"/>
                <a:gd name="adj2" fmla="val 49986"/>
              </a:avLst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1763" name="Flèche vers le bas 40"/>
            <p:cNvSpPr>
              <a:spLocks noChangeArrowheads="1"/>
            </p:cNvSpPr>
            <p:nvPr/>
          </p:nvSpPr>
          <p:spPr bwMode="auto">
            <a:xfrm rot="8084071">
              <a:off x="7957798" y="2369592"/>
              <a:ext cx="346075" cy="869950"/>
            </a:xfrm>
            <a:prstGeom prst="downArrow">
              <a:avLst>
                <a:gd name="adj1" fmla="val 50000"/>
                <a:gd name="adj2" fmla="val 50077"/>
              </a:avLst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sp>
        <p:nvSpPr>
          <p:cNvPr id="31750" name="ZoneTexte 35"/>
          <p:cNvSpPr txBox="1">
            <a:spLocks noChangeArrowheads="1"/>
          </p:cNvSpPr>
          <p:nvPr/>
        </p:nvSpPr>
        <p:spPr bwMode="auto">
          <a:xfrm>
            <a:off x="1763713" y="1989138"/>
            <a:ext cx="1296987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fr-FR" sz="2000">
                <a:solidFill>
                  <a:schemeClr val="accent2"/>
                </a:solidFill>
                <a:latin typeface="Garamond" pitchFamily="18" charset="0"/>
              </a:rPr>
              <a:t>1</a:t>
            </a:r>
          </a:p>
        </p:txBody>
      </p:sp>
      <p:sp>
        <p:nvSpPr>
          <p:cNvPr id="31751" name="ZoneTexte 35"/>
          <p:cNvSpPr txBox="1">
            <a:spLocks noChangeArrowheads="1"/>
          </p:cNvSpPr>
          <p:nvPr/>
        </p:nvSpPr>
        <p:spPr bwMode="auto">
          <a:xfrm>
            <a:off x="3946525" y="2001838"/>
            <a:ext cx="1296988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fr-FR" sz="2000">
                <a:solidFill>
                  <a:schemeClr val="accent2"/>
                </a:solidFill>
                <a:latin typeface="Garamond" pitchFamily="18" charset="0"/>
              </a:rPr>
              <a:t>1</a:t>
            </a:r>
          </a:p>
        </p:txBody>
      </p:sp>
      <p:sp>
        <p:nvSpPr>
          <p:cNvPr id="31752" name="ZoneTexte 35"/>
          <p:cNvSpPr txBox="1">
            <a:spLocks noChangeArrowheads="1"/>
          </p:cNvSpPr>
          <p:nvPr/>
        </p:nvSpPr>
        <p:spPr bwMode="auto">
          <a:xfrm>
            <a:off x="5867400" y="2016125"/>
            <a:ext cx="1296988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fr-FR" sz="2000">
                <a:solidFill>
                  <a:schemeClr val="accent2"/>
                </a:solidFill>
                <a:latin typeface="Garamond" pitchFamily="18" charset="0"/>
              </a:rPr>
              <a:t>1</a:t>
            </a:r>
          </a:p>
        </p:txBody>
      </p:sp>
      <p:sp>
        <p:nvSpPr>
          <p:cNvPr id="31753" name="ZoneTexte 35"/>
          <p:cNvSpPr txBox="1">
            <a:spLocks noChangeArrowheads="1"/>
          </p:cNvSpPr>
          <p:nvPr/>
        </p:nvSpPr>
        <p:spPr bwMode="auto">
          <a:xfrm rot="366694">
            <a:off x="2235200" y="2716213"/>
            <a:ext cx="1296988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fr-FR" sz="2000">
                <a:solidFill>
                  <a:schemeClr val="accent2"/>
                </a:solidFill>
                <a:latin typeface="Garamond" pitchFamily="18" charset="0"/>
              </a:rPr>
              <a:t>1</a:t>
            </a:r>
          </a:p>
        </p:txBody>
      </p:sp>
      <p:sp>
        <p:nvSpPr>
          <p:cNvPr id="31754" name="ZoneTexte 35"/>
          <p:cNvSpPr txBox="1">
            <a:spLocks noChangeArrowheads="1"/>
          </p:cNvSpPr>
          <p:nvPr/>
        </p:nvSpPr>
        <p:spPr bwMode="auto">
          <a:xfrm rot="-906258">
            <a:off x="5260975" y="2720975"/>
            <a:ext cx="1296988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fr-FR" sz="2000">
                <a:solidFill>
                  <a:schemeClr val="accent2"/>
                </a:solidFill>
                <a:latin typeface="Garamond" pitchFamily="18" charset="0"/>
              </a:rPr>
              <a:t>1</a:t>
            </a:r>
          </a:p>
        </p:txBody>
      </p:sp>
      <p:sp>
        <p:nvSpPr>
          <p:cNvPr id="31755" name="Rectangle 9"/>
          <p:cNvSpPr>
            <a:spLocks noChangeArrowheads="1"/>
          </p:cNvSpPr>
          <p:nvPr/>
        </p:nvSpPr>
        <p:spPr bwMode="auto">
          <a:xfrm>
            <a:off x="139700" y="657225"/>
            <a:ext cx="8393113" cy="684213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1" name="Rectangle 9"/>
          <p:cNvSpPr>
            <a:spLocks noChangeArrowheads="1"/>
          </p:cNvSpPr>
          <p:nvPr/>
        </p:nvSpPr>
        <p:spPr bwMode="auto">
          <a:xfrm>
            <a:off x="530560" y="4447248"/>
            <a:ext cx="8217904" cy="1097280"/>
          </a:xfrm>
          <a:prstGeom prst="rect">
            <a:avLst/>
          </a:prstGeom>
          <a:noFill/>
          <a:ln w="28575" algn="ctr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ZoneTexte 1"/>
          <p:cNvSpPr txBox="1"/>
          <p:nvPr/>
        </p:nvSpPr>
        <p:spPr>
          <a:xfrm>
            <a:off x="966912" y="5847655"/>
            <a:ext cx="7277496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rgbClr val="FF0000"/>
                </a:solidFill>
                <a:latin typeface="Garamond" pitchFamily="18" charset="0"/>
              </a:rPr>
              <a:t>Transmission interminable avec les voisins immédiats</a:t>
            </a:r>
            <a:endParaRPr lang="fr-FR" sz="2400" dirty="0">
              <a:solidFill>
                <a:srgbClr val="FF0000"/>
              </a:solidFill>
              <a:latin typeface="Garamo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0717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4450"/>
            <a:ext cx="7772400" cy="504825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fr-FR" sz="2800" b="1" smtClean="0">
                <a:latin typeface="Garamond" pitchFamily="18" charset="0"/>
              </a:rPr>
              <a:t>RIP : principe général  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950" y="620713"/>
            <a:ext cx="8964613" cy="5905500"/>
          </a:xfrm>
        </p:spPr>
        <p:txBody>
          <a:bodyPr lIns="92075" tIns="46038" rIns="92075" bIns="46038"/>
          <a:lstStyle/>
          <a:p>
            <a:pPr marL="342900" lvl="1" indent="-342900" algn="just">
              <a:buClr>
                <a:srgbClr val="333399"/>
              </a:buClr>
              <a:defRPr/>
            </a:pPr>
            <a:r>
              <a:rPr lang="fr-FR" sz="2000" dirty="0" smtClean="0">
                <a:latin typeface="Garamond" pitchFamily="18" charset="0"/>
                <a:ea typeface="+mn-ea"/>
                <a:cs typeface="+mn-cs"/>
              </a:rPr>
              <a:t>RIP se base uniquement sur </a:t>
            </a:r>
            <a:r>
              <a:rPr lang="fr-FR" sz="2000" b="1" dirty="0" smtClean="0">
                <a:solidFill>
                  <a:srgbClr val="FF0000"/>
                </a:solidFill>
                <a:latin typeface="Garamond" pitchFamily="18" charset="0"/>
                <a:ea typeface="+mn-ea"/>
                <a:cs typeface="+mn-cs"/>
              </a:rPr>
              <a:t>le nombre de sauts </a:t>
            </a:r>
            <a:r>
              <a:rPr lang="fr-FR" sz="2000" dirty="0" smtClean="0">
                <a:latin typeface="Garamond" pitchFamily="18" charset="0"/>
                <a:ea typeface="+mn-ea"/>
                <a:cs typeface="+mn-cs"/>
              </a:rPr>
              <a:t>pour atteindre une destination.</a:t>
            </a:r>
          </a:p>
          <a:p>
            <a:pPr marL="742950" lvl="2" indent="-342900" algn="just">
              <a:buClr>
                <a:srgbClr val="FF0000"/>
              </a:buClr>
              <a:defRPr/>
            </a:pPr>
            <a:r>
              <a:rPr lang="fr-FR" sz="1800" b="1" dirty="0" smtClean="0">
                <a:latin typeface="Garamond" pitchFamily="18" charset="0"/>
              </a:rPr>
              <a:t>Métrique de RIP = </a:t>
            </a:r>
            <a:r>
              <a:rPr lang="fr-FR" sz="1800" b="1" dirty="0" smtClean="0">
                <a:solidFill>
                  <a:srgbClr val="FF0000"/>
                </a:solidFill>
                <a:latin typeface="Garamond" pitchFamily="18" charset="0"/>
              </a:rPr>
              <a:t>nombre de saut </a:t>
            </a:r>
            <a:r>
              <a:rPr lang="fr-FR" sz="1800" b="1" dirty="0" smtClean="0">
                <a:latin typeface="Garamond" pitchFamily="18" charset="0"/>
              </a:rPr>
              <a:t>pour calculer le plus court chemin.</a:t>
            </a:r>
          </a:p>
          <a:p>
            <a:pPr marL="742950" lvl="2" indent="-342900" algn="just">
              <a:buClr>
                <a:srgbClr val="FF0000"/>
              </a:buClr>
              <a:defRPr/>
            </a:pPr>
            <a:endParaRPr lang="fr-FR" dirty="0" smtClean="0">
              <a:latin typeface="Garamond" pitchFamily="18" charset="0"/>
              <a:ea typeface="+mn-ea"/>
              <a:cs typeface="+mn-cs"/>
            </a:endParaRPr>
          </a:p>
          <a:p>
            <a:pPr marL="742950" lvl="2" indent="-342900" algn="just">
              <a:buClr>
                <a:srgbClr val="FF0000"/>
              </a:buClr>
              <a:defRPr/>
            </a:pPr>
            <a:endParaRPr lang="fr-FR" dirty="0" smtClean="0">
              <a:latin typeface="Garamond" pitchFamily="18" charset="0"/>
              <a:ea typeface="+mn-ea"/>
              <a:cs typeface="+mn-cs"/>
            </a:endParaRPr>
          </a:p>
          <a:p>
            <a:pPr marL="742950" lvl="2" indent="-342900" algn="just">
              <a:buClr>
                <a:srgbClr val="FF0000"/>
              </a:buClr>
              <a:defRPr/>
            </a:pPr>
            <a:endParaRPr lang="fr-FR" dirty="0" smtClean="0">
              <a:latin typeface="Garamond" pitchFamily="18" charset="0"/>
              <a:ea typeface="+mn-ea"/>
              <a:cs typeface="+mn-cs"/>
            </a:endParaRPr>
          </a:p>
          <a:p>
            <a:pPr marL="742950" lvl="2" indent="-342900" algn="just">
              <a:buClr>
                <a:srgbClr val="FF0000"/>
              </a:buClr>
              <a:defRPr/>
            </a:pPr>
            <a:endParaRPr lang="fr-FR" dirty="0" smtClean="0">
              <a:latin typeface="Garamond" pitchFamily="18" charset="0"/>
              <a:ea typeface="+mn-ea"/>
              <a:cs typeface="+mn-cs"/>
            </a:endParaRPr>
          </a:p>
          <a:p>
            <a:pPr marL="342900" lvl="1" indent="-342900" algn="just">
              <a:buClr>
                <a:srgbClr val="333399"/>
              </a:buClr>
              <a:defRPr/>
            </a:pPr>
            <a:endParaRPr lang="fr-FR" sz="2000" dirty="0" smtClean="0">
              <a:latin typeface="Garamond" pitchFamily="18" charset="0"/>
            </a:endParaRPr>
          </a:p>
          <a:p>
            <a:pPr marL="0" lvl="1" indent="0" algn="just">
              <a:buClr>
                <a:srgbClr val="333399"/>
              </a:buClr>
              <a:buFont typeface="Wingdings" pitchFamily="2" charset="2"/>
              <a:buNone/>
              <a:defRPr/>
            </a:pPr>
            <a:endParaRPr lang="fr-FR" sz="3200" dirty="0" smtClean="0">
              <a:latin typeface="Garamond" pitchFamily="18" charset="0"/>
            </a:endParaRPr>
          </a:p>
          <a:p>
            <a:pPr marL="342900" lvl="1" indent="-342900" algn="just">
              <a:buClr>
                <a:srgbClr val="333399"/>
              </a:buClr>
              <a:defRPr/>
            </a:pPr>
            <a:r>
              <a:rPr lang="fr-FR" sz="2000" dirty="0" smtClean="0">
                <a:latin typeface="Garamond" pitchFamily="18" charset="0"/>
              </a:rPr>
              <a:t>Chaque routeur transmet périodiquement </a:t>
            </a:r>
            <a:r>
              <a:rPr lang="fr-FR" sz="2000" b="1" dirty="0" smtClean="0">
                <a:latin typeface="Garamond" pitchFamily="18" charset="0"/>
              </a:rPr>
              <a:t>(chaque 30 secondes : </a:t>
            </a:r>
            <a:r>
              <a:rPr lang="fr-FR" sz="2000" b="1" dirty="0" smtClean="0">
                <a:solidFill>
                  <a:srgbClr val="FF0000"/>
                </a:solidFill>
                <a:latin typeface="Garamond" pitchFamily="18" charset="0"/>
              </a:rPr>
              <a:t>update </a:t>
            </a:r>
            <a:r>
              <a:rPr lang="fr-FR" sz="2000" b="1" dirty="0" err="1" smtClean="0">
                <a:solidFill>
                  <a:srgbClr val="FF0000"/>
                </a:solidFill>
                <a:latin typeface="Garamond" pitchFamily="18" charset="0"/>
              </a:rPr>
              <a:t>timer</a:t>
            </a:r>
            <a:r>
              <a:rPr lang="fr-FR" sz="2000" b="1" dirty="0" smtClean="0">
                <a:latin typeface="Garamond" pitchFamily="18" charset="0"/>
              </a:rPr>
              <a:t>) </a:t>
            </a:r>
            <a:r>
              <a:rPr lang="fr-FR" sz="2000" dirty="0" smtClean="0">
                <a:latin typeface="Garamond" pitchFamily="18" charset="0"/>
              </a:rPr>
              <a:t>à </a:t>
            </a:r>
            <a:r>
              <a:rPr lang="fr-FR" sz="2000" b="1" u="sng" dirty="0" smtClean="0">
                <a:solidFill>
                  <a:srgbClr val="FF0000"/>
                </a:solidFill>
                <a:latin typeface="Garamond" pitchFamily="18" charset="0"/>
              </a:rPr>
              <a:t>ses voisins immédiats</a:t>
            </a:r>
            <a:r>
              <a:rPr lang="fr-FR" sz="2000" b="1" dirty="0" smtClean="0">
                <a:latin typeface="Garamond" pitchFamily="18" charset="0"/>
              </a:rPr>
              <a:t> </a:t>
            </a:r>
            <a:r>
              <a:rPr lang="fr-FR" sz="2000" dirty="0" smtClean="0">
                <a:latin typeface="Garamond" pitchFamily="18" charset="0"/>
              </a:rPr>
              <a:t>les routes dont il dispose. </a:t>
            </a:r>
          </a:p>
          <a:p>
            <a:pPr marL="742950" lvl="2" indent="-342900" algn="just">
              <a:buClr>
                <a:srgbClr val="FF0000"/>
              </a:buClr>
              <a:defRPr/>
            </a:pPr>
            <a:r>
              <a:rPr lang="fr-FR" b="1" dirty="0">
                <a:latin typeface="Garamond" pitchFamily="18" charset="0"/>
              </a:rPr>
              <a:t>Utilisation de UDP sur le port destination </a:t>
            </a:r>
            <a:r>
              <a:rPr lang="fr-FR" b="1" dirty="0" smtClean="0">
                <a:latin typeface="Garamond" pitchFamily="18" charset="0"/>
              </a:rPr>
              <a:t>520</a:t>
            </a:r>
            <a:r>
              <a:rPr lang="fr-FR" dirty="0" smtClean="0">
                <a:latin typeface="Garamond" pitchFamily="18" charset="0"/>
              </a:rPr>
              <a:t> (port source dynamique)</a:t>
            </a:r>
            <a:r>
              <a:rPr lang="fr-FR" b="1" dirty="0" smtClean="0">
                <a:latin typeface="Garamond" pitchFamily="18" charset="0"/>
              </a:rPr>
              <a:t>. </a:t>
            </a:r>
            <a:endParaRPr lang="fr-FR" dirty="0" smtClean="0">
              <a:latin typeface="Garamond" pitchFamily="18" charset="0"/>
            </a:endParaRPr>
          </a:p>
          <a:p>
            <a:pPr marL="742950" lvl="2" indent="-342900" algn="just">
              <a:buClr>
                <a:srgbClr val="FF0000"/>
              </a:buClr>
              <a:defRPr/>
            </a:pPr>
            <a:r>
              <a:rPr lang="fr-FR" b="1" dirty="0" smtClean="0">
                <a:latin typeface="Garamond" pitchFamily="18" charset="0"/>
              </a:rPr>
              <a:t>Utilisation de l’@ Multicast </a:t>
            </a:r>
            <a:r>
              <a:rPr lang="fr-FR" b="1" dirty="0" smtClean="0">
                <a:solidFill>
                  <a:srgbClr val="FF0000"/>
                </a:solidFill>
                <a:latin typeface="Garamond" pitchFamily="18" charset="0"/>
              </a:rPr>
              <a:t>224.0.0.9 </a:t>
            </a:r>
            <a:r>
              <a:rPr lang="fr-FR" b="1" dirty="0">
                <a:solidFill>
                  <a:schemeClr val="accent2"/>
                </a:solidFill>
                <a:latin typeface="Garamond" pitchFamily="18" charset="0"/>
              </a:rPr>
              <a:t>(les routeurs </a:t>
            </a:r>
            <a:r>
              <a:rPr lang="fr-FR" b="1" dirty="0" smtClean="0">
                <a:solidFill>
                  <a:schemeClr val="accent2"/>
                </a:solidFill>
                <a:latin typeface="Garamond" pitchFamily="18" charset="0"/>
              </a:rPr>
              <a:t>RIP)</a:t>
            </a:r>
            <a:r>
              <a:rPr lang="fr-FR" b="1" dirty="0">
                <a:solidFill>
                  <a:schemeClr val="accent6"/>
                </a:solidFill>
                <a:latin typeface="Garamond" pitchFamily="18" charset="0"/>
              </a:rPr>
              <a:t> </a:t>
            </a:r>
            <a:r>
              <a:rPr lang="fr-FR" b="1" dirty="0" smtClean="0">
                <a:latin typeface="Garamond" pitchFamily="18" charset="0"/>
              </a:rPr>
              <a:t>avec </a:t>
            </a:r>
            <a:r>
              <a:rPr lang="fr-FR" b="1" dirty="0" smtClean="0">
                <a:solidFill>
                  <a:srgbClr val="FF0000"/>
                </a:solidFill>
                <a:latin typeface="Garamond" pitchFamily="18" charset="0"/>
              </a:rPr>
              <a:t>TTL = 1.</a:t>
            </a:r>
            <a:endParaRPr lang="fr-FR" b="1" dirty="0" smtClean="0">
              <a:solidFill>
                <a:schemeClr val="accent6"/>
              </a:solidFill>
              <a:latin typeface="Garamond" pitchFamily="18" charset="0"/>
            </a:endParaRPr>
          </a:p>
          <a:p>
            <a:pPr marL="1200150" lvl="3" indent="-342900" algn="just">
              <a:buClr>
                <a:srgbClr val="FF0000"/>
              </a:buClr>
              <a:defRPr/>
            </a:pPr>
            <a:r>
              <a:rPr lang="fr-FR" dirty="0" smtClean="0">
                <a:latin typeface="Garamond" pitchFamily="18" charset="0"/>
              </a:rPr>
              <a:t>Diffuser </a:t>
            </a:r>
            <a:r>
              <a:rPr lang="fr-FR" dirty="0">
                <a:latin typeface="Garamond" pitchFamily="18" charset="0"/>
              </a:rPr>
              <a:t>des mises à jour de routage </a:t>
            </a:r>
            <a:r>
              <a:rPr lang="fr-FR" b="1" dirty="0" smtClean="0">
                <a:latin typeface="Garamond" pitchFamily="18" charset="0"/>
              </a:rPr>
              <a:t>uniquement aux routeurs voisins.</a:t>
            </a:r>
            <a:endParaRPr lang="fr-FR" b="1" dirty="0" smtClean="0">
              <a:solidFill>
                <a:schemeClr val="accent6"/>
              </a:solidFill>
              <a:latin typeface="Garamond" pitchFamily="18" charset="0"/>
            </a:endParaRPr>
          </a:p>
          <a:p>
            <a:pPr marL="742950" lvl="2" indent="-342900" algn="just">
              <a:buClr>
                <a:srgbClr val="FF0000"/>
              </a:buClr>
              <a:defRPr/>
            </a:pPr>
            <a:r>
              <a:rPr lang="fr-FR" dirty="0" smtClean="0">
                <a:latin typeface="Garamond" pitchFamily="18" charset="0"/>
              </a:rPr>
              <a:t>Nouvelle route </a:t>
            </a:r>
            <a:r>
              <a:rPr lang="fr-FR" dirty="0" smtClean="0">
                <a:latin typeface="Garamond" pitchFamily="18" charset="0"/>
                <a:sym typeface="Wingdings" pitchFamily="2" charset="2"/>
              </a:rPr>
              <a:t> le routeur l’insère dans sa table de routage.</a:t>
            </a:r>
            <a:endParaRPr lang="fr-FR" dirty="0" smtClean="0">
              <a:latin typeface="Garamond" pitchFamily="18" charset="0"/>
            </a:endParaRPr>
          </a:p>
          <a:p>
            <a:pPr marL="742950" lvl="2" indent="-342900" algn="just">
              <a:buClr>
                <a:srgbClr val="FF0000"/>
              </a:buClr>
              <a:defRPr/>
            </a:pPr>
            <a:r>
              <a:rPr lang="fr-FR" dirty="0" smtClean="0">
                <a:latin typeface="Garamond" pitchFamily="18" charset="0"/>
              </a:rPr>
              <a:t>Compare les routes reçues avec ses propres routes connues et </a:t>
            </a:r>
            <a:r>
              <a:rPr lang="fr-FR" b="1" dirty="0" smtClean="0">
                <a:latin typeface="Garamond" pitchFamily="18" charset="0"/>
              </a:rPr>
              <a:t>met à jour sa propre table de routage </a:t>
            </a:r>
            <a:r>
              <a:rPr lang="fr-FR" b="1" dirty="0" smtClean="0">
                <a:latin typeface="Garamond" pitchFamily="18" charset="0"/>
                <a:sym typeface="Wingdings" pitchFamily="2" charset="2"/>
              </a:rPr>
              <a:t> </a:t>
            </a:r>
            <a:r>
              <a:rPr lang="fr-FR" b="1" dirty="0" smtClean="0">
                <a:solidFill>
                  <a:srgbClr val="FF0000"/>
                </a:solidFill>
                <a:latin typeface="Garamond" pitchFamily="18" charset="0"/>
                <a:sym typeface="Wingdings" pitchFamily="2" charset="2"/>
              </a:rPr>
              <a:t>garde toujours la distance minimale. </a:t>
            </a:r>
          </a:p>
          <a:p>
            <a:pPr marL="742950" lvl="2" indent="-342900" algn="just">
              <a:buClr>
                <a:srgbClr val="FF0000"/>
              </a:buClr>
              <a:defRPr/>
            </a:pPr>
            <a:endParaRPr lang="fr-FR" dirty="0" smtClean="0">
              <a:latin typeface="Garamond" pitchFamily="18" charset="0"/>
            </a:endParaRPr>
          </a:p>
          <a:p>
            <a:pPr marL="742950" lvl="2" indent="-342900" algn="just">
              <a:buClr>
                <a:srgbClr val="FF0000"/>
              </a:buClr>
              <a:defRPr/>
            </a:pPr>
            <a:endParaRPr lang="fr-FR" dirty="0" smtClean="0">
              <a:latin typeface="Garamond" pitchFamily="18" charset="0"/>
            </a:endParaRPr>
          </a:p>
          <a:p>
            <a:pPr marL="742950" lvl="2" indent="-342900" algn="just">
              <a:buClr>
                <a:srgbClr val="FF0000"/>
              </a:buClr>
              <a:defRPr/>
            </a:pPr>
            <a:endParaRPr lang="fr-FR" dirty="0" smtClean="0">
              <a:latin typeface="Garamond" pitchFamily="18" charset="0"/>
              <a:ea typeface="+mn-ea"/>
              <a:cs typeface="+mn-cs"/>
            </a:endParaRPr>
          </a:p>
          <a:p>
            <a:pPr marL="742950" lvl="2" indent="-342900" algn="just">
              <a:buClr>
                <a:srgbClr val="FF0000"/>
              </a:buClr>
              <a:defRPr/>
            </a:pPr>
            <a:endParaRPr lang="fr-FR" dirty="0" smtClean="0">
              <a:latin typeface="Garamond" pitchFamily="18" charset="0"/>
              <a:ea typeface="+mn-ea"/>
              <a:cs typeface="+mn-cs"/>
            </a:endParaRPr>
          </a:p>
          <a:p>
            <a:pPr marL="742950" lvl="2" indent="-342900" algn="just">
              <a:buClr>
                <a:srgbClr val="FF0000"/>
              </a:buClr>
              <a:defRPr/>
            </a:pPr>
            <a:endParaRPr lang="fr-FR" dirty="0" smtClean="0">
              <a:latin typeface="Garamond" pitchFamily="18" charset="0"/>
              <a:ea typeface="+mn-ea"/>
              <a:cs typeface="+mn-cs"/>
            </a:endParaRPr>
          </a:p>
          <a:p>
            <a:pPr marL="342900" lvl="1" indent="-342900" algn="just">
              <a:buClr>
                <a:srgbClr val="333399"/>
              </a:buClr>
              <a:defRPr/>
            </a:pPr>
            <a:endParaRPr lang="fr-FR" sz="2000" dirty="0" smtClean="0">
              <a:latin typeface="Garamond" pitchFamily="18" charset="0"/>
              <a:ea typeface="+mn-ea"/>
              <a:cs typeface="+mn-cs"/>
            </a:endParaRPr>
          </a:p>
          <a:p>
            <a:pPr>
              <a:defRPr/>
            </a:pPr>
            <a:endParaRPr lang="fr-FR" sz="2000" b="1" dirty="0" smtClean="0">
              <a:latin typeface="Garamond" pitchFamily="18" charset="0"/>
            </a:endParaRPr>
          </a:p>
          <a:p>
            <a:pPr marL="342900" lvl="1" indent="-342900" algn="just">
              <a:buClr>
                <a:srgbClr val="333399"/>
              </a:buClr>
              <a:defRPr/>
            </a:pPr>
            <a:endParaRPr lang="fr-FR" sz="2000" dirty="0" smtClean="0">
              <a:latin typeface="Garamond" pitchFamily="18" charset="0"/>
              <a:ea typeface="+mn-ea"/>
              <a:cs typeface="+mn-cs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553200" y="6408738"/>
            <a:ext cx="2133600" cy="260350"/>
          </a:xfrm>
        </p:spPr>
        <p:txBody>
          <a:bodyPr/>
          <a:lstStyle/>
          <a:p>
            <a:pPr>
              <a:defRPr/>
            </a:pPr>
            <a:fld id="{799AD5DE-EB76-48F7-A5CE-6152489F2DC3}" type="slidenum">
              <a:rPr lang="fr-FR" smtClean="0"/>
              <a:pPr>
                <a:defRPr/>
              </a:pPr>
              <a:t>46</a:t>
            </a:fld>
            <a:endParaRPr lang="fr-FR" dirty="0"/>
          </a:p>
        </p:txBody>
      </p:sp>
      <p:grpSp>
        <p:nvGrpSpPr>
          <p:cNvPr id="31749" name="Groupe 22"/>
          <p:cNvGrpSpPr>
            <a:grpSpLocks/>
          </p:cNvGrpSpPr>
          <p:nvPr/>
        </p:nvGrpSpPr>
        <p:grpSpPr bwMode="auto">
          <a:xfrm>
            <a:off x="577850" y="1557338"/>
            <a:ext cx="7988300" cy="2155825"/>
            <a:chOff x="577511" y="1556792"/>
            <a:chExt cx="7988300" cy="2155825"/>
          </a:xfrm>
        </p:grpSpPr>
        <p:grpSp>
          <p:nvGrpSpPr>
            <p:cNvPr id="31757" name="Groupe 32"/>
            <p:cNvGrpSpPr>
              <a:grpSpLocks/>
            </p:cNvGrpSpPr>
            <p:nvPr/>
          </p:nvGrpSpPr>
          <p:grpSpPr bwMode="auto">
            <a:xfrm>
              <a:off x="1074399" y="2055267"/>
              <a:ext cx="6697662" cy="1152525"/>
              <a:chOff x="971600" y="2163459"/>
              <a:chExt cx="6698378" cy="1153197"/>
            </a:xfrm>
          </p:grpSpPr>
          <p:grpSp>
            <p:nvGrpSpPr>
              <p:cNvPr id="31764" name="Groupe 31"/>
              <p:cNvGrpSpPr>
                <a:grpSpLocks/>
              </p:cNvGrpSpPr>
              <p:nvPr/>
            </p:nvGrpSpPr>
            <p:grpSpPr bwMode="auto">
              <a:xfrm>
                <a:off x="971600" y="2163459"/>
                <a:ext cx="6698378" cy="576884"/>
                <a:chOff x="1187624" y="1412776"/>
                <a:chExt cx="6697662" cy="576635"/>
              </a:xfrm>
            </p:grpSpPr>
            <p:sp>
              <p:nvSpPr>
                <p:cNvPr id="31768" name="Ellipse 5"/>
                <p:cNvSpPr>
                  <a:spLocks noChangeArrowheads="1"/>
                </p:cNvSpPr>
                <p:nvPr/>
              </p:nvSpPr>
              <p:spPr bwMode="auto">
                <a:xfrm>
                  <a:off x="1187624" y="1412776"/>
                  <a:ext cx="576143" cy="576635"/>
                </a:xfrm>
                <a:prstGeom prst="ellipse">
                  <a:avLst/>
                </a:prstGeom>
                <a:noFill/>
                <a:ln w="38100" algn="ctr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tIns="0" rIns="0" bIns="0"/>
                <a:lstStyle/>
                <a:p>
                  <a:r>
                    <a:rPr lang="fr-FR" sz="2800">
                      <a:latin typeface="Garamond" pitchFamily="18" charset="0"/>
                    </a:rPr>
                    <a:t>A</a:t>
                  </a:r>
                </a:p>
              </p:txBody>
            </p:sp>
            <p:sp>
              <p:nvSpPr>
                <p:cNvPr id="31769" name="Ellipse 7"/>
                <p:cNvSpPr>
                  <a:spLocks noChangeArrowheads="1"/>
                </p:cNvSpPr>
                <p:nvPr/>
              </p:nvSpPr>
              <p:spPr bwMode="auto">
                <a:xfrm>
                  <a:off x="3420178" y="1412776"/>
                  <a:ext cx="576143" cy="576635"/>
                </a:xfrm>
                <a:prstGeom prst="ellipse">
                  <a:avLst/>
                </a:prstGeom>
                <a:noFill/>
                <a:ln w="38100" algn="ctr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tIns="0" rIns="0" bIns="0"/>
                <a:lstStyle/>
                <a:p>
                  <a:r>
                    <a:rPr lang="fr-FR" sz="2800">
                      <a:latin typeface="Garamond" pitchFamily="18" charset="0"/>
                    </a:rPr>
                    <a:t>B</a:t>
                  </a:r>
                </a:p>
              </p:txBody>
            </p:sp>
            <p:sp>
              <p:nvSpPr>
                <p:cNvPr id="31770" name="Ellipse 8"/>
                <p:cNvSpPr>
                  <a:spLocks noChangeArrowheads="1"/>
                </p:cNvSpPr>
                <p:nvPr/>
              </p:nvSpPr>
              <p:spPr bwMode="auto">
                <a:xfrm>
                  <a:off x="5364661" y="1412776"/>
                  <a:ext cx="576143" cy="576635"/>
                </a:xfrm>
                <a:prstGeom prst="ellipse">
                  <a:avLst/>
                </a:prstGeom>
                <a:noFill/>
                <a:ln w="38100" algn="ctr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tIns="0" rIns="0" bIns="0"/>
                <a:lstStyle/>
                <a:p>
                  <a:r>
                    <a:rPr lang="fr-FR" sz="2800">
                      <a:latin typeface="Garamond" pitchFamily="18" charset="0"/>
                    </a:rPr>
                    <a:t>C</a:t>
                  </a:r>
                </a:p>
              </p:txBody>
            </p:sp>
            <p:sp>
              <p:nvSpPr>
                <p:cNvPr id="31771" name="Ellipse 9"/>
                <p:cNvSpPr>
                  <a:spLocks noChangeArrowheads="1"/>
                </p:cNvSpPr>
                <p:nvPr/>
              </p:nvSpPr>
              <p:spPr bwMode="auto">
                <a:xfrm>
                  <a:off x="7309143" y="1412776"/>
                  <a:ext cx="576143" cy="576635"/>
                </a:xfrm>
                <a:prstGeom prst="ellipse">
                  <a:avLst/>
                </a:prstGeom>
                <a:noFill/>
                <a:ln w="38100" algn="ctr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tIns="0" rIns="0" bIns="0"/>
                <a:lstStyle/>
                <a:p>
                  <a:r>
                    <a:rPr lang="fr-FR" sz="2800">
                      <a:latin typeface="Garamond" pitchFamily="18" charset="0"/>
                    </a:rPr>
                    <a:t>D</a:t>
                  </a:r>
                </a:p>
              </p:txBody>
            </p:sp>
            <p:cxnSp>
              <p:nvCxnSpPr>
                <p:cNvPr id="31772" name="Connecteur droit 11"/>
                <p:cNvCxnSpPr>
                  <a:cxnSpLocks noChangeShapeType="1"/>
                  <a:stCxn id="31768" idx="6"/>
                  <a:endCxn id="31769" idx="2"/>
                </p:cNvCxnSpPr>
                <p:nvPr/>
              </p:nvCxnSpPr>
              <p:spPr bwMode="auto">
                <a:xfrm>
                  <a:off x="1763767" y="1701094"/>
                  <a:ext cx="1656411" cy="0"/>
                </a:xfrm>
                <a:prstGeom prst="line">
                  <a:avLst/>
                </a:prstGeom>
                <a:noFill/>
                <a:ln w="38100" algn="ctr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31773" name="Connecteur droit 13"/>
                <p:cNvCxnSpPr>
                  <a:cxnSpLocks noChangeShapeType="1"/>
                  <a:stCxn id="31769" idx="6"/>
                  <a:endCxn id="31770" idx="2"/>
                </p:cNvCxnSpPr>
                <p:nvPr/>
              </p:nvCxnSpPr>
              <p:spPr bwMode="auto">
                <a:xfrm>
                  <a:off x="3996321" y="1701094"/>
                  <a:ext cx="1368340" cy="0"/>
                </a:xfrm>
                <a:prstGeom prst="line">
                  <a:avLst/>
                </a:prstGeom>
                <a:noFill/>
                <a:ln w="38100" algn="ctr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31774" name="Connecteur droit 15"/>
                <p:cNvCxnSpPr>
                  <a:cxnSpLocks noChangeShapeType="1"/>
                  <a:stCxn id="31770" idx="6"/>
                  <a:endCxn id="31771" idx="2"/>
                </p:cNvCxnSpPr>
                <p:nvPr/>
              </p:nvCxnSpPr>
              <p:spPr bwMode="auto">
                <a:xfrm>
                  <a:off x="5940803" y="1701094"/>
                  <a:ext cx="1368340" cy="0"/>
                </a:xfrm>
                <a:prstGeom prst="line">
                  <a:avLst/>
                </a:prstGeom>
                <a:noFill/>
                <a:ln w="38100" algn="ctr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sp>
            <p:nvSpPr>
              <p:cNvPr id="31765" name="Ellipse 9"/>
              <p:cNvSpPr>
                <a:spLocks noChangeArrowheads="1"/>
              </p:cNvSpPr>
              <p:nvPr/>
            </p:nvSpPr>
            <p:spPr bwMode="auto">
              <a:xfrm>
                <a:off x="4068275" y="2739772"/>
                <a:ext cx="576205" cy="576884"/>
              </a:xfrm>
              <a:prstGeom prst="ellipse">
                <a:avLst/>
              </a:prstGeom>
              <a:noFill/>
              <a:ln w="38100" algn="ctr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r>
                  <a:rPr lang="fr-FR" sz="2800">
                    <a:latin typeface="Garamond" pitchFamily="18" charset="0"/>
                  </a:rPr>
                  <a:t>E</a:t>
                </a:r>
              </a:p>
            </p:txBody>
          </p:sp>
          <p:cxnSp>
            <p:nvCxnSpPr>
              <p:cNvPr id="31766" name="Connecteur droit 11"/>
              <p:cNvCxnSpPr>
                <a:cxnSpLocks noChangeShapeType="1"/>
                <a:stCxn id="31768" idx="5"/>
                <a:endCxn id="31765" idx="2"/>
              </p:cNvCxnSpPr>
              <p:nvPr/>
            </p:nvCxnSpPr>
            <p:spPr bwMode="auto">
              <a:xfrm>
                <a:off x="1463422" y="2655861"/>
                <a:ext cx="2604853" cy="372354"/>
              </a:xfrm>
              <a:prstGeom prst="line">
                <a:avLst/>
              </a:prstGeom>
              <a:noFill/>
              <a:ln w="38100" algn="ctr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1767" name="Connecteur droit 11"/>
              <p:cNvCxnSpPr>
                <a:cxnSpLocks noChangeShapeType="1"/>
                <a:stCxn id="31765" idx="6"/>
                <a:endCxn id="31771" idx="3"/>
              </p:cNvCxnSpPr>
              <p:nvPr/>
            </p:nvCxnSpPr>
            <p:spPr bwMode="auto">
              <a:xfrm flipV="1">
                <a:off x="4644480" y="2655861"/>
                <a:ext cx="2533677" cy="372354"/>
              </a:xfrm>
              <a:prstGeom prst="line">
                <a:avLst/>
              </a:prstGeom>
              <a:noFill/>
              <a:ln w="38100" algn="ctr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31758" name="Connecteur droit avec flèche 34"/>
            <p:cNvCxnSpPr>
              <a:cxnSpLocks noChangeShapeType="1"/>
            </p:cNvCxnSpPr>
            <p:nvPr/>
          </p:nvCxnSpPr>
          <p:spPr bwMode="auto">
            <a:xfrm>
              <a:off x="1291886" y="1907629"/>
              <a:ext cx="6264275" cy="0"/>
            </a:xfrm>
            <a:prstGeom prst="straightConnector1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1759" name="ZoneTexte 35"/>
            <p:cNvSpPr txBox="1">
              <a:spLocks noChangeArrowheads="1"/>
            </p:cNvSpPr>
            <p:nvPr/>
          </p:nvSpPr>
          <p:spPr bwMode="auto">
            <a:xfrm>
              <a:off x="3523911" y="1556792"/>
              <a:ext cx="1296988" cy="401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fr-FR" sz="2000">
                  <a:solidFill>
                    <a:srgbClr val="800000"/>
                  </a:solidFill>
                  <a:latin typeface="Garamond" pitchFamily="18" charset="0"/>
                </a:rPr>
                <a:t>3 sauts </a:t>
              </a:r>
            </a:p>
          </p:txBody>
        </p:sp>
        <p:sp>
          <p:nvSpPr>
            <p:cNvPr id="31760" name="Forme libre 37"/>
            <p:cNvSpPr>
              <a:spLocks/>
            </p:cNvSpPr>
            <p:nvPr/>
          </p:nvSpPr>
          <p:spPr bwMode="auto">
            <a:xfrm>
              <a:off x="1550649" y="2706142"/>
              <a:ext cx="5702300" cy="631825"/>
            </a:xfrm>
            <a:custGeom>
              <a:avLst/>
              <a:gdLst>
                <a:gd name="T0" fmla="*/ 0 w 5701553"/>
                <a:gd name="T1" fmla="*/ 0 h 632012"/>
                <a:gd name="T2" fmla="*/ 2889929 w 5701553"/>
                <a:gd name="T3" fmla="*/ 637267 h 632012"/>
                <a:gd name="T4" fmla="*/ 5725843 w 5701553"/>
                <a:gd name="T5" fmla="*/ 0 h 632012"/>
                <a:gd name="T6" fmla="*/ 5725843 w 5701553"/>
                <a:gd name="T7" fmla="*/ 0 h 63201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01553"/>
                <a:gd name="T13" fmla="*/ 0 h 632012"/>
                <a:gd name="T14" fmla="*/ 5701553 w 5701553"/>
                <a:gd name="T15" fmla="*/ 632012 h 63201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01553" h="632012">
                  <a:moveTo>
                    <a:pt x="0" y="0"/>
                  </a:moveTo>
                  <a:cubicBezTo>
                    <a:pt x="963705" y="316006"/>
                    <a:pt x="1927411" y="632012"/>
                    <a:pt x="2877670" y="632012"/>
                  </a:cubicBezTo>
                  <a:cubicBezTo>
                    <a:pt x="3827929" y="632012"/>
                    <a:pt x="5701553" y="0"/>
                    <a:pt x="5701553" y="0"/>
                  </a:cubicBezTo>
                </a:path>
              </a:pathLst>
            </a:cu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31761" name="ZoneTexte 38"/>
            <p:cNvSpPr txBox="1">
              <a:spLocks noChangeArrowheads="1"/>
            </p:cNvSpPr>
            <p:nvPr/>
          </p:nvSpPr>
          <p:spPr bwMode="auto">
            <a:xfrm>
              <a:off x="3811249" y="3312567"/>
              <a:ext cx="1296987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fr-FR" sz="2000">
                  <a:solidFill>
                    <a:srgbClr val="800000"/>
                  </a:solidFill>
                  <a:latin typeface="Garamond" pitchFamily="18" charset="0"/>
                </a:rPr>
                <a:t>2 sauts </a:t>
              </a:r>
            </a:p>
          </p:txBody>
        </p:sp>
        <p:sp>
          <p:nvSpPr>
            <p:cNvPr id="31762" name="Flèche vers le bas 40"/>
            <p:cNvSpPr>
              <a:spLocks noChangeArrowheads="1"/>
            </p:cNvSpPr>
            <p:nvPr/>
          </p:nvSpPr>
          <p:spPr bwMode="auto">
            <a:xfrm rot="-8143093">
              <a:off x="577511" y="2414042"/>
              <a:ext cx="346075" cy="868362"/>
            </a:xfrm>
            <a:prstGeom prst="downArrow">
              <a:avLst>
                <a:gd name="adj1" fmla="val 50000"/>
                <a:gd name="adj2" fmla="val 49986"/>
              </a:avLst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1763" name="Flèche vers le bas 40"/>
            <p:cNvSpPr>
              <a:spLocks noChangeArrowheads="1"/>
            </p:cNvSpPr>
            <p:nvPr/>
          </p:nvSpPr>
          <p:spPr bwMode="auto">
            <a:xfrm rot="8084071">
              <a:off x="7957798" y="2369592"/>
              <a:ext cx="346075" cy="869950"/>
            </a:xfrm>
            <a:prstGeom prst="downArrow">
              <a:avLst>
                <a:gd name="adj1" fmla="val 50000"/>
                <a:gd name="adj2" fmla="val 50077"/>
              </a:avLst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sp>
        <p:nvSpPr>
          <p:cNvPr id="31750" name="ZoneTexte 35"/>
          <p:cNvSpPr txBox="1">
            <a:spLocks noChangeArrowheads="1"/>
          </p:cNvSpPr>
          <p:nvPr/>
        </p:nvSpPr>
        <p:spPr bwMode="auto">
          <a:xfrm>
            <a:off x="1763713" y="1989138"/>
            <a:ext cx="1296987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fr-FR" sz="2000">
                <a:solidFill>
                  <a:schemeClr val="accent2"/>
                </a:solidFill>
                <a:latin typeface="Garamond" pitchFamily="18" charset="0"/>
              </a:rPr>
              <a:t>1</a:t>
            </a:r>
          </a:p>
        </p:txBody>
      </p:sp>
      <p:sp>
        <p:nvSpPr>
          <p:cNvPr id="31751" name="ZoneTexte 35"/>
          <p:cNvSpPr txBox="1">
            <a:spLocks noChangeArrowheads="1"/>
          </p:cNvSpPr>
          <p:nvPr/>
        </p:nvSpPr>
        <p:spPr bwMode="auto">
          <a:xfrm>
            <a:off x="3946525" y="2001838"/>
            <a:ext cx="1296988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fr-FR" sz="2000">
                <a:solidFill>
                  <a:schemeClr val="accent2"/>
                </a:solidFill>
                <a:latin typeface="Garamond" pitchFamily="18" charset="0"/>
              </a:rPr>
              <a:t>1</a:t>
            </a:r>
          </a:p>
        </p:txBody>
      </p:sp>
      <p:sp>
        <p:nvSpPr>
          <p:cNvPr id="31752" name="ZoneTexte 35"/>
          <p:cNvSpPr txBox="1">
            <a:spLocks noChangeArrowheads="1"/>
          </p:cNvSpPr>
          <p:nvPr/>
        </p:nvSpPr>
        <p:spPr bwMode="auto">
          <a:xfrm>
            <a:off x="5867400" y="2016125"/>
            <a:ext cx="1296988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fr-FR" sz="2000">
                <a:solidFill>
                  <a:schemeClr val="accent2"/>
                </a:solidFill>
                <a:latin typeface="Garamond" pitchFamily="18" charset="0"/>
              </a:rPr>
              <a:t>1</a:t>
            </a:r>
          </a:p>
        </p:txBody>
      </p:sp>
      <p:sp>
        <p:nvSpPr>
          <p:cNvPr id="31753" name="ZoneTexte 35"/>
          <p:cNvSpPr txBox="1">
            <a:spLocks noChangeArrowheads="1"/>
          </p:cNvSpPr>
          <p:nvPr/>
        </p:nvSpPr>
        <p:spPr bwMode="auto">
          <a:xfrm rot="366694">
            <a:off x="2235200" y="2716213"/>
            <a:ext cx="1296988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fr-FR" sz="2000">
                <a:solidFill>
                  <a:schemeClr val="accent2"/>
                </a:solidFill>
                <a:latin typeface="Garamond" pitchFamily="18" charset="0"/>
              </a:rPr>
              <a:t>1</a:t>
            </a:r>
          </a:p>
        </p:txBody>
      </p:sp>
      <p:sp>
        <p:nvSpPr>
          <p:cNvPr id="31754" name="ZoneTexte 35"/>
          <p:cNvSpPr txBox="1">
            <a:spLocks noChangeArrowheads="1"/>
          </p:cNvSpPr>
          <p:nvPr/>
        </p:nvSpPr>
        <p:spPr bwMode="auto">
          <a:xfrm rot="-906258">
            <a:off x="5260975" y="2720975"/>
            <a:ext cx="1296988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fr-FR" sz="2000">
                <a:solidFill>
                  <a:schemeClr val="accent2"/>
                </a:solidFill>
                <a:latin typeface="Garamond" pitchFamily="18" charset="0"/>
              </a:rPr>
              <a:t>1</a:t>
            </a:r>
          </a:p>
        </p:txBody>
      </p:sp>
      <p:sp>
        <p:nvSpPr>
          <p:cNvPr id="31755" name="Rectangle 9"/>
          <p:cNvSpPr>
            <a:spLocks noChangeArrowheads="1"/>
          </p:cNvSpPr>
          <p:nvPr/>
        </p:nvSpPr>
        <p:spPr bwMode="auto">
          <a:xfrm>
            <a:off x="139700" y="657225"/>
            <a:ext cx="8393113" cy="684213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1756" name="Rectangle 9"/>
          <p:cNvSpPr>
            <a:spLocks noChangeArrowheads="1"/>
          </p:cNvSpPr>
          <p:nvPr/>
        </p:nvSpPr>
        <p:spPr bwMode="auto">
          <a:xfrm>
            <a:off x="487643" y="5517232"/>
            <a:ext cx="8595360" cy="1097280"/>
          </a:xfrm>
          <a:prstGeom prst="rect">
            <a:avLst/>
          </a:prstGeom>
          <a:noFill/>
          <a:ln w="28575" algn="ctr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766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4450"/>
            <a:ext cx="7772400" cy="504825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fr-FR" sz="2800" b="1" dirty="0" smtClean="0">
                <a:latin typeface="Garamond" pitchFamily="18" charset="0"/>
              </a:rPr>
              <a:t>RIP : construction des tables de routage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553200" y="6408738"/>
            <a:ext cx="2133600" cy="260350"/>
          </a:xfrm>
        </p:spPr>
        <p:txBody>
          <a:bodyPr/>
          <a:lstStyle/>
          <a:p>
            <a:pPr>
              <a:defRPr/>
            </a:pPr>
            <a:fld id="{76A5CEAE-9BCA-4A2E-A1A0-407ECBE48DED}" type="slidenum">
              <a:rPr lang="fr-FR" smtClean="0"/>
              <a:pPr>
                <a:defRPr/>
              </a:pPr>
              <a:t>47</a:t>
            </a:fld>
            <a:endParaRPr lang="fr-FR" dirty="0"/>
          </a:p>
        </p:txBody>
      </p:sp>
      <p:grpSp>
        <p:nvGrpSpPr>
          <p:cNvPr id="32772" name="Groupe 32"/>
          <p:cNvGrpSpPr>
            <a:grpSpLocks/>
          </p:cNvGrpSpPr>
          <p:nvPr/>
        </p:nvGrpSpPr>
        <p:grpSpPr bwMode="auto">
          <a:xfrm>
            <a:off x="1057275" y="2924175"/>
            <a:ext cx="6697663" cy="1152525"/>
            <a:chOff x="971600" y="2163459"/>
            <a:chExt cx="6698378" cy="1153197"/>
          </a:xfrm>
        </p:grpSpPr>
        <p:grpSp>
          <p:nvGrpSpPr>
            <p:cNvPr id="32860" name="Groupe 31"/>
            <p:cNvGrpSpPr>
              <a:grpSpLocks/>
            </p:cNvGrpSpPr>
            <p:nvPr/>
          </p:nvGrpSpPr>
          <p:grpSpPr bwMode="auto">
            <a:xfrm>
              <a:off x="971600" y="2163459"/>
              <a:ext cx="6698378" cy="576884"/>
              <a:chOff x="1187624" y="1412776"/>
              <a:chExt cx="6697662" cy="576635"/>
            </a:xfrm>
          </p:grpSpPr>
          <p:sp>
            <p:nvSpPr>
              <p:cNvPr id="32864" name="Ellipse 5"/>
              <p:cNvSpPr>
                <a:spLocks noChangeArrowheads="1"/>
              </p:cNvSpPr>
              <p:nvPr/>
            </p:nvSpPr>
            <p:spPr bwMode="auto">
              <a:xfrm>
                <a:off x="1187624" y="1412776"/>
                <a:ext cx="576143" cy="576635"/>
              </a:xfrm>
              <a:prstGeom prst="ellipse">
                <a:avLst/>
              </a:prstGeom>
              <a:noFill/>
              <a:ln w="38100" algn="ctr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r>
                  <a:rPr lang="fr-FR" sz="2800">
                    <a:latin typeface="Garamond" pitchFamily="18" charset="0"/>
                  </a:rPr>
                  <a:t>A</a:t>
                </a:r>
              </a:p>
            </p:txBody>
          </p:sp>
          <p:sp>
            <p:nvSpPr>
              <p:cNvPr id="32865" name="Ellipse 7"/>
              <p:cNvSpPr>
                <a:spLocks noChangeArrowheads="1"/>
              </p:cNvSpPr>
              <p:nvPr/>
            </p:nvSpPr>
            <p:spPr bwMode="auto">
              <a:xfrm>
                <a:off x="3420178" y="1412776"/>
                <a:ext cx="576143" cy="576635"/>
              </a:xfrm>
              <a:prstGeom prst="ellipse">
                <a:avLst/>
              </a:prstGeom>
              <a:noFill/>
              <a:ln w="38100" algn="ctr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r>
                  <a:rPr lang="fr-FR" sz="2800">
                    <a:latin typeface="Garamond" pitchFamily="18" charset="0"/>
                  </a:rPr>
                  <a:t>B</a:t>
                </a:r>
              </a:p>
            </p:txBody>
          </p:sp>
          <p:sp>
            <p:nvSpPr>
              <p:cNvPr id="32866" name="Ellipse 8"/>
              <p:cNvSpPr>
                <a:spLocks noChangeArrowheads="1"/>
              </p:cNvSpPr>
              <p:nvPr/>
            </p:nvSpPr>
            <p:spPr bwMode="auto">
              <a:xfrm>
                <a:off x="5364661" y="1412776"/>
                <a:ext cx="576143" cy="576635"/>
              </a:xfrm>
              <a:prstGeom prst="ellipse">
                <a:avLst/>
              </a:prstGeom>
              <a:noFill/>
              <a:ln w="38100" algn="ctr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r>
                  <a:rPr lang="fr-FR" sz="2800">
                    <a:latin typeface="Garamond" pitchFamily="18" charset="0"/>
                  </a:rPr>
                  <a:t>C</a:t>
                </a:r>
              </a:p>
            </p:txBody>
          </p:sp>
          <p:sp>
            <p:nvSpPr>
              <p:cNvPr id="32867" name="Ellipse 9"/>
              <p:cNvSpPr>
                <a:spLocks noChangeArrowheads="1"/>
              </p:cNvSpPr>
              <p:nvPr/>
            </p:nvSpPr>
            <p:spPr bwMode="auto">
              <a:xfrm>
                <a:off x="7309143" y="1412776"/>
                <a:ext cx="576143" cy="576635"/>
              </a:xfrm>
              <a:prstGeom prst="ellipse">
                <a:avLst/>
              </a:prstGeom>
              <a:noFill/>
              <a:ln w="38100" algn="ctr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r>
                  <a:rPr lang="fr-FR" sz="2800">
                    <a:latin typeface="Garamond" pitchFamily="18" charset="0"/>
                  </a:rPr>
                  <a:t>D</a:t>
                </a:r>
              </a:p>
            </p:txBody>
          </p:sp>
          <p:cxnSp>
            <p:nvCxnSpPr>
              <p:cNvPr id="32868" name="Connecteur droit 11"/>
              <p:cNvCxnSpPr>
                <a:cxnSpLocks noChangeShapeType="1"/>
                <a:stCxn id="32864" idx="6"/>
                <a:endCxn id="32865" idx="2"/>
              </p:cNvCxnSpPr>
              <p:nvPr/>
            </p:nvCxnSpPr>
            <p:spPr bwMode="auto">
              <a:xfrm>
                <a:off x="1763767" y="1701094"/>
                <a:ext cx="1656411" cy="0"/>
              </a:xfrm>
              <a:prstGeom prst="line">
                <a:avLst/>
              </a:prstGeom>
              <a:noFill/>
              <a:ln w="38100" algn="ctr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2869" name="Connecteur droit 13"/>
              <p:cNvCxnSpPr>
                <a:cxnSpLocks noChangeShapeType="1"/>
                <a:stCxn id="32865" idx="6"/>
                <a:endCxn id="32866" idx="2"/>
              </p:cNvCxnSpPr>
              <p:nvPr/>
            </p:nvCxnSpPr>
            <p:spPr bwMode="auto">
              <a:xfrm>
                <a:off x="3996321" y="1701094"/>
                <a:ext cx="1368340" cy="0"/>
              </a:xfrm>
              <a:prstGeom prst="line">
                <a:avLst/>
              </a:prstGeom>
              <a:noFill/>
              <a:ln w="38100" algn="ctr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2870" name="Connecteur droit 15"/>
              <p:cNvCxnSpPr>
                <a:cxnSpLocks noChangeShapeType="1"/>
                <a:stCxn id="32866" idx="6"/>
                <a:endCxn id="32867" idx="2"/>
              </p:cNvCxnSpPr>
              <p:nvPr/>
            </p:nvCxnSpPr>
            <p:spPr bwMode="auto">
              <a:xfrm>
                <a:off x="5940803" y="1701094"/>
                <a:ext cx="1368340" cy="0"/>
              </a:xfrm>
              <a:prstGeom prst="line">
                <a:avLst/>
              </a:prstGeom>
              <a:noFill/>
              <a:ln w="38100" algn="ctr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32861" name="Ellipse 9"/>
            <p:cNvSpPr>
              <a:spLocks noChangeArrowheads="1"/>
            </p:cNvSpPr>
            <p:nvPr/>
          </p:nvSpPr>
          <p:spPr bwMode="auto">
            <a:xfrm>
              <a:off x="4068275" y="2739772"/>
              <a:ext cx="576205" cy="576884"/>
            </a:xfrm>
            <a:prstGeom prst="ellipse">
              <a:avLst/>
            </a:prstGeom>
            <a:noFill/>
            <a:ln w="3810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r>
                <a:rPr lang="fr-FR" sz="2800">
                  <a:latin typeface="Garamond" pitchFamily="18" charset="0"/>
                </a:rPr>
                <a:t>E</a:t>
              </a:r>
            </a:p>
          </p:txBody>
        </p:sp>
        <p:cxnSp>
          <p:nvCxnSpPr>
            <p:cNvPr id="32862" name="Connecteur droit 11"/>
            <p:cNvCxnSpPr>
              <a:cxnSpLocks noChangeShapeType="1"/>
              <a:stCxn id="32864" idx="5"/>
              <a:endCxn id="32861" idx="2"/>
            </p:cNvCxnSpPr>
            <p:nvPr/>
          </p:nvCxnSpPr>
          <p:spPr bwMode="auto">
            <a:xfrm>
              <a:off x="1463422" y="2655861"/>
              <a:ext cx="2604853" cy="372354"/>
            </a:xfrm>
            <a:prstGeom prst="line">
              <a:avLst/>
            </a:prstGeom>
            <a:noFill/>
            <a:ln w="3810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863" name="Connecteur droit 11"/>
            <p:cNvCxnSpPr>
              <a:cxnSpLocks noChangeShapeType="1"/>
              <a:stCxn id="32861" idx="6"/>
              <a:endCxn id="32867" idx="3"/>
            </p:cNvCxnSpPr>
            <p:nvPr/>
          </p:nvCxnSpPr>
          <p:spPr bwMode="auto">
            <a:xfrm flipV="1">
              <a:off x="4644480" y="2655861"/>
              <a:ext cx="2533677" cy="372354"/>
            </a:xfrm>
            <a:prstGeom prst="line">
              <a:avLst/>
            </a:prstGeom>
            <a:noFill/>
            <a:ln w="3810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aphicFrame>
        <p:nvGraphicFramePr>
          <p:cNvPr id="24" name="Tableau 23"/>
          <p:cNvGraphicFramePr>
            <a:graphicFrameLocks noGrp="1"/>
          </p:cNvGraphicFramePr>
          <p:nvPr/>
        </p:nvGraphicFramePr>
        <p:xfrm>
          <a:off x="250825" y="2033588"/>
          <a:ext cx="3887789" cy="522288"/>
        </p:xfrm>
        <a:graphic>
          <a:graphicData uri="http://schemas.openxmlformats.org/drawingml/2006/table">
            <a:tbl>
              <a:tblPr/>
              <a:tblGrid>
                <a:gridCol w="1837864"/>
                <a:gridCol w="1130993"/>
                <a:gridCol w="918932"/>
              </a:tblGrid>
              <a:tr h="26114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latin typeface="Garamond"/>
                          <a:ea typeface="Calibri"/>
                          <a:cs typeface="Times New Roman"/>
                        </a:rPr>
                        <a:t>Adresse destination</a:t>
                      </a:r>
                      <a:endParaRPr lang="fr-FR" sz="14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>
                          <a:latin typeface="Garamond"/>
                          <a:ea typeface="Calibri"/>
                          <a:cs typeface="Times New Roman"/>
                        </a:rPr>
                        <a:t>Next hop</a:t>
                      </a:r>
                      <a:endParaRPr lang="fr-FR" sz="14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latin typeface="Garamond"/>
                          <a:ea typeface="Calibri"/>
                          <a:cs typeface="Times New Roman"/>
                        </a:rPr>
                        <a:t>Distance</a:t>
                      </a:r>
                      <a:endParaRPr lang="fr-FR" sz="14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26114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>
                          <a:latin typeface="Garamond"/>
                          <a:ea typeface="Calibri"/>
                          <a:cs typeface="Times New Roman"/>
                        </a:rPr>
                        <a:t>A</a:t>
                      </a:r>
                      <a:endParaRPr lang="fr-FR" sz="14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>
                          <a:latin typeface="Garamond"/>
                          <a:ea typeface="Calibri"/>
                          <a:cs typeface="Times New Roman"/>
                        </a:rPr>
                        <a:t>A</a:t>
                      </a:r>
                      <a:endParaRPr lang="fr-FR" sz="14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smtClean="0">
                          <a:solidFill>
                            <a:srgbClr val="FF0000"/>
                          </a:solidFill>
                          <a:latin typeface="Garamond"/>
                          <a:ea typeface="Calibri"/>
                          <a:cs typeface="Times New Roman"/>
                        </a:rPr>
                        <a:t>0</a:t>
                      </a:r>
                      <a:endParaRPr lang="fr-FR" sz="1400" b="1" dirty="0">
                        <a:solidFill>
                          <a:srgbClr val="FF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sp>
        <p:nvSpPr>
          <p:cNvPr id="25" name="ZoneTexte 23"/>
          <p:cNvSpPr txBox="1">
            <a:spLocks noChangeArrowheads="1"/>
          </p:cNvSpPr>
          <p:nvPr/>
        </p:nvSpPr>
        <p:spPr bwMode="auto">
          <a:xfrm>
            <a:off x="258763" y="1474788"/>
            <a:ext cx="3736975" cy="36988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fr-FR" dirty="0">
                <a:solidFill>
                  <a:srgbClr val="FF0000"/>
                </a:solidFill>
                <a:latin typeface="Garamond" pitchFamily="18" charset="0"/>
              </a:rPr>
              <a:t>Table de routage de A : initialisation</a:t>
            </a:r>
          </a:p>
        </p:txBody>
      </p:sp>
      <p:sp>
        <p:nvSpPr>
          <p:cNvPr id="32818" name="Ellipse 30"/>
          <p:cNvSpPr>
            <a:spLocks noChangeArrowheads="1"/>
          </p:cNvSpPr>
          <p:nvPr/>
        </p:nvSpPr>
        <p:spPr bwMode="auto">
          <a:xfrm>
            <a:off x="3162300" y="1930400"/>
            <a:ext cx="1008063" cy="677863"/>
          </a:xfrm>
          <a:prstGeom prst="ellipse">
            <a:avLst/>
          </a:prstGeom>
          <a:noFill/>
          <a:ln w="38100" algn="ctr">
            <a:solidFill>
              <a:srgbClr val="006600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cxnSp>
        <p:nvCxnSpPr>
          <p:cNvPr id="32840" name="Connecteur droit avec flèche 28"/>
          <p:cNvCxnSpPr>
            <a:cxnSpLocks noChangeShapeType="1"/>
            <a:stCxn id="32864" idx="1"/>
          </p:cNvCxnSpPr>
          <p:nvPr/>
        </p:nvCxnSpPr>
        <p:spPr bwMode="auto">
          <a:xfrm flipH="1" flipV="1">
            <a:off x="755650" y="2565400"/>
            <a:ext cx="385763" cy="442913"/>
          </a:xfrm>
          <a:prstGeom prst="straightConnector1">
            <a:avLst/>
          </a:prstGeom>
          <a:noFill/>
          <a:ln w="57150" algn="ctr">
            <a:solidFill>
              <a:srgbClr val="0066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" name="Rectangle 21"/>
          <p:cNvSpPr/>
          <p:nvPr/>
        </p:nvSpPr>
        <p:spPr>
          <a:xfrm>
            <a:off x="755153" y="4653136"/>
            <a:ext cx="7561263" cy="1076325"/>
          </a:xfrm>
          <a:prstGeom prst="rect">
            <a:avLst/>
          </a:prstGeom>
          <a:solidFill>
            <a:schemeClr val="accent5"/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fr-FR" sz="2000" dirty="0">
                <a:solidFill>
                  <a:srgbClr val="FF0000"/>
                </a:solidFill>
                <a:latin typeface="Garamond" pitchFamily="18" charset="0"/>
              </a:rPr>
              <a:t>Le routeur A : sa table de routage initialement contient une seule entrée indiquant qu’il est à 0 saut par rapport à son </a:t>
            </a:r>
            <a:r>
              <a:rPr lang="fr-FR" sz="2000" dirty="0" smtClean="0">
                <a:solidFill>
                  <a:srgbClr val="FF0000"/>
                </a:solidFill>
                <a:latin typeface="Garamond" pitchFamily="18" charset="0"/>
              </a:rPr>
              <a:t>réseau</a:t>
            </a:r>
            <a:endParaRPr lang="fr-FR" sz="2000" dirty="0">
              <a:solidFill>
                <a:srgbClr val="FF0000"/>
              </a:solidFill>
              <a:latin typeface="Garamond" pitchFamily="18" charset="0"/>
            </a:endParaRPr>
          </a:p>
          <a:p>
            <a:pPr>
              <a:defRPr/>
            </a:pPr>
            <a:r>
              <a:rPr lang="fr-FR" sz="2000" dirty="0">
                <a:solidFill>
                  <a:schemeClr val="accent6"/>
                </a:solidFill>
                <a:latin typeface="Garamond" pitchFamily="18" charset="0"/>
              </a:rPr>
              <a:t>C’est le cas de tous les </a:t>
            </a:r>
            <a:r>
              <a:rPr lang="fr-FR" sz="2000" dirty="0" smtClean="0">
                <a:solidFill>
                  <a:schemeClr val="accent6"/>
                </a:solidFill>
                <a:latin typeface="Garamond" pitchFamily="18" charset="0"/>
              </a:rPr>
              <a:t>routeurs</a:t>
            </a:r>
            <a:endParaRPr lang="fr-FR" sz="2000" dirty="0">
              <a:solidFill>
                <a:schemeClr val="accent6"/>
              </a:solidFill>
              <a:latin typeface="Garamond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4450"/>
            <a:ext cx="7772400" cy="504825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fr-FR" sz="2800" b="1" dirty="0">
                <a:latin typeface="Garamond" pitchFamily="18" charset="0"/>
              </a:rPr>
              <a:t>RIP : construction des tables de routage</a:t>
            </a:r>
            <a:endParaRPr lang="fr-FR" sz="2800" b="1" dirty="0" smtClean="0">
              <a:latin typeface="Garamond" pitchFamily="18" charset="0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553200" y="6408738"/>
            <a:ext cx="2133600" cy="260350"/>
          </a:xfrm>
        </p:spPr>
        <p:txBody>
          <a:bodyPr/>
          <a:lstStyle/>
          <a:p>
            <a:pPr>
              <a:defRPr/>
            </a:pPr>
            <a:fld id="{76A5CEAE-9BCA-4A2E-A1A0-407ECBE48DED}" type="slidenum">
              <a:rPr lang="fr-FR" smtClean="0"/>
              <a:pPr>
                <a:defRPr/>
              </a:pPr>
              <a:t>48</a:t>
            </a:fld>
            <a:endParaRPr lang="fr-FR" dirty="0"/>
          </a:p>
        </p:txBody>
      </p:sp>
      <p:grpSp>
        <p:nvGrpSpPr>
          <p:cNvPr id="32772" name="Groupe 32"/>
          <p:cNvGrpSpPr>
            <a:grpSpLocks/>
          </p:cNvGrpSpPr>
          <p:nvPr/>
        </p:nvGrpSpPr>
        <p:grpSpPr bwMode="auto">
          <a:xfrm>
            <a:off x="1057275" y="2924175"/>
            <a:ext cx="6697663" cy="1152525"/>
            <a:chOff x="971600" y="2163459"/>
            <a:chExt cx="6698378" cy="1153197"/>
          </a:xfrm>
        </p:grpSpPr>
        <p:grpSp>
          <p:nvGrpSpPr>
            <p:cNvPr id="32860" name="Groupe 31"/>
            <p:cNvGrpSpPr>
              <a:grpSpLocks/>
            </p:cNvGrpSpPr>
            <p:nvPr/>
          </p:nvGrpSpPr>
          <p:grpSpPr bwMode="auto">
            <a:xfrm>
              <a:off x="971600" y="2163459"/>
              <a:ext cx="6698378" cy="576884"/>
              <a:chOff x="1187624" y="1412776"/>
              <a:chExt cx="6697662" cy="576635"/>
            </a:xfrm>
          </p:grpSpPr>
          <p:sp>
            <p:nvSpPr>
              <p:cNvPr id="32864" name="Ellipse 5"/>
              <p:cNvSpPr>
                <a:spLocks noChangeArrowheads="1"/>
              </p:cNvSpPr>
              <p:nvPr/>
            </p:nvSpPr>
            <p:spPr bwMode="auto">
              <a:xfrm>
                <a:off x="1187624" y="1412776"/>
                <a:ext cx="576143" cy="576635"/>
              </a:xfrm>
              <a:prstGeom prst="ellipse">
                <a:avLst/>
              </a:prstGeom>
              <a:noFill/>
              <a:ln w="38100" algn="ctr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r>
                  <a:rPr lang="fr-FR" sz="2800">
                    <a:latin typeface="Garamond" pitchFamily="18" charset="0"/>
                  </a:rPr>
                  <a:t>A</a:t>
                </a:r>
              </a:p>
            </p:txBody>
          </p:sp>
          <p:sp>
            <p:nvSpPr>
              <p:cNvPr id="32865" name="Ellipse 7"/>
              <p:cNvSpPr>
                <a:spLocks noChangeArrowheads="1"/>
              </p:cNvSpPr>
              <p:nvPr/>
            </p:nvSpPr>
            <p:spPr bwMode="auto">
              <a:xfrm>
                <a:off x="3420178" y="1412776"/>
                <a:ext cx="576143" cy="576635"/>
              </a:xfrm>
              <a:prstGeom prst="ellipse">
                <a:avLst/>
              </a:prstGeom>
              <a:noFill/>
              <a:ln w="38100" algn="ctr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r>
                  <a:rPr lang="fr-FR" sz="2800">
                    <a:latin typeface="Garamond" pitchFamily="18" charset="0"/>
                  </a:rPr>
                  <a:t>B</a:t>
                </a:r>
              </a:p>
            </p:txBody>
          </p:sp>
          <p:sp>
            <p:nvSpPr>
              <p:cNvPr id="32866" name="Ellipse 8"/>
              <p:cNvSpPr>
                <a:spLocks noChangeArrowheads="1"/>
              </p:cNvSpPr>
              <p:nvPr/>
            </p:nvSpPr>
            <p:spPr bwMode="auto">
              <a:xfrm>
                <a:off x="5364661" y="1412776"/>
                <a:ext cx="576143" cy="576635"/>
              </a:xfrm>
              <a:prstGeom prst="ellipse">
                <a:avLst/>
              </a:prstGeom>
              <a:noFill/>
              <a:ln w="38100" algn="ctr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r>
                  <a:rPr lang="fr-FR" sz="2800">
                    <a:latin typeface="Garamond" pitchFamily="18" charset="0"/>
                  </a:rPr>
                  <a:t>C</a:t>
                </a:r>
              </a:p>
            </p:txBody>
          </p:sp>
          <p:sp>
            <p:nvSpPr>
              <p:cNvPr id="32867" name="Ellipse 9"/>
              <p:cNvSpPr>
                <a:spLocks noChangeArrowheads="1"/>
              </p:cNvSpPr>
              <p:nvPr/>
            </p:nvSpPr>
            <p:spPr bwMode="auto">
              <a:xfrm>
                <a:off x="7309143" y="1412776"/>
                <a:ext cx="576143" cy="576635"/>
              </a:xfrm>
              <a:prstGeom prst="ellipse">
                <a:avLst/>
              </a:prstGeom>
              <a:noFill/>
              <a:ln w="38100" algn="ctr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r>
                  <a:rPr lang="fr-FR" sz="2800">
                    <a:latin typeface="Garamond" pitchFamily="18" charset="0"/>
                  </a:rPr>
                  <a:t>D</a:t>
                </a:r>
              </a:p>
            </p:txBody>
          </p:sp>
          <p:cxnSp>
            <p:nvCxnSpPr>
              <p:cNvPr id="32868" name="Connecteur droit 11"/>
              <p:cNvCxnSpPr>
                <a:cxnSpLocks noChangeShapeType="1"/>
                <a:stCxn id="32864" idx="6"/>
                <a:endCxn id="32865" idx="2"/>
              </p:cNvCxnSpPr>
              <p:nvPr/>
            </p:nvCxnSpPr>
            <p:spPr bwMode="auto">
              <a:xfrm>
                <a:off x="1763767" y="1701094"/>
                <a:ext cx="1656411" cy="0"/>
              </a:xfrm>
              <a:prstGeom prst="line">
                <a:avLst/>
              </a:prstGeom>
              <a:noFill/>
              <a:ln w="38100" algn="ctr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2869" name="Connecteur droit 13"/>
              <p:cNvCxnSpPr>
                <a:cxnSpLocks noChangeShapeType="1"/>
                <a:stCxn id="32865" idx="6"/>
                <a:endCxn id="32866" idx="2"/>
              </p:cNvCxnSpPr>
              <p:nvPr/>
            </p:nvCxnSpPr>
            <p:spPr bwMode="auto">
              <a:xfrm>
                <a:off x="3996321" y="1701094"/>
                <a:ext cx="1368340" cy="0"/>
              </a:xfrm>
              <a:prstGeom prst="line">
                <a:avLst/>
              </a:prstGeom>
              <a:noFill/>
              <a:ln w="38100" algn="ctr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2870" name="Connecteur droit 15"/>
              <p:cNvCxnSpPr>
                <a:cxnSpLocks noChangeShapeType="1"/>
                <a:stCxn id="32866" idx="6"/>
                <a:endCxn id="32867" idx="2"/>
              </p:cNvCxnSpPr>
              <p:nvPr/>
            </p:nvCxnSpPr>
            <p:spPr bwMode="auto">
              <a:xfrm>
                <a:off x="5940803" y="1701094"/>
                <a:ext cx="1368340" cy="0"/>
              </a:xfrm>
              <a:prstGeom prst="line">
                <a:avLst/>
              </a:prstGeom>
              <a:noFill/>
              <a:ln w="38100" algn="ctr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32861" name="Ellipse 9"/>
            <p:cNvSpPr>
              <a:spLocks noChangeArrowheads="1"/>
            </p:cNvSpPr>
            <p:nvPr/>
          </p:nvSpPr>
          <p:spPr bwMode="auto">
            <a:xfrm>
              <a:off x="4068275" y="2739772"/>
              <a:ext cx="576205" cy="576884"/>
            </a:xfrm>
            <a:prstGeom prst="ellipse">
              <a:avLst/>
            </a:prstGeom>
            <a:noFill/>
            <a:ln w="3810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r>
                <a:rPr lang="fr-FR" sz="2800">
                  <a:latin typeface="Garamond" pitchFamily="18" charset="0"/>
                </a:rPr>
                <a:t>E</a:t>
              </a:r>
            </a:p>
          </p:txBody>
        </p:sp>
        <p:cxnSp>
          <p:nvCxnSpPr>
            <p:cNvPr id="32862" name="Connecteur droit 11"/>
            <p:cNvCxnSpPr>
              <a:cxnSpLocks noChangeShapeType="1"/>
              <a:stCxn id="32864" idx="5"/>
              <a:endCxn id="32861" idx="2"/>
            </p:cNvCxnSpPr>
            <p:nvPr/>
          </p:nvCxnSpPr>
          <p:spPr bwMode="auto">
            <a:xfrm>
              <a:off x="1463422" y="2655861"/>
              <a:ext cx="2604853" cy="372354"/>
            </a:xfrm>
            <a:prstGeom prst="line">
              <a:avLst/>
            </a:prstGeom>
            <a:noFill/>
            <a:ln w="3810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863" name="Connecteur droit 11"/>
            <p:cNvCxnSpPr>
              <a:cxnSpLocks noChangeShapeType="1"/>
              <a:stCxn id="32861" idx="6"/>
              <a:endCxn id="32867" idx="3"/>
            </p:cNvCxnSpPr>
            <p:nvPr/>
          </p:nvCxnSpPr>
          <p:spPr bwMode="auto">
            <a:xfrm flipV="1">
              <a:off x="4644480" y="2655861"/>
              <a:ext cx="2533677" cy="372354"/>
            </a:xfrm>
            <a:prstGeom prst="line">
              <a:avLst/>
            </a:prstGeom>
            <a:noFill/>
            <a:ln w="3810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aphicFrame>
        <p:nvGraphicFramePr>
          <p:cNvPr id="24" name="Tableau 23"/>
          <p:cNvGraphicFramePr>
            <a:graphicFrameLocks noGrp="1"/>
          </p:cNvGraphicFramePr>
          <p:nvPr/>
        </p:nvGraphicFramePr>
        <p:xfrm>
          <a:off x="250825" y="2033588"/>
          <a:ext cx="3887789" cy="522288"/>
        </p:xfrm>
        <a:graphic>
          <a:graphicData uri="http://schemas.openxmlformats.org/drawingml/2006/table">
            <a:tbl>
              <a:tblPr/>
              <a:tblGrid>
                <a:gridCol w="1837864"/>
                <a:gridCol w="1130993"/>
                <a:gridCol w="918932"/>
              </a:tblGrid>
              <a:tr h="26114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latin typeface="Garamond"/>
                          <a:ea typeface="Calibri"/>
                          <a:cs typeface="Times New Roman"/>
                        </a:rPr>
                        <a:t>Adresse destination</a:t>
                      </a:r>
                      <a:endParaRPr lang="fr-FR" sz="14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>
                          <a:latin typeface="Garamond"/>
                          <a:ea typeface="Calibri"/>
                          <a:cs typeface="Times New Roman"/>
                        </a:rPr>
                        <a:t>Next hop</a:t>
                      </a:r>
                      <a:endParaRPr lang="fr-FR" sz="14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latin typeface="Garamond"/>
                          <a:ea typeface="Calibri"/>
                          <a:cs typeface="Times New Roman"/>
                        </a:rPr>
                        <a:t>Distance</a:t>
                      </a:r>
                      <a:endParaRPr lang="fr-FR" sz="14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26114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>
                          <a:latin typeface="Garamond"/>
                          <a:ea typeface="Calibri"/>
                          <a:cs typeface="Times New Roman"/>
                        </a:rPr>
                        <a:t>A</a:t>
                      </a:r>
                      <a:endParaRPr lang="fr-FR" sz="14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>
                          <a:latin typeface="Garamond"/>
                          <a:ea typeface="Calibri"/>
                          <a:cs typeface="Times New Roman"/>
                        </a:rPr>
                        <a:t>A</a:t>
                      </a:r>
                      <a:endParaRPr lang="fr-FR" sz="14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smtClean="0">
                          <a:solidFill>
                            <a:srgbClr val="FF0000"/>
                          </a:solidFill>
                          <a:latin typeface="Garamond"/>
                          <a:ea typeface="Calibri"/>
                          <a:cs typeface="Times New Roman"/>
                        </a:rPr>
                        <a:t>0</a:t>
                      </a:r>
                      <a:endParaRPr lang="fr-FR" sz="1400" b="1" dirty="0">
                        <a:solidFill>
                          <a:srgbClr val="FF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sp>
        <p:nvSpPr>
          <p:cNvPr id="25" name="ZoneTexte 23"/>
          <p:cNvSpPr txBox="1">
            <a:spLocks noChangeArrowheads="1"/>
          </p:cNvSpPr>
          <p:nvPr/>
        </p:nvSpPr>
        <p:spPr bwMode="auto">
          <a:xfrm>
            <a:off x="258763" y="1474788"/>
            <a:ext cx="3736975" cy="36988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fr-FR" dirty="0">
                <a:solidFill>
                  <a:srgbClr val="FF0000"/>
                </a:solidFill>
                <a:latin typeface="Garamond" pitchFamily="18" charset="0"/>
              </a:rPr>
              <a:t>Table de routage de A : initialisation</a:t>
            </a:r>
          </a:p>
        </p:txBody>
      </p:sp>
      <p:graphicFrame>
        <p:nvGraphicFramePr>
          <p:cNvPr id="26" name="Tableau 25"/>
          <p:cNvGraphicFramePr>
            <a:graphicFrameLocks noGrp="1"/>
          </p:cNvGraphicFramePr>
          <p:nvPr/>
        </p:nvGraphicFramePr>
        <p:xfrm>
          <a:off x="193675" y="4621213"/>
          <a:ext cx="3887789" cy="522288"/>
        </p:xfrm>
        <a:graphic>
          <a:graphicData uri="http://schemas.openxmlformats.org/drawingml/2006/table">
            <a:tbl>
              <a:tblPr/>
              <a:tblGrid>
                <a:gridCol w="1837864"/>
                <a:gridCol w="1130993"/>
                <a:gridCol w="918932"/>
              </a:tblGrid>
              <a:tr h="26114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latin typeface="Garamond"/>
                          <a:ea typeface="Calibri"/>
                          <a:cs typeface="Times New Roman"/>
                        </a:rPr>
                        <a:t>Adresse destination</a:t>
                      </a:r>
                      <a:endParaRPr lang="fr-FR" sz="14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>
                          <a:latin typeface="Garamond"/>
                          <a:ea typeface="Calibri"/>
                          <a:cs typeface="Times New Roman"/>
                        </a:rPr>
                        <a:t>Next hop</a:t>
                      </a:r>
                      <a:endParaRPr lang="fr-FR" sz="14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latin typeface="Garamond"/>
                          <a:ea typeface="Calibri"/>
                          <a:cs typeface="Times New Roman"/>
                        </a:rPr>
                        <a:t>Distance</a:t>
                      </a:r>
                      <a:endParaRPr lang="fr-FR" sz="14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26114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latin typeface="Garamond"/>
                          <a:ea typeface="Calibri"/>
                          <a:cs typeface="Times New Roman"/>
                        </a:rPr>
                        <a:t>B</a:t>
                      </a:r>
                      <a:endParaRPr lang="fr-FR" sz="14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latin typeface="Garamond"/>
                          <a:ea typeface="Calibri"/>
                          <a:cs typeface="Times New Roman"/>
                        </a:rPr>
                        <a:t>B</a:t>
                      </a:r>
                      <a:endParaRPr lang="fr-FR" sz="14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smtClean="0">
                          <a:solidFill>
                            <a:srgbClr val="FF0000"/>
                          </a:solidFill>
                          <a:latin typeface="Garamond"/>
                          <a:ea typeface="Calibri"/>
                          <a:cs typeface="Times New Roman"/>
                        </a:rPr>
                        <a:t>0</a:t>
                      </a:r>
                      <a:endParaRPr lang="fr-FR" sz="1400" b="1" dirty="0">
                        <a:solidFill>
                          <a:srgbClr val="FF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cxnSp>
        <p:nvCxnSpPr>
          <p:cNvPr id="32816" name="Connecteur droit avec flèche 28"/>
          <p:cNvCxnSpPr>
            <a:cxnSpLocks noChangeShapeType="1"/>
            <a:endCxn id="32865" idx="3"/>
          </p:cNvCxnSpPr>
          <p:nvPr/>
        </p:nvCxnSpPr>
        <p:spPr bwMode="auto">
          <a:xfrm flipV="1">
            <a:off x="2136775" y="3416300"/>
            <a:ext cx="1238250" cy="1133475"/>
          </a:xfrm>
          <a:prstGeom prst="straightConnector1">
            <a:avLst/>
          </a:prstGeom>
          <a:noFill/>
          <a:ln w="57150" algn="ctr">
            <a:solidFill>
              <a:srgbClr val="0066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818" name="Ellipse 30"/>
          <p:cNvSpPr>
            <a:spLocks noChangeArrowheads="1"/>
          </p:cNvSpPr>
          <p:nvPr/>
        </p:nvSpPr>
        <p:spPr bwMode="auto">
          <a:xfrm>
            <a:off x="3162300" y="1930400"/>
            <a:ext cx="1008063" cy="677863"/>
          </a:xfrm>
          <a:prstGeom prst="ellipse">
            <a:avLst/>
          </a:prstGeom>
          <a:noFill/>
          <a:ln w="38100" algn="ctr">
            <a:solidFill>
              <a:srgbClr val="006600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2820" name="Ellipse 32"/>
          <p:cNvSpPr>
            <a:spLocks noChangeArrowheads="1"/>
          </p:cNvSpPr>
          <p:nvPr/>
        </p:nvSpPr>
        <p:spPr bwMode="auto">
          <a:xfrm>
            <a:off x="3090863" y="4518025"/>
            <a:ext cx="1008062" cy="679450"/>
          </a:xfrm>
          <a:prstGeom prst="ellipse">
            <a:avLst/>
          </a:prstGeom>
          <a:noFill/>
          <a:ln w="38100" algn="ctr">
            <a:solidFill>
              <a:srgbClr val="006600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5" name="ZoneTexte 23"/>
          <p:cNvSpPr txBox="1">
            <a:spLocks noChangeArrowheads="1"/>
          </p:cNvSpPr>
          <p:nvPr/>
        </p:nvSpPr>
        <p:spPr bwMode="auto">
          <a:xfrm>
            <a:off x="249238" y="5268913"/>
            <a:ext cx="3741737" cy="36988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fr-FR" dirty="0">
                <a:solidFill>
                  <a:srgbClr val="FF0000"/>
                </a:solidFill>
                <a:latin typeface="Garamond" pitchFamily="18" charset="0"/>
              </a:rPr>
              <a:t>Table de routage de B : initialisation</a:t>
            </a:r>
          </a:p>
        </p:txBody>
      </p:sp>
      <p:cxnSp>
        <p:nvCxnSpPr>
          <p:cNvPr id="32840" name="Connecteur droit avec flèche 28"/>
          <p:cNvCxnSpPr>
            <a:cxnSpLocks noChangeShapeType="1"/>
            <a:stCxn id="32864" idx="1"/>
          </p:cNvCxnSpPr>
          <p:nvPr/>
        </p:nvCxnSpPr>
        <p:spPr bwMode="auto">
          <a:xfrm flipH="1" flipV="1">
            <a:off x="755650" y="2565400"/>
            <a:ext cx="385763" cy="442913"/>
          </a:xfrm>
          <a:prstGeom prst="straightConnector1">
            <a:avLst/>
          </a:prstGeom>
          <a:noFill/>
          <a:ln w="57150" algn="ctr">
            <a:solidFill>
              <a:srgbClr val="0066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570091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4450"/>
            <a:ext cx="7772400" cy="504825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fr-FR" sz="2800" b="1" dirty="0">
                <a:latin typeface="Garamond" pitchFamily="18" charset="0"/>
              </a:rPr>
              <a:t>RIP : construction des tables de routage</a:t>
            </a:r>
            <a:endParaRPr lang="fr-FR" sz="2800" b="1" dirty="0" smtClean="0">
              <a:latin typeface="Garamond" pitchFamily="18" charset="0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553200" y="6408738"/>
            <a:ext cx="2133600" cy="260350"/>
          </a:xfrm>
        </p:spPr>
        <p:txBody>
          <a:bodyPr/>
          <a:lstStyle/>
          <a:p>
            <a:pPr>
              <a:defRPr/>
            </a:pPr>
            <a:fld id="{76A5CEAE-9BCA-4A2E-A1A0-407ECBE48DED}" type="slidenum">
              <a:rPr lang="fr-FR" smtClean="0"/>
              <a:pPr>
                <a:defRPr/>
              </a:pPr>
              <a:t>49</a:t>
            </a:fld>
            <a:endParaRPr lang="fr-FR" dirty="0"/>
          </a:p>
        </p:txBody>
      </p:sp>
      <p:grpSp>
        <p:nvGrpSpPr>
          <p:cNvPr id="32772" name="Groupe 32"/>
          <p:cNvGrpSpPr>
            <a:grpSpLocks/>
          </p:cNvGrpSpPr>
          <p:nvPr/>
        </p:nvGrpSpPr>
        <p:grpSpPr bwMode="auto">
          <a:xfrm>
            <a:off x="1057275" y="2924175"/>
            <a:ext cx="6697663" cy="1152525"/>
            <a:chOff x="971600" y="2163459"/>
            <a:chExt cx="6698378" cy="1153197"/>
          </a:xfrm>
        </p:grpSpPr>
        <p:grpSp>
          <p:nvGrpSpPr>
            <p:cNvPr id="32860" name="Groupe 31"/>
            <p:cNvGrpSpPr>
              <a:grpSpLocks/>
            </p:cNvGrpSpPr>
            <p:nvPr/>
          </p:nvGrpSpPr>
          <p:grpSpPr bwMode="auto">
            <a:xfrm>
              <a:off x="971600" y="2163459"/>
              <a:ext cx="6698378" cy="576884"/>
              <a:chOff x="1187624" y="1412776"/>
              <a:chExt cx="6697662" cy="576635"/>
            </a:xfrm>
          </p:grpSpPr>
          <p:sp>
            <p:nvSpPr>
              <p:cNvPr id="32864" name="Ellipse 5"/>
              <p:cNvSpPr>
                <a:spLocks noChangeArrowheads="1"/>
              </p:cNvSpPr>
              <p:nvPr/>
            </p:nvSpPr>
            <p:spPr bwMode="auto">
              <a:xfrm>
                <a:off x="1187624" y="1412776"/>
                <a:ext cx="576143" cy="576635"/>
              </a:xfrm>
              <a:prstGeom prst="ellipse">
                <a:avLst/>
              </a:prstGeom>
              <a:noFill/>
              <a:ln w="38100" algn="ctr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r>
                  <a:rPr lang="fr-FR" sz="2800">
                    <a:latin typeface="Garamond" pitchFamily="18" charset="0"/>
                  </a:rPr>
                  <a:t>A</a:t>
                </a:r>
              </a:p>
            </p:txBody>
          </p:sp>
          <p:sp>
            <p:nvSpPr>
              <p:cNvPr id="32865" name="Ellipse 7"/>
              <p:cNvSpPr>
                <a:spLocks noChangeArrowheads="1"/>
              </p:cNvSpPr>
              <p:nvPr/>
            </p:nvSpPr>
            <p:spPr bwMode="auto">
              <a:xfrm>
                <a:off x="3420178" y="1412776"/>
                <a:ext cx="576143" cy="576635"/>
              </a:xfrm>
              <a:prstGeom prst="ellipse">
                <a:avLst/>
              </a:prstGeom>
              <a:noFill/>
              <a:ln w="38100" algn="ctr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r>
                  <a:rPr lang="fr-FR" sz="2800">
                    <a:latin typeface="Garamond" pitchFamily="18" charset="0"/>
                  </a:rPr>
                  <a:t>B</a:t>
                </a:r>
              </a:p>
            </p:txBody>
          </p:sp>
          <p:sp>
            <p:nvSpPr>
              <p:cNvPr id="32866" name="Ellipse 8"/>
              <p:cNvSpPr>
                <a:spLocks noChangeArrowheads="1"/>
              </p:cNvSpPr>
              <p:nvPr/>
            </p:nvSpPr>
            <p:spPr bwMode="auto">
              <a:xfrm>
                <a:off x="5364661" y="1412776"/>
                <a:ext cx="576143" cy="576635"/>
              </a:xfrm>
              <a:prstGeom prst="ellipse">
                <a:avLst/>
              </a:prstGeom>
              <a:noFill/>
              <a:ln w="38100" algn="ctr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r>
                  <a:rPr lang="fr-FR" sz="2800">
                    <a:latin typeface="Garamond" pitchFamily="18" charset="0"/>
                  </a:rPr>
                  <a:t>C</a:t>
                </a:r>
              </a:p>
            </p:txBody>
          </p:sp>
          <p:sp>
            <p:nvSpPr>
              <p:cNvPr id="32867" name="Ellipse 9"/>
              <p:cNvSpPr>
                <a:spLocks noChangeArrowheads="1"/>
              </p:cNvSpPr>
              <p:nvPr/>
            </p:nvSpPr>
            <p:spPr bwMode="auto">
              <a:xfrm>
                <a:off x="7309143" y="1412776"/>
                <a:ext cx="576143" cy="576635"/>
              </a:xfrm>
              <a:prstGeom prst="ellipse">
                <a:avLst/>
              </a:prstGeom>
              <a:noFill/>
              <a:ln w="38100" algn="ctr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r>
                  <a:rPr lang="fr-FR" sz="2800">
                    <a:latin typeface="Garamond" pitchFamily="18" charset="0"/>
                  </a:rPr>
                  <a:t>D</a:t>
                </a:r>
              </a:p>
            </p:txBody>
          </p:sp>
          <p:cxnSp>
            <p:nvCxnSpPr>
              <p:cNvPr id="32868" name="Connecteur droit 11"/>
              <p:cNvCxnSpPr>
                <a:cxnSpLocks noChangeShapeType="1"/>
                <a:stCxn id="32864" idx="6"/>
                <a:endCxn id="32865" idx="2"/>
              </p:cNvCxnSpPr>
              <p:nvPr/>
            </p:nvCxnSpPr>
            <p:spPr bwMode="auto">
              <a:xfrm>
                <a:off x="1763767" y="1701094"/>
                <a:ext cx="1656411" cy="0"/>
              </a:xfrm>
              <a:prstGeom prst="line">
                <a:avLst/>
              </a:prstGeom>
              <a:noFill/>
              <a:ln w="38100" algn="ctr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2869" name="Connecteur droit 13"/>
              <p:cNvCxnSpPr>
                <a:cxnSpLocks noChangeShapeType="1"/>
                <a:stCxn id="32865" idx="6"/>
                <a:endCxn id="32866" idx="2"/>
              </p:cNvCxnSpPr>
              <p:nvPr/>
            </p:nvCxnSpPr>
            <p:spPr bwMode="auto">
              <a:xfrm>
                <a:off x="3996321" y="1701094"/>
                <a:ext cx="1368340" cy="0"/>
              </a:xfrm>
              <a:prstGeom prst="line">
                <a:avLst/>
              </a:prstGeom>
              <a:noFill/>
              <a:ln w="38100" algn="ctr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2870" name="Connecteur droit 15"/>
              <p:cNvCxnSpPr>
                <a:cxnSpLocks noChangeShapeType="1"/>
                <a:stCxn id="32866" idx="6"/>
                <a:endCxn id="32867" idx="2"/>
              </p:cNvCxnSpPr>
              <p:nvPr/>
            </p:nvCxnSpPr>
            <p:spPr bwMode="auto">
              <a:xfrm>
                <a:off x="5940803" y="1701094"/>
                <a:ext cx="1368340" cy="0"/>
              </a:xfrm>
              <a:prstGeom prst="line">
                <a:avLst/>
              </a:prstGeom>
              <a:noFill/>
              <a:ln w="38100" algn="ctr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32861" name="Ellipse 9"/>
            <p:cNvSpPr>
              <a:spLocks noChangeArrowheads="1"/>
            </p:cNvSpPr>
            <p:nvPr/>
          </p:nvSpPr>
          <p:spPr bwMode="auto">
            <a:xfrm>
              <a:off x="4068275" y="2739772"/>
              <a:ext cx="576205" cy="576884"/>
            </a:xfrm>
            <a:prstGeom prst="ellipse">
              <a:avLst/>
            </a:prstGeom>
            <a:noFill/>
            <a:ln w="3810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r>
                <a:rPr lang="fr-FR" sz="2800">
                  <a:latin typeface="Garamond" pitchFamily="18" charset="0"/>
                </a:rPr>
                <a:t>E</a:t>
              </a:r>
            </a:p>
          </p:txBody>
        </p:sp>
        <p:cxnSp>
          <p:nvCxnSpPr>
            <p:cNvPr id="32862" name="Connecteur droit 11"/>
            <p:cNvCxnSpPr>
              <a:cxnSpLocks noChangeShapeType="1"/>
              <a:stCxn id="32864" idx="5"/>
              <a:endCxn id="32861" idx="2"/>
            </p:cNvCxnSpPr>
            <p:nvPr/>
          </p:nvCxnSpPr>
          <p:spPr bwMode="auto">
            <a:xfrm>
              <a:off x="1463422" y="2655861"/>
              <a:ext cx="2604853" cy="372354"/>
            </a:xfrm>
            <a:prstGeom prst="line">
              <a:avLst/>
            </a:prstGeom>
            <a:noFill/>
            <a:ln w="3810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863" name="Connecteur droit 11"/>
            <p:cNvCxnSpPr>
              <a:cxnSpLocks noChangeShapeType="1"/>
              <a:stCxn id="32861" idx="6"/>
              <a:endCxn id="32867" idx="3"/>
            </p:cNvCxnSpPr>
            <p:nvPr/>
          </p:nvCxnSpPr>
          <p:spPr bwMode="auto">
            <a:xfrm flipV="1">
              <a:off x="4644480" y="2655861"/>
              <a:ext cx="2533677" cy="372354"/>
            </a:xfrm>
            <a:prstGeom prst="line">
              <a:avLst/>
            </a:prstGeom>
            <a:noFill/>
            <a:ln w="3810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aphicFrame>
        <p:nvGraphicFramePr>
          <p:cNvPr id="24" name="Tableau 23"/>
          <p:cNvGraphicFramePr>
            <a:graphicFrameLocks noGrp="1"/>
          </p:cNvGraphicFramePr>
          <p:nvPr/>
        </p:nvGraphicFramePr>
        <p:xfrm>
          <a:off x="250825" y="2033588"/>
          <a:ext cx="3887789" cy="522288"/>
        </p:xfrm>
        <a:graphic>
          <a:graphicData uri="http://schemas.openxmlformats.org/drawingml/2006/table">
            <a:tbl>
              <a:tblPr/>
              <a:tblGrid>
                <a:gridCol w="1837864"/>
                <a:gridCol w="1130993"/>
                <a:gridCol w="918932"/>
              </a:tblGrid>
              <a:tr h="26114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latin typeface="Garamond"/>
                          <a:ea typeface="Calibri"/>
                          <a:cs typeface="Times New Roman"/>
                        </a:rPr>
                        <a:t>Adresse destination</a:t>
                      </a:r>
                      <a:endParaRPr lang="fr-FR" sz="14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>
                          <a:latin typeface="Garamond"/>
                          <a:ea typeface="Calibri"/>
                          <a:cs typeface="Times New Roman"/>
                        </a:rPr>
                        <a:t>Next hop</a:t>
                      </a:r>
                      <a:endParaRPr lang="fr-FR" sz="14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latin typeface="Garamond"/>
                          <a:ea typeface="Calibri"/>
                          <a:cs typeface="Times New Roman"/>
                        </a:rPr>
                        <a:t>Distance</a:t>
                      </a:r>
                      <a:endParaRPr lang="fr-FR" sz="14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26114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>
                          <a:latin typeface="Garamond"/>
                          <a:ea typeface="Calibri"/>
                          <a:cs typeface="Times New Roman"/>
                        </a:rPr>
                        <a:t>A</a:t>
                      </a:r>
                      <a:endParaRPr lang="fr-FR" sz="14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>
                          <a:latin typeface="Garamond"/>
                          <a:ea typeface="Calibri"/>
                          <a:cs typeface="Times New Roman"/>
                        </a:rPr>
                        <a:t>A</a:t>
                      </a:r>
                      <a:endParaRPr lang="fr-FR" sz="14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smtClean="0">
                          <a:solidFill>
                            <a:srgbClr val="FF0000"/>
                          </a:solidFill>
                          <a:latin typeface="Garamond"/>
                          <a:ea typeface="Calibri"/>
                          <a:cs typeface="Times New Roman"/>
                        </a:rPr>
                        <a:t>0</a:t>
                      </a:r>
                      <a:endParaRPr lang="fr-FR" sz="1400" b="1" dirty="0">
                        <a:solidFill>
                          <a:srgbClr val="FF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sp>
        <p:nvSpPr>
          <p:cNvPr id="25" name="ZoneTexte 23"/>
          <p:cNvSpPr txBox="1">
            <a:spLocks noChangeArrowheads="1"/>
          </p:cNvSpPr>
          <p:nvPr/>
        </p:nvSpPr>
        <p:spPr bwMode="auto">
          <a:xfrm>
            <a:off x="258763" y="1474788"/>
            <a:ext cx="3736975" cy="36988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fr-FR" dirty="0">
                <a:solidFill>
                  <a:srgbClr val="FF0000"/>
                </a:solidFill>
                <a:latin typeface="Garamond" pitchFamily="18" charset="0"/>
              </a:rPr>
              <a:t>Table de routage de A : initialisation</a:t>
            </a:r>
          </a:p>
        </p:txBody>
      </p:sp>
      <p:graphicFrame>
        <p:nvGraphicFramePr>
          <p:cNvPr id="26" name="Tableau 25"/>
          <p:cNvGraphicFramePr>
            <a:graphicFrameLocks noGrp="1"/>
          </p:cNvGraphicFramePr>
          <p:nvPr/>
        </p:nvGraphicFramePr>
        <p:xfrm>
          <a:off x="193675" y="4621213"/>
          <a:ext cx="3887789" cy="522288"/>
        </p:xfrm>
        <a:graphic>
          <a:graphicData uri="http://schemas.openxmlformats.org/drawingml/2006/table">
            <a:tbl>
              <a:tblPr/>
              <a:tblGrid>
                <a:gridCol w="1837864"/>
                <a:gridCol w="1130993"/>
                <a:gridCol w="918932"/>
              </a:tblGrid>
              <a:tr h="26114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latin typeface="Garamond"/>
                          <a:ea typeface="Calibri"/>
                          <a:cs typeface="Times New Roman"/>
                        </a:rPr>
                        <a:t>Adresse destination</a:t>
                      </a:r>
                      <a:endParaRPr lang="fr-FR" sz="14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>
                          <a:latin typeface="Garamond"/>
                          <a:ea typeface="Calibri"/>
                          <a:cs typeface="Times New Roman"/>
                        </a:rPr>
                        <a:t>Next hop</a:t>
                      </a:r>
                      <a:endParaRPr lang="fr-FR" sz="14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latin typeface="Garamond"/>
                          <a:ea typeface="Calibri"/>
                          <a:cs typeface="Times New Roman"/>
                        </a:rPr>
                        <a:t>Distance</a:t>
                      </a:r>
                      <a:endParaRPr lang="fr-FR" sz="14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26114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latin typeface="Garamond"/>
                          <a:ea typeface="Calibri"/>
                          <a:cs typeface="Times New Roman"/>
                        </a:rPr>
                        <a:t>B</a:t>
                      </a:r>
                      <a:endParaRPr lang="fr-FR" sz="14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latin typeface="Garamond"/>
                          <a:ea typeface="Calibri"/>
                          <a:cs typeface="Times New Roman"/>
                        </a:rPr>
                        <a:t>B</a:t>
                      </a:r>
                      <a:endParaRPr lang="fr-FR" sz="14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smtClean="0">
                          <a:solidFill>
                            <a:srgbClr val="FF0000"/>
                          </a:solidFill>
                          <a:latin typeface="Garamond"/>
                          <a:ea typeface="Calibri"/>
                          <a:cs typeface="Times New Roman"/>
                        </a:rPr>
                        <a:t>0</a:t>
                      </a:r>
                      <a:endParaRPr lang="fr-FR" sz="1400" b="1" dirty="0">
                        <a:solidFill>
                          <a:srgbClr val="FF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7" name="Tableau 26"/>
          <p:cNvGraphicFramePr>
            <a:graphicFrameLocks noGrp="1"/>
          </p:cNvGraphicFramePr>
          <p:nvPr/>
        </p:nvGraphicFramePr>
        <p:xfrm>
          <a:off x="4802188" y="4694238"/>
          <a:ext cx="3887787" cy="522288"/>
        </p:xfrm>
        <a:graphic>
          <a:graphicData uri="http://schemas.openxmlformats.org/drawingml/2006/table">
            <a:tbl>
              <a:tblPr/>
              <a:tblGrid>
                <a:gridCol w="1837863"/>
                <a:gridCol w="1130992"/>
                <a:gridCol w="918932"/>
              </a:tblGrid>
              <a:tr h="26114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latin typeface="Garamond"/>
                          <a:ea typeface="Calibri"/>
                          <a:cs typeface="Times New Roman"/>
                        </a:rPr>
                        <a:t>Adresse destination</a:t>
                      </a:r>
                      <a:endParaRPr lang="fr-FR" sz="14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>
                          <a:latin typeface="Garamond"/>
                          <a:ea typeface="Calibri"/>
                          <a:cs typeface="Times New Roman"/>
                        </a:rPr>
                        <a:t>Next hop</a:t>
                      </a:r>
                      <a:endParaRPr lang="fr-FR" sz="14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latin typeface="Garamond"/>
                          <a:ea typeface="Calibri"/>
                          <a:cs typeface="Times New Roman"/>
                        </a:rPr>
                        <a:t>Distance</a:t>
                      </a:r>
                      <a:endParaRPr lang="fr-FR" sz="14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26114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latin typeface="Garamond"/>
                          <a:ea typeface="Calibri"/>
                          <a:cs typeface="Times New Roman"/>
                        </a:rPr>
                        <a:t>C</a:t>
                      </a:r>
                      <a:endParaRPr lang="fr-FR" sz="14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latin typeface="Garamond"/>
                          <a:ea typeface="Calibri"/>
                          <a:cs typeface="Times New Roman"/>
                        </a:rPr>
                        <a:t>C</a:t>
                      </a:r>
                      <a:endParaRPr lang="fr-FR" sz="14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smtClean="0">
                          <a:solidFill>
                            <a:srgbClr val="FF0000"/>
                          </a:solidFill>
                          <a:latin typeface="Garamond"/>
                          <a:ea typeface="Calibri"/>
                          <a:cs typeface="Times New Roman"/>
                        </a:rPr>
                        <a:t>0</a:t>
                      </a:r>
                      <a:endParaRPr lang="fr-FR" sz="1400" b="1" dirty="0">
                        <a:solidFill>
                          <a:srgbClr val="FF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cxnSp>
        <p:nvCxnSpPr>
          <p:cNvPr id="32816" name="Connecteur droit avec flèche 28"/>
          <p:cNvCxnSpPr>
            <a:cxnSpLocks noChangeShapeType="1"/>
            <a:endCxn id="32865" idx="3"/>
          </p:cNvCxnSpPr>
          <p:nvPr/>
        </p:nvCxnSpPr>
        <p:spPr bwMode="auto">
          <a:xfrm flipV="1">
            <a:off x="2136775" y="3416300"/>
            <a:ext cx="1238250" cy="1133475"/>
          </a:xfrm>
          <a:prstGeom prst="straightConnector1">
            <a:avLst/>
          </a:prstGeom>
          <a:noFill/>
          <a:ln w="57150" algn="ctr">
            <a:solidFill>
              <a:srgbClr val="0066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817" name="Connecteur droit avec flèche 29"/>
          <p:cNvCxnSpPr>
            <a:cxnSpLocks noChangeShapeType="1"/>
            <a:endCxn id="32866" idx="4"/>
          </p:cNvCxnSpPr>
          <p:nvPr/>
        </p:nvCxnSpPr>
        <p:spPr bwMode="auto">
          <a:xfrm flipH="1" flipV="1">
            <a:off x="5522913" y="3500438"/>
            <a:ext cx="1295400" cy="1193800"/>
          </a:xfrm>
          <a:prstGeom prst="straightConnector1">
            <a:avLst/>
          </a:prstGeom>
          <a:noFill/>
          <a:ln w="57150" algn="ctr">
            <a:solidFill>
              <a:srgbClr val="0066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818" name="Ellipse 30"/>
          <p:cNvSpPr>
            <a:spLocks noChangeArrowheads="1"/>
          </p:cNvSpPr>
          <p:nvPr/>
        </p:nvSpPr>
        <p:spPr bwMode="auto">
          <a:xfrm>
            <a:off x="3162300" y="1930400"/>
            <a:ext cx="1008063" cy="677863"/>
          </a:xfrm>
          <a:prstGeom prst="ellipse">
            <a:avLst/>
          </a:prstGeom>
          <a:noFill/>
          <a:ln w="38100" algn="ctr">
            <a:solidFill>
              <a:srgbClr val="006600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2820" name="Ellipse 32"/>
          <p:cNvSpPr>
            <a:spLocks noChangeArrowheads="1"/>
          </p:cNvSpPr>
          <p:nvPr/>
        </p:nvSpPr>
        <p:spPr bwMode="auto">
          <a:xfrm>
            <a:off x="3090863" y="4518025"/>
            <a:ext cx="1008062" cy="679450"/>
          </a:xfrm>
          <a:prstGeom prst="ellipse">
            <a:avLst/>
          </a:prstGeom>
          <a:noFill/>
          <a:ln w="38100" algn="ctr">
            <a:solidFill>
              <a:srgbClr val="006600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2821" name="Ellipse 33"/>
          <p:cNvSpPr>
            <a:spLocks noChangeArrowheads="1"/>
          </p:cNvSpPr>
          <p:nvPr/>
        </p:nvSpPr>
        <p:spPr bwMode="auto">
          <a:xfrm>
            <a:off x="7740650" y="4549775"/>
            <a:ext cx="1008063" cy="679450"/>
          </a:xfrm>
          <a:prstGeom prst="ellipse">
            <a:avLst/>
          </a:prstGeom>
          <a:noFill/>
          <a:ln w="38100" algn="ctr">
            <a:solidFill>
              <a:srgbClr val="006600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5" name="ZoneTexte 23"/>
          <p:cNvSpPr txBox="1">
            <a:spLocks noChangeArrowheads="1"/>
          </p:cNvSpPr>
          <p:nvPr/>
        </p:nvSpPr>
        <p:spPr bwMode="auto">
          <a:xfrm>
            <a:off x="249238" y="5268913"/>
            <a:ext cx="3741737" cy="36988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fr-FR" dirty="0">
                <a:solidFill>
                  <a:srgbClr val="FF0000"/>
                </a:solidFill>
                <a:latin typeface="Garamond" pitchFamily="18" charset="0"/>
              </a:rPr>
              <a:t>Table de routage de B : initialisation</a:t>
            </a:r>
          </a:p>
        </p:txBody>
      </p:sp>
      <p:sp>
        <p:nvSpPr>
          <p:cNvPr id="37" name="ZoneTexte 23"/>
          <p:cNvSpPr txBox="1">
            <a:spLocks noChangeArrowheads="1"/>
          </p:cNvSpPr>
          <p:nvPr/>
        </p:nvSpPr>
        <p:spPr bwMode="auto">
          <a:xfrm>
            <a:off x="5073650" y="5292725"/>
            <a:ext cx="3741738" cy="3698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fr-FR" dirty="0">
                <a:solidFill>
                  <a:srgbClr val="FF0000"/>
                </a:solidFill>
                <a:latin typeface="Garamond" pitchFamily="18" charset="0"/>
              </a:rPr>
              <a:t>Table de routage de C : initialisation</a:t>
            </a:r>
          </a:p>
        </p:txBody>
      </p:sp>
      <p:cxnSp>
        <p:nvCxnSpPr>
          <p:cNvPr id="32840" name="Connecteur droit avec flèche 28"/>
          <p:cNvCxnSpPr>
            <a:cxnSpLocks noChangeShapeType="1"/>
            <a:stCxn id="32864" idx="1"/>
          </p:cNvCxnSpPr>
          <p:nvPr/>
        </p:nvCxnSpPr>
        <p:spPr bwMode="auto">
          <a:xfrm flipH="1" flipV="1">
            <a:off x="755650" y="2565400"/>
            <a:ext cx="385763" cy="442913"/>
          </a:xfrm>
          <a:prstGeom prst="straightConnector1">
            <a:avLst/>
          </a:prstGeom>
          <a:noFill/>
          <a:ln w="57150" algn="ctr">
            <a:solidFill>
              <a:srgbClr val="0066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570091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Espace réservé du contenu 2"/>
          <p:cNvSpPr>
            <a:spLocks noGrp="1"/>
          </p:cNvSpPr>
          <p:nvPr>
            <p:ph idx="1"/>
          </p:nvPr>
        </p:nvSpPr>
        <p:spPr>
          <a:xfrm>
            <a:off x="47625" y="732755"/>
            <a:ext cx="8929688" cy="5216525"/>
          </a:xfrm>
        </p:spPr>
        <p:txBody>
          <a:bodyPr/>
          <a:lstStyle/>
          <a:p>
            <a:pPr algn="just"/>
            <a:r>
              <a:rPr lang="fr-FR" sz="2000" dirty="0" smtClean="0">
                <a:latin typeface="Garamond" pitchFamily="18" charset="0"/>
              </a:rPr>
              <a:t>Peu importe la taille du réseau, le routage est effectué </a:t>
            </a:r>
            <a:r>
              <a:rPr lang="fr-FR" sz="2000" b="1" dirty="0" smtClean="0">
                <a:solidFill>
                  <a:srgbClr val="FF0000"/>
                </a:solidFill>
                <a:latin typeface="Garamond" pitchFamily="18" charset="0"/>
              </a:rPr>
              <a:t>de saut en saut (de proche en proche) </a:t>
            </a:r>
            <a:r>
              <a:rPr lang="fr-FR" sz="2000" dirty="0" smtClean="0">
                <a:latin typeface="Garamond" pitchFamily="18" charset="0"/>
              </a:rPr>
              <a:t>depuis la source jusqu’à la destination. </a:t>
            </a:r>
          </a:p>
          <a:p>
            <a:pPr lvl="1" algn="just">
              <a:buClr>
                <a:srgbClr val="FF0000"/>
              </a:buClr>
            </a:pPr>
            <a:r>
              <a:rPr lang="fr-FR" sz="2000" dirty="0" smtClean="0">
                <a:latin typeface="Garamond" pitchFamily="18" charset="0"/>
              </a:rPr>
              <a:t> A chaque saut, il y a </a:t>
            </a:r>
            <a:r>
              <a:rPr lang="fr-FR" sz="2000" b="1" dirty="0" smtClean="0">
                <a:solidFill>
                  <a:srgbClr val="FF0000"/>
                </a:solidFill>
                <a:latin typeface="Garamond" pitchFamily="18" charset="0"/>
              </a:rPr>
              <a:t>prise de décision autonome </a:t>
            </a:r>
            <a:r>
              <a:rPr lang="fr-FR" sz="2000" dirty="0" smtClean="0">
                <a:latin typeface="Garamond" pitchFamily="18" charset="0"/>
              </a:rPr>
              <a:t>afin de sélectionner le routeur suivant.</a:t>
            </a:r>
          </a:p>
          <a:p>
            <a:pPr lvl="1" algn="just">
              <a:lnSpc>
                <a:spcPct val="90000"/>
              </a:lnSpc>
              <a:buClr>
                <a:srgbClr val="FF0000"/>
              </a:buClr>
            </a:pPr>
            <a:endParaRPr lang="fr-FR" sz="2000" dirty="0" smtClean="0">
              <a:latin typeface="Garamond" pitchFamily="18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F823C2-1B6A-4F0A-967E-92DD7746E781}" type="slidenum">
              <a:rPr lang="fr-FR" smtClean="0"/>
              <a:pPr>
                <a:defRPr/>
              </a:pPr>
              <a:t>5</a:t>
            </a:fld>
            <a:endParaRPr lang="fr-FR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57200" y="130175"/>
            <a:ext cx="8229600" cy="561975"/>
          </a:xfrm>
          <a:prstGeom prst="rect">
            <a:avLst/>
          </a:prstGeom>
        </p:spPr>
        <p:txBody>
          <a:bodyPr/>
          <a:lstStyle/>
          <a:p>
            <a:pPr eaLnBrk="0" hangingPunct="0">
              <a:spcBef>
                <a:spcPct val="0"/>
              </a:spcBef>
              <a:buClrTx/>
              <a:defRPr/>
            </a:pPr>
            <a:r>
              <a:rPr lang="fr-FR" sz="2800" kern="0" dirty="0">
                <a:solidFill>
                  <a:schemeClr val="accent2"/>
                </a:solidFill>
                <a:latin typeface="Garamond" pitchFamily="18" charset="0"/>
                <a:ea typeface="+mj-ea"/>
                <a:cs typeface="+mj-cs"/>
              </a:rPr>
              <a:t>Principe du routage</a:t>
            </a:r>
          </a:p>
        </p:txBody>
      </p:sp>
      <p:pic>
        <p:nvPicPr>
          <p:cNvPr id="410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173173"/>
            <a:ext cx="8169841" cy="4280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Flèche droite 5"/>
          <p:cNvSpPr/>
          <p:nvPr/>
        </p:nvSpPr>
        <p:spPr bwMode="auto">
          <a:xfrm rot="18247444">
            <a:off x="3232341" y="3511268"/>
            <a:ext cx="1371600" cy="274320"/>
          </a:xfrm>
          <a:prstGeom prst="rightArrow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None/>
              <a:tabLst/>
            </a:pPr>
            <a:endParaRPr kumimoji="0" lang="fr-FR" sz="1800" b="1" i="0" u="none" strike="noStrike" cap="none" normalizeH="0" baseline="0" smtClean="0">
              <a:ln>
                <a:noFill/>
              </a:ln>
              <a:solidFill>
                <a:srgbClr val="333399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3164917" y="6393261"/>
            <a:ext cx="2453364" cy="369332"/>
          </a:xfrm>
          <a:prstGeom prst="rect">
            <a:avLst/>
          </a:prstGeom>
          <a:solidFill>
            <a:srgbClr val="FFC993"/>
          </a:solidFill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002060"/>
                </a:solidFill>
                <a:latin typeface="Garamond" pitchFamily="18" charset="0"/>
              </a:rPr>
              <a:t>Table de routage de R2</a:t>
            </a:r>
            <a:endParaRPr lang="fr-FR" dirty="0">
              <a:solidFill>
                <a:srgbClr val="002060"/>
              </a:solidFill>
              <a:latin typeface="Garamond" pitchFamily="18" charset="0"/>
            </a:endParaRPr>
          </a:p>
        </p:txBody>
      </p:sp>
      <p:sp>
        <p:nvSpPr>
          <p:cNvPr id="8" name="Flèche droite 7"/>
          <p:cNvSpPr/>
          <p:nvPr/>
        </p:nvSpPr>
        <p:spPr bwMode="auto">
          <a:xfrm rot="20549041">
            <a:off x="1497349" y="4753654"/>
            <a:ext cx="1188720" cy="274320"/>
          </a:xfrm>
          <a:prstGeom prst="rightArrow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None/>
              <a:tabLst/>
            </a:pPr>
            <a:endParaRPr kumimoji="0" lang="fr-FR" sz="1800" b="1" i="0" u="none" strike="noStrike" cap="none" normalizeH="0" baseline="0" smtClean="0">
              <a:ln>
                <a:noFill/>
              </a:ln>
              <a:solidFill>
                <a:srgbClr val="333399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4450"/>
            <a:ext cx="7772400" cy="504825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fr-FR" sz="2800" b="1" dirty="0">
                <a:latin typeface="Garamond" pitchFamily="18" charset="0"/>
              </a:rPr>
              <a:t>RIP : construction des tables de routage</a:t>
            </a:r>
            <a:endParaRPr lang="fr-FR" sz="2800" b="1" dirty="0" smtClean="0">
              <a:latin typeface="Garamond" pitchFamily="18" charset="0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553200" y="6408738"/>
            <a:ext cx="2133600" cy="260350"/>
          </a:xfrm>
        </p:spPr>
        <p:txBody>
          <a:bodyPr/>
          <a:lstStyle/>
          <a:p>
            <a:pPr>
              <a:defRPr/>
            </a:pPr>
            <a:fld id="{76A5CEAE-9BCA-4A2E-A1A0-407ECBE48DED}" type="slidenum">
              <a:rPr lang="fr-FR" smtClean="0"/>
              <a:pPr>
                <a:defRPr/>
              </a:pPr>
              <a:t>50</a:t>
            </a:fld>
            <a:endParaRPr lang="fr-FR" dirty="0"/>
          </a:p>
        </p:txBody>
      </p:sp>
      <p:grpSp>
        <p:nvGrpSpPr>
          <p:cNvPr id="32772" name="Groupe 32"/>
          <p:cNvGrpSpPr>
            <a:grpSpLocks/>
          </p:cNvGrpSpPr>
          <p:nvPr/>
        </p:nvGrpSpPr>
        <p:grpSpPr bwMode="auto">
          <a:xfrm>
            <a:off x="1057275" y="2924175"/>
            <a:ext cx="6697663" cy="1152525"/>
            <a:chOff x="971600" y="2163459"/>
            <a:chExt cx="6698378" cy="1153197"/>
          </a:xfrm>
        </p:grpSpPr>
        <p:grpSp>
          <p:nvGrpSpPr>
            <p:cNvPr id="32860" name="Groupe 31"/>
            <p:cNvGrpSpPr>
              <a:grpSpLocks/>
            </p:cNvGrpSpPr>
            <p:nvPr/>
          </p:nvGrpSpPr>
          <p:grpSpPr bwMode="auto">
            <a:xfrm>
              <a:off x="971600" y="2163459"/>
              <a:ext cx="6698378" cy="576884"/>
              <a:chOff x="1187624" y="1412776"/>
              <a:chExt cx="6697662" cy="576635"/>
            </a:xfrm>
          </p:grpSpPr>
          <p:sp>
            <p:nvSpPr>
              <p:cNvPr id="32864" name="Ellipse 5"/>
              <p:cNvSpPr>
                <a:spLocks noChangeArrowheads="1"/>
              </p:cNvSpPr>
              <p:nvPr/>
            </p:nvSpPr>
            <p:spPr bwMode="auto">
              <a:xfrm>
                <a:off x="1187624" y="1412776"/>
                <a:ext cx="576143" cy="576635"/>
              </a:xfrm>
              <a:prstGeom prst="ellipse">
                <a:avLst/>
              </a:prstGeom>
              <a:noFill/>
              <a:ln w="38100" algn="ctr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r>
                  <a:rPr lang="fr-FR" sz="2800">
                    <a:latin typeface="Garamond" pitchFamily="18" charset="0"/>
                  </a:rPr>
                  <a:t>A</a:t>
                </a:r>
              </a:p>
            </p:txBody>
          </p:sp>
          <p:sp>
            <p:nvSpPr>
              <p:cNvPr id="32865" name="Ellipse 7"/>
              <p:cNvSpPr>
                <a:spLocks noChangeArrowheads="1"/>
              </p:cNvSpPr>
              <p:nvPr/>
            </p:nvSpPr>
            <p:spPr bwMode="auto">
              <a:xfrm>
                <a:off x="3420178" y="1412776"/>
                <a:ext cx="576143" cy="576635"/>
              </a:xfrm>
              <a:prstGeom prst="ellipse">
                <a:avLst/>
              </a:prstGeom>
              <a:noFill/>
              <a:ln w="38100" algn="ctr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r>
                  <a:rPr lang="fr-FR" sz="2800">
                    <a:latin typeface="Garamond" pitchFamily="18" charset="0"/>
                  </a:rPr>
                  <a:t>B</a:t>
                </a:r>
              </a:p>
            </p:txBody>
          </p:sp>
          <p:sp>
            <p:nvSpPr>
              <p:cNvPr id="32866" name="Ellipse 8"/>
              <p:cNvSpPr>
                <a:spLocks noChangeArrowheads="1"/>
              </p:cNvSpPr>
              <p:nvPr/>
            </p:nvSpPr>
            <p:spPr bwMode="auto">
              <a:xfrm>
                <a:off x="5364661" y="1412776"/>
                <a:ext cx="576143" cy="576635"/>
              </a:xfrm>
              <a:prstGeom prst="ellipse">
                <a:avLst/>
              </a:prstGeom>
              <a:noFill/>
              <a:ln w="38100" algn="ctr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r>
                  <a:rPr lang="fr-FR" sz="2800">
                    <a:latin typeface="Garamond" pitchFamily="18" charset="0"/>
                  </a:rPr>
                  <a:t>C</a:t>
                </a:r>
              </a:p>
            </p:txBody>
          </p:sp>
          <p:sp>
            <p:nvSpPr>
              <p:cNvPr id="32867" name="Ellipse 9"/>
              <p:cNvSpPr>
                <a:spLocks noChangeArrowheads="1"/>
              </p:cNvSpPr>
              <p:nvPr/>
            </p:nvSpPr>
            <p:spPr bwMode="auto">
              <a:xfrm>
                <a:off x="7309143" y="1412776"/>
                <a:ext cx="576143" cy="576635"/>
              </a:xfrm>
              <a:prstGeom prst="ellipse">
                <a:avLst/>
              </a:prstGeom>
              <a:noFill/>
              <a:ln w="38100" algn="ctr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r>
                  <a:rPr lang="fr-FR" sz="2800">
                    <a:latin typeface="Garamond" pitchFamily="18" charset="0"/>
                  </a:rPr>
                  <a:t>D</a:t>
                </a:r>
              </a:p>
            </p:txBody>
          </p:sp>
          <p:cxnSp>
            <p:nvCxnSpPr>
              <p:cNvPr id="32868" name="Connecteur droit 11"/>
              <p:cNvCxnSpPr>
                <a:cxnSpLocks noChangeShapeType="1"/>
                <a:stCxn id="32864" idx="6"/>
                <a:endCxn id="32865" idx="2"/>
              </p:cNvCxnSpPr>
              <p:nvPr/>
            </p:nvCxnSpPr>
            <p:spPr bwMode="auto">
              <a:xfrm>
                <a:off x="1763767" y="1701094"/>
                <a:ext cx="1656411" cy="0"/>
              </a:xfrm>
              <a:prstGeom prst="line">
                <a:avLst/>
              </a:prstGeom>
              <a:noFill/>
              <a:ln w="38100" algn="ctr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2869" name="Connecteur droit 13"/>
              <p:cNvCxnSpPr>
                <a:cxnSpLocks noChangeShapeType="1"/>
                <a:stCxn id="32865" idx="6"/>
                <a:endCxn id="32866" idx="2"/>
              </p:cNvCxnSpPr>
              <p:nvPr/>
            </p:nvCxnSpPr>
            <p:spPr bwMode="auto">
              <a:xfrm>
                <a:off x="3996321" y="1701094"/>
                <a:ext cx="1368340" cy="0"/>
              </a:xfrm>
              <a:prstGeom prst="line">
                <a:avLst/>
              </a:prstGeom>
              <a:noFill/>
              <a:ln w="38100" algn="ctr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2870" name="Connecteur droit 15"/>
              <p:cNvCxnSpPr>
                <a:cxnSpLocks noChangeShapeType="1"/>
                <a:stCxn id="32866" idx="6"/>
                <a:endCxn id="32867" idx="2"/>
              </p:cNvCxnSpPr>
              <p:nvPr/>
            </p:nvCxnSpPr>
            <p:spPr bwMode="auto">
              <a:xfrm>
                <a:off x="5940803" y="1701094"/>
                <a:ext cx="1368340" cy="0"/>
              </a:xfrm>
              <a:prstGeom prst="line">
                <a:avLst/>
              </a:prstGeom>
              <a:noFill/>
              <a:ln w="38100" algn="ctr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32861" name="Ellipse 9"/>
            <p:cNvSpPr>
              <a:spLocks noChangeArrowheads="1"/>
            </p:cNvSpPr>
            <p:nvPr/>
          </p:nvSpPr>
          <p:spPr bwMode="auto">
            <a:xfrm>
              <a:off x="4068275" y="2739772"/>
              <a:ext cx="576205" cy="576884"/>
            </a:xfrm>
            <a:prstGeom prst="ellipse">
              <a:avLst/>
            </a:prstGeom>
            <a:noFill/>
            <a:ln w="3810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r>
                <a:rPr lang="fr-FR" sz="2800">
                  <a:latin typeface="Garamond" pitchFamily="18" charset="0"/>
                </a:rPr>
                <a:t>E</a:t>
              </a:r>
            </a:p>
          </p:txBody>
        </p:sp>
        <p:cxnSp>
          <p:nvCxnSpPr>
            <p:cNvPr id="32862" name="Connecteur droit 11"/>
            <p:cNvCxnSpPr>
              <a:cxnSpLocks noChangeShapeType="1"/>
              <a:stCxn id="32864" idx="5"/>
              <a:endCxn id="32861" idx="2"/>
            </p:cNvCxnSpPr>
            <p:nvPr/>
          </p:nvCxnSpPr>
          <p:spPr bwMode="auto">
            <a:xfrm>
              <a:off x="1463422" y="2655861"/>
              <a:ext cx="2604853" cy="372354"/>
            </a:xfrm>
            <a:prstGeom prst="line">
              <a:avLst/>
            </a:prstGeom>
            <a:noFill/>
            <a:ln w="3810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863" name="Connecteur droit 11"/>
            <p:cNvCxnSpPr>
              <a:cxnSpLocks noChangeShapeType="1"/>
              <a:stCxn id="32861" idx="6"/>
              <a:endCxn id="32867" idx="3"/>
            </p:cNvCxnSpPr>
            <p:nvPr/>
          </p:nvCxnSpPr>
          <p:spPr bwMode="auto">
            <a:xfrm flipV="1">
              <a:off x="4644480" y="2655861"/>
              <a:ext cx="2533677" cy="372354"/>
            </a:xfrm>
            <a:prstGeom prst="line">
              <a:avLst/>
            </a:prstGeom>
            <a:noFill/>
            <a:ln w="3810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aphicFrame>
        <p:nvGraphicFramePr>
          <p:cNvPr id="24" name="Tableau 23"/>
          <p:cNvGraphicFramePr>
            <a:graphicFrameLocks noGrp="1"/>
          </p:cNvGraphicFramePr>
          <p:nvPr/>
        </p:nvGraphicFramePr>
        <p:xfrm>
          <a:off x="250825" y="2033588"/>
          <a:ext cx="3887789" cy="522288"/>
        </p:xfrm>
        <a:graphic>
          <a:graphicData uri="http://schemas.openxmlformats.org/drawingml/2006/table">
            <a:tbl>
              <a:tblPr/>
              <a:tblGrid>
                <a:gridCol w="1837864"/>
                <a:gridCol w="1130993"/>
                <a:gridCol w="918932"/>
              </a:tblGrid>
              <a:tr h="26114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latin typeface="Garamond"/>
                          <a:ea typeface="Calibri"/>
                          <a:cs typeface="Times New Roman"/>
                        </a:rPr>
                        <a:t>Adresse destination</a:t>
                      </a:r>
                      <a:endParaRPr lang="fr-FR" sz="14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>
                          <a:latin typeface="Garamond"/>
                          <a:ea typeface="Calibri"/>
                          <a:cs typeface="Times New Roman"/>
                        </a:rPr>
                        <a:t>Next hop</a:t>
                      </a:r>
                      <a:endParaRPr lang="fr-FR" sz="14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latin typeface="Garamond"/>
                          <a:ea typeface="Calibri"/>
                          <a:cs typeface="Times New Roman"/>
                        </a:rPr>
                        <a:t>Distance</a:t>
                      </a:r>
                      <a:endParaRPr lang="fr-FR" sz="14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26114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>
                          <a:latin typeface="Garamond"/>
                          <a:ea typeface="Calibri"/>
                          <a:cs typeface="Times New Roman"/>
                        </a:rPr>
                        <a:t>A</a:t>
                      </a:r>
                      <a:endParaRPr lang="fr-FR" sz="14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>
                          <a:latin typeface="Garamond"/>
                          <a:ea typeface="Calibri"/>
                          <a:cs typeface="Times New Roman"/>
                        </a:rPr>
                        <a:t>A</a:t>
                      </a:r>
                      <a:endParaRPr lang="fr-FR" sz="14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smtClean="0">
                          <a:solidFill>
                            <a:srgbClr val="FF0000"/>
                          </a:solidFill>
                          <a:latin typeface="Garamond"/>
                          <a:ea typeface="Calibri"/>
                          <a:cs typeface="Times New Roman"/>
                        </a:rPr>
                        <a:t>0</a:t>
                      </a:r>
                      <a:endParaRPr lang="fr-FR" sz="1400" b="1" dirty="0">
                        <a:solidFill>
                          <a:srgbClr val="FF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sp>
        <p:nvSpPr>
          <p:cNvPr id="25" name="ZoneTexte 23"/>
          <p:cNvSpPr txBox="1">
            <a:spLocks noChangeArrowheads="1"/>
          </p:cNvSpPr>
          <p:nvPr/>
        </p:nvSpPr>
        <p:spPr bwMode="auto">
          <a:xfrm>
            <a:off x="258763" y="1474788"/>
            <a:ext cx="3736975" cy="36988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fr-FR" dirty="0">
                <a:solidFill>
                  <a:srgbClr val="FF0000"/>
                </a:solidFill>
                <a:latin typeface="Garamond" pitchFamily="18" charset="0"/>
              </a:rPr>
              <a:t>Table de routage de A : initialisation</a:t>
            </a:r>
          </a:p>
        </p:txBody>
      </p:sp>
      <p:graphicFrame>
        <p:nvGraphicFramePr>
          <p:cNvPr id="26" name="Tableau 25"/>
          <p:cNvGraphicFramePr>
            <a:graphicFrameLocks noGrp="1"/>
          </p:cNvGraphicFramePr>
          <p:nvPr/>
        </p:nvGraphicFramePr>
        <p:xfrm>
          <a:off x="193675" y="4621213"/>
          <a:ext cx="3887789" cy="522288"/>
        </p:xfrm>
        <a:graphic>
          <a:graphicData uri="http://schemas.openxmlformats.org/drawingml/2006/table">
            <a:tbl>
              <a:tblPr/>
              <a:tblGrid>
                <a:gridCol w="1837864"/>
                <a:gridCol w="1130993"/>
                <a:gridCol w="918932"/>
              </a:tblGrid>
              <a:tr h="26114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latin typeface="Garamond"/>
                          <a:ea typeface="Calibri"/>
                          <a:cs typeface="Times New Roman"/>
                        </a:rPr>
                        <a:t>Adresse destination</a:t>
                      </a:r>
                      <a:endParaRPr lang="fr-FR" sz="14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>
                          <a:latin typeface="Garamond"/>
                          <a:ea typeface="Calibri"/>
                          <a:cs typeface="Times New Roman"/>
                        </a:rPr>
                        <a:t>Next hop</a:t>
                      </a:r>
                      <a:endParaRPr lang="fr-FR" sz="14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latin typeface="Garamond"/>
                          <a:ea typeface="Calibri"/>
                          <a:cs typeface="Times New Roman"/>
                        </a:rPr>
                        <a:t>Distance</a:t>
                      </a:r>
                      <a:endParaRPr lang="fr-FR" sz="14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26114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latin typeface="Garamond"/>
                          <a:ea typeface="Calibri"/>
                          <a:cs typeface="Times New Roman"/>
                        </a:rPr>
                        <a:t>B</a:t>
                      </a:r>
                      <a:endParaRPr lang="fr-FR" sz="14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latin typeface="Garamond"/>
                          <a:ea typeface="Calibri"/>
                          <a:cs typeface="Times New Roman"/>
                        </a:rPr>
                        <a:t>B</a:t>
                      </a:r>
                      <a:endParaRPr lang="fr-FR" sz="14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smtClean="0">
                          <a:solidFill>
                            <a:srgbClr val="FF0000"/>
                          </a:solidFill>
                          <a:latin typeface="Garamond"/>
                          <a:ea typeface="Calibri"/>
                          <a:cs typeface="Times New Roman"/>
                        </a:rPr>
                        <a:t>0</a:t>
                      </a:r>
                      <a:endParaRPr lang="fr-FR" sz="1400" b="1" dirty="0">
                        <a:solidFill>
                          <a:srgbClr val="FF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7" name="Tableau 26"/>
          <p:cNvGraphicFramePr>
            <a:graphicFrameLocks noGrp="1"/>
          </p:cNvGraphicFramePr>
          <p:nvPr/>
        </p:nvGraphicFramePr>
        <p:xfrm>
          <a:off x="4802188" y="4694238"/>
          <a:ext cx="3887787" cy="522288"/>
        </p:xfrm>
        <a:graphic>
          <a:graphicData uri="http://schemas.openxmlformats.org/drawingml/2006/table">
            <a:tbl>
              <a:tblPr/>
              <a:tblGrid>
                <a:gridCol w="1837863"/>
                <a:gridCol w="1130992"/>
                <a:gridCol w="918932"/>
              </a:tblGrid>
              <a:tr h="26114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latin typeface="Garamond"/>
                          <a:ea typeface="Calibri"/>
                          <a:cs typeface="Times New Roman"/>
                        </a:rPr>
                        <a:t>Adresse destination</a:t>
                      </a:r>
                      <a:endParaRPr lang="fr-FR" sz="14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>
                          <a:latin typeface="Garamond"/>
                          <a:ea typeface="Calibri"/>
                          <a:cs typeface="Times New Roman"/>
                        </a:rPr>
                        <a:t>Next hop</a:t>
                      </a:r>
                      <a:endParaRPr lang="fr-FR" sz="14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latin typeface="Garamond"/>
                          <a:ea typeface="Calibri"/>
                          <a:cs typeface="Times New Roman"/>
                        </a:rPr>
                        <a:t>Distance</a:t>
                      </a:r>
                      <a:endParaRPr lang="fr-FR" sz="14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26114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latin typeface="Garamond"/>
                          <a:ea typeface="Calibri"/>
                          <a:cs typeface="Times New Roman"/>
                        </a:rPr>
                        <a:t>C</a:t>
                      </a:r>
                      <a:endParaRPr lang="fr-FR" sz="14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latin typeface="Garamond"/>
                          <a:ea typeface="Calibri"/>
                          <a:cs typeface="Times New Roman"/>
                        </a:rPr>
                        <a:t>C</a:t>
                      </a:r>
                      <a:endParaRPr lang="fr-FR" sz="14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smtClean="0">
                          <a:solidFill>
                            <a:srgbClr val="FF0000"/>
                          </a:solidFill>
                          <a:latin typeface="Garamond"/>
                          <a:ea typeface="Calibri"/>
                          <a:cs typeface="Times New Roman"/>
                        </a:rPr>
                        <a:t>0</a:t>
                      </a:r>
                      <a:endParaRPr lang="fr-FR" sz="1400" b="1" dirty="0">
                        <a:solidFill>
                          <a:srgbClr val="FF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cxnSp>
        <p:nvCxnSpPr>
          <p:cNvPr id="32816" name="Connecteur droit avec flèche 28"/>
          <p:cNvCxnSpPr>
            <a:cxnSpLocks noChangeShapeType="1"/>
            <a:endCxn id="32865" idx="3"/>
          </p:cNvCxnSpPr>
          <p:nvPr/>
        </p:nvCxnSpPr>
        <p:spPr bwMode="auto">
          <a:xfrm flipV="1">
            <a:off x="2136775" y="3416300"/>
            <a:ext cx="1238250" cy="1133475"/>
          </a:xfrm>
          <a:prstGeom prst="straightConnector1">
            <a:avLst/>
          </a:prstGeom>
          <a:noFill/>
          <a:ln w="57150" algn="ctr">
            <a:solidFill>
              <a:srgbClr val="0066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817" name="Connecteur droit avec flèche 29"/>
          <p:cNvCxnSpPr>
            <a:cxnSpLocks noChangeShapeType="1"/>
            <a:endCxn id="32866" idx="4"/>
          </p:cNvCxnSpPr>
          <p:nvPr/>
        </p:nvCxnSpPr>
        <p:spPr bwMode="auto">
          <a:xfrm flipH="1" flipV="1">
            <a:off x="5522913" y="3500438"/>
            <a:ext cx="1295400" cy="1193800"/>
          </a:xfrm>
          <a:prstGeom prst="straightConnector1">
            <a:avLst/>
          </a:prstGeom>
          <a:noFill/>
          <a:ln w="57150" algn="ctr">
            <a:solidFill>
              <a:srgbClr val="0066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818" name="Ellipse 30"/>
          <p:cNvSpPr>
            <a:spLocks noChangeArrowheads="1"/>
          </p:cNvSpPr>
          <p:nvPr/>
        </p:nvSpPr>
        <p:spPr bwMode="auto">
          <a:xfrm>
            <a:off x="3162300" y="1930400"/>
            <a:ext cx="1008063" cy="677863"/>
          </a:xfrm>
          <a:prstGeom prst="ellipse">
            <a:avLst/>
          </a:prstGeom>
          <a:noFill/>
          <a:ln w="38100" algn="ctr">
            <a:solidFill>
              <a:srgbClr val="006600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2820" name="Ellipse 32"/>
          <p:cNvSpPr>
            <a:spLocks noChangeArrowheads="1"/>
          </p:cNvSpPr>
          <p:nvPr/>
        </p:nvSpPr>
        <p:spPr bwMode="auto">
          <a:xfrm>
            <a:off x="3090863" y="4518025"/>
            <a:ext cx="1008062" cy="679450"/>
          </a:xfrm>
          <a:prstGeom prst="ellipse">
            <a:avLst/>
          </a:prstGeom>
          <a:noFill/>
          <a:ln w="38100" algn="ctr">
            <a:solidFill>
              <a:srgbClr val="006600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2821" name="Ellipse 33"/>
          <p:cNvSpPr>
            <a:spLocks noChangeArrowheads="1"/>
          </p:cNvSpPr>
          <p:nvPr/>
        </p:nvSpPr>
        <p:spPr bwMode="auto">
          <a:xfrm>
            <a:off x="7740650" y="4549775"/>
            <a:ext cx="1008063" cy="679450"/>
          </a:xfrm>
          <a:prstGeom prst="ellipse">
            <a:avLst/>
          </a:prstGeom>
          <a:noFill/>
          <a:ln w="38100" algn="ctr">
            <a:solidFill>
              <a:srgbClr val="006600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graphicFrame>
        <p:nvGraphicFramePr>
          <p:cNvPr id="33" name="Tableau 32"/>
          <p:cNvGraphicFramePr>
            <a:graphicFrameLocks noGrp="1"/>
          </p:cNvGraphicFramePr>
          <p:nvPr/>
        </p:nvGraphicFramePr>
        <p:xfrm>
          <a:off x="5148263" y="1917700"/>
          <a:ext cx="3887787" cy="522288"/>
        </p:xfrm>
        <a:graphic>
          <a:graphicData uri="http://schemas.openxmlformats.org/drawingml/2006/table">
            <a:tbl>
              <a:tblPr/>
              <a:tblGrid>
                <a:gridCol w="1837863"/>
                <a:gridCol w="1130992"/>
                <a:gridCol w="918932"/>
              </a:tblGrid>
              <a:tr h="26114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latin typeface="Garamond"/>
                          <a:ea typeface="Calibri"/>
                          <a:cs typeface="Times New Roman"/>
                        </a:rPr>
                        <a:t>Adresse destination</a:t>
                      </a:r>
                      <a:endParaRPr lang="fr-FR" sz="14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>
                          <a:latin typeface="Garamond"/>
                          <a:ea typeface="Calibri"/>
                          <a:cs typeface="Times New Roman"/>
                        </a:rPr>
                        <a:t>Next hop</a:t>
                      </a:r>
                      <a:endParaRPr lang="fr-FR" sz="14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latin typeface="Garamond"/>
                          <a:ea typeface="Calibri"/>
                          <a:cs typeface="Times New Roman"/>
                        </a:rPr>
                        <a:t>Distance</a:t>
                      </a:r>
                      <a:endParaRPr lang="fr-FR" sz="14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26114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latin typeface="Garamond"/>
                          <a:ea typeface="Calibri"/>
                          <a:cs typeface="Times New Roman"/>
                        </a:rPr>
                        <a:t>D</a:t>
                      </a:r>
                      <a:endParaRPr lang="fr-FR" sz="14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latin typeface="Garamond"/>
                          <a:ea typeface="Calibri"/>
                          <a:cs typeface="Times New Roman"/>
                        </a:rPr>
                        <a:t>D</a:t>
                      </a:r>
                      <a:endParaRPr lang="fr-FR" sz="14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smtClean="0">
                          <a:solidFill>
                            <a:srgbClr val="FF0000"/>
                          </a:solidFill>
                          <a:latin typeface="Garamond"/>
                          <a:ea typeface="Calibri"/>
                          <a:cs typeface="Times New Roman"/>
                        </a:rPr>
                        <a:t>0</a:t>
                      </a:r>
                      <a:endParaRPr lang="fr-FR" sz="1400" b="1" dirty="0">
                        <a:solidFill>
                          <a:srgbClr val="FF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sp>
        <p:nvSpPr>
          <p:cNvPr id="32836" name="Ellipse 33"/>
          <p:cNvSpPr>
            <a:spLocks noChangeArrowheads="1"/>
          </p:cNvSpPr>
          <p:nvPr/>
        </p:nvSpPr>
        <p:spPr bwMode="auto">
          <a:xfrm>
            <a:off x="8086725" y="1773238"/>
            <a:ext cx="1008063" cy="679450"/>
          </a:xfrm>
          <a:prstGeom prst="ellipse">
            <a:avLst/>
          </a:prstGeom>
          <a:noFill/>
          <a:ln w="38100" algn="ctr">
            <a:solidFill>
              <a:srgbClr val="006600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5" name="ZoneTexte 23"/>
          <p:cNvSpPr txBox="1">
            <a:spLocks noChangeArrowheads="1"/>
          </p:cNvSpPr>
          <p:nvPr/>
        </p:nvSpPr>
        <p:spPr bwMode="auto">
          <a:xfrm>
            <a:off x="249238" y="5268913"/>
            <a:ext cx="3741737" cy="36988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fr-FR" dirty="0">
                <a:solidFill>
                  <a:srgbClr val="FF0000"/>
                </a:solidFill>
                <a:latin typeface="Garamond" pitchFamily="18" charset="0"/>
              </a:rPr>
              <a:t>Table de routage de B : initialisation</a:t>
            </a:r>
          </a:p>
        </p:txBody>
      </p:sp>
      <p:sp>
        <p:nvSpPr>
          <p:cNvPr id="36" name="ZoneTexte 23"/>
          <p:cNvSpPr txBox="1">
            <a:spLocks noChangeArrowheads="1"/>
          </p:cNvSpPr>
          <p:nvPr/>
        </p:nvSpPr>
        <p:spPr bwMode="auto">
          <a:xfrm>
            <a:off x="5392738" y="1258888"/>
            <a:ext cx="3765550" cy="36988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fr-FR" dirty="0">
                <a:solidFill>
                  <a:srgbClr val="FF0000"/>
                </a:solidFill>
                <a:latin typeface="Garamond" pitchFamily="18" charset="0"/>
              </a:rPr>
              <a:t>Table de routage de D : initialisation</a:t>
            </a:r>
          </a:p>
        </p:txBody>
      </p:sp>
      <p:sp>
        <p:nvSpPr>
          <p:cNvPr id="37" name="ZoneTexte 23"/>
          <p:cNvSpPr txBox="1">
            <a:spLocks noChangeArrowheads="1"/>
          </p:cNvSpPr>
          <p:nvPr/>
        </p:nvSpPr>
        <p:spPr bwMode="auto">
          <a:xfrm>
            <a:off x="5073650" y="5292725"/>
            <a:ext cx="3741738" cy="3698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fr-FR" dirty="0">
                <a:solidFill>
                  <a:srgbClr val="FF0000"/>
                </a:solidFill>
                <a:latin typeface="Garamond" pitchFamily="18" charset="0"/>
              </a:rPr>
              <a:t>Table de routage de C : initialisation</a:t>
            </a:r>
          </a:p>
        </p:txBody>
      </p:sp>
      <p:cxnSp>
        <p:nvCxnSpPr>
          <p:cNvPr id="32840" name="Connecteur droit avec flèche 28"/>
          <p:cNvCxnSpPr>
            <a:cxnSpLocks noChangeShapeType="1"/>
            <a:stCxn id="32864" idx="1"/>
          </p:cNvCxnSpPr>
          <p:nvPr/>
        </p:nvCxnSpPr>
        <p:spPr bwMode="auto">
          <a:xfrm flipH="1" flipV="1">
            <a:off x="755650" y="2565400"/>
            <a:ext cx="385763" cy="442913"/>
          </a:xfrm>
          <a:prstGeom prst="straightConnector1">
            <a:avLst/>
          </a:prstGeom>
          <a:noFill/>
          <a:ln w="57150" algn="ctr">
            <a:solidFill>
              <a:srgbClr val="0066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841" name="Connecteur droit avec flèche 28"/>
          <p:cNvCxnSpPr>
            <a:cxnSpLocks noChangeShapeType="1"/>
            <a:stCxn id="32867" idx="7"/>
          </p:cNvCxnSpPr>
          <p:nvPr/>
        </p:nvCxnSpPr>
        <p:spPr bwMode="auto">
          <a:xfrm flipV="1">
            <a:off x="7670800" y="2420938"/>
            <a:ext cx="357188" cy="587375"/>
          </a:xfrm>
          <a:prstGeom prst="straightConnector1">
            <a:avLst/>
          </a:prstGeom>
          <a:noFill/>
          <a:ln w="57150" algn="ctr">
            <a:solidFill>
              <a:srgbClr val="0066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570091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4450"/>
            <a:ext cx="7772400" cy="504825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fr-FR" sz="2800" b="1" dirty="0">
                <a:latin typeface="Garamond" pitchFamily="18" charset="0"/>
              </a:rPr>
              <a:t>RIP : construction des tables de routage</a:t>
            </a:r>
            <a:endParaRPr lang="fr-FR" sz="2800" b="1" dirty="0" smtClean="0">
              <a:latin typeface="Garamond" pitchFamily="18" charset="0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553200" y="6408738"/>
            <a:ext cx="2133600" cy="260350"/>
          </a:xfrm>
        </p:spPr>
        <p:txBody>
          <a:bodyPr/>
          <a:lstStyle/>
          <a:p>
            <a:pPr>
              <a:defRPr/>
            </a:pPr>
            <a:fld id="{76A5CEAE-9BCA-4A2E-A1A0-407ECBE48DED}" type="slidenum">
              <a:rPr lang="fr-FR" smtClean="0"/>
              <a:pPr>
                <a:defRPr/>
              </a:pPr>
              <a:t>51</a:t>
            </a:fld>
            <a:endParaRPr lang="fr-FR" dirty="0"/>
          </a:p>
        </p:txBody>
      </p:sp>
      <p:grpSp>
        <p:nvGrpSpPr>
          <p:cNvPr id="32772" name="Groupe 32"/>
          <p:cNvGrpSpPr>
            <a:grpSpLocks/>
          </p:cNvGrpSpPr>
          <p:nvPr/>
        </p:nvGrpSpPr>
        <p:grpSpPr bwMode="auto">
          <a:xfrm>
            <a:off x="1057275" y="2924175"/>
            <a:ext cx="6697663" cy="1152525"/>
            <a:chOff x="971600" y="2163459"/>
            <a:chExt cx="6698378" cy="1153197"/>
          </a:xfrm>
        </p:grpSpPr>
        <p:grpSp>
          <p:nvGrpSpPr>
            <p:cNvPr id="32860" name="Groupe 31"/>
            <p:cNvGrpSpPr>
              <a:grpSpLocks/>
            </p:cNvGrpSpPr>
            <p:nvPr/>
          </p:nvGrpSpPr>
          <p:grpSpPr bwMode="auto">
            <a:xfrm>
              <a:off x="971600" y="2163459"/>
              <a:ext cx="6698378" cy="576884"/>
              <a:chOff x="1187624" y="1412776"/>
              <a:chExt cx="6697662" cy="576635"/>
            </a:xfrm>
          </p:grpSpPr>
          <p:sp>
            <p:nvSpPr>
              <p:cNvPr id="32864" name="Ellipse 5"/>
              <p:cNvSpPr>
                <a:spLocks noChangeArrowheads="1"/>
              </p:cNvSpPr>
              <p:nvPr/>
            </p:nvSpPr>
            <p:spPr bwMode="auto">
              <a:xfrm>
                <a:off x="1187624" y="1412776"/>
                <a:ext cx="576143" cy="576635"/>
              </a:xfrm>
              <a:prstGeom prst="ellipse">
                <a:avLst/>
              </a:prstGeom>
              <a:noFill/>
              <a:ln w="38100" algn="ctr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r>
                  <a:rPr lang="fr-FR" sz="2800">
                    <a:latin typeface="Garamond" pitchFamily="18" charset="0"/>
                  </a:rPr>
                  <a:t>A</a:t>
                </a:r>
              </a:p>
            </p:txBody>
          </p:sp>
          <p:sp>
            <p:nvSpPr>
              <p:cNvPr id="32865" name="Ellipse 7"/>
              <p:cNvSpPr>
                <a:spLocks noChangeArrowheads="1"/>
              </p:cNvSpPr>
              <p:nvPr/>
            </p:nvSpPr>
            <p:spPr bwMode="auto">
              <a:xfrm>
                <a:off x="3420178" y="1412776"/>
                <a:ext cx="576143" cy="576635"/>
              </a:xfrm>
              <a:prstGeom prst="ellipse">
                <a:avLst/>
              </a:prstGeom>
              <a:noFill/>
              <a:ln w="38100" algn="ctr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r>
                  <a:rPr lang="fr-FR" sz="2800">
                    <a:latin typeface="Garamond" pitchFamily="18" charset="0"/>
                  </a:rPr>
                  <a:t>B</a:t>
                </a:r>
              </a:p>
            </p:txBody>
          </p:sp>
          <p:sp>
            <p:nvSpPr>
              <p:cNvPr id="32866" name="Ellipse 8"/>
              <p:cNvSpPr>
                <a:spLocks noChangeArrowheads="1"/>
              </p:cNvSpPr>
              <p:nvPr/>
            </p:nvSpPr>
            <p:spPr bwMode="auto">
              <a:xfrm>
                <a:off x="5364661" y="1412776"/>
                <a:ext cx="576143" cy="576635"/>
              </a:xfrm>
              <a:prstGeom prst="ellipse">
                <a:avLst/>
              </a:prstGeom>
              <a:noFill/>
              <a:ln w="38100" algn="ctr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r>
                  <a:rPr lang="fr-FR" sz="2800">
                    <a:latin typeface="Garamond" pitchFamily="18" charset="0"/>
                  </a:rPr>
                  <a:t>C</a:t>
                </a:r>
              </a:p>
            </p:txBody>
          </p:sp>
          <p:sp>
            <p:nvSpPr>
              <p:cNvPr id="32867" name="Ellipse 9"/>
              <p:cNvSpPr>
                <a:spLocks noChangeArrowheads="1"/>
              </p:cNvSpPr>
              <p:nvPr/>
            </p:nvSpPr>
            <p:spPr bwMode="auto">
              <a:xfrm>
                <a:off x="7309143" y="1412776"/>
                <a:ext cx="576143" cy="576635"/>
              </a:xfrm>
              <a:prstGeom prst="ellipse">
                <a:avLst/>
              </a:prstGeom>
              <a:noFill/>
              <a:ln w="38100" algn="ctr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r>
                  <a:rPr lang="fr-FR" sz="2800">
                    <a:latin typeface="Garamond" pitchFamily="18" charset="0"/>
                  </a:rPr>
                  <a:t>D</a:t>
                </a:r>
              </a:p>
            </p:txBody>
          </p:sp>
          <p:cxnSp>
            <p:nvCxnSpPr>
              <p:cNvPr id="32868" name="Connecteur droit 11"/>
              <p:cNvCxnSpPr>
                <a:cxnSpLocks noChangeShapeType="1"/>
                <a:stCxn id="32864" idx="6"/>
                <a:endCxn id="32865" idx="2"/>
              </p:cNvCxnSpPr>
              <p:nvPr/>
            </p:nvCxnSpPr>
            <p:spPr bwMode="auto">
              <a:xfrm>
                <a:off x="1763767" y="1701094"/>
                <a:ext cx="1656411" cy="0"/>
              </a:xfrm>
              <a:prstGeom prst="line">
                <a:avLst/>
              </a:prstGeom>
              <a:noFill/>
              <a:ln w="38100" algn="ctr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2869" name="Connecteur droit 13"/>
              <p:cNvCxnSpPr>
                <a:cxnSpLocks noChangeShapeType="1"/>
                <a:stCxn id="32865" idx="6"/>
                <a:endCxn id="32866" idx="2"/>
              </p:cNvCxnSpPr>
              <p:nvPr/>
            </p:nvCxnSpPr>
            <p:spPr bwMode="auto">
              <a:xfrm>
                <a:off x="3996321" y="1701094"/>
                <a:ext cx="1368340" cy="0"/>
              </a:xfrm>
              <a:prstGeom prst="line">
                <a:avLst/>
              </a:prstGeom>
              <a:noFill/>
              <a:ln w="38100" algn="ctr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2870" name="Connecteur droit 15"/>
              <p:cNvCxnSpPr>
                <a:cxnSpLocks noChangeShapeType="1"/>
                <a:stCxn id="32866" idx="6"/>
                <a:endCxn id="32867" idx="2"/>
              </p:cNvCxnSpPr>
              <p:nvPr/>
            </p:nvCxnSpPr>
            <p:spPr bwMode="auto">
              <a:xfrm>
                <a:off x="5940803" y="1701094"/>
                <a:ext cx="1368340" cy="0"/>
              </a:xfrm>
              <a:prstGeom prst="line">
                <a:avLst/>
              </a:prstGeom>
              <a:noFill/>
              <a:ln w="38100" algn="ctr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32861" name="Ellipse 9"/>
            <p:cNvSpPr>
              <a:spLocks noChangeArrowheads="1"/>
            </p:cNvSpPr>
            <p:nvPr/>
          </p:nvSpPr>
          <p:spPr bwMode="auto">
            <a:xfrm>
              <a:off x="4068275" y="2739772"/>
              <a:ext cx="576205" cy="576884"/>
            </a:xfrm>
            <a:prstGeom prst="ellipse">
              <a:avLst/>
            </a:prstGeom>
            <a:noFill/>
            <a:ln w="3810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r>
                <a:rPr lang="fr-FR" sz="2800">
                  <a:latin typeface="Garamond" pitchFamily="18" charset="0"/>
                </a:rPr>
                <a:t>E</a:t>
              </a:r>
            </a:p>
          </p:txBody>
        </p:sp>
        <p:cxnSp>
          <p:nvCxnSpPr>
            <p:cNvPr id="32862" name="Connecteur droit 11"/>
            <p:cNvCxnSpPr>
              <a:cxnSpLocks noChangeShapeType="1"/>
              <a:stCxn id="32864" idx="5"/>
              <a:endCxn id="32861" idx="2"/>
            </p:cNvCxnSpPr>
            <p:nvPr/>
          </p:nvCxnSpPr>
          <p:spPr bwMode="auto">
            <a:xfrm>
              <a:off x="1463422" y="2655861"/>
              <a:ext cx="2604853" cy="372354"/>
            </a:xfrm>
            <a:prstGeom prst="line">
              <a:avLst/>
            </a:prstGeom>
            <a:noFill/>
            <a:ln w="3810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863" name="Connecteur droit 11"/>
            <p:cNvCxnSpPr>
              <a:cxnSpLocks noChangeShapeType="1"/>
              <a:stCxn id="32861" idx="6"/>
              <a:endCxn id="32867" idx="3"/>
            </p:cNvCxnSpPr>
            <p:nvPr/>
          </p:nvCxnSpPr>
          <p:spPr bwMode="auto">
            <a:xfrm flipV="1">
              <a:off x="4644480" y="2655861"/>
              <a:ext cx="2533677" cy="372354"/>
            </a:xfrm>
            <a:prstGeom prst="line">
              <a:avLst/>
            </a:prstGeom>
            <a:noFill/>
            <a:ln w="3810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aphicFrame>
        <p:nvGraphicFramePr>
          <p:cNvPr id="24" name="Tableau 23"/>
          <p:cNvGraphicFramePr>
            <a:graphicFrameLocks noGrp="1"/>
          </p:cNvGraphicFramePr>
          <p:nvPr/>
        </p:nvGraphicFramePr>
        <p:xfrm>
          <a:off x="250825" y="2033588"/>
          <a:ext cx="3887789" cy="522288"/>
        </p:xfrm>
        <a:graphic>
          <a:graphicData uri="http://schemas.openxmlformats.org/drawingml/2006/table">
            <a:tbl>
              <a:tblPr/>
              <a:tblGrid>
                <a:gridCol w="1837864"/>
                <a:gridCol w="1130993"/>
                <a:gridCol w="918932"/>
              </a:tblGrid>
              <a:tr h="26114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latin typeface="Garamond"/>
                          <a:ea typeface="Calibri"/>
                          <a:cs typeface="Times New Roman"/>
                        </a:rPr>
                        <a:t>Adresse destination</a:t>
                      </a:r>
                      <a:endParaRPr lang="fr-FR" sz="14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>
                          <a:latin typeface="Garamond"/>
                          <a:ea typeface="Calibri"/>
                          <a:cs typeface="Times New Roman"/>
                        </a:rPr>
                        <a:t>Next hop</a:t>
                      </a:r>
                      <a:endParaRPr lang="fr-FR" sz="14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latin typeface="Garamond"/>
                          <a:ea typeface="Calibri"/>
                          <a:cs typeface="Times New Roman"/>
                        </a:rPr>
                        <a:t>Distance</a:t>
                      </a:r>
                      <a:endParaRPr lang="fr-FR" sz="14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26114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>
                          <a:latin typeface="Garamond"/>
                          <a:ea typeface="Calibri"/>
                          <a:cs typeface="Times New Roman"/>
                        </a:rPr>
                        <a:t>A</a:t>
                      </a:r>
                      <a:endParaRPr lang="fr-FR" sz="14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>
                          <a:latin typeface="Garamond"/>
                          <a:ea typeface="Calibri"/>
                          <a:cs typeface="Times New Roman"/>
                        </a:rPr>
                        <a:t>A</a:t>
                      </a:r>
                      <a:endParaRPr lang="fr-FR" sz="14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smtClean="0">
                          <a:solidFill>
                            <a:srgbClr val="FF0000"/>
                          </a:solidFill>
                          <a:latin typeface="Garamond"/>
                          <a:ea typeface="Calibri"/>
                          <a:cs typeface="Times New Roman"/>
                        </a:rPr>
                        <a:t>0</a:t>
                      </a:r>
                      <a:endParaRPr lang="fr-FR" sz="1400" b="1" dirty="0">
                        <a:solidFill>
                          <a:srgbClr val="FF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sp>
        <p:nvSpPr>
          <p:cNvPr id="25" name="ZoneTexte 23"/>
          <p:cNvSpPr txBox="1">
            <a:spLocks noChangeArrowheads="1"/>
          </p:cNvSpPr>
          <p:nvPr/>
        </p:nvSpPr>
        <p:spPr bwMode="auto">
          <a:xfrm>
            <a:off x="258763" y="1474788"/>
            <a:ext cx="3736975" cy="36988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fr-FR" dirty="0">
                <a:solidFill>
                  <a:srgbClr val="FF0000"/>
                </a:solidFill>
                <a:latin typeface="Garamond" pitchFamily="18" charset="0"/>
              </a:rPr>
              <a:t>Table de routage de A : initialisation</a:t>
            </a:r>
          </a:p>
        </p:txBody>
      </p:sp>
      <p:graphicFrame>
        <p:nvGraphicFramePr>
          <p:cNvPr id="26" name="Tableau 25"/>
          <p:cNvGraphicFramePr>
            <a:graphicFrameLocks noGrp="1"/>
          </p:cNvGraphicFramePr>
          <p:nvPr/>
        </p:nvGraphicFramePr>
        <p:xfrm>
          <a:off x="193675" y="4621213"/>
          <a:ext cx="3887789" cy="522288"/>
        </p:xfrm>
        <a:graphic>
          <a:graphicData uri="http://schemas.openxmlformats.org/drawingml/2006/table">
            <a:tbl>
              <a:tblPr/>
              <a:tblGrid>
                <a:gridCol w="1837864"/>
                <a:gridCol w="1130993"/>
                <a:gridCol w="918932"/>
              </a:tblGrid>
              <a:tr h="26114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latin typeface="Garamond"/>
                          <a:ea typeface="Calibri"/>
                          <a:cs typeface="Times New Roman"/>
                        </a:rPr>
                        <a:t>Adresse destination</a:t>
                      </a:r>
                      <a:endParaRPr lang="fr-FR" sz="14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>
                          <a:latin typeface="Garamond"/>
                          <a:ea typeface="Calibri"/>
                          <a:cs typeface="Times New Roman"/>
                        </a:rPr>
                        <a:t>Next hop</a:t>
                      </a:r>
                      <a:endParaRPr lang="fr-FR" sz="14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latin typeface="Garamond"/>
                          <a:ea typeface="Calibri"/>
                          <a:cs typeface="Times New Roman"/>
                        </a:rPr>
                        <a:t>Distance</a:t>
                      </a:r>
                      <a:endParaRPr lang="fr-FR" sz="14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26114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latin typeface="Garamond"/>
                          <a:ea typeface="Calibri"/>
                          <a:cs typeface="Times New Roman"/>
                        </a:rPr>
                        <a:t>B</a:t>
                      </a:r>
                      <a:endParaRPr lang="fr-FR" sz="14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latin typeface="Garamond"/>
                          <a:ea typeface="Calibri"/>
                          <a:cs typeface="Times New Roman"/>
                        </a:rPr>
                        <a:t>B</a:t>
                      </a:r>
                      <a:endParaRPr lang="fr-FR" sz="14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smtClean="0">
                          <a:solidFill>
                            <a:srgbClr val="FF0000"/>
                          </a:solidFill>
                          <a:latin typeface="Garamond"/>
                          <a:ea typeface="Calibri"/>
                          <a:cs typeface="Times New Roman"/>
                        </a:rPr>
                        <a:t>0</a:t>
                      </a:r>
                      <a:endParaRPr lang="fr-FR" sz="1400" b="1" dirty="0">
                        <a:solidFill>
                          <a:srgbClr val="FF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7" name="Tableau 26"/>
          <p:cNvGraphicFramePr>
            <a:graphicFrameLocks noGrp="1"/>
          </p:cNvGraphicFramePr>
          <p:nvPr/>
        </p:nvGraphicFramePr>
        <p:xfrm>
          <a:off x="4802188" y="4694238"/>
          <a:ext cx="3887787" cy="522288"/>
        </p:xfrm>
        <a:graphic>
          <a:graphicData uri="http://schemas.openxmlformats.org/drawingml/2006/table">
            <a:tbl>
              <a:tblPr/>
              <a:tblGrid>
                <a:gridCol w="1837863"/>
                <a:gridCol w="1130992"/>
                <a:gridCol w="918932"/>
              </a:tblGrid>
              <a:tr h="26114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latin typeface="Garamond"/>
                          <a:ea typeface="Calibri"/>
                          <a:cs typeface="Times New Roman"/>
                        </a:rPr>
                        <a:t>Adresse destination</a:t>
                      </a:r>
                      <a:endParaRPr lang="fr-FR" sz="14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>
                          <a:latin typeface="Garamond"/>
                          <a:ea typeface="Calibri"/>
                          <a:cs typeface="Times New Roman"/>
                        </a:rPr>
                        <a:t>Next hop</a:t>
                      </a:r>
                      <a:endParaRPr lang="fr-FR" sz="14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latin typeface="Garamond"/>
                          <a:ea typeface="Calibri"/>
                          <a:cs typeface="Times New Roman"/>
                        </a:rPr>
                        <a:t>Distance</a:t>
                      </a:r>
                      <a:endParaRPr lang="fr-FR" sz="14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26114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latin typeface="Garamond"/>
                          <a:ea typeface="Calibri"/>
                          <a:cs typeface="Times New Roman"/>
                        </a:rPr>
                        <a:t>C</a:t>
                      </a:r>
                      <a:endParaRPr lang="fr-FR" sz="14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latin typeface="Garamond"/>
                          <a:ea typeface="Calibri"/>
                          <a:cs typeface="Times New Roman"/>
                        </a:rPr>
                        <a:t>C</a:t>
                      </a:r>
                      <a:endParaRPr lang="fr-FR" sz="14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smtClean="0">
                          <a:solidFill>
                            <a:srgbClr val="FF0000"/>
                          </a:solidFill>
                          <a:latin typeface="Garamond"/>
                          <a:ea typeface="Calibri"/>
                          <a:cs typeface="Times New Roman"/>
                        </a:rPr>
                        <a:t>0</a:t>
                      </a:r>
                      <a:endParaRPr lang="fr-FR" sz="1400" b="1" dirty="0">
                        <a:solidFill>
                          <a:srgbClr val="FF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cxnSp>
        <p:nvCxnSpPr>
          <p:cNvPr id="32816" name="Connecteur droit avec flèche 28"/>
          <p:cNvCxnSpPr>
            <a:cxnSpLocks noChangeShapeType="1"/>
            <a:endCxn id="32865" idx="3"/>
          </p:cNvCxnSpPr>
          <p:nvPr/>
        </p:nvCxnSpPr>
        <p:spPr bwMode="auto">
          <a:xfrm flipV="1">
            <a:off x="2136775" y="3416300"/>
            <a:ext cx="1238250" cy="1133475"/>
          </a:xfrm>
          <a:prstGeom prst="straightConnector1">
            <a:avLst/>
          </a:prstGeom>
          <a:noFill/>
          <a:ln w="57150" algn="ctr">
            <a:solidFill>
              <a:srgbClr val="0066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817" name="Connecteur droit avec flèche 29"/>
          <p:cNvCxnSpPr>
            <a:cxnSpLocks noChangeShapeType="1"/>
            <a:endCxn id="32866" idx="4"/>
          </p:cNvCxnSpPr>
          <p:nvPr/>
        </p:nvCxnSpPr>
        <p:spPr bwMode="auto">
          <a:xfrm flipH="1" flipV="1">
            <a:off x="5522913" y="3500438"/>
            <a:ext cx="1295400" cy="1193800"/>
          </a:xfrm>
          <a:prstGeom prst="straightConnector1">
            <a:avLst/>
          </a:prstGeom>
          <a:noFill/>
          <a:ln w="57150" algn="ctr">
            <a:solidFill>
              <a:srgbClr val="0066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818" name="Ellipse 30"/>
          <p:cNvSpPr>
            <a:spLocks noChangeArrowheads="1"/>
          </p:cNvSpPr>
          <p:nvPr/>
        </p:nvSpPr>
        <p:spPr bwMode="auto">
          <a:xfrm>
            <a:off x="3162300" y="1930400"/>
            <a:ext cx="1008063" cy="677863"/>
          </a:xfrm>
          <a:prstGeom prst="ellipse">
            <a:avLst/>
          </a:prstGeom>
          <a:noFill/>
          <a:ln w="38100" algn="ctr">
            <a:solidFill>
              <a:srgbClr val="006600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2820" name="Ellipse 32"/>
          <p:cNvSpPr>
            <a:spLocks noChangeArrowheads="1"/>
          </p:cNvSpPr>
          <p:nvPr/>
        </p:nvSpPr>
        <p:spPr bwMode="auto">
          <a:xfrm>
            <a:off x="3090863" y="4518025"/>
            <a:ext cx="1008062" cy="679450"/>
          </a:xfrm>
          <a:prstGeom prst="ellipse">
            <a:avLst/>
          </a:prstGeom>
          <a:noFill/>
          <a:ln w="38100" algn="ctr">
            <a:solidFill>
              <a:srgbClr val="006600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2821" name="Ellipse 33"/>
          <p:cNvSpPr>
            <a:spLocks noChangeArrowheads="1"/>
          </p:cNvSpPr>
          <p:nvPr/>
        </p:nvSpPr>
        <p:spPr bwMode="auto">
          <a:xfrm>
            <a:off x="7740650" y="4549775"/>
            <a:ext cx="1008063" cy="679450"/>
          </a:xfrm>
          <a:prstGeom prst="ellipse">
            <a:avLst/>
          </a:prstGeom>
          <a:noFill/>
          <a:ln w="38100" algn="ctr">
            <a:solidFill>
              <a:srgbClr val="006600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graphicFrame>
        <p:nvGraphicFramePr>
          <p:cNvPr id="33" name="Tableau 32"/>
          <p:cNvGraphicFramePr>
            <a:graphicFrameLocks noGrp="1"/>
          </p:cNvGraphicFramePr>
          <p:nvPr/>
        </p:nvGraphicFramePr>
        <p:xfrm>
          <a:off x="5148263" y="1917700"/>
          <a:ext cx="3887787" cy="522288"/>
        </p:xfrm>
        <a:graphic>
          <a:graphicData uri="http://schemas.openxmlformats.org/drawingml/2006/table">
            <a:tbl>
              <a:tblPr/>
              <a:tblGrid>
                <a:gridCol w="1837863"/>
                <a:gridCol w="1130992"/>
                <a:gridCol w="918932"/>
              </a:tblGrid>
              <a:tr h="26114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latin typeface="Garamond"/>
                          <a:ea typeface="Calibri"/>
                          <a:cs typeface="Times New Roman"/>
                        </a:rPr>
                        <a:t>Adresse destination</a:t>
                      </a:r>
                      <a:endParaRPr lang="fr-FR" sz="14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>
                          <a:latin typeface="Garamond"/>
                          <a:ea typeface="Calibri"/>
                          <a:cs typeface="Times New Roman"/>
                        </a:rPr>
                        <a:t>Next hop</a:t>
                      </a:r>
                      <a:endParaRPr lang="fr-FR" sz="14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latin typeface="Garamond"/>
                          <a:ea typeface="Calibri"/>
                          <a:cs typeface="Times New Roman"/>
                        </a:rPr>
                        <a:t>Distance</a:t>
                      </a:r>
                      <a:endParaRPr lang="fr-FR" sz="14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26114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latin typeface="Garamond"/>
                          <a:ea typeface="Calibri"/>
                          <a:cs typeface="Times New Roman"/>
                        </a:rPr>
                        <a:t>D</a:t>
                      </a:r>
                      <a:endParaRPr lang="fr-FR" sz="14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latin typeface="Garamond"/>
                          <a:ea typeface="Calibri"/>
                          <a:cs typeface="Times New Roman"/>
                        </a:rPr>
                        <a:t>D</a:t>
                      </a:r>
                      <a:endParaRPr lang="fr-FR" sz="14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smtClean="0">
                          <a:solidFill>
                            <a:srgbClr val="FF0000"/>
                          </a:solidFill>
                          <a:latin typeface="Garamond"/>
                          <a:ea typeface="Calibri"/>
                          <a:cs typeface="Times New Roman"/>
                        </a:rPr>
                        <a:t>0</a:t>
                      </a:r>
                      <a:endParaRPr lang="fr-FR" sz="1400" b="1" dirty="0">
                        <a:solidFill>
                          <a:srgbClr val="FF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sp>
        <p:nvSpPr>
          <p:cNvPr id="32836" name="Ellipse 33"/>
          <p:cNvSpPr>
            <a:spLocks noChangeArrowheads="1"/>
          </p:cNvSpPr>
          <p:nvPr/>
        </p:nvSpPr>
        <p:spPr bwMode="auto">
          <a:xfrm>
            <a:off x="8086725" y="1773238"/>
            <a:ext cx="1008063" cy="679450"/>
          </a:xfrm>
          <a:prstGeom prst="ellipse">
            <a:avLst/>
          </a:prstGeom>
          <a:noFill/>
          <a:ln w="38100" algn="ctr">
            <a:solidFill>
              <a:srgbClr val="006600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5" name="ZoneTexte 23"/>
          <p:cNvSpPr txBox="1">
            <a:spLocks noChangeArrowheads="1"/>
          </p:cNvSpPr>
          <p:nvPr/>
        </p:nvSpPr>
        <p:spPr bwMode="auto">
          <a:xfrm>
            <a:off x="249238" y="5268913"/>
            <a:ext cx="3741737" cy="36988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fr-FR" dirty="0">
                <a:solidFill>
                  <a:srgbClr val="FF0000"/>
                </a:solidFill>
                <a:latin typeface="Garamond" pitchFamily="18" charset="0"/>
              </a:rPr>
              <a:t>Table de routage de B : initialisation</a:t>
            </a:r>
          </a:p>
        </p:txBody>
      </p:sp>
      <p:sp>
        <p:nvSpPr>
          <p:cNvPr id="36" name="ZoneTexte 23"/>
          <p:cNvSpPr txBox="1">
            <a:spLocks noChangeArrowheads="1"/>
          </p:cNvSpPr>
          <p:nvPr/>
        </p:nvSpPr>
        <p:spPr bwMode="auto">
          <a:xfrm>
            <a:off x="5392738" y="1258888"/>
            <a:ext cx="3765550" cy="36988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fr-FR" dirty="0">
                <a:solidFill>
                  <a:srgbClr val="FF0000"/>
                </a:solidFill>
                <a:latin typeface="Garamond" pitchFamily="18" charset="0"/>
              </a:rPr>
              <a:t>Table de routage de D : initialisation</a:t>
            </a:r>
          </a:p>
        </p:txBody>
      </p:sp>
      <p:sp>
        <p:nvSpPr>
          <p:cNvPr id="37" name="ZoneTexte 23"/>
          <p:cNvSpPr txBox="1">
            <a:spLocks noChangeArrowheads="1"/>
          </p:cNvSpPr>
          <p:nvPr/>
        </p:nvSpPr>
        <p:spPr bwMode="auto">
          <a:xfrm>
            <a:off x="5073650" y="5292725"/>
            <a:ext cx="3741738" cy="3698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fr-FR" dirty="0">
                <a:solidFill>
                  <a:srgbClr val="FF0000"/>
                </a:solidFill>
                <a:latin typeface="Garamond" pitchFamily="18" charset="0"/>
              </a:rPr>
              <a:t>Table de routage de C : initialisation</a:t>
            </a:r>
          </a:p>
        </p:txBody>
      </p:sp>
      <p:cxnSp>
        <p:nvCxnSpPr>
          <p:cNvPr id="32840" name="Connecteur droit avec flèche 28"/>
          <p:cNvCxnSpPr>
            <a:cxnSpLocks noChangeShapeType="1"/>
            <a:stCxn id="32864" idx="1"/>
          </p:cNvCxnSpPr>
          <p:nvPr/>
        </p:nvCxnSpPr>
        <p:spPr bwMode="auto">
          <a:xfrm flipH="1" flipV="1">
            <a:off x="755650" y="2565400"/>
            <a:ext cx="385763" cy="442913"/>
          </a:xfrm>
          <a:prstGeom prst="straightConnector1">
            <a:avLst/>
          </a:prstGeom>
          <a:noFill/>
          <a:ln w="57150" algn="ctr">
            <a:solidFill>
              <a:srgbClr val="0066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841" name="Connecteur droit avec flèche 28"/>
          <p:cNvCxnSpPr>
            <a:cxnSpLocks noChangeShapeType="1"/>
            <a:stCxn id="32867" idx="7"/>
          </p:cNvCxnSpPr>
          <p:nvPr/>
        </p:nvCxnSpPr>
        <p:spPr bwMode="auto">
          <a:xfrm flipV="1">
            <a:off x="7670800" y="2420938"/>
            <a:ext cx="357188" cy="587375"/>
          </a:xfrm>
          <a:prstGeom prst="straightConnector1">
            <a:avLst/>
          </a:prstGeom>
          <a:noFill/>
          <a:ln w="57150" algn="ctr">
            <a:solidFill>
              <a:srgbClr val="0066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44" name="Tableau 43"/>
          <p:cNvGraphicFramePr>
            <a:graphicFrameLocks noGrp="1"/>
          </p:cNvGraphicFramePr>
          <p:nvPr/>
        </p:nvGraphicFramePr>
        <p:xfrm>
          <a:off x="2268538" y="5788025"/>
          <a:ext cx="3887787" cy="522288"/>
        </p:xfrm>
        <a:graphic>
          <a:graphicData uri="http://schemas.openxmlformats.org/drawingml/2006/table">
            <a:tbl>
              <a:tblPr/>
              <a:tblGrid>
                <a:gridCol w="1837863"/>
                <a:gridCol w="1130992"/>
                <a:gridCol w="918932"/>
              </a:tblGrid>
              <a:tr h="26114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latin typeface="Garamond"/>
                          <a:ea typeface="Calibri"/>
                          <a:cs typeface="Times New Roman"/>
                        </a:rPr>
                        <a:t>Adresse destination</a:t>
                      </a:r>
                      <a:endParaRPr lang="fr-FR" sz="14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err="1">
                          <a:latin typeface="Garamond"/>
                          <a:ea typeface="Calibri"/>
                          <a:cs typeface="Times New Roman"/>
                        </a:rPr>
                        <a:t>Next</a:t>
                      </a:r>
                      <a:r>
                        <a:rPr lang="fr-FR" sz="1600" b="1" dirty="0">
                          <a:latin typeface="Garamond"/>
                          <a:ea typeface="Calibri"/>
                          <a:cs typeface="Times New Roman"/>
                        </a:rPr>
                        <a:t> hop</a:t>
                      </a:r>
                      <a:endParaRPr lang="fr-FR" sz="14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latin typeface="Garamond"/>
                          <a:ea typeface="Calibri"/>
                          <a:cs typeface="Times New Roman"/>
                        </a:rPr>
                        <a:t>Distance</a:t>
                      </a:r>
                      <a:endParaRPr lang="fr-FR" sz="14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26114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latin typeface="Garamond"/>
                          <a:ea typeface="Calibri"/>
                          <a:cs typeface="Times New Roman"/>
                        </a:rPr>
                        <a:t>E</a:t>
                      </a:r>
                      <a:endParaRPr lang="fr-FR" sz="14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latin typeface="Garamond"/>
                          <a:ea typeface="Calibri"/>
                          <a:cs typeface="Times New Roman"/>
                        </a:rPr>
                        <a:t>E</a:t>
                      </a:r>
                      <a:endParaRPr lang="fr-FR" sz="14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smtClean="0">
                          <a:solidFill>
                            <a:srgbClr val="FF0000"/>
                          </a:solidFill>
                          <a:latin typeface="Garamond"/>
                          <a:ea typeface="Calibri"/>
                          <a:cs typeface="Times New Roman"/>
                        </a:rPr>
                        <a:t>0</a:t>
                      </a:r>
                      <a:endParaRPr lang="fr-FR" sz="1400" b="1" dirty="0">
                        <a:solidFill>
                          <a:srgbClr val="FF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sp>
        <p:nvSpPr>
          <p:cNvPr id="45" name="ZoneTexte 23"/>
          <p:cNvSpPr txBox="1">
            <a:spLocks noChangeArrowheads="1"/>
          </p:cNvSpPr>
          <p:nvPr/>
        </p:nvSpPr>
        <p:spPr bwMode="auto">
          <a:xfrm>
            <a:off x="2393950" y="6443663"/>
            <a:ext cx="3748088" cy="36988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fr-FR" dirty="0">
                <a:solidFill>
                  <a:srgbClr val="FF0000"/>
                </a:solidFill>
                <a:latin typeface="Garamond" pitchFamily="18" charset="0"/>
              </a:rPr>
              <a:t>Table de routage de E : initialisation</a:t>
            </a:r>
          </a:p>
        </p:txBody>
      </p:sp>
      <p:sp>
        <p:nvSpPr>
          <p:cNvPr id="32857" name="Ellipse 30"/>
          <p:cNvSpPr>
            <a:spLocks noChangeArrowheads="1"/>
          </p:cNvSpPr>
          <p:nvPr/>
        </p:nvSpPr>
        <p:spPr bwMode="auto">
          <a:xfrm>
            <a:off x="5180013" y="5716588"/>
            <a:ext cx="1008062" cy="677862"/>
          </a:xfrm>
          <a:prstGeom prst="ellipse">
            <a:avLst/>
          </a:prstGeom>
          <a:noFill/>
          <a:ln w="38100" algn="ctr">
            <a:solidFill>
              <a:srgbClr val="006600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cxnSp>
        <p:nvCxnSpPr>
          <p:cNvPr id="32858" name="Connecteur droit avec flèche 29"/>
          <p:cNvCxnSpPr>
            <a:cxnSpLocks noChangeShapeType="1"/>
            <a:endCxn id="32861" idx="4"/>
          </p:cNvCxnSpPr>
          <p:nvPr/>
        </p:nvCxnSpPr>
        <p:spPr bwMode="auto">
          <a:xfrm flipV="1">
            <a:off x="4284663" y="4076700"/>
            <a:ext cx="157162" cy="1728788"/>
          </a:xfrm>
          <a:prstGeom prst="straightConnector1">
            <a:avLst/>
          </a:prstGeom>
          <a:noFill/>
          <a:ln w="57150" algn="ctr">
            <a:solidFill>
              <a:srgbClr val="0066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570091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4450"/>
            <a:ext cx="7772400" cy="504825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fr-FR" sz="2800" b="1" dirty="0">
                <a:latin typeface="Garamond" pitchFamily="18" charset="0"/>
              </a:rPr>
              <a:t>RIP : construction des tables de routage</a:t>
            </a:r>
            <a:endParaRPr lang="fr-FR" sz="2800" b="1" dirty="0" smtClean="0">
              <a:latin typeface="Garamond" pitchFamily="18" charset="0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553200" y="6408738"/>
            <a:ext cx="2133600" cy="260350"/>
          </a:xfrm>
        </p:spPr>
        <p:txBody>
          <a:bodyPr/>
          <a:lstStyle/>
          <a:p>
            <a:pPr>
              <a:defRPr/>
            </a:pPr>
            <a:fld id="{BC97FDE2-E3D8-46F3-B3D9-8F593762DF03}" type="slidenum">
              <a:rPr lang="fr-FR" smtClean="0"/>
              <a:pPr>
                <a:defRPr/>
              </a:pPr>
              <a:t>52</a:t>
            </a:fld>
            <a:endParaRPr lang="fr-FR" dirty="0"/>
          </a:p>
        </p:txBody>
      </p:sp>
      <p:grpSp>
        <p:nvGrpSpPr>
          <p:cNvPr id="33796" name="Groupe 32"/>
          <p:cNvGrpSpPr>
            <a:grpSpLocks/>
          </p:cNvGrpSpPr>
          <p:nvPr/>
        </p:nvGrpSpPr>
        <p:grpSpPr bwMode="auto">
          <a:xfrm>
            <a:off x="1057275" y="2924175"/>
            <a:ext cx="6697663" cy="1152525"/>
            <a:chOff x="971600" y="2163459"/>
            <a:chExt cx="6698378" cy="1153197"/>
          </a:xfrm>
        </p:grpSpPr>
        <p:grpSp>
          <p:nvGrpSpPr>
            <p:cNvPr id="33896" name="Groupe 31"/>
            <p:cNvGrpSpPr>
              <a:grpSpLocks/>
            </p:cNvGrpSpPr>
            <p:nvPr/>
          </p:nvGrpSpPr>
          <p:grpSpPr bwMode="auto">
            <a:xfrm>
              <a:off x="971600" y="2163459"/>
              <a:ext cx="6698378" cy="576884"/>
              <a:chOff x="1187624" y="1412776"/>
              <a:chExt cx="6697662" cy="576635"/>
            </a:xfrm>
          </p:grpSpPr>
          <p:sp>
            <p:nvSpPr>
              <p:cNvPr id="33900" name="Ellipse 5"/>
              <p:cNvSpPr>
                <a:spLocks noChangeArrowheads="1"/>
              </p:cNvSpPr>
              <p:nvPr/>
            </p:nvSpPr>
            <p:spPr bwMode="auto">
              <a:xfrm>
                <a:off x="1187624" y="1412776"/>
                <a:ext cx="576143" cy="576635"/>
              </a:xfrm>
              <a:prstGeom prst="ellipse">
                <a:avLst/>
              </a:prstGeom>
              <a:noFill/>
              <a:ln w="38100" algn="ctr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r>
                  <a:rPr lang="fr-FR" sz="2800">
                    <a:latin typeface="Garamond" pitchFamily="18" charset="0"/>
                  </a:rPr>
                  <a:t>A</a:t>
                </a:r>
              </a:p>
            </p:txBody>
          </p:sp>
          <p:sp>
            <p:nvSpPr>
              <p:cNvPr id="33901" name="Ellipse 7"/>
              <p:cNvSpPr>
                <a:spLocks noChangeArrowheads="1"/>
              </p:cNvSpPr>
              <p:nvPr/>
            </p:nvSpPr>
            <p:spPr bwMode="auto">
              <a:xfrm>
                <a:off x="3420178" y="1412776"/>
                <a:ext cx="576143" cy="576635"/>
              </a:xfrm>
              <a:prstGeom prst="ellipse">
                <a:avLst/>
              </a:prstGeom>
              <a:noFill/>
              <a:ln w="38100" algn="ctr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r>
                  <a:rPr lang="fr-FR" sz="2800">
                    <a:latin typeface="Garamond" pitchFamily="18" charset="0"/>
                  </a:rPr>
                  <a:t>B</a:t>
                </a:r>
              </a:p>
            </p:txBody>
          </p:sp>
          <p:sp>
            <p:nvSpPr>
              <p:cNvPr id="33902" name="Ellipse 8"/>
              <p:cNvSpPr>
                <a:spLocks noChangeArrowheads="1"/>
              </p:cNvSpPr>
              <p:nvPr/>
            </p:nvSpPr>
            <p:spPr bwMode="auto">
              <a:xfrm>
                <a:off x="5364661" y="1412776"/>
                <a:ext cx="576143" cy="576635"/>
              </a:xfrm>
              <a:prstGeom prst="ellipse">
                <a:avLst/>
              </a:prstGeom>
              <a:noFill/>
              <a:ln w="38100" algn="ctr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r>
                  <a:rPr lang="fr-FR" sz="2800">
                    <a:latin typeface="Garamond" pitchFamily="18" charset="0"/>
                  </a:rPr>
                  <a:t>C</a:t>
                </a:r>
              </a:p>
            </p:txBody>
          </p:sp>
          <p:sp>
            <p:nvSpPr>
              <p:cNvPr id="33903" name="Ellipse 9"/>
              <p:cNvSpPr>
                <a:spLocks noChangeArrowheads="1"/>
              </p:cNvSpPr>
              <p:nvPr/>
            </p:nvSpPr>
            <p:spPr bwMode="auto">
              <a:xfrm>
                <a:off x="7309143" y="1412776"/>
                <a:ext cx="576143" cy="576635"/>
              </a:xfrm>
              <a:prstGeom prst="ellipse">
                <a:avLst/>
              </a:prstGeom>
              <a:noFill/>
              <a:ln w="38100" algn="ctr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r>
                  <a:rPr lang="fr-FR" sz="2800">
                    <a:latin typeface="Garamond" pitchFamily="18" charset="0"/>
                  </a:rPr>
                  <a:t>D</a:t>
                </a:r>
              </a:p>
            </p:txBody>
          </p:sp>
          <p:cxnSp>
            <p:nvCxnSpPr>
              <p:cNvPr id="33904" name="Connecteur droit 11"/>
              <p:cNvCxnSpPr>
                <a:cxnSpLocks noChangeShapeType="1"/>
                <a:stCxn id="33900" idx="6"/>
                <a:endCxn id="33901" idx="2"/>
              </p:cNvCxnSpPr>
              <p:nvPr/>
            </p:nvCxnSpPr>
            <p:spPr bwMode="auto">
              <a:xfrm>
                <a:off x="1763767" y="1701094"/>
                <a:ext cx="1656411" cy="0"/>
              </a:xfrm>
              <a:prstGeom prst="line">
                <a:avLst/>
              </a:prstGeom>
              <a:noFill/>
              <a:ln w="38100" algn="ctr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3905" name="Connecteur droit 13"/>
              <p:cNvCxnSpPr>
                <a:cxnSpLocks noChangeShapeType="1"/>
                <a:stCxn id="33901" idx="6"/>
                <a:endCxn id="33902" idx="2"/>
              </p:cNvCxnSpPr>
              <p:nvPr/>
            </p:nvCxnSpPr>
            <p:spPr bwMode="auto">
              <a:xfrm>
                <a:off x="3996321" y="1701094"/>
                <a:ext cx="1368340" cy="0"/>
              </a:xfrm>
              <a:prstGeom prst="line">
                <a:avLst/>
              </a:prstGeom>
              <a:noFill/>
              <a:ln w="38100" algn="ctr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3906" name="Connecteur droit 15"/>
              <p:cNvCxnSpPr>
                <a:cxnSpLocks noChangeShapeType="1"/>
                <a:stCxn id="33902" idx="6"/>
                <a:endCxn id="33903" idx="2"/>
              </p:cNvCxnSpPr>
              <p:nvPr/>
            </p:nvCxnSpPr>
            <p:spPr bwMode="auto">
              <a:xfrm>
                <a:off x="5940803" y="1701094"/>
                <a:ext cx="1368340" cy="0"/>
              </a:xfrm>
              <a:prstGeom prst="line">
                <a:avLst/>
              </a:prstGeom>
              <a:noFill/>
              <a:ln w="38100" algn="ctr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33897" name="Ellipse 9"/>
            <p:cNvSpPr>
              <a:spLocks noChangeArrowheads="1"/>
            </p:cNvSpPr>
            <p:nvPr/>
          </p:nvSpPr>
          <p:spPr bwMode="auto">
            <a:xfrm>
              <a:off x="4068275" y="2739772"/>
              <a:ext cx="576205" cy="576884"/>
            </a:xfrm>
            <a:prstGeom prst="ellipse">
              <a:avLst/>
            </a:prstGeom>
            <a:noFill/>
            <a:ln w="3810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r>
                <a:rPr lang="fr-FR" sz="2800">
                  <a:latin typeface="Garamond" pitchFamily="18" charset="0"/>
                </a:rPr>
                <a:t>E</a:t>
              </a:r>
            </a:p>
          </p:txBody>
        </p:sp>
        <p:cxnSp>
          <p:nvCxnSpPr>
            <p:cNvPr id="33898" name="Connecteur droit 11"/>
            <p:cNvCxnSpPr>
              <a:cxnSpLocks noChangeShapeType="1"/>
              <a:stCxn id="33900" idx="5"/>
              <a:endCxn id="33897" idx="2"/>
            </p:cNvCxnSpPr>
            <p:nvPr/>
          </p:nvCxnSpPr>
          <p:spPr bwMode="auto">
            <a:xfrm>
              <a:off x="1463422" y="2655861"/>
              <a:ext cx="2604853" cy="372354"/>
            </a:xfrm>
            <a:prstGeom prst="line">
              <a:avLst/>
            </a:prstGeom>
            <a:noFill/>
            <a:ln w="3810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899" name="Connecteur droit 11"/>
            <p:cNvCxnSpPr>
              <a:cxnSpLocks noChangeShapeType="1"/>
              <a:stCxn id="33897" idx="6"/>
              <a:endCxn id="33903" idx="3"/>
            </p:cNvCxnSpPr>
            <p:nvPr/>
          </p:nvCxnSpPr>
          <p:spPr bwMode="auto">
            <a:xfrm flipV="1">
              <a:off x="4644480" y="2655861"/>
              <a:ext cx="2533677" cy="372354"/>
            </a:xfrm>
            <a:prstGeom prst="line">
              <a:avLst/>
            </a:prstGeom>
            <a:noFill/>
            <a:ln w="3810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3892" name="ZoneTexte 61"/>
          <p:cNvSpPr txBox="1">
            <a:spLocks noChangeArrowheads="1"/>
          </p:cNvSpPr>
          <p:nvPr/>
        </p:nvSpPr>
        <p:spPr bwMode="auto">
          <a:xfrm>
            <a:off x="900113" y="755650"/>
            <a:ext cx="6838950" cy="431800"/>
          </a:xfrm>
          <a:prstGeom prst="rect">
            <a:avLst/>
          </a:prstGeom>
          <a:solidFill>
            <a:srgbClr val="FFDC6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fr-FR">
                <a:latin typeface="Garamond" pitchFamily="18" charset="0"/>
              </a:rPr>
              <a:t>Après 30 secondes : 1</a:t>
            </a:r>
            <a:r>
              <a:rPr lang="fr-FR" baseline="30000">
                <a:latin typeface="Garamond" pitchFamily="18" charset="0"/>
              </a:rPr>
              <a:t>ère</a:t>
            </a:r>
            <a:r>
              <a:rPr lang="fr-FR">
                <a:latin typeface="Garamond" pitchFamily="18" charset="0"/>
              </a:rPr>
              <a:t> itération </a:t>
            </a:r>
            <a:r>
              <a:rPr lang="fr-FR">
                <a:latin typeface="Garamond" pitchFamily="18" charset="0"/>
                <a:sym typeface="Wingdings" pitchFamily="2" charset="2"/>
              </a:rPr>
              <a:t> découvrir les voisins à 1 seul saut</a:t>
            </a:r>
            <a:endParaRPr lang="fr-FR">
              <a:latin typeface="Garamond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331640" y="2631102"/>
            <a:ext cx="189083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600" dirty="0" err="1">
                <a:solidFill>
                  <a:srgbClr val="800000"/>
                </a:solidFill>
                <a:latin typeface="Garamond" pitchFamily="18" charset="0"/>
              </a:rPr>
              <a:t>Voisins_A</a:t>
            </a:r>
            <a:r>
              <a:rPr lang="fr-FR" sz="1600" dirty="0">
                <a:solidFill>
                  <a:srgbClr val="800000"/>
                </a:solidFill>
                <a:latin typeface="Garamond" pitchFamily="18" charset="0"/>
              </a:rPr>
              <a:t> = {B, E</a:t>
            </a:r>
            <a:r>
              <a:rPr lang="fr-FR" sz="1600" dirty="0" smtClean="0">
                <a:solidFill>
                  <a:srgbClr val="800000"/>
                </a:solidFill>
                <a:latin typeface="Garamond" pitchFamily="18" charset="0"/>
              </a:rPr>
              <a:t>} </a:t>
            </a:r>
            <a:endParaRPr lang="fr-FR" sz="1600" dirty="0"/>
          </a:p>
        </p:txBody>
      </p:sp>
      <p:sp>
        <p:nvSpPr>
          <p:cNvPr id="3" name="Rectangle 2"/>
          <p:cNvSpPr/>
          <p:nvPr/>
        </p:nvSpPr>
        <p:spPr>
          <a:xfrm>
            <a:off x="3131840" y="2554843"/>
            <a:ext cx="183313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600" dirty="0" err="1">
                <a:solidFill>
                  <a:srgbClr val="FF0000"/>
                </a:solidFill>
                <a:latin typeface="Garamond" pitchFamily="18" charset="0"/>
              </a:rPr>
              <a:t>Voisins_B</a:t>
            </a:r>
            <a:r>
              <a:rPr lang="fr-FR" sz="1600" dirty="0">
                <a:solidFill>
                  <a:srgbClr val="FF0000"/>
                </a:solidFill>
                <a:latin typeface="Garamond" pitchFamily="18" charset="0"/>
              </a:rPr>
              <a:t> = {A, C}</a:t>
            </a:r>
            <a:endParaRPr lang="fr-FR" sz="1600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860032" y="2578552"/>
            <a:ext cx="191007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600" dirty="0" err="1">
                <a:solidFill>
                  <a:srgbClr val="800000"/>
                </a:solidFill>
                <a:latin typeface="Garamond" pitchFamily="18" charset="0"/>
              </a:rPr>
              <a:t>Voisins_C</a:t>
            </a:r>
            <a:r>
              <a:rPr lang="fr-FR" sz="1600" dirty="0">
                <a:solidFill>
                  <a:srgbClr val="800000"/>
                </a:solidFill>
                <a:latin typeface="Garamond" pitchFamily="18" charset="0"/>
              </a:rPr>
              <a:t> = {B, D</a:t>
            </a:r>
            <a:r>
              <a:rPr lang="fr-FR" sz="1600" dirty="0" smtClean="0">
                <a:solidFill>
                  <a:srgbClr val="800000"/>
                </a:solidFill>
                <a:latin typeface="Garamond" pitchFamily="18" charset="0"/>
              </a:rPr>
              <a:t>} </a:t>
            </a:r>
            <a:endParaRPr lang="fr-FR" sz="1600" dirty="0">
              <a:solidFill>
                <a:srgbClr val="8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804248" y="3573016"/>
            <a:ext cx="18707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600" dirty="0" err="1">
                <a:solidFill>
                  <a:srgbClr val="FF0000"/>
                </a:solidFill>
                <a:latin typeface="Garamond" pitchFamily="18" charset="0"/>
              </a:rPr>
              <a:t>Voisins_D</a:t>
            </a:r>
            <a:r>
              <a:rPr lang="fr-FR" sz="1600" dirty="0">
                <a:solidFill>
                  <a:srgbClr val="FF0000"/>
                </a:solidFill>
                <a:latin typeface="Garamond" pitchFamily="18" charset="0"/>
              </a:rPr>
              <a:t> = {C, E}</a:t>
            </a:r>
            <a:endParaRPr lang="fr-FR" sz="1600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727842" y="3789040"/>
            <a:ext cx="186038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600" dirty="0" err="1" smtClean="0">
                <a:solidFill>
                  <a:srgbClr val="800000"/>
                </a:solidFill>
                <a:latin typeface="Garamond" pitchFamily="18" charset="0"/>
              </a:rPr>
              <a:t>Voisins_E</a:t>
            </a:r>
            <a:r>
              <a:rPr lang="fr-FR" sz="1600" dirty="0" smtClean="0">
                <a:solidFill>
                  <a:srgbClr val="800000"/>
                </a:solidFill>
                <a:latin typeface="Garamond" pitchFamily="18" charset="0"/>
              </a:rPr>
              <a:t> = </a:t>
            </a:r>
            <a:r>
              <a:rPr lang="fr-FR" sz="1600" dirty="0">
                <a:solidFill>
                  <a:srgbClr val="800000"/>
                </a:solidFill>
                <a:latin typeface="Garamond" pitchFamily="18" charset="0"/>
              </a:rPr>
              <a:t>{A, D}</a:t>
            </a:r>
            <a:endParaRPr lang="fr-FR" sz="1600" dirty="0"/>
          </a:p>
        </p:txBody>
      </p:sp>
      <p:sp>
        <p:nvSpPr>
          <p:cNvPr id="37" name="Rectangle 3"/>
          <p:cNvSpPr txBox="1">
            <a:spLocks noChangeArrowheads="1"/>
          </p:cNvSpPr>
          <p:nvPr/>
        </p:nvSpPr>
        <p:spPr bwMode="auto">
          <a:xfrm>
            <a:off x="469494" y="4487353"/>
            <a:ext cx="8350978" cy="1461927"/>
          </a:xfrm>
          <a:prstGeom prst="rect">
            <a:avLst/>
          </a:prstGeom>
          <a:solidFill>
            <a:schemeClr val="accent5"/>
          </a:solidFill>
          <a:ln>
            <a:noFill/>
          </a:ln>
          <a:ex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q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00"/>
              </a:buClr>
              <a:buSzPct val="8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6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6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6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6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6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457200" lvl="1" indent="-457200" algn="just">
              <a:buClr>
                <a:srgbClr val="333399"/>
              </a:buClr>
              <a:defRPr/>
            </a:pPr>
            <a:r>
              <a:rPr lang="fr-FR" sz="2000" b="0" dirty="0" smtClean="0">
                <a:latin typeface="Garamond" pitchFamily="18" charset="0"/>
              </a:rPr>
              <a:t>Chaque routeur transmet périodiquement (chaque 30 secondes : </a:t>
            </a:r>
            <a:r>
              <a:rPr lang="fr-FR" sz="2000" b="0" dirty="0" smtClean="0">
                <a:solidFill>
                  <a:srgbClr val="FF0000"/>
                </a:solidFill>
                <a:latin typeface="Garamond" pitchFamily="18" charset="0"/>
              </a:rPr>
              <a:t>update </a:t>
            </a:r>
            <a:r>
              <a:rPr lang="fr-FR" sz="2000" b="0" dirty="0" err="1" smtClean="0">
                <a:solidFill>
                  <a:srgbClr val="FF0000"/>
                </a:solidFill>
                <a:latin typeface="Garamond" pitchFamily="18" charset="0"/>
              </a:rPr>
              <a:t>timer</a:t>
            </a:r>
            <a:r>
              <a:rPr lang="fr-FR" sz="2000" b="0" dirty="0" smtClean="0">
                <a:latin typeface="Garamond" pitchFamily="18" charset="0"/>
              </a:rPr>
              <a:t>) à </a:t>
            </a:r>
            <a:r>
              <a:rPr lang="fr-FR" sz="2000" u="sng" dirty="0" smtClean="0">
                <a:solidFill>
                  <a:srgbClr val="FF0000"/>
                </a:solidFill>
                <a:latin typeface="Garamond" pitchFamily="18" charset="0"/>
              </a:rPr>
              <a:t>ses voisins immédiats</a:t>
            </a:r>
            <a:r>
              <a:rPr lang="fr-FR" sz="2000" dirty="0" smtClean="0">
                <a:latin typeface="Garamond" pitchFamily="18" charset="0"/>
              </a:rPr>
              <a:t> </a:t>
            </a:r>
            <a:r>
              <a:rPr lang="fr-FR" sz="2000" b="0" dirty="0" smtClean="0">
                <a:latin typeface="Garamond" pitchFamily="18" charset="0"/>
              </a:rPr>
              <a:t>les routes dont il dispose. </a:t>
            </a:r>
          </a:p>
          <a:p>
            <a:pPr marL="742950" lvl="2" indent="-342900" algn="just">
              <a:buClr>
                <a:srgbClr val="FF0000"/>
              </a:buClr>
              <a:defRPr/>
            </a:pPr>
            <a:r>
              <a:rPr lang="fr-FR" b="0" dirty="0" smtClean="0">
                <a:latin typeface="Garamond" pitchFamily="18" charset="0"/>
              </a:rPr>
              <a:t>Utilisation de UDP sur le port destination 520 (port source dynamique). </a:t>
            </a:r>
          </a:p>
          <a:p>
            <a:pPr marL="742950" lvl="2" indent="-342900" algn="just">
              <a:buClr>
                <a:srgbClr val="FF0000"/>
              </a:buClr>
              <a:defRPr/>
            </a:pPr>
            <a:r>
              <a:rPr lang="fr-FR" b="0" dirty="0" smtClean="0">
                <a:latin typeface="Garamond" pitchFamily="18" charset="0"/>
              </a:rPr>
              <a:t>Utilisation de l’@ Multicast </a:t>
            </a:r>
            <a:r>
              <a:rPr lang="fr-FR" dirty="0" smtClean="0">
                <a:solidFill>
                  <a:srgbClr val="FF0000"/>
                </a:solidFill>
                <a:latin typeface="Garamond" pitchFamily="18" charset="0"/>
              </a:rPr>
              <a:t>224.0.0.9</a:t>
            </a:r>
            <a:r>
              <a:rPr lang="fr-FR" b="0" dirty="0" smtClean="0">
                <a:solidFill>
                  <a:srgbClr val="FF0000"/>
                </a:solidFill>
                <a:latin typeface="Garamond" pitchFamily="18" charset="0"/>
              </a:rPr>
              <a:t> </a:t>
            </a:r>
            <a:r>
              <a:rPr lang="fr-FR" b="0" dirty="0" smtClean="0">
                <a:solidFill>
                  <a:schemeClr val="accent2"/>
                </a:solidFill>
                <a:latin typeface="Garamond" pitchFamily="18" charset="0"/>
              </a:rPr>
              <a:t>(les routeurs RIP)</a:t>
            </a:r>
            <a:r>
              <a:rPr lang="fr-FR" b="0" dirty="0" smtClean="0">
                <a:solidFill>
                  <a:schemeClr val="accent6"/>
                </a:solidFill>
                <a:latin typeface="Garamond" pitchFamily="18" charset="0"/>
              </a:rPr>
              <a:t> </a:t>
            </a:r>
            <a:r>
              <a:rPr lang="fr-FR" b="0" dirty="0" smtClean="0">
                <a:latin typeface="Garamond" pitchFamily="18" charset="0"/>
              </a:rPr>
              <a:t>avec </a:t>
            </a:r>
            <a:r>
              <a:rPr lang="fr-FR" dirty="0" smtClean="0">
                <a:solidFill>
                  <a:srgbClr val="FF0000"/>
                </a:solidFill>
                <a:latin typeface="Garamond" pitchFamily="18" charset="0"/>
              </a:rPr>
              <a:t>TTL = 1.</a:t>
            </a:r>
            <a:endParaRPr lang="fr-FR" dirty="0" smtClean="0">
              <a:latin typeface="Garamond" pitchFamily="18" charset="0"/>
            </a:endParaRPr>
          </a:p>
        </p:txBody>
      </p:sp>
      <p:cxnSp>
        <p:nvCxnSpPr>
          <p:cNvPr id="9" name="Connecteur droit avec flèche 8"/>
          <p:cNvCxnSpPr/>
          <p:nvPr/>
        </p:nvCxnSpPr>
        <p:spPr bwMode="auto">
          <a:xfrm flipH="1">
            <a:off x="1750039" y="3316048"/>
            <a:ext cx="1463040" cy="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5" name="Connecteur droit avec flèche 24"/>
          <p:cNvCxnSpPr/>
          <p:nvPr/>
        </p:nvCxnSpPr>
        <p:spPr bwMode="auto">
          <a:xfrm>
            <a:off x="3934192" y="3356992"/>
            <a:ext cx="1280160" cy="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Connecteur droit avec flèche 26"/>
          <p:cNvCxnSpPr/>
          <p:nvPr/>
        </p:nvCxnSpPr>
        <p:spPr bwMode="auto">
          <a:xfrm flipH="1" flipV="1">
            <a:off x="2051720" y="3411648"/>
            <a:ext cx="2011680" cy="27432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0" name="Connecteur droit avec flèche 29"/>
          <p:cNvCxnSpPr/>
          <p:nvPr/>
        </p:nvCxnSpPr>
        <p:spPr bwMode="auto">
          <a:xfrm flipV="1">
            <a:off x="4798879" y="3325928"/>
            <a:ext cx="2375289" cy="371653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78374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4450"/>
            <a:ext cx="7772400" cy="504825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fr-FR" sz="2800" b="1" dirty="0">
                <a:latin typeface="Garamond" pitchFamily="18" charset="0"/>
              </a:rPr>
              <a:t>RIP : construction des tables de routage</a:t>
            </a:r>
            <a:endParaRPr lang="fr-FR" sz="2800" b="1" dirty="0" smtClean="0">
              <a:latin typeface="Garamond" pitchFamily="18" charset="0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553200" y="6408738"/>
            <a:ext cx="2133600" cy="260350"/>
          </a:xfrm>
        </p:spPr>
        <p:txBody>
          <a:bodyPr/>
          <a:lstStyle/>
          <a:p>
            <a:pPr>
              <a:defRPr/>
            </a:pPr>
            <a:fld id="{BC97FDE2-E3D8-46F3-B3D9-8F593762DF03}" type="slidenum">
              <a:rPr lang="fr-FR" smtClean="0"/>
              <a:pPr>
                <a:defRPr/>
              </a:pPr>
              <a:t>53</a:t>
            </a:fld>
            <a:endParaRPr lang="fr-FR" dirty="0"/>
          </a:p>
        </p:txBody>
      </p:sp>
      <p:grpSp>
        <p:nvGrpSpPr>
          <p:cNvPr id="33796" name="Groupe 32"/>
          <p:cNvGrpSpPr>
            <a:grpSpLocks/>
          </p:cNvGrpSpPr>
          <p:nvPr/>
        </p:nvGrpSpPr>
        <p:grpSpPr bwMode="auto">
          <a:xfrm>
            <a:off x="1057275" y="2924175"/>
            <a:ext cx="6697663" cy="1152525"/>
            <a:chOff x="971600" y="2163459"/>
            <a:chExt cx="6698378" cy="1153197"/>
          </a:xfrm>
        </p:grpSpPr>
        <p:grpSp>
          <p:nvGrpSpPr>
            <p:cNvPr id="33896" name="Groupe 31"/>
            <p:cNvGrpSpPr>
              <a:grpSpLocks/>
            </p:cNvGrpSpPr>
            <p:nvPr/>
          </p:nvGrpSpPr>
          <p:grpSpPr bwMode="auto">
            <a:xfrm>
              <a:off x="971600" y="2163459"/>
              <a:ext cx="6698378" cy="576884"/>
              <a:chOff x="1187624" y="1412776"/>
              <a:chExt cx="6697662" cy="576635"/>
            </a:xfrm>
          </p:grpSpPr>
          <p:sp>
            <p:nvSpPr>
              <p:cNvPr id="33900" name="Ellipse 5"/>
              <p:cNvSpPr>
                <a:spLocks noChangeArrowheads="1"/>
              </p:cNvSpPr>
              <p:nvPr/>
            </p:nvSpPr>
            <p:spPr bwMode="auto">
              <a:xfrm>
                <a:off x="1187624" y="1412776"/>
                <a:ext cx="576143" cy="576635"/>
              </a:xfrm>
              <a:prstGeom prst="ellipse">
                <a:avLst/>
              </a:prstGeom>
              <a:noFill/>
              <a:ln w="38100" algn="ctr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r>
                  <a:rPr lang="fr-FR" sz="2800">
                    <a:latin typeface="Garamond" pitchFamily="18" charset="0"/>
                  </a:rPr>
                  <a:t>A</a:t>
                </a:r>
              </a:p>
            </p:txBody>
          </p:sp>
          <p:sp>
            <p:nvSpPr>
              <p:cNvPr id="33901" name="Ellipse 7"/>
              <p:cNvSpPr>
                <a:spLocks noChangeArrowheads="1"/>
              </p:cNvSpPr>
              <p:nvPr/>
            </p:nvSpPr>
            <p:spPr bwMode="auto">
              <a:xfrm>
                <a:off x="3420178" y="1412776"/>
                <a:ext cx="576143" cy="576635"/>
              </a:xfrm>
              <a:prstGeom prst="ellipse">
                <a:avLst/>
              </a:prstGeom>
              <a:noFill/>
              <a:ln w="38100" algn="ctr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r>
                  <a:rPr lang="fr-FR" sz="2800">
                    <a:latin typeface="Garamond" pitchFamily="18" charset="0"/>
                  </a:rPr>
                  <a:t>B</a:t>
                </a:r>
              </a:p>
            </p:txBody>
          </p:sp>
          <p:sp>
            <p:nvSpPr>
              <p:cNvPr id="33902" name="Ellipse 8"/>
              <p:cNvSpPr>
                <a:spLocks noChangeArrowheads="1"/>
              </p:cNvSpPr>
              <p:nvPr/>
            </p:nvSpPr>
            <p:spPr bwMode="auto">
              <a:xfrm>
                <a:off x="5364661" y="1412776"/>
                <a:ext cx="576143" cy="576635"/>
              </a:xfrm>
              <a:prstGeom prst="ellipse">
                <a:avLst/>
              </a:prstGeom>
              <a:noFill/>
              <a:ln w="38100" algn="ctr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r>
                  <a:rPr lang="fr-FR" sz="2800">
                    <a:latin typeface="Garamond" pitchFamily="18" charset="0"/>
                  </a:rPr>
                  <a:t>C</a:t>
                </a:r>
              </a:p>
            </p:txBody>
          </p:sp>
          <p:sp>
            <p:nvSpPr>
              <p:cNvPr id="33903" name="Ellipse 9"/>
              <p:cNvSpPr>
                <a:spLocks noChangeArrowheads="1"/>
              </p:cNvSpPr>
              <p:nvPr/>
            </p:nvSpPr>
            <p:spPr bwMode="auto">
              <a:xfrm>
                <a:off x="7309143" y="1412776"/>
                <a:ext cx="576143" cy="576635"/>
              </a:xfrm>
              <a:prstGeom prst="ellipse">
                <a:avLst/>
              </a:prstGeom>
              <a:noFill/>
              <a:ln w="38100" algn="ctr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r>
                  <a:rPr lang="fr-FR" sz="2800">
                    <a:latin typeface="Garamond" pitchFamily="18" charset="0"/>
                  </a:rPr>
                  <a:t>D</a:t>
                </a:r>
              </a:p>
            </p:txBody>
          </p:sp>
          <p:cxnSp>
            <p:nvCxnSpPr>
              <p:cNvPr id="33904" name="Connecteur droit 11"/>
              <p:cNvCxnSpPr>
                <a:cxnSpLocks noChangeShapeType="1"/>
                <a:stCxn id="33900" idx="6"/>
                <a:endCxn id="33901" idx="2"/>
              </p:cNvCxnSpPr>
              <p:nvPr/>
            </p:nvCxnSpPr>
            <p:spPr bwMode="auto">
              <a:xfrm>
                <a:off x="1763767" y="1701094"/>
                <a:ext cx="1656411" cy="0"/>
              </a:xfrm>
              <a:prstGeom prst="line">
                <a:avLst/>
              </a:prstGeom>
              <a:noFill/>
              <a:ln w="38100" algn="ctr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3905" name="Connecteur droit 13"/>
              <p:cNvCxnSpPr>
                <a:cxnSpLocks noChangeShapeType="1"/>
                <a:stCxn id="33901" idx="6"/>
                <a:endCxn id="33902" idx="2"/>
              </p:cNvCxnSpPr>
              <p:nvPr/>
            </p:nvCxnSpPr>
            <p:spPr bwMode="auto">
              <a:xfrm>
                <a:off x="3996321" y="1701094"/>
                <a:ext cx="1368340" cy="0"/>
              </a:xfrm>
              <a:prstGeom prst="line">
                <a:avLst/>
              </a:prstGeom>
              <a:noFill/>
              <a:ln w="38100" algn="ctr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3906" name="Connecteur droit 15"/>
              <p:cNvCxnSpPr>
                <a:cxnSpLocks noChangeShapeType="1"/>
                <a:stCxn id="33902" idx="6"/>
                <a:endCxn id="33903" idx="2"/>
              </p:cNvCxnSpPr>
              <p:nvPr/>
            </p:nvCxnSpPr>
            <p:spPr bwMode="auto">
              <a:xfrm>
                <a:off x="5940803" y="1701094"/>
                <a:ext cx="1368340" cy="0"/>
              </a:xfrm>
              <a:prstGeom prst="line">
                <a:avLst/>
              </a:prstGeom>
              <a:noFill/>
              <a:ln w="38100" algn="ctr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33897" name="Ellipse 9"/>
            <p:cNvSpPr>
              <a:spLocks noChangeArrowheads="1"/>
            </p:cNvSpPr>
            <p:nvPr/>
          </p:nvSpPr>
          <p:spPr bwMode="auto">
            <a:xfrm>
              <a:off x="4068275" y="2739772"/>
              <a:ext cx="576205" cy="576884"/>
            </a:xfrm>
            <a:prstGeom prst="ellipse">
              <a:avLst/>
            </a:prstGeom>
            <a:noFill/>
            <a:ln w="3810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r>
                <a:rPr lang="fr-FR" sz="2800">
                  <a:latin typeface="Garamond" pitchFamily="18" charset="0"/>
                </a:rPr>
                <a:t>E</a:t>
              </a:r>
            </a:p>
          </p:txBody>
        </p:sp>
        <p:cxnSp>
          <p:nvCxnSpPr>
            <p:cNvPr id="33898" name="Connecteur droit 11"/>
            <p:cNvCxnSpPr>
              <a:cxnSpLocks noChangeShapeType="1"/>
              <a:stCxn id="33900" idx="5"/>
              <a:endCxn id="33897" idx="2"/>
            </p:cNvCxnSpPr>
            <p:nvPr/>
          </p:nvCxnSpPr>
          <p:spPr bwMode="auto">
            <a:xfrm>
              <a:off x="1463422" y="2655861"/>
              <a:ext cx="2604853" cy="372354"/>
            </a:xfrm>
            <a:prstGeom prst="line">
              <a:avLst/>
            </a:prstGeom>
            <a:noFill/>
            <a:ln w="3810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899" name="Connecteur droit 11"/>
            <p:cNvCxnSpPr>
              <a:cxnSpLocks noChangeShapeType="1"/>
              <a:stCxn id="33897" idx="6"/>
              <a:endCxn id="33903" idx="3"/>
            </p:cNvCxnSpPr>
            <p:nvPr/>
          </p:nvCxnSpPr>
          <p:spPr bwMode="auto">
            <a:xfrm flipV="1">
              <a:off x="4644480" y="2655861"/>
              <a:ext cx="2533677" cy="372354"/>
            </a:xfrm>
            <a:prstGeom prst="line">
              <a:avLst/>
            </a:prstGeom>
            <a:noFill/>
            <a:ln w="3810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3892" name="ZoneTexte 61"/>
          <p:cNvSpPr txBox="1">
            <a:spLocks noChangeArrowheads="1"/>
          </p:cNvSpPr>
          <p:nvPr/>
        </p:nvSpPr>
        <p:spPr bwMode="auto">
          <a:xfrm>
            <a:off x="900113" y="755650"/>
            <a:ext cx="6838950" cy="431800"/>
          </a:xfrm>
          <a:prstGeom prst="rect">
            <a:avLst/>
          </a:prstGeom>
          <a:solidFill>
            <a:srgbClr val="FFDC6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fr-FR">
                <a:latin typeface="Garamond" pitchFamily="18" charset="0"/>
              </a:rPr>
              <a:t>Après 30 secondes : 1</a:t>
            </a:r>
            <a:r>
              <a:rPr lang="fr-FR" baseline="30000">
                <a:latin typeface="Garamond" pitchFamily="18" charset="0"/>
              </a:rPr>
              <a:t>ère</a:t>
            </a:r>
            <a:r>
              <a:rPr lang="fr-FR">
                <a:latin typeface="Garamond" pitchFamily="18" charset="0"/>
              </a:rPr>
              <a:t> itération </a:t>
            </a:r>
            <a:r>
              <a:rPr lang="fr-FR">
                <a:latin typeface="Garamond" pitchFamily="18" charset="0"/>
                <a:sym typeface="Wingdings" pitchFamily="2" charset="2"/>
              </a:rPr>
              <a:t> découvrir les voisins à 1 seul saut</a:t>
            </a:r>
            <a:endParaRPr lang="fr-FR">
              <a:latin typeface="Garamond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331640" y="2631102"/>
            <a:ext cx="189083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600" dirty="0" err="1">
                <a:solidFill>
                  <a:srgbClr val="800000"/>
                </a:solidFill>
                <a:latin typeface="Garamond" pitchFamily="18" charset="0"/>
              </a:rPr>
              <a:t>Voisins_A</a:t>
            </a:r>
            <a:r>
              <a:rPr lang="fr-FR" sz="1600" dirty="0">
                <a:solidFill>
                  <a:srgbClr val="800000"/>
                </a:solidFill>
                <a:latin typeface="Garamond" pitchFamily="18" charset="0"/>
              </a:rPr>
              <a:t> = {B, E</a:t>
            </a:r>
            <a:r>
              <a:rPr lang="fr-FR" sz="1600" dirty="0" smtClean="0">
                <a:solidFill>
                  <a:srgbClr val="800000"/>
                </a:solidFill>
                <a:latin typeface="Garamond" pitchFamily="18" charset="0"/>
              </a:rPr>
              <a:t>} </a:t>
            </a:r>
            <a:endParaRPr lang="fr-FR" sz="1600" dirty="0"/>
          </a:p>
        </p:txBody>
      </p:sp>
      <p:sp>
        <p:nvSpPr>
          <p:cNvPr id="3" name="Rectangle 2"/>
          <p:cNvSpPr/>
          <p:nvPr/>
        </p:nvSpPr>
        <p:spPr>
          <a:xfrm>
            <a:off x="3131840" y="2554843"/>
            <a:ext cx="183313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600" dirty="0" err="1">
                <a:solidFill>
                  <a:srgbClr val="FF0000"/>
                </a:solidFill>
                <a:latin typeface="Garamond" pitchFamily="18" charset="0"/>
              </a:rPr>
              <a:t>Voisins_B</a:t>
            </a:r>
            <a:r>
              <a:rPr lang="fr-FR" sz="1600" dirty="0">
                <a:solidFill>
                  <a:srgbClr val="FF0000"/>
                </a:solidFill>
                <a:latin typeface="Garamond" pitchFamily="18" charset="0"/>
              </a:rPr>
              <a:t> = {A, C}</a:t>
            </a:r>
            <a:endParaRPr lang="fr-FR" sz="1600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860032" y="2578552"/>
            <a:ext cx="191007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600" dirty="0" err="1">
                <a:solidFill>
                  <a:srgbClr val="800000"/>
                </a:solidFill>
                <a:latin typeface="Garamond" pitchFamily="18" charset="0"/>
              </a:rPr>
              <a:t>Voisins_C</a:t>
            </a:r>
            <a:r>
              <a:rPr lang="fr-FR" sz="1600" dirty="0">
                <a:solidFill>
                  <a:srgbClr val="800000"/>
                </a:solidFill>
                <a:latin typeface="Garamond" pitchFamily="18" charset="0"/>
              </a:rPr>
              <a:t> = {B, D</a:t>
            </a:r>
            <a:r>
              <a:rPr lang="fr-FR" sz="1600" dirty="0" smtClean="0">
                <a:solidFill>
                  <a:srgbClr val="800000"/>
                </a:solidFill>
                <a:latin typeface="Garamond" pitchFamily="18" charset="0"/>
              </a:rPr>
              <a:t>} </a:t>
            </a:r>
            <a:endParaRPr lang="fr-FR" sz="1600" dirty="0">
              <a:solidFill>
                <a:srgbClr val="8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804248" y="3573016"/>
            <a:ext cx="18707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600" dirty="0" err="1">
                <a:solidFill>
                  <a:srgbClr val="FF0000"/>
                </a:solidFill>
                <a:latin typeface="Garamond" pitchFamily="18" charset="0"/>
              </a:rPr>
              <a:t>Voisins_D</a:t>
            </a:r>
            <a:r>
              <a:rPr lang="fr-FR" sz="1600" dirty="0">
                <a:solidFill>
                  <a:srgbClr val="FF0000"/>
                </a:solidFill>
                <a:latin typeface="Garamond" pitchFamily="18" charset="0"/>
              </a:rPr>
              <a:t> = {C, E}</a:t>
            </a:r>
            <a:endParaRPr lang="fr-FR" sz="1600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727842" y="3789040"/>
            <a:ext cx="186038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600" dirty="0" err="1" smtClean="0">
                <a:solidFill>
                  <a:srgbClr val="800000"/>
                </a:solidFill>
                <a:latin typeface="Garamond" pitchFamily="18" charset="0"/>
              </a:rPr>
              <a:t>Voisins_E</a:t>
            </a:r>
            <a:r>
              <a:rPr lang="fr-FR" sz="1600" dirty="0" smtClean="0">
                <a:solidFill>
                  <a:srgbClr val="800000"/>
                </a:solidFill>
                <a:latin typeface="Garamond" pitchFamily="18" charset="0"/>
              </a:rPr>
              <a:t> = </a:t>
            </a:r>
            <a:r>
              <a:rPr lang="fr-FR" sz="1600" dirty="0">
                <a:solidFill>
                  <a:srgbClr val="800000"/>
                </a:solidFill>
                <a:latin typeface="Garamond" pitchFamily="18" charset="0"/>
              </a:rPr>
              <a:t>{A, D}</a:t>
            </a:r>
            <a:endParaRPr lang="fr-FR" sz="1600" dirty="0"/>
          </a:p>
        </p:txBody>
      </p:sp>
      <p:cxnSp>
        <p:nvCxnSpPr>
          <p:cNvPr id="25" name="Connecteur droit avec flèche 24"/>
          <p:cNvCxnSpPr/>
          <p:nvPr/>
        </p:nvCxnSpPr>
        <p:spPr bwMode="auto">
          <a:xfrm flipH="1">
            <a:off x="1750039" y="3316048"/>
            <a:ext cx="1463040" cy="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6" name="Connecteur droit avec flèche 25"/>
          <p:cNvCxnSpPr/>
          <p:nvPr/>
        </p:nvCxnSpPr>
        <p:spPr bwMode="auto">
          <a:xfrm flipH="1" flipV="1">
            <a:off x="2051720" y="3411648"/>
            <a:ext cx="2011680" cy="27432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aphicFrame>
        <p:nvGraphicFramePr>
          <p:cNvPr id="27" name="Tableau 26"/>
          <p:cNvGraphicFramePr>
            <a:graphicFrameLocks noGrp="1"/>
          </p:cNvGraphicFramePr>
          <p:nvPr/>
        </p:nvGraphicFramePr>
        <p:xfrm>
          <a:off x="193675" y="4621213"/>
          <a:ext cx="3887789" cy="522288"/>
        </p:xfrm>
        <a:graphic>
          <a:graphicData uri="http://schemas.openxmlformats.org/drawingml/2006/table">
            <a:tbl>
              <a:tblPr/>
              <a:tblGrid>
                <a:gridCol w="1837864"/>
                <a:gridCol w="1130993"/>
                <a:gridCol w="918932"/>
              </a:tblGrid>
              <a:tr h="26114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latin typeface="Garamond"/>
                          <a:ea typeface="Calibri"/>
                          <a:cs typeface="Times New Roman"/>
                        </a:rPr>
                        <a:t>Adresse destination</a:t>
                      </a:r>
                      <a:endParaRPr lang="fr-FR" sz="14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>
                          <a:latin typeface="Garamond"/>
                          <a:ea typeface="Calibri"/>
                          <a:cs typeface="Times New Roman"/>
                        </a:rPr>
                        <a:t>Next hop</a:t>
                      </a:r>
                      <a:endParaRPr lang="fr-FR" sz="14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latin typeface="Garamond"/>
                          <a:ea typeface="Calibri"/>
                          <a:cs typeface="Times New Roman"/>
                        </a:rPr>
                        <a:t>Distance</a:t>
                      </a:r>
                      <a:endParaRPr lang="fr-FR" sz="14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26114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latin typeface="Garamond"/>
                          <a:ea typeface="Calibri"/>
                          <a:cs typeface="Times New Roman"/>
                        </a:rPr>
                        <a:t>B</a:t>
                      </a:r>
                      <a:endParaRPr lang="fr-FR" sz="14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latin typeface="Garamond"/>
                          <a:ea typeface="Calibri"/>
                          <a:cs typeface="Times New Roman"/>
                        </a:rPr>
                        <a:t>B</a:t>
                      </a:r>
                      <a:endParaRPr lang="fr-FR" sz="14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smtClean="0">
                          <a:solidFill>
                            <a:srgbClr val="FF0000"/>
                          </a:solidFill>
                          <a:latin typeface="Garamond"/>
                          <a:ea typeface="Calibri"/>
                          <a:cs typeface="Times New Roman"/>
                        </a:rPr>
                        <a:t>0</a:t>
                      </a:r>
                      <a:endParaRPr lang="fr-FR" sz="1400" b="1" dirty="0">
                        <a:solidFill>
                          <a:srgbClr val="FF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8" name="Tableau 27"/>
          <p:cNvGraphicFramePr>
            <a:graphicFrameLocks noGrp="1"/>
          </p:cNvGraphicFramePr>
          <p:nvPr/>
        </p:nvGraphicFramePr>
        <p:xfrm>
          <a:off x="2268538" y="5788025"/>
          <a:ext cx="3887787" cy="522288"/>
        </p:xfrm>
        <a:graphic>
          <a:graphicData uri="http://schemas.openxmlformats.org/drawingml/2006/table">
            <a:tbl>
              <a:tblPr/>
              <a:tblGrid>
                <a:gridCol w="1837863"/>
                <a:gridCol w="1130992"/>
                <a:gridCol w="918932"/>
              </a:tblGrid>
              <a:tr h="26114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latin typeface="Garamond"/>
                          <a:ea typeface="Calibri"/>
                          <a:cs typeface="Times New Roman"/>
                        </a:rPr>
                        <a:t>Adresse destination</a:t>
                      </a:r>
                      <a:endParaRPr lang="fr-FR" sz="14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err="1">
                          <a:latin typeface="Garamond"/>
                          <a:ea typeface="Calibri"/>
                          <a:cs typeface="Times New Roman"/>
                        </a:rPr>
                        <a:t>Next</a:t>
                      </a:r>
                      <a:r>
                        <a:rPr lang="fr-FR" sz="1600" b="1" dirty="0">
                          <a:latin typeface="Garamond"/>
                          <a:ea typeface="Calibri"/>
                          <a:cs typeface="Times New Roman"/>
                        </a:rPr>
                        <a:t> hop</a:t>
                      </a:r>
                      <a:endParaRPr lang="fr-FR" sz="14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latin typeface="Garamond"/>
                          <a:ea typeface="Calibri"/>
                          <a:cs typeface="Times New Roman"/>
                        </a:rPr>
                        <a:t>Distance</a:t>
                      </a:r>
                      <a:endParaRPr lang="fr-FR" sz="14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26114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latin typeface="Garamond"/>
                          <a:ea typeface="Calibri"/>
                          <a:cs typeface="Times New Roman"/>
                        </a:rPr>
                        <a:t>E</a:t>
                      </a:r>
                      <a:endParaRPr lang="fr-FR" sz="14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latin typeface="Garamond"/>
                          <a:ea typeface="Calibri"/>
                          <a:cs typeface="Times New Roman"/>
                        </a:rPr>
                        <a:t>E</a:t>
                      </a:r>
                      <a:endParaRPr lang="fr-FR" sz="14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smtClean="0">
                          <a:solidFill>
                            <a:srgbClr val="FF0000"/>
                          </a:solidFill>
                          <a:latin typeface="Garamond"/>
                          <a:ea typeface="Calibri"/>
                          <a:cs typeface="Times New Roman"/>
                        </a:rPr>
                        <a:t>0</a:t>
                      </a:r>
                      <a:endParaRPr lang="fr-FR" sz="1400" b="1" dirty="0">
                        <a:solidFill>
                          <a:srgbClr val="FF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cxnSp>
        <p:nvCxnSpPr>
          <p:cNvPr id="29" name="Connecteur droit avec flèche 28"/>
          <p:cNvCxnSpPr>
            <a:cxnSpLocks noChangeShapeType="1"/>
          </p:cNvCxnSpPr>
          <p:nvPr/>
        </p:nvCxnSpPr>
        <p:spPr bwMode="auto">
          <a:xfrm flipV="1">
            <a:off x="2136775" y="3416300"/>
            <a:ext cx="1238250" cy="1133475"/>
          </a:xfrm>
          <a:prstGeom prst="straightConnector1">
            <a:avLst/>
          </a:prstGeom>
          <a:noFill/>
          <a:ln w="57150" algn="ctr">
            <a:solidFill>
              <a:srgbClr val="0066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" name="Connecteur droit avec flèche 29"/>
          <p:cNvCxnSpPr>
            <a:cxnSpLocks noChangeShapeType="1"/>
          </p:cNvCxnSpPr>
          <p:nvPr/>
        </p:nvCxnSpPr>
        <p:spPr bwMode="auto">
          <a:xfrm flipV="1">
            <a:off x="4284663" y="4076700"/>
            <a:ext cx="157162" cy="1728788"/>
          </a:xfrm>
          <a:prstGeom prst="straightConnector1">
            <a:avLst/>
          </a:prstGeom>
          <a:noFill/>
          <a:ln w="57150" algn="ctr">
            <a:solidFill>
              <a:srgbClr val="0066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453207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4450"/>
            <a:ext cx="7772400" cy="504825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fr-FR" sz="2800" b="1" dirty="0">
                <a:latin typeface="Garamond" pitchFamily="18" charset="0"/>
              </a:rPr>
              <a:t>RIP : construction des tables de routage</a:t>
            </a:r>
            <a:endParaRPr lang="fr-FR" sz="2800" b="1" dirty="0" smtClean="0">
              <a:latin typeface="Garamond" pitchFamily="18" charset="0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553200" y="6408738"/>
            <a:ext cx="2133600" cy="260350"/>
          </a:xfrm>
        </p:spPr>
        <p:txBody>
          <a:bodyPr/>
          <a:lstStyle/>
          <a:p>
            <a:pPr>
              <a:defRPr/>
            </a:pPr>
            <a:fld id="{BC97FDE2-E3D8-46F3-B3D9-8F593762DF03}" type="slidenum">
              <a:rPr lang="fr-FR" smtClean="0"/>
              <a:pPr>
                <a:defRPr/>
              </a:pPr>
              <a:t>54</a:t>
            </a:fld>
            <a:endParaRPr lang="fr-FR" dirty="0"/>
          </a:p>
        </p:txBody>
      </p:sp>
      <p:grpSp>
        <p:nvGrpSpPr>
          <p:cNvPr id="33796" name="Groupe 32"/>
          <p:cNvGrpSpPr>
            <a:grpSpLocks/>
          </p:cNvGrpSpPr>
          <p:nvPr/>
        </p:nvGrpSpPr>
        <p:grpSpPr bwMode="auto">
          <a:xfrm>
            <a:off x="1057275" y="2924175"/>
            <a:ext cx="6697663" cy="1152525"/>
            <a:chOff x="971600" y="2163459"/>
            <a:chExt cx="6698378" cy="1153197"/>
          </a:xfrm>
        </p:grpSpPr>
        <p:grpSp>
          <p:nvGrpSpPr>
            <p:cNvPr id="33896" name="Groupe 31"/>
            <p:cNvGrpSpPr>
              <a:grpSpLocks/>
            </p:cNvGrpSpPr>
            <p:nvPr/>
          </p:nvGrpSpPr>
          <p:grpSpPr bwMode="auto">
            <a:xfrm>
              <a:off x="971600" y="2163459"/>
              <a:ext cx="6698378" cy="576884"/>
              <a:chOff x="1187624" y="1412776"/>
              <a:chExt cx="6697662" cy="576635"/>
            </a:xfrm>
          </p:grpSpPr>
          <p:sp>
            <p:nvSpPr>
              <p:cNvPr id="33900" name="Ellipse 5"/>
              <p:cNvSpPr>
                <a:spLocks noChangeArrowheads="1"/>
              </p:cNvSpPr>
              <p:nvPr/>
            </p:nvSpPr>
            <p:spPr bwMode="auto">
              <a:xfrm>
                <a:off x="1187624" y="1412776"/>
                <a:ext cx="576143" cy="576635"/>
              </a:xfrm>
              <a:prstGeom prst="ellipse">
                <a:avLst/>
              </a:prstGeom>
              <a:noFill/>
              <a:ln w="38100" algn="ctr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r>
                  <a:rPr lang="fr-FR" sz="2800">
                    <a:latin typeface="Garamond" pitchFamily="18" charset="0"/>
                  </a:rPr>
                  <a:t>A</a:t>
                </a:r>
              </a:p>
            </p:txBody>
          </p:sp>
          <p:sp>
            <p:nvSpPr>
              <p:cNvPr id="33901" name="Ellipse 7"/>
              <p:cNvSpPr>
                <a:spLocks noChangeArrowheads="1"/>
              </p:cNvSpPr>
              <p:nvPr/>
            </p:nvSpPr>
            <p:spPr bwMode="auto">
              <a:xfrm>
                <a:off x="3420178" y="1412776"/>
                <a:ext cx="576143" cy="576635"/>
              </a:xfrm>
              <a:prstGeom prst="ellipse">
                <a:avLst/>
              </a:prstGeom>
              <a:noFill/>
              <a:ln w="38100" algn="ctr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r>
                  <a:rPr lang="fr-FR" sz="2800">
                    <a:latin typeface="Garamond" pitchFamily="18" charset="0"/>
                  </a:rPr>
                  <a:t>B</a:t>
                </a:r>
              </a:p>
            </p:txBody>
          </p:sp>
          <p:sp>
            <p:nvSpPr>
              <p:cNvPr id="33902" name="Ellipse 8"/>
              <p:cNvSpPr>
                <a:spLocks noChangeArrowheads="1"/>
              </p:cNvSpPr>
              <p:nvPr/>
            </p:nvSpPr>
            <p:spPr bwMode="auto">
              <a:xfrm>
                <a:off x="5364661" y="1412776"/>
                <a:ext cx="576143" cy="576635"/>
              </a:xfrm>
              <a:prstGeom prst="ellipse">
                <a:avLst/>
              </a:prstGeom>
              <a:noFill/>
              <a:ln w="38100" algn="ctr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r>
                  <a:rPr lang="fr-FR" sz="2800">
                    <a:latin typeface="Garamond" pitchFamily="18" charset="0"/>
                  </a:rPr>
                  <a:t>C</a:t>
                </a:r>
              </a:p>
            </p:txBody>
          </p:sp>
          <p:sp>
            <p:nvSpPr>
              <p:cNvPr id="33903" name="Ellipse 9"/>
              <p:cNvSpPr>
                <a:spLocks noChangeArrowheads="1"/>
              </p:cNvSpPr>
              <p:nvPr/>
            </p:nvSpPr>
            <p:spPr bwMode="auto">
              <a:xfrm>
                <a:off x="7309143" y="1412776"/>
                <a:ext cx="576143" cy="576635"/>
              </a:xfrm>
              <a:prstGeom prst="ellipse">
                <a:avLst/>
              </a:prstGeom>
              <a:noFill/>
              <a:ln w="38100" algn="ctr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r>
                  <a:rPr lang="fr-FR" sz="2800">
                    <a:latin typeface="Garamond" pitchFamily="18" charset="0"/>
                  </a:rPr>
                  <a:t>D</a:t>
                </a:r>
              </a:p>
            </p:txBody>
          </p:sp>
          <p:cxnSp>
            <p:nvCxnSpPr>
              <p:cNvPr id="33904" name="Connecteur droit 11"/>
              <p:cNvCxnSpPr>
                <a:cxnSpLocks noChangeShapeType="1"/>
                <a:stCxn id="33900" idx="6"/>
                <a:endCxn id="33901" idx="2"/>
              </p:cNvCxnSpPr>
              <p:nvPr/>
            </p:nvCxnSpPr>
            <p:spPr bwMode="auto">
              <a:xfrm>
                <a:off x="1763767" y="1701094"/>
                <a:ext cx="1656411" cy="0"/>
              </a:xfrm>
              <a:prstGeom prst="line">
                <a:avLst/>
              </a:prstGeom>
              <a:noFill/>
              <a:ln w="38100" algn="ctr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3905" name="Connecteur droit 13"/>
              <p:cNvCxnSpPr>
                <a:cxnSpLocks noChangeShapeType="1"/>
                <a:stCxn id="33901" idx="6"/>
                <a:endCxn id="33902" idx="2"/>
              </p:cNvCxnSpPr>
              <p:nvPr/>
            </p:nvCxnSpPr>
            <p:spPr bwMode="auto">
              <a:xfrm>
                <a:off x="3996321" y="1701094"/>
                <a:ext cx="1368340" cy="0"/>
              </a:xfrm>
              <a:prstGeom prst="line">
                <a:avLst/>
              </a:prstGeom>
              <a:noFill/>
              <a:ln w="38100" algn="ctr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3906" name="Connecteur droit 15"/>
              <p:cNvCxnSpPr>
                <a:cxnSpLocks noChangeShapeType="1"/>
                <a:stCxn id="33902" idx="6"/>
                <a:endCxn id="33903" idx="2"/>
              </p:cNvCxnSpPr>
              <p:nvPr/>
            </p:nvCxnSpPr>
            <p:spPr bwMode="auto">
              <a:xfrm>
                <a:off x="5940803" y="1701094"/>
                <a:ext cx="1368340" cy="0"/>
              </a:xfrm>
              <a:prstGeom prst="line">
                <a:avLst/>
              </a:prstGeom>
              <a:noFill/>
              <a:ln w="38100" algn="ctr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33897" name="Ellipse 9"/>
            <p:cNvSpPr>
              <a:spLocks noChangeArrowheads="1"/>
            </p:cNvSpPr>
            <p:nvPr/>
          </p:nvSpPr>
          <p:spPr bwMode="auto">
            <a:xfrm>
              <a:off x="4068275" y="2739772"/>
              <a:ext cx="576205" cy="576884"/>
            </a:xfrm>
            <a:prstGeom prst="ellipse">
              <a:avLst/>
            </a:prstGeom>
            <a:noFill/>
            <a:ln w="3810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r>
                <a:rPr lang="fr-FR" sz="2800">
                  <a:latin typeface="Garamond" pitchFamily="18" charset="0"/>
                </a:rPr>
                <a:t>E</a:t>
              </a:r>
            </a:p>
          </p:txBody>
        </p:sp>
        <p:cxnSp>
          <p:nvCxnSpPr>
            <p:cNvPr id="33898" name="Connecteur droit 11"/>
            <p:cNvCxnSpPr>
              <a:cxnSpLocks noChangeShapeType="1"/>
              <a:stCxn id="33900" idx="5"/>
              <a:endCxn id="33897" idx="2"/>
            </p:cNvCxnSpPr>
            <p:nvPr/>
          </p:nvCxnSpPr>
          <p:spPr bwMode="auto">
            <a:xfrm>
              <a:off x="1463422" y="2655861"/>
              <a:ext cx="2604853" cy="372354"/>
            </a:xfrm>
            <a:prstGeom prst="line">
              <a:avLst/>
            </a:prstGeom>
            <a:noFill/>
            <a:ln w="3810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899" name="Connecteur droit 11"/>
            <p:cNvCxnSpPr>
              <a:cxnSpLocks noChangeShapeType="1"/>
              <a:stCxn id="33897" idx="6"/>
              <a:endCxn id="33903" idx="3"/>
            </p:cNvCxnSpPr>
            <p:nvPr/>
          </p:nvCxnSpPr>
          <p:spPr bwMode="auto">
            <a:xfrm flipV="1">
              <a:off x="4644480" y="2655861"/>
              <a:ext cx="2533677" cy="372354"/>
            </a:xfrm>
            <a:prstGeom prst="line">
              <a:avLst/>
            </a:prstGeom>
            <a:noFill/>
            <a:ln w="3810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aphicFrame>
        <p:nvGraphicFramePr>
          <p:cNvPr id="24" name="Tableau 23"/>
          <p:cNvGraphicFramePr>
            <a:graphicFrameLocks noGrp="1"/>
          </p:cNvGraphicFramePr>
          <p:nvPr/>
        </p:nvGraphicFramePr>
        <p:xfrm>
          <a:off x="179388" y="1484313"/>
          <a:ext cx="3887787" cy="782766"/>
        </p:xfrm>
        <a:graphic>
          <a:graphicData uri="http://schemas.openxmlformats.org/drawingml/2006/table">
            <a:tbl>
              <a:tblPr/>
              <a:tblGrid>
                <a:gridCol w="1837863"/>
                <a:gridCol w="1130992"/>
                <a:gridCol w="918932"/>
              </a:tblGrid>
              <a:tr h="26087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latin typeface="Garamond"/>
                          <a:ea typeface="Calibri"/>
                          <a:cs typeface="Times New Roman"/>
                        </a:rPr>
                        <a:t>Adresse destination</a:t>
                      </a:r>
                      <a:endParaRPr lang="fr-FR" sz="14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>
                          <a:latin typeface="Garamond"/>
                          <a:ea typeface="Calibri"/>
                          <a:cs typeface="Times New Roman"/>
                        </a:rPr>
                        <a:t>Next hop</a:t>
                      </a:r>
                      <a:endParaRPr lang="fr-FR" sz="14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latin typeface="Garamond"/>
                          <a:ea typeface="Calibri"/>
                          <a:cs typeface="Times New Roman"/>
                        </a:rPr>
                        <a:t>Distance</a:t>
                      </a:r>
                      <a:endParaRPr lang="fr-FR" sz="14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26087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latin typeface="Garamond" pitchFamily="18" charset="0"/>
                          <a:ea typeface="Calibri"/>
                          <a:cs typeface="Times New Roman"/>
                        </a:rPr>
                        <a:t>B</a:t>
                      </a: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latin typeface="Garamond" pitchFamily="18" charset="0"/>
                          <a:ea typeface="Calibri"/>
                          <a:cs typeface="Times New Roman"/>
                        </a:rPr>
                        <a:t>B</a:t>
                      </a: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smtClean="0">
                          <a:solidFill>
                            <a:srgbClr val="FF0000"/>
                          </a:solidFill>
                          <a:latin typeface="Garamond" pitchFamily="18" charset="0"/>
                          <a:ea typeface="Calibri"/>
                          <a:cs typeface="Times New Roman"/>
                        </a:rPr>
                        <a:t>1</a:t>
                      </a:r>
                      <a:endParaRPr lang="fr-FR" sz="1600" b="1" dirty="0">
                        <a:solidFill>
                          <a:srgbClr val="FF0000"/>
                        </a:solidFill>
                        <a:latin typeface="Garamond" pitchFamily="18" charset="0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26087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smtClean="0">
                          <a:latin typeface="Garamond" pitchFamily="18" charset="0"/>
                          <a:ea typeface="Calibri"/>
                          <a:cs typeface="Times New Roman"/>
                        </a:rPr>
                        <a:t>E</a:t>
                      </a:r>
                      <a:endParaRPr lang="fr-FR" sz="1600" b="1" dirty="0">
                        <a:latin typeface="Garamond" pitchFamily="18" charset="0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smtClean="0">
                          <a:latin typeface="Garamond" pitchFamily="18" charset="0"/>
                          <a:ea typeface="Calibri"/>
                          <a:cs typeface="Times New Roman"/>
                        </a:rPr>
                        <a:t>E</a:t>
                      </a:r>
                      <a:endParaRPr lang="fr-FR" sz="1600" b="1" dirty="0">
                        <a:latin typeface="Garamond" pitchFamily="18" charset="0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smtClean="0">
                          <a:solidFill>
                            <a:srgbClr val="FF0000"/>
                          </a:solidFill>
                          <a:latin typeface="Garamond" pitchFamily="18" charset="0"/>
                          <a:ea typeface="Calibri"/>
                          <a:cs typeface="Times New Roman"/>
                        </a:rPr>
                        <a:t>1</a:t>
                      </a:r>
                      <a:endParaRPr lang="fr-FR" sz="1600" b="1" dirty="0">
                        <a:solidFill>
                          <a:srgbClr val="FF0000"/>
                        </a:solidFill>
                        <a:latin typeface="Garamond" pitchFamily="18" charset="0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cxnSp>
        <p:nvCxnSpPr>
          <p:cNvPr id="33817" name="Connecteur droit avec flèche 28"/>
          <p:cNvCxnSpPr>
            <a:cxnSpLocks noChangeShapeType="1"/>
            <a:stCxn id="33900" idx="0"/>
          </p:cNvCxnSpPr>
          <p:nvPr/>
        </p:nvCxnSpPr>
        <p:spPr bwMode="auto">
          <a:xfrm flipH="1" flipV="1">
            <a:off x="1331913" y="2276475"/>
            <a:ext cx="12700" cy="647700"/>
          </a:xfrm>
          <a:prstGeom prst="straightConnector1">
            <a:avLst/>
          </a:prstGeom>
          <a:noFill/>
          <a:ln w="57150" algn="ctr">
            <a:solidFill>
              <a:srgbClr val="0066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3892" name="ZoneTexte 61"/>
          <p:cNvSpPr txBox="1">
            <a:spLocks noChangeArrowheads="1"/>
          </p:cNvSpPr>
          <p:nvPr/>
        </p:nvSpPr>
        <p:spPr bwMode="auto">
          <a:xfrm>
            <a:off x="900113" y="755650"/>
            <a:ext cx="6838950" cy="431800"/>
          </a:xfrm>
          <a:prstGeom prst="rect">
            <a:avLst/>
          </a:prstGeom>
          <a:solidFill>
            <a:srgbClr val="FFDC6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fr-FR">
                <a:latin typeface="Garamond" pitchFamily="18" charset="0"/>
              </a:rPr>
              <a:t>Après 30 secondes : 1</a:t>
            </a:r>
            <a:r>
              <a:rPr lang="fr-FR" baseline="30000">
                <a:latin typeface="Garamond" pitchFamily="18" charset="0"/>
              </a:rPr>
              <a:t>ère</a:t>
            </a:r>
            <a:r>
              <a:rPr lang="fr-FR">
                <a:latin typeface="Garamond" pitchFamily="18" charset="0"/>
              </a:rPr>
              <a:t> itération </a:t>
            </a:r>
            <a:r>
              <a:rPr lang="fr-FR">
                <a:latin typeface="Garamond" pitchFamily="18" charset="0"/>
                <a:sym typeface="Wingdings" pitchFamily="2" charset="2"/>
              </a:rPr>
              <a:t> découvrir les voisins à 1 seul saut</a:t>
            </a:r>
            <a:endParaRPr lang="fr-FR">
              <a:latin typeface="Garamond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331640" y="2631102"/>
            <a:ext cx="189083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600" dirty="0" err="1">
                <a:solidFill>
                  <a:srgbClr val="800000"/>
                </a:solidFill>
                <a:latin typeface="Garamond" pitchFamily="18" charset="0"/>
              </a:rPr>
              <a:t>Voisins_A</a:t>
            </a:r>
            <a:r>
              <a:rPr lang="fr-FR" sz="1600" dirty="0">
                <a:solidFill>
                  <a:srgbClr val="800000"/>
                </a:solidFill>
                <a:latin typeface="Garamond" pitchFamily="18" charset="0"/>
              </a:rPr>
              <a:t> = {B, E</a:t>
            </a:r>
            <a:r>
              <a:rPr lang="fr-FR" sz="1600" dirty="0" smtClean="0">
                <a:solidFill>
                  <a:srgbClr val="800000"/>
                </a:solidFill>
                <a:latin typeface="Garamond" pitchFamily="18" charset="0"/>
              </a:rPr>
              <a:t>} </a:t>
            </a:r>
            <a:endParaRPr lang="fr-FR" sz="1600" dirty="0"/>
          </a:p>
        </p:txBody>
      </p:sp>
      <p:sp>
        <p:nvSpPr>
          <p:cNvPr id="3" name="Rectangle 2"/>
          <p:cNvSpPr/>
          <p:nvPr/>
        </p:nvSpPr>
        <p:spPr>
          <a:xfrm>
            <a:off x="3131840" y="2554843"/>
            <a:ext cx="183313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600" dirty="0" err="1">
                <a:solidFill>
                  <a:srgbClr val="FF0000"/>
                </a:solidFill>
                <a:latin typeface="Garamond" pitchFamily="18" charset="0"/>
              </a:rPr>
              <a:t>Voisins_B</a:t>
            </a:r>
            <a:r>
              <a:rPr lang="fr-FR" sz="1600" dirty="0">
                <a:solidFill>
                  <a:srgbClr val="FF0000"/>
                </a:solidFill>
                <a:latin typeface="Garamond" pitchFamily="18" charset="0"/>
              </a:rPr>
              <a:t> = {A, C}</a:t>
            </a:r>
            <a:endParaRPr lang="fr-FR" sz="1600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860032" y="2578552"/>
            <a:ext cx="191007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600" dirty="0" err="1">
                <a:solidFill>
                  <a:srgbClr val="800000"/>
                </a:solidFill>
                <a:latin typeface="Garamond" pitchFamily="18" charset="0"/>
              </a:rPr>
              <a:t>Voisins_C</a:t>
            </a:r>
            <a:r>
              <a:rPr lang="fr-FR" sz="1600" dirty="0">
                <a:solidFill>
                  <a:srgbClr val="800000"/>
                </a:solidFill>
                <a:latin typeface="Garamond" pitchFamily="18" charset="0"/>
              </a:rPr>
              <a:t> = {B, D</a:t>
            </a:r>
            <a:r>
              <a:rPr lang="fr-FR" sz="1600" dirty="0" smtClean="0">
                <a:solidFill>
                  <a:srgbClr val="800000"/>
                </a:solidFill>
                <a:latin typeface="Garamond" pitchFamily="18" charset="0"/>
              </a:rPr>
              <a:t>} </a:t>
            </a:r>
            <a:endParaRPr lang="fr-FR" sz="1600" dirty="0">
              <a:solidFill>
                <a:srgbClr val="8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804248" y="3573016"/>
            <a:ext cx="18707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600" dirty="0" err="1">
                <a:solidFill>
                  <a:srgbClr val="FF0000"/>
                </a:solidFill>
                <a:latin typeface="Garamond" pitchFamily="18" charset="0"/>
              </a:rPr>
              <a:t>Voisins_D</a:t>
            </a:r>
            <a:r>
              <a:rPr lang="fr-FR" sz="1600" dirty="0">
                <a:solidFill>
                  <a:srgbClr val="FF0000"/>
                </a:solidFill>
                <a:latin typeface="Garamond" pitchFamily="18" charset="0"/>
              </a:rPr>
              <a:t> = {C, E}</a:t>
            </a:r>
            <a:endParaRPr lang="fr-FR" sz="1600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727842" y="3789040"/>
            <a:ext cx="186038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600" dirty="0" err="1" smtClean="0">
                <a:solidFill>
                  <a:srgbClr val="800000"/>
                </a:solidFill>
                <a:latin typeface="Garamond" pitchFamily="18" charset="0"/>
              </a:rPr>
              <a:t>Voisins_E</a:t>
            </a:r>
            <a:r>
              <a:rPr lang="fr-FR" sz="1600" dirty="0" smtClean="0">
                <a:solidFill>
                  <a:srgbClr val="800000"/>
                </a:solidFill>
                <a:latin typeface="Garamond" pitchFamily="18" charset="0"/>
              </a:rPr>
              <a:t> = </a:t>
            </a:r>
            <a:r>
              <a:rPr lang="fr-FR" sz="1600" dirty="0">
                <a:solidFill>
                  <a:srgbClr val="800000"/>
                </a:solidFill>
                <a:latin typeface="Garamond" pitchFamily="18" charset="0"/>
              </a:rPr>
              <a:t>{A, D}</a:t>
            </a:r>
            <a:endParaRPr lang="fr-FR" sz="1600" dirty="0"/>
          </a:p>
        </p:txBody>
      </p:sp>
      <p:sp>
        <p:nvSpPr>
          <p:cNvPr id="8" name="Rectangle 7"/>
          <p:cNvSpPr/>
          <p:nvPr/>
        </p:nvSpPr>
        <p:spPr>
          <a:xfrm>
            <a:off x="4067944" y="1660738"/>
            <a:ext cx="3659271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Garamond" pitchFamily="18" charset="0"/>
              </a:rPr>
              <a:t>A </a:t>
            </a:r>
            <a:r>
              <a:rPr lang="en-US" sz="2000" dirty="0" err="1" smtClean="0">
                <a:solidFill>
                  <a:srgbClr val="FF0000"/>
                </a:solidFill>
                <a:latin typeface="Garamond" pitchFamily="18" charset="0"/>
              </a:rPr>
              <a:t>reçoit</a:t>
            </a:r>
            <a:r>
              <a:rPr lang="en-US" sz="2000" dirty="0" smtClean="0">
                <a:solidFill>
                  <a:srgbClr val="FF0000"/>
                </a:solidFill>
                <a:latin typeface="Garamond" pitchFamily="18" charset="0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Garamond" pitchFamily="18" charset="0"/>
              </a:rPr>
              <a:t>l’initialisation</a:t>
            </a:r>
            <a:r>
              <a:rPr lang="en-US" sz="2000" dirty="0" smtClean="0">
                <a:solidFill>
                  <a:srgbClr val="FF0000"/>
                </a:solidFill>
                <a:latin typeface="Garamond" pitchFamily="18" charset="0"/>
              </a:rPr>
              <a:t> de B et E</a:t>
            </a:r>
            <a:endParaRPr lang="fr-FR" sz="2000" dirty="0">
              <a:solidFill>
                <a:srgbClr val="FF0000"/>
              </a:solidFill>
              <a:latin typeface="Garamond" pitchFamily="18" charset="0"/>
            </a:endParaRPr>
          </a:p>
        </p:txBody>
      </p:sp>
      <p:cxnSp>
        <p:nvCxnSpPr>
          <p:cNvPr id="25" name="Connecteur droit avec flèche 24"/>
          <p:cNvCxnSpPr/>
          <p:nvPr/>
        </p:nvCxnSpPr>
        <p:spPr bwMode="auto">
          <a:xfrm flipH="1">
            <a:off x="1750039" y="3316048"/>
            <a:ext cx="1463040" cy="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6" name="Connecteur droit avec flèche 25"/>
          <p:cNvCxnSpPr/>
          <p:nvPr/>
        </p:nvCxnSpPr>
        <p:spPr bwMode="auto">
          <a:xfrm flipH="1" flipV="1">
            <a:off x="2051720" y="3411648"/>
            <a:ext cx="2011680" cy="27432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aphicFrame>
        <p:nvGraphicFramePr>
          <p:cNvPr id="27" name="Tableau 26"/>
          <p:cNvGraphicFramePr>
            <a:graphicFrameLocks noGrp="1"/>
          </p:cNvGraphicFramePr>
          <p:nvPr/>
        </p:nvGraphicFramePr>
        <p:xfrm>
          <a:off x="193675" y="4621213"/>
          <a:ext cx="3887789" cy="522288"/>
        </p:xfrm>
        <a:graphic>
          <a:graphicData uri="http://schemas.openxmlformats.org/drawingml/2006/table">
            <a:tbl>
              <a:tblPr/>
              <a:tblGrid>
                <a:gridCol w="1837864"/>
                <a:gridCol w="1130993"/>
                <a:gridCol w="918932"/>
              </a:tblGrid>
              <a:tr h="26114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latin typeface="Garamond"/>
                          <a:ea typeface="Calibri"/>
                          <a:cs typeface="Times New Roman"/>
                        </a:rPr>
                        <a:t>Adresse destination</a:t>
                      </a:r>
                      <a:endParaRPr lang="fr-FR" sz="14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>
                          <a:latin typeface="Garamond"/>
                          <a:ea typeface="Calibri"/>
                          <a:cs typeface="Times New Roman"/>
                        </a:rPr>
                        <a:t>Next hop</a:t>
                      </a:r>
                      <a:endParaRPr lang="fr-FR" sz="14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latin typeface="Garamond"/>
                          <a:ea typeface="Calibri"/>
                          <a:cs typeface="Times New Roman"/>
                        </a:rPr>
                        <a:t>Distance</a:t>
                      </a:r>
                      <a:endParaRPr lang="fr-FR" sz="14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26114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latin typeface="Garamond"/>
                          <a:ea typeface="Calibri"/>
                          <a:cs typeface="Times New Roman"/>
                        </a:rPr>
                        <a:t>B</a:t>
                      </a:r>
                      <a:endParaRPr lang="fr-FR" sz="14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latin typeface="Garamond"/>
                          <a:ea typeface="Calibri"/>
                          <a:cs typeface="Times New Roman"/>
                        </a:rPr>
                        <a:t>B</a:t>
                      </a:r>
                      <a:endParaRPr lang="fr-FR" sz="14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smtClean="0">
                          <a:solidFill>
                            <a:srgbClr val="FF0000"/>
                          </a:solidFill>
                          <a:latin typeface="Garamond"/>
                          <a:ea typeface="Calibri"/>
                          <a:cs typeface="Times New Roman"/>
                        </a:rPr>
                        <a:t>0</a:t>
                      </a:r>
                      <a:endParaRPr lang="fr-FR" sz="1400" b="1" dirty="0">
                        <a:solidFill>
                          <a:srgbClr val="FF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8" name="Tableau 27"/>
          <p:cNvGraphicFramePr>
            <a:graphicFrameLocks noGrp="1"/>
          </p:cNvGraphicFramePr>
          <p:nvPr/>
        </p:nvGraphicFramePr>
        <p:xfrm>
          <a:off x="2268538" y="5788025"/>
          <a:ext cx="3887787" cy="522288"/>
        </p:xfrm>
        <a:graphic>
          <a:graphicData uri="http://schemas.openxmlformats.org/drawingml/2006/table">
            <a:tbl>
              <a:tblPr/>
              <a:tblGrid>
                <a:gridCol w="1837863"/>
                <a:gridCol w="1130992"/>
                <a:gridCol w="918932"/>
              </a:tblGrid>
              <a:tr h="26114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latin typeface="Garamond"/>
                          <a:ea typeface="Calibri"/>
                          <a:cs typeface="Times New Roman"/>
                        </a:rPr>
                        <a:t>Adresse destination</a:t>
                      </a:r>
                      <a:endParaRPr lang="fr-FR" sz="14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err="1">
                          <a:latin typeface="Garamond"/>
                          <a:ea typeface="Calibri"/>
                          <a:cs typeface="Times New Roman"/>
                        </a:rPr>
                        <a:t>Next</a:t>
                      </a:r>
                      <a:r>
                        <a:rPr lang="fr-FR" sz="1600" b="1" dirty="0">
                          <a:latin typeface="Garamond"/>
                          <a:ea typeface="Calibri"/>
                          <a:cs typeface="Times New Roman"/>
                        </a:rPr>
                        <a:t> hop</a:t>
                      </a:r>
                      <a:endParaRPr lang="fr-FR" sz="14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latin typeface="Garamond"/>
                          <a:ea typeface="Calibri"/>
                          <a:cs typeface="Times New Roman"/>
                        </a:rPr>
                        <a:t>Distance</a:t>
                      </a:r>
                      <a:endParaRPr lang="fr-FR" sz="14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26114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latin typeface="Garamond"/>
                          <a:ea typeface="Calibri"/>
                          <a:cs typeface="Times New Roman"/>
                        </a:rPr>
                        <a:t>E</a:t>
                      </a:r>
                      <a:endParaRPr lang="fr-FR" sz="14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latin typeface="Garamond"/>
                          <a:ea typeface="Calibri"/>
                          <a:cs typeface="Times New Roman"/>
                        </a:rPr>
                        <a:t>E</a:t>
                      </a:r>
                      <a:endParaRPr lang="fr-FR" sz="14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smtClean="0">
                          <a:solidFill>
                            <a:srgbClr val="FF0000"/>
                          </a:solidFill>
                          <a:latin typeface="Garamond"/>
                          <a:ea typeface="Calibri"/>
                          <a:cs typeface="Times New Roman"/>
                        </a:rPr>
                        <a:t>0</a:t>
                      </a:r>
                      <a:endParaRPr lang="fr-FR" sz="1400" b="1" dirty="0">
                        <a:solidFill>
                          <a:srgbClr val="FF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cxnSp>
        <p:nvCxnSpPr>
          <p:cNvPr id="29" name="Connecteur droit avec flèche 28"/>
          <p:cNvCxnSpPr>
            <a:cxnSpLocks noChangeShapeType="1"/>
          </p:cNvCxnSpPr>
          <p:nvPr/>
        </p:nvCxnSpPr>
        <p:spPr bwMode="auto">
          <a:xfrm flipV="1">
            <a:off x="2136775" y="3416300"/>
            <a:ext cx="1238250" cy="1133475"/>
          </a:xfrm>
          <a:prstGeom prst="straightConnector1">
            <a:avLst/>
          </a:prstGeom>
          <a:noFill/>
          <a:ln w="57150" algn="ctr">
            <a:solidFill>
              <a:srgbClr val="0066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" name="Connecteur droit avec flèche 29"/>
          <p:cNvCxnSpPr>
            <a:cxnSpLocks noChangeShapeType="1"/>
          </p:cNvCxnSpPr>
          <p:nvPr/>
        </p:nvCxnSpPr>
        <p:spPr bwMode="auto">
          <a:xfrm flipV="1">
            <a:off x="4284663" y="4076700"/>
            <a:ext cx="157162" cy="1728788"/>
          </a:xfrm>
          <a:prstGeom prst="straightConnector1">
            <a:avLst/>
          </a:prstGeom>
          <a:noFill/>
          <a:ln w="57150" algn="ctr">
            <a:solidFill>
              <a:srgbClr val="0066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319219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4450"/>
            <a:ext cx="7772400" cy="504825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fr-FR" sz="2800" b="1" dirty="0">
                <a:latin typeface="Garamond" pitchFamily="18" charset="0"/>
              </a:rPr>
              <a:t>RIP : construction des tables de routage</a:t>
            </a:r>
            <a:endParaRPr lang="fr-FR" sz="2800" b="1" dirty="0" smtClean="0">
              <a:latin typeface="Garamond" pitchFamily="18" charset="0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553200" y="6408738"/>
            <a:ext cx="2133600" cy="260350"/>
          </a:xfrm>
        </p:spPr>
        <p:txBody>
          <a:bodyPr/>
          <a:lstStyle/>
          <a:p>
            <a:pPr>
              <a:defRPr/>
            </a:pPr>
            <a:fld id="{BC97FDE2-E3D8-46F3-B3D9-8F593762DF03}" type="slidenum">
              <a:rPr lang="fr-FR" smtClean="0"/>
              <a:pPr>
                <a:defRPr/>
              </a:pPr>
              <a:t>55</a:t>
            </a:fld>
            <a:endParaRPr lang="fr-FR" dirty="0"/>
          </a:p>
        </p:txBody>
      </p:sp>
      <p:grpSp>
        <p:nvGrpSpPr>
          <p:cNvPr id="33796" name="Groupe 32"/>
          <p:cNvGrpSpPr>
            <a:grpSpLocks/>
          </p:cNvGrpSpPr>
          <p:nvPr/>
        </p:nvGrpSpPr>
        <p:grpSpPr bwMode="auto">
          <a:xfrm>
            <a:off x="1057275" y="2924175"/>
            <a:ext cx="6697663" cy="1152525"/>
            <a:chOff x="971600" y="2163459"/>
            <a:chExt cx="6698378" cy="1153197"/>
          </a:xfrm>
        </p:grpSpPr>
        <p:grpSp>
          <p:nvGrpSpPr>
            <p:cNvPr id="33896" name="Groupe 31"/>
            <p:cNvGrpSpPr>
              <a:grpSpLocks/>
            </p:cNvGrpSpPr>
            <p:nvPr/>
          </p:nvGrpSpPr>
          <p:grpSpPr bwMode="auto">
            <a:xfrm>
              <a:off x="971600" y="2163459"/>
              <a:ext cx="6698378" cy="576884"/>
              <a:chOff x="1187624" y="1412776"/>
              <a:chExt cx="6697662" cy="576635"/>
            </a:xfrm>
          </p:grpSpPr>
          <p:sp>
            <p:nvSpPr>
              <p:cNvPr id="33900" name="Ellipse 5"/>
              <p:cNvSpPr>
                <a:spLocks noChangeArrowheads="1"/>
              </p:cNvSpPr>
              <p:nvPr/>
            </p:nvSpPr>
            <p:spPr bwMode="auto">
              <a:xfrm>
                <a:off x="1187624" y="1412776"/>
                <a:ext cx="576143" cy="576635"/>
              </a:xfrm>
              <a:prstGeom prst="ellipse">
                <a:avLst/>
              </a:prstGeom>
              <a:noFill/>
              <a:ln w="38100" algn="ctr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r>
                  <a:rPr lang="fr-FR" sz="2800">
                    <a:latin typeface="Garamond" pitchFamily="18" charset="0"/>
                  </a:rPr>
                  <a:t>A</a:t>
                </a:r>
              </a:p>
            </p:txBody>
          </p:sp>
          <p:sp>
            <p:nvSpPr>
              <p:cNvPr id="33901" name="Ellipse 7"/>
              <p:cNvSpPr>
                <a:spLocks noChangeArrowheads="1"/>
              </p:cNvSpPr>
              <p:nvPr/>
            </p:nvSpPr>
            <p:spPr bwMode="auto">
              <a:xfrm>
                <a:off x="3420178" y="1412776"/>
                <a:ext cx="576143" cy="576635"/>
              </a:xfrm>
              <a:prstGeom prst="ellipse">
                <a:avLst/>
              </a:prstGeom>
              <a:noFill/>
              <a:ln w="38100" algn="ctr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r>
                  <a:rPr lang="fr-FR" sz="2800">
                    <a:latin typeface="Garamond" pitchFamily="18" charset="0"/>
                  </a:rPr>
                  <a:t>B</a:t>
                </a:r>
              </a:p>
            </p:txBody>
          </p:sp>
          <p:sp>
            <p:nvSpPr>
              <p:cNvPr id="33902" name="Ellipse 8"/>
              <p:cNvSpPr>
                <a:spLocks noChangeArrowheads="1"/>
              </p:cNvSpPr>
              <p:nvPr/>
            </p:nvSpPr>
            <p:spPr bwMode="auto">
              <a:xfrm>
                <a:off x="5364661" y="1412776"/>
                <a:ext cx="576143" cy="576635"/>
              </a:xfrm>
              <a:prstGeom prst="ellipse">
                <a:avLst/>
              </a:prstGeom>
              <a:noFill/>
              <a:ln w="38100" algn="ctr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r>
                  <a:rPr lang="fr-FR" sz="2800">
                    <a:latin typeface="Garamond" pitchFamily="18" charset="0"/>
                  </a:rPr>
                  <a:t>C</a:t>
                </a:r>
              </a:p>
            </p:txBody>
          </p:sp>
          <p:sp>
            <p:nvSpPr>
              <p:cNvPr id="33903" name="Ellipse 9"/>
              <p:cNvSpPr>
                <a:spLocks noChangeArrowheads="1"/>
              </p:cNvSpPr>
              <p:nvPr/>
            </p:nvSpPr>
            <p:spPr bwMode="auto">
              <a:xfrm>
                <a:off x="7309143" y="1412776"/>
                <a:ext cx="576143" cy="576635"/>
              </a:xfrm>
              <a:prstGeom prst="ellipse">
                <a:avLst/>
              </a:prstGeom>
              <a:noFill/>
              <a:ln w="38100" algn="ctr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r>
                  <a:rPr lang="fr-FR" sz="2800">
                    <a:latin typeface="Garamond" pitchFamily="18" charset="0"/>
                  </a:rPr>
                  <a:t>D</a:t>
                </a:r>
              </a:p>
            </p:txBody>
          </p:sp>
          <p:cxnSp>
            <p:nvCxnSpPr>
              <p:cNvPr id="33904" name="Connecteur droit 11"/>
              <p:cNvCxnSpPr>
                <a:cxnSpLocks noChangeShapeType="1"/>
                <a:stCxn id="33900" idx="6"/>
                <a:endCxn id="33901" idx="2"/>
              </p:cNvCxnSpPr>
              <p:nvPr/>
            </p:nvCxnSpPr>
            <p:spPr bwMode="auto">
              <a:xfrm>
                <a:off x="1763767" y="1701094"/>
                <a:ext cx="1656411" cy="0"/>
              </a:xfrm>
              <a:prstGeom prst="line">
                <a:avLst/>
              </a:prstGeom>
              <a:noFill/>
              <a:ln w="38100" algn="ctr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3905" name="Connecteur droit 13"/>
              <p:cNvCxnSpPr>
                <a:cxnSpLocks noChangeShapeType="1"/>
                <a:stCxn id="33901" idx="6"/>
                <a:endCxn id="33902" idx="2"/>
              </p:cNvCxnSpPr>
              <p:nvPr/>
            </p:nvCxnSpPr>
            <p:spPr bwMode="auto">
              <a:xfrm>
                <a:off x="3996321" y="1701094"/>
                <a:ext cx="1368340" cy="0"/>
              </a:xfrm>
              <a:prstGeom prst="line">
                <a:avLst/>
              </a:prstGeom>
              <a:noFill/>
              <a:ln w="38100" algn="ctr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3906" name="Connecteur droit 15"/>
              <p:cNvCxnSpPr>
                <a:cxnSpLocks noChangeShapeType="1"/>
                <a:stCxn id="33902" idx="6"/>
                <a:endCxn id="33903" idx="2"/>
              </p:cNvCxnSpPr>
              <p:nvPr/>
            </p:nvCxnSpPr>
            <p:spPr bwMode="auto">
              <a:xfrm>
                <a:off x="5940803" y="1701094"/>
                <a:ext cx="1368340" cy="0"/>
              </a:xfrm>
              <a:prstGeom prst="line">
                <a:avLst/>
              </a:prstGeom>
              <a:noFill/>
              <a:ln w="38100" algn="ctr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33897" name="Ellipse 9"/>
            <p:cNvSpPr>
              <a:spLocks noChangeArrowheads="1"/>
            </p:cNvSpPr>
            <p:nvPr/>
          </p:nvSpPr>
          <p:spPr bwMode="auto">
            <a:xfrm>
              <a:off x="4068275" y="2739772"/>
              <a:ext cx="576205" cy="576884"/>
            </a:xfrm>
            <a:prstGeom prst="ellipse">
              <a:avLst/>
            </a:prstGeom>
            <a:noFill/>
            <a:ln w="3810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r>
                <a:rPr lang="fr-FR" sz="2800">
                  <a:latin typeface="Garamond" pitchFamily="18" charset="0"/>
                </a:rPr>
                <a:t>E</a:t>
              </a:r>
            </a:p>
          </p:txBody>
        </p:sp>
        <p:cxnSp>
          <p:nvCxnSpPr>
            <p:cNvPr id="33898" name="Connecteur droit 11"/>
            <p:cNvCxnSpPr>
              <a:cxnSpLocks noChangeShapeType="1"/>
              <a:stCxn id="33900" idx="5"/>
              <a:endCxn id="33897" idx="2"/>
            </p:cNvCxnSpPr>
            <p:nvPr/>
          </p:nvCxnSpPr>
          <p:spPr bwMode="auto">
            <a:xfrm>
              <a:off x="1463422" y="2655861"/>
              <a:ext cx="2604853" cy="372354"/>
            </a:xfrm>
            <a:prstGeom prst="line">
              <a:avLst/>
            </a:prstGeom>
            <a:noFill/>
            <a:ln w="3810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899" name="Connecteur droit 11"/>
            <p:cNvCxnSpPr>
              <a:cxnSpLocks noChangeShapeType="1"/>
              <a:stCxn id="33897" idx="6"/>
              <a:endCxn id="33903" idx="3"/>
            </p:cNvCxnSpPr>
            <p:nvPr/>
          </p:nvCxnSpPr>
          <p:spPr bwMode="auto">
            <a:xfrm flipV="1">
              <a:off x="4644480" y="2655861"/>
              <a:ext cx="2533677" cy="372354"/>
            </a:xfrm>
            <a:prstGeom prst="line">
              <a:avLst/>
            </a:prstGeom>
            <a:noFill/>
            <a:ln w="3810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3892" name="ZoneTexte 61"/>
          <p:cNvSpPr txBox="1">
            <a:spLocks noChangeArrowheads="1"/>
          </p:cNvSpPr>
          <p:nvPr/>
        </p:nvSpPr>
        <p:spPr bwMode="auto">
          <a:xfrm>
            <a:off x="900113" y="755650"/>
            <a:ext cx="6838950" cy="431800"/>
          </a:xfrm>
          <a:prstGeom prst="rect">
            <a:avLst/>
          </a:prstGeom>
          <a:solidFill>
            <a:srgbClr val="FFDC6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fr-FR">
                <a:latin typeface="Garamond" pitchFamily="18" charset="0"/>
              </a:rPr>
              <a:t>Après 30 secondes : 1</a:t>
            </a:r>
            <a:r>
              <a:rPr lang="fr-FR" baseline="30000">
                <a:latin typeface="Garamond" pitchFamily="18" charset="0"/>
              </a:rPr>
              <a:t>ère</a:t>
            </a:r>
            <a:r>
              <a:rPr lang="fr-FR">
                <a:latin typeface="Garamond" pitchFamily="18" charset="0"/>
              </a:rPr>
              <a:t> itération </a:t>
            </a:r>
            <a:r>
              <a:rPr lang="fr-FR">
                <a:latin typeface="Garamond" pitchFamily="18" charset="0"/>
                <a:sym typeface="Wingdings" pitchFamily="2" charset="2"/>
              </a:rPr>
              <a:t> découvrir les voisins à 1 seul saut</a:t>
            </a:r>
            <a:endParaRPr lang="fr-FR">
              <a:latin typeface="Garamond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331640" y="2631102"/>
            <a:ext cx="189083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600" dirty="0" err="1">
                <a:solidFill>
                  <a:srgbClr val="800000"/>
                </a:solidFill>
                <a:latin typeface="Garamond" pitchFamily="18" charset="0"/>
              </a:rPr>
              <a:t>Voisins_A</a:t>
            </a:r>
            <a:r>
              <a:rPr lang="fr-FR" sz="1600" dirty="0">
                <a:solidFill>
                  <a:srgbClr val="800000"/>
                </a:solidFill>
                <a:latin typeface="Garamond" pitchFamily="18" charset="0"/>
              </a:rPr>
              <a:t> = {B, E</a:t>
            </a:r>
            <a:r>
              <a:rPr lang="fr-FR" sz="1600" dirty="0" smtClean="0">
                <a:solidFill>
                  <a:srgbClr val="800000"/>
                </a:solidFill>
                <a:latin typeface="Garamond" pitchFamily="18" charset="0"/>
              </a:rPr>
              <a:t>} </a:t>
            </a:r>
            <a:endParaRPr lang="fr-FR" sz="1600" dirty="0"/>
          </a:p>
        </p:txBody>
      </p:sp>
      <p:sp>
        <p:nvSpPr>
          <p:cNvPr id="3" name="Rectangle 2"/>
          <p:cNvSpPr/>
          <p:nvPr/>
        </p:nvSpPr>
        <p:spPr>
          <a:xfrm>
            <a:off x="3131840" y="2554843"/>
            <a:ext cx="183313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600" dirty="0" err="1">
                <a:solidFill>
                  <a:srgbClr val="FF0000"/>
                </a:solidFill>
                <a:latin typeface="Garamond" pitchFamily="18" charset="0"/>
              </a:rPr>
              <a:t>Voisins_B</a:t>
            </a:r>
            <a:r>
              <a:rPr lang="fr-FR" sz="1600" dirty="0">
                <a:solidFill>
                  <a:srgbClr val="FF0000"/>
                </a:solidFill>
                <a:latin typeface="Garamond" pitchFamily="18" charset="0"/>
              </a:rPr>
              <a:t> = {A, C}</a:t>
            </a:r>
            <a:endParaRPr lang="fr-FR" sz="1600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860032" y="2578552"/>
            <a:ext cx="191007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600" dirty="0" err="1">
                <a:solidFill>
                  <a:srgbClr val="800000"/>
                </a:solidFill>
                <a:latin typeface="Garamond" pitchFamily="18" charset="0"/>
              </a:rPr>
              <a:t>Voisins_C</a:t>
            </a:r>
            <a:r>
              <a:rPr lang="fr-FR" sz="1600" dirty="0">
                <a:solidFill>
                  <a:srgbClr val="800000"/>
                </a:solidFill>
                <a:latin typeface="Garamond" pitchFamily="18" charset="0"/>
              </a:rPr>
              <a:t> = {B, D</a:t>
            </a:r>
            <a:r>
              <a:rPr lang="fr-FR" sz="1600" dirty="0" smtClean="0">
                <a:solidFill>
                  <a:srgbClr val="800000"/>
                </a:solidFill>
                <a:latin typeface="Garamond" pitchFamily="18" charset="0"/>
              </a:rPr>
              <a:t>} </a:t>
            </a:r>
            <a:endParaRPr lang="fr-FR" sz="1600" dirty="0">
              <a:solidFill>
                <a:srgbClr val="8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804248" y="3573016"/>
            <a:ext cx="18707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600" dirty="0" err="1">
                <a:solidFill>
                  <a:srgbClr val="FF0000"/>
                </a:solidFill>
                <a:latin typeface="Garamond" pitchFamily="18" charset="0"/>
              </a:rPr>
              <a:t>Voisins_D</a:t>
            </a:r>
            <a:r>
              <a:rPr lang="fr-FR" sz="1600" dirty="0">
                <a:solidFill>
                  <a:srgbClr val="FF0000"/>
                </a:solidFill>
                <a:latin typeface="Garamond" pitchFamily="18" charset="0"/>
              </a:rPr>
              <a:t> = {C, E}</a:t>
            </a:r>
            <a:endParaRPr lang="fr-FR" sz="1600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727842" y="3789040"/>
            <a:ext cx="186038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600" dirty="0" err="1" smtClean="0">
                <a:solidFill>
                  <a:srgbClr val="800000"/>
                </a:solidFill>
                <a:latin typeface="Garamond" pitchFamily="18" charset="0"/>
              </a:rPr>
              <a:t>Voisins_E</a:t>
            </a:r>
            <a:r>
              <a:rPr lang="fr-FR" sz="1600" dirty="0" smtClean="0">
                <a:solidFill>
                  <a:srgbClr val="800000"/>
                </a:solidFill>
                <a:latin typeface="Garamond" pitchFamily="18" charset="0"/>
              </a:rPr>
              <a:t> = </a:t>
            </a:r>
            <a:r>
              <a:rPr lang="fr-FR" sz="1600" dirty="0">
                <a:solidFill>
                  <a:srgbClr val="800000"/>
                </a:solidFill>
                <a:latin typeface="Garamond" pitchFamily="18" charset="0"/>
              </a:rPr>
              <a:t>{A, D}</a:t>
            </a:r>
            <a:endParaRPr lang="fr-FR" sz="1600" dirty="0"/>
          </a:p>
        </p:txBody>
      </p:sp>
      <p:cxnSp>
        <p:nvCxnSpPr>
          <p:cNvPr id="27" name="Connecteur droit avec flèche 26"/>
          <p:cNvCxnSpPr/>
          <p:nvPr/>
        </p:nvCxnSpPr>
        <p:spPr bwMode="auto">
          <a:xfrm>
            <a:off x="1862992" y="3068960"/>
            <a:ext cx="1280160" cy="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8" name="Connecteur droit avec flèche 27"/>
          <p:cNvCxnSpPr/>
          <p:nvPr/>
        </p:nvCxnSpPr>
        <p:spPr bwMode="auto">
          <a:xfrm>
            <a:off x="2024020" y="3370640"/>
            <a:ext cx="2071220" cy="288316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1" name="Connecteur droit avec flèche 30"/>
          <p:cNvCxnSpPr/>
          <p:nvPr/>
        </p:nvCxnSpPr>
        <p:spPr bwMode="auto">
          <a:xfrm>
            <a:off x="5884128" y="3096256"/>
            <a:ext cx="1188720" cy="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2" name="Connecteur droit avec flèche 31"/>
          <p:cNvCxnSpPr/>
          <p:nvPr/>
        </p:nvCxnSpPr>
        <p:spPr bwMode="auto">
          <a:xfrm>
            <a:off x="3995936" y="3082608"/>
            <a:ext cx="1188720" cy="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arrow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582074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4450"/>
            <a:ext cx="7772400" cy="504825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fr-FR" sz="2800" b="1" dirty="0">
                <a:latin typeface="Garamond" pitchFamily="18" charset="0"/>
              </a:rPr>
              <a:t>RIP : construction des tables de routage</a:t>
            </a:r>
            <a:endParaRPr lang="fr-FR" sz="2800" b="1" dirty="0" smtClean="0">
              <a:latin typeface="Garamond" pitchFamily="18" charset="0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553200" y="6408738"/>
            <a:ext cx="2133600" cy="260350"/>
          </a:xfrm>
        </p:spPr>
        <p:txBody>
          <a:bodyPr/>
          <a:lstStyle/>
          <a:p>
            <a:pPr>
              <a:defRPr/>
            </a:pPr>
            <a:fld id="{BC97FDE2-E3D8-46F3-B3D9-8F593762DF03}" type="slidenum">
              <a:rPr lang="fr-FR" smtClean="0"/>
              <a:pPr>
                <a:defRPr/>
              </a:pPr>
              <a:t>56</a:t>
            </a:fld>
            <a:endParaRPr lang="fr-FR" dirty="0"/>
          </a:p>
        </p:txBody>
      </p:sp>
      <p:grpSp>
        <p:nvGrpSpPr>
          <p:cNvPr id="33796" name="Groupe 32"/>
          <p:cNvGrpSpPr>
            <a:grpSpLocks/>
          </p:cNvGrpSpPr>
          <p:nvPr/>
        </p:nvGrpSpPr>
        <p:grpSpPr bwMode="auto">
          <a:xfrm>
            <a:off x="1057275" y="2924175"/>
            <a:ext cx="6697663" cy="1152525"/>
            <a:chOff x="971600" y="2163459"/>
            <a:chExt cx="6698378" cy="1153197"/>
          </a:xfrm>
        </p:grpSpPr>
        <p:grpSp>
          <p:nvGrpSpPr>
            <p:cNvPr id="33896" name="Groupe 31"/>
            <p:cNvGrpSpPr>
              <a:grpSpLocks/>
            </p:cNvGrpSpPr>
            <p:nvPr/>
          </p:nvGrpSpPr>
          <p:grpSpPr bwMode="auto">
            <a:xfrm>
              <a:off x="971600" y="2163459"/>
              <a:ext cx="6698378" cy="576884"/>
              <a:chOff x="1187624" y="1412776"/>
              <a:chExt cx="6697662" cy="576635"/>
            </a:xfrm>
          </p:grpSpPr>
          <p:sp>
            <p:nvSpPr>
              <p:cNvPr id="33900" name="Ellipse 5"/>
              <p:cNvSpPr>
                <a:spLocks noChangeArrowheads="1"/>
              </p:cNvSpPr>
              <p:nvPr/>
            </p:nvSpPr>
            <p:spPr bwMode="auto">
              <a:xfrm>
                <a:off x="1187624" y="1412776"/>
                <a:ext cx="576143" cy="576635"/>
              </a:xfrm>
              <a:prstGeom prst="ellipse">
                <a:avLst/>
              </a:prstGeom>
              <a:noFill/>
              <a:ln w="38100" algn="ctr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r>
                  <a:rPr lang="fr-FR" sz="2800">
                    <a:latin typeface="Garamond" pitchFamily="18" charset="0"/>
                  </a:rPr>
                  <a:t>A</a:t>
                </a:r>
              </a:p>
            </p:txBody>
          </p:sp>
          <p:sp>
            <p:nvSpPr>
              <p:cNvPr id="33901" name="Ellipse 7"/>
              <p:cNvSpPr>
                <a:spLocks noChangeArrowheads="1"/>
              </p:cNvSpPr>
              <p:nvPr/>
            </p:nvSpPr>
            <p:spPr bwMode="auto">
              <a:xfrm>
                <a:off x="3420178" y="1412776"/>
                <a:ext cx="576143" cy="576635"/>
              </a:xfrm>
              <a:prstGeom prst="ellipse">
                <a:avLst/>
              </a:prstGeom>
              <a:noFill/>
              <a:ln w="38100" algn="ctr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r>
                  <a:rPr lang="fr-FR" sz="2800">
                    <a:latin typeface="Garamond" pitchFamily="18" charset="0"/>
                  </a:rPr>
                  <a:t>B</a:t>
                </a:r>
              </a:p>
            </p:txBody>
          </p:sp>
          <p:sp>
            <p:nvSpPr>
              <p:cNvPr id="33902" name="Ellipse 8"/>
              <p:cNvSpPr>
                <a:spLocks noChangeArrowheads="1"/>
              </p:cNvSpPr>
              <p:nvPr/>
            </p:nvSpPr>
            <p:spPr bwMode="auto">
              <a:xfrm>
                <a:off x="5364661" y="1412776"/>
                <a:ext cx="576143" cy="576635"/>
              </a:xfrm>
              <a:prstGeom prst="ellipse">
                <a:avLst/>
              </a:prstGeom>
              <a:noFill/>
              <a:ln w="38100" algn="ctr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r>
                  <a:rPr lang="fr-FR" sz="2800">
                    <a:latin typeface="Garamond" pitchFamily="18" charset="0"/>
                  </a:rPr>
                  <a:t>C</a:t>
                </a:r>
              </a:p>
            </p:txBody>
          </p:sp>
          <p:sp>
            <p:nvSpPr>
              <p:cNvPr id="33903" name="Ellipse 9"/>
              <p:cNvSpPr>
                <a:spLocks noChangeArrowheads="1"/>
              </p:cNvSpPr>
              <p:nvPr/>
            </p:nvSpPr>
            <p:spPr bwMode="auto">
              <a:xfrm>
                <a:off x="7309143" y="1412776"/>
                <a:ext cx="576143" cy="576635"/>
              </a:xfrm>
              <a:prstGeom prst="ellipse">
                <a:avLst/>
              </a:prstGeom>
              <a:noFill/>
              <a:ln w="38100" algn="ctr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r>
                  <a:rPr lang="fr-FR" sz="2800">
                    <a:latin typeface="Garamond" pitchFamily="18" charset="0"/>
                  </a:rPr>
                  <a:t>D</a:t>
                </a:r>
              </a:p>
            </p:txBody>
          </p:sp>
          <p:cxnSp>
            <p:nvCxnSpPr>
              <p:cNvPr id="33904" name="Connecteur droit 11"/>
              <p:cNvCxnSpPr>
                <a:cxnSpLocks noChangeShapeType="1"/>
                <a:stCxn id="33900" idx="6"/>
                <a:endCxn id="33901" idx="2"/>
              </p:cNvCxnSpPr>
              <p:nvPr/>
            </p:nvCxnSpPr>
            <p:spPr bwMode="auto">
              <a:xfrm>
                <a:off x="1763767" y="1701094"/>
                <a:ext cx="1656411" cy="0"/>
              </a:xfrm>
              <a:prstGeom prst="line">
                <a:avLst/>
              </a:prstGeom>
              <a:noFill/>
              <a:ln w="38100" algn="ctr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3905" name="Connecteur droit 13"/>
              <p:cNvCxnSpPr>
                <a:cxnSpLocks noChangeShapeType="1"/>
                <a:stCxn id="33901" idx="6"/>
                <a:endCxn id="33902" idx="2"/>
              </p:cNvCxnSpPr>
              <p:nvPr/>
            </p:nvCxnSpPr>
            <p:spPr bwMode="auto">
              <a:xfrm>
                <a:off x="3996321" y="1701094"/>
                <a:ext cx="1368340" cy="0"/>
              </a:xfrm>
              <a:prstGeom prst="line">
                <a:avLst/>
              </a:prstGeom>
              <a:noFill/>
              <a:ln w="38100" algn="ctr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3906" name="Connecteur droit 15"/>
              <p:cNvCxnSpPr>
                <a:cxnSpLocks noChangeShapeType="1"/>
                <a:stCxn id="33902" idx="6"/>
                <a:endCxn id="33903" idx="2"/>
              </p:cNvCxnSpPr>
              <p:nvPr/>
            </p:nvCxnSpPr>
            <p:spPr bwMode="auto">
              <a:xfrm>
                <a:off x="5940803" y="1701094"/>
                <a:ext cx="1368340" cy="0"/>
              </a:xfrm>
              <a:prstGeom prst="line">
                <a:avLst/>
              </a:prstGeom>
              <a:noFill/>
              <a:ln w="38100" algn="ctr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33897" name="Ellipse 9"/>
            <p:cNvSpPr>
              <a:spLocks noChangeArrowheads="1"/>
            </p:cNvSpPr>
            <p:nvPr/>
          </p:nvSpPr>
          <p:spPr bwMode="auto">
            <a:xfrm>
              <a:off x="4068275" y="2739772"/>
              <a:ext cx="576205" cy="576884"/>
            </a:xfrm>
            <a:prstGeom prst="ellipse">
              <a:avLst/>
            </a:prstGeom>
            <a:noFill/>
            <a:ln w="3810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r>
                <a:rPr lang="fr-FR" sz="2800">
                  <a:latin typeface="Garamond" pitchFamily="18" charset="0"/>
                </a:rPr>
                <a:t>E</a:t>
              </a:r>
            </a:p>
          </p:txBody>
        </p:sp>
        <p:cxnSp>
          <p:nvCxnSpPr>
            <p:cNvPr id="33898" name="Connecteur droit 11"/>
            <p:cNvCxnSpPr>
              <a:cxnSpLocks noChangeShapeType="1"/>
              <a:stCxn id="33900" idx="5"/>
              <a:endCxn id="33897" idx="2"/>
            </p:cNvCxnSpPr>
            <p:nvPr/>
          </p:nvCxnSpPr>
          <p:spPr bwMode="auto">
            <a:xfrm>
              <a:off x="1463422" y="2655861"/>
              <a:ext cx="2604853" cy="372354"/>
            </a:xfrm>
            <a:prstGeom prst="line">
              <a:avLst/>
            </a:prstGeom>
            <a:noFill/>
            <a:ln w="3810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899" name="Connecteur droit 11"/>
            <p:cNvCxnSpPr>
              <a:cxnSpLocks noChangeShapeType="1"/>
              <a:stCxn id="33897" idx="6"/>
              <a:endCxn id="33903" idx="3"/>
            </p:cNvCxnSpPr>
            <p:nvPr/>
          </p:nvCxnSpPr>
          <p:spPr bwMode="auto">
            <a:xfrm flipV="1">
              <a:off x="4644480" y="2655861"/>
              <a:ext cx="2533677" cy="372354"/>
            </a:xfrm>
            <a:prstGeom prst="line">
              <a:avLst/>
            </a:prstGeom>
            <a:noFill/>
            <a:ln w="3810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3892" name="ZoneTexte 61"/>
          <p:cNvSpPr txBox="1">
            <a:spLocks noChangeArrowheads="1"/>
          </p:cNvSpPr>
          <p:nvPr/>
        </p:nvSpPr>
        <p:spPr bwMode="auto">
          <a:xfrm>
            <a:off x="900113" y="755650"/>
            <a:ext cx="6838950" cy="431800"/>
          </a:xfrm>
          <a:prstGeom prst="rect">
            <a:avLst/>
          </a:prstGeom>
          <a:solidFill>
            <a:srgbClr val="FFDC6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fr-FR">
                <a:latin typeface="Garamond" pitchFamily="18" charset="0"/>
              </a:rPr>
              <a:t>Après 30 secondes : 1</a:t>
            </a:r>
            <a:r>
              <a:rPr lang="fr-FR" baseline="30000">
                <a:latin typeface="Garamond" pitchFamily="18" charset="0"/>
              </a:rPr>
              <a:t>ère</a:t>
            </a:r>
            <a:r>
              <a:rPr lang="fr-FR">
                <a:latin typeface="Garamond" pitchFamily="18" charset="0"/>
              </a:rPr>
              <a:t> itération </a:t>
            </a:r>
            <a:r>
              <a:rPr lang="fr-FR">
                <a:latin typeface="Garamond" pitchFamily="18" charset="0"/>
                <a:sym typeface="Wingdings" pitchFamily="2" charset="2"/>
              </a:rPr>
              <a:t> découvrir les voisins à 1 seul saut</a:t>
            </a:r>
            <a:endParaRPr lang="fr-FR">
              <a:latin typeface="Garamond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331640" y="2631102"/>
            <a:ext cx="189083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600" dirty="0" err="1">
                <a:solidFill>
                  <a:srgbClr val="800000"/>
                </a:solidFill>
                <a:latin typeface="Garamond" pitchFamily="18" charset="0"/>
              </a:rPr>
              <a:t>Voisins_A</a:t>
            </a:r>
            <a:r>
              <a:rPr lang="fr-FR" sz="1600" dirty="0">
                <a:solidFill>
                  <a:srgbClr val="800000"/>
                </a:solidFill>
                <a:latin typeface="Garamond" pitchFamily="18" charset="0"/>
              </a:rPr>
              <a:t> = {B, E</a:t>
            </a:r>
            <a:r>
              <a:rPr lang="fr-FR" sz="1600" dirty="0" smtClean="0">
                <a:solidFill>
                  <a:srgbClr val="800000"/>
                </a:solidFill>
                <a:latin typeface="Garamond" pitchFamily="18" charset="0"/>
              </a:rPr>
              <a:t>} </a:t>
            </a:r>
            <a:endParaRPr lang="fr-FR" sz="1600" dirty="0"/>
          </a:p>
        </p:txBody>
      </p:sp>
      <p:sp>
        <p:nvSpPr>
          <p:cNvPr id="3" name="Rectangle 2"/>
          <p:cNvSpPr/>
          <p:nvPr/>
        </p:nvSpPr>
        <p:spPr>
          <a:xfrm>
            <a:off x="3131840" y="2554843"/>
            <a:ext cx="183313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600" dirty="0" err="1">
                <a:solidFill>
                  <a:srgbClr val="FF0000"/>
                </a:solidFill>
                <a:latin typeface="Garamond" pitchFamily="18" charset="0"/>
              </a:rPr>
              <a:t>Voisins_B</a:t>
            </a:r>
            <a:r>
              <a:rPr lang="fr-FR" sz="1600" dirty="0">
                <a:solidFill>
                  <a:srgbClr val="FF0000"/>
                </a:solidFill>
                <a:latin typeface="Garamond" pitchFamily="18" charset="0"/>
              </a:rPr>
              <a:t> = {A, C}</a:t>
            </a:r>
            <a:endParaRPr lang="fr-FR" sz="1600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860032" y="2578552"/>
            <a:ext cx="191007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600" dirty="0" err="1">
                <a:solidFill>
                  <a:srgbClr val="800000"/>
                </a:solidFill>
                <a:latin typeface="Garamond" pitchFamily="18" charset="0"/>
              </a:rPr>
              <a:t>Voisins_C</a:t>
            </a:r>
            <a:r>
              <a:rPr lang="fr-FR" sz="1600" dirty="0">
                <a:solidFill>
                  <a:srgbClr val="800000"/>
                </a:solidFill>
                <a:latin typeface="Garamond" pitchFamily="18" charset="0"/>
              </a:rPr>
              <a:t> = {B, D</a:t>
            </a:r>
            <a:r>
              <a:rPr lang="fr-FR" sz="1600" dirty="0" smtClean="0">
                <a:solidFill>
                  <a:srgbClr val="800000"/>
                </a:solidFill>
                <a:latin typeface="Garamond" pitchFamily="18" charset="0"/>
              </a:rPr>
              <a:t>} </a:t>
            </a:r>
            <a:endParaRPr lang="fr-FR" sz="1600" dirty="0">
              <a:solidFill>
                <a:srgbClr val="8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804248" y="3573016"/>
            <a:ext cx="18707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600" dirty="0" err="1">
                <a:solidFill>
                  <a:srgbClr val="FF0000"/>
                </a:solidFill>
                <a:latin typeface="Garamond" pitchFamily="18" charset="0"/>
              </a:rPr>
              <a:t>Voisins_D</a:t>
            </a:r>
            <a:r>
              <a:rPr lang="fr-FR" sz="1600" dirty="0">
                <a:solidFill>
                  <a:srgbClr val="FF0000"/>
                </a:solidFill>
                <a:latin typeface="Garamond" pitchFamily="18" charset="0"/>
              </a:rPr>
              <a:t> = {C, E}</a:t>
            </a:r>
            <a:endParaRPr lang="fr-FR" sz="1600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727842" y="3789040"/>
            <a:ext cx="186038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600" dirty="0" err="1" smtClean="0">
                <a:solidFill>
                  <a:srgbClr val="800000"/>
                </a:solidFill>
                <a:latin typeface="Garamond" pitchFamily="18" charset="0"/>
              </a:rPr>
              <a:t>Voisins_E</a:t>
            </a:r>
            <a:r>
              <a:rPr lang="fr-FR" sz="1600" dirty="0" smtClean="0">
                <a:solidFill>
                  <a:srgbClr val="800000"/>
                </a:solidFill>
                <a:latin typeface="Garamond" pitchFamily="18" charset="0"/>
              </a:rPr>
              <a:t> = </a:t>
            </a:r>
            <a:r>
              <a:rPr lang="fr-FR" sz="1600" dirty="0">
                <a:solidFill>
                  <a:srgbClr val="800000"/>
                </a:solidFill>
                <a:latin typeface="Garamond" pitchFamily="18" charset="0"/>
              </a:rPr>
              <a:t>{A, D}</a:t>
            </a:r>
            <a:endParaRPr lang="fr-FR" sz="1600" dirty="0"/>
          </a:p>
        </p:txBody>
      </p:sp>
      <p:cxnSp>
        <p:nvCxnSpPr>
          <p:cNvPr id="27" name="Connecteur droit avec flèche 26"/>
          <p:cNvCxnSpPr/>
          <p:nvPr/>
        </p:nvCxnSpPr>
        <p:spPr bwMode="auto">
          <a:xfrm>
            <a:off x="1862992" y="3068960"/>
            <a:ext cx="1280160" cy="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2" name="Connecteur droit avec flèche 31"/>
          <p:cNvCxnSpPr/>
          <p:nvPr/>
        </p:nvCxnSpPr>
        <p:spPr bwMode="auto">
          <a:xfrm>
            <a:off x="3995936" y="3082608"/>
            <a:ext cx="1188720" cy="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arrow" w="med" len="med"/>
            <a:tailEnd type="none" w="med" len="med"/>
          </a:ln>
          <a:effectLst/>
        </p:spPr>
      </p:cxnSp>
      <p:graphicFrame>
        <p:nvGraphicFramePr>
          <p:cNvPr id="33" name="Tableau 32"/>
          <p:cNvGraphicFramePr>
            <a:graphicFrameLocks noGrp="1"/>
          </p:cNvGraphicFramePr>
          <p:nvPr/>
        </p:nvGraphicFramePr>
        <p:xfrm>
          <a:off x="250825" y="2033588"/>
          <a:ext cx="3887789" cy="522288"/>
        </p:xfrm>
        <a:graphic>
          <a:graphicData uri="http://schemas.openxmlformats.org/drawingml/2006/table">
            <a:tbl>
              <a:tblPr/>
              <a:tblGrid>
                <a:gridCol w="1837864"/>
                <a:gridCol w="1130993"/>
                <a:gridCol w="918932"/>
              </a:tblGrid>
              <a:tr h="26114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latin typeface="Garamond"/>
                          <a:ea typeface="Calibri"/>
                          <a:cs typeface="Times New Roman"/>
                        </a:rPr>
                        <a:t>Adresse destination</a:t>
                      </a:r>
                      <a:endParaRPr lang="fr-FR" sz="14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>
                          <a:latin typeface="Garamond"/>
                          <a:ea typeface="Calibri"/>
                          <a:cs typeface="Times New Roman"/>
                        </a:rPr>
                        <a:t>Next hop</a:t>
                      </a:r>
                      <a:endParaRPr lang="fr-FR" sz="14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latin typeface="Garamond"/>
                          <a:ea typeface="Calibri"/>
                          <a:cs typeface="Times New Roman"/>
                        </a:rPr>
                        <a:t>Distance</a:t>
                      </a:r>
                      <a:endParaRPr lang="fr-FR" sz="14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26114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>
                          <a:latin typeface="Garamond"/>
                          <a:ea typeface="Calibri"/>
                          <a:cs typeface="Times New Roman"/>
                        </a:rPr>
                        <a:t>A</a:t>
                      </a:r>
                      <a:endParaRPr lang="fr-FR" sz="14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>
                          <a:latin typeface="Garamond"/>
                          <a:ea typeface="Calibri"/>
                          <a:cs typeface="Times New Roman"/>
                        </a:rPr>
                        <a:t>A</a:t>
                      </a:r>
                      <a:endParaRPr lang="fr-FR" sz="14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smtClean="0">
                          <a:solidFill>
                            <a:srgbClr val="FF0000"/>
                          </a:solidFill>
                          <a:latin typeface="Garamond"/>
                          <a:ea typeface="Calibri"/>
                          <a:cs typeface="Times New Roman"/>
                        </a:rPr>
                        <a:t>0</a:t>
                      </a:r>
                      <a:endParaRPr lang="fr-FR" sz="1400" b="1" dirty="0">
                        <a:solidFill>
                          <a:srgbClr val="FF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5" name="Tableau 34"/>
          <p:cNvGraphicFramePr>
            <a:graphicFrameLocks noGrp="1"/>
          </p:cNvGraphicFramePr>
          <p:nvPr/>
        </p:nvGraphicFramePr>
        <p:xfrm>
          <a:off x="4802188" y="4694238"/>
          <a:ext cx="3887787" cy="522288"/>
        </p:xfrm>
        <a:graphic>
          <a:graphicData uri="http://schemas.openxmlformats.org/drawingml/2006/table">
            <a:tbl>
              <a:tblPr/>
              <a:tblGrid>
                <a:gridCol w="1837863"/>
                <a:gridCol w="1130992"/>
                <a:gridCol w="918932"/>
              </a:tblGrid>
              <a:tr h="26114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latin typeface="Garamond"/>
                          <a:ea typeface="Calibri"/>
                          <a:cs typeface="Times New Roman"/>
                        </a:rPr>
                        <a:t>Adresse destination</a:t>
                      </a:r>
                      <a:endParaRPr lang="fr-FR" sz="14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>
                          <a:latin typeface="Garamond"/>
                          <a:ea typeface="Calibri"/>
                          <a:cs typeface="Times New Roman"/>
                        </a:rPr>
                        <a:t>Next hop</a:t>
                      </a:r>
                      <a:endParaRPr lang="fr-FR" sz="14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latin typeface="Garamond"/>
                          <a:ea typeface="Calibri"/>
                          <a:cs typeface="Times New Roman"/>
                        </a:rPr>
                        <a:t>Distance</a:t>
                      </a:r>
                      <a:endParaRPr lang="fr-FR" sz="14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26114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latin typeface="Garamond"/>
                          <a:ea typeface="Calibri"/>
                          <a:cs typeface="Times New Roman"/>
                        </a:rPr>
                        <a:t>C</a:t>
                      </a:r>
                      <a:endParaRPr lang="fr-FR" sz="14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latin typeface="Garamond"/>
                          <a:ea typeface="Calibri"/>
                          <a:cs typeface="Times New Roman"/>
                        </a:rPr>
                        <a:t>C</a:t>
                      </a:r>
                      <a:endParaRPr lang="fr-FR" sz="14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smtClean="0">
                          <a:solidFill>
                            <a:srgbClr val="FF0000"/>
                          </a:solidFill>
                          <a:latin typeface="Garamond"/>
                          <a:ea typeface="Calibri"/>
                          <a:cs typeface="Times New Roman"/>
                        </a:rPr>
                        <a:t>0</a:t>
                      </a:r>
                      <a:endParaRPr lang="fr-FR" sz="1400" b="1" dirty="0">
                        <a:solidFill>
                          <a:srgbClr val="FF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cxnSp>
        <p:nvCxnSpPr>
          <p:cNvPr id="36" name="Connecteur droit avec flèche 29"/>
          <p:cNvCxnSpPr>
            <a:cxnSpLocks noChangeShapeType="1"/>
          </p:cNvCxnSpPr>
          <p:nvPr/>
        </p:nvCxnSpPr>
        <p:spPr bwMode="auto">
          <a:xfrm flipH="1" flipV="1">
            <a:off x="5522913" y="3500438"/>
            <a:ext cx="1295400" cy="1193800"/>
          </a:xfrm>
          <a:prstGeom prst="straightConnector1">
            <a:avLst/>
          </a:prstGeom>
          <a:noFill/>
          <a:ln w="57150" algn="ctr">
            <a:solidFill>
              <a:srgbClr val="0066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" name="Connecteur droit avec flèche 28"/>
          <p:cNvCxnSpPr>
            <a:cxnSpLocks noChangeShapeType="1"/>
          </p:cNvCxnSpPr>
          <p:nvPr/>
        </p:nvCxnSpPr>
        <p:spPr bwMode="auto">
          <a:xfrm flipH="1" flipV="1">
            <a:off x="755650" y="2565400"/>
            <a:ext cx="385763" cy="442913"/>
          </a:xfrm>
          <a:prstGeom prst="straightConnector1">
            <a:avLst/>
          </a:prstGeom>
          <a:noFill/>
          <a:ln w="57150" algn="ctr">
            <a:solidFill>
              <a:srgbClr val="0066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305362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4450"/>
            <a:ext cx="7772400" cy="504825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fr-FR" sz="2800" b="1" dirty="0">
                <a:latin typeface="Garamond" pitchFamily="18" charset="0"/>
              </a:rPr>
              <a:t>RIP : construction des tables de routage</a:t>
            </a:r>
            <a:endParaRPr lang="fr-FR" sz="2800" b="1" dirty="0" smtClean="0">
              <a:latin typeface="Garamond" pitchFamily="18" charset="0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553200" y="6408738"/>
            <a:ext cx="2133600" cy="260350"/>
          </a:xfrm>
        </p:spPr>
        <p:txBody>
          <a:bodyPr/>
          <a:lstStyle/>
          <a:p>
            <a:pPr>
              <a:defRPr/>
            </a:pPr>
            <a:fld id="{BC97FDE2-E3D8-46F3-B3D9-8F593762DF03}" type="slidenum">
              <a:rPr lang="fr-FR" smtClean="0"/>
              <a:pPr>
                <a:defRPr/>
              </a:pPr>
              <a:t>57</a:t>
            </a:fld>
            <a:endParaRPr lang="fr-FR" dirty="0"/>
          </a:p>
        </p:txBody>
      </p:sp>
      <p:grpSp>
        <p:nvGrpSpPr>
          <p:cNvPr id="33796" name="Groupe 32"/>
          <p:cNvGrpSpPr>
            <a:grpSpLocks/>
          </p:cNvGrpSpPr>
          <p:nvPr/>
        </p:nvGrpSpPr>
        <p:grpSpPr bwMode="auto">
          <a:xfrm>
            <a:off x="1057275" y="2924175"/>
            <a:ext cx="6697663" cy="1152525"/>
            <a:chOff x="971600" y="2163459"/>
            <a:chExt cx="6698378" cy="1153197"/>
          </a:xfrm>
        </p:grpSpPr>
        <p:grpSp>
          <p:nvGrpSpPr>
            <p:cNvPr id="33896" name="Groupe 31"/>
            <p:cNvGrpSpPr>
              <a:grpSpLocks/>
            </p:cNvGrpSpPr>
            <p:nvPr/>
          </p:nvGrpSpPr>
          <p:grpSpPr bwMode="auto">
            <a:xfrm>
              <a:off x="971600" y="2163459"/>
              <a:ext cx="6698378" cy="576884"/>
              <a:chOff x="1187624" y="1412776"/>
              <a:chExt cx="6697662" cy="576635"/>
            </a:xfrm>
          </p:grpSpPr>
          <p:sp>
            <p:nvSpPr>
              <p:cNvPr id="33900" name="Ellipse 5"/>
              <p:cNvSpPr>
                <a:spLocks noChangeArrowheads="1"/>
              </p:cNvSpPr>
              <p:nvPr/>
            </p:nvSpPr>
            <p:spPr bwMode="auto">
              <a:xfrm>
                <a:off x="1187624" y="1412776"/>
                <a:ext cx="576143" cy="576635"/>
              </a:xfrm>
              <a:prstGeom prst="ellipse">
                <a:avLst/>
              </a:prstGeom>
              <a:noFill/>
              <a:ln w="38100" algn="ctr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r>
                  <a:rPr lang="fr-FR" sz="2800">
                    <a:latin typeface="Garamond" pitchFamily="18" charset="0"/>
                  </a:rPr>
                  <a:t>A</a:t>
                </a:r>
              </a:p>
            </p:txBody>
          </p:sp>
          <p:sp>
            <p:nvSpPr>
              <p:cNvPr id="33901" name="Ellipse 7"/>
              <p:cNvSpPr>
                <a:spLocks noChangeArrowheads="1"/>
              </p:cNvSpPr>
              <p:nvPr/>
            </p:nvSpPr>
            <p:spPr bwMode="auto">
              <a:xfrm>
                <a:off x="3420178" y="1412776"/>
                <a:ext cx="576143" cy="576635"/>
              </a:xfrm>
              <a:prstGeom prst="ellipse">
                <a:avLst/>
              </a:prstGeom>
              <a:noFill/>
              <a:ln w="38100" algn="ctr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r>
                  <a:rPr lang="fr-FR" sz="2800">
                    <a:latin typeface="Garamond" pitchFamily="18" charset="0"/>
                  </a:rPr>
                  <a:t>B</a:t>
                </a:r>
              </a:p>
            </p:txBody>
          </p:sp>
          <p:sp>
            <p:nvSpPr>
              <p:cNvPr id="33902" name="Ellipse 8"/>
              <p:cNvSpPr>
                <a:spLocks noChangeArrowheads="1"/>
              </p:cNvSpPr>
              <p:nvPr/>
            </p:nvSpPr>
            <p:spPr bwMode="auto">
              <a:xfrm>
                <a:off x="5364661" y="1412776"/>
                <a:ext cx="576143" cy="576635"/>
              </a:xfrm>
              <a:prstGeom prst="ellipse">
                <a:avLst/>
              </a:prstGeom>
              <a:noFill/>
              <a:ln w="38100" algn="ctr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r>
                  <a:rPr lang="fr-FR" sz="2800">
                    <a:latin typeface="Garamond" pitchFamily="18" charset="0"/>
                  </a:rPr>
                  <a:t>C</a:t>
                </a:r>
              </a:p>
            </p:txBody>
          </p:sp>
          <p:sp>
            <p:nvSpPr>
              <p:cNvPr id="33903" name="Ellipse 9"/>
              <p:cNvSpPr>
                <a:spLocks noChangeArrowheads="1"/>
              </p:cNvSpPr>
              <p:nvPr/>
            </p:nvSpPr>
            <p:spPr bwMode="auto">
              <a:xfrm>
                <a:off x="7309143" y="1412776"/>
                <a:ext cx="576143" cy="576635"/>
              </a:xfrm>
              <a:prstGeom prst="ellipse">
                <a:avLst/>
              </a:prstGeom>
              <a:noFill/>
              <a:ln w="38100" algn="ctr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r>
                  <a:rPr lang="fr-FR" sz="2800">
                    <a:latin typeface="Garamond" pitchFamily="18" charset="0"/>
                  </a:rPr>
                  <a:t>D</a:t>
                </a:r>
              </a:p>
            </p:txBody>
          </p:sp>
          <p:cxnSp>
            <p:nvCxnSpPr>
              <p:cNvPr id="33904" name="Connecteur droit 11"/>
              <p:cNvCxnSpPr>
                <a:cxnSpLocks noChangeShapeType="1"/>
                <a:stCxn id="33900" idx="6"/>
                <a:endCxn id="33901" idx="2"/>
              </p:cNvCxnSpPr>
              <p:nvPr/>
            </p:nvCxnSpPr>
            <p:spPr bwMode="auto">
              <a:xfrm>
                <a:off x="1763767" y="1701094"/>
                <a:ext cx="1656411" cy="0"/>
              </a:xfrm>
              <a:prstGeom prst="line">
                <a:avLst/>
              </a:prstGeom>
              <a:noFill/>
              <a:ln w="38100" algn="ctr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3905" name="Connecteur droit 13"/>
              <p:cNvCxnSpPr>
                <a:cxnSpLocks noChangeShapeType="1"/>
                <a:stCxn id="33901" idx="6"/>
                <a:endCxn id="33902" idx="2"/>
              </p:cNvCxnSpPr>
              <p:nvPr/>
            </p:nvCxnSpPr>
            <p:spPr bwMode="auto">
              <a:xfrm>
                <a:off x="3996321" y="1701094"/>
                <a:ext cx="1368340" cy="0"/>
              </a:xfrm>
              <a:prstGeom prst="line">
                <a:avLst/>
              </a:prstGeom>
              <a:noFill/>
              <a:ln w="38100" algn="ctr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3906" name="Connecteur droit 15"/>
              <p:cNvCxnSpPr>
                <a:cxnSpLocks noChangeShapeType="1"/>
                <a:stCxn id="33902" idx="6"/>
                <a:endCxn id="33903" idx="2"/>
              </p:cNvCxnSpPr>
              <p:nvPr/>
            </p:nvCxnSpPr>
            <p:spPr bwMode="auto">
              <a:xfrm>
                <a:off x="5940803" y="1701094"/>
                <a:ext cx="1368340" cy="0"/>
              </a:xfrm>
              <a:prstGeom prst="line">
                <a:avLst/>
              </a:prstGeom>
              <a:noFill/>
              <a:ln w="38100" algn="ctr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33897" name="Ellipse 9"/>
            <p:cNvSpPr>
              <a:spLocks noChangeArrowheads="1"/>
            </p:cNvSpPr>
            <p:nvPr/>
          </p:nvSpPr>
          <p:spPr bwMode="auto">
            <a:xfrm>
              <a:off x="4068275" y="2739772"/>
              <a:ext cx="576205" cy="576884"/>
            </a:xfrm>
            <a:prstGeom prst="ellipse">
              <a:avLst/>
            </a:prstGeom>
            <a:noFill/>
            <a:ln w="3810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r>
                <a:rPr lang="fr-FR" sz="2800">
                  <a:latin typeface="Garamond" pitchFamily="18" charset="0"/>
                </a:rPr>
                <a:t>E</a:t>
              </a:r>
            </a:p>
          </p:txBody>
        </p:sp>
        <p:cxnSp>
          <p:nvCxnSpPr>
            <p:cNvPr id="33898" name="Connecteur droit 11"/>
            <p:cNvCxnSpPr>
              <a:cxnSpLocks noChangeShapeType="1"/>
              <a:stCxn id="33900" idx="5"/>
              <a:endCxn id="33897" idx="2"/>
            </p:cNvCxnSpPr>
            <p:nvPr/>
          </p:nvCxnSpPr>
          <p:spPr bwMode="auto">
            <a:xfrm>
              <a:off x="1463422" y="2655861"/>
              <a:ext cx="2604853" cy="372354"/>
            </a:xfrm>
            <a:prstGeom prst="line">
              <a:avLst/>
            </a:prstGeom>
            <a:noFill/>
            <a:ln w="3810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899" name="Connecteur droit 11"/>
            <p:cNvCxnSpPr>
              <a:cxnSpLocks noChangeShapeType="1"/>
              <a:stCxn id="33897" idx="6"/>
              <a:endCxn id="33903" idx="3"/>
            </p:cNvCxnSpPr>
            <p:nvPr/>
          </p:nvCxnSpPr>
          <p:spPr bwMode="auto">
            <a:xfrm flipV="1">
              <a:off x="4644480" y="2655861"/>
              <a:ext cx="2533677" cy="372354"/>
            </a:xfrm>
            <a:prstGeom prst="line">
              <a:avLst/>
            </a:prstGeom>
            <a:noFill/>
            <a:ln w="3810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33815" name="Connecteur droit avec flèche 28"/>
          <p:cNvCxnSpPr>
            <a:cxnSpLocks noChangeShapeType="1"/>
            <a:endCxn id="33901" idx="3"/>
          </p:cNvCxnSpPr>
          <p:nvPr/>
        </p:nvCxnSpPr>
        <p:spPr bwMode="auto">
          <a:xfrm flipV="1">
            <a:off x="2051050" y="3416300"/>
            <a:ext cx="1322388" cy="517525"/>
          </a:xfrm>
          <a:prstGeom prst="straightConnector1">
            <a:avLst/>
          </a:prstGeom>
          <a:noFill/>
          <a:ln w="57150" algn="ctr">
            <a:solidFill>
              <a:srgbClr val="0066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50" name="Tableau 49"/>
          <p:cNvGraphicFramePr>
            <a:graphicFrameLocks noGrp="1"/>
          </p:cNvGraphicFramePr>
          <p:nvPr/>
        </p:nvGraphicFramePr>
        <p:xfrm>
          <a:off x="134938" y="3933825"/>
          <a:ext cx="3887787" cy="782766"/>
        </p:xfrm>
        <a:graphic>
          <a:graphicData uri="http://schemas.openxmlformats.org/drawingml/2006/table">
            <a:tbl>
              <a:tblPr/>
              <a:tblGrid>
                <a:gridCol w="1837863"/>
                <a:gridCol w="1130992"/>
                <a:gridCol w="918932"/>
              </a:tblGrid>
              <a:tr h="26087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latin typeface="Garamond"/>
                          <a:ea typeface="Calibri"/>
                          <a:cs typeface="Times New Roman"/>
                        </a:rPr>
                        <a:t>Adresse destination</a:t>
                      </a:r>
                      <a:endParaRPr lang="fr-FR" sz="14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err="1">
                          <a:latin typeface="Garamond"/>
                          <a:ea typeface="Calibri"/>
                          <a:cs typeface="Times New Roman"/>
                        </a:rPr>
                        <a:t>Next</a:t>
                      </a:r>
                      <a:r>
                        <a:rPr lang="fr-FR" sz="1600" b="1" dirty="0">
                          <a:latin typeface="Garamond"/>
                          <a:ea typeface="Calibri"/>
                          <a:cs typeface="Times New Roman"/>
                        </a:rPr>
                        <a:t> hop</a:t>
                      </a:r>
                      <a:endParaRPr lang="fr-FR" sz="14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latin typeface="Garamond"/>
                          <a:ea typeface="Calibri"/>
                          <a:cs typeface="Times New Roman"/>
                        </a:rPr>
                        <a:t>Distance</a:t>
                      </a:r>
                      <a:endParaRPr lang="fr-FR" sz="14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26087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latin typeface="Garamond" pitchFamily="18" charset="0"/>
                          <a:ea typeface="Calibri"/>
                          <a:cs typeface="Times New Roman"/>
                        </a:rPr>
                        <a:t>A</a:t>
                      </a: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latin typeface="Garamond" pitchFamily="18" charset="0"/>
                          <a:ea typeface="Calibri"/>
                          <a:cs typeface="Times New Roman"/>
                        </a:rPr>
                        <a:t>A</a:t>
                      </a: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smtClean="0">
                          <a:solidFill>
                            <a:srgbClr val="FF0000"/>
                          </a:solidFill>
                          <a:latin typeface="Garamond" pitchFamily="18" charset="0"/>
                          <a:ea typeface="Calibri"/>
                          <a:cs typeface="Times New Roman"/>
                        </a:rPr>
                        <a:t>1</a:t>
                      </a:r>
                      <a:endParaRPr lang="fr-FR" sz="1600" b="1" dirty="0">
                        <a:solidFill>
                          <a:srgbClr val="FF0000"/>
                        </a:solidFill>
                        <a:latin typeface="Garamond" pitchFamily="18" charset="0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26087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smtClean="0">
                          <a:latin typeface="Garamond" pitchFamily="18" charset="0"/>
                          <a:ea typeface="Calibri"/>
                          <a:cs typeface="Times New Roman"/>
                        </a:rPr>
                        <a:t>C</a:t>
                      </a:r>
                      <a:endParaRPr lang="fr-FR" sz="1600" b="1" dirty="0">
                        <a:latin typeface="Garamond" pitchFamily="18" charset="0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smtClean="0">
                          <a:latin typeface="Garamond" pitchFamily="18" charset="0"/>
                          <a:ea typeface="Calibri"/>
                          <a:cs typeface="Times New Roman"/>
                        </a:rPr>
                        <a:t>C</a:t>
                      </a:r>
                      <a:endParaRPr lang="fr-FR" sz="1600" b="1" dirty="0">
                        <a:latin typeface="Garamond" pitchFamily="18" charset="0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smtClean="0">
                          <a:solidFill>
                            <a:srgbClr val="FF0000"/>
                          </a:solidFill>
                          <a:latin typeface="Garamond" pitchFamily="18" charset="0"/>
                          <a:ea typeface="Calibri"/>
                          <a:cs typeface="Times New Roman"/>
                        </a:rPr>
                        <a:t>1</a:t>
                      </a:r>
                      <a:endParaRPr lang="fr-FR" sz="1600" b="1" dirty="0">
                        <a:solidFill>
                          <a:srgbClr val="FF0000"/>
                        </a:solidFill>
                        <a:latin typeface="Garamond" pitchFamily="18" charset="0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sp>
        <p:nvSpPr>
          <p:cNvPr id="33892" name="ZoneTexte 61"/>
          <p:cNvSpPr txBox="1">
            <a:spLocks noChangeArrowheads="1"/>
          </p:cNvSpPr>
          <p:nvPr/>
        </p:nvSpPr>
        <p:spPr bwMode="auto">
          <a:xfrm>
            <a:off x="900113" y="755650"/>
            <a:ext cx="6838950" cy="431800"/>
          </a:xfrm>
          <a:prstGeom prst="rect">
            <a:avLst/>
          </a:prstGeom>
          <a:solidFill>
            <a:srgbClr val="FFDC6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fr-FR">
                <a:latin typeface="Garamond" pitchFamily="18" charset="0"/>
              </a:rPr>
              <a:t>Après 30 secondes : 1</a:t>
            </a:r>
            <a:r>
              <a:rPr lang="fr-FR" baseline="30000">
                <a:latin typeface="Garamond" pitchFamily="18" charset="0"/>
              </a:rPr>
              <a:t>ère</a:t>
            </a:r>
            <a:r>
              <a:rPr lang="fr-FR">
                <a:latin typeface="Garamond" pitchFamily="18" charset="0"/>
              </a:rPr>
              <a:t> itération </a:t>
            </a:r>
            <a:r>
              <a:rPr lang="fr-FR">
                <a:latin typeface="Garamond" pitchFamily="18" charset="0"/>
                <a:sym typeface="Wingdings" pitchFamily="2" charset="2"/>
              </a:rPr>
              <a:t> découvrir les voisins à 1 seul saut</a:t>
            </a:r>
            <a:endParaRPr lang="fr-FR">
              <a:latin typeface="Garamond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331640" y="2631102"/>
            <a:ext cx="189083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600" dirty="0" err="1">
                <a:solidFill>
                  <a:srgbClr val="800000"/>
                </a:solidFill>
                <a:latin typeface="Garamond" pitchFamily="18" charset="0"/>
              </a:rPr>
              <a:t>Voisins_A</a:t>
            </a:r>
            <a:r>
              <a:rPr lang="fr-FR" sz="1600" dirty="0">
                <a:solidFill>
                  <a:srgbClr val="800000"/>
                </a:solidFill>
                <a:latin typeface="Garamond" pitchFamily="18" charset="0"/>
              </a:rPr>
              <a:t> = {B, E</a:t>
            </a:r>
            <a:r>
              <a:rPr lang="fr-FR" sz="1600" dirty="0" smtClean="0">
                <a:solidFill>
                  <a:srgbClr val="800000"/>
                </a:solidFill>
                <a:latin typeface="Garamond" pitchFamily="18" charset="0"/>
              </a:rPr>
              <a:t>} </a:t>
            </a:r>
            <a:endParaRPr lang="fr-FR" sz="1600" dirty="0"/>
          </a:p>
        </p:txBody>
      </p:sp>
      <p:sp>
        <p:nvSpPr>
          <p:cNvPr id="3" name="Rectangle 2"/>
          <p:cNvSpPr/>
          <p:nvPr/>
        </p:nvSpPr>
        <p:spPr>
          <a:xfrm>
            <a:off x="3131840" y="2554843"/>
            <a:ext cx="183313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600" dirty="0" err="1">
                <a:solidFill>
                  <a:srgbClr val="FF0000"/>
                </a:solidFill>
                <a:latin typeface="Garamond" pitchFamily="18" charset="0"/>
              </a:rPr>
              <a:t>Voisins_B</a:t>
            </a:r>
            <a:r>
              <a:rPr lang="fr-FR" sz="1600" dirty="0">
                <a:solidFill>
                  <a:srgbClr val="FF0000"/>
                </a:solidFill>
                <a:latin typeface="Garamond" pitchFamily="18" charset="0"/>
              </a:rPr>
              <a:t> = {A, C}</a:t>
            </a:r>
            <a:endParaRPr lang="fr-FR" sz="1600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860032" y="2578552"/>
            <a:ext cx="191007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600" dirty="0" err="1">
                <a:solidFill>
                  <a:srgbClr val="800000"/>
                </a:solidFill>
                <a:latin typeface="Garamond" pitchFamily="18" charset="0"/>
              </a:rPr>
              <a:t>Voisins_C</a:t>
            </a:r>
            <a:r>
              <a:rPr lang="fr-FR" sz="1600" dirty="0">
                <a:solidFill>
                  <a:srgbClr val="800000"/>
                </a:solidFill>
                <a:latin typeface="Garamond" pitchFamily="18" charset="0"/>
              </a:rPr>
              <a:t> = {B, D</a:t>
            </a:r>
            <a:r>
              <a:rPr lang="fr-FR" sz="1600" dirty="0" smtClean="0">
                <a:solidFill>
                  <a:srgbClr val="800000"/>
                </a:solidFill>
                <a:latin typeface="Garamond" pitchFamily="18" charset="0"/>
              </a:rPr>
              <a:t>} </a:t>
            </a:r>
            <a:endParaRPr lang="fr-FR" sz="1600" dirty="0">
              <a:solidFill>
                <a:srgbClr val="8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804248" y="3573016"/>
            <a:ext cx="18707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600" dirty="0" err="1">
                <a:solidFill>
                  <a:srgbClr val="FF0000"/>
                </a:solidFill>
                <a:latin typeface="Garamond" pitchFamily="18" charset="0"/>
              </a:rPr>
              <a:t>Voisins_D</a:t>
            </a:r>
            <a:r>
              <a:rPr lang="fr-FR" sz="1600" dirty="0">
                <a:solidFill>
                  <a:srgbClr val="FF0000"/>
                </a:solidFill>
                <a:latin typeface="Garamond" pitchFamily="18" charset="0"/>
              </a:rPr>
              <a:t> = {C, E}</a:t>
            </a:r>
            <a:endParaRPr lang="fr-FR" sz="1600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727842" y="3789040"/>
            <a:ext cx="186038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600" dirty="0" err="1" smtClean="0">
                <a:solidFill>
                  <a:srgbClr val="800000"/>
                </a:solidFill>
                <a:latin typeface="Garamond" pitchFamily="18" charset="0"/>
              </a:rPr>
              <a:t>Voisins_E</a:t>
            </a:r>
            <a:r>
              <a:rPr lang="fr-FR" sz="1600" dirty="0" smtClean="0">
                <a:solidFill>
                  <a:srgbClr val="800000"/>
                </a:solidFill>
                <a:latin typeface="Garamond" pitchFamily="18" charset="0"/>
              </a:rPr>
              <a:t> = </a:t>
            </a:r>
            <a:r>
              <a:rPr lang="fr-FR" sz="1600" dirty="0">
                <a:solidFill>
                  <a:srgbClr val="800000"/>
                </a:solidFill>
                <a:latin typeface="Garamond" pitchFamily="18" charset="0"/>
              </a:rPr>
              <a:t>{A, D}</a:t>
            </a:r>
            <a:endParaRPr lang="fr-FR" sz="1600" dirty="0"/>
          </a:p>
        </p:txBody>
      </p:sp>
      <p:sp>
        <p:nvSpPr>
          <p:cNvPr id="34" name="Rectangle 33"/>
          <p:cNvSpPr/>
          <p:nvPr/>
        </p:nvSpPr>
        <p:spPr>
          <a:xfrm>
            <a:off x="451430" y="5013176"/>
            <a:ext cx="3651256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Garamond" pitchFamily="18" charset="0"/>
              </a:rPr>
              <a:t>B</a:t>
            </a:r>
            <a:r>
              <a:rPr lang="en-US" sz="2000" dirty="0" smtClean="0">
                <a:solidFill>
                  <a:srgbClr val="FF0000"/>
                </a:solidFill>
                <a:latin typeface="Garamond" pitchFamily="18" charset="0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Garamond" pitchFamily="18" charset="0"/>
              </a:rPr>
              <a:t>reçoit</a:t>
            </a:r>
            <a:r>
              <a:rPr lang="en-US" sz="2000" dirty="0" smtClean="0">
                <a:solidFill>
                  <a:srgbClr val="FF0000"/>
                </a:solidFill>
                <a:latin typeface="Garamond" pitchFamily="18" charset="0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Garamond" pitchFamily="18" charset="0"/>
              </a:rPr>
              <a:t>l’initialisation</a:t>
            </a:r>
            <a:r>
              <a:rPr lang="en-US" sz="2000" dirty="0" smtClean="0">
                <a:solidFill>
                  <a:srgbClr val="FF0000"/>
                </a:solidFill>
                <a:latin typeface="Garamond" pitchFamily="18" charset="0"/>
              </a:rPr>
              <a:t> de A et C</a:t>
            </a:r>
            <a:endParaRPr lang="fr-FR" sz="2000" dirty="0">
              <a:solidFill>
                <a:srgbClr val="FF0000"/>
              </a:solidFill>
              <a:latin typeface="Garamond" pitchFamily="18" charset="0"/>
            </a:endParaRPr>
          </a:p>
        </p:txBody>
      </p:sp>
      <p:cxnSp>
        <p:nvCxnSpPr>
          <p:cNvPr id="27" name="Connecteur droit avec flèche 26"/>
          <p:cNvCxnSpPr/>
          <p:nvPr/>
        </p:nvCxnSpPr>
        <p:spPr bwMode="auto">
          <a:xfrm>
            <a:off x="1862992" y="3068960"/>
            <a:ext cx="1280160" cy="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2" name="Connecteur droit avec flèche 31"/>
          <p:cNvCxnSpPr/>
          <p:nvPr/>
        </p:nvCxnSpPr>
        <p:spPr bwMode="auto">
          <a:xfrm>
            <a:off x="3995936" y="3082608"/>
            <a:ext cx="1188720" cy="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arrow" w="med" len="med"/>
            <a:tailEnd type="none" w="med" len="med"/>
          </a:ln>
          <a:effectLst/>
        </p:spPr>
      </p:cxnSp>
      <p:graphicFrame>
        <p:nvGraphicFramePr>
          <p:cNvPr id="33" name="Tableau 32"/>
          <p:cNvGraphicFramePr>
            <a:graphicFrameLocks noGrp="1"/>
          </p:cNvGraphicFramePr>
          <p:nvPr/>
        </p:nvGraphicFramePr>
        <p:xfrm>
          <a:off x="250825" y="2033588"/>
          <a:ext cx="3887789" cy="522288"/>
        </p:xfrm>
        <a:graphic>
          <a:graphicData uri="http://schemas.openxmlformats.org/drawingml/2006/table">
            <a:tbl>
              <a:tblPr/>
              <a:tblGrid>
                <a:gridCol w="1837864"/>
                <a:gridCol w="1130993"/>
                <a:gridCol w="918932"/>
              </a:tblGrid>
              <a:tr h="26114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latin typeface="Garamond"/>
                          <a:ea typeface="Calibri"/>
                          <a:cs typeface="Times New Roman"/>
                        </a:rPr>
                        <a:t>Adresse destination</a:t>
                      </a:r>
                      <a:endParaRPr lang="fr-FR" sz="14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>
                          <a:latin typeface="Garamond"/>
                          <a:ea typeface="Calibri"/>
                          <a:cs typeface="Times New Roman"/>
                        </a:rPr>
                        <a:t>Next hop</a:t>
                      </a:r>
                      <a:endParaRPr lang="fr-FR" sz="14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latin typeface="Garamond"/>
                          <a:ea typeface="Calibri"/>
                          <a:cs typeface="Times New Roman"/>
                        </a:rPr>
                        <a:t>Distance</a:t>
                      </a:r>
                      <a:endParaRPr lang="fr-FR" sz="14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26114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>
                          <a:latin typeface="Garamond"/>
                          <a:ea typeface="Calibri"/>
                          <a:cs typeface="Times New Roman"/>
                        </a:rPr>
                        <a:t>A</a:t>
                      </a:r>
                      <a:endParaRPr lang="fr-FR" sz="14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>
                          <a:latin typeface="Garamond"/>
                          <a:ea typeface="Calibri"/>
                          <a:cs typeface="Times New Roman"/>
                        </a:rPr>
                        <a:t>A</a:t>
                      </a:r>
                      <a:endParaRPr lang="fr-FR" sz="14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smtClean="0">
                          <a:solidFill>
                            <a:srgbClr val="FF0000"/>
                          </a:solidFill>
                          <a:latin typeface="Garamond"/>
                          <a:ea typeface="Calibri"/>
                          <a:cs typeface="Times New Roman"/>
                        </a:rPr>
                        <a:t>0</a:t>
                      </a:r>
                      <a:endParaRPr lang="fr-FR" sz="1400" b="1" dirty="0">
                        <a:solidFill>
                          <a:srgbClr val="FF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5" name="Tableau 34"/>
          <p:cNvGraphicFramePr>
            <a:graphicFrameLocks noGrp="1"/>
          </p:cNvGraphicFramePr>
          <p:nvPr/>
        </p:nvGraphicFramePr>
        <p:xfrm>
          <a:off x="4802188" y="4694238"/>
          <a:ext cx="3887787" cy="522288"/>
        </p:xfrm>
        <a:graphic>
          <a:graphicData uri="http://schemas.openxmlformats.org/drawingml/2006/table">
            <a:tbl>
              <a:tblPr/>
              <a:tblGrid>
                <a:gridCol w="1837863"/>
                <a:gridCol w="1130992"/>
                <a:gridCol w="918932"/>
              </a:tblGrid>
              <a:tr h="26114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latin typeface="Garamond"/>
                          <a:ea typeface="Calibri"/>
                          <a:cs typeface="Times New Roman"/>
                        </a:rPr>
                        <a:t>Adresse destination</a:t>
                      </a:r>
                      <a:endParaRPr lang="fr-FR" sz="14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>
                          <a:latin typeface="Garamond"/>
                          <a:ea typeface="Calibri"/>
                          <a:cs typeface="Times New Roman"/>
                        </a:rPr>
                        <a:t>Next hop</a:t>
                      </a:r>
                      <a:endParaRPr lang="fr-FR" sz="14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latin typeface="Garamond"/>
                          <a:ea typeface="Calibri"/>
                          <a:cs typeface="Times New Roman"/>
                        </a:rPr>
                        <a:t>Distance</a:t>
                      </a:r>
                      <a:endParaRPr lang="fr-FR" sz="14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26114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latin typeface="Garamond"/>
                          <a:ea typeface="Calibri"/>
                          <a:cs typeface="Times New Roman"/>
                        </a:rPr>
                        <a:t>C</a:t>
                      </a:r>
                      <a:endParaRPr lang="fr-FR" sz="14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latin typeface="Garamond"/>
                          <a:ea typeface="Calibri"/>
                          <a:cs typeface="Times New Roman"/>
                        </a:rPr>
                        <a:t>C</a:t>
                      </a:r>
                      <a:endParaRPr lang="fr-FR" sz="14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smtClean="0">
                          <a:solidFill>
                            <a:srgbClr val="FF0000"/>
                          </a:solidFill>
                          <a:latin typeface="Garamond"/>
                          <a:ea typeface="Calibri"/>
                          <a:cs typeface="Times New Roman"/>
                        </a:rPr>
                        <a:t>0</a:t>
                      </a:r>
                      <a:endParaRPr lang="fr-FR" sz="1400" b="1" dirty="0">
                        <a:solidFill>
                          <a:srgbClr val="FF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cxnSp>
        <p:nvCxnSpPr>
          <p:cNvPr id="36" name="Connecteur droit avec flèche 29"/>
          <p:cNvCxnSpPr>
            <a:cxnSpLocks noChangeShapeType="1"/>
          </p:cNvCxnSpPr>
          <p:nvPr/>
        </p:nvCxnSpPr>
        <p:spPr bwMode="auto">
          <a:xfrm flipH="1" flipV="1">
            <a:off x="5522913" y="3500438"/>
            <a:ext cx="1295400" cy="1193800"/>
          </a:xfrm>
          <a:prstGeom prst="straightConnector1">
            <a:avLst/>
          </a:prstGeom>
          <a:noFill/>
          <a:ln w="57150" algn="ctr">
            <a:solidFill>
              <a:srgbClr val="0066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" name="Connecteur droit avec flèche 28"/>
          <p:cNvCxnSpPr>
            <a:cxnSpLocks noChangeShapeType="1"/>
          </p:cNvCxnSpPr>
          <p:nvPr/>
        </p:nvCxnSpPr>
        <p:spPr bwMode="auto">
          <a:xfrm flipH="1" flipV="1">
            <a:off x="755650" y="2565400"/>
            <a:ext cx="385763" cy="442913"/>
          </a:xfrm>
          <a:prstGeom prst="straightConnector1">
            <a:avLst/>
          </a:prstGeom>
          <a:noFill/>
          <a:ln w="57150" algn="ctr">
            <a:solidFill>
              <a:srgbClr val="0066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319219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4450"/>
            <a:ext cx="7772400" cy="504825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fr-FR" sz="2800" b="1" dirty="0">
                <a:latin typeface="Garamond" pitchFamily="18" charset="0"/>
              </a:rPr>
              <a:t>RIP : construction des tables de routage</a:t>
            </a:r>
            <a:endParaRPr lang="fr-FR" sz="2800" b="1" dirty="0" smtClean="0">
              <a:latin typeface="Garamond" pitchFamily="18" charset="0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553200" y="6408738"/>
            <a:ext cx="2133600" cy="260350"/>
          </a:xfrm>
        </p:spPr>
        <p:txBody>
          <a:bodyPr/>
          <a:lstStyle/>
          <a:p>
            <a:pPr>
              <a:defRPr/>
            </a:pPr>
            <a:fld id="{BC97FDE2-E3D8-46F3-B3D9-8F593762DF03}" type="slidenum">
              <a:rPr lang="fr-FR" smtClean="0"/>
              <a:pPr>
                <a:defRPr/>
              </a:pPr>
              <a:t>58</a:t>
            </a:fld>
            <a:endParaRPr lang="fr-FR" dirty="0"/>
          </a:p>
        </p:txBody>
      </p:sp>
      <p:grpSp>
        <p:nvGrpSpPr>
          <p:cNvPr id="33796" name="Groupe 32"/>
          <p:cNvGrpSpPr>
            <a:grpSpLocks/>
          </p:cNvGrpSpPr>
          <p:nvPr/>
        </p:nvGrpSpPr>
        <p:grpSpPr bwMode="auto">
          <a:xfrm>
            <a:off x="1057275" y="2924175"/>
            <a:ext cx="6697663" cy="1152525"/>
            <a:chOff x="971600" y="2163459"/>
            <a:chExt cx="6698378" cy="1153197"/>
          </a:xfrm>
        </p:grpSpPr>
        <p:grpSp>
          <p:nvGrpSpPr>
            <p:cNvPr id="33896" name="Groupe 31"/>
            <p:cNvGrpSpPr>
              <a:grpSpLocks/>
            </p:cNvGrpSpPr>
            <p:nvPr/>
          </p:nvGrpSpPr>
          <p:grpSpPr bwMode="auto">
            <a:xfrm>
              <a:off x="971600" y="2163459"/>
              <a:ext cx="6698378" cy="576884"/>
              <a:chOff x="1187624" y="1412776"/>
              <a:chExt cx="6697662" cy="576635"/>
            </a:xfrm>
          </p:grpSpPr>
          <p:sp>
            <p:nvSpPr>
              <p:cNvPr id="33900" name="Ellipse 5"/>
              <p:cNvSpPr>
                <a:spLocks noChangeArrowheads="1"/>
              </p:cNvSpPr>
              <p:nvPr/>
            </p:nvSpPr>
            <p:spPr bwMode="auto">
              <a:xfrm>
                <a:off x="1187624" y="1412776"/>
                <a:ext cx="576143" cy="576635"/>
              </a:xfrm>
              <a:prstGeom prst="ellipse">
                <a:avLst/>
              </a:prstGeom>
              <a:noFill/>
              <a:ln w="38100" algn="ctr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r>
                  <a:rPr lang="fr-FR" sz="2800">
                    <a:latin typeface="Garamond" pitchFamily="18" charset="0"/>
                  </a:rPr>
                  <a:t>A</a:t>
                </a:r>
              </a:p>
            </p:txBody>
          </p:sp>
          <p:sp>
            <p:nvSpPr>
              <p:cNvPr id="33901" name="Ellipse 7"/>
              <p:cNvSpPr>
                <a:spLocks noChangeArrowheads="1"/>
              </p:cNvSpPr>
              <p:nvPr/>
            </p:nvSpPr>
            <p:spPr bwMode="auto">
              <a:xfrm>
                <a:off x="3420178" y="1412776"/>
                <a:ext cx="576143" cy="576635"/>
              </a:xfrm>
              <a:prstGeom prst="ellipse">
                <a:avLst/>
              </a:prstGeom>
              <a:noFill/>
              <a:ln w="38100" algn="ctr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r>
                  <a:rPr lang="fr-FR" sz="2800">
                    <a:latin typeface="Garamond" pitchFamily="18" charset="0"/>
                  </a:rPr>
                  <a:t>B</a:t>
                </a:r>
              </a:p>
            </p:txBody>
          </p:sp>
          <p:sp>
            <p:nvSpPr>
              <p:cNvPr id="33902" name="Ellipse 8"/>
              <p:cNvSpPr>
                <a:spLocks noChangeArrowheads="1"/>
              </p:cNvSpPr>
              <p:nvPr/>
            </p:nvSpPr>
            <p:spPr bwMode="auto">
              <a:xfrm>
                <a:off x="5364661" y="1412776"/>
                <a:ext cx="576143" cy="576635"/>
              </a:xfrm>
              <a:prstGeom prst="ellipse">
                <a:avLst/>
              </a:prstGeom>
              <a:noFill/>
              <a:ln w="38100" algn="ctr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r>
                  <a:rPr lang="fr-FR" sz="2800">
                    <a:latin typeface="Garamond" pitchFamily="18" charset="0"/>
                  </a:rPr>
                  <a:t>C</a:t>
                </a:r>
              </a:p>
            </p:txBody>
          </p:sp>
          <p:sp>
            <p:nvSpPr>
              <p:cNvPr id="33903" name="Ellipse 9"/>
              <p:cNvSpPr>
                <a:spLocks noChangeArrowheads="1"/>
              </p:cNvSpPr>
              <p:nvPr/>
            </p:nvSpPr>
            <p:spPr bwMode="auto">
              <a:xfrm>
                <a:off x="7309143" y="1412776"/>
                <a:ext cx="576143" cy="576635"/>
              </a:xfrm>
              <a:prstGeom prst="ellipse">
                <a:avLst/>
              </a:prstGeom>
              <a:noFill/>
              <a:ln w="38100" algn="ctr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r>
                  <a:rPr lang="fr-FR" sz="2800">
                    <a:latin typeface="Garamond" pitchFamily="18" charset="0"/>
                  </a:rPr>
                  <a:t>D</a:t>
                </a:r>
              </a:p>
            </p:txBody>
          </p:sp>
          <p:cxnSp>
            <p:nvCxnSpPr>
              <p:cNvPr id="33904" name="Connecteur droit 11"/>
              <p:cNvCxnSpPr>
                <a:cxnSpLocks noChangeShapeType="1"/>
                <a:stCxn id="33900" idx="6"/>
                <a:endCxn id="33901" idx="2"/>
              </p:cNvCxnSpPr>
              <p:nvPr/>
            </p:nvCxnSpPr>
            <p:spPr bwMode="auto">
              <a:xfrm>
                <a:off x="1763767" y="1701094"/>
                <a:ext cx="1656411" cy="0"/>
              </a:xfrm>
              <a:prstGeom prst="line">
                <a:avLst/>
              </a:prstGeom>
              <a:noFill/>
              <a:ln w="38100" algn="ctr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3905" name="Connecteur droit 13"/>
              <p:cNvCxnSpPr>
                <a:cxnSpLocks noChangeShapeType="1"/>
                <a:stCxn id="33901" idx="6"/>
                <a:endCxn id="33902" idx="2"/>
              </p:cNvCxnSpPr>
              <p:nvPr/>
            </p:nvCxnSpPr>
            <p:spPr bwMode="auto">
              <a:xfrm>
                <a:off x="3996321" y="1701094"/>
                <a:ext cx="1368340" cy="0"/>
              </a:xfrm>
              <a:prstGeom prst="line">
                <a:avLst/>
              </a:prstGeom>
              <a:noFill/>
              <a:ln w="38100" algn="ctr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3906" name="Connecteur droit 15"/>
              <p:cNvCxnSpPr>
                <a:cxnSpLocks noChangeShapeType="1"/>
                <a:stCxn id="33902" idx="6"/>
                <a:endCxn id="33903" idx="2"/>
              </p:cNvCxnSpPr>
              <p:nvPr/>
            </p:nvCxnSpPr>
            <p:spPr bwMode="auto">
              <a:xfrm>
                <a:off x="5940803" y="1701094"/>
                <a:ext cx="1368340" cy="0"/>
              </a:xfrm>
              <a:prstGeom prst="line">
                <a:avLst/>
              </a:prstGeom>
              <a:noFill/>
              <a:ln w="38100" algn="ctr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33897" name="Ellipse 9"/>
            <p:cNvSpPr>
              <a:spLocks noChangeArrowheads="1"/>
            </p:cNvSpPr>
            <p:nvPr/>
          </p:nvSpPr>
          <p:spPr bwMode="auto">
            <a:xfrm>
              <a:off x="4068275" y="2739772"/>
              <a:ext cx="576205" cy="576884"/>
            </a:xfrm>
            <a:prstGeom prst="ellipse">
              <a:avLst/>
            </a:prstGeom>
            <a:noFill/>
            <a:ln w="3810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r>
                <a:rPr lang="fr-FR" sz="2800">
                  <a:latin typeface="Garamond" pitchFamily="18" charset="0"/>
                </a:rPr>
                <a:t>E</a:t>
              </a:r>
            </a:p>
          </p:txBody>
        </p:sp>
        <p:cxnSp>
          <p:nvCxnSpPr>
            <p:cNvPr id="33898" name="Connecteur droit 11"/>
            <p:cNvCxnSpPr>
              <a:cxnSpLocks noChangeShapeType="1"/>
              <a:stCxn id="33900" idx="5"/>
              <a:endCxn id="33897" idx="2"/>
            </p:cNvCxnSpPr>
            <p:nvPr/>
          </p:nvCxnSpPr>
          <p:spPr bwMode="auto">
            <a:xfrm>
              <a:off x="1463422" y="2655861"/>
              <a:ext cx="2604853" cy="372354"/>
            </a:xfrm>
            <a:prstGeom prst="line">
              <a:avLst/>
            </a:prstGeom>
            <a:noFill/>
            <a:ln w="3810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899" name="Connecteur droit 11"/>
            <p:cNvCxnSpPr>
              <a:cxnSpLocks noChangeShapeType="1"/>
              <a:stCxn id="33897" idx="6"/>
              <a:endCxn id="33903" idx="3"/>
            </p:cNvCxnSpPr>
            <p:nvPr/>
          </p:nvCxnSpPr>
          <p:spPr bwMode="auto">
            <a:xfrm flipV="1">
              <a:off x="4644480" y="2655861"/>
              <a:ext cx="2533677" cy="372354"/>
            </a:xfrm>
            <a:prstGeom prst="line">
              <a:avLst/>
            </a:prstGeom>
            <a:noFill/>
            <a:ln w="3810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aphicFrame>
        <p:nvGraphicFramePr>
          <p:cNvPr id="24" name="Tableau 23"/>
          <p:cNvGraphicFramePr>
            <a:graphicFrameLocks noGrp="1"/>
          </p:cNvGraphicFramePr>
          <p:nvPr/>
        </p:nvGraphicFramePr>
        <p:xfrm>
          <a:off x="179388" y="1484313"/>
          <a:ext cx="3887787" cy="782766"/>
        </p:xfrm>
        <a:graphic>
          <a:graphicData uri="http://schemas.openxmlformats.org/drawingml/2006/table">
            <a:tbl>
              <a:tblPr/>
              <a:tblGrid>
                <a:gridCol w="1837863"/>
                <a:gridCol w="1130992"/>
                <a:gridCol w="918932"/>
              </a:tblGrid>
              <a:tr h="26087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latin typeface="Garamond"/>
                          <a:ea typeface="Calibri"/>
                          <a:cs typeface="Times New Roman"/>
                        </a:rPr>
                        <a:t>Adresse destination</a:t>
                      </a:r>
                      <a:endParaRPr lang="fr-FR" sz="14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>
                          <a:latin typeface="Garamond"/>
                          <a:ea typeface="Calibri"/>
                          <a:cs typeface="Times New Roman"/>
                        </a:rPr>
                        <a:t>Next hop</a:t>
                      </a:r>
                      <a:endParaRPr lang="fr-FR" sz="14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latin typeface="Garamond"/>
                          <a:ea typeface="Calibri"/>
                          <a:cs typeface="Times New Roman"/>
                        </a:rPr>
                        <a:t>Distance</a:t>
                      </a:r>
                      <a:endParaRPr lang="fr-FR" sz="14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26087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latin typeface="Garamond" pitchFamily="18" charset="0"/>
                          <a:ea typeface="Calibri"/>
                          <a:cs typeface="Times New Roman"/>
                        </a:rPr>
                        <a:t>B</a:t>
                      </a: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latin typeface="Garamond" pitchFamily="18" charset="0"/>
                          <a:ea typeface="Calibri"/>
                          <a:cs typeface="Times New Roman"/>
                        </a:rPr>
                        <a:t>B</a:t>
                      </a: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smtClean="0">
                          <a:solidFill>
                            <a:srgbClr val="FF0000"/>
                          </a:solidFill>
                          <a:latin typeface="Garamond" pitchFamily="18" charset="0"/>
                          <a:ea typeface="Calibri"/>
                          <a:cs typeface="Times New Roman"/>
                        </a:rPr>
                        <a:t>1</a:t>
                      </a:r>
                      <a:endParaRPr lang="fr-FR" sz="1600" b="1" dirty="0">
                        <a:solidFill>
                          <a:srgbClr val="FF0000"/>
                        </a:solidFill>
                        <a:latin typeface="Garamond" pitchFamily="18" charset="0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26087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smtClean="0">
                          <a:latin typeface="Garamond" pitchFamily="18" charset="0"/>
                          <a:ea typeface="Calibri"/>
                          <a:cs typeface="Times New Roman"/>
                        </a:rPr>
                        <a:t>E</a:t>
                      </a:r>
                      <a:endParaRPr lang="fr-FR" sz="1600" b="1" dirty="0">
                        <a:latin typeface="Garamond" pitchFamily="18" charset="0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smtClean="0">
                          <a:latin typeface="Garamond" pitchFamily="18" charset="0"/>
                          <a:ea typeface="Calibri"/>
                          <a:cs typeface="Times New Roman"/>
                        </a:rPr>
                        <a:t>E</a:t>
                      </a:r>
                      <a:endParaRPr lang="fr-FR" sz="1600" b="1" dirty="0">
                        <a:latin typeface="Garamond" pitchFamily="18" charset="0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smtClean="0">
                          <a:solidFill>
                            <a:srgbClr val="FF0000"/>
                          </a:solidFill>
                          <a:latin typeface="Garamond" pitchFamily="18" charset="0"/>
                          <a:ea typeface="Calibri"/>
                          <a:cs typeface="Times New Roman"/>
                        </a:rPr>
                        <a:t>1</a:t>
                      </a:r>
                      <a:endParaRPr lang="fr-FR" sz="1600" b="1" dirty="0">
                        <a:solidFill>
                          <a:srgbClr val="FF0000"/>
                        </a:solidFill>
                        <a:latin typeface="Garamond" pitchFamily="18" charset="0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cxnSp>
        <p:nvCxnSpPr>
          <p:cNvPr id="33815" name="Connecteur droit avec flèche 28"/>
          <p:cNvCxnSpPr>
            <a:cxnSpLocks noChangeShapeType="1"/>
            <a:endCxn id="33901" idx="3"/>
          </p:cNvCxnSpPr>
          <p:nvPr/>
        </p:nvCxnSpPr>
        <p:spPr bwMode="auto">
          <a:xfrm flipV="1">
            <a:off x="2051050" y="3416300"/>
            <a:ext cx="1322388" cy="517525"/>
          </a:xfrm>
          <a:prstGeom prst="straightConnector1">
            <a:avLst/>
          </a:prstGeom>
          <a:noFill/>
          <a:ln w="57150" algn="ctr">
            <a:solidFill>
              <a:srgbClr val="0066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16" name="Connecteur droit avec flèche 29"/>
          <p:cNvCxnSpPr>
            <a:cxnSpLocks noChangeShapeType="1"/>
            <a:endCxn id="33902" idx="5"/>
          </p:cNvCxnSpPr>
          <p:nvPr/>
        </p:nvCxnSpPr>
        <p:spPr bwMode="auto">
          <a:xfrm flipH="1" flipV="1">
            <a:off x="5726082" y="3416290"/>
            <a:ext cx="1537088" cy="804873"/>
          </a:xfrm>
          <a:prstGeom prst="straightConnector1">
            <a:avLst/>
          </a:prstGeom>
          <a:noFill/>
          <a:ln w="57150" algn="ctr">
            <a:solidFill>
              <a:srgbClr val="0066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17" name="Connecteur droit avec flèche 28"/>
          <p:cNvCxnSpPr>
            <a:cxnSpLocks noChangeShapeType="1"/>
            <a:stCxn id="33900" idx="0"/>
          </p:cNvCxnSpPr>
          <p:nvPr/>
        </p:nvCxnSpPr>
        <p:spPr bwMode="auto">
          <a:xfrm flipH="1" flipV="1">
            <a:off x="1331913" y="2276475"/>
            <a:ext cx="12700" cy="647700"/>
          </a:xfrm>
          <a:prstGeom prst="straightConnector1">
            <a:avLst/>
          </a:prstGeom>
          <a:noFill/>
          <a:ln w="57150" algn="ctr">
            <a:solidFill>
              <a:srgbClr val="0066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50" name="Tableau 49"/>
          <p:cNvGraphicFramePr>
            <a:graphicFrameLocks noGrp="1"/>
          </p:cNvGraphicFramePr>
          <p:nvPr/>
        </p:nvGraphicFramePr>
        <p:xfrm>
          <a:off x="134938" y="3933825"/>
          <a:ext cx="3887787" cy="782766"/>
        </p:xfrm>
        <a:graphic>
          <a:graphicData uri="http://schemas.openxmlformats.org/drawingml/2006/table">
            <a:tbl>
              <a:tblPr/>
              <a:tblGrid>
                <a:gridCol w="1837863"/>
                <a:gridCol w="1130992"/>
                <a:gridCol w="918932"/>
              </a:tblGrid>
              <a:tr h="26087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latin typeface="Garamond"/>
                          <a:ea typeface="Calibri"/>
                          <a:cs typeface="Times New Roman"/>
                        </a:rPr>
                        <a:t>Adresse destination</a:t>
                      </a:r>
                      <a:endParaRPr lang="fr-FR" sz="14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err="1">
                          <a:latin typeface="Garamond"/>
                          <a:ea typeface="Calibri"/>
                          <a:cs typeface="Times New Roman"/>
                        </a:rPr>
                        <a:t>Next</a:t>
                      </a:r>
                      <a:r>
                        <a:rPr lang="fr-FR" sz="1600" b="1" dirty="0">
                          <a:latin typeface="Garamond"/>
                          <a:ea typeface="Calibri"/>
                          <a:cs typeface="Times New Roman"/>
                        </a:rPr>
                        <a:t> hop</a:t>
                      </a:r>
                      <a:endParaRPr lang="fr-FR" sz="14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latin typeface="Garamond"/>
                          <a:ea typeface="Calibri"/>
                          <a:cs typeface="Times New Roman"/>
                        </a:rPr>
                        <a:t>Distance</a:t>
                      </a:r>
                      <a:endParaRPr lang="fr-FR" sz="14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26087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latin typeface="Garamond" pitchFamily="18" charset="0"/>
                          <a:ea typeface="Calibri"/>
                          <a:cs typeface="Times New Roman"/>
                        </a:rPr>
                        <a:t>A</a:t>
                      </a: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latin typeface="Garamond" pitchFamily="18" charset="0"/>
                          <a:ea typeface="Calibri"/>
                          <a:cs typeface="Times New Roman"/>
                        </a:rPr>
                        <a:t>A</a:t>
                      </a: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smtClean="0">
                          <a:solidFill>
                            <a:srgbClr val="FF0000"/>
                          </a:solidFill>
                          <a:latin typeface="Garamond" pitchFamily="18" charset="0"/>
                          <a:ea typeface="Calibri"/>
                          <a:cs typeface="Times New Roman"/>
                        </a:rPr>
                        <a:t>1</a:t>
                      </a:r>
                      <a:endParaRPr lang="fr-FR" sz="1600" b="1" dirty="0">
                        <a:solidFill>
                          <a:srgbClr val="FF0000"/>
                        </a:solidFill>
                        <a:latin typeface="Garamond" pitchFamily="18" charset="0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26087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smtClean="0">
                          <a:latin typeface="Garamond" pitchFamily="18" charset="0"/>
                          <a:ea typeface="Calibri"/>
                          <a:cs typeface="Times New Roman"/>
                        </a:rPr>
                        <a:t>C</a:t>
                      </a:r>
                      <a:endParaRPr lang="fr-FR" sz="1600" b="1" dirty="0">
                        <a:latin typeface="Garamond" pitchFamily="18" charset="0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smtClean="0">
                          <a:latin typeface="Garamond" pitchFamily="18" charset="0"/>
                          <a:ea typeface="Calibri"/>
                          <a:cs typeface="Times New Roman"/>
                        </a:rPr>
                        <a:t>C</a:t>
                      </a:r>
                      <a:endParaRPr lang="fr-FR" sz="1600" b="1" dirty="0">
                        <a:latin typeface="Garamond" pitchFamily="18" charset="0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smtClean="0">
                          <a:solidFill>
                            <a:srgbClr val="FF0000"/>
                          </a:solidFill>
                          <a:latin typeface="Garamond" pitchFamily="18" charset="0"/>
                          <a:ea typeface="Calibri"/>
                          <a:cs typeface="Times New Roman"/>
                        </a:rPr>
                        <a:t>1</a:t>
                      </a:r>
                      <a:endParaRPr lang="fr-FR" sz="1600" b="1" dirty="0">
                        <a:solidFill>
                          <a:srgbClr val="FF0000"/>
                        </a:solidFill>
                        <a:latin typeface="Garamond" pitchFamily="18" charset="0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7" name="Tableau 56"/>
          <p:cNvGraphicFramePr>
            <a:graphicFrameLocks noGrp="1"/>
          </p:cNvGraphicFramePr>
          <p:nvPr/>
        </p:nvGraphicFramePr>
        <p:xfrm>
          <a:off x="5148263" y="4244975"/>
          <a:ext cx="3887787" cy="782766"/>
        </p:xfrm>
        <a:graphic>
          <a:graphicData uri="http://schemas.openxmlformats.org/drawingml/2006/table">
            <a:tbl>
              <a:tblPr/>
              <a:tblGrid>
                <a:gridCol w="1837863"/>
                <a:gridCol w="1130992"/>
                <a:gridCol w="918932"/>
              </a:tblGrid>
              <a:tr h="26087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latin typeface="Garamond"/>
                          <a:ea typeface="Calibri"/>
                          <a:cs typeface="Times New Roman"/>
                        </a:rPr>
                        <a:t>Adresse destination</a:t>
                      </a:r>
                      <a:endParaRPr lang="fr-FR" sz="14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>
                          <a:latin typeface="Garamond"/>
                          <a:ea typeface="Calibri"/>
                          <a:cs typeface="Times New Roman"/>
                        </a:rPr>
                        <a:t>Next hop</a:t>
                      </a:r>
                      <a:endParaRPr lang="fr-FR" sz="14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latin typeface="Garamond"/>
                          <a:ea typeface="Calibri"/>
                          <a:cs typeface="Times New Roman"/>
                        </a:rPr>
                        <a:t>Distance</a:t>
                      </a:r>
                      <a:endParaRPr lang="fr-FR" sz="14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26087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latin typeface="Garamond" pitchFamily="18" charset="0"/>
                          <a:ea typeface="Calibri"/>
                          <a:cs typeface="Times New Roman"/>
                        </a:rPr>
                        <a:t>B</a:t>
                      </a: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latin typeface="Garamond" pitchFamily="18" charset="0"/>
                          <a:ea typeface="Calibri"/>
                          <a:cs typeface="Times New Roman"/>
                        </a:rPr>
                        <a:t>B</a:t>
                      </a: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smtClean="0">
                          <a:solidFill>
                            <a:srgbClr val="FF0000"/>
                          </a:solidFill>
                          <a:latin typeface="Garamond" pitchFamily="18" charset="0"/>
                          <a:ea typeface="Calibri"/>
                          <a:cs typeface="Times New Roman"/>
                        </a:rPr>
                        <a:t>1</a:t>
                      </a:r>
                      <a:endParaRPr lang="fr-FR" sz="1600" b="1" dirty="0">
                        <a:solidFill>
                          <a:srgbClr val="FF0000"/>
                        </a:solidFill>
                        <a:latin typeface="Garamond" pitchFamily="18" charset="0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26087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smtClean="0">
                          <a:latin typeface="Garamond" pitchFamily="18" charset="0"/>
                          <a:ea typeface="Calibri"/>
                          <a:cs typeface="Times New Roman"/>
                        </a:rPr>
                        <a:t>D</a:t>
                      </a:r>
                      <a:endParaRPr lang="fr-FR" sz="1600" b="1" dirty="0">
                        <a:latin typeface="Garamond" pitchFamily="18" charset="0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smtClean="0">
                          <a:latin typeface="Garamond" pitchFamily="18" charset="0"/>
                          <a:ea typeface="Calibri"/>
                          <a:cs typeface="Times New Roman"/>
                        </a:rPr>
                        <a:t>D</a:t>
                      </a:r>
                      <a:endParaRPr lang="fr-FR" sz="1600" b="1" dirty="0">
                        <a:latin typeface="Garamond" pitchFamily="18" charset="0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smtClean="0">
                          <a:solidFill>
                            <a:srgbClr val="FF0000"/>
                          </a:solidFill>
                          <a:latin typeface="Garamond" pitchFamily="18" charset="0"/>
                          <a:ea typeface="Calibri"/>
                          <a:cs typeface="Times New Roman"/>
                        </a:rPr>
                        <a:t>1</a:t>
                      </a:r>
                      <a:endParaRPr lang="fr-FR" sz="1600" b="1" dirty="0">
                        <a:solidFill>
                          <a:srgbClr val="FF0000"/>
                        </a:solidFill>
                        <a:latin typeface="Garamond" pitchFamily="18" charset="0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sp>
        <p:nvSpPr>
          <p:cNvPr id="33892" name="ZoneTexte 61"/>
          <p:cNvSpPr txBox="1">
            <a:spLocks noChangeArrowheads="1"/>
          </p:cNvSpPr>
          <p:nvPr/>
        </p:nvSpPr>
        <p:spPr bwMode="auto">
          <a:xfrm>
            <a:off x="900113" y="755650"/>
            <a:ext cx="6838950" cy="431800"/>
          </a:xfrm>
          <a:prstGeom prst="rect">
            <a:avLst/>
          </a:prstGeom>
          <a:solidFill>
            <a:srgbClr val="FFDC6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fr-FR">
                <a:latin typeface="Garamond" pitchFamily="18" charset="0"/>
              </a:rPr>
              <a:t>Après 30 secondes : 1</a:t>
            </a:r>
            <a:r>
              <a:rPr lang="fr-FR" baseline="30000">
                <a:latin typeface="Garamond" pitchFamily="18" charset="0"/>
              </a:rPr>
              <a:t>ère</a:t>
            </a:r>
            <a:r>
              <a:rPr lang="fr-FR">
                <a:latin typeface="Garamond" pitchFamily="18" charset="0"/>
              </a:rPr>
              <a:t> itération </a:t>
            </a:r>
            <a:r>
              <a:rPr lang="fr-FR">
                <a:latin typeface="Garamond" pitchFamily="18" charset="0"/>
                <a:sym typeface="Wingdings" pitchFamily="2" charset="2"/>
              </a:rPr>
              <a:t> découvrir les voisins à 1 seul saut</a:t>
            </a:r>
            <a:endParaRPr lang="fr-FR">
              <a:latin typeface="Garamond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331640" y="2631102"/>
            <a:ext cx="189083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600" dirty="0" err="1">
                <a:solidFill>
                  <a:srgbClr val="800000"/>
                </a:solidFill>
                <a:latin typeface="Garamond" pitchFamily="18" charset="0"/>
              </a:rPr>
              <a:t>Voisins_A</a:t>
            </a:r>
            <a:r>
              <a:rPr lang="fr-FR" sz="1600" dirty="0">
                <a:solidFill>
                  <a:srgbClr val="800000"/>
                </a:solidFill>
                <a:latin typeface="Garamond" pitchFamily="18" charset="0"/>
              </a:rPr>
              <a:t> = {B, E</a:t>
            </a:r>
            <a:r>
              <a:rPr lang="fr-FR" sz="1600" dirty="0" smtClean="0">
                <a:solidFill>
                  <a:srgbClr val="800000"/>
                </a:solidFill>
                <a:latin typeface="Garamond" pitchFamily="18" charset="0"/>
              </a:rPr>
              <a:t>} </a:t>
            </a:r>
            <a:endParaRPr lang="fr-FR" sz="1600" dirty="0"/>
          </a:p>
        </p:txBody>
      </p:sp>
      <p:sp>
        <p:nvSpPr>
          <p:cNvPr id="3" name="Rectangle 2"/>
          <p:cNvSpPr/>
          <p:nvPr/>
        </p:nvSpPr>
        <p:spPr>
          <a:xfrm>
            <a:off x="3131840" y="2554843"/>
            <a:ext cx="183313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600" dirty="0" err="1">
                <a:solidFill>
                  <a:srgbClr val="FF0000"/>
                </a:solidFill>
                <a:latin typeface="Garamond" pitchFamily="18" charset="0"/>
              </a:rPr>
              <a:t>Voisins_B</a:t>
            </a:r>
            <a:r>
              <a:rPr lang="fr-FR" sz="1600" dirty="0">
                <a:solidFill>
                  <a:srgbClr val="FF0000"/>
                </a:solidFill>
                <a:latin typeface="Garamond" pitchFamily="18" charset="0"/>
              </a:rPr>
              <a:t> = {A, C}</a:t>
            </a:r>
            <a:endParaRPr lang="fr-FR" sz="1600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860032" y="2578552"/>
            <a:ext cx="191007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600" dirty="0" err="1">
                <a:solidFill>
                  <a:srgbClr val="800000"/>
                </a:solidFill>
                <a:latin typeface="Garamond" pitchFamily="18" charset="0"/>
              </a:rPr>
              <a:t>Voisins_C</a:t>
            </a:r>
            <a:r>
              <a:rPr lang="fr-FR" sz="1600" dirty="0">
                <a:solidFill>
                  <a:srgbClr val="800000"/>
                </a:solidFill>
                <a:latin typeface="Garamond" pitchFamily="18" charset="0"/>
              </a:rPr>
              <a:t> = {B, D</a:t>
            </a:r>
            <a:r>
              <a:rPr lang="fr-FR" sz="1600" dirty="0" smtClean="0">
                <a:solidFill>
                  <a:srgbClr val="800000"/>
                </a:solidFill>
                <a:latin typeface="Garamond" pitchFamily="18" charset="0"/>
              </a:rPr>
              <a:t>} </a:t>
            </a:r>
            <a:endParaRPr lang="fr-FR" sz="1600" dirty="0">
              <a:solidFill>
                <a:srgbClr val="8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804248" y="3573016"/>
            <a:ext cx="18707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600" dirty="0" err="1">
                <a:solidFill>
                  <a:srgbClr val="FF0000"/>
                </a:solidFill>
                <a:latin typeface="Garamond" pitchFamily="18" charset="0"/>
              </a:rPr>
              <a:t>Voisins_D</a:t>
            </a:r>
            <a:r>
              <a:rPr lang="fr-FR" sz="1600" dirty="0">
                <a:solidFill>
                  <a:srgbClr val="FF0000"/>
                </a:solidFill>
                <a:latin typeface="Garamond" pitchFamily="18" charset="0"/>
              </a:rPr>
              <a:t> = {C, E}</a:t>
            </a:r>
            <a:endParaRPr lang="fr-FR" sz="1600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727842" y="3789040"/>
            <a:ext cx="186038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600" dirty="0" err="1" smtClean="0">
                <a:solidFill>
                  <a:srgbClr val="800000"/>
                </a:solidFill>
                <a:latin typeface="Garamond" pitchFamily="18" charset="0"/>
              </a:rPr>
              <a:t>Voisins_E</a:t>
            </a:r>
            <a:r>
              <a:rPr lang="fr-FR" sz="1600" dirty="0" smtClean="0">
                <a:solidFill>
                  <a:srgbClr val="800000"/>
                </a:solidFill>
                <a:latin typeface="Garamond" pitchFamily="18" charset="0"/>
              </a:rPr>
              <a:t> = </a:t>
            </a:r>
            <a:r>
              <a:rPr lang="fr-FR" sz="1600" dirty="0">
                <a:solidFill>
                  <a:srgbClr val="800000"/>
                </a:solidFill>
                <a:latin typeface="Garamond" pitchFamily="18" charset="0"/>
              </a:rPr>
              <a:t>{A, D}</a:t>
            </a:r>
            <a:endParaRPr lang="fr-FR" sz="1600" dirty="0"/>
          </a:p>
        </p:txBody>
      </p:sp>
      <p:sp>
        <p:nvSpPr>
          <p:cNvPr id="34" name="Rectangle 33"/>
          <p:cNvSpPr/>
          <p:nvPr/>
        </p:nvSpPr>
        <p:spPr>
          <a:xfrm>
            <a:off x="5225193" y="5189130"/>
            <a:ext cx="3683317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Garamond" pitchFamily="18" charset="0"/>
              </a:rPr>
              <a:t>C </a:t>
            </a:r>
            <a:r>
              <a:rPr lang="en-US" sz="2000" dirty="0" err="1" smtClean="0">
                <a:solidFill>
                  <a:srgbClr val="FF0000"/>
                </a:solidFill>
                <a:latin typeface="Garamond" pitchFamily="18" charset="0"/>
              </a:rPr>
              <a:t>reçoit</a:t>
            </a:r>
            <a:r>
              <a:rPr lang="en-US" sz="2000" dirty="0" smtClean="0">
                <a:solidFill>
                  <a:srgbClr val="FF0000"/>
                </a:solidFill>
                <a:latin typeface="Garamond" pitchFamily="18" charset="0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Garamond" pitchFamily="18" charset="0"/>
              </a:rPr>
              <a:t>l’initialisation</a:t>
            </a:r>
            <a:r>
              <a:rPr lang="en-US" sz="2000" dirty="0" smtClean="0">
                <a:solidFill>
                  <a:srgbClr val="FF0000"/>
                </a:solidFill>
                <a:latin typeface="Garamond" pitchFamily="18" charset="0"/>
              </a:rPr>
              <a:t> de B et D</a:t>
            </a:r>
            <a:endParaRPr lang="fr-FR" sz="2000" dirty="0">
              <a:solidFill>
                <a:srgbClr val="FF0000"/>
              </a:solidFill>
              <a:latin typeface="Garamo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9219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4450"/>
            <a:ext cx="7772400" cy="504825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fr-FR" sz="2800" b="1" dirty="0">
                <a:latin typeface="Garamond" pitchFamily="18" charset="0"/>
              </a:rPr>
              <a:t>RIP : construction des tables de routage</a:t>
            </a:r>
            <a:endParaRPr lang="fr-FR" sz="2800" b="1" dirty="0" smtClean="0">
              <a:latin typeface="Garamond" pitchFamily="18" charset="0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553200" y="6408738"/>
            <a:ext cx="2133600" cy="260350"/>
          </a:xfrm>
        </p:spPr>
        <p:txBody>
          <a:bodyPr/>
          <a:lstStyle/>
          <a:p>
            <a:pPr>
              <a:defRPr/>
            </a:pPr>
            <a:fld id="{BC97FDE2-E3D8-46F3-B3D9-8F593762DF03}" type="slidenum">
              <a:rPr lang="fr-FR" smtClean="0"/>
              <a:pPr>
                <a:defRPr/>
              </a:pPr>
              <a:t>59</a:t>
            </a:fld>
            <a:endParaRPr lang="fr-FR" dirty="0"/>
          </a:p>
        </p:txBody>
      </p:sp>
      <p:grpSp>
        <p:nvGrpSpPr>
          <p:cNvPr id="33796" name="Groupe 32"/>
          <p:cNvGrpSpPr>
            <a:grpSpLocks/>
          </p:cNvGrpSpPr>
          <p:nvPr/>
        </p:nvGrpSpPr>
        <p:grpSpPr bwMode="auto">
          <a:xfrm>
            <a:off x="1057275" y="2924175"/>
            <a:ext cx="6697663" cy="1152525"/>
            <a:chOff x="971600" y="2163459"/>
            <a:chExt cx="6698378" cy="1153197"/>
          </a:xfrm>
        </p:grpSpPr>
        <p:grpSp>
          <p:nvGrpSpPr>
            <p:cNvPr id="33896" name="Groupe 31"/>
            <p:cNvGrpSpPr>
              <a:grpSpLocks/>
            </p:cNvGrpSpPr>
            <p:nvPr/>
          </p:nvGrpSpPr>
          <p:grpSpPr bwMode="auto">
            <a:xfrm>
              <a:off x="971600" y="2163459"/>
              <a:ext cx="6698378" cy="576884"/>
              <a:chOff x="1187624" y="1412776"/>
              <a:chExt cx="6697662" cy="576635"/>
            </a:xfrm>
          </p:grpSpPr>
          <p:sp>
            <p:nvSpPr>
              <p:cNvPr id="33900" name="Ellipse 5"/>
              <p:cNvSpPr>
                <a:spLocks noChangeArrowheads="1"/>
              </p:cNvSpPr>
              <p:nvPr/>
            </p:nvSpPr>
            <p:spPr bwMode="auto">
              <a:xfrm>
                <a:off x="1187624" y="1412776"/>
                <a:ext cx="576143" cy="576635"/>
              </a:xfrm>
              <a:prstGeom prst="ellipse">
                <a:avLst/>
              </a:prstGeom>
              <a:noFill/>
              <a:ln w="38100" algn="ctr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r>
                  <a:rPr lang="fr-FR" sz="2800">
                    <a:latin typeface="Garamond" pitchFamily="18" charset="0"/>
                  </a:rPr>
                  <a:t>A</a:t>
                </a:r>
              </a:p>
            </p:txBody>
          </p:sp>
          <p:sp>
            <p:nvSpPr>
              <p:cNvPr id="33901" name="Ellipse 7"/>
              <p:cNvSpPr>
                <a:spLocks noChangeArrowheads="1"/>
              </p:cNvSpPr>
              <p:nvPr/>
            </p:nvSpPr>
            <p:spPr bwMode="auto">
              <a:xfrm>
                <a:off x="3420178" y="1412776"/>
                <a:ext cx="576143" cy="576635"/>
              </a:xfrm>
              <a:prstGeom prst="ellipse">
                <a:avLst/>
              </a:prstGeom>
              <a:noFill/>
              <a:ln w="38100" algn="ctr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r>
                  <a:rPr lang="fr-FR" sz="2800">
                    <a:latin typeface="Garamond" pitchFamily="18" charset="0"/>
                  </a:rPr>
                  <a:t>B</a:t>
                </a:r>
              </a:p>
            </p:txBody>
          </p:sp>
          <p:sp>
            <p:nvSpPr>
              <p:cNvPr id="33902" name="Ellipse 8"/>
              <p:cNvSpPr>
                <a:spLocks noChangeArrowheads="1"/>
              </p:cNvSpPr>
              <p:nvPr/>
            </p:nvSpPr>
            <p:spPr bwMode="auto">
              <a:xfrm>
                <a:off x="5364661" y="1412776"/>
                <a:ext cx="576143" cy="576635"/>
              </a:xfrm>
              <a:prstGeom prst="ellipse">
                <a:avLst/>
              </a:prstGeom>
              <a:noFill/>
              <a:ln w="38100" algn="ctr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r>
                  <a:rPr lang="fr-FR" sz="2800">
                    <a:latin typeface="Garamond" pitchFamily="18" charset="0"/>
                  </a:rPr>
                  <a:t>C</a:t>
                </a:r>
              </a:p>
            </p:txBody>
          </p:sp>
          <p:sp>
            <p:nvSpPr>
              <p:cNvPr id="33903" name="Ellipse 9"/>
              <p:cNvSpPr>
                <a:spLocks noChangeArrowheads="1"/>
              </p:cNvSpPr>
              <p:nvPr/>
            </p:nvSpPr>
            <p:spPr bwMode="auto">
              <a:xfrm>
                <a:off x="7309143" y="1412776"/>
                <a:ext cx="576143" cy="576635"/>
              </a:xfrm>
              <a:prstGeom prst="ellipse">
                <a:avLst/>
              </a:prstGeom>
              <a:noFill/>
              <a:ln w="38100" algn="ctr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r>
                  <a:rPr lang="fr-FR" sz="2800">
                    <a:latin typeface="Garamond" pitchFamily="18" charset="0"/>
                  </a:rPr>
                  <a:t>D</a:t>
                </a:r>
              </a:p>
            </p:txBody>
          </p:sp>
          <p:cxnSp>
            <p:nvCxnSpPr>
              <p:cNvPr id="33904" name="Connecteur droit 11"/>
              <p:cNvCxnSpPr>
                <a:cxnSpLocks noChangeShapeType="1"/>
                <a:stCxn id="33900" idx="6"/>
                <a:endCxn id="33901" idx="2"/>
              </p:cNvCxnSpPr>
              <p:nvPr/>
            </p:nvCxnSpPr>
            <p:spPr bwMode="auto">
              <a:xfrm>
                <a:off x="1763767" y="1701094"/>
                <a:ext cx="1656411" cy="0"/>
              </a:xfrm>
              <a:prstGeom prst="line">
                <a:avLst/>
              </a:prstGeom>
              <a:noFill/>
              <a:ln w="38100" algn="ctr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3905" name="Connecteur droit 13"/>
              <p:cNvCxnSpPr>
                <a:cxnSpLocks noChangeShapeType="1"/>
                <a:stCxn id="33901" idx="6"/>
                <a:endCxn id="33902" idx="2"/>
              </p:cNvCxnSpPr>
              <p:nvPr/>
            </p:nvCxnSpPr>
            <p:spPr bwMode="auto">
              <a:xfrm>
                <a:off x="3996321" y="1701094"/>
                <a:ext cx="1368340" cy="0"/>
              </a:xfrm>
              <a:prstGeom prst="line">
                <a:avLst/>
              </a:prstGeom>
              <a:noFill/>
              <a:ln w="38100" algn="ctr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3906" name="Connecteur droit 15"/>
              <p:cNvCxnSpPr>
                <a:cxnSpLocks noChangeShapeType="1"/>
                <a:stCxn id="33902" idx="6"/>
                <a:endCxn id="33903" idx="2"/>
              </p:cNvCxnSpPr>
              <p:nvPr/>
            </p:nvCxnSpPr>
            <p:spPr bwMode="auto">
              <a:xfrm>
                <a:off x="5940803" y="1701094"/>
                <a:ext cx="1368340" cy="0"/>
              </a:xfrm>
              <a:prstGeom prst="line">
                <a:avLst/>
              </a:prstGeom>
              <a:noFill/>
              <a:ln w="38100" algn="ctr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33897" name="Ellipse 9"/>
            <p:cNvSpPr>
              <a:spLocks noChangeArrowheads="1"/>
            </p:cNvSpPr>
            <p:nvPr/>
          </p:nvSpPr>
          <p:spPr bwMode="auto">
            <a:xfrm>
              <a:off x="4068275" y="2739772"/>
              <a:ext cx="576205" cy="576884"/>
            </a:xfrm>
            <a:prstGeom prst="ellipse">
              <a:avLst/>
            </a:prstGeom>
            <a:noFill/>
            <a:ln w="3810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r>
                <a:rPr lang="fr-FR" sz="2800">
                  <a:latin typeface="Garamond" pitchFamily="18" charset="0"/>
                </a:rPr>
                <a:t>E</a:t>
              </a:r>
            </a:p>
          </p:txBody>
        </p:sp>
        <p:cxnSp>
          <p:nvCxnSpPr>
            <p:cNvPr id="33898" name="Connecteur droit 11"/>
            <p:cNvCxnSpPr>
              <a:cxnSpLocks noChangeShapeType="1"/>
              <a:stCxn id="33900" idx="5"/>
              <a:endCxn id="33897" idx="2"/>
            </p:cNvCxnSpPr>
            <p:nvPr/>
          </p:nvCxnSpPr>
          <p:spPr bwMode="auto">
            <a:xfrm>
              <a:off x="1463422" y="2655861"/>
              <a:ext cx="2604853" cy="372354"/>
            </a:xfrm>
            <a:prstGeom prst="line">
              <a:avLst/>
            </a:prstGeom>
            <a:noFill/>
            <a:ln w="3810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899" name="Connecteur droit 11"/>
            <p:cNvCxnSpPr>
              <a:cxnSpLocks noChangeShapeType="1"/>
              <a:stCxn id="33897" idx="6"/>
              <a:endCxn id="33903" idx="3"/>
            </p:cNvCxnSpPr>
            <p:nvPr/>
          </p:nvCxnSpPr>
          <p:spPr bwMode="auto">
            <a:xfrm flipV="1">
              <a:off x="4644480" y="2655861"/>
              <a:ext cx="2533677" cy="372354"/>
            </a:xfrm>
            <a:prstGeom prst="line">
              <a:avLst/>
            </a:prstGeom>
            <a:noFill/>
            <a:ln w="3810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aphicFrame>
        <p:nvGraphicFramePr>
          <p:cNvPr id="24" name="Tableau 23"/>
          <p:cNvGraphicFramePr>
            <a:graphicFrameLocks noGrp="1"/>
          </p:cNvGraphicFramePr>
          <p:nvPr/>
        </p:nvGraphicFramePr>
        <p:xfrm>
          <a:off x="179388" y="1484313"/>
          <a:ext cx="3887787" cy="782766"/>
        </p:xfrm>
        <a:graphic>
          <a:graphicData uri="http://schemas.openxmlformats.org/drawingml/2006/table">
            <a:tbl>
              <a:tblPr/>
              <a:tblGrid>
                <a:gridCol w="1837863"/>
                <a:gridCol w="1130992"/>
                <a:gridCol w="918932"/>
              </a:tblGrid>
              <a:tr h="26087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latin typeface="Garamond"/>
                          <a:ea typeface="Calibri"/>
                          <a:cs typeface="Times New Roman"/>
                        </a:rPr>
                        <a:t>Adresse destination</a:t>
                      </a:r>
                      <a:endParaRPr lang="fr-FR" sz="14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>
                          <a:latin typeface="Garamond"/>
                          <a:ea typeface="Calibri"/>
                          <a:cs typeface="Times New Roman"/>
                        </a:rPr>
                        <a:t>Next hop</a:t>
                      </a:r>
                      <a:endParaRPr lang="fr-FR" sz="14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latin typeface="Garamond"/>
                          <a:ea typeface="Calibri"/>
                          <a:cs typeface="Times New Roman"/>
                        </a:rPr>
                        <a:t>Distance</a:t>
                      </a:r>
                      <a:endParaRPr lang="fr-FR" sz="14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26087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latin typeface="Garamond" pitchFamily="18" charset="0"/>
                          <a:ea typeface="Calibri"/>
                          <a:cs typeface="Times New Roman"/>
                        </a:rPr>
                        <a:t>B</a:t>
                      </a: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latin typeface="Garamond" pitchFamily="18" charset="0"/>
                          <a:ea typeface="Calibri"/>
                          <a:cs typeface="Times New Roman"/>
                        </a:rPr>
                        <a:t>B</a:t>
                      </a: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smtClean="0">
                          <a:solidFill>
                            <a:srgbClr val="FF0000"/>
                          </a:solidFill>
                          <a:latin typeface="Garamond" pitchFamily="18" charset="0"/>
                          <a:ea typeface="Calibri"/>
                          <a:cs typeface="Times New Roman"/>
                        </a:rPr>
                        <a:t>1</a:t>
                      </a:r>
                      <a:endParaRPr lang="fr-FR" sz="1600" b="1" dirty="0">
                        <a:solidFill>
                          <a:srgbClr val="FF0000"/>
                        </a:solidFill>
                        <a:latin typeface="Garamond" pitchFamily="18" charset="0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26087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smtClean="0">
                          <a:latin typeface="Garamond" pitchFamily="18" charset="0"/>
                          <a:ea typeface="Calibri"/>
                          <a:cs typeface="Times New Roman"/>
                        </a:rPr>
                        <a:t>E</a:t>
                      </a:r>
                      <a:endParaRPr lang="fr-FR" sz="1600" b="1" dirty="0">
                        <a:latin typeface="Garamond" pitchFamily="18" charset="0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smtClean="0">
                          <a:latin typeface="Garamond" pitchFamily="18" charset="0"/>
                          <a:ea typeface="Calibri"/>
                          <a:cs typeface="Times New Roman"/>
                        </a:rPr>
                        <a:t>E</a:t>
                      </a:r>
                      <a:endParaRPr lang="fr-FR" sz="1600" b="1" dirty="0">
                        <a:latin typeface="Garamond" pitchFamily="18" charset="0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smtClean="0">
                          <a:solidFill>
                            <a:srgbClr val="FF0000"/>
                          </a:solidFill>
                          <a:latin typeface="Garamond" pitchFamily="18" charset="0"/>
                          <a:ea typeface="Calibri"/>
                          <a:cs typeface="Times New Roman"/>
                        </a:rPr>
                        <a:t>1</a:t>
                      </a:r>
                      <a:endParaRPr lang="fr-FR" sz="1600" b="1" dirty="0">
                        <a:solidFill>
                          <a:srgbClr val="FF0000"/>
                        </a:solidFill>
                        <a:latin typeface="Garamond" pitchFamily="18" charset="0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cxnSp>
        <p:nvCxnSpPr>
          <p:cNvPr id="33815" name="Connecteur droit avec flèche 28"/>
          <p:cNvCxnSpPr>
            <a:cxnSpLocks noChangeShapeType="1"/>
            <a:endCxn id="33901" idx="3"/>
          </p:cNvCxnSpPr>
          <p:nvPr/>
        </p:nvCxnSpPr>
        <p:spPr bwMode="auto">
          <a:xfrm flipV="1">
            <a:off x="2051050" y="3416300"/>
            <a:ext cx="1322388" cy="517525"/>
          </a:xfrm>
          <a:prstGeom prst="straightConnector1">
            <a:avLst/>
          </a:prstGeom>
          <a:noFill/>
          <a:ln w="57150" algn="ctr">
            <a:solidFill>
              <a:srgbClr val="0066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17" name="Connecteur droit avec flèche 28"/>
          <p:cNvCxnSpPr>
            <a:cxnSpLocks noChangeShapeType="1"/>
            <a:stCxn id="33900" idx="0"/>
          </p:cNvCxnSpPr>
          <p:nvPr/>
        </p:nvCxnSpPr>
        <p:spPr bwMode="auto">
          <a:xfrm flipH="1" flipV="1">
            <a:off x="1331913" y="2276475"/>
            <a:ext cx="12700" cy="647700"/>
          </a:xfrm>
          <a:prstGeom prst="straightConnector1">
            <a:avLst/>
          </a:prstGeom>
          <a:noFill/>
          <a:ln w="57150" algn="ctr">
            <a:solidFill>
              <a:srgbClr val="0066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18" name="Connecteur droit avec flèche 28"/>
          <p:cNvCxnSpPr>
            <a:cxnSpLocks noChangeShapeType="1"/>
            <a:stCxn id="33903" idx="0"/>
          </p:cNvCxnSpPr>
          <p:nvPr/>
        </p:nvCxnSpPr>
        <p:spPr bwMode="auto">
          <a:xfrm flipH="1" flipV="1">
            <a:off x="7451725" y="2349500"/>
            <a:ext cx="15875" cy="574675"/>
          </a:xfrm>
          <a:prstGeom prst="straightConnector1">
            <a:avLst/>
          </a:prstGeom>
          <a:noFill/>
          <a:ln w="57150" algn="ctr">
            <a:solidFill>
              <a:srgbClr val="0066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50" name="Tableau 49"/>
          <p:cNvGraphicFramePr>
            <a:graphicFrameLocks noGrp="1"/>
          </p:cNvGraphicFramePr>
          <p:nvPr/>
        </p:nvGraphicFramePr>
        <p:xfrm>
          <a:off x="134938" y="3933825"/>
          <a:ext cx="3887787" cy="782766"/>
        </p:xfrm>
        <a:graphic>
          <a:graphicData uri="http://schemas.openxmlformats.org/drawingml/2006/table">
            <a:tbl>
              <a:tblPr/>
              <a:tblGrid>
                <a:gridCol w="1837863"/>
                <a:gridCol w="1130992"/>
                <a:gridCol w="918932"/>
              </a:tblGrid>
              <a:tr h="26087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latin typeface="Garamond"/>
                          <a:ea typeface="Calibri"/>
                          <a:cs typeface="Times New Roman"/>
                        </a:rPr>
                        <a:t>Adresse destination</a:t>
                      </a:r>
                      <a:endParaRPr lang="fr-FR" sz="14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err="1">
                          <a:latin typeface="Garamond"/>
                          <a:ea typeface="Calibri"/>
                          <a:cs typeface="Times New Roman"/>
                        </a:rPr>
                        <a:t>Next</a:t>
                      </a:r>
                      <a:r>
                        <a:rPr lang="fr-FR" sz="1600" b="1" dirty="0">
                          <a:latin typeface="Garamond"/>
                          <a:ea typeface="Calibri"/>
                          <a:cs typeface="Times New Roman"/>
                        </a:rPr>
                        <a:t> hop</a:t>
                      </a:r>
                      <a:endParaRPr lang="fr-FR" sz="14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latin typeface="Garamond"/>
                          <a:ea typeface="Calibri"/>
                          <a:cs typeface="Times New Roman"/>
                        </a:rPr>
                        <a:t>Distance</a:t>
                      </a:r>
                      <a:endParaRPr lang="fr-FR" sz="14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26087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latin typeface="Garamond" pitchFamily="18" charset="0"/>
                          <a:ea typeface="Calibri"/>
                          <a:cs typeface="Times New Roman"/>
                        </a:rPr>
                        <a:t>A</a:t>
                      </a: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latin typeface="Garamond" pitchFamily="18" charset="0"/>
                          <a:ea typeface="Calibri"/>
                          <a:cs typeface="Times New Roman"/>
                        </a:rPr>
                        <a:t>A</a:t>
                      </a: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smtClean="0">
                          <a:solidFill>
                            <a:srgbClr val="FF0000"/>
                          </a:solidFill>
                          <a:latin typeface="Garamond" pitchFamily="18" charset="0"/>
                          <a:ea typeface="Calibri"/>
                          <a:cs typeface="Times New Roman"/>
                        </a:rPr>
                        <a:t>1</a:t>
                      </a:r>
                      <a:endParaRPr lang="fr-FR" sz="1600" b="1" dirty="0">
                        <a:solidFill>
                          <a:srgbClr val="FF0000"/>
                        </a:solidFill>
                        <a:latin typeface="Garamond" pitchFamily="18" charset="0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26087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smtClean="0">
                          <a:latin typeface="Garamond" pitchFamily="18" charset="0"/>
                          <a:ea typeface="Calibri"/>
                          <a:cs typeface="Times New Roman"/>
                        </a:rPr>
                        <a:t>C</a:t>
                      </a:r>
                      <a:endParaRPr lang="fr-FR" sz="1600" b="1" dirty="0">
                        <a:latin typeface="Garamond" pitchFamily="18" charset="0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smtClean="0">
                          <a:latin typeface="Garamond" pitchFamily="18" charset="0"/>
                          <a:ea typeface="Calibri"/>
                          <a:cs typeface="Times New Roman"/>
                        </a:rPr>
                        <a:t>C</a:t>
                      </a:r>
                      <a:endParaRPr lang="fr-FR" sz="1600" b="1" dirty="0">
                        <a:latin typeface="Garamond" pitchFamily="18" charset="0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smtClean="0">
                          <a:solidFill>
                            <a:srgbClr val="FF0000"/>
                          </a:solidFill>
                          <a:latin typeface="Garamond" pitchFamily="18" charset="0"/>
                          <a:ea typeface="Calibri"/>
                          <a:cs typeface="Times New Roman"/>
                        </a:rPr>
                        <a:t>1</a:t>
                      </a:r>
                      <a:endParaRPr lang="fr-FR" sz="1600" b="1" dirty="0">
                        <a:solidFill>
                          <a:srgbClr val="FF0000"/>
                        </a:solidFill>
                        <a:latin typeface="Garamond" pitchFamily="18" charset="0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3" name="Tableau 52"/>
          <p:cNvGraphicFramePr>
            <a:graphicFrameLocks noGrp="1"/>
          </p:cNvGraphicFramePr>
          <p:nvPr/>
        </p:nvGraphicFramePr>
        <p:xfrm>
          <a:off x="5057775" y="1552575"/>
          <a:ext cx="3887789" cy="782766"/>
        </p:xfrm>
        <a:graphic>
          <a:graphicData uri="http://schemas.openxmlformats.org/drawingml/2006/table">
            <a:tbl>
              <a:tblPr/>
              <a:tblGrid>
                <a:gridCol w="1837864"/>
                <a:gridCol w="1130993"/>
                <a:gridCol w="918932"/>
              </a:tblGrid>
              <a:tr h="26087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latin typeface="Garamond"/>
                          <a:ea typeface="Calibri"/>
                          <a:cs typeface="Times New Roman"/>
                        </a:rPr>
                        <a:t>Adresse destination</a:t>
                      </a:r>
                      <a:endParaRPr lang="fr-FR" sz="14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>
                          <a:latin typeface="Garamond"/>
                          <a:ea typeface="Calibri"/>
                          <a:cs typeface="Times New Roman"/>
                        </a:rPr>
                        <a:t>Next hop</a:t>
                      </a:r>
                      <a:endParaRPr lang="fr-FR" sz="14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latin typeface="Garamond"/>
                          <a:ea typeface="Calibri"/>
                          <a:cs typeface="Times New Roman"/>
                        </a:rPr>
                        <a:t>Distance</a:t>
                      </a:r>
                      <a:endParaRPr lang="fr-FR" sz="14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26087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latin typeface="Garamond" pitchFamily="18" charset="0"/>
                          <a:ea typeface="Calibri"/>
                          <a:cs typeface="Times New Roman"/>
                        </a:rPr>
                        <a:t>C</a:t>
                      </a: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latin typeface="Garamond" pitchFamily="18" charset="0"/>
                          <a:ea typeface="Calibri"/>
                          <a:cs typeface="Times New Roman"/>
                        </a:rPr>
                        <a:t>C</a:t>
                      </a: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smtClean="0">
                          <a:solidFill>
                            <a:srgbClr val="FF0000"/>
                          </a:solidFill>
                          <a:latin typeface="Garamond" pitchFamily="18" charset="0"/>
                          <a:ea typeface="Calibri"/>
                          <a:cs typeface="Times New Roman"/>
                        </a:rPr>
                        <a:t>1</a:t>
                      </a:r>
                      <a:endParaRPr lang="fr-FR" sz="1600" b="1" dirty="0">
                        <a:solidFill>
                          <a:srgbClr val="FF0000"/>
                        </a:solidFill>
                        <a:latin typeface="Garamond" pitchFamily="18" charset="0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26087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smtClean="0">
                          <a:latin typeface="Garamond" pitchFamily="18" charset="0"/>
                          <a:ea typeface="Calibri"/>
                          <a:cs typeface="Times New Roman"/>
                        </a:rPr>
                        <a:t>E</a:t>
                      </a:r>
                      <a:endParaRPr lang="fr-FR" sz="1600" b="1" dirty="0">
                        <a:latin typeface="Garamond" pitchFamily="18" charset="0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smtClean="0">
                          <a:latin typeface="Garamond" pitchFamily="18" charset="0"/>
                          <a:ea typeface="Calibri"/>
                          <a:cs typeface="Times New Roman"/>
                        </a:rPr>
                        <a:t>E</a:t>
                      </a:r>
                      <a:endParaRPr lang="fr-FR" sz="1600" b="1" dirty="0">
                        <a:latin typeface="Garamond" pitchFamily="18" charset="0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smtClean="0">
                          <a:solidFill>
                            <a:srgbClr val="FF0000"/>
                          </a:solidFill>
                          <a:latin typeface="Garamond" pitchFamily="18" charset="0"/>
                          <a:ea typeface="Calibri"/>
                          <a:cs typeface="Times New Roman"/>
                        </a:rPr>
                        <a:t>1</a:t>
                      </a:r>
                      <a:endParaRPr lang="fr-FR" sz="1600" b="1" dirty="0">
                        <a:solidFill>
                          <a:srgbClr val="FF0000"/>
                        </a:solidFill>
                        <a:latin typeface="Garamond" pitchFamily="18" charset="0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7" name="Tableau 56"/>
          <p:cNvGraphicFramePr>
            <a:graphicFrameLocks noGrp="1"/>
          </p:cNvGraphicFramePr>
          <p:nvPr/>
        </p:nvGraphicFramePr>
        <p:xfrm>
          <a:off x="5148263" y="4244975"/>
          <a:ext cx="3887787" cy="782766"/>
        </p:xfrm>
        <a:graphic>
          <a:graphicData uri="http://schemas.openxmlformats.org/drawingml/2006/table">
            <a:tbl>
              <a:tblPr/>
              <a:tblGrid>
                <a:gridCol w="1837863"/>
                <a:gridCol w="1130992"/>
                <a:gridCol w="918932"/>
              </a:tblGrid>
              <a:tr h="26087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latin typeface="Garamond"/>
                          <a:ea typeface="Calibri"/>
                          <a:cs typeface="Times New Roman"/>
                        </a:rPr>
                        <a:t>Adresse destination</a:t>
                      </a:r>
                      <a:endParaRPr lang="fr-FR" sz="14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>
                          <a:latin typeface="Garamond"/>
                          <a:ea typeface="Calibri"/>
                          <a:cs typeface="Times New Roman"/>
                        </a:rPr>
                        <a:t>Next hop</a:t>
                      </a:r>
                      <a:endParaRPr lang="fr-FR" sz="14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latin typeface="Garamond"/>
                          <a:ea typeface="Calibri"/>
                          <a:cs typeface="Times New Roman"/>
                        </a:rPr>
                        <a:t>Distance</a:t>
                      </a:r>
                      <a:endParaRPr lang="fr-FR" sz="14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26087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latin typeface="Garamond" pitchFamily="18" charset="0"/>
                          <a:ea typeface="Calibri"/>
                          <a:cs typeface="Times New Roman"/>
                        </a:rPr>
                        <a:t>B</a:t>
                      </a: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latin typeface="Garamond" pitchFamily="18" charset="0"/>
                          <a:ea typeface="Calibri"/>
                          <a:cs typeface="Times New Roman"/>
                        </a:rPr>
                        <a:t>B</a:t>
                      </a: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smtClean="0">
                          <a:solidFill>
                            <a:srgbClr val="FF0000"/>
                          </a:solidFill>
                          <a:latin typeface="Garamond" pitchFamily="18" charset="0"/>
                          <a:ea typeface="Calibri"/>
                          <a:cs typeface="Times New Roman"/>
                        </a:rPr>
                        <a:t>1</a:t>
                      </a:r>
                      <a:endParaRPr lang="fr-FR" sz="1600" b="1" dirty="0">
                        <a:solidFill>
                          <a:srgbClr val="FF0000"/>
                        </a:solidFill>
                        <a:latin typeface="Garamond" pitchFamily="18" charset="0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26087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smtClean="0">
                          <a:latin typeface="Garamond" pitchFamily="18" charset="0"/>
                          <a:ea typeface="Calibri"/>
                          <a:cs typeface="Times New Roman"/>
                        </a:rPr>
                        <a:t>D</a:t>
                      </a:r>
                      <a:endParaRPr lang="fr-FR" sz="1600" b="1" dirty="0">
                        <a:latin typeface="Garamond" pitchFamily="18" charset="0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smtClean="0">
                          <a:latin typeface="Garamond" pitchFamily="18" charset="0"/>
                          <a:ea typeface="Calibri"/>
                          <a:cs typeface="Times New Roman"/>
                        </a:rPr>
                        <a:t>D</a:t>
                      </a:r>
                      <a:endParaRPr lang="fr-FR" sz="1600" b="1" dirty="0">
                        <a:latin typeface="Garamond" pitchFamily="18" charset="0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smtClean="0">
                          <a:solidFill>
                            <a:srgbClr val="FF0000"/>
                          </a:solidFill>
                          <a:latin typeface="Garamond" pitchFamily="18" charset="0"/>
                          <a:ea typeface="Calibri"/>
                          <a:cs typeface="Times New Roman"/>
                        </a:rPr>
                        <a:t>1</a:t>
                      </a:r>
                      <a:endParaRPr lang="fr-FR" sz="1600" b="1" dirty="0">
                        <a:solidFill>
                          <a:srgbClr val="FF0000"/>
                        </a:solidFill>
                        <a:latin typeface="Garamond" pitchFamily="18" charset="0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sp>
        <p:nvSpPr>
          <p:cNvPr id="33892" name="ZoneTexte 61"/>
          <p:cNvSpPr txBox="1">
            <a:spLocks noChangeArrowheads="1"/>
          </p:cNvSpPr>
          <p:nvPr/>
        </p:nvSpPr>
        <p:spPr bwMode="auto">
          <a:xfrm>
            <a:off x="900113" y="755650"/>
            <a:ext cx="6838950" cy="431800"/>
          </a:xfrm>
          <a:prstGeom prst="rect">
            <a:avLst/>
          </a:prstGeom>
          <a:solidFill>
            <a:srgbClr val="FFDC6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fr-FR">
                <a:latin typeface="Garamond" pitchFamily="18" charset="0"/>
              </a:rPr>
              <a:t>Après 30 secondes : 1</a:t>
            </a:r>
            <a:r>
              <a:rPr lang="fr-FR" baseline="30000">
                <a:latin typeface="Garamond" pitchFamily="18" charset="0"/>
              </a:rPr>
              <a:t>ère</a:t>
            </a:r>
            <a:r>
              <a:rPr lang="fr-FR">
                <a:latin typeface="Garamond" pitchFamily="18" charset="0"/>
              </a:rPr>
              <a:t> itération </a:t>
            </a:r>
            <a:r>
              <a:rPr lang="fr-FR">
                <a:latin typeface="Garamond" pitchFamily="18" charset="0"/>
                <a:sym typeface="Wingdings" pitchFamily="2" charset="2"/>
              </a:rPr>
              <a:t> découvrir les voisins à 1 seul saut</a:t>
            </a:r>
            <a:endParaRPr lang="fr-FR">
              <a:latin typeface="Garamond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331640" y="2631102"/>
            <a:ext cx="189083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600" dirty="0" err="1">
                <a:solidFill>
                  <a:srgbClr val="800000"/>
                </a:solidFill>
                <a:latin typeface="Garamond" pitchFamily="18" charset="0"/>
              </a:rPr>
              <a:t>Voisins_A</a:t>
            </a:r>
            <a:r>
              <a:rPr lang="fr-FR" sz="1600" dirty="0">
                <a:solidFill>
                  <a:srgbClr val="800000"/>
                </a:solidFill>
                <a:latin typeface="Garamond" pitchFamily="18" charset="0"/>
              </a:rPr>
              <a:t> = {B, E</a:t>
            </a:r>
            <a:r>
              <a:rPr lang="fr-FR" sz="1600" dirty="0" smtClean="0">
                <a:solidFill>
                  <a:srgbClr val="800000"/>
                </a:solidFill>
                <a:latin typeface="Garamond" pitchFamily="18" charset="0"/>
              </a:rPr>
              <a:t>} </a:t>
            </a:r>
            <a:endParaRPr lang="fr-FR" sz="1600" dirty="0"/>
          </a:p>
        </p:txBody>
      </p:sp>
      <p:sp>
        <p:nvSpPr>
          <p:cNvPr id="3" name="Rectangle 2"/>
          <p:cNvSpPr/>
          <p:nvPr/>
        </p:nvSpPr>
        <p:spPr>
          <a:xfrm>
            <a:off x="3131840" y="2554843"/>
            <a:ext cx="183313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600" dirty="0" err="1">
                <a:solidFill>
                  <a:srgbClr val="FF0000"/>
                </a:solidFill>
                <a:latin typeface="Garamond" pitchFamily="18" charset="0"/>
              </a:rPr>
              <a:t>Voisins_B</a:t>
            </a:r>
            <a:r>
              <a:rPr lang="fr-FR" sz="1600" dirty="0">
                <a:solidFill>
                  <a:srgbClr val="FF0000"/>
                </a:solidFill>
                <a:latin typeface="Garamond" pitchFamily="18" charset="0"/>
              </a:rPr>
              <a:t> = {A, C}</a:t>
            </a:r>
            <a:endParaRPr lang="fr-FR" sz="1600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860032" y="2578552"/>
            <a:ext cx="191007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600" dirty="0" err="1">
                <a:solidFill>
                  <a:srgbClr val="800000"/>
                </a:solidFill>
                <a:latin typeface="Garamond" pitchFamily="18" charset="0"/>
              </a:rPr>
              <a:t>Voisins_C</a:t>
            </a:r>
            <a:r>
              <a:rPr lang="fr-FR" sz="1600" dirty="0">
                <a:solidFill>
                  <a:srgbClr val="800000"/>
                </a:solidFill>
                <a:latin typeface="Garamond" pitchFamily="18" charset="0"/>
              </a:rPr>
              <a:t> = {B, D</a:t>
            </a:r>
            <a:r>
              <a:rPr lang="fr-FR" sz="1600" dirty="0" smtClean="0">
                <a:solidFill>
                  <a:srgbClr val="800000"/>
                </a:solidFill>
                <a:latin typeface="Garamond" pitchFamily="18" charset="0"/>
              </a:rPr>
              <a:t>} </a:t>
            </a:r>
            <a:endParaRPr lang="fr-FR" sz="1600" dirty="0">
              <a:solidFill>
                <a:srgbClr val="8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804248" y="3573016"/>
            <a:ext cx="18707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600" dirty="0" err="1">
                <a:solidFill>
                  <a:srgbClr val="FF0000"/>
                </a:solidFill>
                <a:latin typeface="Garamond" pitchFamily="18" charset="0"/>
              </a:rPr>
              <a:t>Voisins_D</a:t>
            </a:r>
            <a:r>
              <a:rPr lang="fr-FR" sz="1600" dirty="0">
                <a:solidFill>
                  <a:srgbClr val="FF0000"/>
                </a:solidFill>
                <a:latin typeface="Garamond" pitchFamily="18" charset="0"/>
              </a:rPr>
              <a:t> = {C, E}</a:t>
            </a:r>
            <a:endParaRPr lang="fr-FR" sz="1600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727842" y="3789040"/>
            <a:ext cx="186038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600" dirty="0" err="1" smtClean="0">
                <a:solidFill>
                  <a:srgbClr val="800000"/>
                </a:solidFill>
                <a:latin typeface="Garamond" pitchFamily="18" charset="0"/>
              </a:rPr>
              <a:t>Voisins_E</a:t>
            </a:r>
            <a:r>
              <a:rPr lang="fr-FR" sz="1600" dirty="0" smtClean="0">
                <a:solidFill>
                  <a:srgbClr val="800000"/>
                </a:solidFill>
                <a:latin typeface="Garamond" pitchFamily="18" charset="0"/>
              </a:rPr>
              <a:t> = </a:t>
            </a:r>
            <a:r>
              <a:rPr lang="fr-FR" sz="1600" dirty="0">
                <a:solidFill>
                  <a:srgbClr val="800000"/>
                </a:solidFill>
                <a:latin typeface="Garamond" pitchFamily="18" charset="0"/>
              </a:rPr>
              <a:t>{A, D}</a:t>
            </a:r>
            <a:endParaRPr lang="fr-FR" sz="1600" dirty="0"/>
          </a:p>
        </p:txBody>
      </p:sp>
      <p:sp>
        <p:nvSpPr>
          <p:cNvPr id="34" name="Rectangle 33"/>
          <p:cNvSpPr/>
          <p:nvPr/>
        </p:nvSpPr>
        <p:spPr>
          <a:xfrm>
            <a:off x="5277163" y="1143034"/>
            <a:ext cx="3691332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Garamond" pitchFamily="18" charset="0"/>
              </a:rPr>
              <a:t>D</a:t>
            </a:r>
            <a:r>
              <a:rPr lang="en-US" sz="2000" dirty="0" smtClean="0">
                <a:solidFill>
                  <a:srgbClr val="FF0000"/>
                </a:solidFill>
                <a:latin typeface="Garamond" pitchFamily="18" charset="0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Garamond" pitchFamily="18" charset="0"/>
              </a:rPr>
              <a:t>reçoit</a:t>
            </a:r>
            <a:r>
              <a:rPr lang="en-US" sz="2000" dirty="0" smtClean="0">
                <a:solidFill>
                  <a:srgbClr val="FF0000"/>
                </a:solidFill>
                <a:latin typeface="Garamond" pitchFamily="18" charset="0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Garamond" pitchFamily="18" charset="0"/>
              </a:rPr>
              <a:t>l’initialisation</a:t>
            </a:r>
            <a:r>
              <a:rPr lang="en-US" sz="2000" dirty="0" smtClean="0">
                <a:solidFill>
                  <a:srgbClr val="FF0000"/>
                </a:solidFill>
                <a:latin typeface="Garamond" pitchFamily="18" charset="0"/>
              </a:rPr>
              <a:t> de C et E</a:t>
            </a:r>
            <a:endParaRPr lang="fr-FR" sz="2000" dirty="0">
              <a:solidFill>
                <a:srgbClr val="FF0000"/>
              </a:solidFill>
              <a:latin typeface="Garamond" pitchFamily="18" charset="0"/>
            </a:endParaRPr>
          </a:p>
        </p:txBody>
      </p:sp>
      <p:cxnSp>
        <p:nvCxnSpPr>
          <p:cNvPr id="35" name="Connecteur droit avec flèche 29"/>
          <p:cNvCxnSpPr>
            <a:cxnSpLocks noChangeShapeType="1"/>
          </p:cNvCxnSpPr>
          <p:nvPr/>
        </p:nvCxnSpPr>
        <p:spPr bwMode="auto">
          <a:xfrm flipH="1" flipV="1">
            <a:off x="5726082" y="3416290"/>
            <a:ext cx="1537088" cy="804873"/>
          </a:xfrm>
          <a:prstGeom prst="straightConnector1">
            <a:avLst/>
          </a:prstGeom>
          <a:noFill/>
          <a:ln w="57150" algn="ctr">
            <a:solidFill>
              <a:srgbClr val="0066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319219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Espace réservé du contenu 2"/>
          <p:cNvSpPr>
            <a:spLocks noGrp="1"/>
          </p:cNvSpPr>
          <p:nvPr>
            <p:ph idx="1"/>
          </p:nvPr>
        </p:nvSpPr>
        <p:spPr>
          <a:xfrm>
            <a:off x="47625" y="732755"/>
            <a:ext cx="8929688" cy="5216525"/>
          </a:xfrm>
        </p:spPr>
        <p:txBody>
          <a:bodyPr/>
          <a:lstStyle/>
          <a:p>
            <a:pPr algn="just"/>
            <a:r>
              <a:rPr lang="fr-FR" sz="2000" dirty="0" smtClean="0">
                <a:latin typeface="Garamond" pitchFamily="18" charset="0"/>
              </a:rPr>
              <a:t>Peu importe la taille du réseau, le routage est effectué </a:t>
            </a:r>
            <a:r>
              <a:rPr lang="fr-FR" sz="2000" b="1" dirty="0" smtClean="0">
                <a:solidFill>
                  <a:srgbClr val="FF0000"/>
                </a:solidFill>
                <a:latin typeface="Garamond" pitchFamily="18" charset="0"/>
              </a:rPr>
              <a:t>de saut en saut (de proche en proche) </a:t>
            </a:r>
            <a:r>
              <a:rPr lang="fr-FR" sz="2000" dirty="0" smtClean="0">
                <a:latin typeface="Garamond" pitchFamily="18" charset="0"/>
              </a:rPr>
              <a:t>depuis la source jusqu’à la destination. </a:t>
            </a:r>
          </a:p>
          <a:p>
            <a:pPr lvl="1" algn="just">
              <a:buClr>
                <a:srgbClr val="FF0000"/>
              </a:buClr>
            </a:pPr>
            <a:r>
              <a:rPr lang="fr-FR" sz="2000" dirty="0" smtClean="0">
                <a:latin typeface="Garamond" pitchFamily="18" charset="0"/>
              </a:rPr>
              <a:t> A chaque saut, il y a </a:t>
            </a:r>
            <a:r>
              <a:rPr lang="fr-FR" sz="2000" b="1" dirty="0" smtClean="0">
                <a:solidFill>
                  <a:srgbClr val="FF0000"/>
                </a:solidFill>
                <a:latin typeface="Garamond" pitchFamily="18" charset="0"/>
              </a:rPr>
              <a:t>prise de décision autonome </a:t>
            </a:r>
            <a:r>
              <a:rPr lang="fr-FR" sz="2000" dirty="0" smtClean="0">
                <a:latin typeface="Garamond" pitchFamily="18" charset="0"/>
              </a:rPr>
              <a:t>afin de sélectionner le routeur suivant.</a:t>
            </a:r>
          </a:p>
          <a:p>
            <a:pPr lvl="1" algn="just">
              <a:lnSpc>
                <a:spcPct val="90000"/>
              </a:lnSpc>
              <a:buClr>
                <a:srgbClr val="FF0000"/>
              </a:buClr>
            </a:pPr>
            <a:endParaRPr lang="fr-FR" sz="2000" dirty="0" smtClean="0">
              <a:latin typeface="Garamond" pitchFamily="18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F823C2-1B6A-4F0A-967E-92DD7746E781}" type="slidenum">
              <a:rPr lang="fr-FR" smtClean="0"/>
              <a:pPr>
                <a:defRPr/>
              </a:pPr>
              <a:t>6</a:t>
            </a:fld>
            <a:endParaRPr lang="fr-FR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57200" y="130175"/>
            <a:ext cx="8229600" cy="561975"/>
          </a:xfrm>
          <a:prstGeom prst="rect">
            <a:avLst/>
          </a:prstGeom>
        </p:spPr>
        <p:txBody>
          <a:bodyPr/>
          <a:lstStyle/>
          <a:p>
            <a:pPr eaLnBrk="0" hangingPunct="0">
              <a:spcBef>
                <a:spcPct val="0"/>
              </a:spcBef>
              <a:buClrTx/>
              <a:defRPr/>
            </a:pPr>
            <a:r>
              <a:rPr lang="fr-FR" sz="2800" kern="0" dirty="0">
                <a:solidFill>
                  <a:schemeClr val="accent2"/>
                </a:solidFill>
                <a:latin typeface="Garamond" pitchFamily="18" charset="0"/>
                <a:ea typeface="+mj-ea"/>
                <a:cs typeface="+mj-cs"/>
              </a:rPr>
              <a:t>Principe du routage</a:t>
            </a:r>
          </a:p>
        </p:txBody>
      </p:sp>
      <p:pic>
        <p:nvPicPr>
          <p:cNvPr id="410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173173"/>
            <a:ext cx="8169841" cy="4280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Flèche droite 5"/>
          <p:cNvSpPr/>
          <p:nvPr/>
        </p:nvSpPr>
        <p:spPr bwMode="auto">
          <a:xfrm rot="18247444">
            <a:off x="3232341" y="3511268"/>
            <a:ext cx="1371600" cy="274320"/>
          </a:xfrm>
          <a:prstGeom prst="rightArrow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None/>
              <a:tabLst/>
            </a:pPr>
            <a:endParaRPr kumimoji="0" lang="fr-FR" sz="1800" b="1" i="0" u="none" strike="noStrike" cap="none" normalizeH="0" baseline="0" smtClean="0">
              <a:ln>
                <a:noFill/>
              </a:ln>
              <a:solidFill>
                <a:srgbClr val="333399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Flèche droite 10"/>
          <p:cNvSpPr/>
          <p:nvPr/>
        </p:nvSpPr>
        <p:spPr bwMode="auto">
          <a:xfrm rot="1160803">
            <a:off x="4693197" y="2761744"/>
            <a:ext cx="1188720" cy="274320"/>
          </a:xfrm>
          <a:prstGeom prst="rightArrow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None/>
              <a:tabLst/>
            </a:pPr>
            <a:endParaRPr kumimoji="0" lang="fr-FR" sz="1800" b="1" i="0" u="none" strike="noStrike" cap="none" normalizeH="0" baseline="0" smtClean="0">
              <a:ln>
                <a:noFill/>
              </a:ln>
              <a:solidFill>
                <a:srgbClr val="333399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3164917" y="6393261"/>
            <a:ext cx="2453364" cy="369332"/>
          </a:xfrm>
          <a:prstGeom prst="rect">
            <a:avLst/>
          </a:prstGeom>
          <a:solidFill>
            <a:srgbClr val="FFC993"/>
          </a:solidFill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002060"/>
                </a:solidFill>
                <a:latin typeface="Garamond" pitchFamily="18" charset="0"/>
              </a:rPr>
              <a:t>Table de routage de R2</a:t>
            </a:r>
            <a:endParaRPr lang="fr-FR" dirty="0">
              <a:solidFill>
                <a:srgbClr val="002060"/>
              </a:solidFill>
              <a:latin typeface="Garamond" pitchFamily="18" charset="0"/>
            </a:endParaRPr>
          </a:p>
        </p:txBody>
      </p:sp>
      <p:sp>
        <p:nvSpPr>
          <p:cNvPr id="9" name="Flèche droite 8"/>
          <p:cNvSpPr/>
          <p:nvPr/>
        </p:nvSpPr>
        <p:spPr bwMode="auto">
          <a:xfrm rot="20549041">
            <a:off x="1497349" y="4753654"/>
            <a:ext cx="1188720" cy="274320"/>
          </a:xfrm>
          <a:prstGeom prst="rightArrow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None/>
              <a:tabLst/>
            </a:pPr>
            <a:endParaRPr kumimoji="0" lang="fr-FR" sz="1800" b="1" i="0" u="none" strike="noStrike" cap="none" normalizeH="0" baseline="0" smtClean="0">
              <a:ln>
                <a:noFill/>
              </a:ln>
              <a:solidFill>
                <a:srgbClr val="333399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1092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4450"/>
            <a:ext cx="7772400" cy="504825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fr-FR" sz="2800" b="1" dirty="0">
                <a:latin typeface="Garamond" pitchFamily="18" charset="0"/>
              </a:rPr>
              <a:t>RIP : construction des tables de routage</a:t>
            </a:r>
            <a:endParaRPr lang="fr-FR" sz="2800" b="1" dirty="0" smtClean="0">
              <a:latin typeface="Garamond" pitchFamily="18" charset="0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553200" y="6408738"/>
            <a:ext cx="2133600" cy="260350"/>
          </a:xfrm>
        </p:spPr>
        <p:txBody>
          <a:bodyPr/>
          <a:lstStyle/>
          <a:p>
            <a:pPr>
              <a:defRPr/>
            </a:pPr>
            <a:fld id="{BC97FDE2-E3D8-46F3-B3D9-8F593762DF03}" type="slidenum">
              <a:rPr lang="fr-FR" smtClean="0"/>
              <a:pPr>
                <a:defRPr/>
              </a:pPr>
              <a:t>60</a:t>
            </a:fld>
            <a:endParaRPr lang="fr-FR" dirty="0"/>
          </a:p>
        </p:txBody>
      </p:sp>
      <p:grpSp>
        <p:nvGrpSpPr>
          <p:cNvPr id="33796" name="Groupe 32"/>
          <p:cNvGrpSpPr>
            <a:grpSpLocks/>
          </p:cNvGrpSpPr>
          <p:nvPr/>
        </p:nvGrpSpPr>
        <p:grpSpPr bwMode="auto">
          <a:xfrm>
            <a:off x="1057275" y="2924175"/>
            <a:ext cx="6697663" cy="1152525"/>
            <a:chOff x="971600" y="2163459"/>
            <a:chExt cx="6698378" cy="1153197"/>
          </a:xfrm>
        </p:grpSpPr>
        <p:grpSp>
          <p:nvGrpSpPr>
            <p:cNvPr id="33896" name="Groupe 31"/>
            <p:cNvGrpSpPr>
              <a:grpSpLocks/>
            </p:cNvGrpSpPr>
            <p:nvPr/>
          </p:nvGrpSpPr>
          <p:grpSpPr bwMode="auto">
            <a:xfrm>
              <a:off x="971600" y="2163459"/>
              <a:ext cx="6698378" cy="576884"/>
              <a:chOff x="1187624" y="1412776"/>
              <a:chExt cx="6697662" cy="576635"/>
            </a:xfrm>
          </p:grpSpPr>
          <p:sp>
            <p:nvSpPr>
              <p:cNvPr id="33900" name="Ellipse 5"/>
              <p:cNvSpPr>
                <a:spLocks noChangeArrowheads="1"/>
              </p:cNvSpPr>
              <p:nvPr/>
            </p:nvSpPr>
            <p:spPr bwMode="auto">
              <a:xfrm>
                <a:off x="1187624" y="1412776"/>
                <a:ext cx="576143" cy="576635"/>
              </a:xfrm>
              <a:prstGeom prst="ellipse">
                <a:avLst/>
              </a:prstGeom>
              <a:noFill/>
              <a:ln w="38100" algn="ctr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r>
                  <a:rPr lang="fr-FR" sz="2800">
                    <a:latin typeface="Garamond" pitchFamily="18" charset="0"/>
                  </a:rPr>
                  <a:t>A</a:t>
                </a:r>
              </a:p>
            </p:txBody>
          </p:sp>
          <p:sp>
            <p:nvSpPr>
              <p:cNvPr id="33901" name="Ellipse 7"/>
              <p:cNvSpPr>
                <a:spLocks noChangeArrowheads="1"/>
              </p:cNvSpPr>
              <p:nvPr/>
            </p:nvSpPr>
            <p:spPr bwMode="auto">
              <a:xfrm>
                <a:off x="3420178" y="1412776"/>
                <a:ext cx="576143" cy="576635"/>
              </a:xfrm>
              <a:prstGeom prst="ellipse">
                <a:avLst/>
              </a:prstGeom>
              <a:noFill/>
              <a:ln w="38100" algn="ctr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r>
                  <a:rPr lang="fr-FR" sz="2800">
                    <a:latin typeface="Garamond" pitchFamily="18" charset="0"/>
                  </a:rPr>
                  <a:t>B</a:t>
                </a:r>
              </a:p>
            </p:txBody>
          </p:sp>
          <p:sp>
            <p:nvSpPr>
              <p:cNvPr id="33902" name="Ellipse 8"/>
              <p:cNvSpPr>
                <a:spLocks noChangeArrowheads="1"/>
              </p:cNvSpPr>
              <p:nvPr/>
            </p:nvSpPr>
            <p:spPr bwMode="auto">
              <a:xfrm>
                <a:off x="5364661" y="1412776"/>
                <a:ext cx="576143" cy="576635"/>
              </a:xfrm>
              <a:prstGeom prst="ellipse">
                <a:avLst/>
              </a:prstGeom>
              <a:noFill/>
              <a:ln w="38100" algn="ctr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r>
                  <a:rPr lang="fr-FR" sz="2800">
                    <a:latin typeface="Garamond" pitchFamily="18" charset="0"/>
                  </a:rPr>
                  <a:t>C</a:t>
                </a:r>
              </a:p>
            </p:txBody>
          </p:sp>
          <p:sp>
            <p:nvSpPr>
              <p:cNvPr id="33903" name="Ellipse 9"/>
              <p:cNvSpPr>
                <a:spLocks noChangeArrowheads="1"/>
              </p:cNvSpPr>
              <p:nvPr/>
            </p:nvSpPr>
            <p:spPr bwMode="auto">
              <a:xfrm>
                <a:off x="7309143" y="1412776"/>
                <a:ext cx="576143" cy="576635"/>
              </a:xfrm>
              <a:prstGeom prst="ellipse">
                <a:avLst/>
              </a:prstGeom>
              <a:noFill/>
              <a:ln w="38100" algn="ctr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r>
                  <a:rPr lang="fr-FR" sz="2800">
                    <a:latin typeface="Garamond" pitchFamily="18" charset="0"/>
                  </a:rPr>
                  <a:t>D</a:t>
                </a:r>
              </a:p>
            </p:txBody>
          </p:sp>
          <p:cxnSp>
            <p:nvCxnSpPr>
              <p:cNvPr id="33904" name="Connecteur droit 11"/>
              <p:cNvCxnSpPr>
                <a:cxnSpLocks noChangeShapeType="1"/>
                <a:stCxn id="33900" idx="6"/>
                <a:endCxn id="33901" idx="2"/>
              </p:cNvCxnSpPr>
              <p:nvPr/>
            </p:nvCxnSpPr>
            <p:spPr bwMode="auto">
              <a:xfrm>
                <a:off x="1763767" y="1701094"/>
                <a:ext cx="1656411" cy="0"/>
              </a:xfrm>
              <a:prstGeom prst="line">
                <a:avLst/>
              </a:prstGeom>
              <a:noFill/>
              <a:ln w="38100" algn="ctr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3905" name="Connecteur droit 13"/>
              <p:cNvCxnSpPr>
                <a:cxnSpLocks noChangeShapeType="1"/>
                <a:stCxn id="33901" idx="6"/>
                <a:endCxn id="33902" idx="2"/>
              </p:cNvCxnSpPr>
              <p:nvPr/>
            </p:nvCxnSpPr>
            <p:spPr bwMode="auto">
              <a:xfrm>
                <a:off x="3996321" y="1701094"/>
                <a:ext cx="1368340" cy="0"/>
              </a:xfrm>
              <a:prstGeom prst="line">
                <a:avLst/>
              </a:prstGeom>
              <a:noFill/>
              <a:ln w="38100" algn="ctr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3906" name="Connecteur droit 15"/>
              <p:cNvCxnSpPr>
                <a:cxnSpLocks noChangeShapeType="1"/>
                <a:stCxn id="33902" idx="6"/>
                <a:endCxn id="33903" idx="2"/>
              </p:cNvCxnSpPr>
              <p:nvPr/>
            </p:nvCxnSpPr>
            <p:spPr bwMode="auto">
              <a:xfrm>
                <a:off x="5940803" y="1701094"/>
                <a:ext cx="1368340" cy="0"/>
              </a:xfrm>
              <a:prstGeom prst="line">
                <a:avLst/>
              </a:prstGeom>
              <a:noFill/>
              <a:ln w="38100" algn="ctr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33897" name="Ellipse 9"/>
            <p:cNvSpPr>
              <a:spLocks noChangeArrowheads="1"/>
            </p:cNvSpPr>
            <p:nvPr/>
          </p:nvSpPr>
          <p:spPr bwMode="auto">
            <a:xfrm>
              <a:off x="4068275" y="2739772"/>
              <a:ext cx="576205" cy="576884"/>
            </a:xfrm>
            <a:prstGeom prst="ellipse">
              <a:avLst/>
            </a:prstGeom>
            <a:noFill/>
            <a:ln w="3810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r>
                <a:rPr lang="fr-FR" sz="2800">
                  <a:latin typeface="Garamond" pitchFamily="18" charset="0"/>
                </a:rPr>
                <a:t>E</a:t>
              </a:r>
            </a:p>
          </p:txBody>
        </p:sp>
        <p:cxnSp>
          <p:nvCxnSpPr>
            <p:cNvPr id="33898" name="Connecteur droit 11"/>
            <p:cNvCxnSpPr>
              <a:cxnSpLocks noChangeShapeType="1"/>
              <a:stCxn id="33900" idx="5"/>
              <a:endCxn id="33897" idx="2"/>
            </p:cNvCxnSpPr>
            <p:nvPr/>
          </p:nvCxnSpPr>
          <p:spPr bwMode="auto">
            <a:xfrm>
              <a:off x="1463422" y="2655861"/>
              <a:ext cx="2604853" cy="372354"/>
            </a:xfrm>
            <a:prstGeom prst="line">
              <a:avLst/>
            </a:prstGeom>
            <a:noFill/>
            <a:ln w="3810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899" name="Connecteur droit 11"/>
            <p:cNvCxnSpPr>
              <a:cxnSpLocks noChangeShapeType="1"/>
              <a:stCxn id="33897" idx="6"/>
              <a:endCxn id="33903" idx="3"/>
            </p:cNvCxnSpPr>
            <p:nvPr/>
          </p:nvCxnSpPr>
          <p:spPr bwMode="auto">
            <a:xfrm flipV="1">
              <a:off x="4644480" y="2655861"/>
              <a:ext cx="2533677" cy="372354"/>
            </a:xfrm>
            <a:prstGeom prst="line">
              <a:avLst/>
            </a:prstGeom>
            <a:noFill/>
            <a:ln w="3810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aphicFrame>
        <p:nvGraphicFramePr>
          <p:cNvPr id="24" name="Tableau 23"/>
          <p:cNvGraphicFramePr>
            <a:graphicFrameLocks noGrp="1"/>
          </p:cNvGraphicFramePr>
          <p:nvPr/>
        </p:nvGraphicFramePr>
        <p:xfrm>
          <a:off x="179388" y="1484313"/>
          <a:ext cx="3887787" cy="782766"/>
        </p:xfrm>
        <a:graphic>
          <a:graphicData uri="http://schemas.openxmlformats.org/drawingml/2006/table">
            <a:tbl>
              <a:tblPr/>
              <a:tblGrid>
                <a:gridCol w="1837863"/>
                <a:gridCol w="1130992"/>
                <a:gridCol w="918932"/>
              </a:tblGrid>
              <a:tr h="26087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latin typeface="Garamond"/>
                          <a:ea typeface="Calibri"/>
                          <a:cs typeface="Times New Roman"/>
                        </a:rPr>
                        <a:t>Adresse destination</a:t>
                      </a:r>
                      <a:endParaRPr lang="fr-FR" sz="14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>
                          <a:latin typeface="Garamond"/>
                          <a:ea typeface="Calibri"/>
                          <a:cs typeface="Times New Roman"/>
                        </a:rPr>
                        <a:t>Next hop</a:t>
                      </a:r>
                      <a:endParaRPr lang="fr-FR" sz="14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latin typeface="Garamond"/>
                          <a:ea typeface="Calibri"/>
                          <a:cs typeface="Times New Roman"/>
                        </a:rPr>
                        <a:t>Distance</a:t>
                      </a:r>
                      <a:endParaRPr lang="fr-FR" sz="14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26087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latin typeface="Garamond" pitchFamily="18" charset="0"/>
                          <a:ea typeface="Calibri"/>
                          <a:cs typeface="Times New Roman"/>
                        </a:rPr>
                        <a:t>B</a:t>
                      </a: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latin typeface="Garamond" pitchFamily="18" charset="0"/>
                          <a:ea typeface="Calibri"/>
                          <a:cs typeface="Times New Roman"/>
                        </a:rPr>
                        <a:t>B</a:t>
                      </a: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smtClean="0">
                          <a:solidFill>
                            <a:srgbClr val="FF0000"/>
                          </a:solidFill>
                          <a:latin typeface="Garamond" pitchFamily="18" charset="0"/>
                          <a:ea typeface="Calibri"/>
                          <a:cs typeface="Times New Roman"/>
                        </a:rPr>
                        <a:t>1</a:t>
                      </a:r>
                      <a:endParaRPr lang="fr-FR" sz="1600" b="1" dirty="0">
                        <a:solidFill>
                          <a:srgbClr val="FF0000"/>
                        </a:solidFill>
                        <a:latin typeface="Garamond" pitchFamily="18" charset="0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26087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smtClean="0">
                          <a:latin typeface="Garamond" pitchFamily="18" charset="0"/>
                          <a:ea typeface="Calibri"/>
                          <a:cs typeface="Times New Roman"/>
                        </a:rPr>
                        <a:t>E</a:t>
                      </a:r>
                      <a:endParaRPr lang="fr-FR" sz="1600" b="1" dirty="0">
                        <a:latin typeface="Garamond" pitchFamily="18" charset="0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smtClean="0">
                          <a:latin typeface="Garamond" pitchFamily="18" charset="0"/>
                          <a:ea typeface="Calibri"/>
                          <a:cs typeface="Times New Roman"/>
                        </a:rPr>
                        <a:t>E</a:t>
                      </a:r>
                      <a:endParaRPr lang="fr-FR" sz="1600" b="1" dirty="0">
                        <a:latin typeface="Garamond" pitchFamily="18" charset="0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smtClean="0">
                          <a:solidFill>
                            <a:srgbClr val="FF0000"/>
                          </a:solidFill>
                          <a:latin typeface="Garamond" pitchFamily="18" charset="0"/>
                          <a:ea typeface="Calibri"/>
                          <a:cs typeface="Times New Roman"/>
                        </a:rPr>
                        <a:t>1</a:t>
                      </a:r>
                      <a:endParaRPr lang="fr-FR" sz="1600" b="1" dirty="0">
                        <a:solidFill>
                          <a:srgbClr val="FF0000"/>
                        </a:solidFill>
                        <a:latin typeface="Garamond" pitchFamily="18" charset="0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cxnSp>
        <p:nvCxnSpPr>
          <p:cNvPr id="33815" name="Connecteur droit avec flèche 28"/>
          <p:cNvCxnSpPr>
            <a:cxnSpLocks noChangeShapeType="1"/>
            <a:endCxn id="33901" idx="3"/>
          </p:cNvCxnSpPr>
          <p:nvPr/>
        </p:nvCxnSpPr>
        <p:spPr bwMode="auto">
          <a:xfrm flipV="1">
            <a:off x="2051050" y="3416300"/>
            <a:ext cx="1322388" cy="517525"/>
          </a:xfrm>
          <a:prstGeom prst="straightConnector1">
            <a:avLst/>
          </a:prstGeom>
          <a:noFill/>
          <a:ln w="57150" algn="ctr">
            <a:solidFill>
              <a:srgbClr val="0066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17" name="Connecteur droit avec flèche 28"/>
          <p:cNvCxnSpPr>
            <a:cxnSpLocks noChangeShapeType="1"/>
            <a:stCxn id="33900" idx="0"/>
          </p:cNvCxnSpPr>
          <p:nvPr/>
        </p:nvCxnSpPr>
        <p:spPr bwMode="auto">
          <a:xfrm flipH="1" flipV="1">
            <a:off x="1331913" y="2276475"/>
            <a:ext cx="12700" cy="647700"/>
          </a:xfrm>
          <a:prstGeom prst="straightConnector1">
            <a:avLst/>
          </a:prstGeom>
          <a:noFill/>
          <a:ln w="57150" algn="ctr">
            <a:solidFill>
              <a:srgbClr val="0066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18" name="Connecteur droit avec flèche 28"/>
          <p:cNvCxnSpPr>
            <a:cxnSpLocks noChangeShapeType="1"/>
            <a:stCxn id="33903" idx="0"/>
          </p:cNvCxnSpPr>
          <p:nvPr/>
        </p:nvCxnSpPr>
        <p:spPr bwMode="auto">
          <a:xfrm flipH="1" flipV="1">
            <a:off x="7451725" y="2349500"/>
            <a:ext cx="15875" cy="574675"/>
          </a:xfrm>
          <a:prstGeom prst="straightConnector1">
            <a:avLst/>
          </a:prstGeom>
          <a:noFill/>
          <a:ln w="57150" algn="ctr">
            <a:solidFill>
              <a:srgbClr val="0066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19" name="Connecteur droit avec flèche 29"/>
          <p:cNvCxnSpPr>
            <a:cxnSpLocks noChangeShapeType="1"/>
            <a:endCxn id="33897" idx="4"/>
          </p:cNvCxnSpPr>
          <p:nvPr/>
        </p:nvCxnSpPr>
        <p:spPr bwMode="auto">
          <a:xfrm flipV="1">
            <a:off x="4067175" y="4076700"/>
            <a:ext cx="374650" cy="1081088"/>
          </a:xfrm>
          <a:prstGeom prst="straightConnector1">
            <a:avLst/>
          </a:prstGeom>
          <a:noFill/>
          <a:ln w="57150" algn="ctr">
            <a:solidFill>
              <a:srgbClr val="0066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50" name="Tableau 49"/>
          <p:cNvGraphicFramePr>
            <a:graphicFrameLocks noGrp="1"/>
          </p:cNvGraphicFramePr>
          <p:nvPr/>
        </p:nvGraphicFramePr>
        <p:xfrm>
          <a:off x="134938" y="3933825"/>
          <a:ext cx="3887787" cy="782766"/>
        </p:xfrm>
        <a:graphic>
          <a:graphicData uri="http://schemas.openxmlformats.org/drawingml/2006/table">
            <a:tbl>
              <a:tblPr/>
              <a:tblGrid>
                <a:gridCol w="1837863"/>
                <a:gridCol w="1130992"/>
                <a:gridCol w="918932"/>
              </a:tblGrid>
              <a:tr h="26087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latin typeface="Garamond"/>
                          <a:ea typeface="Calibri"/>
                          <a:cs typeface="Times New Roman"/>
                        </a:rPr>
                        <a:t>Adresse destination</a:t>
                      </a:r>
                      <a:endParaRPr lang="fr-FR" sz="14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err="1">
                          <a:latin typeface="Garamond"/>
                          <a:ea typeface="Calibri"/>
                          <a:cs typeface="Times New Roman"/>
                        </a:rPr>
                        <a:t>Next</a:t>
                      </a:r>
                      <a:r>
                        <a:rPr lang="fr-FR" sz="1600" b="1" dirty="0">
                          <a:latin typeface="Garamond"/>
                          <a:ea typeface="Calibri"/>
                          <a:cs typeface="Times New Roman"/>
                        </a:rPr>
                        <a:t> hop</a:t>
                      </a:r>
                      <a:endParaRPr lang="fr-FR" sz="14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latin typeface="Garamond"/>
                          <a:ea typeface="Calibri"/>
                          <a:cs typeface="Times New Roman"/>
                        </a:rPr>
                        <a:t>Distance</a:t>
                      </a:r>
                      <a:endParaRPr lang="fr-FR" sz="14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26087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latin typeface="Garamond" pitchFamily="18" charset="0"/>
                          <a:ea typeface="Calibri"/>
                          <a:cs typeface="Times New Roman"/>
                        </a:rPr>
                        <a:t>A</a:t>
                      </a: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latin typeface="Garamond" pitchFamily="18" charset="0"/>
                          <a:ea typeface="Calibri"/>
                          <a:cs typeface="Times New Roman"/>
                        </a:rPr>
                        <a:t>A</a:t>
                      </a: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smtClean="0">
                          <a:solidFill>
                            <a:srgbClr val="FF0000"/>
                          </a:solidFill>
                          <a:latin typeface="Garamond" pitchFamily="18" charset="0"/>
                          <a:ea typeface="Calibri"/>
                          <a:cs typeface="Times New Roman"/>
                        </a:rPr>
                        <a:t>1</a:t>
                      </a:r>
                      <a:endParaRPr lang="fr-FR" sz="1600" b="1" dirty="0">
                        <a:solidFill>
                          <a:srgbClr val="FF0000"/>
                        </a:solidFill>
                        <a:latin typeface="Garamond" pitchFamily="18" charset="0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26087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smtClean="0">
                          <a:latin typeface="Garamond" pitchFamily="18" charset="0"/>
                          <a:ea typeface="Calibri"/>
                          <a:cs typeface="Times New Roman"/>
                        </a:rPr>
                        <a:t>C</a:t>
                      </a:r>
                      <a:endParaRPr lang="fr-FR" sz="1600" b="1" dirty="0">
                        <a:latin typeface="Garamond" pitchFamily="18" charset="0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smtClean="0">
                          <a:latin typeface="Garamond" pitchFamily="18" charset="0"/>
                          <a:ea typeface="Calibri"/>
                          <a:cs typeface="Times New Roman"/>
                        </a:rPr>
                        <a:t>C</a:t>
                      </a:r>
                      <a:endParaRPr lang="fr-FR" sz="1600" b="1" dirty="0">
                        <a:latin typeface="Garamond" pitchFamily="18" charset="0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smtClean="0">
                          <a:solidFill>
                            <a:srgbClr val="FF0000"/>
                          </a:solidFill>
                          <a:latin typeface="Garamond" pitchFamily="18" charset="0"/>
                          <a:ea typeface="Calibri"/>
                          <a:cs typeface="Times New Roman"/>
                        </a:rPr>
                        <a:t>1</a:t>
                      </a:r>
                      <a:endParaRPr lang="fr-FR" sz="1600" b="1" dirty="0">
                        <a:solidFill>
                          <a:srgbClr val="FF0000"/>
                        </a:solidFill>
                        <a:latin typeface="Garamond" pitchFamily="18" charset="0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3" name="Tableau 52"/>
          <p:cNvGraphicFramePr>
            <a:graphicFrameLocks noGrp="1"/>
          </p:cNvGraphicFramePr>
          <p:nvPr/>
        </p:nvGraphicFramePr>
        <p:xfrm>
          <a:off x="5057775" y="1552575"/>
          <a:ext cx="3887789" cy="782766"/>
        </p:xfrm>
        <a:graphic>
          <a:graphicData uri="http://schemas.openxmlformats.org/drawingml/2006/table">
            <a:tbl>
              <a:tblPr/>
              <a:tblGrid>
                <a:gridCol w="1837864"/>
                <a:gridCol w="1130993"/>
                <a:gridCol w="918932"/>
              </a:tblGrid>
              <a:tr h="26087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latin typeface="Garamond"/>
                          <a:ea typeface="Calibri"/>
                          <a:cs typeface="Times New Roman"/>
                        </a:rPr>
                        <a:t>Adresse destination</a:t>
                      </a:r>
                      <a:endParaRPr lang="fr-FR" sz="14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>
                          <a:latin typeface="Garamond"/>
                          <a:ea typeface="Calibri"/>
                          <a:cs typeface="Times New Roman"/>
                        </a:rPr>
                        <a:t>Next hop</a:t>
                      </a:r>
                      <a:endParaRPr lang="fr-FR" sz="14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latin typeface="Garamond"/>
                          <a:ea typeface="Calibri"/>
                          <a:cs typeface="Times New Roman"/>
                        </a:rPr>
                        <a:t>Distance</a:t>
                      </a:r>
                      <a:endParaRPr lang="fr-FR" sz="14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26087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latin typeface="Garamond" pitchFamily="18" charset="0"/>
                          <a:ea typeface="Calibri"/>
                          <a:cs typeface="Times New Roman"/>
                        </a:rPr>
                        <a:t>C</a:t>
                      </a: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latin typeface="Garamond" pitchFamily="18" charset="0"/>
                          <a:ea typeface="Calibri"/>
                          <a:cs typeface="Times New Roman"/>
                        </a:rPr>
                        <a:t>C</a:t>
                      </a: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smtClean="0">
                          <a:solidFill>
                            <a:srgbClr val="FF0000"/>
                          </a:solidFill>
                          <a:latin typeface="Garamond" pitchFamily="18" charset="0"/>
                          <a:ea typeface="Calibri"/>
                          <a:cs typeface="Times New Roman"/>
                        </a:rPr>
                        <a:t>1</a:t>
                      </a:r>
                      <a:endParaRPr lang="fr-FR" sz="1600" b="1" dirty="0">
                        <a:solidFill>
                          <a:srgbClr val="FF0000"/>
                        </a:solidFill>
                        <a:latin typeface="Garamond" pitchFamily="18" charset="0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26087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smtClean="0">
                          <a:latin typeface="Garamond" pitchFamily="18" charset="0"/>
                          <a:ea typeface="Calibri"/>
                          <a:cs typeface="Times New Roman"/>
                        </a:rPr>
                        <a:t>E</a:t>
                      </a:r>
                      <a:endParaRPr lang="fr-FR" sz="1600" b="1" dirty="0">
                        <a:latin typeface="Garamond" pitchFamily="18" charset="0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smtClean="0">
                          <a:latin typeface="Garamond" pitchFamily="18" charset="0"/>
                          <a:ea typeface="Calibri"/>
                          <a:cs typeface="Times New Roman"/>
                        </a:rPr>
                        <a:t>E</a:t>
                      </a:r>
                      <a:endParaRPr lang="fr-FR" sz="1600" b="1" dirty="0">
                        <a:latin typeface="Garamond" pitchFamily="18" charset="0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smtClean="0">
                          <a:solidFill>
                            <a:srgbClr val="FF0000"/>
                          </a:solidFill>
                          <a:latin typeface="Garamond" pitchFamily="18" charset="0"/>
                          <a:ea typeface="Calibri"/>
                          <a:cs typeface="Times New Roman"/>
                        </a:rPr>
                        <a:t>1</a:t>
                      </a:r>
                      <a:endParaRPr lang="fr-FR" sz="1600" b="1" dirty="0">
                        <a:solidFill>
                          <a:srgbClr val="FF0000"/>
                        </a:solidFill>
                        <a:latin typeface="Garamond" pitchFamily="18" charset="0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7" name="Tableau 56"/>
          <p:cNvGraphicFramePr>
            <a:graphicFrameLocks noGrp="1"/>
          </p:cNvGraphicFramePr>
          <p:nvPr/>
        </p:nvGraphicFramePr>
        <p:xfrm>
          <a:off x="5148263" y="4244975"/>
          <a:ext cx="3887787" cy="782766"/>
        </p:xfrm>
        <a:graphic>
          <a:graphicData uri="http://schemas.openxmlformats.org/drawingml/2006/table">
            <a:tbl>
              <a:tblPr/>
              <a:tblGrid>
                <a:gridCol w="1837863"/>
                <a:gridCol w="1130992"/>
                <a:gridCol w="918932"/>
              </a:tblGrid>
              <a:tr h="26087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latin typeface="Garamond"/>
                          <a:ea typeface="Calibri"/>
                          <a:cs typeface="Times New Roman"/>
                        </a:rPr>
                        <a:t>Adresse destination</a:t>
                      </a:r>
                      <a:endParaRPr lang="fr-FR" sz="14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>
                          <a:latin typeface="Garamond"/>
                          <a:ea typeface="Calibri"/>
                          <a:cs typeface="Times New Roman"/>
                        </a:rPr>
                        <a:t>Next hop</a:t>
                      </a:r>
                      <a:endParaRPr lang="fr-FR" sz="14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latin typeface="Garamond"/>
                          <a:ea typeface="Calibri"/>
                          <a:cs typeface="Times New Roman"/>
                        </a:rPr>
                        <a:t>Distance</a:t>
                      </a:r>
                      <a:endParaRPr lang="fr-FR" sz="14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26087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latin typeface="Garamond" pitchFamily="18" charset="0"/>
                          <a:ea typeface="Calibri"/>
                          <a:cs typeface="Times New Roman"/>
                        </a:rPr>
                        <a:t>B</a:t>
                      </a: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latin typeface="Garamond" pitchFamily="18" charset="0"/>
                          <a:ea typeface="Calibri"/>
                          <a:cs typeface="Times New Roman"/>
                        </a:rPr>
                        <a:t>B</a:t>
                      </a: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smtClean="0">
                          <a:solidFill>
                            <a:srgbClr val="FF0000"/>
                          </a:solidFill>
                          <a:latin typeface="Garamond" pitchFamily="18" charset="0"/>
                          <a:ea typeface="Calibri"/>
                          <a:cs typeface="Times New Roman"/>
                        </a:rPr>
                        <a:t>1</a:t>
                      </a:r>
                      <a:endParaRPr lang="fr-FR" sz="1600" b="1" dirty="0">
                        <a:solidFill>
                          <a:srgbClr val="FF0000"/>
                        </a:solidFill>
                        <a:latin typeface="Garamond" pitchFamily="18" charset="0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26087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smtClean="0">
                          <a:latin typeface="Garamond" pitchFamily="18" charset="0"/>
                          <a:ea typeface="Calibri"/>
                          <a:cs typeface="Times New Roman"/>
                        </a:rPr>
                        <a:t>D</a:t>
                      </a:r>
                      <a:endParaRPr lang="fr-FR" sz="1600" b="1" dirty="0">
                        <a:latin typeface="Garamond" pitchFamily="18" charset="0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smtClean="0">
                          <a:latin typeface="Garamond" pitchFamily="18" charset="0"/>
                          <a:ea typeface="Calibri"/>
                          <a:cs typeface="Times New Roman"/>
                        </a:rPr>
                        <a:t>D</a:t>
                      </a:r>
                      <a:endParaRPr lang="fr-FR" sz="1600" b="1" dirty="0">
                        <a:latin typeface="Garamond" pitchFamily="18" charset="0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smtClean="0">
                          <a:solidFill>
                            <a:srgbClr val="FF0000"/>
                          </a:solidFill>
                          <a:latin typeface="Garamond" pitchFamily="18" charset="0"/>
                          <a:ea typeface="Calibri"/>
                          <a:cs typeface="Times New Roman"/>
                        </a:rPr>
                        <a:t>1</a:t>
                      </a:r>
                      <a:endParaRPr lang="fr-FR" sz="1600" b="1" dirty="0">
                        <a:solidFill>
                          <a:srgbClr val="FF0000"/>
                        </a:solidFill>
                        <a:latin typeface="Garamond" pitchFamily="18" charset="0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0" name="Tableau 59"/>
          <p:cNvGraphicFramePr>
            <a:graphicFrameLocks noGrp="1"/>
          </p:cNvGraphicFramePr>
          <p:nvPr/>
        </p:nvGraphicFramePr>
        <p:xfrm>
          <a:off x="1979613" y="5157788"/>
          <a:ext cx="3887787" cy="782766"/>
        </p:xfrm>
        <a:graphic>
          <a:graphicData uri="http://schemas.openxmlformats.org/drawingml/2006/table">
            <a:tbl>
              <a:tblPr/>
              <a:tblGrid>
                <a:gridCol w="1837863"/>
                <a:gridCol w="1130992"/>
                <a:gridCol w="918932"/>
              </a:tblGrid>
              <a:tr h="26087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latin typeface="Garamond"/>
                          <a:ea typeface="Calibri"/>
                          <a:cs typeface="Times New Roman"/>
                        </a:rPr>
                        <a:t>Adresse destination</a:t>
                      </a:r>
                      <a:endParaRPr lang="fr-FR" sz="14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>
                          <a:latin typeface="Garamond"/>
                          <a:ea typeface="Calibri"/>
                          <a:cs typeface="Times New Roman"/>
                        </a:rPr>
                        <a:t>Next hop</a:t>
                      </a:r>
                      <a:endParaRPr lang="fr-FR" sz="14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latin typeface="Garamond"/>
                          <a:ea typeface="Calibri"/>
                          <a:cs typeface="Times New Roman"/>
                        </a:rPr>
                        <a:t>Distance</a:t>
                      </a:r>
                      <a:endParaRPr lang="fr-FR" sz="14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26087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latin typeface="Garamond" pitchFamily="18" charset="0"/>
                          <a:ea typeface="Calibri"/>
                          <a:cs typeface="Times New Roman"/>
                        </a:rPr>
                        <a:t>A</a:t>
                      </a: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latin typeface="Garamond" pitchFamily="18" charset="0"/>
                          <a:ea typeface="Calibri"/>
                          <a:cs typeface="Times New Roman"/>
                        </a:rPr>
                        <a:t>A</a:t>
                      </a: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smtClean="0">
                          <a:solidFill>
                            <a:srgbClr val="FF0000"/>
                          </a:solidFill>
                          <a:latin typeface="Garamond" pitchFamily="18" charset="0"/>
                          <a:ea typeface="Calibri"/>
                          <a:cs typeface="Times New Roman"/>
                        </a:rPr>
                        <a:t>1</a:t>
                      </a:r>
                      <a:endParaRPr lang="fr-FR" sz="1600" b="1" dirty="0">
                        <a:solidFill>
                          <a:srgbClr val="FF0000"/>
                        </a:solidFill>
                        <a:latin typeface="Garamond" pitchFamily="18" charset="0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26087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smtClean="0">
                          <a:latin typeface="Garamond" pitchFamily="18" charset="0"/>
                          <a:ea typeface="Calibri"/>
                          <a:cs typeface="Times New Roman"/>
                        </a:rPr>
                        <a:t>D</a:t>
                      </a:r>
                      <a:endParaRPr lang="fr-FR" sz="1600" b="1" dirty="0">
                        <a:latin typeface="Garamond" pitchFamily="18" charset="0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smtClean="0">
                          <a:latin typeface="Garamond" pitchFamily="18" charset="0"/>
                          <a:ea typeface="Calibri"/>
                          <a:cs typeface="Times New Roman"/>
                        </a:rPr>
                        <a:t>D</a:t>
                      </a:r>
                      <a:endParaRPr lang="fr-FR" sz="1600" b="1" dirty="0">
                        <a:latin typeface="Garamond" pitchFamily="18" charset="0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smtClean="0">
                          <a:solidFill>
                            <a:srgbClr val="FF0000"/>
                          </a:solidFill>
                          <a:latin typeface="Garamond" pitchFamily="18" charset="0"/>
                          <a:ea typeface="Calibri"/>
                          <a:cs typeface="Times New Roman"/>
                        </a:rPr>
                        <a:t>1</a:t>
                      </a:r>
                      <a:endParaRPr lang="fr-FR" sz="1600" b="1" dirty="0">
                        <a:solidFill>
                          <a:srgbClr val="FF0000"/>
                        </a:solidFill>
                        <a:latin typeface="Garamond" pitchFamily="18" charset="0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sp>
        <p:nvSpPr>
          <p:cNvPr id="33892" name="ZoneTexte 61"/>
          <p:cNvSpPr txBox="1">
            <a:spLocks noChangeArrowheads="1"/>
          </p:cNvSpPr>
          <p:nvPr/>
        </p:nvSpPr>
        <p:spPr bwMode="auto">
          <a:xfrm>
            <a:off x="900113" y="755650"/>
            <a:ext cx="6838950" cy="431800"/>
          </a:xfrm>
          <a:prstGeom prst="rect">
            <a:avLst/>
          </a:prstGeom>
          <a:solidFill>
            <a:srgbClr val="FFDC6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fr-FR">
                <a:latin typeface="Garamond" pitchFamily="18" charset="0"/>
              </a:rPr>
              <a:t>Après 30 secondes : 1</a:t>
            </a:r>
            <a:r>
              <a:rPr lang="fr-FR" baseline="30000">
                <a:latin typeface="Garamond" pitchFamily="18" charset="0"/>
              </a:rPr>
              <a:t>ère</a:t>
            </a:r>
            <a:r>
              <a:rPr lang="fr-FR">
                <a:latin typeface="Garamond" pitchFamily="18" charset="0"/>
              </a:rPr>
              <a:t> itération </a:t>
            </a:r>
            <a:r>
              <a:rPr lang="fr-FR">
                <a:latin typeface="Garamond" pitchFamily="18" charset="0"/>
                <a:sym typeface="Wingdings" pitchFamily="2" charset="2"/>
              </a:rPr>
              <a:t> découvrir les voisins à 1 seul saut</a:t>
            </a:r>
            <a:endParaRPr lang="fr-FR">
              <a:latin typeface="Garamond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331640" y="2631102"/>
            <a:ext cx="189083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600" dirty="0" err="1">
                <a:solidFill>
                  <a:srgbClr val="800000"/>
                </a:solidFill>
                <a:latin typeface="Garamond" pitchFamily="18" charset="0"/>
              </a:rPr>
              <a:t>Voisins_A</a:t>
            </a:r>
            <a:r>
              <a:rPr lang="fr-FR" sz="1600" dirty="0">
                <a:solidFill>
                  <a:srgbClr val="800000"/>
                </a:solidFill>
                <a:latin typeface="Garamond" pitchFamily="18" charset="0"/>
              </a:rPr>
              <a:t> = {B, E</a:t>
            </a:r>
            <a:r>
              <a:rPr lang="fr-FR" sz="1600" dirty="0" smtClean="0">
                <a:solidFill>
                  <a:srgbClr val="800000"/>
                </a:solidFill>
                <a:latin typeface="Garamond" pitchFamily="18" charset="0"/>
              </a:rPr>
              <a:t>} </a:t>
            </a:r>
            <a:endParaRPr lang="fr-FR" sz="1600" dirty="0"/>
          </a:p>
        </p:txBody>
      </p:sp>
      <p:sp>
        <p:nvSpPr>
          <p:cNvPr id="3" name="Rectangle 2"/>
          <p:cNvSpPr/>
          <p:nvPr/>
        </p:nvSpPr>
        <p:spPr>
          <a:xfrm>
            <a:off x="3131840" y="2554843"/>
            <a:ext cx="183313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600" dirty="0" err="1">
                <a:solidFill>
                  <a:srgbClr val="FF0000"/>
                </a:solidFill>
                <a:latin typeface="Garamond" pitchFamily="18" charset="0"/>
              </a:rPr>
              <a:t>Voisins_B</a:t>
            </a:r>
            <a:r>
              <a:rPr lang="fr-FR" sz="1600" dirty="0">
                <a:solidFill>
                  <a:srgbClr val="FF0000"/>
                </a:solidFill>
                <a:latin typeface="Garamond" pitchFamily="18" charset="0"/>
              </a:rPr>
              <a:t> = {A, C}</a:t>
            </a:r>
            <a:endParaRPr lang="fr-FR" sz="1600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860032" y="2578552"/>
            <a:ext cx="191007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600" dirty="0" err="1">
                <a:solidFill>
                  <a:srgbClr val="800000"/>
                </a:solidFill>
                <a:latin typeface="Garamond" pitchFamily="18" charset="0"/>
              </a:rPr>
              <a:t>Voisins_C</a:t>
            </a:r>
            <a:r>
              <a:rPr lang="fr-FR" sz="1600" dirty="0">
                <a:solidFill>
                  <a:srgbClr val="800000"/>
                </a:solidFill>
                <a:latin typeface="Garamond" pitchFamily="18" charset="0"/>
              </a:rPr>
              <a:t> = {B, D</a:t>
            </a:r>
            <a:r>
              <a:rPr lang="fr-FR" sz="1600" dirty="0" smtClean="0">
                <a:solidFill>
                  <a:srgbClr val="800000"/>
                </a:solidFill>
                <a:latin typeface="Garamond" pitchFamily="18" charset="0"/>
              </a:rPr>
              <a:t>} </a:t>
            </a:r>
            <a:endParaRPr lang="fr-FR" sz="1600" dirty="0">
              <a:solidFill>
                <a:srgbClr val="8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804248" y="3573016"/>
            <a:ext cx="18707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600" dirty="0" err="1">
                <a:solidFill>
                  <a:srgbClr val="FF0000"/>
                </a:solidFill>
                <a:latin typeface="Garamond" pitchFamily="18" charset="0"/>
              </a:rPr>
              <a:t>Voisins_D</a:t>
            </a:r>
            <a:r>
              <a:rPr lang="fr-FR" sz="1600" dirty="0">
                <a:solidFill>
                  <a:srgbClr val="FF0000"/>
                </a:solidFill>
                <a:latin typeface="Garamond" pitchFamily="18" charset="0"/>
              </a:rPr>
              <a:t> = {C, E}</a:t>
            </a:r>
            <a:endParaRPr lang="fr-FR" sz="1600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727842" y="3789040"/>
            <a:ext cx="186038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600" dirty="0" err="1" smtClean="0">
                <a:solidFill>
                  <a:srgbClr val="800000"/>
                </a:solidFill>
                <a:latin typeface="Garamond" pitchFamily="18" charset="0"/>
              </a:rPr>
              <a:t>Voisins_E</a:t>
            </a:r>
            <a:r>
              <a:rPr lang="fr-FR" sz="1600" dirty="0" smtClean="0">
                <a:solidFill>
                  <a:srgbClr val="800000"/>
                </a:solidFill>
                <a:latin typeface="Garamond" pitchFamily="18" charset="0"/>
              </a:rPr>
              <a:t> = </a:t>
            </a:r>
            <a:r>
              <a:rPr lang="fr-FR" sz="1600" dirty="0">
                <a:solidFill>
                  <a:srgbClr val="800000"/>
                </a:solidFill>
                <a:latin typeface="Garamond" pitchFamily="18" charset="0"/>
              </a:rPr>
              <a:t>{A, D}</a:t>
            </a:r>
            <a:endParaRPr lang="fr-FR" sz="1600" dirty="0"/>
          </a:p>
        </p:txBody>
      </p:sp>
      <p:sp>
        <p:nvSpPr>
          <p:cNvPr id="35" name="Rectangle 34"/>
          <p:cNvSpPr/>
          <p:nvPr/>
        </p:nvSpPr>
        <p:spPr>
          <a:xfrm>
            <a:off x="2115664" y="6165304"/>
            <a:ext cx="3686523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Garamond" pitchFamily="18" charset="0"/>
              </a:rPr>
              <a:t>E</a:t>
            </a:r>
            <a:r>
              <a:rPr lang="en-US" sz="2000" dirty="0" smtClean="0">
                <a:solidFill>
                  <a:srgbClr val="FF0000"/>
                </a:solidFill>
                <a:latin typeface="Garamond" pitchFamily="18" charset="0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Garamond" pitchFamily="18" charset="0"/>
              </a:rPr>
              <a:t>reçoit</a:t>
            </a:r>
            <a:r>
              <a:rPr lang="en-US" sz="2000" dirty="0" smtClean="0">
                <a:solidFill>
                  <a:srgbClr val="FF0000"/>
                </a:solidFill>
                <a:latin typeface="Garamond" pitchFamily="18" charset="0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Garamond" pitchFamily="18" charset="0"/>
              </a:rPr>
              <a:t>l’initialisation</a:t>
            </a:r>
            <a:r>
              <a:rPr lang="en-US" sz="2000" dirty="0" smtClean="0">
                <a:solidFill>
                  <a:srgbClr val="FF0000"/>
                </a:solidFill>
                <a:latin typeface="Garamond" pitchFamily="18" charset="0"/>
              </a:rPr>
              <a:t> de A et D</a:t>
            </a:r>
            <a:endParaRPr lang="fr-FR" sz="2000" dirty="0">
              <a:solidFill>
                <a:srgbClr val="FF0000"/>
              </a:solidFill>
              <a:latin typeface="Garamond" pitchFamily="18" charset="0"/>
            </a:endParaRPr>
          </a:p>
        </p:txBody>
      </p:sp>
      <p:cxnSp>
        <p:nvCxnSpPr>
          <p:cNvPr id="36" name="Connecteur droit avec flèche 29"/>
          <p:cNvCxnSpPr>
            <a:cxnSpLocks noChangeShapeType="1"/>
          </p:cNvCxnSpPr>
          <p:nvPr/>
        </p:nvCxnSpPr>
        <p:spPr bwMode="auto">
          <a:xfrm flipH="1" flipV="1">
            <a:off x="5726082" y="3416290"/>
            <a:ext cx="1537088" cy="804873"/>
          </a:xfrm>
          <a:prstGeom prst="straightConnector1">
            <a:avLst/>
          </a:prstGeom>
          <a:noFill/>
          <a:ln w="57150" algn="ctr">
            <a:solidFill>
              <a:srgbClr val="0066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4450"/>
            <a:ext cx="7772400" cy="504825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fr-FR" sz="2800" b="1" dirty="0">
                <a:latin typeface="Garamond" pitchFamily="18" charset="0"/>
              </a:rPr>
              <a:t>RIP : construction des tables de routage</a:t>
            </a:r>
            <a:endParaRPr lang="fr-FR" sz="2800" b="1" dirty="0" smtClean="0">
              <a:latin typeface="Garamond" pitchFamily="18" charset="0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553200" y="6408738"/>
            <a:ext cx="2133600" cy="260350"/>
          </a:xfrm>
        </p:spPr>
        <p:txBody>
          <a:bodyPr/>
          <a:lstStyle/>
          <a:p>
            <a:pPr>
              <a:defRPr/>
            </a:pPr>
            <a:fld id="{BC97FDE2-E3D8-46F3-B3D9-8F593762DF03}" type="slidenum">
              <a:rPr lang="fr-FR" smtClean="0"/>
              <a:pPr>
                <a:defRPr/>
              </a:pPr>
              <a:t>61</a:t>
            </a:fld>
            <a:endParaRPr lang="fr-FR" dirty="0"/>
          </a:p>
        </p:txBody>
      </p:sp>
      <p:grpSp>
        <p:nvGrpSpPr>
          <p:cNvPr id="33796" name="Groupe 32"/>
          <p:cNvGrpSpPr>
            <a:grpSpLocks/>
          </p:cNvGrpSpPr>
          <p:nvPr/>
        </p:nvGrpSpPr>
        <p:grpSpPr bwMode="auto">
          <a:xfrm>
            <a:off x="1057275" y="2924175"/>
            <a:ext cx="6697663" cy="1152525"/>
            <a:chOff x="971600" y="2163459"/>
            <a:chExt cx="6698378" cy="1153197"/>
          </a:xfrm>
        </p:grpSpPr>
        <p:grpSp>
          <p:nvGrpSpPr>
            <p:cNvPr id="33896" name="Groupe 31"/>
            <p:cNvGrpSpPr>
              <a:grpSpLocks/>
            </p:cNvGrpSpPr>
            <p:nvPr/>
          </p:nvGrpSpPr>
          <p:grpSpPr bwMode="auto">
            <a:xfrm>
              <a:off x="971600" y="2163459"/>
              <a:ext cx="6698378" cy="576884"/>
              <a:chOff x="1187624" y="1412776"/>
              <a:chExt cx="6697662" cy="576635"/>
            </a:xfrm>
          </p:grpSpPr>
          <p:sp>
            <p:nvSpPr>
              <p:cNvPr id="33900" name="Ellipse 5"/>
              <p:cNvSpPr>
                <a:spLocks noChangeArrowheads="1"/>
              </p:cNvSpPr>
              <p:nvPr/>
            </p:nvSpPr>
            <p:spPr bwMode="auto">
              <a:xfrm>
                <a:off x="1187624" y="1412776"/>
                <a:ext cx="576143" cy="576635"/>
              </a:xfrm>
              <a:prstGeom prst="ellipse">
                <a:avLst/>
              </a:prstGeom>
              <a:noFill/>
              <a:ln w="38100" algn="ctr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r>
                  <a:rPr lang="fr-FR" sz="2800">
                    <a:latin typeface="Garamond" pitchFamily="18" charset="0"/>
                  </a:rPr>
                  <a:t>A</a:t>
                </a:r>
              </a:p>
            </p:txBody>
          </p:sp>
          <p:sp>
            <p:nvSpPr>
              <p:cNvPr id="33901" name="Ellipse 7"/>
              <p:cNvSpPr>
                <a:spLocks noChangeArrowheads="1"/>
              </p:cNvSpPr>
              <p:nvPr/>
            </p:nvSpPr>
            <p:spPr bwMode="auto">
              <a:xfrm>
                <a:off x="3420178" y="1412776"/>
                <a:ext cx="576143" cy="576635"/>
              </a:xfrm>
              <a:prstGeom prst="ellipse">
                <a:avLst/>
              </a:prstGeom>
              <a:noFill/>
              <a:ln w="38100" algn="ctr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r>
                  <a:rPr lang="fr-FR" sz="2800">
                    <a:latin typeface="Garamond" pitchFamily="18" charset="0"/>
                  </a:rPr>
                  <a:t>B</a:t>
                </a:r>
              </a:p>
            </p:txBody>
          </p:sp>
          <p:sp>
            <p:nvSpPr>
              <p:cNvPr id="33902" name="Ellipse 8"/>
              <p:cNvSpPr>
                <a:spLocks noChangeArrowheads="1"/>
              </p:cNvSpPr>
              <p:nvPr/>
            </p:nvSpPr>
            <p:spPr bwMode="auto">
              <a:xfrm>
                <a:off x="5364661" y="1412776"/>
                <a:ext cx="576143" cy="576635"/>
              </a:xfrm>
              <a:prstGeom prst="ellipse">
                <a:avLst/>
              </a:prstGeom>
              <a:noFill/>
              <a:ln w="38100" algn="ctr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r>
                  <a:rPr lang="fr-FR" sz="2800">
                    <a:latin typeface="Garamond" pitchFamily="18" charset="0"/>
                  </a:rPr>
                  <a:t>C</a:t>
                </a:r>
              </a:p>
            </p:txBody>
          </p:sp>
          <p:sp>
            <p:nvSpPr>
              <p:cNvPr id="33903" name="Ellipse 9"/>
              <p:cNvSpPr>
                <a:spLocks noChangeArrowheads="1"/>
              </p:cNvSpPr>
              <p:nvPr/>
            </p:nvSpPr>
            <p:spPr bwMode="auto">
              <a:xfrm>
                <a:off x="7309143" y="1412776"/>
                <a:ext cx="576143" cy="576635"/>
              </a:xfrm>
              <a:prstGeom prst="ellipse">
                <a:avLst/>
              </a:prstGeom>
              <a:noFill/>
              <a:ln w="38100" algn="ctr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r>
                  <a:rPr lang="fr-FR" sz="2800">
                    <a:latin typeface="Garamond" pitchFamily="18" charset="0"/>
                  </a:rPr>
                  <a:t>D</a:t>
                </a:r>
              </a:p>
            </p:txBody>
          </p:sp>
          <p:cxnSp>
            <p:nvCxnSpPr>
              <p:cNvPr id="33904" name="Connecteur droit 11"/>
              <p:cNvCxnSpPr>
                <a:cxnSpLocks noChangeShapeType="1"/>
                <a:stCxn id="33900" idx="6"/>
                <a:endCxn id="33901" idx="2"/>
              </p:cNvCxnSpPr>
              <p:nvPr/>
            </p:nvCxnSpPr>
            <p:spPr bwMode="auto">
              <a:xfrm>
                <a:off x="1763767" y="1701094"/>
                <a:ext cx="1656411" cy="0"/>
              </a:xfrm>
              <a:prstGeom prst="line">
                <a:avLst/>
              </a:prstGeom>
              <a:noFill/>
              <a:ln w="38100" algn="ctr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3905" name="Connecteur droit 13"/>
              <p:cNvCxnSpPr>
                <a:cxnSpLocks noChangeShapeType="1"/>
                <a:stCxn id="33901" idx="6"/>
                <a:endCxn id="33902" idx="2"/>
              </p:cNvCxnSpPr>
              <p:nvPr/>
            </p:nvCxnSpPr>
            <p:spPr bwMode="auto">
              <a:xfrm>
                <a:off x="3996321" y="1701094"/>
                <a:ext cx="1368340" cy="0"/>
              </a:xfrm>
              <a:prstGeom prst="line">
                <a:avLst/>
              </a:prstGeom>
              <a:noFill/>
              <a:ln w="38100" algn="ctr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3906" name="Connecteur droit 15"/>
              <p:cNvCxnSpPr>
                <a:cxnSpLocks noChangeShapeType="1"/>
                <a:stCxn id="33902" idx="6"/>
                <a:endCxn id="33903" idx="2"/>
              </p:cNvCxnSpPr>
              <p:nvPr/>
            </p:nvCxnSpPr>
            <p:spPr bwMode="auto">
              <a:xfrm>
                <a:off x="5940803" y="1701094"/>
                <a:ext cx="1368340" cy="0"/>
              </a:xfrm>
              <a:prstGeom prst="line">
                <a:avLst/>
              </a:prstGeom>
              <a:noFill/>
              <a:ln w="38100" algn="ctr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33897" name="Ellipse 9"/>
            <p:cNvSpPr>
              <a:spLocks noChangeArrowheads="1"/>
            </p:cNvSpPr>
            <p:nvPr/>
          </p:nvSpPr>
          <p:spPr bwMode="auto">
            <a:xfrm>
              <a:off x="4068275" y="2739772"/>
              <a:ext cx="576205" cy="576884"/>
            </a:xfrm>
            <a:prstGeom prst="ellipse">
              <a:avLst/>
            </a:prstGeom>
            <a:noFill/>
            <a:ln w="3810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r>
                <a:rPr lang="fr-FR" sz="2800">
                  <a:latin typeface="Garamond" pitchFamily="18" charset="0"/>
                </a:rPr>
                <a:t>E</a:t>
              </a:r>
            </a:p>
          </p:txBody>
        </p:sp>
        <p:cxnSp>
          <p:nvCxnSpPr>
            <p:cNvPr id="33898" name="Connecteur droit 11"/>
            <p:cNvCxnSpPr>
              <a:cxnSpLocks noChangeShapeType="1"/>
              <a:stCxn id="33900" idx="5"/>
              <a:endCxn id="33897" idx="2"/>
            </p:cNvCxnSpPr>
            <p:nvPr/>
          </p:nvCxnSpPr>
          <p:spPr bwMode="auto">
            <a:xfrm>
              <a:off x="1463422" y="2655861"/>
              <a:ext cx="2604853" cy="372354"/>
            </a:xfrm>
            <a:prstGeom prst="line">
              <a:avLst/>
            </a:prstGeom>
            <a:noFill/>
            <a:ln w="3810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899" name="Connecteur droit 11"/>
            <p:cNvCxnSpPr>
              <a:cxnSpLocks noChangeShapeType="1"/>
              <a:stCxn id="33897" idx="6"/>
              <a:endCxn id="33903" idx="3"/>
            </p:cNvCxnSpPr>
            <p:nvPr/>
          </p:nvCxnSpPr>
          <p:spPr bwMode="auto">
            <a:xfrm flipV="1">
              <a:off x="4644480" y="2655861"/>
              <a:ext cx="2533677" cy="372354"/>
            </a:xfrm>
            <a:prstGeom prst="line">
              <a:avLst/>
            </a:prstGeom>
            <a:noFill/>
            <a:ln w="3810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aphicFrame>
        <p:nvGraphicFramePr>
          <p:cNvPr id="24" name="Tableau 23"/>
          <p:cNvGraphicFramePr>
            <a:graphicFrameLocks noGrp="1"/>
          </p:cNvGraphicFramePr>
          <p:nvPr/>
        </p:nvGraphicFramePr>
        <p:xfrm>
          <a:off x="179388" y="1484313"/>
          <a:ext cx="3887787" cy="782766"/>
        </p:xfrm>
        <a:graphic>
          <a:graphicData uri="http://schemas.openxmlformats.org/drawingml/2006/table">
            <a:tbl>
              <a:tblPr/>
              <a:tblGrid>
                <a:gridCol w="1837863"/>
                <a:gridCol w="1130992"/>
                <a:gridCol w="918932"/>
              </a:tblGrid>
              <a:tr h="26087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latin typeface="Garamond"/>
                          <a:ea typeface="Calibri"/>
                          <a:cs typeface="Times New Roman"/>
                        </a:rPr>
                        <a:t>Adresse destination</a:t>
                      </a:r>
                      <a:endParaRPr lang="fr-FR" sz="14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>
                          <a:latin typeface="Garamond"/>
                          <a:ea typeface="Calibri"/>
                          <a:cs typeface="Times New Roman"/>
                        </a:rPr>
                        <a:t>Next hop</a:t>
                      </a:r>
                      <a:endParaRPr lang="fr-FR" sz="14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latin typeface="Garamond"/>
                          <a:ea typeface="Calibri"/>
                          <a:cs typeface="Times New Roman"/>
                        </a:rPr>
                        <a:t>Distance</a:t>
                      </a:r>
                      <a:endParaRPr lang="fr-FR" sz="14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26087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latin typeface="Garamond" pitchFamily="18" charset="0"/>
                          <a:ea typeface="Calibri"/>
                          <a:cs typeface="Times New Roman"/>
                        </a:rPr>
                        <a:t>B</a:t>
                      </a: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latin typeface="Garamond" pitchFamily="18" charset="0"/>
                          <a:ea typeface="Calibri"/>
                          <a:cs typeface="Times New Roman"/>
                        </a:rPr>
                        <a:t>B</a:t>
                      </a: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smtClean="0">
                          <a:solidFill>
                            <a:srgbClr val="FF0000"/>
                          </a:solidFill>
                          <a:latin typeface="Garamond" pitchFamily="18" charset="0"/>
                          <a:ea typeface="Calibri"/>
                          <a:cs typeface="Times New Roman"/>
                        </a:rPr>
                        <a:t>1</a:t>
                      </a:r>
                      <a:endParaRPr lang="fr-FR" sz="1600" b="1" dirty="0">
                        <a:solidFill>
                          <a:srgbClr val="FF0000"/>
                        </a:solidFill>
                        <a:latin typeface="Garamond" pitchFamily="18" charset="0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26087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smtClean="0">
                          <a:latin typeface="Garamond" pitchFamily="18" charset="0"/>
                          <a:ea typeface="Calibri"/>
                          <a:cs typeface="Times New Roman"/>
                        </a:rPr>
                        <a:t>E</a:t>
                      </a:r>
                      <a:endParaRPr lang="fr-FR" sz="1600" b="1" dirty="0">
                        <a:latin typeface="Garamond" pitchFamily="18" charset="0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smtClean="0">
                          <a:latin typeface="Garamond" pitchFamily="18" charset="0"/>
                          <a:ea typeface="Calibri"/>
                          <a:cs typeface="Times New Roman"/>
                        </a:rPr>
                        <a:t>E</a:t>
                      </a:r>
                      <a:endParaRPr lang="fr-FR" sz="1600" b="1" dirty="0">
                        <a:latin typeface="Garamond" pitchFamily="18" charset="0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smtClean="0">
                          <a:solidFill>
                            <a:srgbClr val="FF0000"/>
                          </a:solidFill>
                          <a:latin typeface="Garamond" pitchFamily="18" charset="0"/>
                          <a:ea typeface="Calibri"/>
                          <a:cs typeface="Times New Roman"/>
                        </a:rPr>
                        <a:t>1</a:t>
                      </a:r>
                      <a:endParaRPr lang="fr-FR" sz="1600" b="1" dirty="0">
                        <a:solidFill>
                          <a:srgbClr val="FF0000"/>
                        </a:solidFill>
                        <a:latin typeface="Garamond" pitchFamily="18" charset="0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cxnSp>
        <p:nvCxnSpPr>
          <p:cNvPr id="33815" name="Connecteur droit avec flèche 28"/>
          <p:cNvCxnSpPr>
            <a:cxnSpLocks noChangeShapeType="1"/>
            <a:endCxn id="33901" idx="3"/>
          </p:cNvCxnSpPr>
          <p:nvPr/>
        </p:nvCxnSpPr>
        <p:spPr bwMode="auto">
          <a:xfrm flipV="1">
            <a:off x="2051050" y="3416300"/>
            <a:ext cx="1322388" cy="517525"/>
          </a:xfrm>
          <a:prstGeom prst="straightConnector1">
            <a:avLst/>
          </a:prstGeom>
          <a:noFill/>
          <a:ln w="57150" algn="ctr">
            <a:solidFill>
              <a:srgbClr val="0066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17" name="Connecteur droit avec flèche 28"/>
          <p:cNvCxnSpPr>
            <a:cxnSpLocks noChangeShapeType="1"/>
            <a:stCxn id="33900" idx="0"/>
          </p:cNvCxnSpPr>
          <p:nvPr/>
        </p:nvCxnSpPr>
        <p:spPr bwMode="auto">
          <a:xfrm flipH="1" flipV="1">
            <a:off x="1331913" y="2276475"/>
            <a:ext cx="12700" cy="647700"/>
          </a:xfrm>
          <a:prstGeom prst="straightConnector1">
            <a:avLst/>
          </a:prstGeom>
          <a:noFill/>
          <a:ln w="57150" algn="ctr">
            <a:solidFill>
              <a:srgbClr val="0066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18" name="Connecteur droit avec flèche 28"/>
          <p:cNvCxnSpPr>
            <a:cxnSpLocks noChangeShapeType="1"/>
            <a:stCxn id="33903" idx="0"/>
          </p:cNvCxnSpPr>
          <p:nvPr/>
        </p:nvCxnSpPr>
        <p:spPr bwMode="auto">
          <a:xfrm flipH="1" flipV="1">
            <a:off x="7451725" y="2349500"/>
            <a:ext cx="15875" cy="574675"/>
          </a:xfrm>
          <a:prstGeom prst="straightConnector1">
            <a:avLst/>
          </a:prstGeom>
          <a:noFill/>
          <a:ln w="57150" algn="ctr">
            <a:solidFill>
              <a:srgbClr val="0066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19" name="Connecteur droit avec flèche 29"/>
          <p:cNvCxnSpPr>
            <a:cxnSpLocks noChangeShapeType="1"/>
            <a:endCxn id="33897" idx="4"/>
          </p:cNvCxnSpPr>
          <p:nvPr/>
        </p:nvCxnSpPr>
        <p:spPr bwMode="auto">
          <a:xfrm flipV="1">
            <a:off x="4067175" y="4076700"/>
            <a:ext cx="374650" cy="1081088"/>
          </a:xfrm>
          <a:prstGeom prst="straightConnector1">
            <a:avLst/>
          </a:prstGeom>
          <a:noFill/>
          <a:ln w="57150" algn="ctr">
            <a:solidFill>
              <a:srgbClr val="0066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50" name="Tableau 49"/>
          <p:cNvGraphicFramePr>
            <a:graphicFrameLocks noGrp="1"/>
          </p:cNvGraphicFramePr>
          <p:nvPr/>
        </p:nvGraphicFramePr>
        <p:xfrm>
          <a:off x="134938" y="3933825"/>
          <a:ext cx="3887787" cy="782766"/>
        </p:xfrm>
        <a:graphic>
          <a:graphicData uri="http://schemas.openxmlformats.org/drawingml/2006/table">
            <a:tbl>
              <a:tblPr/>
              <a:tblGrid>
                <a:gridCol w="1837863"/>
                <a:gridCol w="1130992"/>
                <a:gridCol w="918932"/>
              </a:tblGrid>
              <a:tr h="26087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latin typeface="Garamond"/>
                          <a:ea typeface="Calibri"/>
                          <a:cs typeface="Times New Roman"/>
                        </a:rPr>
                        <a:t>Adresse destination</a:t>
                      </a:r>
                      <a:endParaRPr lang="fr-FR" sz="14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err="1">
                          <a:latin typeface="Garamond"/>
                          <a:ea typeface="Calibri"/>
                          <a:cs typeface="Times New Roman"/>
                        </a:rPr>
                        <a:t>Next</a:t>
                      </a:r>
                      <a:r>
                        <a:rPr lang="fr-FR" sz="1600" b="1" dirty="0">
                          <a:latin typeface="Garamond"/>
                          <a:ea typeface="Calibri"/>
                          <a:cs typeface="Times New Roman"/>
                        </a:rPr>
                        <a:t> hop</a:t>
                      </a:r>
                      <a:endParaRPr lang="fr-FR" sz="14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latin typeface="Garamond"/>
                          <a:ea typeface="Calibri"/>
                          <a:cs typeface="Times New Roman"/>
                        </a:rPr>
                        <a:t>Distance</a:t>
                      </a:r>
                      <a:endParaRPr lang="fr-FR" sz="14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26087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latin typeface="Garamond" pitchFamily="18" charset="0"/>
                          <a:ea typeface="Calibri"/>
                          <a:cs typeface="Times New Roman"/>
                        </a:rPr>
                        <a:t>A</a:t>
                      </a: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latin typeface="Garamond" pitchFamily="18" charset="0"/>
                          <a:ea typeface="Calibri"/>
                          <a:cs typeface="Times New Roman"/>
                        </a:rPr>
                        <a:t>A</a:t>
                      </a: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smtClean="0">
                          <a:solidFill>
                            <a:srgbClr val="FF0000"/>
                          </a:solidFill>
                          <a:latin typeface="Garamond" pitchFamily="18" charset="0"/>
                          <a:ea typeface="Calibri"/>
                          <a:cs typeface="Times New Roman"/>
                        </a:rPr>
                        <a:t>1</a:t>
                      </a:r>
                      <a:endParaRPr lang="fr-FR" sz="1600" b="1" dirty="0">
                        <a:solidFill>
                          <a:srgbClr val="FF0000"/>
                        </a:solidFill>
                        <a:latin typeface="Garamond" pitchFamily="18" charset="0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26087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smtClean="0">
                          <a:latin typeface="Garamond" pitchFamily="18" charset="0"/>
                          <a:ea typeface="Calibri"/>
                          <a:cs typeface="Times New Roman"/>
                        </a:rPr>
                        <a:t>C</a:t>
                      </a:r>
                      <a:endParaRPr lang="fr-FR" sz="1600" b="1" dirty="0">
                        <a:latin typeface="Garamond" pitchFamily="18" charset="0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smtClean="0">
                          <a:latin typeface="Garamond" pitchFamily="18" charset="0"/>
                          <a:ea typeface="Calibri"/>
                          <a:cs typeface="Times New Roman"/>
                        </a:rPr>
                        <a:t>C</a:t>
                      </a:r>
                      <a:endParaRPr lang="fr-FR" sz="1600" b="1" dirty="0">
                        <a:latin typeface="Garamond" pitchFamily="18" charset="0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smtClean="0">
                          <a:solidFill>
                            <a:srgbClr val="FF0000"/>
                          </a:solidFill>
                          <a:latin typeface="Garamond" pitchFamily="18" charset="0"/>
                          <a:ea typeface="Calibri"/>
                          <a:cs typeface="Times New Roman"/>
                        </a:rPr>
                        <a:t>1</a:t>
                      </a:r>
                      <a:endParaRPr lang="fr-FR" sz="1600" b="1" dirty="0">
                        <a:solidFill>
                          <a:srgbClr val="FF0000"/>
                        </a:solidFill>
                        <a:latin typeface="Garamond" pitchFamily="18" charset="0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3" name="Tableau 52"/>
          <p:cNvGraphicFramePr>
            <a:graphicFrameLocks noGrp="1"/>
          </p:cNvGraphicFramePr>
          <p:nvPr/>
        </p:nvGraphicFramePr>
        <p:xfrm>
          <a:off x="5057775" y="1552575"/>
          <a:ext cx="3887789" cy="782766"/>
        </p:xfrm>
        <a:graphic>
          <a:graphicData uri="http://schemas.openxmlformats.org/drawingml/2006/table">
            <a:tbl>
              <a:tblPr/>
              <a:tblGrid>
                <a:gridCol w="1837864"/>
                <a:gridCol w="1130993"/>
                <a:gridCol w="918932"/>
              </a:tblGrid>
              <a:tr h="26087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latin typeface="Garamond"/>
                          <a:ea typeface="Calibri"/>
                          <a:cs typeface="Times New Roman"/>
                        </a:rPr>
                        <a:t>Adresse destination</a:t>
                      </a:r>
                      <a:endParaRPr lang="fr-FR" sz="14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>
                          <a:latin typeface="Garamond"/>
                          <a:ea typeface="Calibri"/>
                          <a:cs typeface="Times New Roman"/>
                        </a:rPr>
                        <a:t>Next hop</a:t>
                      </a:r>
                      <a:endParaRPr lang="fr-FR" sz="14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latin typeface="Garamond"/>
                          <a:ea typeface="Calibri"/>
                          <a:cs typeface="Times New Roman"/>
                        </a:rPr>
                        <a:t>Distance</a:t>
                      </a:r>
                      <a:endParaRPr lang="fr-FR" sz="14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26087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latin typeface="Garamond" pitchFamily="18" charset="0"/>
                          <a:ea typeface="Calibri"/>
                          <a:cs typeface="Times New Roman"/>
                        </a:rPr>
                        <a:t>C</a:t>
                      </a: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latin typeface="Garamond" pitchFamily="18" charset="0"/>
                          <a:ea typeface="Calibri"/>
                          <a:cs typeface="Times New Roman"/>
                        </a:rPr>
                        <a:t>C</a:t>
                      </a: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smtClean="0">
                          <a:solidFill>
                            <a:srgbClr val="FF0000"/>
                          </a:solidFill>
                          <a:latin typeface="Garamond" pitchFamily="18" charset="0"/>
                          <a:ea typeface="Calibri"/>
                          <a:cs typeface="Times New Roman"/>
                        </a:rPr>
                        <a:t>1</a:t>
                      </a:r>
                      <a:endParaRPr lang="fr-FR" sz="1600" b="1" dirty="0">
                        <a:solidFill>
                          <a:srgbClr val="FF0000"/>
                        </a:solidFill>
                        <a:latin typeface="Garamond" pitchFamily="18" charset="0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26087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smtClean="0">
                          <a:latin typeface="Garamond" pitchFamily="18" charset="0"/>
                          <a:ea typeface="Calibri"/>
                          <a:cs typeface="Times New Roman"/>
                        </a:rPr>
                        <a:t>E</a:t>
                      </a:r>
                      <a:endParaRPr lang="fr-FR" sz="1600" b="1" dirty="0">
                        <a:latin typeface="Garamond" pitchFamily="18" charset="0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smtClean="0">
                          <a:latin typeface="Garamond" pitchFamily="18" charset="0"/>
                          <a:ea typeface="Calibri"/>
                          <a:cs typeface="Times New Roman"/>
                        </a:rPr>
                        <a:t>E</a:t>
                      </a:r>
                      <a:endParaRPr lang="fr-FR" sz="1600" b="1" dirty="0">
                        <a:latin typeface="Garamond" pitchFamily="18" charset="0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smtClean="0">
                          <a:solidFill>
                            <a:srgbClr val="FF0000"/>
                          </a:solidFill>
                          <a:latin typeface="Garamond" pitchFamily="18" charset="0"/>
                          <a:ea typeface="Calibri"/>
                          <a:cs typeface="Times New Roman"/>
                        </a:rPr>
                        <a:t>1</a:t>
                      </a:r>
                      <a:endParaRPr lang="fr-FR" sz="1600" b="1" dirty="0">
                        <a:solidFill>
                          <a:srgbClr val="FF0000"/>
                        </a:solidFill>
                        <a:latin typeface="Garamond" pitchFamily="18" charset="0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7" name="Tableau 56"/>
          <p:cNvGraphicFramePr>
            <a:graphicFrameLocks noGrp="1"/>
          </p:cNvGraphicFramePr>
          <p:nvPr/>
        </p:nvGraphicFramePr>
        <p:xfrm>
          <a:off x="5148263" y="4244975"/>
          <a:ext cx="3887787" cy="782766"/>
        </p:xfrm>
        <a:graphic>
          <a:graphicData uri="http://schemas.openxmlformats.org/drawingml/2006/table">
            <a:tbl>
              <a:tblPr/>
              <a:tblGrid>
                <a:gridCol w="1837863"/>
                <a:gridCol w="1130992"/>
                <a:gridCol w="918932"/>
              </a:tblGrid>
              <a:tr h="26087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latin typeface="Garamond"/>
                          <a:ea typeface="Calibri"/>
                          <a:cs typeface="Times New Roman"/>
                        </a:rPr>
                        <a:t>Adresse destination</a:t>
                      </a:r>
                      <a:endParaRPr lang="fr-FR" sz="14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>
                          <a:latin typeface="Garamond"/>
                          <a:ea typeface="Calibri"/>
                          <a:cs typeface="Times New Roman"/>
                        </a:rPr>
                        <a:t>Next hop</a:t>
                      </a:r>
                      <a:endParaRPr lang="fr-FR" sz="14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latin typeface="Garamond"/>
                          <a:ea typeface="Calibri"/>
                          <a:cs typeface="Times New Roman"/>
                        </a:rPr>
                        <a:t>Distance</a:t>
                      </a:r>
                      <a:endParaRPr lang="fr-FR" sz="14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26087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latin typeface="Garamond" pitchFamily="18" charset="0"/>
                          <a:ea typeface="Calibri"/>
                          <a:cs typeface="Times New Roman"/>
                        </a:rPr>
                        <a:t>B</a:t>
                      </a: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latin typeface="Garamond" pitchFamily="18" charset="0"/>
                          <a:ea typeface="Calibri"/>
                          <a:cs typeface="Times New Roman"/>
                        </a:rPr>
                        <a:t>B</a:t>
                      </a: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smtClean="0">
                          <a:solidFill>
                            <a:srgbClr val="FF0000"/>
                          </a:solidFill>
                          <a:latin typeface="Garamond" pitchFamily="18" charset="0"/>
                          <a:ea typeface="Calibri"/>
                          <a:cs typeface="Times New Roman"/>
                        </a:rPr>
                        <a:t>1</a:t>
                      </a:r>
                      <a:endParaRPr lang="fr-FR" sz="1600" b="1" dirty="0">
                        <a:solidFill>
                          <a:srgbClr val="FF0000"/>
                        </a:solidFill>
                        <a:latin typeface="Garamond" pitchFamily="18" charset="0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26087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smtClean="0">
                          <a:latin typeface="Garamond" pitchFamily="18" charset="0"/>
                          <a:ea typeface="Calibri"/>
                          <a:cs typeface="Times New Roman"/>
                        </a:rPr>
                        <a:t>D</a:t>
                      </a:r>
                      <a:endParaRPr lang="fr-FR" sz="1600" b="1" dirty="0">
                        <a:latin typeface="Garamond" pitchFamily="18" charset="0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smtClean="0">
                          <a:latin typeface="Garamond" pitchFamily="18" charset="0"/>
                          <a:ea typeface="Calibri"/>
                          <a:cs typeface="Times New Roman"/>
                        </a:rPr>
                        <a:t>D</a:t>
                      </a:r>
                      <a:endParaRPr lang="fr-FR" sz="1600" b="1" dirty="0">
                        <a:latin typeface="Garamond" pitchFamily="18" charset="0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smtClean="0">
                          <a:solidFill>
                            <a:srgbClr val="FF0000"/>
                          </a:solidFill>
                          <a:latin typeface="Garamond" pitchFamily="18" charset="0"/>
                          <a:ea typeface="Calibri"/>
                          <a:cs typeface="Times New Roman"/>
                        </a:rPr>
                        <a:t>1</a:t>
                      </a:r>
                      <a:endParaRPr lang="fr-FR" sz="1600" b="1" dirty="0">
                        <a:solidFill>
                          <a:srgbClr val="FF0000"/>
                        </a:solidFill>
                        <a:latin typeface="Garamond" pitchFamily="18" charset="0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0" name="Tableau 59"/>
          <p:cNvGraphicFramePr>
            <a:graphicFrameLocks noGrp="1"/>
          </p:cNvGraphicFramePr>
          <p:nvPr/>
        </p:nvGraphicFramePr>
        <p:xfrm>
          <a:off x="1979613" y="5157788"/>
          <a:ext cx="3887787" cy="782766"/>
        </p:xfrm>
        <a:graphic>
          <a:graphicData uri="http://schemas.openxmlformats.org/drawingml/2006/table">
            <a:tbl>
              <a:tblPr/>
              <a:tblGrid>
                <a:gridCol w="1837863"/>
                <a:gridCol w="1130992"/>
                <a:gridCol w="918932"/>
              </a:tblGrid>
              <a:tr h="26087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latin typeface="Garamond"/>
                          <a:ea typeface="Calibri"/>
                          <a:cs typeface="Times New Roman"/>
                        </a:rPr>
                        <a:t>Adresse destination</a:t>
                      </a:r>
                      <a:endParaRPr lang="fr-FR" sz="14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>
                          <a:latin typeface="Garamond"/>
                          <a:ea typeface="Calibri"/>
                          <a:cs typeface="Times New Roman"/>
                        </a:rPr>
                        <a:t>Next hop</a:t>
                      </a:r>
                      <a:endParaRPr lang="fr-FR" sz="14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latin typeface="Garamond"/>
                          <a:ea typeface="Calibri"/>
                          <a:cs typeface="Times New Roman"/>
                        </a:rPr>
                        <a:t>Distance</a:t>
                      </a:r>
                      <a:endParaRPr lang="fr-FR" sz="14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26087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latin typeface="Garamond" pitchFamily="18" charset="0"/>
                          <a:ea typeface="Calibri"/>
                          <a:cs typeface="Times New Roman"/>
                        </a:rPr>
                        <a:t>A</a:t>
                      </a: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latin typeface="Garamond" pitchFamily="18" charset="0"/>
                          <a:ea typeface="Calibri"/>
                          <a:cs typeface="Times New Roman"/>
                        </a:rPr>
                        <a:t>A</a:t>
                      </a: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smtClean="0">
                          <a:solidFill>
                            <a:srgbClr val="FF0000"/>
                          </a:solidFill>
                          <a:latin typeface="Garamond" pitchFamily="18" charset="0"/>
                          <a:ea typeface="Calibri"/>
                          <a:cs typeface="Times New Roman"/>
                        </a:rPr>
                        <a:t>1</a:t>
                      </a:r>
                      <a:endParaRPr lang="fr-FR" sz="1600" b="1" dirty="0">
                        <a:solidFill>
                          <a:srgbClr val="FF0000"/>
                        </a:solidFill>
                        <a:latin typeface="Garamond" pitchFamily="18" charset="0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26087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smtClean="0">
                          <a:latin typeface="Garamond" pitchFamily="18" charset="0"/>
                          <a:ea typeface="Calibri"/>
                          <a:cs typeface="Times New Roman"/>
                        </a:rPr>
                        <a:t>D</a:t>
                      </a:r>
                      <a:endParaRPr lang="fr-FR" sz="1600" b="1" dirty="0">
                        <a:latin typeface="Garamond" pitchFamily="18" charset="0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smtClean="0">
                          <a:latin typeface="Garamond" pitchFamily="18" charset="0"/>
                          <a:ea typeface="Calibri"/>
                          <a:cs typeface="Times New Roman"/>
                        </a:rPr>
                        <a:t>D</a:t>
                      </a:r>
                      <a:endParaRPr lang="fr-FR" sz="1600" b="1" dirty="0">
                        <a:latin typeface="Garamond" pitchFamily="18" charset="0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smtClean="0">
                          <a:solidFill>
                            <a:srgbClr val="FF0000"/>
                          </a:solidFill>
                          <a:latin typeface="Garamond" pitchFamily="18" charset="0"/>
                          <a:ea typeface="Calibri"/>
                          <a:cs typeface="Times New Roman"/>
                        </a:rPr>
                        <a:t>1</a:t>
                      </a:r>
                      <a:endParaRPr lang="fr-FR" sz="1600" b="1" dirty="0">
                        <a:solidFill>
                          <a:srgbClr val="FF0000"/>
                        </a:solidFill>
                        <a:latin typeface="Garamond" pitchFamily="18" charset="0"/>
                        <a:ea typeface="Calibri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sp>
        <p:nvSpPr>
          <p:cNvPr id="33892" name="ZoneTexte 61"/>
          <p:cNvSpPr txBox="1">
            <a:spLocks noChangeArrowheads="1"/>
          </p:cNvSpPr>
          <p:nvPr/>
        </p:nvSpPr>
        <p:spPr bwMode="auto">
          <a:xfrm>
            <a:off x="900113" y="755650"/>
            <a:ext cx="6838950" cy="431800"/>
          </a:xfrm>
          <a:prstGeom prst="rect">
            <a:avLst/>
          </a:prstGeom>
          <a:solidFill>
            <a:srgbClr val="FFDC6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fr-FR">
                <a:latin typeface="Garamond" pitchFamily="18" charset="0"/>
              </a:rPr>
              <a:t>Après 30 secondes : 1</a:t>
            </a:r>
            <a:r>
              <a:rPr lang="fr-FR" baseline="30000">
                <a:latin typeface="Garamond" pitchFamily="18" charset="0"/>
              </a:rPr>
              <a:t>ère</a:t>
            </a:r>
            <a:r>
              <a:rPr lang="fr-FR">
                <a:latin typeface="Garamond" pitchFamily="18" charset="0"/>
              </a:rPr>
              <a:t> itération </a:t>
            </a:r>
            <a:r>
              <a:rPr lang="fr-FR">
                <a:latin typeface="Garamond" pitchFamily="18" charset="0"/>
                <a:sym typeface="Wingdings" pitchFamily="2" charset="2"/>
              </a:rPr>
              <a:t> découvrir les voisins à 1 seul saut</a:t>
            </a:r>
            <a:endParaRPr lang="fr-FR">
              <a:latin typeface="Garamond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331640" y="2631102"/>
            <a:ext cx="189083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600" dirty="0" err="1">
                <a:solidFill>
                  <a:srgbClr val="800000"/>
                </a:solidFill>
                <a:latin typeface="Garamond" pitchFamily="18" charset="0"/>
              </a:rPr>
              <a:t>Voisins_A</a:t>
            </a:r>
            <a:r>
              <a:rPr lang="fr-FR" sz="1600" dirty="0">
                <a:solidFill>
                  <a:srgbClr val="800000"/>
                </a:solidFill>
                <a:latin typeface="Garamond" pitchFamily="18" charset="0"/>
              </a:rPr>
              <a:t> = {B, E</a:t>
            </a:r>
            <a:r>
              <a:rPr lang="fr-FR" sz="1600" dirty="0" smtClean="0">
                <a:solidFill>
                  <a:srgbClr val="800000"/>
                </a:solidFill>
                <a:latin typeface="Garamond" pitchFamily="18" charset="0"/>
              </a:rPr>
              <a:t>} </a:t>
            </a:r>
            <a:endParaRPr lang="fr-FR" sz="1600" dirty="0"/>
          </a:p>
        </p:txBody>
      </p:sp>
      <p:sp>
        <p:nvSpPr>
          <p:cNvPr id="3" name="Rectangle 2"/>
          <p:cNvSpPr/>
          <p:nvPr/>
        </p:nvSpPr>
        <p:spPr>
          <a:xfrm>
            <a:off x="3131840" y="2554843"/>
            <a:ext cx="183313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600" dirty="0" err="1">
                <a:solidFill>
                  <a:srgbClr val="FF0000"/>
                </a:solidFill>
                <a:latin typeface="Garamond" pitchFamily="18" charset="0"/>
              </a:rPr>
              <a:t>Voisins_B</a:t>
            </a:r>
            <a:r>
              <a:rPr lang="fr-FR" sz="1600" dirty="0">
                <a:solidFill>
                  <a:srgbClr val="FF0000"/>
                </a:solidFill>
                <a:latin typeface="Garamond" pitchFamily="18" charset="0"/>
              </a:rPr>
              <a:t> = {A, C}</a:t>
            </a:r>
            <a:endParaRPr lang="fr-FR" sz="1600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860032" y="2578552"/>
            <a:ext cx="191007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600" dirty="0" err="1">
                <a:solidFill>
                  <a:srgbClr val="800000"/>
                </a:solidFill>
                <a:latin typeface="Garamond" pitchFamily="18" charset="0"/>
              </a:rPr>
              <a:t>Voisins_C</a:t>
            </a:r>
            <a:r>
              <a:rPr lang="fr-FR" sz="1600" dirty="0">
                <a:solidFill>
                  <a:srgbClr val="800000"/>
                </a:solidFill>
                <a:latin typeface="Garamond" pitchFamily="18" charset="0"/>
              </a:rPr>
              <a:t> = {B, D</a:t>
            </a:r>
            <a:r>
              <a:rPr lang="fr-FR" sz="1600" dirty="0" smtClean="0">
                <a:solidFill>
                  <a:srgbClr val="800000"/>
                </a:solidFill>
                <a:latin typeface="Garamond" pitchFamily="18" charset="0"/>
              </a:rPr>
              <a:t>} </a:t>
            </a:r>
            <a:endParaRPr lang="fr-FR" sz="1600" dirty="0">
              <a:solidFill>
                <a:srgbClr val="8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804248" y="3573016"/>
            <a:ext cx="18707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600" dirty="0" err="1">
                <a:solidFill>
                  <a:srgbClr val="FF0000"/>
                </a:solidFill>
                <a:latin typeface="Garamond" pitchFamily="18" charset="0"/>
              </a:rPr>
              <a:t>Voisins_D</a:t>
            </a:r>
            <a:r>
              <a:rPr lang="fr-FR" sz="1600" dirty="0">
                <a:solidFill>
                  <a:srgbClr val="FF0000"/>
                </a:solidFill>
                <a:latin typeface="Garamond" pitchFamily="18" charset="0"/>
              </a:rPr>
              <a:t> = {C, E}</a:t>
            </a:r>
            <a:endParaRPr lang="fr-FR" sz="1600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727842" y="3789040"/>
            <a:ext cx="186038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600" dirty="0" err="1" smtClean="0">
                <a:solidFill>
                  <a:srgbClr val="800000"/>
                </a:solidFill>
                <a:latin typeface="Garamond" pitchFamily="18" charset="0"/>
              </a:rPr>
              <a:t>Voisins_E</a:t>
            </a:r>
            <a:r>
              <a:rPr lang="fr-FR" sz="1600" dirty="0" smtClean="0">
                <a:solidFill>
                  <a:srgbClr val="800000"/>
                </a:solidFill>
                <a:latin typeface="Garamond" pitchFamily="18" charset="0"/>
              </a:rPr>
              <a:t> = </a:t>
            </a:r>
            <a:r>
              <a:rPr lang="fr-FR" sz="1600" dirty="0">
                <a:solidFill>
                  <a:srgbClr val="800000"/>
                </a:solidFill>
                <a:latin typeface="Garamond" pitchFamily="18" charset="0"/>
              </a:rPr>
              <a:t>{A, D}</a:t>
            </a:r>
            <a:endParaRPr lang="fr-FR" sz="1600" dirty="0"/>
          </a:p>
        </p:txBody>
      </p:sp>
      <p:cxnSp>
        <p:nvCxnSpPr>
          <p:cNvPr id="36" name="Connecteur droit avec flèche 29"/>
          <p:cNvCxnSpPr>
            <a:cxnSpLocks noChangeShapeType="1"/>
          </p:cNvCxnSpPr>
          <p:nvPr/>
        </p:nvCxnSpPr>
        <p:spPr bwMode="auto">
          <a:xfrm flipH="1" flipV="1">
            <a:off x="5726082" y="3416290"/>
            <a:ext cx="1537088" cy="804873"/>
          </a:xfrm>
          <a:prstGeom prst="straightConnector1">
            <a:avLst/>
          </a:prstGeom>
          <a:noFill/>
          <a:ln w="57150" algn="ctr">
            <a:solidFill>
              <a:srgbClr val="0066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" name="ZoneTexte 8"/>
          <p:cNvSpPr txBox="1"/>
          <p:nvPr/>
        </p:nvSpPr>
        <p:spPr>
          <a:xfrm>
            <a:off x="1469856" y="6134457"/>
            <a:ext cx="6126480" cy="523220"/>
          </a:xfrm>
          <a:prstGeom prst="rect">
            <a:avLst/>
          </a:prstGeom>
          <a:solidFill>
            <a:srgbClr val="FFC993"/>
          </a:solidFill>
        </p:spPr>
        <p:txBody>
          <a:bodyPr wrap="square" rtlCol="0">
            <a:spAutoFit/>
          </a:bodyPr>
          <a:lstStyle/>
          <a:p>
            <a:r>
              <a:rPr lang="fr-FR" sz="2800" dirty="0" smtClean="0">
                <a:solidFill>
                  <a:schemeClr val="accent2"/>
                </a:solidFill>
                <a:latin typeface="Garamond" pitchFamily="18" charset="0"/>
              </a:rPr>
              <a:t>Le réseau </a:t>
            </a:r>
            <a:r>
              <a:rPr lang="fr-FR" sz="2800" dirty="0">
                <a:solidFill>
                  <a:schemeClr val="accent2"/>
                </a:solidFill>
                <a:latin typeface="Garamond" pitchFamily="18" charset="0"/>
              </a:rPr>
              <a:t>n’est pas </a:t>
            </a:r>
            <a:r>
              <a:rPr lang="fr-FR" sz="2800" dirty="0" smtClean="0">
                <a:solidFill>
                  <a:schemeClr val="accent2"/>
                </a:solidFill>
                <a:latin typeface="Garamond" pitchFamily="18" charset="0"/>
              </a:rPr>
              <a:t>encore </a:t>
            </a:r>
            <a:r>
              <a:rPr lang="fr-FR" sz="2800" dirty="0">
                <a:solidFill>
                  <a:schemeClr val="accent2"/>
                </a:solidFill>
                <a:latin typeface="Garamond" pitchFamily="18" charset="0"/>
              </a:rPr>
              <a:t>opérationnel </a:t>
            </a:r>
            <a:endParaRPr lang="fr-FR" sz="28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2836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Espace réservé du contenu 2"/>
          <p:cNvSpPr>
            <a:spLocks noGrp="1"/>
          </p:cNvSpPr>
          <p:nvPr>
            <p:ph idx="1"/>
          </p:nvPr>
        </p:nvSpPr>
        <p:spPr>
          <a:xfrm>
            <a:off x="47625" y="732755"/>
            <a:ext cx="8929688" cy="5216525"/>
          </a:xfrm>
        </p:spPr>
        <p:txBody>
          <a:bodyPr/>
          <a:lstStyle/>
          <a:p>
            <a:pPr algn="just"/>
            <a:r>
              <a:rPr lang="fr-FR" sz="2000" dirty="0" smtClean="0">
                <a:latin typeface="Garamond" pitchFamily="18" charset="0"/>
              </a:rPr>
              <a:t>Peu importe la taille du réseau, le routage est effectué </a:t>
            </a:r>
            <a:r>
              <a:rPr lang="fr-FR" sz="2000" b="1" dirty="0" smtClean="0">
                <a:solidFill>
                  <a:srgbClr val="FF0000"/>
                </a:solidFill>
                <a:latin typeface="Garamond" pitchFamily="18" charset="0"/>
              </a:rPr>
              <a:t>de saut en saut (de proche en proche) </a:t>
            </a:r>
            <a:r>
              <a:rPr lang="fr-FR" sz="2000" dirty="0" smtClean="0">
                <a:latin typeface="Garamond" pitchFamily="18" charset="0"/>
              </a:rPr>
              <a:t>depuis la source jusqu’à la destination. </a:t>
            </a:r>
          </a:p>
          <a:p>
            <a:pPr lvl="1" algn="just">
              <a:buClr>
                <a:srgbClr val="FF0000"/>
              </a:buClr>
            </a:pPr>
            <a:r>
              <a:rPr lang="fr-FR" sz="2000" dirty="0" smtClean="0">
                <a:latin typeface="Garamond" pitchFamily="18" charset="0"/>
              </a:rPr>
              <a:t> A chaque saut, il y a </a:t>
            </a:r>
            <a:r>
              <a:rPr lang="fr-FR" sz="2000" b="1" dirty="0" smtClean="0">
                <a:solidFill>
                  <a:srgbClr val="FF0000"/>
                </a:solidFill>
                <a:latin typeface="Garamond" pitchFamily="18" charset="0"/>
              </a:rPr>
              <a:t>prise de décision autonome </a:t>
            </a:r>
            <a:r>
              <a:rPr lang="fr-FR" sz="2000" dirty="0" smtClean="0">
                <a:latin typeface="Garamond" pitchFamily="18" charset="0"/>
              </a:rPr>
              <a:t>afin de sélectionner le routeur suivant.</a:t>
            </a:r>
          </a:p>
          <a:p>
            <a:pPr lvl="1" algn="just">
              <a:lnSpc>
                <a:spcPct val="90000"/>
              </a:lnSpc>
              <a:buClr>
                <a:srgbClr val="FF0000"/>
              </a:buClr>
            </a:pPr>
            <a:endParaRPr lang="fr-FR" sz="2000" dirty="0" smtClean="0">
              <a:latin typeface="Garamond" pitchFamily="18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F823C2-1B6A-4F0A-967E-92DD7746E781}" type="slidenum">
              <a:rPr lang="fr-FR" smtClean="0"/>
              <a:pPr>
                <a:defRPr/>
              </a:pPr>
              <a:t>7</a:t>
            </a:fld>
            <a:endParaRPr lang="fr-FR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57200" y="130175"/>
            <a:ext cx="8229600" cy="561975"/>
          </a:xfrm>
          <a:prstGeom prst="rect">
            <a:avLst/>
          </a:prstGeom>
        </p:spPr>
        <p:txBody>
          <a:bodyPr/>
          <a:lstStyle/>
          <a:p>
            <a:pPr eaLnBrk="0" hangingPunct="0">
              <a:spcBef>
                <a:spcPct val="0"/>
              </a:spcBef>
              <a:buClrTx/>
              <a:defRPr/>
            </a:pPr>
            <a:r>
              <a:rPr lang="fr-FR" sz="2800" kern="0" dirty="0">
                <a:solidFill>
                  <a:schemeClr val="accent2"/>
                </a:solidFill>
                <a:latin typeface="Garamond" pitchFamily="18" charset="0"/>
                <a:ea typeface="+mj-ea"/>
                <a:cs typeface="+mj-cs"/>
              </a:rPr>
              <a:t>Principe du routage</a:t>
            </a:r>
          </a:p>
        </p:txBody>
      </p:sp>
      <p:pic>
        <p:nvPicPr>
          <p:cNvPr id="410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173173"/>
            <a:ext cx="8169841" cy="4280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Flèche droite 5"/>
          <p:cNvSpPr/>
          <p:nvPr/>
        </p:nvSpPr>
        <p:spPr bwMode="auto">
          <a:xfrm rot="18247444">
            <a:off x="3232341" y="3511268"/>
            <a:ext cx="1371600" cy="274320"/>
          </a:xfrm>
          <a:prstGeom prst="rightArrow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None/>
              <a:tabLst/>
            </a:pPr>
            <a:endParaRPr kumimoji="0" lang="fr-FR" sz="1800" b="1" i="0" u="none" strike="noStrike" cap="none" normalizeH="0" baseline="0" smtClean="0">
              <a:ln>
                <a:noFill/>
              </a:ln>
              <a:solidFill>
                <a:srgbClr val="333399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Flèche droite 10"/>
          <p:cNvSpPr/>
          <p:nvPr/>
        </p:nvSpPr>
        <p:spPr bwMode="auto">
          <a:xfrm rot="1160803">
            <a:off x="4693197" y="2761744"/>
            <a:ext cx="1188720" cy="274320"/>
          </a:xfrm>
          <a:prstGeom prst="rightArrow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None/>
              <a:tabLst/>
            </a:pPr>
            <a:endParaRPr kumimoji="0" lang="fr-FR" sz="1800" b="1" i="0" u="none" strike="noStrike" cap="none" normalizeH="0" baseline="0" smtClean="0">
              <a:ln>
                <a:noFill/>
              </a:ln>
              <a:solidFill>
                <a:srgbClr val="333399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3164917" y="6393261"/>
            <a:ext cx="2453364" cy="369332"/>
          </a:xfrm>
          <a:prstGeom prst="rect">
            <a:avLst/>
          </a:prstGeom>
          <a:solidFill>
            <a:srgbClr val="FFC993"/>
          </a:solidFill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002060"/>
                </a:solidFill>
                <a:latin typeface="Garamond" pitchFamily="18" charset="0"/>
              </a:rPr>
              <a:t>Table de routage de R2</a:t>
            </a:r>
            <a:endParaRPr lang="fr-FR" dirty="0">
              <a:solidFill>
                <a:srgbClr val="002060"/>
              </a:solidFill>
              <a:latin typeface="Garamond" pitchFamily="18" charset="0"/>
            </a:endParaRPr>
          </a:p>
        </p:txBody>
      </p:sp>
      <p:sp>
        <p:nvSpPr>
          <p:cNvPr id="9" name="Flèche droite 8"/>
          <p:cNvSpPr/>
          <p:nvPr/>
        </p:nvSpPr>
        <p:spPr bwMode="auto">
          <a:xfrm rot="20940858">
            <a:off x="6429558" y="2845331"/>
            <a:ext cx="1005840" cy="274320"/>
          </a:xfrm>
          <a:prstGeom prst="rightArrow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None/>
              <a:tabLst/>
            </a:pPr>
            <a:endParaRPr kumimoji="0" lang="fr-FR" sz="1800" b="1" i="0" u="none" strike="noStrike" cap="none" normalizeH="0" baseline="0" smtClean="0">
              <a:ln>
                <a:noFill/>
              </a:ln>
              <a:solidFill>
                <a:srgbClr val="333399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Flèche droite 9"/>
          <p:cNvSpPr/>
          <p:nvPr/>
        </p:nvSpPr>
        <p:spPr bwMode="auto">
          <a:xfrm rot="20549041">
            <a:off x="1497349" y="4753654"/>
            <a:ext cx="1188720" cy="274320"/>
          </a:xfrm>
          <a:prstGeom prst="rightArrow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None/>
              <a:tabLst/>
            </a:pPr>
            <a:endParaRPr kumimoji="0" lang="fr-FR" sz="1800" b="1" i="0" u="none" strike="noStrike" cap="none" normalizeH="0" baseline="0" smtClean="0">
              <a:ln>
                <a:noFill/>
              </a:ln>
              <a:solidFill>
                <a:srgbClr val="333399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9052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Espace réservé du contenu 2"/>
          <p:cNvSpPr>
            <a:spLocks noGrp="1"/>
          </p:cNvSpPr>
          <p:nvPr>
            <p:ph idx="1"/>
          </p:nvPr>
        </p:nvSpPr>
        <p:spPr>
          <a:xfrm>
            <a:off x="47625" y="620713"/>
            <a:ext cx="8929688" cy="6120655"/>
          </a:xfrm>
        </p:spPr>
        <p:txBody>
          <a:bodyPr/>
          <a:lstStyle/>
          <a:p>
            <a:pPr algn="just"/>
            <a:r>
              <a:rPr lang="fr-FR" sz="2000" dirty="0" smtClean="0">
                <a:latin typeface="Garamond" pitchFamily="18" charset="0"/>
              </a:rPr>
              <a:t> </a:t>
            </a:r>
            <a:r>
              <a:rPr lang="fr-FR" sz="2000" b="1" dirty="0" smtClean="0">
                <a:solidFill>
                  <a:srgbClr val="FF0000"/>
                </a:solidFill>
                <a:latin typeface="Garamond" pitchFamily="18" charset="0"/>
              </a:rPr>
              <a:t>Protocole de routage</a:t>
            </a:r>
            <a:r>
              <a:rPr lang="fr-FR" sz="2000" dirty="0" smtClean="0">
                <a:solidFill>
                  <a:srgbClr val="FF0000"/>
                </a:solidFill>
                <a:latin typeface="Garamond" pitchFamily="18" charset="0"/>
              </a:rPr>
              <a:t> </a:t>
            </a:r>
            <a:r>
              <a:rPr lang="fr-FR" sz="2000" dirty="0" smtClean="0">
                <a:latin typeface="Garamond" pitchFamily="18" charset="0"/>
                <a:sym typeface="Wingdings" pitchFamily="2" charset="2"/>
              </a:rPr>
              <a:t> les routeurs doivent exécuter </a:t>
            </a:r>
            <a:r>
              <a:rPr lang="fr-FR" sz="2000" b="1" dirty="0" smtClean="0">
                <a:solidFill>
                  <a:schemeClr val="accent2"/>
                </a:solidFill>
                <a:latin typeface="Garamond" pitchFamily="18" charset="0"/>
                <a:sym typeface="Wingdings" pitchFamily="2" charset="2"/>
              </a:rPr>
              <a:t>un algorithme pour calculer le </a:t>
            </a:r>
            <a:r>
              <a:rPr lang="fr-FR" sz="2000" b="1" dirty="0" smtClean="0">
                <a:solidFill>
                  <a:schemeClr val="accent2"/>
                </a:solidFill>
                <a:latin typeface="Garamond" pitchFamily="18" charset="0"/>
              </a:rPr>
              <a:t>plus court chemin </a:t>
            </a:r>
            <a:r>
              <a:rPr lang="fr-FR" sz="2000" dirty="0" smtClean="0">
                <a:latin typeface="Garamond" pitchFamily="18" charset="0"/>
              </a:rPr>
              <a:t>afin d’acheminer les paquets d’un réseau à un autre. </a:t>
            </a:r>
          </a:p>
          <a:p>
            <a:pPr lvl="1" algn="just">
              <a:buClr>
                <a:srgbClr val="006600"/>
              </a:buClr>
            </a:pPr>
            <a:r>
              <a:rPr lang="fr-FR" sz="2000" dirty="0">
                <a:latin typeface="Garamond" pitchFamily="18" charset="0"/>
              </a:rPr>
              <a:t>B</a:t>
            </a:r>
            <a:r>
              <a:rPr lang="fr-FR" sz="2000" dirty="0" smtClean="0">
                <a:latin typeface="Garamond" pitchFamily="18" charset="0"/>
              </a:rPr>
              <a:t>asé sur </a:t>
            </a:r>
            <a:r>
              <a:rPr lang="fr-FR" sz="2000" b="1" dirty="0" smtClean="0">
                <a:solidFill>
                  <a:srgbClr val="FF0000"/>
                </a:solidFill>
                <a:latin typeface="Garamond" pitchFamily="18" charset="0"/>
              </a:rPr>
              <a:t>des métriques (ex. nombre de sauts, bande passante, …).</a:t>
            </a:r>
          </a:p>
          <a:p>
            <a:pPr lvl="1" algn="just">
              <a:buClr>
                <a:srgbClr val="006600"/>
              </a:buClr>
            </a:pPr>
            <a:endParaRPr lang="fr-FR" sz="1800" b="1" dirty="0">
              <a:solidFill>
                <a:srgbClr val="FF0000"/>
              </a:solidFill>
              <a:latin typeface="Garamond" pitchFamily="18" charset="0"/>
            </a:endParaRPr>
          </a:p>
          <a:p>
            <a:pPr lvl="1" algn="just">
              <a:buClr>
                <a:srgbClr val="006600"/>
              </a:buClr>
            </a:pPr>
            <a:endParaRPr lang="fr-FR" sz="1800" b="1" dirty="0" smtClean="0">
              <a:solidFill>
                <a:srgbClr val="FF0000"/>
              </a:solidFill>
              <a:latin typeface="Garamond" pitchFamily="18" charset="0"/>
            </a:endParaRPr>
          </a:p>
          <a:p>
            <a:pPr lvl="1" algn="just">
              <a:buClr>
                <a:srgbClr val="006600"/>
              </a:buClr>
            </a:pPr>
            <a:endParaRPr lang="fr-FR" sz="1800" b="1" dirty="0">
              <a:solidFill>
                <a:srgbClr val="FF0000"/>
              </a:solidFill>
              <a:latin typeface="Garamond" pitchFamily="18" charset="0"/>
            </a:endParaRPr>
          </a:p>
          <a:p>
            <a:pPr lvl="1" algn="just">
              <a:buClr>
                <a:srgbClr val="006600"/>
              </a:buClr>
            </a:pPr>
            <a:endParaRPr lang="fr-FR" sz="1800" b="1" dirty="0" smtClean="0">
              <a:solidFill>
                <a:srgbClr val="FF0000"/>
              </a:solidFill>
              <a:latin typeface="Garamond" pitchFamily="18" charset="0"/>
            </a:endParaRPr>
          </a:p>
          <a:p>
            <a:pPr lvl="1" algn="just">
              <a:buClr>
                <a:srgbClr val="006600"/>
              </a:buClr>
            </a:pPr>
            <a:endParaRPr lang="fr-FR" sz="1800" b="1" dirty="0">
              <a:solidFill>
                <a:srgbClr val="FF0000"/>
              </a:solidFill>
              <a:latin typeface="Garamond" pitchFamily="18" charset="0"/>
            </a:endParaRPr>
          </a:p>
          <a:p>
            <a:pPr lvl="1" algn="just">
              <a:buClr>
                <a:srgbClr val="006600"/>
              </a:buClr>
            </a:pPr>
            <a:endParaRPr lang="fr-FR" sz="1800" b="1" dirty="0" smtClean="0">
              <a:solidFill>
                <a:srgbClr val="FF0000"/>
              </a:solidFill>
              <a:latin typeface="Garamond" pitchFamily="18" charset="0"/>
            </a:endParaRPr>
          </a:p>
          <a:p>
            <a:pPr marL="457200" lvl="1" indent="0" algn="just">
              <a:buClr>
                <a:srgbClr val="006600"/>
              </a:buClr>
              <a:buNone/>
            </a:pPr>
            <a:endParaRPr lang="fr-FR" sz="1800" b="1" dirty="0" smtClean="0">
              <a:solidFill>
                <a:srgbClr val="FF0000"/>
              </a:solidFill>
              <a:latin typeface="Garamond" pitchFamily="18" charset="0"/>
            </a:endParaRPr>
          </a:p>
          <a:p>
            <a:pPr marL="457200" lvl="1" indent="0" algn="just">
              <a:buClr>
                <a:srgbClr val="006600"/>
              </a:buClr>
              <a:buNone/>
            </a:pPr>
            <a:endParaRPr lang="fr-FR" sz="1800" b="1" dirty="0" smtClean="0">
              <a:solidFill>
                <a:srgbClr val="FF0000"/>
              </a:solidFill>
              <a:latin typeface="Garamond" pitchFamily="18" charset="0"/>
            </a:endParaRPr>
          </a:p>
          <a:p>
            <a:pPr lvl="1" algn="just">
              <a:buClr>
                <a:srgbClr val="006600"/>
              </a:buClr>
            </a:pPr>
            <a:endParaRPr lang="fr-FR" sz="1800" b="1" dirty="0" smtClean="0">
              <a:solidFill>
                <a:srgbClr val="FF0000"/>
              </a:solidFill>
              <a:latin typeface="Garamond" pitchFamily="18" charset="0"/>
            </a:endParaRPr>
          </a:p>
          <a:p>
            <a:pPr algn="just">
              <a:buClr>
                <a:srgbClr val="006600"/>
              </a:buClr>
              <a:buFont typeface="Wingdings" pitchFamily="2" charset="2"/>
              <a:buNone/>
            </a:pPr>
            <a:endParaRPr lang="fr-FR" sz="2000" dirty="0" smtClean="0">
              <a:latin typeface="Garamond" pitchFamily="18" charset="0"/>
            </a:endParaRPr>
          </a:p>
          <a:p>
            <a:pPr lvl="1" algn="just">
              <a:buClr>
                <a:srgbClr val="FF0000"/>
              </a:buClr>
            </a:pPr>
            <a:endParaRPr lang="fr-FR" sz="2000" dirty="0" smtClean="0">
              <a:latin typeface="Garamond" pitchFamily="18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C86431-11FC-453B-9B84-0FB5ACF33F20}" type="slidenum">
              <a:rPr lang="fr-FR" smtClean="0"/>
              <a:pPr>
                <a:defRPr/>
              </a:pPr>
              <a:t>8</a:t>
            </a:fld>
            <a:endParaRPr lang="fr-FR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57200" y="130175"/>
            <a:ext cx="8229600" cy="561975"/>
          </a:xfrm>
          <a:prstGeom prst="rect">
            <a:avLst/>
          </a:prstGeom>
        </p:spPr>
        <p:txBody>
          <a:bodyPr/>
          <a:lstStyle/>
          <a:p>
            <a:pPr eaLnBrk="0" hangingPunct="0">
              <a:spcBef>
                <a:spcPct val="0"/>
              </a:spcBef>
              <a:buClrTx/>
              <a:defRPr/>
            </a:pPr>
            <a:r>
              <a:rPr lang="fr-FR" sz="2800" kern="0" dirty="0">
                <a:solidFill>
                  <a:schemeClr val="accent2"/>
                </a:solidFill>
                <a:latin typeface="Garamond" pitchFamily="18" charset="0"/>
                <a:ea typeface="+mj-ea"/>
                <a:cs typeface="+mj-cs"/>
              </a:rPr>
              <a:t>Principe du routage</a:t>
            </a:r>
          </a:p>
        </p:txBody>
      </p:sp>
      <p:sp>
        <p:nvSpPr>
          <p:cNvPr id="5125" name="Rectangle 3"/>
          <p:cNvSpPr>
            <a:spLocks noChangeArrowheads="1"/>
          </p:cNvSpPr>
          <p:nvPr/>
        </p:nvSpPr>
        <p:spPr bwMode="auto">
          <a:xfrm>
            <a:off x="61913" y="669925"/>
            <a:ext cx="8902700" cy="1030883"/>
          </a:xfrm>
          <a:prstGeom prst="rect">
            <a:avLst/>
          </a:prstGeom>
          <a:noFill/>
          <a:ln w="28575" algn="ctr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Espace réservé du contenu 2"/>
          <p:cNvSpPr>
            <a:spLocks noGrp="1"/>
          </p:cNvSpPr>
          <p:nvPr>
            <p:ph idx="1"/>
          </p:nvPr>
        </p:nvSpPr>
        <p:spPr>
          <a:xfrm>
            <a:off x="47625" y="620713"/>
            <a:ext cx="8929688" cy="6120655"/>
          </a:xfrm>
        </p:spPr>
        <p:txBody>
          <a:bodyPr/>
          <a:lstStyle/>
          <a:p>
            <a:pPr algn="just"/>
            <a:r>
              <a:rPr lang="fr-FR" sz="2000" dirty="0" smtClean="0">
                <a:latin typeface="Garamond" pitchFamily="18" charset="0"/>
              </a:rPr>
              <a:t> </a:t>
            </a:r>
            <a:r>
              <a:rPr lang="fr-FR" sz="2000" b="1" dirty="0" smtClean="0">
                <a:solidFill>
                  <a:srgbClr val="FF0000"/>
                </a:solidFill>
                <a:latin typeface="Garamond" pitchFamily="18" charset="0"/>
              </a:rPr>
              <a:t>Protocole de routage</a:t>
            </a:r>
            <a:r>
              <a:rPr lang="fr-FR" sz="2000" dirty="0" smtClean="0">
                <a:solidFill>
                  <a:srgbClr val="FF0000"/>
                </a:solidFill>
                <a:latin typeface="Garamond" pitchFamily="18" charset="0"/>
              </a:rPr>
              <a:t> </a:t>
            </a:r>
            <a:r>
              <a:rPr lang="fr-FR" sz="2000" dirty="0" smtClean="0">
                <a:latin typeface="Garamond" pitchFamily="18" charset="0"/>
                <a:sym typeface="Wingdings" pitchFamily="2" charset="2"/>
              </a:rPr>
              <a:t> les routeurs doivent exécuter </a:t>
            </a:r>
            <a:r>
              <a:rPr lang="fr-FR" sz="2000" b="1" dirty="0" smtClean="0">
                <a:solidFill>
                  <a:schemeClr val="accent2"/>
                </a:solidFill>
                <a:latin typeface="Garamond" pitchFamily="18" charset="0"/>
                <a:sym typeface="Wingdings" pitchFamily="2" charset="2"/>
              </a:rPr>
              <a:t>un algorithme pour calculer le </a:t>
            </a:r>
            <a:r>
              <a:rPr lang="fr-FR" sz="2000" b="1" dirty="0" smtClean="0">
                <a:solidFill>
                  <a:schemeClr val="accent2"/>
                </a:solidFill>
                <a:latin typeface="Garamond" pitchFamily="18" charset="0"/>
              </a:rPr>
              <a:t>plus court chemin </a:t>
            </a:r>
            <a:r>
              <a:rPr lang="fr-FR" sz="2000" dirty="0" smtClean="0">
                <a:latin typeface="Garamond" pitchFamily="18" charset="0"/>
              </a:rPr>
              <a:t>afin d’acheminer les paquets d’un réseau à un autre. </a:t>
            </a:r>
          </a:p>
          <a:p>
            <a:pPr lvl="1" algn="just">
              <a:buClr>
                <a:srgbClr val="006600"/>
              </a:buClr>
            </a:pPr>
            <a:r>
              <a:rPr lang="fr-FR" sz="2000" dirty="0">
                <a:latin typeface="Garamond" pitchFamily="18" charset="0"/>
              </a:rPr>
              <a:t>B</a:t>
            </a:r>
            <a:r>
              <a:rPr lang="fr-FR" sz="2000" dirty="0" smtClean="0">
                <a:latin typeface="Garamond" pitchFamily="18" charset="0"/>
              </a:rPr>
              <a:t>asé sur </a:t>
            </a:r>
            <a:r>
              <a:rPr lang="fr-FR" sz="2000" b="1" dirty="0" smtClean="0">
                <a:solidFill>
                  <a:srgbClr val="FF0000"/>
                </a:solidFill>
                <a:latin typeface="Garamond" pitchFamily="18" charset="0"/>
              </a:rPr>
              <a:t>des métriques (ex. nombre de sauts, bande passante, …).</a:t>
            </a:r>
          </a:p>
          <a:p>
            <a:pPr lvl="1" algn="just">
              <a:buClr>
                <a:srgbClr val="006600"/>
              </a:buClr>
            </a:pPr>
            <a:endParaRPr lang="fr-FR" sz="1800" b="1" dirty="0">
              <a:solidFill>
                <a:srgbClr val="FF0000"/>
              </a:solidFill>
              <a:latin typeface="Garamond" pitchFamily="18" charset="0"/>
            </a:endParaRPr>
          </a:p>
          <a:p>
            <a:pPr lvl="1" algn="just">
              <a:buClr>
                <a:srgbClr val="006600"/>
              </a:buClr>
            </a:pPr>
            <a:endParaRPr lang="fr-FR" sz="1800" b="1" dirty="0" smtClean="0">
              <a:solidFill>
                <a:srgbClr val="FF0000"/>
              </a:solidFill>
              <a:latin typeface="Garamond" pitchFamily="18" charset="0"/>
            </a:endParaRPr>
          </a:p>
          <a:p>
            <a:pPr lvl="1" algn="just">
              <a:buClr>
                <a:srgbClr val="006600"/>
              </a:buClr>
            </a:pPr>
            <a:endParaRPr lang="fr-FR" sz="1800" b="1" dirty="0">
              <a:solidFill>
                <a:srgbClr val="FF0000"/>
              </a:solidFill>
              <a:latin typeface="Garamond" pitchFamily="18" charset="0"/>
            </a:endParaRPr>
          </a:p>
          <a:p>
            <a:pPr lvl="1" algn="just">
              <a:buClr>
                <a:srgbClr val="006600"/>
              </a:buClr>
            </a:pPr>
            <a:endParaRPr lang="fr-FR" sz="1800" b="1" dirty="0" smtClean="0">
              <a:solidFill>
                <a:srgbClr val="FF0000"/>
              </a:solidFill>
              <a:latin typeface="Garamond" pitchFamily="18" charset="0"/>
            </a:endParaRPr>
          </a:p>
          <a:p>
            <a:pPr lvl="1" algn="just">
              <a:buClr>
                <a:srgbClr val="006600"/>
              </a:buClr>
            </a:pPr>
            <a:endParaRPr lang="fr-FR" sz="1800" b="1" dirty="0">
              <a:solidFill>
                <a:srgbClr val="FF0000"/>
              </a:solidFill>
              <a:latin typeface="Garamond" pitchFamily="18" charset="0"/>
            </a:endParaRPr>
          </a:p>
          <a:p>
            <a:pPr lvl="1" algn="just">
              <a:buClr>
                <a:srgbClr val="006600"/>
              </a:buClr>
            </a:pPr>
            <a:endParaRPr lang="fr-FR" sz="1800" b="1" dirty="0" smtClean="0">
              <a:solidFill>
                <a:srgbClr val="FF0000"/>
              </a:solidFill>
              <a:latin typeface="Garamond" pitchFamily="18" charset="0"/>
            </a:endParaRPr>
          </a:p>
          <a:p>
            <a:pPr marL="457200" lvl="1" indent="0" algn="just">
              <a:buClr>
                <a:srgbClr val="006600"/>
              </a:buClr>
              <a:buNone/>
            </a:pPr>
            <a:endParaRPr lang="fr-FR" sz="1800" b="1" dirty="0" smtClean="0">
              <a:solidFill>
                <a:srgbClr val="FF0000"/>
              </a:solidFill>
              <a:latin typeface="Garamond" pitchFamily="18" charset="0"/>
            </a:endParaRPr>
          </a:p>
          <a:p>
            <a:pPr marL="457200" lvl="1" indent="0" algn="just">
              <a:buClr>
                <a:srgbClr val="006600"/>
              </a:buClr>
              <a:buNone/>
            </a:pPr>
            <a:endParaRPr lang="fr-FR" sz="1800" b="1" dirty="0" smtClean="0">
              <a:solidFill>
                <a:srgbClr val="FF0000"/>
              </a:solidFill>
              <a:latin typeface="Garamond" pitchFamily="18" charset="0"/>
            </a:endParaRPr>
          </a:p>
          <a:p>
            <a:pPr lvl="1" algn="just">
              <a:buClr>
                <a:srgbClr val="006600"/>
              </a:buClr>
            </a:pPr>
            <a:r>
              <a:rPr lang="fr-FR" sz="2000" b="1" dirty="0" smtClean="0">
                <a:solidFill>
                  <a:srgbClr val="FF0000"/>
                </a:solidFill>
                <a:latin typeface="Garamond" pitchFamily="18" charset="0"/>
              </a:rPr>
              <a:t>Selon le nombre de saut : </a:t>
            </a:r>
            <a:r>
              <a:rPr lang="fr-FR" sz="2000" b="1" dirty="0">
                <a:latin typeface="Garamond" pitchFamily="18" charset="0"/>
                <a:sym typeface="Wingdings" pitchFamily="2" charset="2"/>
              </a:rPr>
              <a:t>le </a:t>
            </a:r>
            <a:r>
              <a:rPr lang="fr-FR" sz="2000" b="1" dirty="0">
                <a:latin typeface="Garamond" pitchFamily="18" charset="0"/>
              </a:rPr>
              <a:t>plus court chemin </a:t>
            </a:r>
            <a:r>
              <a:rPr lang="fr-FR" sz="2000" b="1" dirty="0" smtClean="0">
                <a:latin typeface="Garamond" pitchFamily="18" charset="0"/>
              </a:rPr>
              <a:t>entre A et D est </a:t>
            </a:r>
            <a:r>
              <a:rPr lang="fr-FR" sz="2000" b="1" dirty="0" smtClean="0">
                <a:solidFill>
                  <a:srgbClr val="FF0000"/>
                </a:solidFill>
                <a:latin typeface="Garamond" pitchFamily="18" charset="0"/>
              </a:rPr>
              <a:t>AED</a:t>
            </a:r>
            <a:r>
              <a:rPr lang="fr-FR" sz="2000" b="1" dirty="0" smtClean="0">
                <a:latin typeface="Garamond" pitchFamily="18" charset="0"/>
              </a:rPr>
              <a:t>.</a:t>
            </a:r>
          </a:p>
          <a:p>
            <a:pPr lvl="2" algn="just">
              <a:buClr>
                <a:srgbClr val="006600"/>
              </a:buClr>
            </a:pPr>
            <a:r>
              <a:rPr lang="fr-FR" dirty="0" smtClean="0">
                <a:latin typeface="Garamond" pitchFamily="18" charset="0"/>
              </a:rPr>
              <a:t>AB = BC = CD = AE = ED = 1 saut.</a:t>
            </a:r>
            <a:endParaRPr lang="fr-FR" dirty="0" smtClean="0">
              <a:solidFill>
                <a:schemeClr val="accent2"/>
              </a:solidFill>
              <a:latin typeface="Garamond" pitchFamily="18" charset="0"/>
            </a:endParaRPr>
          </a:p>
          <a:p>
            <a:pPr lvl="1" algn="just">
              <a:buClr>
                <a:srgbClr val="006600"/>
              </a:buClr>
            </a:pPr>
            <a:endParaRPr lang="fr-FR" sz="1800" b="1" dirty="0" smtClean="0">
              <a:solidFill>
                <a:srgbClr val="FF0000"/>
              </a:solidFill>
              <a:latin typeface="Garamond" pitchFamily="18" charset="0"/>
            </a:endParaRPr>
          </a:p>
          <a:p>
            <a:pPr algn="just">
              <a:buClr>
                <a:srgbClr val="006600"/>
              </a:buClr>
              <a:buFont typeface="Wingdings" pitchFamily="2" charset="2"/>
              <a:buNone/>
            </a:pPr>
            <a:endParaRPr lang="fr-FR" sz="2000" dirty="0" smtClean="0">
              <a:latin typeface="Garamond" pitchFamily="18" charset="0"/>
            </a:endParaRPr>
          </a:p>
          <a:p>
            <a:pPr lvl="1" algn="just">
              <a:buClr>
                <a:srgbClr val="FF0000"/>
              </a:buClr>
            </a:pPr>
            <a:endParaRPr lang="fr-FR" sz="2000" dirty="0" smtClean="0">
              <a:latin typeface="Garamond" pitchFamily="18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C86431-11FC-453B-9B84-0FB5ACF33F20}" type="slidenum">
              <a:rPr lang="fr-FR" smtClean="0"/>
              <a:pPr>
                <a:defRPr/>
              </a:pPr>
              <a:t>9</a:t>
            </a:fld>
            <a:endParaRPr lang="fr-FR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57200" y="130175"/>
            <a:ext cx="8229600" cy="561975"/>
          </a:xfrm>
          <a:prstGeom prst="rect">
            <a:avLst/>
          </a:prstGeom>
        </p:spPr>
        <p:txBody>
          <a:bodyPr/>
          <a:lstStyle/>
          <a:p>
            <a:pPr eaLnBrk="0" hangingPunct="0">
              <a:spcBef>
                <a:spcPct val="0"/>
              </a:spcBef>
              <a:buClrTx/>
              <a:defRPr/>
            </a:pPr>
            <a:r>
              <a:rPr lang="fr-FR" sz="2800" kern="0" dirty="0">
                <a:solidFill>
                  <a:schemeClr val="accent2"/>
                </a:solidFill>
                <a:latin typeface="Garamond" pitchFamily="18" charset="0"/>
                <a:ea typeface="+mj-ea"/>
                <a:cs typeface="+mj-cs"/>
              </a:rPr>
              <a:t>Principe du routage</a:t>
            </a:r>
          </a:p>
        </p:txBody>
      </p:sp>
      <p:sp>
        <p:nvSpPr>
          <p:cNvPr id="5125" name="Rectangle 3"/>
          <p:cNvSpPr>
            <a:spLocks noChangeArrowheads="1"/>
          </p:cNvSpPr>
          <p:nvPr/>
        </p:nvSpPr>
        <p:spPr bwMode="auto">
          <a:xfrm>
            <a:off x="61913" y="669925"/>
            <a:ext cx="8902700" cy="1030883"/>
          </a:xfrm>
          <a:prstGeom prst="rect">
            <a:avLst/>
          </a:prstGeom>
          <a:noFill/>
          <a:ln w="28575" algn="ctr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grpSp>
        <p:nvGrpSpPr>
          <p:cNvPr id="7" name="Groupe 22"/>
          <p:cNvGrpSpPr>
            <a:grpSpLocks/>
          </p:cNvGrpSpPr>
          <p:nvPr/>
        </p:nvGrpSpPr>
        <p:grpSpPr bwMode="auto">
          <a:xfrm>
            <a:off x="577850" y="1794587"/>
            <a:ext cx="7988300" cy="2465868"/>
            <a:chOff x="577511" y="1502200"/>
            <a:chExt cx="7988300" cy="2465868"/>
          </a:xfrm>
        </p:grpSpPr>
        <p:grpSp>
          <p:nvGrpSpPr>
            <p:cNvPr id="8" name="Groupe 32"/>
            <p:cNvGrpSpPr>
              <a:grpSpLocks/>
            </p:cNvGrpSpPr>
            <p:nvPr/>
          </p:nvGrpSpPr>
          <p:grpSpPr bwMode="auto">
            <a:xfrm>
              <a:off x="1074399" y="2055268"/>
              <a:ext cx="6697662" cy="1441385"/>
              <a:chOff x="971600" y="2163459"/>
              <a:chExt cx="6698378" cy="1442225"/>
            </a:xfrm>
          </p:grpSpPr>
          <p:grpSp>
            <p:nvGrpSpPr>
              <p:cNvPr id="15" name="Groupe 31"/>
              <p:cNvGrpSpPr>
                <a:grpSpLocks/>
              </p:cNvGrpSpPr>
              <p:nvPr/>
            </p:nvGrpSpPr>
            <p:grpSpPr bwMode="auto">
              <a:xfrm>
                <a:off x="971600" y="2163459"/>
                <a:ext cx="6698378" cy="576884"/>
                <a:chOff x="1187624" y="1412776"/>
                <a:chExt cx="6697662" cy="576635"/>
              </a:xfrm>
            </p:grpSpPr>
            <p:sp>
              <p:nvSpPr>
                <p:cNvPr id="19" name="Ellipse 5"/>
                <p:cNvSpPr>
                  <a:spLocks noChangeArrowheads="1"/>
                </p:cNvSpPr>
                <p:nvPr/>
              </p:nvSpPr>
              <p:spPr bwMode="auto">
                <a:xfrm>
                  <a:off x="1187624" y="1412776"/>
                  <a:ext cx="576143" cy="576635"/>
                </a:xfrm>
                <a:prstGeom prst="ellipse">
                  <a:avLst/>
                </a:prstGeom>
                <a:noFill/>
                <a:ln w="38100" algn="ctr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tIns="0" rIns="0" bIns="0"/>
                <a:lstStyle/>
                <a:p>
                  <a:r>
                    <a:rPr lang="fr-FR" sz="2800">
                      <a:latin typeface="Garamond" pitchFamily="18" charset="0"/>
                    </a:rPr>
                    <a:t>A</a:t>
                  </a:r>
                </a:p>
              </p:txBody>
            </p:sp>
            <p:sp>
              <p:nvSpPr>
                <p:cNvPr id="20" name="Ellipse 7"/>
                <p:cNvSpPr>
                  <a:spLocks noChangeArrowheads="1"/>
                </p:cNvSpPr>
                <p:nvPr/>
              </p:nvSpPr>
              <p:spPr bwMode="auto">
                <a:xfrm>
                  <a:off x="3420178" y="1412776"/>
                  <a:ext cx="576143" cy="576635"/>
                </a:xfrm>
                <a:prstGeom prst="ellipse">
                  <a:avLst/>
                </a:prstGeom>
                <a:noFill/>
                <a:ln w="38100" algn="ctr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tIns="0" rIns="0" bIns="0"/>
                <a:lstStyle/>
                <a:p>
                  <a:r>
                    <a:rPr lang="fr-FR" sz="2800">
                      <a:latin typeface="Garamond" pitchFamily="18" charset="0"/>
                    </a:rPr>
                    <a:t>B</a:t>
                  </a:r>
                </a:p>
              </p:txBody>
            </p:sp>
            <p:sp>
              <p:nvSpPr>
                <p:cNvPr id="21" name="Ellipse 8"/>
                <p:cNvSpPr>
                  <a:spLocks noChangeArrowheads="1"/>
                </p:cNvSpPr>
                <p:nvPr/>
              </p:nvSpPr>
              <p:spPr bwMode="auto">
                <a:xfrm>
                  <a:off x="5364661" y="1412776"/>
                  <a:ext cx="576143" cy="576635"/>
                </a:xfrm>
                <a:prstGeom prst="ellipse">
                  <a:avLst/>
                </a:prstGeom>
                <a:noFill/>
                <a:ln w="38100" algn="ctr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tIns="0" rIns="0" bIns="0"/>
                <a:lstStyle/>
                <a:p>
                  <a:r>
                    <a:rPr lang="fr-FR" sz="2800">
                      <a:latin typeface="Garamond" pitchFamily="18" charset="0"/>
                    </a:rPr>
                    <a:t>C</a:t>
                  </a:r>
                </a:p>
              </p:txBody>
            </p:sp>
            <p:sp>
              <p:nvSpPr>
                <p:cNvPr id="22" name="Ellipse 9"/>
                <p:cNvSpPr>
                  <a:spLocks noChangeArrowheads="1"/>
                </p:cNvSpPr>
                <p:nvPr/>
              </p:nvSpPr>
              <p:spPr bwMode="auto">
                <a:xfrm>
                  <a:off x="7309143" y="1412776"/>
                  <a:ext cx="576143" cy="576635"/>
                </a:xfrm>
                <a:prstGeom prst="ellipse">
                  <a:avLst/>
                </a:prstGeom>
                <a:noFill/>
                <a:ln w="38100" algn="ctr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tIns="0" rIns="0" bIns="0"/>
                <a:lstStyle/>
                <a:p>
                  <a:r>
                    <a:rPr lang="fr-FR" sz="2800">
                      <a:latin typeface="Garamond" pitchFamily="18" charset="0"/>
                    </a:rPr>
                    <a:t>D</a:t>
                  </a:r>
                </a:p>
              </p:txBody>
            </p:sp>
            <p:cxnSp>
              <p:nvCxnSpPr>
                <p:cNvPr id="23" name="Connecteur droit 11"/>
                <p:cNvCxnSpPr>
                  <a:cxnSpLocks noChangeShapeType="1"/>
                  <a:stCxn id="19" idx="6"/>
                  <a:endCxn id="20" idx="2"/>
                </p:cNvCxnSpPr>
                <p:nvPr/>
              </p:nvCxnSpPr>
              <p:spPr bwMode="auto">
                <a:xfrm>
                  <a:off x="1763767" y="1701094"/>
                  <a:ext cx="1656411" cy="0"/>
                </a:xfrm>
                <a:prstGeom prst="line">
                  <a:avLst/>
                </a:prstGeom>
                <a:noFill/>
                <a:ln w="38100" algn="ctr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24" name="Connecteur droit 13"/>
                <p:cNvCxnSpPr>
                  <a:cxnSpLocks noChangeShapeType="1"/>
                  <a:stCxn id="20" idx="6"/>
                  <a:endCxn id="21" idx="2"/>
                </p:cNvCxnSpPr>
                <p:nvPr/>
              </p:nvCxnSpPr>
              <p:spPr bwMode="auto">
                <a:xfrm>
                  <a:off x="3996321" y="1701094"/>
                  <a:ext cx="1368340" cy="0"/>
                </a:xfrm>
                <a:prstGeom prst="line">
                  <a:avLst/>
                </a:prstGeom>
                <a:noFill/>
                <a:ln w="38100" algn="ctr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25" name="Connecteur droit 15"/>
                <p:cNvCxnSpPr>
                  <a:cxnSpLocks noChangeShapeType="1"/>
                  <a:stCxn id="21" idx="6"/>
                  <a:endCxn id="22" idx="2"/>
                </p:cNvCxnSpPr>
                <p:nvPr/>
              </p:nvCxnSpPr>
              <p:spPr bwMode="auto">
                <a:xfrm>
                  <a:off x="5940803" y="1701094"/>
                  <a:ext cx="1368340" cy="0"/>
                </a:xfrm>
                <a:prstGeom prst="line">
                  <a:avLst/>
                </a:prstGeom>
                <a:noFill/>
                <a:ln w="38100" algn="ctr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sp>
            <p:nvSpPr>
              <p:cNvPr id="16" name="Ellipse 9"/>
              <p:cNvSpPr>
                <a:spLocks noChangeArrowheads="1"/>
              </p:cNvSpPr>
              <p:nvPr/>
            </p:nvSpPr>
            <p:spPr bwMode="auto">
              <a:xfrm>
                <a:off x="4068275" y="3028800"/>
                <a:ext cx="576205" cy="576884"/>
              </a:xfrm>
              <a:prstGeom prst="ellipse">
                <a:avLst/>
              </a:prstGeom>
              <a:noFill/>
              <a:ln w="38100" algn="ctr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r>
                  <a:rPr lang="fr-FR" sz="2800" dirty="0">
                    <a:latin typeface="Garamond" pitchFamily="18" charset="0"/>
                  </a:rPr>
                  <a:t>E</a:t>
                </a:r>
              </a:p>
            </p:txBody>
          </p:sp>
          <p:cxnSp>
            <p:nvCxnSpPr>
              <p:cNvPr id="17" name="Connecteur droit 11"/>
              <p:cNvCxnSpPr>
                <a:cxnSpLocks noChangeShapeType="1"/>
                <a:stCxn id="19" idx="5"/>
                <a:endCxn id="16" idx="2"/>
              </p:cNvCxnSpPr>
              <p:nvPr/>
            </p:nvCxnSpPr>
            <p:spPr bwMode="auto">
              <a:xfrm>
                <a:off x="1463422" y="2655861"/>
                <a:ext cx="2604853" cy="661381"/>
              </a:xfrm>
              <a:prstGeom prst="line">
                <a:avLst/>
              </a:prstGeom>
              <a:noFill/>
              <a:ln w="38100" algn="ctr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8" name="Connecteur droit 11"/>
              <p:cNvCxnSpPr>
                <a:cxnSpLocks noChangeShapeType="1"/>
                <a:stCxn id="16" idx="6"/>
                <a:endCxn id="22" idx="3"/>
              </p:cNvCxnSpPr>
              <p:nvPr/>
            </p:nvCxnSpPr>
            <p:spPr bwMode="auto">
              <a:xfrm flipV="1">
                <a:off x="4644480" y="2655861"/>
                <a:ext cx="2533677" cy="661381"/>
              </a:xfrm>
              <a:prstGeom prst="line">
                <a:avLst/>
              </a:prstGeom>
              <a:noFill/>
              <a:ln w="38100" algn="ctr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9" name="Connecteur droit avec flèche 34"/>
            <p:cNvCxnSpPr>
              <a:cxnSpLocks noChangeShapeType="1"/>
            </p:cNvCxnSpPr>
            <p:nvPr/>
          </p:nvCxnSpPr>
          <p:spPr bwMode="auto">
            <a:xfrm>
              <a:off x="1291886" y="1907629"/>
              <a:ext cx="6264275" cy="0"/>
            </a:xfrm>
            <a:prstGeom prst="straightConnector1">
              <a:avLst/>
            </a:prstGeom>
            <a:noFill/>
            <a:ln w="57150" algn="ctr">
              <a:solidFill>
                <a:srgbClr val="8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" name="ZoneTexte 35"/>
            <p:cNvSpPr txBox="1">
              <a:spLocks noChangeArrowheads="1"/>
            </p:cNvSpPr>
            <p:nvPr/>
          </p:nvSpPr>
          <p:spPr bwMode="auto">
            <a:xfrm>
              <a:off x="3523911" y="1502200"/>
              <a:ext cx="2097962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fr-FR" sz="2000" dirty="0">
                  <a:solidFill>
                    <a:srgbClr val="800000"/>
                  </a:solidFill>
                  <a:latin typeface="Garamond" pitchFamily="18" charset="0"/>
                </a:rPr>
                <a:t>3 </a:t>
              </a:r>
              <a:r>
                <a:rPr lang="fr-FR" sz="2000" dirty="0" smtClean="0">
                  <a:solidFill>
                    <a:srgbClr val="800000"/>
                  </a:solidFill>
                  <a:latin typeface="Garamond" pitchFamily="18" charset="0"/>
                </a:rPr>
                <a:t>sauts</a:t>
              </a:r>
              <a:r>
                <a:rPr lang="fr-FR" sz="2000" dirty="0" smtClean="0">
                  <a:solidFill>
                    <a:srgbClr val="FF0000"/>
                  </a:solidFill>
                  <a:latin typeface="Garamond" pitchFamily="18" charset="0"/>
                </a:rPr>
                <a:t> </a:t>
              </a:r>
              <a:endParaRPr lang="fr-FR" sz="2000" dirty="0">
                <a:solidFill>
                  <a:srgbClr val="FF0000"/>
                </a:solidFill>
                <a:latin typeface="Garamond" pitchFamily="18" charset="0"/>
              </a:endParaRPr>
            </a:p>
          </p:txBody>
        </p:sp>
        <p:sp>
          <p:nvSpPr>
            <p:cNvPr id="11" name="Forme libre 37"/>
            <p:cNvSpPr>
              <a:spLocks/>
            </p:cNvSpPr>
            <p:nvPr/>
          </p:nvSpPr>
          <p:spPr bwMode="auto">
            <a:xfrm>
              <a:off x="1577945" y="2961533"/>
              <a:ext cx="5702300" cy="631825"/>
            </a:xfrm>
            <a:custGeom>
              <a:avLst/>
              <a:gdLst>
                <a:gd name="T0" fmla="*/ 0 w 5701553"/>
                <a:gd name="T1" fmla="*/ 0 h 632012"/>
                <a:gd name="T2" fmla="*/ 2889929 w 5701553"/>
                <a:gd name="T3" fmla="*/ 637267 h 632012"/>
                <a:gd name="T4" fmla="*/ 5725843 w 5701553"/>
                <a:gd name="T5" fmla="*/ 0 h 632012"/>
                <a:gd name="T6" fmla="*/ 5725843 w 5701553"/>
                <a:gd name="T7" fmla="*/ 0 h 63201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01553"/>
                <a:gd name="T13" fmla="*/ 0 h 632012"/>
                <a:gd name="T14" fmla="*/ 5701553 w 5701553"/>
                <a:gd name="T15" fmla="*/ 632012 h 63201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01553" h="632012">
                  <a:moveTo>
                    <a:pt x="0" y="0"/>
                  </a:moveTo>
                  <a:cubicBezTo>
                    <a:pt x="963705" y="316006"/>
                    <a:pt x="1927411" y="632012"/>
                    <a:pt x="2877670" y="632012"/>
                  </a:cubicBezTo>
                  <a:cubicBezTo>
                    <a:pt x="3827929" y="632012"/>
                    <a:pt x="5701553" y="0"/>
                    <a:pt x="5701553" y="0"/>
                  </a:cubicBezTo>
                </a:path>
              </a:pathLst>
            </a:custGeom>
            <a:noFill/>
            <a:ln w="57150" cap="flat" cmpd="sng" algn="ctr">
              <a:solidFill>
                <a:srgbClr val="800000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12" name="ZoneTexte 38"/>
            <p:cNvSpPr txBox="1">
              <a:spLocks noChangeArrowheads="1"/>
            </p:cNvSpPr>
            <p:nvPr/>
          </p:nvSpPr>
          <p:spPr bwMode="auto">
            <a:xfrm>
              <a:off x="3419533" y="3567958"/>
              <a:ext cx="220234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defRPr b="1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fr-FR" sz="2000" dirty="0">
                  <a:solidFill>
                    <a:srgbClr val="800000"/>
                  </a:solidFill>
                  <a:latin typeface="Garamond" pitchFamily="18" charset="0"/>
                </a:rPr>
                <a:t>2 </a:t>
              </a:r>
              <a:r>
                <a:rPr lang="fr-FR" sz="2000" dirty="0" smtClean="0">
                  <a:solidFill>
                    <a:srgbClr val="800000"/>
                  </a:solidFill>
                  <a:latin typeface="Garamond" pitchFamily="18" charset="0"/>
                </a:rPr>
                <a:t>sauts</a:t>
              </a:r>
              <a:r>
                <a:rPr lang="fr-FR" sz="2000" dirty="0" smtClean="0">
                  <a:solidFill>
                    <a:srgbClr val="FF0000"/>
                  </a:solidFill>
                  <a:latin typeface="Garamond" pitchFamily="18" charset="0"/>
                </a:rPr>
                <a:t> </a:t>
              </a:r>
              <a:endParaRPr lang="fr-FR" sz="2000" dirty="0">
                <a:solidFill>
                  <a:srgbClr val="FF0000"/>
                </a:solidFill>
                <a:latin typeface="Garamond" pitchFamily="18" charset="0"/>
              </a:endParaRPr>
            </a:p>
          </p:txBody>
        </p:sp>
        <p:sp>
          <p:nvSpPr>
            <p:cNvPr id="13" name="Flèche vers le bas 40"/>
            <p:cNvSpPr>
              <a:spLocks noChangeArrowheads="1"/>
            </p:cNvSpPr>
            <p:nvPr/>
          </p:nvSpPr>
          <p:spPr bwMode="auto">
            <a:xfrm rot="-8143093">
              <a:off x="577511" y="2414042"/>
              <a:ext cx="346075" cy="868362"/>
            </a:xfrm>
            <a:prstGeom prst="downArrow">
              <a:avLst>
                <a:gd name="adj1" fmla="val 50000"/>
                <a:gd name="adj2" fmla="val 49986"/>
              </a:avLst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" name="Flèche vers le bas 40"/>
            <p:cNvSpPr>
              <a:spLocks noChangeArrowheads="1"/>
            </p:cNvSpPr>
            <p:nvPr/>
          </p:nvSpPr>
          <p:spPr bwMode="auto">
            <a:xfrm rot="8084071">
              <a:off x="7957798" y="2369592"/>
              <a:ext cx="346075" cy="869950"/>
            </a:xfrm>
            <a:prstGeom prst="downArrow">
              <a:avLst>
                <a:gd name="adj1" fmla="val 50000"/>
                <a:gd name="adj2" fmla="val 50077"/>
              </a:avLst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sp>
        <p:nvSpPr>
          <p:cNvPr id="37" name="ZoneTexte 36"/>
          <p:cNvSpPr txBox="1"/>
          <p:nvPr/>
        </p:nvSpPr>
        <p:spPr>
          <a:xfrm>
            <a:off x="142510" y="3661486"/>
            <a:ext cx="918841" cy="400110"/>
          </a:xfrm>
          <a:prstGeom prst="rect">
            <a:avLst/>
          </a:prstGeom>
          <a:solidFill>
            <a:schemeClr val="accent5"/>
          </a:solidFill>
        </p:spPr>
        <p:txBody>
          <a:bodyPr wrap="none" rtlCol="0">
            <a:spAutoFit/>
          </a:bodyPr>
          <a:lstStyle/>
          <a:p>
            <a:r>
              <a:rPr lang="fr-FR" sz="2000" dirty="0" smtClean="0">
                <a:solidFill>
                  <a:srgbClr val="FF0000"/>
                </a:solidFill>
                <a:latin typeface="Garamond" pitchFamily="18" charset="0"/>
              </a:rPr>
              <a:t>Source</a:t>
            </a:r>
            <a:endParaRPr lang="fr-FR" sz="2000" dirty="0">
              <a:solidFill>
                <a:srgbClr val="FF0000"/>
              </a:solidFill>
              <a:latin typeface="Garamond" pitchFamily="18" charset="0"/>
            </a:endParaRPr>
          </a:p>
        </p:txBody>
      </p:sp>
      <p:sp>
        <p:nvSpPr>
          <p:cNvPr id="38" name="ZoneTexte 37"/>
          <p:cNvSpPr txBox="1"/>
          <p:nvPr/>
        </p:nvSpPr>
        <p:spPr>
          <a:xfrm>
            <a:off x="7508765" y="3573016"/>
            <a:ext cx="1455848" cy="400110"/>
          </a:xfrm>
          <a:prstGeom prst="rect">
            <a:avLst/>
          </a:prstGeom>
          <a:solidFill>
            <a:schemeClr val="accent5"/>
          </a:solidFill>
        </p:spPr>
        <p:txBody>
          <a:bodyPr wrap="none" rtlCol="0">
            <a:spAutoFit/>
          </a:bodyPr>
          <a:lstStyle/>
          <a:p>
            <a:r>
              <a:rPr lang="fr-FR" sz="2000" dirty="0" smtClean="0">
                <a:solidFill>
                  <a:srgbClr val="FF0000"/>
                </a:solidFill>
                <a:latin typeface="Garamond" pitchFamily="18" charset="0"/>
              </a:rPr>
              <a:t>Destination</a:t>
            </a:r>
            <a:endParaRPr lang="fr-FR" sz="2000" dirty="0">
              <a:solidFill>
                <a:srgbClr val="FF0000"/>
              </a:solidFill>
              <a:latin typeface="Garamond" pitchFamily="18" charset="0"/>
            </a:endParaRPr>
          </a:p>
        </p:txBody>
      </p:sp>
      <p:sp>
        <p:nvSpPr>
          <p:cNvPr id="32" name="Rectangle 3"/>
          <p:cNvSpPr>
            <a:spLocks noChangeArrowheads="1"/>
          </p:cNvSpPr>
          <p:nvPr/>
        </p:nvSpPr>
        <p:spPr bwMode="auto">
          <a:xfrm>
            <a:off x="984244" y="4675077"/>
            <a:ext cx="4206240" cy="365760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412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dèle par défaut">
  <a:themeElements>
    <a:clrScheme name="Modèle par défau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odèle par défaut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Tx/>
          <a:buFontTx/>
          <a:buNone/>
          <a:tabLst/>
          <a:defRPr kumimoji="0" lang="fr-FR" sz="1800" b="1" i="0" u="none" strike="noStrike" cap="none" normalizeH="0" baseline="0" smtClean="0">
            <a:ln>
              <a:noFill/>
            </a:ln>
            <a:solidFill>
              <a:srgbClr val="333399"/>
            </a:solidFill>
            <a:effectLst/>
            <a:latin typeface="Times New Roman" pitchFamily="18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Tx/>
          <a:buFontTx/>
          <a:buNone/>
          <a:tabLst/>
          <a:defRPr kumimoji="0" lang="fr-FR" sz="1800" b="1" i="0" u="none" strike="noStrike" cap="none" normalizeH="0" baseline="0" smtClean="0">
            <a:ln>
              <a:noFill/>
            </a:ln>
            <a:solidFill>
              <a:srgbClr val="333399"/>
            </a:solidFill>
            <a:effectLst/>
            <a:latin typeface="Times New Roman" pitchFamily="18" charset="0"/>
            <a:cs typeface="Times New Roman" pitchFamily="18" charset="0"/>
          </a:defRPr>
        </a:defPPr>
      </a:lstStyle>
    </a:lnDef>
  </a:objectDefaults>
  <a:extraClrSchemeLst>
    <a:extraClrScheme>
      <a:clrScheme name="Modèle par défau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مستند" ma:contentTypeID="0x010100706795513F19FF4C9F0D97FE3B02470F" ma:contentTypeVersion="3" ma:contentTypeDescription="إنشاء مستند جديد." ma:contentTypeScope="" ma:versionID="4d4bcca5778dfaf6f5ef3d1228c67443">
  <xsd:schema xmlns:xsd="http://www.w3.org/2001/XMLSchema" xmlns:xs="http://www.w3.org/2001/XMLSchema" xmlns:p="http://schemas.microsoft.com/office/2006/metadata/properties" xmlns:ns2="19a46639-9b01-4cfa-a10b-ee22283fcb42" targetNamespace="http://schemas.microsoft.com/office/2006/metadata/properties" ma:root="true" ma:fieldsID="90614c54d4dfc0c0349df876c4a7fe59" ns2:_="">
    <xsd:import namespace="19a46639-9b01-4cfa-a10b-ee22283fcb4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a46639-9b01-4cfa-a10b-ee22283fcb4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نوع المحتوى"/>
        <xsd:element ref="dc:title" minOccurs="0" maxOccurs="1" ma:index="4" ma:displayName="العنوان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6E1C9F7-AA48-4D22-A0E8-921C1593CB2C}"/>
</file>

<file path=customXml/itemProps2.xml><?xml version="1.0" encoding="utf-8"?>
<ds:datastoreItem xmlns:ds="http://schemas.openxmlformats.org/officeDocument/2006/customXml" ds:itemID="{B96057F8-2901-4958-A866-BE6EF1746FC1}"/>
</file>

<file path=customXml/itemProps3.xml><?xml version="1.0" encoding="utf-8"?>
<ds:datastoreItem xmlns:ds="http://schemas.openxmlformats.org/officeDocument/2006/customXml" ds:itemID="{78A3B777-202C-4B49-AF2C-8ACB829F6C35}"/>
</file>

<file path=docProps/app.xml><?xml version="1.0" encoding="utf-8"?>
<Properties xmlns="http://schemas.openxmlformats.org/officeDocument/2006/extended-properties" xmlns:vt="http://schemas.openxmlformats.org/officeDocument/2006/docPropsVTypes">
  <TotalTime>31792</TotalTime>
  <Words>4377</Words>
  <Application>Microsoft Office PowerPoint</Application>
  <PresentationFormat>Affichage à l'écran (4:3)</PresentationFormat>
  <Paragraphs>1348</Paragraphs>
  <Slides>61</Slides>
  <Notes>27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61</vt:i4>
      </vt:variant>
    </vt:vector>
  </HeadingPairs>
  <TitlesOfParts>
    <vt:vector size="62" baseType="lpstr">
      <vt:lpstr>Modèle par défaut</vt:lpstr>
      <vt:lpstr>Présentation PowerPoint</vt:lpstr>
      <vt:lpstr>Plan 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Exemple de routage statique : ping entre deux réseaux</vt:lpstr>
      <vt:lpstr>Exemple de routage statique : ping entre deux réseaux</vt:lpstr>
      <vt:lpstr>Exemple de routage statique : ping entre deux réseaux</vt:lpstr>
      <vt:lpstr>Exemple de routage statique : ping entre deux réseaux</vt:lpstr>
      <vt:lpstr>Exemple de routage statique : ping entre deux réseaux</vt:lpstr>
      <vt:lpstr>Exemple de routage statique : ping entre deux réseaux</vt:lpstr>
      <vt:lpstr>Exemple de routage statique : ping entre deux réseaux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Bellman-Ford vs SPF</vt:lpstr>
      <vt:lpstr>Bellman-Ford vs SPF</vt:lpstr>
      <vt:lpstr>Présentation PowerPoint</vt:lpstr>
      <vt:lpstr>RIP : principe général  </vt:lpstr>
      <vt:lpstr>RIP : principe général  </vt:lpstr>
      <vt:lpstr>RIP : principe général  </vt:lpstr>
      <vt:lpstr>RIP : principe général  </vt:lpstr>
      <vt:lpstr>RIP : principe général  </vt:lpstr>
      <vt:lpstr>RIP : principe général  </vt:lpstr>
      <vt:lpstr>RIP : principe général  </vt:lpstr>
      <vt:lpstr>RIP : construction des tables de routage</vt:lpstr>
      <vt:lpstr>RIP : construction des tables de routage</vt:lpstr>
      <vt:lpstr>RIP : construction des tables de routage</vt:lpstr>
      <vt:lpstr>RIP : construction des tables de routage</vt:lpstr>
      <vt:lpstr>RIP : construction des tables de routage</vt:lpstr>
      <vt:lpstr>RIP : construction des tables de routage</vt:lpstr>
      <vt:lpstr>RIP : construction des tables de routage</vt:lpstr>
      <vt:lpstr>RIP : construction des tables de routage</vt:lpstr>
      <vt:lpstr>RIP : construction des tables de routage</vt:lpstr>
      <vt:lpstr>RIP : construction des tables de routage</vt:lpstr>
      <vt:lpstr>RIP : construction des tables de routage</vt:lpstr>
      <vt:lpstr>RIP : construction des tables de routage</vt:lpstr>
      <vt:lpstr>RIP : construction des tables de routage</vt:lpstr>
      <vt:lpstr>RIP : construction des tables de routage</vt:lpstr>
      <vt:lpstr>RIP : construction des tables de routage</vt:lpstr>
    </vt:vector>
  </TitlesOfParts>
  <Company>LIP6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Programmation  des applications  financières sous Excel en VBA</dc:title>
  <dc:creator>ahachichi</dc:creator>
  <cp:lastModifiedBy>Rw</cp:lastModifiedBy>
  <cp:revision>5192</cp:revision>
  <dcterms:created xsi:type="dcterms:W3CDTF">2007-01-10T16:25:14Z</dcterms:created>
  <dcterms:modified xsi:type="dcterms:W3CDTF">2023-03-13T17:07:36Z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0x010100706795513F19FF4C9F0D97FE3B02470F</vt:lpwstr>
  </property>
</Properties>
</file>