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1037" r:id="rId2"/>
    <p:sldId id="1254" r:id="rId3"/>
    <p:sldId id="1436" r:id="rId4"/>
    <p:sldId id="1437" r:id="rId5"/>
    <p:sldId id="1438" r:id="rId6"/>
    <p:sldId id="1439" r:id="rId7"/>
    <p:sldId id="1440" r:id="rId8"/>
    <p:sldId id="1441" r:id="rId9"/>
    <p:sldId id="1442" r:id="rId10"/>
    <p:sldId id="1443" r:id="rId11"/>
    <p:sldId id="1444" r:id="rId12"/>
    <p:sldId id="1445" r:id="rId13"/>
    <p:sldId id="1446" r:id="rId14"/>
    <p:sldId id="1400" r:id="rId15"/>
    <p:sldId id="1328" r:id="rId16"/>
    <p:sldId id="1402" r:id="rId17"/>
    <p:sldId id="1403" r:id="rId18"/>
    <p:sldId id="1401" r:id="rId19"/>
    <p:sldId id="1420" r:id="rId20"/>
    <p:sldId id="1421" r:id="rId21"/>
    <p:sldId id="1378" r:id="rId22"/>
    <p:sldId id="1379" r:id="rId23"/>
    <p:sldId id="1380" r:id="rId24"/>
    <p:sldId id="1329" r:id="rId25"/>
    <p:sldId id="1330" r:id="rId26"/>
    <p:sldId id="1261" r:id="rId27"/>
    <p:sldId id="1422" r:id="rId28"/>
    <p:sldId id="1423" r:id="rId29"/>
    <p:sldId id="1263" r:id="rId30"/>
    <p:sldId id="1430" r:id="rId31"/>
    <p:sldId id="1262" r:id="rId32"/>
    <p:sldId id="1264" r:id="rId33"/>
    <p:sldId id="1265" r:id="rId34"/>
    <p:sldId id="1266" r:id="rId35"/>
    <p:sldId id="1431" r:id="rId36"/>
    <p:sldId id="1432" r:id="rId37"/>
    <p:sldId id="1433" r:id="rId38"/>
    <p:sldId id="1434" r:id="rId39"/>
    <p:sldId id="1273" r:id="rId40"/>
    <p:sldId id="1355" r:id="rId41"/>
    <p:sldId id="1447" r:id="rId42"/>
    <p:sldId id="1356" r:id="rId43"/>
    <p:sldId id="1357" r:id="rId44"/>
    <p:sldId id="1268" r:id="rId45"/>
    <p:sldId id="1424" r:id="rId46"/>
    <p:sldId id="1435" r:id="rId47"/>
    <p:sldId id="1269" r:id="rId48"/>
    <p:sldId id="1270" r:id="rId49"/>
    <p:sldId id="1288" r:id="rId50"/>
    <p:sldId id="1346" r:id="rId51"/>
    <p:sldId id="1345" r:id="rId52"/>
    <p:sldId id="1271" r:id="rId53"/>
    <p:sldId id="1406" r:id="rId54"/>
    <p:sldId id="1299" r:id="rId55"/>
    <p:sldId id="1429" r:id="rId56"/>
    <p:sldId id="1428" r:id="rId57"/>
    <p:sldId id="1427" r:id="rId58"/>
    <p:sldId id="1425" r:id="rId59"/>
    <p:sldId id="1426" r:id="rId60"/>
  </p:sldIdLst>
  <p:sldSz cx="9144000" cy="6858000" type="screen4x3"/>
  <p:notesSz cx="6858000" cy="9144000"/>
  <p:defaultTextStyle>
    <a:defPPr>
      <a:defRPr lang="fr-FR"/>
    </a:defPPr>
    <a:lvl1pPr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1pPr>
    <a:lvl2pPr marL="457200"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2pPr>
    <a:lvl3pPr marL="914400"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3pPr>
    <a:lvl4pPr marL="1371600"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4pPr>
    <a:lvl5pPr marL="1828800"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93"/>
    <a:srgbClr val="FFDC6D"/>
    <a:srgbClr val="FF0000"/>
    <a:srgbClr val="800000"/>
    <a:srgbClr val="FFD347"/>
    <a:srgbClr val="FF8A15"/>
    <a:srgbClr val="C2E49C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6743" autoAdjust="0"/>
  </p:normalViewPr>
  <p:slideViewPr>
    <p:cSldViewPr>
      <p:cViewPr>
        <p:scale>
          <a:sx n="70" d="100"/>
          <a:sy n="70" d="100"/>
        </p:scale>
        <p:origin x="-20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2598"/>
    </p:cViewPr>
  </p:sorterViewPr>
  <p:notesViewPr>
    <p:cSldViewPr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68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7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fld id="{FF260618-4788-433A-B458-CD36E77B1B3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04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8D340350-B42E-4A88-9AD8-075000996D2A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148E4E3-8F9F-4D1D-B6CC-1C5480A12F2B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11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148E4E3-8F9F-4D1D-B6CC-1C5480A12F2B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12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148E4E3-8F9F-4D1D-B6CC-1C5480A12F2B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13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148E4E3-8F9F-4D1D-B6CC-1C5480A12F2B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14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00BA081-AAB1-4FCB-84F9-8E4A4DCDA382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15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148E4E3-8F9F-4D1D-B6CC-1C5480A12F2B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16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148E4E3-8F9F-4D1D-B6CC-1C5480A12F2B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17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00BA081-AAB1-4FCB-84F9-8E4A4DCDA382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18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00BA081-AAB1-4FCB-84F9-8E4A4DCDA382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19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F37D7B79-54E9-4846-9E0C-E1A495553B4E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24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28BBBA2-9A72-428B-8801-004F10F947A3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3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E80F7A11-1335-4A97-A1F8-6EDF3BAE1E79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25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0547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98506986-34E5-4395-924E-CE95F47C88E5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30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0547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98506986-34E5-4395-924E-CE95F47C88E5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31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06500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82DEB4BA-53F3-45F1-AC83-1A61DBC28BAA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32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B21A2AA5-85F1-4462-A6C3-CFDF81328B37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53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B21A2AA5-85F1-4462-A6C3-CFDF81328B37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54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B21A2AA5-85F1-4462-A6C3-CFDF81328B37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55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B21A2AA5-85F1-4462-A6C3-CFDF81328B37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56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B21A2AA5-85F1-4462-A6C3-CFDF81328B37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57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148E4E3-8F9F-4D1D-B6CC-1C5480A12F2B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4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148E4E3-8F9F-4D1D-B6CC-1C5480A12F2B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5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148E4E3-8F9F-4D1D-B6CC-1C5480A12F2B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6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148E4E3-8F9F-4D1D-B6CC-1C5480A12F2B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7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148E4E3-8F9F-4D1D-B6CC-1C5480A12F2B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8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148E4E3-8F9F-4D1D-B6CC-1C5480A12F2B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9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148E4E3-8F9F-4D1D-B6CC-1C5480A12F2B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10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DB142-4E5A-43F2-9DC6-F08DB7A0E00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91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A7AF5-39DB-4AA9-B3A1-03B8FF0BA1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62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94544-4354-4176-8E2D-0188ACD8EBF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88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1C6E9-B511-47CE-B5B9-9B76D1DE62F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00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ECB96-DE10-4727-ADEB-A619161185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1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E96D1-89E1-4079-8FFA-F208CCE9D8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5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91EB4-B4CF-4404-9021-B0A35BF70C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27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4635-57F7-409C-962B-687F55FAC52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36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823B6-389C-450B-92DD-58DA3713F60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19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DFF54-A8CA-4C33-8E2E-BA6FA7A7B3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02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B351D-3335-42C4-84DE-138CB018C36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0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defRPr sz="1400" b="0">
                <a:solidFill>
                  <a:schemeClr val="tx1"/>
                </a:solidFill>
                <a:latin typeface="+mj-lt"/>
                <a:cs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400" b="0">
                <a:solidFill>
                  <a:schemeClr val="tx1"/>
                </a:solidFill>
                <a:latin typeface="+mj-lt"/>
                <a:cs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400" b="0">
                <a:solidFill>
                  <a:schemeClr val="tx1"/>
                </a:solidFill>
                <a:latin typeface="+mj-lt"/>
                <a:cs typeface="Times New Roman" pitchFamily="18" charset="0"/>
              </a:defRPr>
            </a:lvl1pPr>
          </a:lstStyle>
          <a:p>
            <a:pPr>
              <a:defRPr/>
            </a:pPr>
            <a:fld id="{2E1D6D64-EAA2-4A45-BE6C-A20B2908F8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9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8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dr.benmamma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5059363"/>
            <a:ext cx="6400800" cy="1033462"/>
          </a:xfrm>
          <a:noFill/>
        </p:spPr>
        <p:txBody>
          <a:bodyPr lIns="0" tIns="0" rIns="0" bIns="0"/>
          <a:lstStyle/>
          <a:p>
            <a:pPr eaLnBrk="1" hangingPunct="1"/>
            <a:r>
              <a:rPr lang="fr-FR" b="1" smtClean="0">
                <a:solidFill>
                  <a:schemeClr val="accent2"/>
                </a:solidFill>
                <a:latin typeface="Garamond" pitchFamily="18" charset="0"/>
              </a:rPr>
              <a:t>Badr Benmammar</a:t>
            </a:r>
          </a:p>
          <a:p>
            <a:pPr eaLnBrk="1" hangingPunct="1"/>
            <a:endParaRPr lang="fr-FR" sz="1000" b="1" smtClean="0">
              <a:solidFill>
                <a:schemeClr val="accent2"/>
              </a:solidFill>
              <a:latin typeface="Garamond" pitchFamily="18" charset="0"/>
            </a:endParaRPr>
          </a:p>
          <a:p>
            <a:pPr eaLnBrk="1" hangingPunct="1">
              <a:buFontTx/>
              <a:buNone/>
            </a:pPr>
            <a:r>
              <a:rPr lang="fr-FR" sz="18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hlinkClick r:id="rId3"/>
              </a:rPr>
              <a:t>badr.benmammar@gmail.com</a:t>
            </a:r>
            <a:endParaRPr lang="fr-FR" b="1" smtClean="0">
              <a:solidFill>
                <a:srgbClr val="333399"/>
              </a:solidFill>
              <a:latin typeface="Garamond" pitchFamily="18" charset="0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2197100" y="549275"/>
            <a:ext cx="4535488" cy="936625"/>
          </a:xfrm>
          <a:prstGeom prst="rect">
            <a:avLst/>
          </a:prstGeom>
          <a:gradFill rotWithShape="1">
            <a:gsLst>
              <a:gs pos="0">
                <a:srgbClr val="F0F8A6"/>
              </a:gs>
              <a:gs pos="50000">
                <a:srgbClr val="9DBEFF"/>
              </a:gs>
              <a:gs pos="100000">
                <a:srgbClr val="F0F8A6"/>
              </a:gs>
            </a:gsLst>
            <a:lin ang="18900000" scaled="1"/>
          </a:gra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</a:pPr>
            <a:endParaRPr lang="fr-FR" sz="900">
              <a:latin typeface="Garamond" pitchFamily="18" charset="0"/>
            </a:endParaRPr>
          </a:p>
          <a:p>
            <a:pPr>
              <a:buClrTx/>
            </a:pPr>
            <a:r>
              <a:rPr lang="fr-FR" sz="2800">
                <a:solidFill>
                  <a:srgbClr val="FF0000"/>
                </a:solidFill>
                <a:latin typeface="Garamond" pitchFamily="18" charset="0"/>
              </a:rPr>
              <a:t>Master Génie Logiciel (GL)</a:t>
            </a:r>
          </a:p>
          <a:p>
            <a:pPr>
              <a:buClrTx/>
            </a:pPr>
            <a:endParaRPr lang="fr-FR" sz="90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55650" y="2278063"/>
            <a:ext cx="7704138" cy="1943025"/>
          </a:xfrm>
          <a:prstGeom prst="rect">
            <a:avLst/>
          </a:prstGeom>
          <a:gradFill rotWithShape="1">
            <a:gsLst>
              <a:gs pos="0">
                <a:srgbClr val="FFE0C1"/>
              </a:gs>
              <a:gs pos="100000">
                <a:srgbClr val="9DBEFF"/>
              </a:gs>
            </a:gsLst>
            <a:path path="rect">
              <a:fillToRect r="100000" b="100000"/>
            </a:path>
          </a:gra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</a:pPr>
            <a:endParaRPr lang="fr-FR" sz="1000" dirty="0"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lang="fr-FR" sz="4000" dirty="0">
                <a:latin typeface="Garamond" pitchFamily="18" charset="0"/>
              </a:rPr>
              <a:t>Réseaux avancés</a:t>
            </a:r>
          </a:p>
          <a:p>
            <a:pPr>
              <a:spcBef>
                <a:spcPct val="0"/>
              </a:spcBef>
              <a:buClrTx/>
            </a:pPr>
            <a:r>
              <a:rPr lang="fr-FR" sz="3200" dirty="0" smtClean="0">
                <a:solidFill>
                  <a:srgbClr val="FF0000"/>
                </a:solidFill>
                <a:latin typeface="Garamond" pitchFamily="18" charset="0"/>
              </a:rPr>
              <a:t>Introduction </a:t>
            </a:r>
            <a:r>
              <a:rPr lang="fr-FR" sz="3200" dirty="0">
                <a:solidFill>
                  <a:srgbClr val="FF0000"/>
                </a:solidFill>
                <a:latin typeface="Garamond" pitchFamily="18" charset="0"/>
              </a:rPr>
              <a:t>aux protocoles de routage</a:t>
            </a:r>
          </a:p>
          <a:p>
            <a:pPr>
              <a:spcBef>
                <a:spcPct val="0"/>
              </a:spcBef>
              <a:buClrTx/>
            </a:pPr>
            <a:r>
              <a:rPr lang="fr-FR" sz="3200" dirty="0" smtClean="0">
                <a:solidFill>
                  <a:srgbClr val="FF0000"/>
                </a:solidFill>
                <a:latin typeface="Garamond" pitchFamily="18" charset="0"/>
              </a:rPr>
              <a:t>RIP (</a:t>
            </a:r>
            <a:r>
              <a:rPr lang="fr-FR" sz="3200" dirty="0" err="1" smtClean="0">
                <a:solidFill>
                  <a:srgbClr val="FF0000"/>
                </a:solidFill>
                <a:latin typeface="Garamond" pitchFamily="18" charset="0"/>
              </a:rPr>
              <a:t>Routing</a:t>
            </a:r>
            <a:r>
              <a:rPr lang="fr-FR" sz="32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3200" dirty="0">
                <a:solidFill>
                  <a:srgbClr val="FF0000"/>
                </a:solidFill>
                <a:latin typeface="Garamond" pitchFamily="18" charset="0"/>
              </a:rPr>
              <a:t>Information </a:t>
            </a:r>
            <a:r>
              <a:rPr lang="fr-FR" sz="3200" dirty="0" smtClean="0">
                <a:solidFill>
                  <a:srgbClr val="FF0000"/>
                </a:solidFill>
                <a:latin typeface="Garamond" pitchFamily="18" charset="0"/>
              </a:rPr>
              <a:t>Protocol)</a:t>
            </a:r>
            <a:endParaRPr lang="fr-FR" sz="3200" dirty="0">
              <a:solidFill>
                <a:srgbClr val="FF0000"/>
              </a:solidFill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endParaRPr lang="fr-FR" sz="2800" dirty="0">
              <a:solidFill>
                <a:srgbClr val="800000"/>
              </a:solidFill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endParaRPr lang="fr-FR" sz="3200" dirty="0">
              <a:solidFill>
                <a:schemeClr val="accent2"/>
              </a:solidFill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endParaRPr lang="fr-FR" sz="3600" dirty="0"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endParaRPr lang="fr-FR" sz="2400" dirty="0">
              <a:solidFill>
                <a:srgbClr val="8E39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Rappel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BC97FDE2-E3D8-46F3-B3D9-8F593762DF03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grpSp>
        <p:nvGrpSpPr>
          <p:cNvPr id="33796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3896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3900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3901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3902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3903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3904" name="Connecteur droit 11"/>
              <p:cNvCxnSpPr>
                <a:cxnSpLocks noChangeShapeType="1"/>
                <a:stCxn id="33900" idx="6"/>
                <a:endCxn id="33901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5" name="Connecteur droit 13"/>
              <p:cNvCxnSpPr>
                <a:cxnSpLocks noChangeShapeType="1"/>
                <a:stCxn id="33901" idx="6"/>
                <a:endCxn id="33902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6" name="Connecteur droit 15"/>
              <p:cNvCxnSpPr>
                <a:cxnSpLocks noChangeShapeType="1"/>
                <a:stCxn id="33902" idx="6"/>
                <a:endCxn id="33903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97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3898" name="Connecteur droit 11"/>
            <p:cNvCxnSpPr>
              <a:cxnSpLocks noChangeShapeType="1"/>
              <a:stCxn id="33900" idx="5"/>
              <a:endCxn id="33897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Connecteur droit 11"/>
            <p:cNvCxnSpPr>
              <a:cxnSpLocks noChangeShapeType="1"/>
              <a:stCxn id="33897" idx="6"/>
              <a:endCxn id="33903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179388" y="1484313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3815" name="Connecteur droit avec flèche 28"/>
          <p:cNvCxnSpPr>
            <a:cxnSpLocks noChangeShapeType="1"/>
            <a:endCxn id="33901" idx="3"/>
          </p:cNvCxnSpPr>
          <p:nvPr/>
        </p:nvCxnSpPr>
        <p:spPr bwMode="auto">
          <a:xfrm flipV="1">
            <a:off x="2051050" y="3416300"/>
            <a:ext cx="1322388" cy="51752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Connecteur droit avec flèche 29"/>
          <p:cNvCxnSpPr>
            <a:cxnSpLocks noChangeShapeType="1"/>
            <a:endCxn id="33902" idx="5"/>
          </p:cNvCxnSpPr>
          <p:nvPr/>
        </p:nvCxnSpPr>
        <p:spPr bwMode="auto">
          <a:xfrm flipH="1" flipV="1">
            <a:off x="5726082" y="3416290"/>
            <a:ext cx="1537088" cy="80487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Connecteur droit avec flèche 28"/>
          <p:cNvCxnSpPr>
            <a:cxnSpLocks noChangeShapeType="1"/>
            <a:stCxn id="33900" idx="0"/>
          </p:cNvCxnSpPr>
          <p:nvPr/>
        </p:nvCxnSpPr>
        <p:spPr bwMode="auto">
          <a:xfrm flipH="1" flipV="1">
            <a:off x="1331913" y="2276475"/>
            <a:ext cx="12700" cy="647700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0" name="Tableau 49"/>
          <p:cNvGraphicFramePr>
            <a:graphicFrameLocks noGrp="1"/>
          </p:cNvGraphicFramePr>
          <p:nvPr/>
        </p:nvGraphicFramePr>
        <p:xfrm>
          <a:off x="134938" y="3933825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au 56"/>
          <p:cNvGraphicFramePr>
            <a:graphicFrameLocks noGrp="1"/>
          </p:cNvGraphicFramePr>
          <p:nvPr/>
        </p:nvGraphicFramePr>
        <p:xfrm>
          <a:off x="5148263" y="4244975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3892" name="ZoneTexte 61"/>
          <p:cNvSpPr txBox="1">
            <a:spLocks noChangeArrowheads="1"/>
          </p:cNvSpPr>
          <p:nvPr/>
        </p:nvSpPr>
        <p:spPr bwMode="auto">
          <a:xfrm>
            <a:off x="900113" y="755650"/>
            <a:ext cx="6838950" cy="4318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latin typeface="Garamond" pitchFamily="18" charset="0"/>
              </a:rPr>
              <a:t>Après 30 secondes : 1</a:t>
            </a:r>
            <a:r>
              <a:rPr lang="fr-FR" baseline="30000">
                <a:latin typeface="Garamond" pitchFamily="18" charset="0"/>
              </a:rPr>
              <a:t>ère</a:t>
            </a:r>
            <a:r>
              <a:rPr lang="fr-FR">
                <a:latin typeface="Garamond" pitchFamily="18" charset="0"/>
              </a:rPr>
              <a:t> itération </a:t>
            </a:r>
            <a:r>
              <a:rPr lang="fr-FR">
                <a:latin typeface="Garamond" pitchFamily="18" charset="0"/>
                <a:sym typeface="Wingdings" pitchFamily="2" charset="2"/>
              </a:rPr>
              <a:t> découvrir les voisins à 1 seul saut</a:t>
            </a:r>
            <a:endParaRPr lang="fr-FR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2631102"/>
            <a:ext cx="1890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Voisins_A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131840" y="2554843"/>
            <a:ext cx="1833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Voisins_B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{A, C}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032" y="2578552"/>
            <a:ext cx="1910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Voisins_C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D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3573016"/>
            <a:ext cx="1870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Voisins_D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{C, E}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842" y="3789040"/>
            <a:ext cx="18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 smtClean="0">
                <a:solidFill>
                  <a:srgbClr val="800000"/>
                </a:solidFill>
                <a:latin typeface="Garamond" pitchFamily="18" charset="0"/>
              </a:rPr>
              <a:t>Voisins_E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 = 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{A, D}</a:t>
            </a:r>
            <a:endParaRPr lang="fr-FR" sz="1600" dirty="0"/>
          </a:p>
        </p:txBody>
      </p:sp>
      <p:sp>
        <p:nvSpPr>
          <p:cNvPr id="34" name="Rectangle 33"/>
          <p:cNvSpPr/>
          <p:nvPr/>
        </p:nvSpPr>
        <p:spPr>
          <a:xfrm>
            <a:off x="5225193" y="5189130"/>
            <a:ext cx="368331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C </a:t>
            </a: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reçoit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l’initialisation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de B et D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Rappel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BC97FDE2-E3D8-46F3-B3D9-8F593762DF03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grpSp>
        <p:nvGrpSpPr>
          <p:cNvPr id="33796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3896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3900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3901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3902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3903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3904" name="Connecteur droit 11"/>
              <p:cNvCxnSpPr>
                <a:cxnSpLocks noChangeShapeType="1"/>
                <a:stCxn id="33900" idx="6"/>
                <a:endCxn id="33901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5" name="Connecteur droit 13"/>
              <p:cNvCxnSpPr>
                <a:cxnSpLocks noChangeShapeType="1"/>
                <a:stCxn id="33901" idx="6"/>
                <a:endCxn id="33902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6" name="Connecteur droit 15"/>
              <p:cNvCxnSpPr>
                <a:cxnSpLocks noChangeShapeType="1"/>
                <a:stCxn id="33902" idx="6"/>
                <a:endCxn id="33903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97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3898" name="Connecteur droit 11"/>
            <p:cNvCxnSpPr>
              <a:cxnSpLocks noChangeShapeType="1"/>
              <a:stCxn id="33900" idx="5"/>
              <a:endCxn id="33897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Connecteur droit 11"/>
            <p:cNvCxnSpPr>
              <a:cxnSpLocks noChangeShapeType="1"/>
              <a:stCxn id="33897" idx="6"/>
              <a:endCxn id="33903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179388" y="1484313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3815" name="Connecteur droit avec flèche 28"/>
          <p:cNvCxnSpPr>
            <a:cxnSpLocks noChangeShapeType="1"/>
            <a:endCxn id="33901" idx="3"/>
          </p:cNvCxnSpPr>
          <p:nvPr/>
        </p:nvCxnSpPr>
        <p:spPr bwMode="auto">
          <a:xfrm flipV="1">
            <a:off x="2051050" y="3416300"/>
            <a:ext cx="1322388" cy="51752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Connecteur droit avec flèche 28"/>
          <p:cNvCxnSpPr>
            <a:cxnSpLocks noChangeShapeType="1"/>
            <a:stCxn id="33900" idx="0"/>
          </p:cNvCxnSpPr>
          <p:nvPr/>
        </p:nvCxnSpPr>
        <p:spPr bwMode="auto">
          <a:xfrm flipH="1" flipV="1">
            <a:off x="1331913" y="2276475"/>
            <a:ext cx="12700" cy="647700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Connecteur droit avec flèche 28"/>
          <p:cNvCxnSpPr>
            <a:cxnSpLocks noChangeShapeType="1"/>
            <a:stCxn id="33903" idx="0"/>
          </p:cNvCxnSpPr>
          <p:nvPr/>
        </p:nvCxnSpPr>
        <p:spPr bwMode="auto">
          <a:xfrm flipH="1" flipV="1">
            <a:off x="7451725" y="2349500"/>
            <a:ext cx="15875" cy="57467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0" name="Tableau 49"/>
          <p:cNvGraphicFramePr>
            <a:graphicFrameLocks noGrp="1"/>
          </p:cNvGraphicFramePr>
          <p:nvPr/>
        </p:nvGraphicFramePr>
        <p:xfrm>
          <a:off x="134938" y="3933825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/>
        </p:nvGraphicFramePr>
        <p:xfrm>
          <a:off x="5057775" y="1552575"/>
          <a:ext cx="3887789" cy="782766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au 56"/>
          <p:cNvGraphicFramePr>
            <a:graphicFrameLocks noGrp="1"/>
          </p:cNvGraphicFramePr>
          <p:nvPr/>
        </p:nvGraphicFramePr>
        <p:xfrm>
          <a:off x="5148263" y="4244975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3892" name="ZoneTexte 61"/>
          <p:cNvSpPr txBox="1">
            <a:spLocks noChangeArrowheads="1"/>
          </p:cNvSpPr>
          <p:nvPr/>
        </p:nvSpPr>
        <p:spPr bwMode="auto">
          <a:xfrm>
            <a:off x="900113" y="755650"/>
            <a:ext cx="6838950" cy="4318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latin typeface="Garamond" pitchFamily="18" charset="0"/>
              </a:rPr>
              <a:t>Après 30 secondes : 1</a:t>
            </a:r>
            <a:r>
              <a:rPr lang="fr-FR" baseline="30000">
                <a:latin typeface="Garamond" pitchFamily="18" charset="0"/>
              </a:rPr>
              <a:t>ère</a:t>
            </a:r>
            <a:r>
              <a:rPr lang="fr-FR">
                <a:latin typeface="Garamond" pitchFamily="18" charset="0"/>
              </a:rPr>
              <a:t> itération </a:t>
            </a:r>
            <a:r>
              <a:rPr lang="fr-FR">
                <a:latin typeface="Garamond" pitchFamily="18" charset="0"/>
                <a:sym typeface="Wingdings" pitchFamily="2" charset="2"/>
              </a:rPr>
              <a:t> découvrir les voisins à 1 seul saut</a:t>
            </a:r>
            <a:endParaRPr lang="fr-FR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2631102"/>
            <a:ext cx="1890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Voisins_A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131840" y="2554843"/>
            <a:ext cx="1833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Voisins_B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{A, C}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032" y="2578552"/>
            <a:ext cx="1910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Voisins_C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D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3573016"/>
            <a:ext cx="1870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Voisins_D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{C, E}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842" y="3789040"/>
            <a:ext cx="18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 smtClean="0">
                <a:solidFill>
                  <a:srgbClr val="800000"/>
                </a:solidFill>
                <a:latin typeface="Garamond" pitchFamily="18" charset="0"/>
              </a:rPr>
              <a:t>Voisins_E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 = 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{A, D}</a:t>
            </a:r>
            <a:endParaRPr lang="fr-FR" sz="1600" dirty="0"/>
          </a:p>
        </p:txBody>
      </p:sp>
      <p:sp>
        <p:nvSpPr>
          <p:cNvPr id="34" name="Rectangle 33"/>
          <p:cNvSpPr/>
          <p:nvPr/>
        </p:nvSpPr>
        <p:spPr>
          <a:xfrm>
            <a:off x="5277163" y="1143034"/>
            <a:ext cx="369133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D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reçoit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l’initialisation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de C et E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cxnSp>
        <p:nvCxnSpPr>
          <p:cNvPr id="35" name="Connecteur droit avec flèche 29"/>
          <p:cNvCxnSpPr>
            <a:cxnSpLocks noChangeShapeType="1"/>
          </p:cNvCxnSpPr>
          <p:nvPr/>
        </p:nvCxnSpPr>
        <p:spPr bwMode="auto">
          <a:xfrm flipH="1" flipV="1">
            <a:off x="5726082" y="3416290"/>
            <a:ext cx="1537088" cy="80487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3904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Rappel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BC97FDE2-E3D8-46F3-B3D9-8F593762DF03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grpSp>
        <p:nvGrpSpPr>
          <p:cNvPr id="33796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3896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3900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3901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3902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3903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3904" name="Connecteur droit 11"/>
              <p:cNvCxnSpPr>
                <a:cxnSpLocks noChangeShapeType="1"/>
                <a:stCxn id="33900" idx="6"/>
                <a:endCxn id="33901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5" name="Connecteur droit 13"/>
              <p:cNvCxnSpPr>
                <a:cxnSpLocks noChangeShapeType="1"/>
                <a:stCxn id="33901" idx="6"/>
                <a:endCxn id="33902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6" name="Connecteur droit 15"/>
              <p:cNvCxnSpPr>
                <a:cxnSpLocks noChangeShapeType="1"/>
                <a:stCxn id="33902" idx="6"/>
                <a:endCxn id="33903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97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3898" name="Connecteur droit 11"/>
            <p:cNvCxnSpPr>
              <a:cxnSpLocks noChangeShapeType="1"/>
              <a:stCxn id="33900" idx="5"/>
              <a:endCxn id="33897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Connecteur droit 11"/>
            <p:cNvCxnSpPr>
              <a:cxnSpLocks noChangeShapeType="1"/>
              <a:stCxn id="33897" idx="6"/>
              <a:endCxn id="33903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179388" y="1484313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3815" name="Connecteur droit avec flèche 28"/>
          <p:cNvCxnSpPr>
            <a:cxnSpLocks noChangeShapeType="1"/>
            <a:endCxn id="33901" idx="3"/>
          </p:cNvCxnSpPr>
          <p:nvPr/>
        </p:nvCxnSpPr>
        <p:spPr bwMode="auto">
          <a:xfrm flipV="1">
            <a:off x="2051050" y="3416300"/>
            <a:ext cx="1322388" cy="51752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Connecteur droit avec flèche 28"/>
          <p:cNvCxnSpPr>
            <a:cxnSpLocks noChangeShapeType="1"/>
            <a:stCxn id="33900" idx="0"/>
          </p:cNvCxnSpPr>
          <p:nvPr/>
        </p:nvCxnSpPr>
        <p:spPr bwMode="auto">
          <a:xfrm flipH="1" flipV="1">
            <a:off x="1331913" y="2276475"/>
            <a:ext cx="12700" cy="647700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Connecteur droit avec flèche 28"/>
          <p:cNvCxnSpPr>
            <a:cxnSpLocks noChangeShapeType="1"/>
            <a:stCxn id="33903" idx="0"/>
          </p:cNvCxnSpPr>
          <p:nvPr/>
        </p:nvCxnSpPr>
        <p:spPr bwMode="auto">
          <a:xfrm flipH="1" flipV="1">
            <a:off x="7451725" y="2349500"/>
            <a:ext cx="15875" cy="57467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Connecteur droit avec flèche 29"/>
          <p:cNvCxnSpPr>
            <a:cxnSpLocks noChangeShapeType="1"/>
            <a:endCxn id="33897" idx="4"/>
          </p:cNvCxnSpPr>
          <p:nvPr/>
        </p:nvCxnSpPr>
        <p:spPr bwMode="auto">
          <a:xfrm flipV="1">
            <a:off x="4067175" y="4076700"/>
            <a:ext cx="374650" cy="1081088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0" name="Tableau 49"/>
          <p:cNvGraphicFramePr>
            <a:graphicFrameLocks noGrp="1"/>
          </p:cNvGraphicFramePr>
          <p:nvPr/>
        </p:nvGraphicFramePr>
        <p:xfrm>
          <a:off x="134938" y="3933825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/>
        </p:nvGraphicFramePr>
        <p:xfrm>
          <a:off x="5057775" y="1552575"/>
          <a:ext cx="3887789" cy="782766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au 56"/>
          <p:cNvGraphicFramePr>
            <a:graphicFrameLocks noGrp="1"/>
          </p:cNvGraphicFramePr>
          <p:nvPr/>
        </p:nvGraphicFramePr>
        <p:xfrm>
          <a:off x="5148263" y="4244975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au 59"/>
          <p:cNvGraphicFramePr>
            <a:graphicFrameLocks noGrp="1"/>
          </p:cNvGraphicFramePr>
          <p:nvPr/>
        </p:nvGraphicFramePr>
        <p:xfrm>
          <a:off x="1979613" y="5157788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3892" name="ZoneTexte 61"/>
          <p:cNvSpPr txBox="1">
            <a:spLocks noChangeArrowheads="1"/>
          </p:cNvSpPr>
          <p:nvPr/>
        </p:nvSpPr>
        <p:spPr bwMode="auto">
          <a:xfrm>
            <a:off x="900113" y="755650"/>
            <a:ext cx="6838950" cy="4318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latin typeface="Garamond" pitchFamily="18" charset="0"/>
              </a:rPr>
              <a:t>Après 30 secondes : 1</a:t>
            </a:r>
            <a:r>
              <a:rPr lang="fr-FR" baseline="30000">
                <a:latin typeface="Garamond" pitchFamily="18" charset="0"/>
              </a:rPr>
              <a:t>ère</a:t>
            </a:r>
            <a:r>
              <a:rPr lang="fr-FR">
                <a:latin typeface="Garamond" pitchFamily="18" charset="0"/>
              </a:rPr>
              <a:t> itération </a:t>
            </a:r>
            <a:r>
              <a:rPr lang="fr-FR">
                <a:latin typeface="Garamond" pitchFamily="18" charset="0"/>
                <a:sym typeface="Wingdings" pitchFamily="2" charset="2"/>
              </a:rPr>
              <a:t> découvrir les voisins à 1 seul saut</a:t>
            </a:r>
            <a:endParaRPr lang="fr-FR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2631102"/>
            <a:ext cx="1890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Voisins_A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131840" y="2554843"/>
            <a:ext cx="1833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Voisins_B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{A, C}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032" y="2578552"/>
            <a:ext cx="1910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Voisins_C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D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3573016"/>
            <a:ext cx="1870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Voisins_D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{C, E}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842" y="3789040"/>
            <a:ext cx="18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 smtClean="0">
                <a:solidFill>
                  <a:srgbClr val="800000"/>
                </a:solidFill>
                <a:latin typeface="Garamond" pitchFamily="18" charset="0"/>
              </a:rPr>
              <a:t>Voisins_E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 = 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{A, D}</a:t>
            </a:r>
            <a:endParaRPr lang="fr-FR" sz="1600" dirty="0"/>
          </a:p>
        </p:txBody>
      </p:sp>
      <p:sp>
        <p:nvSpPr>
          <p:cNvPr id="35" name="Rectangle 34"/>
          <p:cNvSpPr/>
          <p:nvPr/>
        </p:nvSpPr>
        <p:spPr>
          <a:xfrm>
            <a:off x="2115664" y="6165304"/>
            <a:ext cx="368652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E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reçoit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l’initialisation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de A et D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cxnSp>
        <p:nvCxnSpPr>
          <p:cNvPr id="36" name="Connecteur droit avec flèche 29"/>
          <p:cNvCxnSpPr>
            <a:cxnSpLocks noChangeShapeType="1"/>
          </p:cNvCxnSpPr>
          <p:nvPr/>
        </p:nvCxnSpPr>
        <p:spPr bwMode="auto">
          <a:xfrm flipH="1" flipV="1">
            <a:off x="5726082" y="3416290"/>
            <a:ext cx="1537088" cy="80487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8689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Rappel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BC97FDE2-E3D8-46F3-B3D9-8F593762DF03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grpSp>
        <p:nvGrpSpPr>
          <p:cNvPr id="33796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3896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3900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3901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3902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3903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3904" name="Connecteur droit 11"/>
              <p:cNvCxnSpPr>
                <a:cxnSpLocks noChangeShapeType="1"/>
                <a:stCxn id="33900" idx="6"/>
                <a:endCxn id="33901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5" name="Connecteur droit 13"/>
              <p:cNvCxnSpPr>
                <a:cxnSpLocks noChangeShapeType="1"/>
                <a:stCxn id="33901" idx="6"/>
                <a:endCxn id="33902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6" name="Connecteur droit 15"/>
              <p:cNvCxnSpPr>
                <a:cxnSpLocks noChangeShapeType="1"/>
                <a:stCxn id="33902" idx="6"/>
                <a:endCxn id="33903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97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3898" name="Connecteur droit 11"/>
            <p:cNvCxnSpPr>
              <a:cxnSpLocks noChangeShapeType="1"/>
              <a:stCxn id="33900" idx="5"/>
              <a:endCxn id="33897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Connecteur droit 11"/>
            <p:cNvCxnSpPr>
              <a:cxnSpLocks noChangeShapeType="1"/>
              <a:stCxn id="33897" idx="6"/>
              <a:endCxn id="33903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179388" y="1484313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3815" name="Connecteur droit avec flèche 28"/>
          <p:cNvCxnSpPr>
            <a:cxnSpLocks noChangeShapeType="1"/>
            <a:endCxn id="33901" idx="3"/>
          </p:cNvCxnSpPr>
          <p:nvPr/>
        </p:nvCxnSpPr>
        <p:spPr bwMode="auto">
          <a:xfrm flipV="1">
            <a:off x="2051050" y="3416300"/>
            <a:ext cx="1322388" cy="51752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Connecteur droit avec flèche 28"/>
          <p:cNvCxnSpPr>
            <a:cxnSpLocks noChangeShapeType="1"/>
            <a:stCxn id="33900" idx="0"/>
          </p:cNvCxnSpPr>
          <p:nvPr/>
        </p:nvCxnSpPr>
        <p:spPr bwMode="auto">
          <a:xfrm flipH="1" flipV="1">
            <a:off x="1331913" y="2276475"/>
            <a:ext cx="12700" cy="647700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Connecteur droit avec flèche 28"/>
          <p:cNvCxnSpPr>
            <a:cxnSpLocks noChangeShapeType="1"/>
            <a:stCxn id="33903" idx="0"/>
          </p:cNvCxnSpPr>
          <p:nvPr/>
        </p:nvCxnSpPr>
        <p:spPr bwMode="auto">
          <a:xfrm flipH="1" flipV="1">
            <a:off x="7451725" y="2349500"/>
            <a:ext cx="15875" cy="57467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Connecteur droit avec flèche 29"/>
          <p:cNvCxnSpPr>
            <a:cxnSpLocks noChangeShapeType="1"/>
            <a:endCxn id="33897" idx="4"/>
          </p:cNvCxnSpPr>
          <p:nvPr/>
        </p:nvCxnSpPr>
        <p:spPr bwMode="auto">
          <a:xfrm flipV="1">
            <a:off x="4067175" y="4076700"/>
            <a:ext cx="374650" cy="1081088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0" name="Tableau 49"/>
          <p:cNvGraphicFramePr>
            <a:graphicFrameLocks noGrp="1"/>
          </p:cNvGraphicFramePr>
          <p:nvPr/>
        </p:nvGraphicFramePr>
        <p:xfrm>
          <a:off x="134938" y="3933825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/>
        </p:nvGraphicFramePr>
        <p:xfrm>
          <a:off x="5057775" y="1552575"/>
          <a:ext cx="3887789" cy="782766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au 56"/>
          <p:cNvGraphicFramePr>
            <a:graphicFrameLocks noGrp="1"/>
          </p:cNvGraphicFramePr>
          <p:nvPr/>
        </p:nvGraphicFramePr>
        <p:xfrm>
          <a:off x="5148263" y="4244975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au 59"/>
          <p:cNvGraphicFramePr>
            <a:graphicFrameLocks noGrp="1"/>
          </p:cNvGraphicFramePr>
          <p:nvPr/>
        </p:nvGraphicFramePr>
        <p:xfrm>
          <a:off x="1979613" y="5157788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3892" name="ZoneTexte 61"/>
          <p:cNvSpPr txBox="1">
            <a:spLocks noChangeArrowheads="1"/>
          </p:cNvSpPr>
          <p:nvPr/>
        </p:nvSpPr>
        <p:spPr bwMode="auto">
          <a:xfrm>
            <a:off x="900113" y="755650"/>
            <a:ext cx="6838950" cy="4318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latin typeface="Garamond" pitchFamily="18" charset="0"/>
              </a:rPr>
              <a:t>Après 30 secondes : 1</a:t>
            </a:r>
            <a:r>
              <a:rPr lang="fr-FR" baseline="30000">
                <a:latin typeface="Garamond" pitchFamily="18" charset="0"/>
              </a:rPr>
              <a:t>ère</a:t>
            </a:r>
            <a:r>
              <a:rPr lang="fr-FR">
                <a:latin typeface="Garamond" pitchFamily="18" charset="0"/>
              </a:rPr>
              <a:t> itération </a:t>
            </a:r>
            <a:r>
              <a:rPr lang="fr-FR">
                <a:latin typeface="Garamond" pitchFamily="18" charset="0"/>
                <a:sym typeface="Wingdings" pitchFamily="2" charset="2"/>
              </a:rPr>
              <a:t> découvrir les voisins à 1 seul saut</a:t>
            </a:r>
            <a:endParaRPr lang="fr-FR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2631102"/>
            <a:ext cx="1890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Voisins_A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131840" y="2554843"/>
            <a:ext cx="1833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Voisins_B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{A, C}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032" y="2578552"/>
            <a:ext cx="1910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Voisins_C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D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3573016"/>
            <a:ext cx="1870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Voisins_D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{C, E}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842" y="3789040"/>
            <a:ext cx="18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 smtClean="0">
                <a:solidFill>
                  <a:srgbClr val="800000"/>
                </a:solidFill>
                <a:latin typeface="Garamond" pitchFamily="18" charset="0"/>
              </a:rPr>
              <a:t>Voisins_E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 = 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{A, D}</a:t>
            </a:r>
            <a:endParaRPr lang="fr-FR" sz="1600" dirty="0"/>
          </a:p>
        </p:txBody>
      </p:sp>
      <p:cxnSp>
        <p:nvCxnSpPr>
          <p:cNvPr id="36" name="Connecteur droit avec flèche 29"/>
          <p:cNvCxnSpPr>
            <a:cxnSpLocks noChangeShapeType="1"/>
          </p:cNvCxnSpPr>
          <p:nvPr/>
        </p:nvCxnSpPr>
        <p:spPr bwMode="auto">
          <a:xfrm flipH="1" flipV="1">
            <a:off x="5726082" y="3416290"/>
            <a:ext cx="1537088" cy="80487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ZoneTexte 8"/>
          <p:cNvSpPr txBox="1"/>
          <p:nvPr/>
        </p:nvSpPr>
        <p:spPr>
          <a:xfrm>
            <a:off x="1469856" y="6134457"/>
            <a:ext cx="6126480" cy="523220"/>
          </a:xfrm>
          <a:prstGeom prst="rect">
            <a:avLst/>
          </a:prstGeom>
          <a:solidFill>
            <a:srgbClr val="FFC993"/>
          </a:solidFill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2"/>
                </a:solidFill>
                <a:latin typeface="Garamond" pitchFamily="18" charset="0"/>
              </a:rPr>
              <a:t>Le réseau </a:t>
            </a:r>
            <a:r>
              <a:rPr lang="fr-FR" sz="2800" dirty="0">
                <a:solidFill>
                  <a:schemeClr val="accent2"/>
                </a:solidFill>
                <a:latin typeface="Garamond" pitchFamily="18" charset="0"/>
              </a:rPr>
              <a:t>n’est pas </a:t>
            </a:r>
            <a:r>
              <a:rPr lang="fr-FR" sz="2800" dirty="0" smtClean="0">
                <a:solidFill>
                  <a:schemeClr val="accent2"/>
                </a:solidFill>
                <a:latin typeface="Garamond" pitchFamily="18" charset="0"/>
              </a:rPr>
              <a:t>encore </a:t>
            </a:r>
            <a:r>
              <a:rPr lang="fr-FR" sz="2800" dirty="0">
                <a:solidFill>
                  <a:schemeClr val="accent2"/>
                </a:solidFill>
                <a:latin typeface="Garamond" pitchFamily="18" charset="0"/>
              </a:rPr>
              <a:t>opérationnel </a:t>
            </a:r>
            <a:endParaRPr lang="fr-FR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5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RIP : construction des tables de routage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BC97FDE2-E3D8-46F3-B3D9-8F593762DF03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grpSp>
        <p:nvGrpSpPr>
          <p:cNvPr id="33796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3896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3900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3901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3902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3903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3904" name="Connecteur droit 11"/>
              <p:cNvCxnSpPr>
                <a:cxnSpLocks noChangeShapeType="1"/>
                <a:stCxn id="33900" idx="6"/>
                <a:endCxn id="33901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5" name="Connecteur droit 13"/>
              <p:cNvCxnSpPr>
                <a:cxnSpLocks noChangeShapeType="1"/>
                <a:stCxn id="33901" idx="6"/>
                <a:endCxn id="33902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6" name="Connecteur droit 15"/>
              <p:cNvCxnSpPr>
                <a:cxnSpLocks noChangeShapeType="1"/>
                <a:stCxn id="33902" idx="6"/>
                <a:endCxn id="33903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97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3898" name="Connecteur droit 11"/>
            <p:cNvCxnSpPr>
              <a:cxnSpLocks noChangeShapeType="1"/>
              <a:stCxn id="33900" idx="5"/>
              <a:endCxn id="33897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Connecteur droit 11"/>
            <p:cNvCxnSpPr>
              <a:cxnSpLocks noChangeShapeType="1"/>
              <a:stCxn id="33897" idx="6"/>
              <a:endCxn id="33903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179388" y="1484313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3815" name="Connecteur droit avec flèche 28"/>
          <p:cNvCxnSpPr>
            <a:cxnSpLocks noChangeShapeType="1"/>
            <a:endCxn id="33901" idx="3"/>
          </p:cNvCxnSpPr>
          <p:nvPr/>
        </p:nvCxnSpPr>
        <p:spPr bwMode="auto">
          <a:xfrm flipV="1">
            <a:off x="2051050" y="3416300"/>
            <a:ext cx="1322388" cy="51752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Connecteur droit avec flèche 28"/>
          <p:cNvCxnSpPr>
            <a:cxnSpLocks noChangeShapeType="1"/>
            <a:stCxn id="33900" idx="0"/>
          </p:cNvCxnSpPr>
          <p:nvPr/>
        </p:nvCxnSpPr>
        <p:spPr bwMode="auto">
          <a:xfrm flipH="1" flipV="1">
            <a:off x="1331913" y="2276475"/>
            <a:ext cx="12700" cy="647700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Connecteur droit avec flèche 29"/>
          <p:cNvCxnSpPr>
            <a:cxnSpLocks noChangeShapeType="1"/>
            <a:endCxn id="33897" idx="4"/>
          </p:cNvCxnSpPr>
          <p:nvPr/>
        </p:nvCxnSpPr>
        <p:spPr bwMode="auto">
          <a:xfrm flipV="1">
            <a:off x="4067175" y="4076700"/>
            <a:ext cx="374650" cy="1081088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0" name="Tableau 49"/>
          <p:cNvGraphicFramePr>
            <a:graphicFrameLocks noGrp="1"/>
          </p:cNvGraphicFramePr>
          <p:nvPr/>
        </p:nvGraphicFramePr>
        <p:xfrm>
          <a:off x="134938" y="3933825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au 59"/>
          <p:cNvGraphicFramePr>
            <a:graphicFrameLocks noGrp="1"/>
          </p:cNvGraphicFramePr>
          <p:nvPr/>
        </p:nvGraphicFramePr>
        <p:xfrm>
          <a:off x="1979613" y="5157788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3892" name="ZoneTexte 61"/>
          <p:cNvSpPr txBox="1">
            <a:spLocks noChangeArrowheads="1"/>
          </p:cNvSpPr>
          <p:nvPr/>
        </p:nvSpPr>
        <p:spPr bwMode="auto">
          <a:xfrm>
            <a:off x="4723769" y="1412776"/>
            <a:ext cx="2834640" cy="461665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400" dirty="0" smtClean="0">
                <a:latin typeface="Garamond" pitchFamily="18" charset="0"/>
              </a:rPr>
              <a:t>Dans la 1</a:t>
            </a:r>
            <a:r>
              <a:rPr lang="fr-FR" sz="2400" baseline="30000" dirty="0" smtClean="0">
                <a:latin typeface="Garamond" pitchFamily="18" charset="0"/>
              </a:rPr>
              <a:t>ère</a:t>
            </a:r>
            <a:r>
              <a:rPr lang="fr-FR" sz="2400" dirty="0" smtClean="0">
                <a:latin typeface="Garamond" pitchFamily="18" charset="0"/>
              </a:rPr>
              <a:t> itération</a:t>
            </a:r>
            <a:endParaRPr lang="fr-FR" sz="2400" dirty="0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2631102"/>
            <a:ext cx="1890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Voisins_A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131840" y="2554843"/>
            <a:ext cx="1833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Voisins_B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{A, C}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032" y="2578552"/>
            <a:ext cx="1910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Voisins_C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D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3573016"/>
            <a:ext cx="1870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Voisins_D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{C, E}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842" y="3789040"/>
            <a:ext cx="18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 smtClean="0">
                <a:solidFill>
                  <a:srgbClr val="800000"/>
                </a:solidFill>
                <a:latin typeface="Garamond" pitchFamily="18" charset="0"/>
              </a:rPr>
              <a:t>Voisins_E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 = 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{A, D}</a:t>
            </a:r>
            <a:endParaRPr lang="fr-FR" sz="1600" dirty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69494" y="6082413"/>
            <a:ext cx="8350978" cy="730963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8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-457200" algn="just">
              <a:buClr>
                <a:srgbClr val="333399"/>
              </a:buClr>
              <a:defRPr/>
            </a:pPr>
            <a:r>
              <a:rPr lang="fr-FR" sz="2000" b="0" dirty="0" smtClean="0">
                <a:latin typeface="Garamond" pitchFamily="18" charset="0"/>
              </a:rPr>
              <a:t>Chaque routeur transmet périodiquement (chaque 30 secondes : </a:t>
            </a:r>
            <a:r>
              <a:rPr lang="fr-FR" sz="2000" b="0" dirty="0" smtClean="0">
                <a:solidFill>
                  <a:srgbClr val="FF0000"/>
                </a:solidFill>
                <a:latin typeface="Garamond" pitchFamily="18" charset="0"/>
              </a:rPr>
              <a:t>update </a:t>
            </a:r>
            <a:r>
              <a:rPr lang="fr-FR" sz="2000" b="0" dirty="0" err="1" smtClean="0">
                <a:solidFill>
                  <a:srgbClr val="FF0000"/>
                </a:solidFill>
                <a:latin typeface="Garamond" pitchFamily="18" charset="0"/>
              </a:rPr>
              <a:t>timer</a:t>
            </a:r>
            <a:r>
              <a:rPr lang="fr-FR" sz="2000" b="0" dirty="0" smtClean="0">
                <a:latin typeface="Garamond" pitchFamily="18" charset="0"/>
              </a:rPr>
              <a:t>) à </a:t>
            </a:r>
            <a:r>
              <a:rPr lang="fr-FR" sz="2000" u="sng" dirty="0" smtClean="0">
                <a:solidFill>
                  <a:srgbClr val="FF0000"/>
                </a:solidFill>
                <a:latin typeface="Garamond" pitchFamily="18" charset="0"/>
              </a:rPr>
              <a:t>ses voisins immédiats</a:t>
            </a:r>
            <a:r>
              <a:rPr lang="fr-FR" sz="2000" dirty="0" smtClean="0">
                <a:latin typeface="Garamond" pitchFamily="18" charset="0"/>
              </a:rPr>
              <a:t> </a:t>
            </a:r>
            <a:r>
              <a:rPr lang="fr-FR" sz="2000" b="0" dirty="0" smtClean="0">
                <a:latin typeface="Garamond" pitchFamily="18" charset="0"/>
              </a:rPr>
              <a:t>les routes dont il dispose. </a:t>
            </a:r>
          </a:p>
        </p:txBody>
      </p:sp>
      <p:cxnSp>
        <p:nvCxnSpPr>
          <p:cNvPr id="29" name="Connecteur droit avec flèche 28"/>
          <p:cNvCxnSpPr/>
          <p:nvPr/>
        </p:nvCxnSpPr>
        <p:spPr bwMode="auto">
          <a:xfrm>
            <a:off x="1763688" y="3082608"/>
            <a:ext cx="146304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30" name="Connecteur droit avec flèche 29"/>
          <p:cNvCxnSpPr/>
          <p:nvPr/>
        </p:nvCxnSpPr>
        <p:spPr bwMode="auto">
          <a:xfrm>
            <a:off x="1835696" y="3343344"/>
            <a:ext cx="2212709" cy="31807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198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RIP : construction des tables de routage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3BD89980-3083-4528-944A-1EFAFE09833B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grpSp>
        <p:nvGrpSpPr>
          <p:cNvPr id="34820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4965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4969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4970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4971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4972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4973" name="Connecteur droit 11"/>
              <p:cNvCxnSpPr>
                <a:cxnSpLocks noChangeShapeType="1"/>
                <a:stCxn id="34969" idx="6"/>
                <a:endCxn id="34970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974" name="Connecteur droit 13"/>
              <p:cNvCxnSpPr>
                <a:cxnSpLocks noChangeShapeType="1"/>
                <a:stCxn id="34970" idx="6"/>
                <a:endCxn id="34971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975" name="Connecteur droit 15"/>
              <p:cNvCxnSpPr>
                <a:cxnSpLocks noChangeShapeType="1"/>
                <a:stCxn id="34971" idx="6"/>
                <a:endCxn id="34972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4966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4967" name="Connecteur droit 11"/>
            <p:cNvCxnSpPr>
              <a:cxnSpLocks noChangeShapeType="1"/>
              <a:stCxn id="34969" idx="5"/>
              <a:endCxn id="34966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68" name="Connecteur droit 11"/>
            <p:cNvCxnSpPr>
              <a:cxnSpLocks noChangeShapeType="1"/>
              <a:stCxn id="34966" idx="6"/>
              <a:endCxn id="34972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179388" y="1196975"/>
          <a:ext cx="3887787" cy="1304925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4847" name="Connecteur droit avec flèche 28"/>
          <p:cNvCxnSpPr>
            <a:cxnSpLocks noChangeShapeType="1"/>
            <a:endCxn id="34970" idx="3"/>
          </p:cNvCxnSpPr>
          <p:nvPr/>
        </p:nvCxnSpPr>
        <p:spPr bwMode="auto">
          <a:xfrm flipV="1">
            <a:off x="2051050" y="3416300"/>
            <a:ext cx="1322388" cy="51752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9" name="Connecteur droit avec flèche 28"/>
          <p:cNvCxnSpPr>
            <a:cxnSpLocks noChangeShapeType="1"/>
            <a:stCxn id="34969" idx="7"/>
          </p:cNvCxnSpPr>
          <p:nvPr/>
        </p:nvCxnSpPr>
        <p:spPr bwMode="auto">
          <a:xfrm flipV="1">
            <a:off x="1549400" y="2565400"/>
            <a:ext cx="285750" cy="44291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1" name="Connecteur droit avec flèche 29"/>
          <p:cNvCxnSpPr>
            <a:cxnSpLocks noChangeShapeType="1"/>
            <a:endCxn id="34966" idx="4"/>
          </p:cNvCxnSpPr>
          <p:nvPr/>
        </p:nvCxnSpPr>
        <p:spPr bwMode="auto">
          <a:xfrm flipV="1">
            <a:off x="4284663" y="4076700"/>
            <a:ext cx="157162" cy="136842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957" name="Flèche droite 28"/>
          <p:cNvSpPr>
            <a:spLocks noChangeArrowheads="1"/>
          </p:cNvSpPr>
          <p:nvPr/>
        </p:nvSpPr>
        <p:spPr bwMode="auto">
          <a:xfrm>
            <a:off x="503238" y="2009775"/>
            <a:ext cx="323850" cy="217488"/>
          </a:xfrm>
          <a:prstGeom prst="rightArrow">
            <a:avLst>
              <a:gd name="adj1" fmla="val 50000"/>
              <a:gd name="adj2" fmla="val 49704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958" name="Flèche droite 28"/>
          <p:cNvSpPr>
            <a:spLocks noChangeArrowheads="1"/>
          </p:cNvSpPr>
          <p:nvPr/>
        </p:nvSpPr>
        <p:spPr bwMode="auto">
          <a:xfrm>
            <a:off x="508000" y="1763713"/>
            <a:ext cx="323850" cy="217487"/>
          </a:xfrm>
          <a:prstGeom prst="rightArrow">
            <a:avLst>
              <a:gd name="adj1" fmla="val 50000"/>
              <a:gd name="adj2" fmla="val 49704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961" name="Parenthèse ouvrante 30"/>
          <p:cNvSpPr>
            <a:spLocks/>
          </p:cNvSpPr>
          <p:nvPr/>
        </p:nvSpPr>
        <p:spPr bwMode="auto">
          <a:xfrm rot="5400000">
            <a:off x="4468813" y="1760538"/>
            <a:ext cx="185737" cy="1995487"/>
          </a:xfrm>
          <a:prstGeom prst="leftBracket">
            <a:avLst>
              <a:gd name="adj" fmla="val 8306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962" name="ZoneTexte 31"/>
          <p:cNvSpPr txBox="1">
            <a:spLocks noChangeArrowheads="1"/>
          </p:cNvSpPr>
          <p:nvPr/>
        </p:nvSpPr>
        <p:spPr bwMode="auto">
          <a:xfrm>
            <a:off x="3697577" y="2679700"/>
            <a:ext cx="1766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1600" dirty="0" smtClean="0">
                <a:latin typeface="Garamond" pitchFamily="18" charset="0"/>
              </a:rPr>
              <a:t>1: voisin immédiat</a:t>
            </a:r>
            <a:endParaRPr lang="fr-FR" sz="1600" dirty="0">
              <a:latin typeface="Garamond" pitchFamily="18" charset="0"/>
            </a:endParaRPr>
          </a:p>
        </p:txBody>
      </p:sp>
      <p:sp>
        <p:nvSpPr>
          <p:cNvPr id="34963" name="Parenthèse ouvrante 32"/>
          <p:cNvSpPr>
            <a:spLocks/>
          </p:cNvSpPr>
          <p:nvPr/>
        </p:nvSpPr>
        <p:spPr bwMode="auto">
          <a:xfrm rot="-6240647">
            <a:off x="5993606" y="2463007"/>
            <a:ext cx="422275" cy="3195638"/>
          </a:xfrm>
          <a:prstGeom prst="leftBracket">
            <a:avLst>
              <a:gd name="adj" fmla="val 8338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964" name="ZoneTexte 33"/>
          <p:cNvSpPr txBox="1">
            <a:spLocks noChangeArrowheads="1"/>
          </p:cNvSpPr>
          <p:nvPr/>
        </p:nvSpPr>
        <p:spPr bwMode="auto">
          <a:xfrm rot="-864900">
            <a:off x="4503693" y="3773599"/>
            <a:ext cx="34155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400" dirty="0">
                <a:latin typeface="Garamond" pitchFamily="18" charset="0"/>
              </a:rPr>
              <a:t>1: voisin immédiat</a:t>
            </a:r>
          </a:p>
        </p:txBody>
      </p:sp>
      <p:graphicFrame>
        <p:nvGraphicFramePr>
          <p:cNvPr id="35" name="Tableau 34"/>
          <p:cNvGraphicFramePr>
            <a:graphicFrameLocks noGrp="1"/>
          </p:cNvGraphicFramePr>
          <p:nvPr/>
        </p:nvGraphicFramePr>
        <p:xfrm>
          <a:off x="134938" y="3933825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au 35"/>
          <p:cNvGraphicFramePr>
            <a:graphicFrameLocks noGrp="1"/>
          </p:cNvGraphicFramePr>
          <p:nvPr/>
        </p:nvGraphicFramePr>
        <p:xfrm>
          <a:off x="1979613" y="5157788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7" name="Flèche droite 28"/>
          <p:cNvSpPr>
            <a:spLocks noChangeArrowheads="1"/>
          </p:cNvSpPr>
          <p:nvPr/>
        </p:nvSpPr>
        <p:spPr bwMode="auto">
          <a:xfrm>
            <a:off x="594144" y="4462945"/>
            <a:ext cx="323850" cy="217487"/>
          </a:xfrm>
          <a:prstGeom prst="rightArrow">
            <a:avLst>
              <a:gd name="adj1" fmla="val 50000"/>
              <a:gd name="adj2" fmla="val 49704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Flèche droite 28"/>
          <p:cNvSpPr>
            <a:spLocks noChangeArrowheads="1"/>
          </p:cNvSpPr>
          <p:nvPr/>
        </p:nvSpPr>
        <p:spPr bwMode="auto">
          <a:xfrm>
            <a:off x="2422998" y="5704496"/>
            <a:ext cx="323850" cy="217488"/>
          </a:xfrm>
          <a:prstGeom prst="rightArrow">
            <a:avLst>
              <a:gd name="adj1" fmla="val 50000"/>
              <a:gd name="adj2" fmla="val 49704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ZoneTexte 61"/>
          <p:cNvSpPr txBox="1">
            <a:spLocks noChangeArrowheads="1"/>
          </p:cNvSpPr>
          <p:nvPr/>
        </p:nvSpPr>
        <p:spPr bwMode="auto">
          <a:xfrm>
            <a:off x="4512528" y="1196752"/>
            <a:ext cx="3108960" cy="4572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400" dirty="0" smtClean="0">
                <a:latin typeface="Garamond" pitchFamily="18" charset="0"/>
              </a:rPr>
              <a:t>Dans la 2</a:t>
            </a:r>
            <a:r>
              <a:rPr lang="fr-FR" sz="2400" baseline="30000" dirty="0" smtClean="0">
                <a:latin typeface="Garamond" pitchFamily="18" charset="0"/>
              </a:rPr>
              <a:t>ème</a:t>
            </a:r>
            <a:r>
              <a:rPr lang="fr-FR" sz="2400" dirty="0" smtClean="0">
                <a:latin typeface="Garamond" pitchFamily="18" charset="0"/>
              </a:rPr>
              <a:t> itération</a:t>
            </a:r>
            <a:endParaRPr lang="fr-FR" sz="2400" dirty="0">
              <a:latin typeface="Garamond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16972" y="1803880"/>
            <a:ext cx="5105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A </a:t>
            </a: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reçoit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les tables de la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1</a:t>
            </a:r>
            <a:r>
              <a:rPr lang="fr-FR" sz="2000" baseline="30000" dirty="0">
                <a:solidFill>
                  <a:srgbClr val="FF0000"/>
                </a:solidFill>
                <a:latin typeface="Garamond" pitchFamily="18" charset="0"/>
              </a:rPr>
              <a:t>ère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itération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de B et E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cxnSp>
        <p:nvCxnSpPr>
          <p:cNvPr id="32" name="Connecteur droit avec flèche 31"/>
          <p:cNvCxnSpPr/>
          <p:nvPr/>
        </p:nvCxnSpPr>
        <p:spPr bwMode="auto">
          <a:xfrm>
            <a:off x="1763688" y="3082608"/>
            <a:ext cx="146304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33" name="Connecteur droit avec flèche 32"/>
          <p:cNvCxnSpPr/>
          <p:nvPr/>
        </p:nvCxnSpPr>
        <p:spPr bwMode="auto">
          <a:xfrm>
            <a:off x="1835696" y="3343344"/>
            <a:ext cx="2212709" cy="31807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RIP : construction des tables de routage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BC97FDE2-E3D8-46F3-B3D9-8F593762DF03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grpSp>
        <p:nvGrpSpPr>
          <p:cNvPr id="33796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3896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3900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3901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3902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3903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3904" name="Connecteur droit 11"/>
              <p:cNvCxnSpPr>
                <a:cxnSpLocks noChangeShapeType="1"/>
                <a:stCxn id="33900" idx="6"/>
                <a:endCxn id="33901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5" name="Connecteur droit 13"/>
              <p:cNvCxnSpPr>
                <a:cxnSpLocks noChangeShapeType="1"/>
                <a:stCxn id="33901" idx="6"/>
                <a:endCxn id="33902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6" name="Connecteur droit 15"/>
              <p:cNvCxnSpPr>
                <a:cxnSpLocks noChangeShapeType="1"/>
                <a:stCxn id="33902" idx="6"/>
                <a:endCxn id="33903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97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3898" name="Connecteur droit 11"/>
            <p:cNvCxnSpPr>
              <a:cxnSpLocks noChangeShapeType="1"/>
              <a:stCxn id="33900" idx="5"/>
              <a:endCxn id="33897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Connecteur droit 11"/>
            <p:cNvCxnSpPr>
              <a:cxnSpLocks noChangeShapeType="1"/>
              <a:stCxn id="33897" idx="6"/>
              <a:endCxn id="33903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179388" y="1484313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3815" name="Connecteur droit avec flèche 28"/>
          <p:cNvCxnSpPr>
            <a:cxnSpLocks noChangeShapeType="1"/>
            <a:endCxn id="33901" idx="3"/>
          </p:cNvCxnSpPr>
          <p:nvPr/>
        </p:nvCxnSpPr>
        <p:spPr bwMode="auto">
          <a:xfrm flipV="1">
            <a:off x="2051050" y="3416300"/>
            <a:ext cx="1322388" cy="51752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Connecteur droit avec flèche 28"/>
          <p:cNvCxnSpPr>
            <a:cxnSpLocks noChangeShapeType="1"/>
            <a:stCxn id="33900" idx="0"/>
          </p:cNvCxnSpPr>
          <p:nvPr/>
        </p:nvCxnSpPr>
        <p:spPr bwMode="auto">
          <a:xfrm flipH="1" flipV="1">
            <a:off x="1331913" y="2276475"/>
            <a:ext cx="12700" cy="647700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0" name="Tableau 49"/>
          <p:cNvGraphicFramePr>
            <a:graphicFrameLocks noGrp="1"/>
          </p:cNvGraphicFramePr>
          <p:nvPr/>
        </p:nvGraphicFramePr>
        <p:xfrm>
          <a:off x="134938" y="3933825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3892" name="ZoneTexte 61"/>
          <p:cNvSpPr txBox="1">
            <a:spLocks noChangeArrowheads="1"/>
          </p:cNvSpPr>
          <p:nvPr/>
        </p:nvSpPr>
        <p:spPr bwMode="auto">
          <a:xfrm>
            <a:off x="4723769" y="1412776"/>
            <a:ext cx="2834640" cy="461665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400" dirty="0" smtClean="0">
                <a:latin typeface="Garamond" pitchFamily="18" charset="0"/>
              </a:rPr>
              <a:t>Dans la 1</a:t>
            </a:r>
            <a:r>
              <a:rPr lang="fr-FR" sz="2400" baseline="30000" dirty="0" smtClean="0">
                <a:latin typeface="Garamond" pitchFamily="18" charset="0"/>
              </a:rPr>
              <a:t>ère</a:t>
            </a:r>
            <a:r>
              <a:rPr lang="fr-FR" sz="2400" dirty="0" smtClean="0">
                <a:latin typeface="Garamond" pitchFamily="18" charset="0"/>
              </a:rPr>
              <a:t> itération</a:t>
            </a:r>
            <a:endParaRPr lang="fr-FR" sz="2400" dirty="0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2631102"/>
            <a:ext cx="1890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Voisins_A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131840" y="2554843"/>
            <a:ext cx="1833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Voisins_B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{A, C}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032" y="2578552"/>
            <a:ext cx="1910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Voisins_C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D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3573016"/>
            <a:ext cx="1870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Voisins_D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{C, E}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842" y="3789040"/>
            <a:ext cx="18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 smtClean="0">
                <a:solidFill>
                  <a:srgbClr val="800000"/>
                </a:solidFill>
                <a:latin typeface="Garamond" pitchFamily="18" charset="0"/>
              </a:rPr>
              <a:t>Voisins_E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 = 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{A, D}</a:t>
            </a:r>
            <a:endParaRPr lang="fr-FR" sz="1600" dirty="0"/>
          </a:p>
        </p:txBody>
      </p:sp>
      <p:cxnSp>
        <p:nvCxnSpPr>
          <p:cNvPr id="29" name="Connecteur droit avec flèche 29"/>
          <p:cNvCxnSpPr>
            <a:cxnSpLocks noChangeShapeType="1"/>
          </p:cNvCxnSpPr>
          <p:nvPr/>
        </p:nvCxnSpPr>
        <p:spPr bwMode="auto">
          <a:xfrm flipH="1" flipV="1">
            <a:off x="5726082" y="3416290"/>
            <a:ext cx="1537088" cy="80487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0" name="Tableau 29"/>
          <p:cNvGraphicFramePr>
            <a:graphicFrameLocks noGrp="1"/>
          </p:cNvGraphicFramePr>
          <p:nvPr/>
        </p:nvGraphicFramePr>
        <p:xfrm>
          <a:off x="5148263" y="4244975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28" name="Connecteur droit avec flèche 27"/>
          <p:cNvCxnSpPr/>
          <p:nvPr/>
        </p:nvCxnSpPr>
        <p:spPr bwMode="auto">
          <a:xfrm>
            <a:off x="1763688" y="3082608"/>
            <a:ext cx="146304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Connecteur droit avec flèche 33"/>
          <p:cNvCxnSpPr/>
          <p:nvPr/>
        </p:nvCxnSpPr>
        <p:spPr bwMode="auto">
          <a:xfrm>
            <a:off x="3973056" y="3068960"/>
            <a:ext cx="118872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34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RIP : construction des tables de routage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BC97FDE2-E3D8-46F3-B3D9-8F593762DF03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grpSp>
        <p:nvGrpSpPr>
          <p:cNvPr id="33796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3896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3900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3901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3902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3903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3904" name="Connecteur droit 11"/>
              <p:cNvCxnSpPr>
                <a:cxnSpLocks noChangeShapeType="1"/>
                <a:stCxn id="33900" idx="6"/>
                <a:endCxn id="33901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5" name="Connecteur droit 13"/>
              <p:cNvCxnSpPr>
                <a:cxnSpLocks noChangeShapeType="1"/>
                <a:stCxn id="33901" idx="6"/>
                <a:endCxn id="33902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6" name="Connecteur droit 15"/>
              <p:cNvCxnSpPr>
                <a:cxnSpLocks noChangeShapeType="1"/>
                <a:stCxn id="33902" idx="6"/>
                <a:endCxn id="33903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97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3898" name="Connecteur droit 11"/>
            <p:cNvCxnSpPr>
              <a:cxnSpLocks noChangeShapeType="1"/>
              <a:stCxn id="33900" idx="5"/>
              <a:endCxn id="33897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Connecteur droit 11"/>
            <p:cNvCxnSpPr>
              <a:cxnSpLocks noChangeShapeType="1"/>
              <a:stCxn id="33897" idx="6"/>
              <a:endCxn id="33903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179388" y="1484313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3815" name="Connecteur droit avec flèche 28"/>
          <p:cNvCxnSpPr>
            <a:cxnSpLocks noChangeShapeType="1"/>
            <a:endCxn id="33901" idx="4"/>
          </p:cNvCxnSpPr>
          <p:nvPr/>
        </p:nvCxnSpPr>
        <p:spPr bwMode="auto">
          <a:xfrm flipH="1" flipV="1">
            <a:off x="3577901" y="3500723"/>
            <a:ext cx="288071" cy="115241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Connecteur droit avec flèche 28"/>
          <p:cNvCxnSpPr>
            <a:cxnSpLocks noChangeShapeType="1"/>
            <a:stCxn id="33900" idx="0"/>
          </p:cNvCxnSpPr>
          <p:nvPr/>
        </p:nvCxnSpPr>
        <p:spPr bwMode="auto">
          <a:xfrm flipH="1" flipV="1">
            <a:off x="1331913" y="2276475"/>
            <a:ext cx="12700" cy="647700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Connecteur droit avec flèche 29"/>
          <p:cNvCxnSpPr>
            <a:cxnSpLocks noChangeShapeType="1"/>
          </p:cNvCxnSpPr>
          <p:nvPr/>
        </p:nvCxnSpPr>
        <p:spPr bwMode="auto">
          <a:xfrm flipH="1" flipV="1">
            <a:off x="5726082" y="3416290"/>
            <a:ext cx="1537088" cy="80487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0" name="Tableau 29"/>
          <p:cNvGraphicFramePr>
            <a:graphicFrameLocks noGrp="1"/>
          </p:cNvGraphicFramePr>
          <p:nvPr/>
        </p:nvGraphicFramePr>
        <p:xfrm>
          <a:off x="5148263" y="4244975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8" name="ZoneTexte 61"/>
          <p:cNvSpPr txBox="1">
            <a:spLocks noChangeArrowheads="1"/>
          </p:cNvSpPr>
          <p:nvPr/>
        </p:nvSpPr>
        <p:spPr bwMode="auto">
          <a:xfrm>
            <a:off x="5292080" y="1268760"/>
            <a:ext cx="3108960" cy="4572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400" dirty="0" smtClean="0">
                <a:latin typeface="Garamond" pitchFamily="18" charset="0"/>
              </a:rPr>
              <a:t>Dans la 2</a:t>
            </a:r>
            <a:r>
              <a:rPr lang="fr-FR" sz="2400" baseline="30000" dirty="0" smtClean="0">
                <a:latin typeface="Garamond" pitchFamily="18" charset="0"/>
              </a:rPr>
              <a:t>ème</a:t>
            </a:r>
            <a:r>
              <a:rPr lang="fr-FR" sz="2400" dirty="0" smtClean="0">
                <a:latin typeface="Garamond" pitchFamily="18" charset="0"/>
              </a:rPr>
              <a:t> itération</a:t>
            </a:r>
            <a:endParaRPr lang="fr-FR" sz="2400" dirty="0">
              <a:latin typeface="Garamond" pitchFamily="18" charset="0"/>
            </a:endParaRPr>
          </a:p>
        </p:txBody>
      </p:sp>
      <p:graphicFrame>
        <p:nvGraphicFramePr>
          <p:cNvPr id="31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64504"/>
              </p:ext>
            </p:extLst>
          </p:nvPr>
        </p:nvGraphicFramePr>
        <p:xfrm>
          <a:off x="108147" y="4653136"/>
          <a:ext cx="3887789" cy="1304925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671970" y="6161801"/>
            <a:ext cx="5105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reçoit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les tables de la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1</a:t>
            </a:r>
            <a:r>
              <a:rPr lang="fr-FR" sz="2000" baseline="30000" dirty="0">
                <a:solidFill>
                  <a:srgbClr val="FF0000"/>
                </a:solidFill>
                <a:latin typeface="Garamond" pitchFamily="18" charset="0"/>
              </a:rPr>
              <a:t>ère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itération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de A et C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3" name="Parenthèse ouvrante 30"/>
          <p:cNvSpPr>
            <a:spLocks/>
          </p:cNvSpPr>
          <p:nvPr/>
        </p:nvSpPr>
        <p:spPr bwMode="auto">
          <a:xfrm rot="5400000">
            <a:off x="6375356" y="1746890"/>
            <a:ext cx="185737" cy="1995487"/>
          </a:xfrm>
          <a:prstGeom prst="leftBracket">
            <a:avLst>
              <a:gd name="adj" fmla="val 8306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ZoneTexte 31"/>
          <p:cNvSpPr txBox="1">
            <a:spLocks noChangeArrowheads="1"/>
          </p:cNvSpPr>
          <p:nvPr/>
        </p:nvSpPr>
        <p:spPr bwMode="auto">
          <a:xfrm>
            <a:off x="5604116" y="2666052"/>
            <a:ext cx="1766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1600" dirty="0">
                <a:latin typeface="Garamond" pitchFamily="18" charset="0"/>
              </a:rPr>
              <a:t>1: voisin immédiat</a:t>
            </a:r>
          </a:p>
        </p:txBody>
      </p:sp>
      <p:sp>
        <p:nvSpPr>
          <p:cNvPr id="35" name="Flèche droite 28"/>
          <p:cNvSpPr>
            <a:spLocks noChangeArrowheads="1"/>
          </p:cNvSpPr>
          <p:nvPr/>
        </p:nvSpPr>
        <p:spPr bwMode="auto">
          <a:xfrm>
            <a:off x="5602178" y="4797152"/>
            <a:ext cx="323850" cy="217488"/>
          </a:xfrm>
          <a:prstGeom prst="rightArrow">
            <a:avLst>
              <a:gd name="adj1" fmla="val 50000"/>
              <a:gd name="adj2" fmla="val 49704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Flèche droite 28"/>
          <p:cNvSpPr>
            <a:spLocks noChangeArrowheads="1"/>
          </p:cNvSpPr>
          <p:nvPr/>
        </p:nvSpPr>
        <p:spPr bwMode="auto">
          <a:xfrm>
            <a:off x="579414" y="5458103"/>
            <a:ext cx="323850" cy="217488"/>
          </a:xfrm>
          <a:prstGeom prst="rightArrow">
            <a:avLst>
              <a:gd name="adj1" fmla="val 50000"/>
              <a:gd name="adj2" fmla="val 49704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" name="Flèche droite 28"/>
          <p:cNvSpPr>
            <a:spLocks noChangeArrowheads="1"/>
          </p:cNvSpPr>
          <p:nvPr/>
        </p:nvSpPr>
        <p:spPr bwMode="auto">
          <a:xfrm>
            <a:off x="581024" y="5699960"/>
            <a:ext cx="323850" cy="217487"/>
          </a:xfrm>
          <a:prstGeom prst="rightArrow">
            <a:avLst>
              <a:gd name="adj1" fmla="val 50000"/>
              <a:gd name="adj2" fmla="val 49704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Flèche droite 28"/>
          <p:cNvSpPr>
            <a:spLocks noChangeArrowheads="1"/>
          </p:cNvSpPr>
          <p:nvPr/>
        </p:nvSpPr>
        <p:spPr bwMode="auto">
          <a:xfrm>
            <a:off x="648736" y="2033552"/>
            <a:ext cx="323850" cy="217487"/>
          </a:xfrm>
          <a:prstGeom prst="rightArrow">
            <a:avLst>
              <a:gd name="adj1" fmla="val 50000"/>
              <a:gd name="adj2" fmla="val 49704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Parenthèse ouvrante 32"/>
          <p:cNvSpPr>
            <a:spLocks/>
          </p:cNvSpPr>
          <p:nvPr/>
        </p:nvSpPr>
        <p:spPr bwMode="auto">
          <a:xfrm rot="16833783">
            <a:off x="2610534" y="2462017"/>
            <a:ext cx="422275" cy="3195638"/>
          </a:xfrm>
          <a:prstGeom prst="leftBracket">
            <a:avLst>
              <a:gd name="adj" fmla="val 8338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" name="ZoneTexte 33"/>
          <p:cNvSpPr txBox="1">
            <a:spLocks noChangeArrowheads="1"/>
          </p:cNvSpPr>
          <p:nvPr/>
        </p:nvSpPr>
        <p:spPr bwMode="auto">
          <a:xfrm rot="640033">
            <a:off x="873245" y="3808479"/>
            <a:ext cx="32557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400" dirty="0">
                <a:latin typeface="Garamond" pitchFamily="18" charset="0"/>
              </a:rPr>
              <a:t>1: voisin immédiat</a:t>
            </a:r>
          </a:p>
        </p:txBody>
      </p:sp>
      <p:cxnSp>
        <p:nvCxnSpPr>
          <p:cNvPr id="41" name="Connecteur droit avec flèche 40"/>
          <p:cNvCxnSpPr/>
          <p:nvPr/>
        </p:nvCxnSpPr>
        <p:spPr bwMode="auto">
          <a:xfrm>
            <a:off x="1763688" y="3082608"/>
            <a:ext cx="146304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2" name="Connecteur droit avec flèche 41"/>
          <p:cNvCxnSpPr/>
          <p:nvPr/>
        </p:nvCxnSpPr>
        <p:spPr bwMode="auto">
          <a:xfrm>
            <a:off x="3973056" y="3068960"/>
            <a:ext cx="118872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0849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RIP : construction des tables de routage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3BD89980-3083-4528-944A-1EFAFE09833B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grpSp>
        <p:nvGrpSpPr>
          <p:cNvPr id="34820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4965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4969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4970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4971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4972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4973" name="Connecteur droit 11"/>
              <p:cNvCxnSpPr>
                <a:cxnSpLocks noChangeShapeType="1"/>
                <a:stCxn id="34969" idx="6"/>
                <a:endCxn id="34970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974" name="Connecteur droit 13"/>
              <p:cNvCxnSpPr>
                <a:cxnSpLocks noChangeShapeType="1"/>
                <a:stCxn id="34970" idx="6"/>
                <a:endCxn id="34971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975" name="Connecteur droit 15"/>
              <p:cNvCxnSpPr>
                <a:cxnSpLocks noChangeShapeType="1"/>
                <a:stCxn id="34971" idx="6"/>
                <a:endCxn id="34972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4966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4967" name="Connecteur droit 11"/>
            <p:cNvCxnSpPr>
              <a:cxnSpLocks noChangeShapeType="1"/>
              <a:stCxn id="34969" idx="5"/>
              <a:endCxn id="34966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68" name="Connecteur droit 11"/>
            <p:cNvCxnSpPr>
              <a:cxnSpLocks noChangeShapeType="1"/>
              <a:stCxn id="34966" idx="6"/>
              <a:endCxn id="34972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179388" y="1196975"/>
          <a:ext cx="3887787" cy="1304925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4847" name="Connecteur droit avec flèche 28"/>
          <p:cNvCxnSpPr>
            <a:cxnSpLocks noChangeShapeType="1"/>
            <a:endCxn id="34970" idx="3"/>
          </p:cNvCxnSpPr>
          <p:nvPr/>
        </p:nvCxnSpPr>
        <p:spPr bwMode="auto">
          <a:xfrm flipV="1">
            <a:off x="2051050" y="3416300"/>
            <a:ext cx="1322388" cy="51752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8" name="Connecteur droit avec flèche 29"/>
          <p:cNvCxnSpPr>
            <a:cxnSpLocks noChangeShapeType="1"/>
            <a:endCxn id="34971" idx="5"/>
          </p:cNvCxnSpPr>
          <p:nvPr/>
        </p:nvCxnSpPr>
        <p:spPr bwMode="auto">
          <a:xfrm flipH="1" flipV="1">
            <a:off x="5726113" y="3416300"/>
            <a:ext cx="1150937" cy="58896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9" name="Connecteur droit avec flèche 28"/>
          <p:cNvCxnSpPr>
            <a:cxnSpLocks noChangeShapeType="1"/>
            <a:stCxn id="34969" idx="7"/>
          </p:cNvCxnSpPr>
          <p:nvPr/>
        </p:nvCxnSpPr>
        <p:spPr bwMode="auto">
          <a:xfrm flipV="1">
            <a:off x="1549400" y="2565400"/>
            <a:ext cx="285750" cy="44291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0" name="Connecteur droit avec flèche 28"/>
          <p:cNvCxnSpPr>
            <a:cxnSpLocks noChangeShapeType="1"/>
            <a:stCxn id="34972" idx="0"/>
          </p:cNvCxnSpPr>
          <p:nvPr/>
        </p:nvCxnSpPr>
        <p:spPr bwMode="auto">
          <a:xfrm flipV="1">
            <a:off x="7467600" y="2420938"/>
            <a:ext cx="200025" cy="503237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1" name="Connecteur droit avec flèche 29"/>
          <p:cNvCxnSpPr>
            <a:cxnSpLocks noChangeShapeType="1"/>
            <a:endCxn id="34966" idx="4"/>
          </p:cNvCxnSpPr>
          <p:nvPr/>
        </p:nvCxnSpPr>
        <p:spPr bwMode="auto">
          <a:xfrm flipV="1">
            <a:off x="4284663" y="4076700"/>
            <a:ext cx="157162" cy="136842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3" name="Tableau 52"/>
          <p:cNvGraphicFramePr>
            <a:graphicFrameLocks noGrp="1"/>
          </p:cNvGraphicFramePr>
          <p:nvPr/>
        </p:nvGraphicFramePr>
        <p:xfrm>
          <a:off x="5076825" y="1125538"/>
          <a:ext cx="3887789" cy="1304925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au 56"/>
          <p:cNvGraphicFramePr>
            <a:graphicFrameLocks noGrp="1"/>
          </p:cNvGraphicFramePr>
          <p:nvPr/>
        </p:nvGraphicFramePr>
        <p:xfrm>
          <a:off x="5003800" y="4005263"/>
          <a:ext cx="3887789" cy="1304925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au 59"/>
          <p:cNvGraphicFramePr>
            <a:graphicFrameLocks noGrp="1"/>
          </p:cNvGraphicFramePr>
          <p:nvPr/>
        </p:nvGraphicFramePr>
        <p:xfrm>
          <a:off x="2019300" y="5448300"/>
          <a:ext cx="3887789" cy="1304925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4956" name="ZoneTexte 61"/>
          <p:cNvSpPr txBox="1">
            <a:spLocks noChangeArrowheads="1"/>
          </p:cNvSpPr>
          <p:nvPr/>
        </p:nvSpPr>
        <p:spPr bwMode="auto">
          <a:xfrm>
            <a:off x="468313" y="549275"/>
            <a:ext cx="6586537" cy="4318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>
                <a:latin typeface="Garamond" pitchFamily="18" charset="0"/>
              </a:rPr>
              <a:t>Après 60 secondes : 2</a:t>
            </a:r>
            <a:r>
              <a:rPr lang="fr-FR" baseline="30000" dirty="0">
                <a:latin typeface="Garamond" pitchFamily="18" charset="0"/>
              </a:rPr>
              <a:t>ème</a:t>
            </a:r>
            <a:r>
              <a:rPr lang="fr-FR" dirty="0">
                <a:latin typeface="Garamond" pitchFamily="18" charset="0"/>
              </a:rPr>
              <a:t> itération </a:t>
            </a:r>
            <a:r>
              <a:rPr lang="fr-FR" dirty="0">
                <a:latin typeface="Garamond" pitchFamily="18" charset="0"/>
                <a:sym typeface="Wingdings" pitchFamily="2" charset="2"/>
              </a:rPr>
              <a:t> découvrir les voisins à 2 sauts</a:t>
            </a:r>
            <a:endParaRPr lang="fr-FR" dirty="0">
              <a:latin typeface="Garamond" pitchFamily="18" charset="0"/>
            </a:endParaRPr>
          </a:p>
          <a:p>
            <a:pPr eaLnBrk="1" hangingPunct="1"/>
            <a:endParaRPr lang="fr-FR" dirty="0">
              <a:latin typeface="Garamond" pitchFamily="18" charset="0"/>
            </a:endParaRPr>
          </a:p>
        </p:txBody>
      </p:sp>
      <p:graphicFrame>
        <p:nvGraphicFramePr>
          <p:cNvPr id="35" name="Tableau 34"/>
          <p:cNvGraphicFramePr>
            <a:graphicFrameLocks noGrp="1"/>
          </p:cNvGraphicFramePr>
          <p:nvPr/>
        </p:nvGraphicFramePr>
        <p:xfrm>
          <a:off x="66675" y="3933825"/>
          <a:ext cx="3887789" cy="1304925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7" name="ZoneTexte 26"/>
          <p:cNvSpPr txBox="1"/>
          <p:nvPr/>
        </p:nvSpPr>
        <p:spPr>
          <a:xfrm>
            <a:off x="6149280" y="5467173"/>
            <a:ext cx="2743200" cy="1274195"/>
          </a:xfrm>
          <a:prstGeom prst="rect">
            <a:avLst/>
          </a:prstGeom>
          <a:solidFill>
            <a:srgbClr val="FFC993"/>
          </a:solidFill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  <a:latin typeface="Garamond" pitchFamily="18" charset="0"/>
              </a:rPr>
              <a:t>Le réseau </a:t>
            </a:r>
            <a:r>
              <a:rPr lang="fr-FR" sz="2400" dirty="0">
                <a:solidFill>
                  <a:schemeClr val="accent2"/>
                </a:solidFill>
                <a:latin typeface="Garamond" pitchFamily="18" charset="0"/>
              </a:rPr>
              <a:t>est opérationnel </a:t>
            </a:r>
            <a:endParaRPr lang="fr-FR" sz="2400" dirty="0" smtClean="0">
              <a:solidFill>
                <a:schemeClr val="accent2"/>
              </a:solidFill>
              <a:latin typeface="Garamond" pitchFamily="18" charset="0"/>
            </a:endParaRPr>
          </a:p>
          <a:p>
            <a:r>
              <a:rPr lang="fr-FR" sz="2400" dirty="0" smtClean="0">
                <a:solidFill>
                  <a:schemeClr val="accent2"/>
                </a:solidFill>
                <a:latin typeface="Garamond" pitchFamily="18" charset="0"/>
              </a:rPr>
              <a:t>dès </a:t>
            </a:r>
            <a:r>
              <a:rPr lang="fr-FR" sz="2400" dirty="0">
                <a:solidFill>
                  <a:schemeClr val="accent2"/>
                </a:solidFill>
                <a:latin typeface="Garamond" pitchFamily="18" charset="0"/>
              </a:rPr>
              <a:t>la </a:t>
            </a:r>
            <a:r>
              <a:rPr lang="fr-FR" sz="2400" dirty="0" smtClean="0">
                <a:solidFill>
                  <a:schemeClr val="accent2"/>
                </a:solidFill>
                <a:latin typeface="Garamond" pitchFamily="18" charset="0"/>
              </a:rPr>
              <a:t>2</a:t>
            </a:r>
            <a:r>
              <a:rPr lang="fr-FR" sz="2400" baseline="30000" dirty="0" smtClean="0">
                <a:solidFill>
                  <a:schemeClr val="accent2"/>
                </a:solidFill>
                <a:latin typeface="Garamond" pitchFamily="18" charset="0"/>
              </a:rPr>
              <a:t>ème</a:t>
            </a:r>
            <a:r>
              <a:rPr lang="fr-FR" sz="2400" dirty="0">
                <a:solidFill>
                  <a:schemeClr val="accent2"/>
                </a:solidFill>
                <a:latin typeface="Garamond" pitchFamily="18" charset="0"/>
              </a:rPr>
              <a:t> </a:t>
            </a:r>
            <a:r>
              <a:rPr lang="fr-FR" sz="2400" dirty="0" smtClean="0">
                <a:solidFill>
                  <a:schemeClr val="accent2"/>
                </a:solidFill>
                <a:latin typeface="Garamond" pitchFamily="18" charset="0"/>
              </a:rPr>
              <a:t>itération </a:t>
            </a:r>
            <a:endParaRPr lang="fr-FR" sz="2400" dirty="0">
              <a:solidFill>
                <a:schemeClr val="accent2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53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RIP : construction des tables de routage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3BD89980-3083-4528-944A-1EFAFE09833B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p:grpSp>
        <p:nvGrpSpPr>
          <p:cNvPr id="34820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4965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4969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4970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4971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4972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4973" name="Connecteur droit 11"/>
              <p:cNvCxnSpPr>
                <a:cxnSpLocks noChangeShapeType="1"/>
                <a:stCxn id="34969" idx="6"/>
                <a:endCxn id="34970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974" name="Connecteur droit 13"/>
              <p:cNvCxnSpPr>
                <a:cxnSpLocks noChangeShapeType="1"/>
                <a:stCxn id="34970" idx="6"/>
                <a:endCxn id="34971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975" name="Connecteur droit 15"/>
              <p:cNvCxnSpPr>
                <a:cxnSpLocks noChangeShapeType="1"/>
                <a:stCxn id="34971" idx="6"/>
                <a:endCxn id="34972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4966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4967" name="Connecteur droit 11"/>
            <p:cNvCxnSpPr>
              <a:cxnSpLocks noChangeShapeType="1"/>
              <a:stCxn id="34969" idx="5"/>
              <a:endCxn id="34966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68" name="Connecteur droit 11"/>
            <p:cNvCxnSpPr>
              <a:cxnSpLocks noChangeShapeType="1"/>
              <a:stCxn id="34966" idx="6"/>
              <a:endCxn id="34972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179388" y="1196975"/>
          <a:ext cx="3887787" cy="1304925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4847" name="Connecteur droit avec flèche 28"/>
          <p:cNvCxnSpPr>
            <a:cxnSpLocks noChangeShapeType="1"/>
            <a:endCxn id="34970" idx="3"/>
          </p:cNvCxnSpPr>
          <p:nvPr/>
        </p:nvCxnSpPr>
        <p:spPr bwMode="auto">
          <a:xfrm flipV="1">
            <a:off x="2051050" y="3416300"/>
            <a:ext cx="1322388" cy="51752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8" name="Connecteur droit avec flèche 29"/>
          <p:cNvCxnSpPr>
            <a:cxnSpLocks noChangeShapeType="1"/>
            <a:endCxn id="34971" idx="5"/>
          </p:cNvCxnSpPr>
          <p:nvPr/>
        </p:nvCxnSpPr>
        <p:spPr bwMode="auto">
          <a:xfrm flipH="1" flipV="1">
            <a:off x="5726113" y="3416300"/>
            <a:ext cx="1150937" cy="58896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9" name="Connecteur droit avec flèche 28"/>
          <p:cNvCxnSpPr>
            <a:cxnSpLocks noChangeShapeType="1"/>
            <a:stCxn id="34969" idx="7"/>
          </p:cNvCxnSpPr>
          <p:nvPr/>
        </p:nvCxnSpPr>
        <p:spPr bwMode="auto">
          <a:xfrm flipV="1">
            <a:off x="1549400" y="2565400"/>
            <a:ext cx="285750" cy="44291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0" name="Connecteur droit avec flèche 28"/>
          <p:cNvCxnSpPr>
            <a:cxnSpLocks noChangeShapeType="1"/>
            <a:stCxn id="34972" idx="0"/>
          </p:cNvCxnSpPr>
          <p:nvPr/>
        </p:nvCxnSpPr>
        <p:spPr bwMode="auto">
          <a:xfrm flipV="1">
            <a:off x="7467600" y="2420938"/>
            <a:ext cx="200025" cy="503237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1" name="Connecteur droit avec flèche 29"/>
          <p:cNvCxnSpPr>
            <a:cxnSpLocks noChangeShapeType="1"/>
            <a:endCxn id="34966" idx="4"/>
          </p:cNvCxnSpPr>
          <p:nvPr/>
        </p:nvCxnSpPr>
        <p:spPr bwMode="auto">
          <a:xfrm flipV="1">
            <a:off x="4284663" y="4076700"/>
            <a:ext cx="157162" cy="136842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3" name="Tableau 52"/>
          <p:cNvGraphicFramePr>
            <a:graphicFrameLocks noGrp="1"/>
          </p:cNvGraphicFramePr>
          <p:nvPr/>
        </p:nvGraphicFramePr>
        <p:xfrm>
          <a:off x="5076825" y="1125538"/>
          <a:ext cx="3887789" cy="1304925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au 56"/>
          <p:cNvGraphicFramePr>
            <a:graphicFrameLocks noGrp="1"/>
          </p:cNvGraphicFramePr>
          <p:nvPr/>
        </p:nvGraphicFramePr>
        <p:xfrm>
          <a:off x="5003800" y="4005263"/>
          <a:ext cx="3887789" cy="1304925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au 59"/>
          <p:cNvGraphicFramePr>
            <a:graphicFrameLocks noGrp="1"/>
          </p:cNvGraphicFramePr>
          <p:nvPr/>
        </p:nvGraphicFramePr>
        <p:xfrm>
          <a:off x="2019300" y="5448300"/>
          <a:ext cx="3887789" cy="1304925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4956" name="ZoneTexte 61"/>
          <p:cNvSpPr txBox="1">
            <a:spLocks noChangeArrowheads="1"/>
          </p:cNvSpPr>
          <p:nvPr/>
        </p:nvSpPr>
        <p:spPr bwMode="auto">
          <a:xfrm>
            <a:off x="468313" y="549275"/>
            <a:ext cx="6586537" cy="4318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>
                <a:latin typeface="Garamond" pitchFamily="18" charset="0"/>
              </a:rPr>
              <a:t>Après 60 secondes : 2</a:t>
            </a:r>
            <a:r>
              <a:rPr lang="fr-FR" baseline="30000" dirty="0">
                <a:latin typeface="Garamond" pitchFamily="18" charset="0"/>
              </a:rPr>
              <a:t>ème</a:t>
            </a:r>
            <a:r>
              <a:rPr lang="fr-FR" dirty="0">
                <a:latin typeface="Garamond" pitchFamily="18" charset="0"/>
              </a:rPr>
              <a:t> itération </a:t>
            </a:r>
            <a:r>
              <a:rPr lang="fr-FR" dirty="0">
                <a:latin typeface="Garamond" pitchFamily="18" charset="0"/>
                <a:sym typeface="Wingdings" pitchFamily="2" charset="2"/>
              </a:rPr>
              <a:t> découvrir les voisins à 2 sauts</a:t>
            </a:r>
            <a:endParaRPr lang="fr-FR" dirty="0">
              <a:latin typeface="Garamond" pitchFamily="18" charset="0"/>
            </a:endParaRPr>
          </a:p>
          <a:p>
            <a:pPr eaLnBrk="1" hangingPunct="1"/>
            <a:endParaRPr lang="fr-FR" dirty="0">
              <a:latin typeface="Garamond" pitchFamily="18" charset="0"/>
            </a:endParaRPr>
          </a:p>
        </p:txBody>
      </p:sp>
      <p:graphicFrame>
        <p:nvGraphicFramePr>
          <p:cNvPr id="35" name="Tableau 34"/>
          <p:cNvGraphicFramePr>
            <a:graphicFrameLocks noGrp="1"/>
          </p:cNvGraphicFramePr>
          <p:nvPr/>
        </p:nvGraphicFramePr>
        <p:xfrm>
          <a:off x="66675" y="3933825"/>
          <a:ext cx="3887789" cy="1304925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7" name="ZoneTexte 26"/>
          <p:cNvSpPr txBox="1"/>
          <p:nvPr/>
        </p:nvSpPr>
        <p:spPr>
          <a:xfrm>
            <a:off x="6188144" y="5386864"/>
            <a:ext cx="2560320" cy="1371600"/>
          </a:xfrm>
          <a:prstGeom prst="rect">
            <a:avLst/>
          </a:prstGeom>
          <a:solidFill>
            <a:srgbClr val="FFC993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800" dirty="0" smtClean="0">
                <a:solidFill>
                  <a:schemeClr val="accent2"/>
                </a:solidFill>
                <a:latin typeface="Garamond" pitchFamily="18" charset="0"/>
                <a:sym typeface="Wingdings" pitchFamily="2" charset="2"/>
              </a:rPr>
              <a:t>Le </a:t>
            </a:r>
            <a:r>
              <a:rPr lang="fr-FR" sz="2800" dirty="0">
                <a:solidFill>
                  <a:schemeClr val="accent2"/>
                </a:solidFill>
                <a:latin typeface="Garamond" pitchFamily="18" charset="0"/>
                <a:sym typeface="Wingdings" pitchFamily="2" charset="2"/>
              </a:rPr>
              <a:t>réseau à converger après 2 itérations</a:t>
            </a:r>
            <a:endParaRPr lang="fr-FR" sz="2800" dirty="0">
              <a:solidFill>
                <a:schemeClr val="accent2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2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95F07-C157-4923-9BDC-B1B259E5CF43}" type="slidenum">
              <a:rPr lang="fr-FR"/>
              <a:pPr>
                <a:defRPr/>
              </a:pPr>
              <a:t>2</a:t>
            </a:fld>
            <a:endParaRPr lang="fr-FR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8229600" cy="533400"/>
          </a:xfrm>
        </p:spPr>
        <p:txBody>
          <a:bodyPr/>
          <a:lstStyle/>
          <a:p>
            <a:pPr eaLnBrk="1" hangingPunct="1"/>
            <a:r>
              <a:rPr lang="fr-FR" sz="4000" b="1" smtClean="0">
                <a:latin typeface="Garamond" pitchFamily="18" charset="0"/>
                <a:cs typeface="Times New Roman" pitchFamily="18" charset="0"/>
              </a:rPr>
              <a:t>Plan</a:t>
            </a:r>
            <a:r>
              <a:rPr lang="fr-FR" sz="3600" b="1" smtClean="0">
                <a:latin typeface="Garamond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0728"/>
            <a:ext cx="8496300" cy="3743945"/>
          </a:xfrm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fr-FR" sz="2000" b="1" dirty="0" smtClean="0">
                <a:latin typeface="Garamond" pitchFamily="18" charset="0"/>
              </a:rPr>
              <a:t>RIP : </a:t>
            </a:r>
            <a:r>
              <a:rPr lang="fr-FR" sz="2000" b="1" dirty="0" err="1" smtClean="0">
                <a:latin typeface="Garamond" pitchFamily="18" charset="0"/>
              </a:rPr>
              <a:t>Routing</a:t>
            </a:r>
            <a:r>
              <a:rPr lang="fr-FR" sz="2000" b="1" dirty="0" smtClean="0">
                <a:latin typeface="Garamond" pitchFamily="18" charset="0"/>
              </a:rPr>
              <a:t> Information Protocol</a:t>
            </a:r>
          </a:p>
          <a:p>
            <a:pPr>
              <a:spcBef>
                <a:spcPct val="0"/>
              </a:spcBef>
            </a:pPr>
            <a:endParaRPr lang="fr-FR" sz="2000" b="1" dirty="0" smtClean="0">
              <a:latin typeface="Garamond" pitchFamily="18" charset="0"/>
            </a:endParaRPr>
          </a:p>
          <a:p>
            <a:pPr lvl="1">
              <a:spcBef>
                <a:spcPct val="0"/>
              </a:spcBef>
            </a:pPr>
            <a:r>
              <a:rPr lang="fr-FR" sz="2000" dirty="0">
                <a:latin typeface="Garamond" pitchFamily="18" charset="0"/>
              </a:rPr>
              <a:t>Tables de routage</a:t>
            </a:r>
          </a:p>
          <a:p>
            <a:pPr marL="457200" lvl="1" indent="0">
              <a:spcBef>
                <a:spcPct val="0"/>
              </a:spcBef>
              <a:buNone/>
            </a:pPr>
            <a:endParaRPr lang="fr-FR" sz="2000" dirty="0" smtClean="0">
              <a:latin typeface="Garamond" pitchFamily="18" charset="0"/>
            </a:endParaRPr>
          </a:p>
          <a:p>
            <a:pPr lvl="1">
              <a:spcBef>
                <a:spcPct val="0"/>
              </a:spcBef>
            </a:pPr>
            <a:r>
              <a:rPr lang="fr-FR" sz="2000" dirty="0" smtClean="0">
                <a:latin typeface="Garamond" pitchFamily="18" charset="0"/>
              </a:rPr>
              <a:t>Convergence</a:t>
            </a:r>
          </a:p>
          <a:p>
            <a:pPr lvl="1">
              <a:spcBef>
                <a:spcPct val="0"/>
              </a:spcBef>
            </a:pPr>
            <a:endParaRPr lang="fr-FR" sz="2000" dirty="0" smtClean="0">
              <a:latin typeface="Garamond" pitchFamily="18" charset="0"/>
            </a:endParaRPr>
          </a:p>
          <a:p>
            <a:pPr lvl="1">
              <a:spcBef>
                <a:spcPct val="0"/>
              </a:spcBef>
            </a:pPr>
            <a:r>
              <a:rPr lang="fr-FR" sz="2000" dirty="0" smtClean="0">
                <a:latin typeface="Garamond" pitchFamily="18" charset="0"/>
              </a:rPr>
              <a:t>Temporisateurs</a:t>
            </a:r>
          </a:p>
          <a:p>
            <a:pPr lvl="1">
              <a:spcBef>
                <a:spcPct val="0"/>
              </a:spcBef>
            </a:pPr>
            <a:endParaRPr lang="fr-FR" sz="2000" dirty="0" smtClean="0">
              <a:latin typeface="Garamond" pitchFamily="18" charset="0"/>
            </a:endParaRPr>
          </a:p>
          <a:p>
            <a:pPr lvl="1">
              <a:spcBef>
                <a:spcPct val="0"/>
              </a:spcBef>
            </a:pPr>
            <a:r>
              <a:rPr lang="fr-FR" sz="2000" dirty="0" smtClean="0">
                <a:latin typeface="Garamond" pitchFamily="18" charset="0"/>
              </a:rPr>
              <a:t>Inconvénients </a:t>
            </a:r>
          </a:p>
          <a:p>
            <a:pPr>
              <a:spcBef>
                <a:spcPct val="0"/>
              </a:spcBef>
            </a:pPr>
            <a:endParaRPr lang="fr-FR" sz="2000" b="1" dirty="0" smtClean="0">
              <a:latin typeface="Garamond" pitchFamily="18" charset="0"/>
            </a:endParaRPr>
          </a:p>
          <a:p>
            <a:pPr lvl="1">
              <a:spcBef>
                <a:spcPct val="0"/>
              </a:spcBef>
            </a:pPr>
            <a:endParaRPr lang="fr-FR" sz="2000" dirty="0" smtClean="0">
              <a:latin typeface="Garamond" pitchFamily="18" charset="0"/>
            </a:endParaRPr>
          </a:p>
          <a:p>
            <a:pPr lvl="1">
              <a:spcBef>
                <a:spcPct val="0"/>
              </a:spcBef>
            </a:pPr>
            <a:endParaRPr lang="fr-FR" sz="2000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re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488950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Convergence</a:t>
            </a:r>
          </a:p>
        </p:txBody>
      </p:sp>
      <p:sp>
        <p:nvSpPr>
          <p:cNvPr id="38915" name="Espace réservé du contenu 2"/>
          <p:cNvSpPr>
            <a:spLocks noGrp="1"/>
          </p:cNvSpPr>
          <p:nvPr>
            <p:ph idx="1"/>
          </p:nvPr>
        </p:nvSpPr>
        <p:spPr>
          <a:xfrm>
            <a:off x="179388" y="774700"/>
            <a:ext cx="8713787" cy="4525963"/>
          </a:xfrm>
        </p:spPr>
        <p:txBody>
          <a:bodyPr/>
          <a:lstStyle/>
          <a:p>
            <a:pPr algn="just"/>
            <a:r>
              <a:rPr lang="fr-FR" sz="2000" dirty="0" smtClean="0">
                <a:latin typeface="Garamond" pitchFamily="18" charset="0"/>
              </a:rPr>
              <a:t>On parle de 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convergence</a:t>
            </a:r>
            <a:r>
              <a:rPr lang="fr-FR" sz="2000" dirty="0" smtClean="0">
                <a:latin typeface="Garamond" pitchFamily="18" charset="0"/>
              </a:rPr>
              <a:t> lorsque les tables de routage de tous les routeurs ont atteint 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un état de cohérence (stabilité). </a:t>
            </a:r>
          </a:p>
          <a:p>
            <a:pPr algn="just"/>
            <a:endParaRPr lang="fr-FR" sz="2000" dirty="0" smtClean="0">
              <a:latin typeface="Garamond" pitchFamily="18" charset="0"/>
            </a:endParaRPr>
          </a:p>
          <a:p>
            <a:pPr algn="just"/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Un réseau n’est pas complètement opérationnel tant qu’il n’a pas convergé.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022975" y="5905500"/>
            <a:ext cx="2133600" cy="476250"/>
          </a:xfrm>
        </p:spPr>
        <p:txBody>
          <a:bodyPr/>
          <a:lstStyle/>
          <a:p>
            <a:pPr>
              <a:defRPr/>
            </a:pPr>
            <a:fld id="{A7AEDE4F-F807-4056-B323-9E992B4B81D4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  <p:grpSp>
        <p:nvGrpSpPr>
          <p:cNvPr id="38917" name="Groupe 32"/>
          <p:cNvGrpSpPr>
            <a:grpSpLocks/>
          </p:cNvGrpSpPr>
          <p:nvPr/>
        </p:nvGrpSpPr>
        <p:grpSpPr bwMode="auto">
          <a:xfrm>
            <a:off x="439738" y="2851150"/>
            <a:ext cx="6697662" cy="1152525"/>
            <a:chOff x="971600" y="2163459"/>
            <a:chExt cx="6698378" cy="1153197"/>
          </a:xfrm>
        </p:grpSpPr>
        <p:grpSp>
          <p:nvGrpSpPr>
            <p:cNvPr id="38950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8954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8955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8956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8957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8958" name="Connecteur droit 11"/>
              <p:cNvCxnSpPr>
                <a:cxnSpLocks noChangeShapeType="1"/>
                <a:stCxn id="38954" idx="6"/>
                <a:endCxn id="38955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59" name="Connecteur droit 13"/>
              <p:cNvCxnSpPr>
                <a:cxnSpLocks noChangeShapeType="1"/>
                <a:stCxn id="38955" idx="6"/>
                <a:endCxn id="38956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60" name="Connecteur droit 15"/>
              <p:cNvCxnSpPr>
                <a:cxnSpLocks noChangeShapeType="1"/>
                <a:stCxn id="38956" idx="6"/>
                <a:endCxn id="38957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8951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8952" name="Connecteur droit 11"/>
            <p:cNvCxnSpPr>
              <a:cxnSpLocks noChangeShapeType="1"/>
              <a:stCxn id="38954" idx="5"/>
              <a:endCxn id="38951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53" name="Connecteur droit 11"/>
            <p:cNvCxnSpPr>
              <a:cxnSpLocks noChangeShapeType="1"/>
              <a:stCxn id="38951" idx="6"/>
              <a:endCxn id="38957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918" name="ZoneTexte 24"/>
          <p:cNvSpPr txBox="1">
            <a:spLocks noChangeArrowheads="1"/>
          </p:cNvSpPr>
          <p:nvPr/>
        </p:nvSpPr>
        <p:spPr bwMode="auto">
          <a:xfrm>
            <a:off x="2052638" y="4067175"/>
            <a:ext cx="3598862" cy="904875"/>
          </a:xfrm>
          <a:prstGeom prst="rect">
            <a:avLst/>
          </a:prstGeom>
          <a:solidFill>
            <a:srgbClr val="FFC9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400">
                <a:latin typeface="Garamond" pitchFamily="18" charset="0"/>
              </a:rPr>
              <a:t>2 itérations sont suffisantes</a:t>
            </a:r>
          </a:p>
          <a:p>
            <a:pPr eaLnBrk="1" hangingPunct="1"/>
            <a:r>
              <a:rPr lang="fr-FR" sz="2400">
                <a:latin typeface="Garamond" pitchFamily="18" charset="0"/>
              </a:rPr>
              <a:t>pour converger</a:t>
            </a:r>
          </a:p>
        </p:txBody>
      </p:sp>
      <p:graphicFrame>
        <p:nvGraphicFramePr>
          <p:cNvPr id="28" name="Tableau 27"/>
          <p:cNvGraphicFramePr>
            <a:graphicFrameLocks noGrp="1"/>
          </p:cNvGraphicFramePr>
          <p:nvPr/>
        </p:nvGraphicFramePr>
        <p:xfrm>
          <a:off x="3563938" y="5033963"/>
          <a:ext cx="5040312" cy="1630680"/>
        </p:xfrm>
        <a:graphic>
          <a:graphicData uri="http://schemas.openxmlformats.org/drawingml/2006/table">
            <a:tbl>
              <a:tblPr/>
              <a:tblGrid>
                <a:gridCol w="2382693"/>
                <a:gridCol w="1466272"/>
                <a:gridCol w="1191347"/>
              </a:tblGrid>
              <a:tr h="3260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Adresse destination</a:t>
                      </a: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err="1">
                          <a:latin typeface="Garamond" pitchFamily="18" charset="0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20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 hop</a:t>
                      </a: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Distance</a:t>
                      </a: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260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20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260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20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20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20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260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20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20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20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260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20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20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20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0" name="ZoneTexte 23"/>
          <p:cNvSpPr txBox="1">
            <a:spLocks noChangeArrowheads="1"/>
          </p:cNvSpPr>
          <p:nvPr/>
        </p:nvSpPr>
        <p:spPr bwMode="auto">
          <a:xfrm>
            <a:off x="827584" y="5661248"/>
            <a:ext cx="2566921" cy="400110"/>
          </a:xfrm>
          <a:prstGeom prst="rect">
            <a:avLst/>
          </a:prstGeom>
          <a:solidFill>
            <a:srgbClr val="FFC9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 dirty="0">
                <a:solidFill>
                  <a:schemeClr val="accent2"/>
                </a:solidFill>
                <a:latin typeface="Garamond" pitchFamily="18" charset="0"/>
              </a:rPr>
              <a:t>Table de routage </a:t>
            </a:r>
            <a:r>
              <a:rPr lang="fr-FR" sz="2000" dirty="0" smtClean="0">
                <a:solidFill>
                  <a:schemeClr val="accent2"/>
                </a:solidFill>
                <a:latin typeface="Garamond" pitchFamily="18" charset="0"/>
              </a:rPr>
              <a:t>de A</a:t>
            </a:r>
            <a:endParaRPr lang="fr-FR" sz="2000" dirty="0">
              <a:solidFill>
                <a:schemeClr val="accent2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5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488950"/>
          </a:xfrm>
        </p:spPr>
        <p:txBody>
          <a:bodyPr/>
          <a:lstStyle/>
          <a:p>
            <a:r>
              <a:rPr lang="fr-FR" sz="2800" b="1" dirty="0" smtClean="0">
                <a:latin typeface="Garamond" pitchFamily="18" charset="0"/>
              </a:rPr>
              <a:t>Convergence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907088" y="5473700"/>
            <a:ext cx="2133600" cy="476250"/>
          </a:xfrm>
        </p:spPr>
        <p:txBody>
          <a:bodyPr/>
          <a:lstStyle/>
          <a:p>
            <a:pPr>
              <a:defRPr/>
            </a:pPr>
            <a:fld id="{88AA4025-3258-4E3A-BC0E-307A20D31760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grpSp>
        <p:nvGrpSpPr>
          <p:cNvPr id="35844" name="Groupe 32"/>
          <p:cNvGrpSpPr>
            <a:grpSpLocks/>
          </p:cNvGrpSpPr>
          <p:nvPr/>
        </p:nvGrpSpPr>
        <p:grpSpPr bwMode="auto">
          <a:xfrm>
            <a:off x="323850" y="1771650"/>
            <a:ext cx="6697663" cy="1152525"/>
            <a:chOff x="971600" y="2163459"/>
            <a:chExt cx="6698378" cy="1153197"/>
          </a:xfrm>
        </p:grpSpPr>
        <p:grpSp>
          <p:nvGrpSpPr>
            <p:cNvPr id="35880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5884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5885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5886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5887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5888" name="Connecteur droit 11"/>
              <p:cNvCxnSpPr>
                <a:cxnSpLocks noChangeShapeType="1"/>
                <a:stCxn id="35884" idx="6"/>
                <a:endCxn id="35885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89" name="Connecteur droit 13"/>
              <p:cNvCxnSpPr>
                <a:cxnSpLocks noChangeShapeType="1"/>
                <a:stCxn id="35885" idx="6"/>
                <a:endCxn id="35886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90" name="Connecteur droit 15"/>
              <p:cNvCxnSpPr>
                <a:cxnSpLocks noChangeShapeType="1"/>
                <a:stCxn id="35886" idx="6"/>
                <a:endCxn id="35887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5881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5882" name="Connecteur droit 11"/>
            <p:cNvCxnSpPr>
              <a:cxnSpLocks noChangeShapeType="1"/>
              <a:stCxn id="35884" idx="5"/>
              <a:endCxn id="35881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3" name="Connecteur droit 11"/>
            <p:cNvCxnSpPr>
              <a:cxnSpLocks noChangeShapeType="1"/>
              <a:stCxn id="35881" idx="6"/>
              <a:endCxn id="35887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3448050" y="4602163"/>
          <a:ext cx="5040312" cy="1630680"/>
        </p:xfrm>
        <a:graphic>
          <a:graphicData uri="http://schemas.openxmlformats.org/drawingml/2006/table">
            <a:tbl>
              <a:tblPr/>
              <a:tblGrid>
                <a:gridCol w="2382693"/>
                <a:gridCol w="1466272"/>
                <a:gridCol w="1191347"/>
              </a:tblGrid>
              <a:tr h="3260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Adresse destination</a:t>
                      </a: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err="1">
                          <a:latin typeface="Garamond" pitchFamily="18" charset="0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20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 hop</a:t>
                      </a: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Distance</a:t>
                      </a: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260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20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260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20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20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20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260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20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20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20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260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20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20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20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5871" name="Accolade ouvrante 20"/>
          <p:cNvSpPr>
            <a:spLocks/>
          </p:cNvSpPr>
          <p:nvPr/>
        </p:nvSpPr>
        <p:spPr bwMode="auto">
          <a:xfrm>
            <a:off x="2798763" y="5265738"/>
            <a:ext cx="541337" cy="611187"/>
          </a:xfrm>
          <a:prstGeom prst="leftBrace">
            <a:avLst>
              <a:gd name="adj1" fmla="val 8300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72" name="ZoneTexte 21"/>
          <p:cNvSpPr txBox="1">
            <a:spLocks noChangeArrowheads="1"/>
          </p:cNvSpPr>
          <p:nvPr/>
        </p:nvSpPr>
        <p:spPr bwMode="auto">
          <a:xfrm>
            <a:off x="1216025" y="5867400"/>
            <a:ext cx="244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800000"/>
                </a:solidFill>
                <a:latin typeface="Garamond" pitchFamily="18" charset="0"/>
              </a:rPr>
              <a:t>Voisin immédiat </a:t>
            </a:r>
          </a:p>
        </p:txBody>
      </p:sp>
      <p:sp>
        <p:nvSpPr>
          <p:cNvPr id="35873" name="ZoneTexte 22"/>
          <p:cNvSpPr txBox="1">
            <a:spLocks noChangeArrowheads="1"/>
          </p:cNvSpPr>
          <p:nvPr/>
        </p:nvSpPr>
        <p:spPr bwMode="auto">
          <a:xfrm>
            <a:off x="711200" y="5408613"/>
            <a:ext cx="2447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800000"/>
                </a:solidFill>
                <a:latin typeface="Garamond" pitchFamily="18" charset="0"/>
              </a:rPr>
              <a:t>Voisins à 2 sauts</a:t>
            </a:r>
          </a:p>
        </p:txBody>
      </p:sp>
      <p:sp>
        <p:nvSpPr>
          <p:cNvPr id="35874" name="ZoneTexte 24"/>
          <p:cNvSpPr txBox="1">
            <a:spLocks noChangeArrowheads="1"/>
          </p:cNvSpPr>
          <p:nvPr/>
        </p:nvSpPr>
        <p:spPr bwMode="auto">
          <a:xfrm>
            <a:off x="4716016" y="3052763"/>
            <a:ext cx="4176464" cy="707886"/>
          </a:xfrm>
          <a:prstGeom prst="rect">
            <a:avLst/>
          </a:prstGeom>
          <a:solidFill>
            <a:srgbClr val="FFDC6D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fr-FR" sz="2000" b="0" dirty="0" smtClean="0">
                <a:latin typeface="Garamond" pitchFamily="18" charset="0"/>
              </a:rPr>
              <a:t>2</a:t>
            </a:r>
            <a:r>
              <a:rPr lang="fr-FR" sz="2000" b="0" baseline="30000" dirty="0" smtClean="0">
                <a:latin typeface="Garamond" pitchFamily="18" charset="0"/>
              </a:rPr>
              <a:t>ème</a:t>
            </a:r>
            <a:r>
              <a:rPr lang="fr-FR" sz="2000" b="0" dirty="0" smtClean="0">
                <a:latin typeface="Garamond" pitchFamily="18" charset="0"/>
              </a:rPr>
              <a:t> </a:t>
            </a:r>
            <a:r>
              <a:rPr lang="fr-FR" sz="2000" b="0" dirty="0">
                <a:latin typeface="Garamond" pitchFamily="18" charset="0"/>
              </a:rPr>
              <a:t>itération : </a:t>
            </a:r>
            <a:r>
              <a:rPr lang="fr-FR" sz="2000" b="0" dirty="0" smtClean="0">
                <a:latin typeface="Garamond" pitchFamily="18" charset="0"/>
              </a:rPr>
              <a:t>A sait que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D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se trouvent à 2 sauts de lui </a:t>
            </a:r>
          </a:p>
        </p:txBody>
      </p:sp>
      <p:sp>
        <p:nvSpPr>
          <p:cNvPr id="35875" name="Rectangle 25"/>
          <p:cNvSpPr>
            <a:spLocks noChangeArrowheads="1"/>
          </p:cNvSpPr>
          <p:nvPr/>
        </p:nvSpPr>
        <p:spPr bwMode="auto">
          <a:xfrm>
            <a:off x="4154488" y="5622925"/>
            <a:ext cx="3973512" cy="2540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76" name="ZoneTexte 23"/>
          <p:cNvSpPr txBox="1">
            <a:spLocks noChangeArrowheads="1"/>
          </p:cNvSpPr>
          <p:nvPr/>
        </p:nvSpPr>
        <p:spPr bwMode="auto">
          <a:xfrm>
            <a:off x="269875" y="4108450"/>
            <a:ext cx="4525963" cy="369888"/>
          </a:xfrm>
          <a:prstGeom prst="rect">
            <a:avLst/>
          </a:prstGeom>
          <a:solidFill>
            <a:srgbClr val="FFC9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chemeClr val="accent2"/>
                </a:solidFill>
                <a:latin typeface="Garamond" pitchFamily="18" charset="0"/>
              </a:rPr>
              <a:t>Table de routage de A après la 2</a:t>
            </a:r>
            <a:r>
              <a:rPr lang="fr-FR" baseline="30000">
                <a:solidFill>
                  <a:schemeClr val="accent2"/>
                </a:solidFill>
                <a:latin typeface="Garamond" pitchFamily="18" charset="0"/>
              </a:rPr>
              <a:t>ème</a:t>
            </a:r>
            <a:r>
              <a:rPr lang="fr-FR">
                <a:solidFill>
                  <a:schemeClr val="accent2"/>
                </a:solidFill>
                <a:latin typeface="Garamond" pitchFamily="18" charset="0"/>
              </a:rPr>
              <a:t> itération </a:t>
            </a:r>
          </a:p>
        </p:txBody>
      </p:sp>
      <p:cxnSp>
        <p:nvCxnSpPr>
          <p:cNvPr id="35877" name="Connecteur droit avec flèche 29"/>
          <p:cNvCxnSpPr>
            <a:cxnSpLocks noChangeShapeType="1"/>
          </p:cNvCxnSpPr>
          <p:nvPr/>
        </p:nvCxnSpPr>
        <p:spPr bwMode="auto">
          <a:xfrm>
            <a:off x="927100" y="2390775"/>
            <a:ext cx="2376488" cy="3603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8" name="Connecteur droit avec flèche 30"/>
          <p:cNvCxnSpPr>
            <a:cxnSpLocks noChangeShapeType="1"/>
          </p:cNvCxnSpPr>
          <p:nvPr/>
        </p:nvCxnSpPr>
        <p:spPr bwMode="auto">
          <a:xfrm flipV="1">
            <a:off x="4213225" y="2352675"/>
            <a:ext cx="2232025" cy="3603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9" name="ZoneTexte 21"/>
          <p:cNvSpPr txBox="1">
            <a:spLocks noChangeArrowheads="1"/>
          </p:cNvSpPr>
          <p:nvPr/>
        </p:nvSpPr>
        <p:spPr bwMode="auto">
          <a:xfrm>
            <a:off x="1358900" y="4868863"/>
            <a:ext cx="2449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800000"/>
                </a:solidFill>
                <a:latin typeface="Garamond" pitchFamily="18" charset="0"/>
              </a:rPr>
              <a:t>Voisin immédiat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488950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Convergence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907088" y="5473700"/>
            <a:ext cx="2133600" cy="476250"/>
          </a:xfrm>
        </p:spPr>
        <p:txBody>
          <a:bodyPr/>
          <a:lstStyle/>
          <a:p>
            <a:pPr>
              <a:defRPr/>
            </a:pPr>
            <a:fld id="{904D8446-241D-43F8-9622-FD5DB8432726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  <p:grpSp>
        <p:nvGrpSpPr>
          <p:cNvPr id="36868" name="Groupe 32"/>
          <p:cNvGrpSpPr>
            <a:grpSpLocks/>
          </p:cNvGrpSpPr>
          <p:nvPr/>
        </p:nvGrpSpPr>
        <p:grpSpPr bwMode="auto">
          <a:xfrm>
            <a:off x="323850" y="1771650"/>
            <a:ext cx="6697663" cy="1152525"/>
            <a:chOff x="971600" y="2163459"/>
            <a:chExt cx="6698378" cy="1153197"/>
          </a:xfrm>
        </p:grpSpPr>
        <p:grpSp>
          <p:nvGrpSpPr>
            <p:cNvPr id="36904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6908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6909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6910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6911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6912" name="Connecteur droit 11"/>
              <p:cNvCxnSpPr>
                <a:cxnSpLocks noChangeShapeType="1"/>
                <a:stCxn id="36908" idx="6"/>
                <a:endCxn id="36909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13" name="Connecteur droit 13"/>
              <p:cNvCxnSpPr>
                <a:cxnSpLocks noChangeShapeType="1"/>
                <a:stCxn id="36909" idx="6"/>
                <a:endCxn id="36910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14" name="Connecteur droit 15"/>
              <p:cNvCxnSpPr>
                <a:cxnSpLocks noChangeShapeType="1"/>
                <a:stCxn id="36910" idx="6"/>
                <a:endCxn id="36911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5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6906" name="Connecteur droit 11"/>
            <p:cNvCxnSpPr>
              <a:cxnSpLocks noChangeShapeType="1"/>
              <a:stCxn id="36908" idx="5"/>
              <a:endCxn id="36905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07" name="Connecteur droit 11"/>
            <p:cNvCxnSpPr>
              <a:cxnSpLocks noChangeShapeType="1"/>
              <a:stCxn id="36905" idx="6"/>
              <a:endCxn id="36911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738601"/>
              </p:ext>
            </p:extLst>
          </p:nvPr>
        </p:nvGraphicFramePr>
        <p:xfrm>
          <a:off x="3448050" y="4602163"/>
          <a:ext cx="5040312" cy="1630680"/>
        </p:xfrm>
        <a:graphic>
          <a:graphicData uri="http://schemas.openxmlformats.org/drawingml/2006/table">
            <a:tbl>
              <a:tblPr/>
              <a:tblGrid>
                <a:gridCol w="2382693"/>
                <a:gridCol w="1466272"/>
                <a:gridCol w="1191347"/>
              </a:tblGrid>
              <a:tr h="3260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Adresse destination</a:t>
                      </a: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err="1">
                          <a:latin typeface="Garamond" pitchFamily="18" charset="0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20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 hop</a:t>
                      </a: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Distance</a:t>
                      </a: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260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20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260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20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20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20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260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20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20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20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260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20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  <a:endParaRPr lang="fr-FR" sz="20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20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6895" name="Accolade ouvrante 20"/>
          <p:cNvSpPr>
            <a:spLocks/>
          </p:cNvSpPr>
          <p:nvPr/>
        </p:nvSpPr>
        <p:spPr bwMode="auto">
          <a:xfrm>
            <a:off x="2798763" y="5589240"/>
            <a:ext cx="541337" cy="611187"/>
          </a:xfrm>
          <a:prstGeom prst="leftBrace">
            <a:avLst>
              <a:gd name="adj1" fmla="val 8300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7" name="ZoneTexte 22"/>
          <p:cNvSpPr txBox="1">
            <a:spLocks noChangeArrowheads="1"/>
          </p:cNvSpPr>
          <p:nvPr/>
        </p:nvSpPr>
        <p:spPr bwMode="auto">
          <a:xfrm>
            <a:off x="697552" y="5718467"/>
            <a:ext cx="2447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>
                <a:solidFill>
                  <a:srgbClr val="800000"/>
                </a:solidFill>
                <a:latin typeface="Garamond" pitchFamily="18" charset="0"/>
              </a:rPr>
              <a:t>Voisins à 2 sauts</a:t>
            </a:r>
          </a:p>
        </p:txBody>
      </p:sp>
      <p:sp>
        <p:nvSpPr>
          <p:cNvPr id="36898" name="ZoneTexte 23"/>
          <p:cNvSpPr txBox="1">
            <a:spLocks noChangeArrowheads="1"/>
          </p:cNvSpPr>
          <p:nvPr/>
        </p:nvSpPr>
        <p:spPr bwMode="auto">
          <a:xfrm>
            <a:off x="2268538" y="908050"/>
            <a:ext cx="5852160" cy="400050"/>
          </a:xfrm>
          <a:prstGeom prst="rect">
            <a:avLst/>
          </a:prstGeom>
          <a:solidFill>
            <a:srgbClr val="FFDC6D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fr-FR" sz="2000" dirty="0">
                <a:latin typeface="Garamond" pitchFamily="18" charset="0"/>
              </a:rPr>
              <a:t>2</a:t>
            </a:r>
            <a:r>
              <a:rPr lang="fr-FR" sz="2000" baseline="30000" dirty="0">
                <a:latin typeface="Garamond" pitchFamily="18" charset="0"/>
              </a:rPr>
              <a:t>ème</a:t>
            </a:r>
            <a:r>
              <a:rPr lang="fr-FR" sz="2000" dirty="0">
                <a:latin typeface="Garamond" pitchFamily="18" charset="0"/>
              </a:rPr>
              <a:t> itération : B </a:t>
            </a:r>
            <a:r>
              <a:rPr lang="fr-FR" sz="2000" dirty="0" smtClean="0">
                <a:latin typeface="Garamond" pitchFamily="18" charset="0"/>
              </a:rPr>
              <a:t>sait </a:t>
            </a:r>
            <a:r>
              <a:rPr lang="fr-FR" sz="2000" dirty="0">
                <a:latin typeface="Garamond" pitchFamily="18" charset="0"/>
              </a:rPr>
              <a:t>que D se trouve à 2 sauts de lui </a:t>
            </a:r>
          </a:p>
        </p:txBody>
      </p:sp>
      <p:cxnSp>
        <p:nvCxnSpPr>
          <p:cNvPr id="36900" name="Connecteur droit avec flèche 27"/>
          <p:cNvCxnSpPr>
            <a:cxnSpLocks noChangeShapeType="1"/>
          </p:cNvCxnSpPr>
          <p:nvPr/>
        </p:nvCxnSpPr>
        <p:spPr bwMode="auto">
          <a:xfrm>
            <a:off x="5143500" y="1917700"/>
            <a:ext cx="1260475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1" name="Connecteur droit avec flèche 28"/>
          <p:cNvCxnSpPr>
            <a:cxnSpLocks noChangeShapeType="1"/>
          </p:cNvCxnSpPr>
          <p:nvPr/>
        </p:nvCxnSpPr>
        <p:spPr bwMode="auto">
          <a:xfrm>
            <a:off x="3195638" y="1917700"/>
            <a:ext cx="1260475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2" name="ZoneTexte 21"/>
          <p:cNvSpPr txBox="1">
            <a:spLocks noChangeArrowheads="1"/>
          </p:cNvSpPr>
          <p:nvPr/>
        </p:nvSpPr>
        <p:spPr bwMode="auto">
          <a:xfrm>
            <a:off x="682327" y="5016977"/>
            <a:ext cx="2449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>
                <a:solidFill>
                  <a:srgbClr val="800000"/>
                </a:solidFill>
                <a:latin typeface="Garamond" pitchFamily="18" charset="0"/>
              </a:rPr>
              <a:t>Voisin immédiat </a:t>
            </a:r>
          </a:p>
        </p:txBody>
      </p:sp>
      <p:sp>
        <p:nvSpPr>
          <p:cNvPr id="36903" name="ZoneTexte 23"/>
          <p:cNvSpPr txBox="1">
            <a:spLocks noChangeArrowheads="1"/>
          </p:cNvSpPr>
          <p:nvPr/>
        </p:nvSpPr>
        <p:spPr bwMode="auto">
          <a:xfrm>
            <a:off x="269875" y="4108450"/>
            <a:ext cx="4525963" cy="369888"/>
          </a:xfrm>
          <a:prstGeom prst="rect">
            <a:avLst/>
          </a:prstGeom>
          <a:solidFill>
            <a:srgbClr val="FFC9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>
                <a:solidFill>
                  <a:schemeClr val="accent2"/>
                </a:solidFill>
                <a:latin typeface="Garamond" pitchFamily="18" charset="0"/>
              </a:rPr>
              <a:t>Table de routage de </a:t>
            </a:r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B </a:t>
            </a:r>
            <a:r>
              <a:rPr lang="fr-FR" dirty="0">
                <a:solidFill>
                  <a:schemeClr val="accent2"/>
                </a:solidFill>
                <a:latin typeface="Garamond" pitchFamily="18" charset="0"/>
              </a:rPr>
              <a:t>après la 2</a:t>
            </a:r>
            <a:r>
              <a:rPr lang="fr-FR" baseline="30000" dirty="0">
                <a:solidFill>
                  <a:schemeClr val="accent2"/>
                </a:solidFill>
                <a:latin typeface="Garamond" pitchFamily="18" charset="0"/>
              </a:rPr>
              <a:t>ème</a:t>
            </a:r>
            <a:r>
              <a:rPr lang="fr-FR" dirty="0">
                <a:solidFill>
                  <a:schemeClr val="accent2"/>
                </a:solidFill>
                <a:latin typeface="Garamond" pitchFamily="18" charset="0"/>
              </a:rPr>
              <a:t> itération </a:t>
            </a:r>
          </a:p>
        </p:txBody>
      </p:sp>
      <p:sp>
        <p:nvSpPr>
          <p:cNvPr id="26" name="Accolade ouvrante 20"/>
          <p:cNvSpPr>
            <a:spLocks/>
          </p:cNvSpPr>
          <p:nvPr/>
        </p:nvSpPr>
        <p:spPr bwMode="auto">
          <a:xfrm>
            <a:off x="2785448" y="4906045"/>
            <a:ext cx="541337" cy="611187"/>
          </a:xfrm>
          <a:prstGeom prst="leftBrace">
            <a:avLst>
              <a:gd name="adj1" fmla="val 8300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4154488" y="5622925"/>
            <a:ext cx="3973512" cy="2540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488950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Convergence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022975" y="4968875"/>
            <a:ext cx="2133600" cy="476250"/>
          </a:xfrm>
        </p:spPr>
        <p:txBody>
          <a:bodyPr/>
          <a:lstStyle/>
          <a:p>
            <a:pPr>
              <a:defRPr/>
            </a:pPr>
            <a:fld id="{D0D8755B-B324-404A-B77C-320C858D7B89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  <p:grpSp>
        <p:nvGrpSpPr>
          <p:cNvPr id="37892" name="Groupe 32"/>
          <p:cNvGrpSpPr>
            <a:grpSpLocks/>
          </p:cNvGrpSpPr>
          <p:nvPr/>
        </p:nvGrpSpPr>
        <p:grpSpPr bwMode="auto">
          <a:xfrm>
            <a:off x="439738" y="1914525"/>
            <a:ext cx="6697662" cy="1152525"/>
            <a:chOff x="971600" y="2163459"/>
            <a:chExt cx="6698378" cy="1153197"/>
          </a:xfrm>
        </p:grpSpPr>
        <p:grpSp>
          <p:nvGrpSpPr>
            <p:cNvPr id="37929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7933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7934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7935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7936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7937" name="Connecteur droit 11"/>
              <p:cNvCxnSpPr>
                <a:cxnSpLocks noChangeShapeType="1"/>
                <a:stCxn id="37933" idx="6"/>
                <a:endCxn id="37934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938" name="Connecteur droit 13"/>
              <p:cNvCxnSpPr>
                <a:cxnSpLocks noChangeShapeType="1"/>
                <a:stCxn id="37934" idx="6"/>
                <a:endCxn id="37935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939" name="Connecteur droit 15"/>
              <p:cNvCxnSpPr>
                <a:cxnSpLocks noChangeShapeType="1"/>
                <a:stCxn id="37935" idx="6"/>
                <a:endCxn id="37936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7930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7931" name="Connecteur droit 11"/>
            <p:cNvCxnSpPr>
              <a:cxnSpLocks noChangeShapeType="1"/>
              <a:stCxn id="37933" idx="5"/>
              <a:endCxn id="37930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32" name="Connecteur droit 11"/>
            <p:cNvCxnSpPr>
              <a:cxnSpLocks noChangeShapeType="1"/>
              <a:stCxn id="37930" idx="6"/>
              <a:endCxn id="37936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893" name="ZoneTexte 26"/>
          <p:cNvSpPr txBox="1">
            <a:spLocks noChangeArrowheads="1"/>
          </p:cNvSpPr>
          <p:nvPr/>
        </p:nvSpPr>
        <p:spPr bwMode="auto">
          <a:xfrm>
            <a:off x="74613" y="938213"/>
            <a:ext cx="8961437" cy="457200"/>
          </a:xfrm>
          <a:prstGeom prst="rect">
            <a:avLst/>
          </a:prstGeom>
          <a:solidFill>
            <a:srgbClr val="FFC9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fr-FR" sz="2000">
                <a:latin typeface="Garamond" pitchFamily="18" charset="0"/>
              </a:rPr>
              <a:t>3</a:t>
            </a:r>
            <a:r>
              <a:rPr lang="fr-FR" sz="2000" baseline="30000">
                <a:latin typeface="Garamond" pitchFamily="18" charset="0"/>
              </a:rPr>
              <a:t>ème</a:t>
            </a:r>
            <a:r>
              <a:rPr lang="fr-FR" sz="2000">
                <a:latin typeface="Garamond" pitchFamily="18" charset="0"/>
              </a:rPr>
              <a:t> itération : A a compris qu’il y a un autre chemin à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3 sauts</a:t>
            </a:r>
            <a:r>
              <a:rPr lang="fr-FR" sz="2000">
                <a:latin typeface="Garamond" pitchFamily="18" charset="0"/>
              </a:rPr>
              <a:t> qui lui sépare de D </a:t>
            </a:r>
          </a:p>
        </p:txBody>
      </p:sp>
      <p:cxnSp>
        <p:nvCxnSpPr>
          <p:cNvPr id="37894" name="Connecteur droit avec flèche 30"/>
          <p:cNvCxnSpPr>
            <a:cxnSpLocks noChangeShapeType="1"/>
          </p:cNvCxnSpPr>
          <p:nvPr/>
        </p:nvCxnSpPr>
        <p:spPr bwMode="auto">
          <a:xfrm>
            <a:off x="1258888" y="2060575"/>
            <a:ext cx="126047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5" name="Connecteur droit avec flèche 31"/>
          <p:cNvCxnSpPr>
            <a:cxnSpLocks noChangeShapeType="1"/>
          </p:cNvCxnSpPr>
          <p:nvPr/>
        </p:nvCxnSpPr>
        <p:spPr bwMode="auto">
          <a:xfrm>
            <a:off x="3311525" y="2060575"/>
            <a:ext cx="126047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6" name="Connecteur droit avec flèche 32"/>
          <p:cNvCxnSpPr>
            <a:cxnSpLocks noChangeShapeType="1"/>
          </p:cNvCxnSpPr>
          <p:nvPr/>
        </p:nvCxnSpPr>
        <p:spPr bwMode="auto">
          <a:xfrm>
            <a:off x="5292725" y="2060575"/>
            <a:ext cx="1258888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1" name="Tableau 30"/>
          <p:cNvGraphicFramePr>
            <a:graphicFrameLocks noGrp="1"/>
          </p:cNvGraphicFramePr>
          <p:nvPr/>
        </p:nvGraphicFramePr>
        <p:xfrm>
          <a:off x="3563938" y="4097338"/>
          <a:ext cx="5040312" cy="1631950"/>
        </p:xfrm>
        <a:graphic>
          <a:graphicData uri="http://schemas.openxmlformats.org/drawingml/2006/table">
            <a:tbl>
              <a:tblPr/>
              <a:tblGrid>
                <a:gridCol w="2382693"/>
                <a:gridCol w="1466272"/>
                <a:gridCol w="1191347"/>
              </a:tblGrid>
              <a:tr h="326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Adresse destination</a:t>
                      </a: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err="1">
                          <a:latin typeface="Garamond" pitchFamily="18" charset="0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20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 hop</a:t>
                      </a: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Distance</a:t>
                      </a: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26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20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26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20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20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20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26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20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20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20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26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20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20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20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7927" name="Rectangle 25"/>
          <p:cNvSpPr>
            <a:spLocks noChangeArrowheads="1"/>
          </p:cNvSpPr>
          <p:nvPr/>
        </p:nvSpPr>
        <p:spPr bwMode="auto">
          <a:xfrm>
            <a:off x="4270375" y="5119688"/>
            <a:ext cx="3973513" cy="2540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928" name="ZoneTexte 23"/>
          <p:cNvSpPr txBox="1">
            <a:spLocks noChangeArrowheads="1"/>
          </p:cNvSpPr>
          <p:nvPr/>
        </p:nvSpPr>
        <p:spPr bwMode="auto">
          <a:xfrm>
            <a:off x="827088" y="3644900"/>
            <a:ext cx="4525962" cy="369888"/>
          </a:xfrm>
          <a:prstGeom prst="rect">
            <a:avLst/>
          </a:prstGeom>
          <a:solidFill>
            <a:srgbClr val="FFC9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>
                <a:solidFill>
                  <a:schemeClr val="accent2"/>
                </a:solidFill>
                <a:latin typeface="Garamond" pitchFamily="18" charset="0"/>
              </a:rPr>
              <a:t>Table de routage de A après la 3</a:t>
            </a:r>
            <a:r>
              <a:rPr lang="fr-FR" baseline="30000" dirty="0">
                <a:solidFill>
                  <a:schemeClr val="accent2"/>
                </a:solidFill>
                <a:latin typeface="Garamond" pitchFamily="18" charset="0"/>
              </a:rPr>
              <a:t>ème</a:t>
            </a:r>
            <a:r>
              <a:rPr lang="fr-FR" dirty="0">
                <a:solidFill>
                  <a:schemeClr val="accent2"/>
                </a:solidFill>
                <a:latin typeface="Garamond" pitchFamily="18" charset="0"/>
              </a:rPr>
              <a:t> itération </a:t>
            </a:r>
          </a:p>
        </p:txBody>
      </p:sp>
      <p:sp>
        <p:nvSpPr>
          <p:cNvPr id="5" name="Forme libre 4"/>
          <p:cNvSpPr/>
          <p:nvPr/>
        </p:nvSpPr>
        <p:spPr bwMode="auto">
          <a:xfrm>
            <a:off x="805218" y="1569461"/>
            <a:ext cx="2197289" cy="245691"/>
          </a:xfrm>
          <a:custGeom>
            <a:avLst/>
            <a:gdLst>
              <a:gd name="connsiteX0" fmla="*/ 2197289 w 2197289"/>
              <a:gd name="connsiteY0" fmla="*/ 232043 h 245691"/>
              <a:gd name="connsiteX1" fmla="*/ 1255594 w 2197289"/>
              <a:gd name="connsiteY1" fmla="*/ 32 h 245691"/>
              <a:gd name="connsiteX2" fmla="*/ 0 w 2197289"/>
              <a:gd name="connsiteY2" fmla="*/ 245691 h 245691"/>
              <a:gd name="connsiteX3" fmla="*/ 0 w 2197289"/>
              <a:gd name="connsiteY3" fmla="*/ 245691 h 24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7289" h="245691">
                <a:moveTo>
                  <a:pt x="2197289" y="232043"/>
                </a:moveTo>
                <a:cubicBezTo>
                  <a:pt x="1909549" y="114900"/>
                  <a:pt x="1621809" y="-2243"/>
                  <a:pt x="1255594" y="32"/>
                </a:cubicBezTo>
                <a:cubicBezTo>
                  <a:pt x="889379" y="2307"/>
                  <a:pt x="0" y="245691"/>
                  <a:pt x="0" y="245691"/>
                </a:cubicBezTo>
                <a:lnTo>
                  <a:pt x="0" y="245691"/>
                </a:ln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71883" y="5756861"/>
            <a:ext cx="8964613" cy="105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8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742950" lvl="2" indent="-342900" algn="just">
              <a:buClr>
                <a:srgbClr val="FF0000"/>
              </a:buClr>
              <a:defRPr/>
            </a:pPr>
            <a:r>
              <a:rPr lang="fr-FR" sz="1800" b="0" dirty="0" smtClean="0">
                <a:latin typeface="Garamond" pitchFamily="18" charset="0"/>
              </a:rPr>
              <a:t>Nouvelle route </a:t>
            </a:r>
            <a:r>
              <a:rPr lang="fr-FR" sz="1800" b="0" dirty="0" smtClean="0">
                <a:latin typeface="Garamond" pitchFamily="18" charset="0"/>
                <a:sym typeface="Wingdings" pitchFamily="2" charset="2"/>
              </a:rPr>
              <a:t> le routeur l’insère dans sa table de routage.</a:t>
            </a:r>
            <a:endParaRPr lang="fr-FR" sz="1800" b="0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r>
              <a:rPr lang="fr-FR" sz="1800" b="0" dirty="0" smtClean="0">
                <a:latin typeface="Garamond" pitchFamily="18" charset="0"/>
              </a:rPr>
              <a:t>Compare les routes reçues avec ses propres routes connues et met à jour sa propre table de routage </a:t>
            </a:r>
            <a:r>
              <a:rPr lang="fr-FR" sz="1800" b="0" dirty="0" smtClean="0"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1800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garde toujours la distance minimale. </a:t>
            </a:r>
            <a:endParaRPr lang="fr-FR" sz="1800" dirty="0" smtClean="0">
              <a:latin typeface="Garamond" pitchFamily="18" charset="0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sz="1800" b="0" dirty="0" smtClean="0">
              <a:latin typeface="Garamond" pitchFamily="18" charset="0"/>
              <a:cs typeface="+mn-cs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1800" b="0" dirty="0" smtClean="0">
              <a:latin typeface="Garamond" pitchFamily="18" charset="0"/>
              <a:cs typeface="+mn-cs"/>
            </a:endParaRPr>
          </a:p>
          <a:p>
            <a:pPr>
              <a:defRPr/>
            </a:pPr>
            <a:endParaRPr lang="fr-FR" sz="1800" b="0" dirty="0" smtClean="0">
              <a:latin typeface="Garamond" pitchFamily="18" charset="0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1800" b="0" dirty="0" smtClean="0">
              <a:latin typeface="Garamond" pitchFamily="18" charset="0"/>
              <a:cs typeface="+mn-cs"/>
            </a:endParaRPr>
          </a:p>
        </p:txBody>
      </p:sp>
      <p:sp>
        <p:nvSpPr>
          <p:cNvPr id="25" name="Forme libre 24"/>
          <p:cNvSpPr/>
          <p:nvPr/>
        </p:nvSpPr>
        <p:spPr bwMode="auto">
          <a:xfrm>
            <a:off x="3131840" y="1599117"/>
            <a:ext cx="1674362" cy="245707"/>
          </a:xfrm>
          <a:custGeom>
            <a:avLst/>
            <a:gdLst>
              <a:gd name="connsiteX0" fmla="*/ 2197289 w 2197289"/>
              <a:gd name="connsiteY0" fmla="*/ 232043 h 245691"/>
              <a:gd name="connsiteX1" fmla="*/ 1255594 w 2197289"/>
              <a:gd name="connsiteY1" fmla="*/ 32 h 245691"/>
              <a:gd name="connsiteX2" fmla="*/ 0 w 2197289"/>
              <a:gd name="connsiteY2" fmla="*/ 245691 h 245691"/>
              <a:gd name="connsiteX3" fmla="*/ 0 w 2197289"/>
              <a:gd name="connsiteY3" fmla="*/ 245691 h 24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7289" h="245691">
                <a:moveTo>
                  <a:pt x="2197289" y="232043"/>
                </a:moveTo>
                <a:cubicBezTo>
                  <a:pt x="1909549" y="114900"/>
                  <a:pt x="1621809" y="-2243"/>
                  <a:pt x="1255594" y="32"/>
                </a:cubicBezTo>
                <a:cubicBezTo>
                  <a:pt x="889379" y="2307"/>
                  <a:pt x="0" y="245691"/>
                  <a:pt x="0" y="245691"/>
                </a:cubicBezTo>
                <a:lnTo>
                  <a:pt x="0" y="245691"/>
                </a:ln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lèche droite 28"/>
          <p:cNvSpPr>
            <a:spLocks noChangeArrowheads="1"/>
          </p:cNvSpPr>
          <p:nvPr/>
        </p:nvSpPr>
        <p:spPr bwMode="auto">
          <a:xfrm>
            <a:off x="3392576" y="5114784"/>
            <a:ext cx="822960" cy="274320"/>
          </a:xfrm>
          <a:prstGeom prst="rightArrow">
            <a:avLst>
              <a:gd name="adj1" fmla="val 50000"/>
              <a:gd name="adj2" fmla="val 49704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Forme libre 37"/>
          <p:cNvSpPr>
            <a:spLocks/>
          </p:cNvSpPr>
          <p:nvPr/>
        </p:nvSpPr>
        <p:spPr bwMode="auto">
          <a:xfrm>
            <a:off x="971600" y="2564904"/>
            <a:ext cx="5702300" cy="631825"/>
          </a:xfrm>
          <a:custGeom>
            <a:avLst/>
            <a:gdLst>
              <a:gd name="T0" fmla="*/ 0 w 5701553"/>
              <a:gd name="T1" fmla="*/ 0 h 632012"/>
              <a:gd name="T2" fmla="*/ 2889929 w 5701553"/>
              <a:gd name="T3" fmla="*/ 637267 h 632012"/>
              <a:gd name="T4" fmla="*/ 5725843 w 5701553"/>
              <a:gd name="T5" fmla="*/ 0 h 632012"/>
              <a:gd name="T6" fmla="*/ 5725843 w 5701553"/>
              <a:gd name="T7" fmla="*/ 0 h 632012"/>
              <a:gd name="T8" fmla="*/ 0 60000 65536"/>
              <a:gd name="T9" fmla="*/ 0 60000 65536"/>
              <a:gd name="T10" fmla="*/ 0 60000 65536"/>
              <a:gd name="T11" fmla="*/ 0 60000 65536"/>
              <a:gd name="T12" fmla="*/ 0 w 5701553"/>
              <a:gd name="T13" fmla="*/ 0 h 632012"/>
              <a:gd name="T14" fmla="*/ 5701553 w 5701553"/>
              <a:gd name="T15" fmla="*/ 632012 h 6320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01553" h="632012">
                <a:moveTo>
                  <a:pt x="0" y="0"/>
                </a:moveTo>
                <a:cubicBezTo>
                  <a:pt x="963705" y="316006"/>
                  <a:pt x="1927411" y="632012"/>
                  <a:pt x="2877670" y="632012"/>
                </a:cubicBezTo>
                <a:cubicBezTo>
                  <a:pt x="3827929" y="632012"/>
                  <a:pt x="5701553" y="0"/>
                  <a:pt x="5701553" y="0"/>
                </a:cubicBezTo>
              </a:path>
            </a:pathLst>
          </a:custGeom>
          <a:noFill/>
          <a:ln w="571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RIP : construction des tables de routage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B163F8E0-55BA-4B47-A677-BD6261BAD17B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  <p:grpSp>
        <p:nvGrpSpPr>
          <p:cNvPr id="39940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40082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40086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40087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40088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40089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40090" name="Connecteur droit 11"/>
              <p:cNvCxnSpPr>
                <a:cxnSpLocks noChangeShapeType="1"/>
                <a:stCxn id="40086" idx="6"/>
                <a:endCxn id="40087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91" name="Connecteur droit 13"/>
              <p:cNvCxnSpPr>
                <a:cxnSpLocks noChangeShapeType="1"/>
                <a:stCxn id="40087" idx="6"/>
                <a:endCxn id="40088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092" name="Connecteur droit 15"/>
              <p:cNvCxnSpPr>
                <a:cxnSpLocks noChangeShapeType="1"/>
                <a:stCxn id="40088" idx="6"/>
                <a:endCxn id="40089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0083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40084" name="Connecteur droit 11"/>
            <p:cNvCxnSpPr>
              <a:cxnSpLocks noChangeShapeType="1"/>
              <a:stCxn id="40086" idx="5"/>
              <a:endCxn id="40083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85" name="Connecteur droit 11"/>
            <p:cNvCxnSpPr>
              <a:cxnSpLocks noChangeShapeType="1"/>
              <a:stCxn id="40083" idx="6"/>
              <a:endCxn id="40089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179388" y="1277938"/>
          <a:ext cx="3887787" cy="1304925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9967" name="Connecteur droit avec flèche 28"/>
          <p:cNvCxnSpPr>
            <a:cxnSpLocks noChangeShapeType="1"/>
            <a:endCxn id="40087" idx="3"/>
          </p:cNvCxnSpPr>
          <p:nvPr/>
        </p:nvCxnSpPr>
        <p:spPr bwMode="auto">
          <a:xfrm flipV="1">
            <a:off x="2051050" y="3416300"/>
            <a:ext cx="1322388" cy="51752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8" name="Connecteur droit avec flèche 29"/>
          <p:cNvCxnSpPr>
            <a:cxnSpLocks noChangeShapeType="1"/>
            <a:endCxn id="40088" idx="5"/>
          </p:cNvCxnSpPr>
          <p:nvPr/>
        </p:nvCxnSpPr>
        <p:spPr bwMode="auto">
          <a:xfrm flipH="1" flipV="1">
            <a:off x="5726113" y="3416300"/>
            <a:ext cx="1150937" cy="58896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9" name="Connecteur droit avec flèche 28"/>
          <p:cNvCxnSpPr>
            <a:cxnSpLocks noChangeShapeType="1"/>
            <a:stCxn id="40086" idx="7"/>
          </p:cNvCxnSpPr>
          <p:nvPr/>
        </p:nvCxnSpPr>
        <p:spPr bwMode="auto">
          <a:xfrm flipV="1">
            <a:off x="1549400" y="2565400"/>
            <a:ext cx="285750" cy="44291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0" name="Connecteur droit avec flèche 28"/>
          <p:cNvCxnSpPr>
            <a:cxnSpLocks noChangeShapeType="1"/>
            <a:stCxn id="40089" idx="0"/>
          </p:cNvCxnSpPr>
          <p:nvPr/>
        </p:nvCxnSpPr>
        <p:spPr bwMode="auto">
          <a:xfrm flipV="1">
            <a:off x="7467600" y="2420938"/>
            <a:ext cx="200025" cy="503237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1" name="Connecteur droit avec flèche 29"/>
          <p:cNvCxnSpPr>
            <a:cxnSpLocks noChangeShapeType="1"/>
            <a:endCxn id="40083" idx="4"/>
          </p:cNvCxnSpPr>
          <p:nvPr/>
        </p:nvCxnSpPr>
        <p:spPr bwMode="auto">
          <a:xfrm flipV="1">
            <a:off x="4284663" y="4076700"/>
            <a:ext cx="157162" cy="136842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0" name="Tableau 49"/>
          <p:cNvGraphicFramePr>
            <a:graphicFrameLocks noGrp="1"/>
          </p:cNvGraphicFramePr>
          <p:nvPr/>
        </p:nvGraphicFramePr>
        <p:xfrm>
          <a:off x="66675" y="3933825"/>
          <a:ext cx="3887789" cy="1304925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/>
        </p:nvGraphicFramePr>
        <p:xfrm>
          <a:off x="5076825" y="1125538"/>
          <a:ext cx="3887789" cy="1304925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au 56"/>
          <p:cNvGraphicFramePr>
            <a:graphicFrameLocks noGrp="1"/>
          </p:cNvGraphicFramePr>
          <p:nvPr/>
        </p:nvGraphicFramePr>
        <p:xfrm>
          <a:off x="5003800" y="4005263"/>
          <a:ext cx="3887789" cy="1304925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au 59"/>
          <p:cNvGraphicFramePr>
            <a:graphicFrameLocks noGrp="1"/>
          </p:cNvGraphicFramePr>
          <p:nvPr/>
        </p:nvGraphicFramePr>
        <p:xfrm>
          <a:off x="2019300" y="5448300"/>
          <a:ext cx="3887789" cy="1304925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0076" name="ZoneTexte 61"/>
          <p:cNvSpPr txBox="1">
            <a:spLocks noChangeArrowheads="1"/>
          </p:cNvSpPr>
          <p:nvPr/>
        </p:nvSpPr>
        <p:spPr bwMode="auto">
          <a:xfrm>
            <a:off x="468313" y="549275"/>
            <a:ext cx="6586537" cy="4318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latin typeface="Garamond" pitchFamily="18" charset="0"/>
              </a:rPr>
              <a:t>Après 90 secondes : 3</a:t>
            </a:r>
            <a:r>
              <a:rPr lang="fr-FR" baseline="30000">
                <a:latin typeface="Garamond" pitchFamily="18" charset="0"/>
              </a:rPr>
              <a:t>ème</a:t>
            </a:r>
            <a:r>
              <a:rPr lang="fr-FR">
                <a:latin typeface="Garamond" pitchFamily="18" charset="0"/>
              </a:rPr>
              <a:t> itération </a:t>
            </a:r>
            <a:r>
              <a:rPr lang="fr-FR">
                <a:latin typeface="Garamond" pitchFamily="18" charset="0"/>
                <a:sym typeface="Wingdings" pitchFamily="2" charset="2"/>
              </a:rPr>
              <a:t> découvrir les voisins à 3 sauts</a:t>
            </a:r>
            <a:endParaRPr lang="fr-FR">
              <a:latin typeface="Garamond" pitchFamily="18" charset="0"/>
            </a:endParaRPr>
          </a:p>
          <a:p>
            <a:pPr eaLnBrk="1" hangingPunct="1"/>
            <a:endParaRPr lang="fr-FR">
              <a:latin typeface="Garamond" pitchFamily="18" charset="0"/>
            </a:endParaRPr>
          </a:p>
        </p:txBody>
      </p:sp>
      <p:sp>
        <p:nvSpPr>
          <p:cNvPr id="40077" name="Rectangle 26"/>
          <p:cNvSpPr>
            <a:spLocks noChangeArrowheads="1"/>
          </p:cNvSpPr>
          <p:nvPr/>
        </p:nvSpPr>
        <p:spPr bwMode="auto">
          <a:xfrm>
            <a:off x="755650" y="1817688"/>
            <a:ext cx="3024188" cy="5048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078" name="Flèche droite 27"/>
          <p:cNvSpPr>
            <a:spLocks noChangeArrowheads="1"/>
          </p:cNvSpPr>
          <p:nvPr/>
        </p:nvSpPr>
        <p:spPr bwMode="auto">
          <a:xfrm>
            <a:off x="1366838" y="6242050"/>
            <a:ext cx="612775" cy="215900"/>
          </a:xfrm>
          <a:prstGeom prst="rightArrow">
            <a:avLst>
              <a:gd name="adj1" fmla="val 50000"/>
              <a:gd name="adj2" fmla="val 50090"/>
            </a:avLst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079" name="Flèche droite 28"/>
          <p:cNvSpPr>
            <a:spLocks noChangeArrowheads="1"/>
          </p:cNvSpPr>
          <p:nvPr/>
        </p:nvSpPr>
        <p:spPr bwMode="auto">
          <a:xfrm>
            <a:off x="215900" y="4729163"/>
            <a:ext cx="612775" cy="217487"/>
          </a:xfrm>
          <a:prstGeom prst="rightArrow">
            <a:avLst>
              <a:gd name="adj1" fmla="val 50000"/>
              <a:gd name="adj2" fmla="val 49724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080" name="Flèche droite 28"/>
          <p:cNvSpPr>
            <a:spLocks noChangeArrowheads="1"/>
          </p:cNvSpPr>
          <p:nvPr/>
        </p:nvSpPr>
        <p:spPr bwMode="auto">
          <a:xfrm>
            <a:off x="328613" y="2090738"/>
            <a:ext cx="323850" cy="217487"/>
          </a:xfrm>
          <a:prstGeom prst="rightArrow">
            <a:avLst>
              <a:gd name="adj1" fmla="val 50000"/>
              <a:gd name="adj2" fmla="val 49704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081" name="Flèche droite 28"/>
          <p:cNvSpPr>
            <a:spLocks noChangeArrowheads="1"/>
          </p:cNvSpPr>
          <p:nvPr/>
        </p:nvSpPr>
        <p:spPr bwMode="auto">
          <a:xfrm>
            <a:off x="336550" y="1844675"/>
            <a:ext cx="323850" cy="217488"/>
          </a:xfrm>
          <a:prstGeom prst="rightArrow">
            <a:avLst>
              <a:gd name="adj1" fmla="val 50000"/>
              <a:gd name="adj2" fmla="val 49704"/>
            </a:avLst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solidFill>
                <a:srgbClr val="80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984864" y="5469325"/>
            <a:ext cx="3108960" cy="1188720"/>
          </a:xfrm>
          <a:prstGeom prst="rect">
            <a:avLst/>
          </a:prstGeom>
          <a:solidFill>
            <a:srgbClr val="FFC993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400" dirty="0">
                <a:solidFill>
                  <a:schemeClr val="accent2"/>
                </a:solidFill>
                <a:latin typeface="Garamond" pitchFamily="18" charset="0"/>
              </a:rPr>
              <a:t>Les tables </a:t>
            </a:r>
            <a:r>
              <a:rPr lang="fr-FR" sz="2400" dirty="0" smtClean="0">
                <a:solidFill>
                  <a:schemeClr val="accent2"/>
                </a:solidFill>
                <a:latin typeface="Garamond" pitchFamily="18" charset="0"/>
              </a:rPr>
              <a:t>de routage sont stables </a:t>
            </a:r>
            <a:r>
              <a:rPr lang="fr-FR" sz="2400" dirty="0">
                <a:solidFill>
                  <a:schemeClr val="accent2"/>
                </a:solidFill>
                <a:latin typeface="Garamond" pitchFamily="18" charset="0"/>
              </a:rPr>
              <a:t>dès la 2</a:t>
            </a:r>
            <a:r>
              <a:rPr lang="fr-FR" sz="2400" baseline="30000" dirty="0">
                <a:solidFill>
                  <a:schemeClr val="accent2"/>
                </a:solidFill>
                <a:latin typeface="Garamond" pitchFamily="18" charset="0"/>
              </a:rPr>
              <a:t>ème</a:t>
            </a:r>
            <a:r>
              <a:rPr lang="fr-FR" sz="2400" dirty="0">
                <a:solidFill>
                  <a:schemeClr val="accent2"/>
                </a:solidFill>
                <a:latin typeface="Garamond" pitchFamily="18" charset="0"/>
              </a:rPr>
              <a:t> itération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RIP : construction des tables de routage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61D47216-1F36-41BB-83E0-EB8B2D2236D5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  <p:grpSp>
        <p:nvGrpSpPr>
          <p:cNvPr id="40964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41102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41106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41107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41108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41109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41110" name="Connecteur droit 11"/>
              <p:cNvCxnSpPr>
                <a:cxnSpLocks noChangeShapeType="1"/>
                <a:stCxn id="41106" idx="6"/>
                <a:endCxn id="41107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111" name="Connecteur droit 13"/>
              <p:cNvCxnSpPr>
                <a:cxnSpLocks noChangeShapeType="1"/>
                <a:stCxn id="41107" idx="6"/>
                <a:endCxn id="41108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112" name="Connecteur droit 15"/>
              <p:cNvCxnSpPr>
                <a:cxnSpLocks noChangeShapeType="1"/>
                <a:stCxn id="41108" idx="6"/>
                <a:endCxn id="41109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1103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41104" name="Connecteur droit 11"/>
            <p:cNvCxnSpPr>
              <a:cxnSpLocks noChangeShapeType="1"/>
              <a:stCxn id="41106" idx="5"/>
              <a:endCxn id="41103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05" name="Connecteur droit 11"/>
            <p:cNvCxnSpPr>
              <a:cxnSpLocks noChangeShapeType="1"/>
              <a:stCxn id="41103" idx="6"/>
              <a:endCxn id="41109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179388" y="1277938"/>
          <a:ext cx="3887787" cy="1304925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40991" name="Connecteur droit avec flèche 28"/>
          <p:cNvCxnSpPr>
            <a:cxnSpLocks noChangeShapeType="1"/>
            <a:endCxn id="41107" idx="3"/>
          </p:cNvCxnSpPr>
          <p:nvPr/>
        </p:nvCxnSpPr>
        <p:spPr bwMode="auto">
          <a:xfrm flipV="1">
            <a:off x="2051050" y="3416300"/>
            <a:ext cx="1322388" cy="51752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2" name="Connecteur droit avec flèche 29"/>
          <p:cNvCxnSpPr>
            <a:cxnSpLocks noChangeShapeType="1"/>
            <a:endCxn id="41108" idx="5"/>
          </p:cNvCxnSpPr>
          <p:nvPr/>
        </p:nvCxnSpPr>
        <p:spPr bwMode="auto">
          <a:xfrm flipH="1" flipV="1">
            <a:off x="5726113" y="3416300"/>
            <a:ext cx="1150937" cy="58896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3" name="Connecteur droit avec flèche 28"/>
          <p:cNvCxnSpPr>
            <a:cxnSpLocks noChangeShapeType="1"/>
            <a:stCxn id="41106" idx="7"/>
          </p:cNvCxnSpPr>
          <p:nvPr/>
        </p:nvCxnSpPr>
        <p:spPr bwMode="auto">
          <a:xfrm flipV="1">
            <a:off x="1549400" y="2565400"/>
            <a:ext cx="285750" cy="44291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4" name="Connecteur droit avec flèche 28"/>
          <p:cNvCxnSpPr>
            <a:cxnSpLocks noChangeShapeType="1"/>
            <a:stCxn id="41109" idx="0"/>
          </p:cNvCxnSpPr>
          <p:nvPr/>
        </p:nvCxnSpPr>
        <p:spPr bwMode="auto">
          <a:xfrm flipV="1">
            <a:off x="7467600" y="2420938"/>
            <a:ext cx="200025" cy="503237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5" name="Connecteur droit avec flèche 29"/>
          <p:cNvCxnSpPr>
            <a:cxnSpLocks noChangeShapeType="1"/>
            <a:endCxn id="41103" idx="4"/>
          </p:cNvCxnSpPr>
          <p:nvPr/>
        </p:nvCxnSpPr>
        <p:spPr bwMode="auto">
          <a:xfrm flipV="1">
            <a:off x="4284663" y="4076700"/>
            <a:ext cx="157162" cy="136842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0" name="Tableau 49"/>
          <p:cNvGraphicFramePr>
            <a:graphicFrameLocks noGrp="1"/>
          </p:cNvGraphicFramePr>
          <p:nvPr/>
        </p:nvGraphicFramePr>
        <p:xfrm>
          <a:off x="66675" y="3933825"/>
          <a:ext cx="3887789" cy="1304925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/>
        </p:nvGraphicFramePr>
        <p:xfrm>
          <a:off x="5076825" y="1125538"/>
          <a:ext cx="3887789" cy="1304925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au 56"/>
          <p:cNvGraphicFramePr>
            <a:graphicFrameLocks noGrp="1"/>
          </p:cNvGraphicFramePr>
          <p:nvPr/>
        </p:nvGraphicFramePr>
        <p:xfrm>
          <a:off x="5003800" y="4005263"/>
          <a:ext cx="3887789" cy="1304925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au 59"/>
          <p:cNvGraphicFramePr>
            <a:graphicFrameLocks noGrp="1"/>
          </p:cNvGraphicFramePr>
          <p:nvPr/>
        </p:nvGraphicFramePr>
        <p:xfrm>
          <a:off x="2019300" y="5448300"/>
          <a:ext cx="3887789" cy="1304925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1100" name="ZoneTexte 61"/>
          <p:cNvSpPr txBox="1">
            <a:spLocks noChangeArrowheads="1"/>
          </p:cNvSpPr>
          <p:nvPr/>
        </p:nvSpPr>
        <p:spPr bwMode="auto">
          <a:xfrm>
            <a:off x="468313" y="549275"/>
            <a:ext cx="7847012" cy="395288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latin typeface="Garamond" pitchFamily="18" charset="0"/>
              </a:rPr>
              <a:t>Après 30*N secondes : N</a:t>
            </a:r>
            <a:r>
              <a:rPr lang="fr-FR" baseline="30000">
                <a:latin typeface="Garamond" pitchFamily="18" charset="0"/>
              </a:rPr>
              <a:t>ème</a:t>
            </a:r>
            <a:r>
              <a:rPr lang="fr-FR">
                <a:latin typeface="Garamond" pitchFamily="18" charset="0"/>
              </a:rPr>
              <a:t> itération </a:t>
            </a:r>
            <a:r>
              <a:rPr lang="fr-FR">
                <a:latin typeface="Garamond" pitchFamily="18" charset="0"/>
                <a:sym typeface="Wingdings" pitchFamily="2" charset="2"/>
              </a:rPr>
              <a:t> découvrir les voisins à N sauts (N &gt; 3)</a:t>
            </a:r>
            <a:endParaRPr lang="fr-FR">
              <a:latin typeface="Garamond" pitchFamily="18" charset="0"/>
            </a:endParaRPr>
          </a:p>
          <a:p>
            <a:pPr eaLnBrk="1" hangingPunct="1"/>
            <a:endParaRPr lang="fr-FR">
              <a:latin typeface="Garamond" pitchFamily="18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168712" y="5349696"/>
            <a:ext cx="2651760" cy="1477328"/>
          </a:xfrm>
          <a:prstGeom prst="rect">
            <a:avLst/>
          </a:prstGeom>
          <a:solidFill>
            <a:srgbClr val="FFC993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dirty="0">
                <a:solidFill>
                  <a:schemeClr val="accent2"/>
                </a:solidFill>
                <a:latin typeface="Garamond" pitchFamily="18" charset="0"/>
              </a:rPr>
              <a:t>Les tables de routage restent inchangés depuis </a:t>
            </a:r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la </a:t>
            </a:r>
            <a:r>
              <a:rPr lang="fr-FR" dirty="0">
                <a:solidFill>
                  <a:schemeClr val="accent2"/>
                </a:solidFill>
                <a:latin typeface="Garamond" pitchFamily="18" charset="0"/>
              </a:rPr>
              <a:t>2</a:t>
            </a:r>
            <a:r>
              <a:rPr lang="fr-FR" baseline="30000" dirty="0">
                <a:solidFill>
                  <a:schemeClr val="accent2"/>
                </a:solidFill>
                <a:latin typeface="Garamond" pitchFamily="18" charset="0"/>
              </a:rPr>
              <a:t>ème</a:t>
            </a:r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 </a:t>
            </a:r>
            <a:r>
              <a:rPr lang="fr-FR" dirty="0">
                <a:solidFill>
                  <a:schemeClr val="accent2"/>
                </a:solidFill>
                <a:latin typeface="Garamond" pitchFamily="18" charset="0"/>
              </a:rPr>
              <a:t>itération </a:t>
            </a:r>
            <a:r>
              <a:rPr lang="fr-FR" dirty="0">
                <a:solidFill>
                  <a:schemeClr val="accent2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dirty="0" smtClean="0">
                <a:solidFill>
                  <a:schemeClr val="accent2"/>
                </a:solidFill>
                <a:latin typeface="Garamond" pitchFamily="18" charset="0"/>
                <a:sym typeface="Wingdings" pitchFamily="2" charset="2"/>
              </a:rPr>
              <a:t>                 </a:t>
            </a:r>
            <a:r>
              <a:rPr lang="fr-FR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ce 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réseau à converger </a:t>
            </a:r>
            <a:r>
              <a:rPr lang="fr-FR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     après 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2 itérations</a:t>
            </a:r>
            <a:endParaRPr lang="fr-FR" dirty="0">
              <a:solidFill>
                <a:srgbClr val="FF00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561975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RIP : Exemple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62DC14-BF13-415E-9BA6-5F6CBDD59698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  <p:grpSp>
        <p:nvGrpSpPr>
          <p:cNvPr id="41988" name="Groupe 9"/>
          <p:cNvGrpSpPr>
            <a:grpSpLocks/>
          </p:cNvGrpSpPr>
          <p:nvPr/>
        </p:nvGrpSpPr>
        <p:grpSpPr bwMode="auto">
          <a:xfrm>
            <a:off x="1476375" y="1773238"/>
            <a:ext cx="6170613" cy="2857500"/>
            <a:chOff x="1259632" y="2636912"/>
            <a:chExt cx="6170984" cy="2858616"/>
          </a:xfrm>
        </p:grpSpPr>
        <p:sp>
          <p:nvSpPr>
            <p:cNvPr id="11" name="Ellipse 10"/>
            <p:cNvSpPr/>
            <p:nvPr/>
          </p:nvSpPr>
          <p:spPr>
            <a:xfrm>
              <a:off x="1259632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A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3852176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E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1259632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6516161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3923617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B</a:t>
              </a:r>
            </a:p>
          </p:txBody>
        </p:sp>
        <p:cxnSp>
          <p:nvCxnSpPr>
            <p:cNvPr id="16" name="Connecteur droit 15"/>
            <p:cNvCxnSpPr>
              <a:stCxn id="11" idx="6"/>
              <a:endCxn id="15" idx="2"/>
            </p:cNvCxnSpPr>
            <p:nvPr/>
          </p:nvCxnSpPr>
          <p:spPr>
            <a:xfrm>
              <a:off x="2174087" y="3094291"/>
              <a:ext cx="1749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15" idx="6"/>
              <a:endCxn id="14" idx="2"/>
            </p:cNvCxnSpPr>
            <p:nvPr/>
          </p:nvCxnSpPr>
          <p:spPr>
            <a:xfrm>
              <a:off x="4838072" y="3094291"/>
              <a:ext cx="167808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1716859" y="3537376"/>
              <a:ext cx="0" cy="10433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355443" y="3531023"/>
              <a:ext cx="0" cy="10433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159799" y="5085793"/>
              <a:ext cx="1692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4715828" y="3429383"/>
              <a:ext cx="1944804" cy="13673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/>
          <p:cNvSpPr txBox="1"/>
          <p:nvPr/>
        </p:nvSpPr>
        <p:spPr>
          <a:xfrm>
            <a:off x="1472378" y="5373216"/>
            <a:ext cx="6291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Garamond" pitchFamily="18" charset="0"/>
              </a:rPr>
              <a:t>Quels sont les chemins possibles entre A et C ?</a:t>
            </a:r>
            <a:endParaRPr lang="fr-FR" sz="24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561975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RIP : Exemple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62DC14-BF13-415E-9BA6-5F6CBDD59698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  <p:grpSp>
        <p:nvGrpSpPr>
          <p:cNvPr id="41988" name="Groupe 9"/>
          <p:cNvGrpSpPr>
            <a:grpSpLocks/>
          </p:cNvGrpSpPr>
          <p:nvPr/>
        </p:nvGrpSpPr>
        <p:grpSpPr bwMode="auto">
          <a:xfrm>
            <a:off x="134800" y="1412776"/>
            <a:ext cx="6170613" cy="2857500"/>
            <a:chOff x="1259632" y="2636912"/>
            <a:chExt cx="6170984" cy="2858616"/>
          </a:xfrm>
        </p:grpSpPr>
        <p:sp>
          <p:nvSpPr>
            <p:cNvPr id="11" name="Ellipse 10"/>
            <p:cNvSpPr/>
            <p:nvPr/>
          </p:nvSpPr>
          <p:spPr>
            <a:xfrm>
              <a:off x="1259632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A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3852176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E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1259632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6516161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3923617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B</a:t>
              </a:r>
            </a:p>
          </p:txBody>
        </p:sp>
        <p:cxnSp>
          <p:nvCxnSpPr>
            <p:cNvPr id="16" name="Connecteur droit 15"/>
            <p:cNvCxnSpPr>
              <a:stCxn id="11" idx="6"/>
              <a:endCxn id="15" idx="2"/>
            </p:cNvCxnSpPr>
            <p:nvPr/>
          </p:nvCxnSpPr>
          <p:spPr>
            <a:xfrm>
              <a:off x="2174087" y="3094291"/>
              <a:ext cx="1749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15" idx="6"/>
              <a:endCxn id="14" idx="2"/>
            </p:cNvCxnSpPr>
            <p:nvPr/>
          </p:nvCxnSpPr>
          <p:spPr>
            <a:xfrm>
              <a:off x="4838072" y="3094291"/>
              <a:ext cx="167808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1716859" y="3537376"/>
              <a:ext cx="0" cy="10433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355443" y="3531023"/>
              <a:ext cx="0" cy="10433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159799" y="5085793"/>
              <a:ext cx="1692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4715828" y="3429383"/>
              <a:ext cx="1944804" cy="13673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/>
          <p:cNvSpPr txBox="1"/>
          <p:nvPr/>
        </p:nvSpPr>
        <p:spPr>
          <a:xfrm>
            <a:off x="2416545" y="5373216"/>
            <a:ext cx="440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Garamond" pitchFamily="18" charset="0"/>
              </a:rPr>
              <a:t>4 chemins possibles entre A et C</a:t>
            </a:r>
            <a:endParaRPr lang="fr-FR" sz="2400" dirty="0">
              <a:latin typeface="Garamond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308304" y="980728"/>
            <a:ext cx="382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Garamond" pitchFamily="18" charset="0"/>
              </a:rPr>
              <a:t>A</a:t>
            </a:r>
            <a:endParaRPr lang="fr-FR" sz="2800" dirty="0">
              <a:latin typeface="Garamond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15520" y="1808244"/>
            <a:ext cx="428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Garamond" pitchFamily="18" charset="0"/>
              </a:rPr>
              <a:t>B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8197616" y="1827309"/>
            <a:ext cx="465192" cy="475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Garamond" pitchFamily="18" charset="0"/>
              </a:rPr>
              <a:t>D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7287547" y="2761764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Garamond" pitchFamily="18" charset="0"/>
              </a:rPr>
              <a:t>E</a:t>
            </a:r>
            <a:endParaRPr lang="fr-FR" sz="2800" dirty="0">
              <a:latin typeface="Garamond" pitchFamily="18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799861" y="2761764"/>
            <a:ext cx="428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Garamond" pitchFamily="18" charset="0"/>
              </a:rPr>
              <a:t>C</a:t>
            </a:r>
            <a:endParaRPr lang="fr-FR" sz="2800" dirty="0">
              <a:latin typeface="Garamond" pitchFamily="18" charset="0"/>
            </a:endParaRPr>
          </a:p>
        </p:txBody>
      </p:sp>
      <p:cxnSp>
        <p:nvCxnSpPr>
          <p:cNvPr id="5" name="Connecteur droit avec flèche 4"/>
          <p:cNvCxnSpPr/>
          <p:nvPr/>
        </p:nvCxnSpPr>
        <p:spPr bwMode="auto">
          <a:xfrm flipH="1">
            <a:off x="6920970" y="1463004"/>
            <a:ext cx="457200" cy="457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onnecteur droit avec flèche 25"/>
          <p:cNvCxnSpPr/>
          <p:nvPr/>
        </p:nvCxnSpPr>
        <p:spPr bwMode="auto">
          <a:xfrm>
            <a:off x="7596336" y="1412776"/>
            <a:ext cx="640080" cy="54864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Connecteur droit avec flèche 27"/>
          <p:cNvCxnSpPr/>
          <p:nvPr/>
        </p:nvCxnSpPr>
        <p:spPr bwMode="auto">
          <a:xfrm flipH="1">
            <a:off x="6173186" y="2248371"/>
            <a:ext cx="548640" cy="54864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Connecteur droit avec flèche 34"/>
          <p:cNvCxnSpPr/>
          <p:nvPr/>
        </p:nvCxnSpPr>
        <p:spPr bwMode="auto">
          <a:xfrm>
            <a:off x="6913006" y="2236382"/>
            <a:ext cx="551545" cy="57261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Connecteur droit avec flèche 35"/>
          <p:cNvCxnSpPr/>
          <p:nvPr/>
        </p:nvCxnSpPr>
        <p:spPr bwMode="auto">
          <a:xfrm>
            <a:off x="8388424" y="2248370"/>
            <a:ext cx="0" cy="54864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Connecteur droit avec flèche 42"/>
          <p:cNvCxnSpPr/>
          <p:nvPr/>
        </p:nvCxnSpPr>
        <p:spPr bwMode="auto">
          <a:xfrm>
            <a:off x="7499725" y="3175774"/>
            <a:ext cx="24603" cy="90129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ZoneTexte 44"/>
          <p:cNvSpPr txBox="1"/>
          <p:nvPr/>
        </p:nvSpPr>
        <p:spPr>
          <a:xfrm>
            <a:off x="7308304" y="4077072"/>
            <a:ext cx="428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Garamond" pitchFamily="18" charset="0"/>
              </a:rPr>
              <a:t>C</a:t>
            </a:r>
            <a:endParaRPr lang="fr-FR" sz="2800" dirty="0">
              <a:latin typeface="Garamond" pitchFamily="18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23264" y="2739984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Garamond" pitchFamily="18" charset="0"/>
              </a:rPr>
              <a:t>E</a:t>
            </a:r>
            <a:endParaRPr lang="fr-FR" sz="2800" dirty="0">
              <a:latin typeface="Garamond" pitchFamily="18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793473" y="3553852"/>
            <a:ext cx="428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Garamond" pitchFamily="18" charset="0"/>
              </a:rPr>
              <a:t>B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8662808" y="3551466"/>
            <a:ext cx="428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Garamond" pitchFamily="18" charset="0"/>
              </a:rPr>
              <a:t>C</a:t>
            </a:r>
            <a:endParaRPr lang="fr-FR" sz="2800" dirty="0">
              <a:latin typeface="Garamond" pitchFamily="18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7812360" y="4491082"/>
            <a:ext cx="428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Garamond" pitchFamily="18" charset="0"/>
              </a:rPr>
              <a:t>C</a:t>
            </a:r>
            <a:endParaRPr lang="fr-FR" sz="2800" dirty="0">
              <a:latin typeface="Garamond" pitchFamily="18" charset="0"/>
            </a:endParaRPr>
          </a:p>
        </p:txBody>
      </p:sp>
      <p:cxnSp>
        <p:nvCxnSpPr>
          <p:cNvPr id="51" name="Connecteur droit avec flèche 50"/>
          <p:cNvCxnSpPr/>
          <p:nvPr/>
        </p:nvCxnSpPr>
        <p:spPr bwMode="auto">
          <a:xfrm>
            <a:off x="8007634" y="3982438"/>
            <a:ext cx="0" cy="54864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Connecteur droit avec flèche 51"/>
          <p:cNvCxnSpPr/>
          <p:nvPr/>
        </p:nvCxnSpPr>
        <p:spPr bwMode="auto">
          <a:xfrm flipH="1">
            <a:off x="8026521" y="3175774"/>
            <a:ext cx="365760" cy="40870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Connecteur droit avec flèche 53"/>
          <p:cNvCxnSpPr/>
          <p:nvPr/>
        </p:nvCxnSpPr>
        <p:spPr bwMode="auto">
          <a:xfrm>
            <a:off x="8532440" y="3212976"/>
            <a:ext cx="274320" cy="457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181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561975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RIP : Exemple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62DC14-BF13-415E-9BA6-5F6CBDD59698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  <p:grpSp>
        <p:nvGrpSpPr>
          <p:cNvPr id="41988" name="Groupe 9"/>
          <p:cNvGrpSpPr>
            <a:grpSpLocks/>
          </p:cNvGrpSpPr>
          <p:nvPr/>
        </p:nvGrpSpPr>
        <p:grpSpPr bwMode="auto">
          <a:xfrm>
            <a:off x="134800" y="1412776"/>
            <a:ext cx="6170613" cy="2857500"/>
            <a:chOff x="1259632" y="2636912"/>
            <a:chExt cx="6170984" cy="2858616"/>
          </a:xfrm>
        </p:grpSpPr>
        <p:sp>
          <p:nvSpPr>
            <p:cNvPr id="11" name="Ellipse 10"/>
            <p:cNvSpPr/>
            <p:nvPr/>
          </p:nvSpPr>
          <p:spPr>
            <a:xfrm>
              <a:off x="1259632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A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3852176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E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1259632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6516161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3923617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B</a:t>
              </a:r>
            </a:p>
          </p:txBody>
        </p:sp>
        <p:cxnSp>
          <p:nvCxnSpPr>
            <p:cNvPr id="16" name="Connecteur droit 15"/>
            <p:cNvCxnSpPr>
              <a:stCxn id="11" idx="6"/>
              <a:endCxn id="15" idx="2"/>
            </p:cNvCxnSpPr>
            <p:nvPr/>
          </p:nvCxnSpPr>
          <p:spPr>
            <a:xfrm>
              <a:off x="2174087" y="3094291"/>
              <a:ext cx="1749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15" idx="6"/>
              <a:endCxn id="14" idx="2"/>
            </p:cNvCxnSpPr>
            <p:nvPr/>
          </p:nvCxnSpPr>
          <p:spPr>
            <a:xfrm>
              <a:off x="4838072" y="3094291"/>
              <a:ext cx="167808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1716859" y="3537376"/>
              <a:ext cx="0" cy="10433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355443" y="3531023"/>
              <a:ext cx="0" cy="10433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159799" y="5085793"/>
              <a:ext cx="1692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4715828" y="3429383"/>
              <a:ext cx="1944804" cy="13673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/>
          <p:cNvSpPr txBox="1"/>
          <p:nvPr/>
        </p:nvSpPr>
        <p:spPr>
          <a:xfrm>
            <a:off x="865589" y="4911551"/>
            <a:ext cx="709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Garamond" pitchFamily="18" charset="0"/>
              </a:rPr>
              <a:t>Le plus court chemin selon RIP entre A et C est ABC</a:t>
            </a:r>
            <a:endParaRPr lang="fr-FR" sz="2400" dirty="0">
              <a:latin typeface="Garamond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308304" y="980728"/>
            <a:ext cx="382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Garamond" pitchFamily="18" charset="0"/>
              </a:rPr>
              <a:t>A</a:t>
            </a:r>
            <a:endParaRPr lang="fr-FR" sz="2800" dirty="0">
              <a:latin typeface="Garamond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15520" y="1808244"/>
            <a:ext cx="428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Garamond" pitchFamily="18" charset="0"/>
              </a:rPr>
              <a:t>B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8197616" y="1827309"/>
            <a:ext cx="465192" cy="475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Garamond" pitchFamily="18" charset="0"/>
              </a:rPr>
              <a:t>D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7287547" y="2761764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Garamond" pitchFamily="18" charset="0"/>
              </a:rPr>
              <a:t>E</a:t>
            </a:r>
            <a:endParaRPr lang="fr-FR" sz="2800" dirty="0">
              <a:latin typeface="Garamond" pitchFamily="18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799861" y="2761764"/>
            <a:ext cx="428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Garamond" pitchFamily="18" charset="0"/>
              </a:rPr>
              <a:t>C</a:t>
            </a:r>
            <a:endParaRPr lang="fr-FR" sz="2800" dirty="0">
              <a:latin typeface="Garamond" pitchFamily="18" charset="0"/>
            </a:endParaRPr>
          </a:p>
        </p:txBody>
      </p:sp>
      <p:cxnSp>
        <p:nvCxnSpPr>
          <p:cNvPr id="5" name="Connecteur droit avec flèche 4"/>
          <p:cNvCxnSpPr/>
          <p:nvPr/>
        </p:nvCxnSpPr>
        <p:spPr bwMode="auto">
          <a:xfrm flipH="1">
            <a:off x="6920970" y="1463004"/>
            <a:ext cx="457200" cy="457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onnecteur droit avec flèche 25"/>
          <p:cNvCxnSpPr/>
          <p:nvPr/>
        </p:nvCxnSpPr>
        <p:spPr bwMode="auto">
          <a:xfrm>
            <a:off x="7596336" y="1412776"/>
            <a:ext cx="640080" cy="54864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Connecteur droit avec flèche 27"/>
          <p:cNvCxnSpPr/>
          <p:nvPr/>
        </p:nvCxnSpPr>
        <p:spPr bwMode="auto">
          <a:xfrm flipH="1">
            <a:off x="6173186" y="2248371"/>
            <a:ext cx="548640" cy="54864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Connecteur droit avec flèche 34"/>
          <p:cNvCxnSpPr/>
          <p:nvPr/>
        </p:nvCxnSpPr>
        <p:spPr bwMode="auto">
          <a:xfrm>
            <a:off x="6913006" y="2236382"/>
            <a:ext cx="551545" cy="57261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Connecteur droit avec flèche 35"/>
          <p:cNvCxnSpPr/>
          <p:nvPr/>
        </p:nvCxnSpPr>
        <p:spPr bwMode="auto">
          <a:xfrm>
            <a:off x="8388424" y="2248370"/>
            <a:ext cx="0" cy="54864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Connecteur droit avec flèche 42"/>
          <p:cNvCxnSpPr/>
          <p:nvPr/>
        </p:nvCxnSpPr>
        <p:spPr bwMode="auto">
          <a:xfrm>
            <a:off x="7499725" y="3175774"/>
            <a:ext cx="24603" cy="90129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ZoneTexte 44"/>
          <p:cNvSpPr txBox="1"/>
          <p:nvPr/>
        </p:nvSpPr>
        <p:spPr>
          <a:xfrm>
            <a:off x="7308304" y="4077072"/>
            <a:ext cx="428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Garamond" pitchFamily="18" charset="0"/>
              </a:rPr>
              <a:t>C</a:t>
            </a:r>
            <a:endParaRPr lang="fr-FR" sz="2800" dirty="0">
              <a:latin typeface="Garamond" pitchFamily="18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23264" y="2739984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Garamond" pitchFamily="18" charset="0"/>
              </a:rPr>
              <a:t>E</a:t>
            </a:r>
            <a:endParaRPr lang="fr-FR" sz="2800" dirty="0">
              <a:latin typeface="Garamond" pitchFamily="18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793473" y="3553852"/>
            <a:ext cx="428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Garamond" pitchFamily="18" charset="0"/>
              </a:rPr>
              <a:t>B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8662808" y="3551466"/>
            <a:ext cx="428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Garamond" pitchFamily="18" charset="0"/>
              </a:rPr>
              <a:t>C</a:t>
            </a:r>
            <a:endParaRPr lang="fr-FR" sz="2800" dirty="0">
              <a:latin typeface="Garamond" pitchFamily="18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7812360" y="4491082"/>
            <a:ext cx="428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Garamond" pitchFamily="18" charset="0"/>
              </a:rPr>
              <a:t>C</a:t>
            </a:r>
            <a:endParaRPr lang="fr-FR" sz="2800" dirty="0">
              <a:latin typeface="Garamond" pitchFamily="18" charset="0"/>
            </a:endParaRPr>
          </a:p>
        </p:txBody>
      </p:sp>
      <p:cxnSp>
        <p:nvCxnSpPr>
          <p:cNvPr id="51" name="Connecteur droit avec flèche 50"/>
          <p:cNvCxnSpPr/>
          <p:nvPr/>
        </p:nvCxnSpPr>
        <p:spPr bwMode="auto">
          <a:xfrm>
            <a:off x="8007634" y="3982438"/>
            <a:ext cx="0" cy="54864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Connecteur droit avec flèche 51"/>
          <p:cNvCxnSpPr/>
          <p:nvPr/>
        </p:nvCxnSpPr>
        <p:spPr bwMode="auto">
          <a:xfrm flipH="1">
            <a:off x="8026521" y="3175774"/>
            <a:ext cx="365760" cy="40870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Connecteur droit avec flèche 53"/>
          <p:cNvCxnSpPr/>
          <p:nvPr/>
        </p:nvCxnSpPr>
        <p:spPr bwMode="auto">
          <a:xfrm>
            <a:off x="8532440" y="3212976"/>
            <a:ext cx="274320" cy="457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Rectangle à coins arrondis 3"/>
          <p:cNvSpPr/>
          <p:nvPr/>
        </p:nvSpPr>
        <p:spPr bwMode="auto">
          <a:xfrm rot="18406671">
            <a:off x="5335379" y="1832008"/>
            <a:ext cx="2925113" cy="630576"/>
          </a:xfrm>
          <a:prstGeom prst="roundRect">
            <a:avLst/>
          </a:prstGeom>
          <a:noFill/>
          <a:ln w="285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Connecteur droit avec flèche 36"/>
          <p:cNvCxnSpPr/>
          <p:nvPr/>
        </p:nvCxnSpPr>
        <p:spPr bwMode="auto">
          <a:xfrm>
            <a:off x="1193216" y="2065136"/>
            <a:ext cx="1506576" cy="0"/>
          </a:xfrm>
          <a:prstGeom prst="straightConnector1">
            <a:avLst/>
          </a:prstGeom>
          <a:noFill/>
          <a:ln w="5715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Connecteur droit avec flèche 37"/>
          <p:cNvCxnSpPr/>
          <p:nvPr/>
        </p:nvCxnSpPr>
        <p:spPr bwMode="auto">
          <a:xfrm>
            <a:off x="3785504" y="2060848"/>
            <a:ext cx="1506576" cy="0"/>
          </a:xfrm>
          <a:prstGeom prst="straightConnector1">
            <a:avLst/>
          </a:prstGeom>
          <a:noFill/>
          <a:ln w="5715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Rectangle 5"/>
          <p:cNvSpPr/>
          <p:nvPr/>
        </p:nvSpPr>
        <p:spPr>
          <a:xfrm>
            <a:off x="395536" y="5398882"/>
            <a:ext cx="8321040" cy="1126462"/>
          </a:xfrm>
          <a:prstGeom prst="rect">
            <a:avLst/>
          </a:prstGeom>
          <a:solidFill>
            <a:srgbClr val="FFDC6D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400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Ce </a:t>
            </a:r>
            <a:r>
              <a:rPr lang="fr-FR" sz="240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réseau à </a:t>
            </a:r>
            <a:r>
              <a:rPr lang="fr-FR" sz="2400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converger après </a:t>
            </a:r>
            <a:r>
              <a:rPr lang="fr-FR" sz="240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2 </a:t>
            </a:r>
            <a:r>
              <a:rPr lang="fr-FR" sz="2400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itérations : </a:t>
            </a:r>
          </a:p>
          <a:p>
            <a:pPr>
              <a:defRPr/>
            </a:pPr>
            <a:r>
              <a:rPr lang="fr-FR" dirty="0" smtClean="0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A découvre B et D après une seule itération et découvre C et E après deux itérations </a:t>
            </a:r>
          </a:p>
          <a:p>
            <a:pPr>
              <a:defRPr/>
            </a:pPr>
            <a:r>
              <a:rPr lang="fr-FR" dirty="0" smtClean="0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(le cas de tous les autres routeurs)</a:t>
            </a:r>
            <a:endParaRPr lang="fr-FR" dirty="0">
              <a:solidFill>
                <a:schemeClr val="tx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561975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RIP : Initialisation 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64160-52AB-449D-96A0-6FB9882205D2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  <p:grpSp>
        <p:nvGrpSpPr>
          <p:cNvPr id="43012" name="Groupe 9"/>
          <p:cNvGrpSpPr>
            <a:grpSpLocks/>
          </p:cNvGrpSpPr>
          <p:nvPr/>
        </p:nvGrpSpPr>
        <p:grpSpPr bwMode="auto">
          <a:xfrm>
            <a:off x="1476375" y="1773238"/>
            <a:ext cx="6170613" cy="2857500"/>
            <a:chOff x="1259632" y="2636912"/>
            <a:chExt cx="6170984" cy="2858616"/>
          </a:xfrm>
        </p:grpSpPr>
        <p:sp>
          <p:nvSpPr>
            <p:cNvPr id="11" name="Ellipse 10"/>
            <p:cNvSpPr/>
            <p:nvPr/>
          </p:nvSpPr>
          <p:spPr>
            <a:xfrm>
              <a:off x="1259632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A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3852176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E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1259632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6516161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3923617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B</a:t>
              </a:r>
            </a:p>
          </p:txBody>
        </p:sp>
        <p:cxnSp>
          <p:nvCxnSpPr>
            <p:cNvPr id="16" name="Connecteur droit 15"/>
            <p:cNvCxnSpPr>
              <a:stCxn id="11" idx="6"/>
              <a:endCxn id="15" idx="2"/>
            </p:cNvCxnSpPr>
            <p:nvPr/>
          </p:nvCxnSpPr>
          <p:spPr>
            <a:xfrm>
              <a:off x="2174087" y="3094291"/>
              <a:ext cx="1749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15" idx="6"/>
              <a:endCxn id="14" idx="2"/>
            </p:cNvCxnSpPr>
            <p:nvPr/>
          </p:nvCxnSpPr>
          <p:spPr>
            <a:xfrm>
              <a:off x="4838072" y="3094291"/>
              <a:ext cx="167808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1716859" y="3537376"/>
              <a:ext cx="0" cy="10433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355443" y="3531023"/>
              <a:ext cx="0" cy="10433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159799" y="5085793"/>
              <a:ext cx="1692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4715828" y="3429383"/>
              <a:ext cx="1944804" cy="13673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bleau 21"/>
          <p:cNvGraphicFramePr>
            <a:graphicFrameLocks noGrp="1"/>
          </p:cNvGraphicFramePr>
          <p:nvPr/>
        </p:nvGraphicFramePr>
        <p:xfrm>
          <a:off x="395288" y="981075"/>
          <a:ext cx="3887787" cy="522288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028" name="ZoneTexte 23"/>
          <p:cNvSpPr txBox="1">
            <a:spLocks noChangeArrowheads="1"/>
          </p:cNvSpPr>
          <p:nvPr/>
        </p:nvSpPr>
        <p:spPr bwMode="auto">
          <a:xfrm>
            <a:off x="333375" y="549275"/>
            <a:ext cx="2325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FF0000"/>
                </a:solidFill>
                <a:latin typeface="Garamond" pitchFamily="18" charset="0"/>
              </a:rPr>
              <a:t>Table de routage de A</a:t>
            </a: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5076825" y="4059238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043" name="ZoneTexte 23"/>
          <p:cNvSpPr txBox="1">
            <a:spLocks noChangeArrowheads="1"/>
          </p:cNvSpPr>
          <p:nvPr/>
        </p:nvSpPr>
        <p:spPr bwMode="auto">
          <a:xfrm>
            <a:off x="5867400" y="4652963"/>
            <a:ext cx="2347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FF0000"/>
                </a:solidFill>
                <a:latin typeface="Garamond" pitchFamily="18" charset="0"/>
              </a:rPr>
              <a:t>Table de routage de E</a:t>
            </a: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/>
        </p:nvGraphicFramePr>
        <p:xfrm>
          <a:off x="4427538" y="1116013"/>
          <a:ext cx="3887787" cy="522288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B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B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058" name="ZoneTexte 23"/>
          <p:cNvSpPr txBox="1">
            <a:spLocks noChangeArrowheads="1"/>
          </p:cNvSpPr>
          <p:nvPr/>
        </p:nvSpPr>
        <p:spPr bwMode="auto">
          <a:xfrm>
            <a:off x="5284788" y="692150"/>
            <a:ext cx="233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FF0000"/>
                </a:solidFill>
                <a:latin typeface="Garamond" pitchFamily="18" charset="0"/>
              </a:rPr>
              <a:t>Table de routage de B</a:t>
            </a:r>
          </a:p>
        </p:txBody>
      </p:sp>
      <p:graphicFrame>
        <p:nvGraphicFramePr>
          <p:cNvPr id="28" name="Tableau 27"/>
          <p:cNvGraphicFramePr>
            <a:graphicFrameLocks noGrp="1"/>
          </p:cNvGraphicFramePr>
          <p:nvPr/>
        </p:nvGraphicFramePr>
        <p:xfrm>
          <a:off x="5148263" y="3051175"/>
          <a:ext cx="3887787" cy="522288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C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C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073" name="ZoneTexte 23"/>
          <p:cNvSpPr txBox="1">
            <a:spLocks noChangeArrowheads="1"/>
          </p:cNvSpPr>
          <p:nvPr/>
        </p:nvSpPr>
        <p:spPr bwMode="auto">
          <a:xfrm>
            <a:off x="6691313" y="2654300"/>
            <a:ext cx="2341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FF0000"/>
                </a:solidFill>
                <a:latin typeface="Garamond" pitchFamily="18" charset="0"/>
              </a:rPr>
              <a:t>Table de routage de C</a:t>
            </a:r>
          </a:p>
        </p:txBody>
      </p:sp>
      <p:graphicFrame>
        <p:nvGraphicFramePr>
          <p:cNvPr id="30" name="Tableau 29"/>
          <p:cNvGraphicFramePr>
            <a:graphicFrameLocks noGrp="1"/>
          </p:cNvGraphicFramePr>
          <p:nvPr/>
        </p:nvGraphicFramePr>
        <p:xfrm>
          <a:off x="179388" y="5084763"/>
          <a:ext cx="3887787" cy="522288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088" name="ZoneTexte 23"/>
          <p:cNvSpPr txBox="1">
            <a:spLocks noChangeArrowheads="1"/>
          </p:cNvSpPr>
          <p:nvPr/>
        </p:nvSpPr>
        <p:spPr bwMode="auto">
          <a:xfrm>
            <a:off x="107950" y="4689475"/>
            <a:ext cx="2365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FF0000"/>
                </a:solidFill>
                <a:latin typeface="Garamond" pitchFamily="18" charset="0"/>
              </a:rPr>
              <a:t>Table de routage de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 smtClean="0">
                <a:latin typeface="Garamond" pitchFamily="18" charset="0"/>
              </a:rPr>
              <a:t>Rappel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76A5CEAE-9BCA-4A2E-A1A0-407ECBE48DED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grpSp>
        <p:nvGrpSpPr>
          <p:cNvPr id="32772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2860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2864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2865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2866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2867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2868" name="Connecteur droit 11"/>
              <p:cNvCxnSpPr>
                <a:cxnSpLocks noChangeShapeType="1"/>
                <a:stCxn id="32864" idx="6"/>
                <a:endCxn id="32865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69" name="Connecteur droit 13"/>
              <p:cNvCxnSpPr>
                <a:cxnSpLocks noChangeShapeType="1"/>
                <a:stCxn id="32865" idx="6"/>
                <a:endCxn id="32866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70" name="Connecteur droit 15"/>
              <p:cNvCxnSpPr>
                <a:cxnSpLocks noChangeShapeType="1"/>
                <a:stCxn id="32866" idx="6"/>
                <a:endCxn id="32867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2861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2862" name="Connecteur droit 11"/>
            <p:cNvCxnSpPr>
              <a:cxnSpLocks noChangeShapeType="1"/>
              <a:stCxn id="32864" idx="5"/>
              <a:endCxn id="32861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63" name="Connecteur droit 11"/>
            <p:cNvCxnSpPr>
              <a:cxnSpLocks noChangeShapeType="1"/>
              <a:stCxn id="32861" idx="6"/>
              <a:endCxn id="32867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250825" y="2033588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5" name="ZoneTexte 23"/>
          <p:cNvSpPr txBox="1">
            <a:spLocks noChangeArrowheads="1"/>
          </p:cNvSpPr>
          <p:nvPr/>
        </p:nvSpPr>
        <p:spPr bwMode="auto">
          <a:xfrm>
            <a:off x="258763" y="1474788"/>
            <a:ext cx="3736975" cy="369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A : initialisation</a:t>
            </a: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/>
        </p:nvGraphicFramePr>
        <p:xfrm>
          <a:off x="193675" y="4621213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B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B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au 26"/>
          <p:cNvGraphicFramePr>
            <a:graphicFrameLocks noGrp="1"/>
          </p:cNvGraphicFramePr>
          <p:nvPr/>
        </p:nvGraphicFramePr>
        <p:xfrm>
          <a:off x="4802188" y="4694238"/>
          <a:ext cx="3887787" cy="522288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C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C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2816" name="Connecteur droit avec flèche 28"/>
          <p:cNvCxnSpPr>
            <a:cxnSpLocks noChangeShapeType="1"/>
            <a:endCxn id="32865" idx="3"/>
          </p:cNvCxnSpPr>
          <p:nvPr/>
        </p:nvCxnSpPr>
        <p:spPr bwMode="auto">
          <a:xfrm flipV="1">
            <a:off x="2136775" y="3416300"/>
            <a:ext cx="1238250" cy="113347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7" name="Connecteur droit avec flèche 29"/>
          <p:cNvCxnSpPr>
            <a:cxnSpLocks noChangeShapeType="1"/>
            <a:endCxn id="32866" idx="4"/>
          </p:cNvCxnSpPr>
          <p:nvPr/>
        </p:nvCxnSpPr>
        <p:spPr bwMode="auto">
          <a:xfrm flipH="1" flipV="1">
            <a:off x="5522913" y="3500438"/>
            <a:ext cx="1295400" cy="1193800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18" name="Ellipse 30"/>
          <p:cNvSpPr>
            <a:spLocks noChangeArrowheads="1"/>
          </p:cNvSpPr>
          <p:nvPr/>
        </p:nvSpPr>
        <p:spPr bwMode="auto">
          <a:xfrm>
            <a:off x="3162300" y="1930400"/>
            <a:ext cx="1008063" cy="677863"/>
          </a:xfrm>
          <a:prstGeom prst="ellipse">
            <a:avLst/>
          </a:prstGeom>
          <a:noFill/>
          <a:ln w="38100" algn="ctr">
            <a:solidFill>
              <a:srgbClr val="00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20" name="Ellipse 32"/>
          <p:cNvSpPr>
            <a:spLocks noChangeArrowheads="1"/>
          </p:cNvSpPr>
          <p:nvPr/>
        </p:nvSpPr>
        <p:spPr bwMode="auto">
          <a:xfrm>
            <a:off x="3090863" y="4518025"/>
            <a:ext cx="1008062" cy="679450"/>
          </a:xfrm>
          <a:prstGeom prst="ellipse">
            <a:avLst/>
          </a:prstGeom>
          <a:noFill/>
          <a:ln w="38100" algn="ctr">
            <a:solidFill>
              <a:srgbClr val="00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21" name="Ellipse 33"/>
          <p:cNvSpPr>
            <a:spLocks noChangeArrowheads="1"/>
          </p:cNvSpPr>
          <p:nvPr/>
        </p:nvSpPr>
        <p:spPr bwMode="auto">
          <a:xfrm>
            <a:off x="7740650" y="4549775"/>
            <a:ext cx="1008063" cy="679450"/>
          </a:xfrm>
          <a:prstGeom prst="ellipse">
            <a:avLst/>
          </a:prstGeom>
          <a:noFill/>
          <a:ln w="38100" algn="ctr">
            <a:solidFill>
              <a:srgbClr val="00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33" name="Tableau 32"/>
          <p:cNvGraphicFramePr>
            <a:graphicFrameLocks noGrp="1"/>
          </p:cNvGraphicFramePr>
          <p:nvPr/>
        </p:nvGraphicFramePr>
        <p:xfrm>
          <a:off x="5148263" y="1917700"/>
          <a:ext cx="3887787" cy="522288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2836" name="Ellipse 33"/>
          <p:cNvSpPr>
            <a:spLocks noChangeArrowheads="1"/>
          </p:cNvSpPr>
          <p:nvPr/>
        </p:nvSpPr>
        <p:spPr bwMode="auto">
          <a:xfrm>
            <a:off x="8086725" y="1773238"/>
            <a:ext cx="1008063" cy="679450"/>
          </a:xfrm>
          <a:prstGeom prst="ellipse">
            <a:avLst/>
          </a:prstGeom>
          <a:noFill/>
          <a:ln w="38100" algn="ctr">
            <a:solidFill>
              <a:srgbClr val="00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ZoneTexte 23"/>
          <p:cNvSpPr txBox="1">
            <a:spLocks noChangeArrowheads="1"/>
          </p:cNvSpPr>
          <p:nvPr/>
        </p:nvSpPr>
        <p:spPr bwMode="auto">
          <a:xfrm>
            <a:off x="249238" y="5268913"/>
            <a:ext cx="3741737" cy="369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B : initialisation</a:t>
            </a:r>
          </a:p>
        </p:txBody>
      </p:sp>
      <p:sp>
        <p:nvSpPr>
          <p:cNvPr id="36" name="ZoneTexte 23"/>
          <p:cNvSpPr txBox="1">
            <a:spLocks noChangeArrowheads="1"/>
          </p:cNvSpPr>
          <p:nvPr/>
        </p:nvSpPr>
        <p:spPr bwMode="auto">
          <a:xfrm>
            <a:off x="5392738" y="1258888"/>
            <a:ext cx="3765550" cy="369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D : initialisation</a:t>
            </a:r>
          </a:p>
        </p:txBody>
      </p:sp>
      <p:sp>
        <p:nvSpPr>
          <p:cNvPr id="37" name="ZoneTexte 23"/>
          <p:cNvSpPr txBox="1">
            <a:spLocks noChangeArrowheads="1"/>
          </p:cNvSpPr>
          <p:nvPr/>
        </p:nvSpPr>
        <p:spPr bwMode="auto">
          <a:xfrm>
            <a:off x="5073650" y="5292725"/>
            <a:ext cx="3741738" cy="369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C : initialisation</a:t>
            </a:r>
          </a:p>
        </p:txBody>
      </p:sp>
      <p:cxnSp>
        <p:nvCxnSpPr>
          <p:cNvPr id="32840" name="Connecteur droit avec flèche 28"/>
          <p:cNvCxnSpPr>
            <a:cxnSpLocks noChangeShapeType="1"/>
            <a:stCxn id="32864" idx="1"/>
          </p:cNvCxnSpPr>
          <p:nvPr/>
        </p:nvCxnSpPr>
        <p:spPr bwMode="auto">
          <a:xfrm flipH="1" flipV="1">
            <a:off x="755650" y="2565400"/>
            <a:ext cx="385763" cy="44291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41" name="Connecteur droit avec flèche 28"/>
          <p:cNvCxnSpPr>
            <a:cxnSpLocks noChangeShapeType="1"/>
            <a:stCxn id="32867" idx="7"/>
          </p:cNvCxnSpPr>
          <p:nvPr/>
        </p:nvCxnSpPr>
        <p:spPr bwMode="auto">
          <a:xfrm flipV="1">
            <a:off x="7670800" y="2420938"/>
            <a:ext cx="357188" cy="58737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4" name="Tableau 43"/>
          <p:cNvGraphicFramePr>
            <a:graphicFrameLocks noGrp="1"/>
          </p:cNvGraphicFramePr>
          <p:nvPr/>
        </p:nvGraphicFramePr>
        <p:xfrm>
          <a:off x="2268538" y="5788025"/>
          <a:ext cx="3887787" cy="522288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5" name="ZoneTexte 23"/>
          <p:cNvSpPr txBox="1">
            <a:spLocks noChangeArrowheads="1"/>
          </p:cNvSpPr>
          <p:nvPr/>
        </p:nvSpPr>
        <p:spPr bwMode="auto">
          <a:xfrm>
            <a:off x="2393950" y="6443663"/>
            <a:ext cx="3748088" cy="369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E : initialisation</a:t>
            </a:r>
          </a:p>
        </p:txBody>
      </p:sp>
      <p:sp>
        <p:nvSpPr>
          <p:cNvPr id="32857" name="Ellipse 30"/>
          <p:cNvSpPr>
            <a:spLocks noChangeArrowheads="1"/>
          </p:cNvSpPr>
          <p:nvPr/>
        </p:nvSpPr>
        <p:spPr bwMode="auto">
          <a:xfrm>
            <a:off x="5180013" y="5716588"/>
            <a:ext cx="1008062" cy="677862"/>
          </a:xfrm>
          <a:prstGeom prst="ellipse">
            <a:avLst/>
          </a:prstGeom>
          <a:noFill/>
          <a:ln w="38100" algn="ctr">
            <a:solidFill>
              <a:srgbClr val="00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32858" name="Connecteur droit avec flèche 29"/>
          <p:cNvCxnSpPr>
            <a:cxnSpLocks noChangeShapeType="1"/>
            <a:endCxn id="32861" idx="4"/>
          </p:cNvCxnSpPr>
          <p:nvPr/>
        </p:nvCxnSpPr>
        <p:spPr bwMode="auto">
          <a:xfrm flipV="1">
            <a:off x="4284663" y="4076700"/>
            <a:ext cx="157162" cy="1728788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2671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561975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RIP : Diffusion chaque 30s 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415ECF-85A7-49A4-BAA4-4B583E24B1BC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  <p:grpSp>
        <p:nvGrpSpPr>
          <p:cNvPr id="44036" name="Groupe 9"/>
          <p:cNvGrpSpPr>
            <a:grpSpLocks/>
          </p:cNvGrpSpPr>
          <p:nvPr/>
        </p:nvGrpSpPr>
        <p:grpSpPr bwMode="auto">
          <a:xfrm>
            <a:off x="1476375" y="1773238"/>
            <a:ext cx="6170613" cy="2857500"/>
            <a:chOff x="1259632" y="2636912"/>
            <a:chExt cx="6170984" cy="2858616"/>
          </a:xfrm>
        </p:grpSpPr>
        <p:sp>
          <p:nvSpPr>
            <p:cNvPr id="11" name="Ellipse 10"/>
            <p:cNvSpPr/>
            <p:nvPr/>
          </p:nvSpPr>
          <p:spPr>
            <a:xfrm>
              <a:off x="1259632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A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3852176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E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1259632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6516161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3923617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B</a:t>
              </a:r>
            </a:p>
          </p:txBody>
        </p:sp>
        <p:cxnSp>
          <p:nvCxnSpPr>
            <p:cNvPr id="16" name="Connecteur droit 15"/>
            <p:cNvCxnSpPr>
              <a:stCxn id="11" idx="6"/>
              <a:endCxn id="15" idx="2"/>
            </p:cNvCxnSpPr>
            <p:nvPr/>
          </p:nvCxnSpPr>
          <p:spPr>
            <a:xfrm>
              <a:off x="2174087" y="3094291"/>
              <a:ext cx="1749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15" idx="6"/>
              <a:endCxn id="14" idx="2"/>
            </p:cNvCxnSpPr>
            <p:nvPr/>
          </p:nvCxnSpPr>
          <p:spPr>
            <a:xfrm>
              <a:off x="4838072" y="3094291"/>
              <a:ext cx="167808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1716859" y="3537376"/>
              <a:ext cx="0" cy="10433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355443" y="3531023"/>
              <a:ext cx="0" cy="10433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159799" y="5085793"/>
              <a:ext cx="1692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4715828" y="3429383"/>
              <a:ext cx="1944804" cy="13673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03" name="Rectangle 22"/>
          <p:cNvSpPr>
            <a:spLocks noChangeArrowheads="1"/>
          </p:cNvSpPr>
          <p:nvPr/>
        </p:nvSpPr>
        <p:spPr bwMode="auto">
          <a:xfrm>
            <a:off x="1331913" y="5908675"/>
            <a:ext cx="6372225" cy="7699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A diffusera sa table de routage à ces deux voisins (B et D)</a:t>
            </a:r>
          </a:p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C’est le cas également de tous les routeurs</a:t>
            </a:r>
          </a:p>
        </p:txBody>
      </p:sp>
      <p:cxnSp>
        <p:nvCxnSpPr>
          <p:cNvPr id="25" name="Connecteur droit avec flèche 24"/>
          <p:cNvCxnSpPr/>
          <p:nvPr/>
        </p:nvCxnSpPr>
        <p:spPr bwMode="auto">
          <a:xfrm>
            <a:off x="2627313" y="1844675"/>
            <a:ext cx="1368425" cy="0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onnecteur droit avec flèche 25"/>
          <p:cNvCxnSpPr/>
          <p:nvPr/>
        </p:nvCxnSpPr>
        <p:spPr bwMode="auto">
          <a:xfrm>
            <a:off x="1187450" y="2565400"/>
            <a:ext cx="0" cy="1223963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070" name="Rectangle 22"/>
          <p:cNvSpPr>
            <a:spLocks noChangeArrowheads="1"/>
          </p:cNvSpPr>
          <p:nvPr/>
        </p:nvSpPr>
        <p:spPr bwMode="auto">
          <a:xfrm>
            <a:off x="17463" y="954088"/>
            <a:ext cx="3333750" cy="701675"/>
          </a:xfrm>
          <a:prstGeom prst="rect">
            <a:avLst/>
          </a:prstGeom>
          <a:solidFill>
            <a:srgbClr val="FFC9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>
                <a:latin typeface="Garamond" pitchFamily="18" charset="0"/>
              </a:rPr>
              <a:t>UDP sur le port destination 520</a:t>
            </a:r>
          </a:p>
          <a:p>
            <a:r>
              <a:rPr lang="fr-FR">
                <a:solidFill>
                  <a:srgbClr val="FF0000"/>
                </a:solidFill>
                <a:latin typeface="Garamond" pitchFamily="18" charset="0"/>
              </a:rPr>
              <a:t>IP destination : 224.0.0.9</a:t>
            </a:r>
          </a:p>
        </p:txBody>
      </p:sp>
      <p:sp>
        <p:nvSpPr>
          <p:cNvPr id="44071" name="ZoneTexte 23"/>
          <p:cNvSpPr txBox="1">
            <a:spLocks noChangeArrowheads="1"/>
          </p:cNvSpPr>
          <p:nvPr/>
        </p:nvSpPr>
        <p:spPr bwMode="auto">
          <a:xfrm>
            <a:off x="6516688" y="3357563"/>
            <a:ext cx="2159000" cy="1187450"/>
          </a:xfrm>
          <a:prstGeom prst="rect">
            <a:avLst/>
          </a:prstGeom>
          <a:solidFill>
            <a:srgbClr val="FFD3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>
                <a:latin typeface="Garamond" pitchFamily="18" charset="0"/>
              </a:rPr>
              <a:t>Lors de la première itération, un routeur découvre ses voisins immédiats</a:t>
            </a:r>
          </a:p>
        </p:txBody>
      </p:sp>
    </p:spTree>
    <p:extLst>
      <p:ext uri="{BB962C8B-B14F-4D97-AF65-F5344CB8AC3E}">
        <p14:creationId xmlns:p14="http://schemas.microsoft.com/office/powerpoint/2010/main" val="19739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561975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RIP : Diffusion chaque 30s 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415ECF-85A7-49A4-BAA4-4B583E24B1BC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  <p:grpSp>
        <p:nvGrpSpPr>
          <p:cNvPr id="44036" name="Groupe 9"/>
          <p:cNvGrpSpPr>
            <a:grpSpLocks/>
          </p:cNvGrpSpPr>
          <p:nvPr/>
        </p:nvGrpSpPr>
        <p:grpSpPr bwMode="auto">
          <a:xfrm>
            <a:off x="1476375" y="1773238"/>
            <a:ext cx="6170613" cy="2857500"/>
            <a:chOff x="1259632" y="2636912"/>
            <a:chExt cx="6170984" cy="2858616"/>
          </a:xfrm>
        </p:grpSpPr>
        <p:sp>
          <p:nvSpPr>
            <p:cNvPr id="11" name="Ellipse 10"/>
            <p:cNvSpPr/>
            <p:nvPr/>
          </p:nvSpPr>
          <p:spPr>
            <a:xfrm>
              <a:off x="1259632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A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3852176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E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1259632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6516161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3923617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B</a:t>
              </a:r>
            </a:p>
          </p:txBody>
        </p:sp>
        <p:cxnSp>
          <p:nvCxnSpPr>
            <p:cNvPr id="16" name="Connecteur droit 15"/>
            <p:cNvCxnSpPr>
              <a:stCxn id="11" idx="6"/>
              <a:endCxn id="15" idx="2"/>
            </p:cNvCxnSpPr>
            <p:nvPr/>
          </p:nvCxnSpPr>
          <p:spPr>
            <a:xfrm>
              <a:off x="2174087" y="3094291"/>
              <a:ext cx="1749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15" idx="6"/>
              <a:endCxn id="14" idx="2"/>
            </p:cNvCxnSpPr>
            <p:nvPr/>
          </p:nvCxnSpPr>
          <p:spPr>
            <a:xfrm>
              <a:off x="4838072" y="3094291"/>
              <a:ext cx="167808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1716859" y="3537376"/>
              <a:ext cx="0" cy="10433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355443" y="3531023"/>
              <a:ext cx="0" cy="10433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159799" y="5085793"/>
              <a:ext cx="1692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4715828" y="3429383"/>
              <a:ext cx="1944804" cy="13673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bleau 21"/>
          <p:cNvGraphicFramePr>
            <a:graphicFrameLocks noGrp="1"/>
          </p:cNvGraphicFramePr>
          <p:nvPr/>
        </p:nvGraphicFramePr>
        <p:xfrm>
          <a:off x="3492500" y="1052513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/>
                          <a:ea typeface="Calibri"/>
                          <a:cs typeface="Times New Roman"/>
                        </a:rPr>
                        <a:t>1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Connecteur droit avec flèche 24"/>
          <p:cNvCxnSpPr/>
          <p:nvPr/>
        </p:nvCxnSpPr>
        <p:spPr bwMode="auto">
          <a:xfrm>
            <a:off x="2627313" y="1844675"/>
            <a:ext cx="1368425" cy="0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onnecteur droit avec flèche 25"/>
          <p:cNvCxnSpPr/>
          <p:nvPr/>
        </p:nvCxnSpPr>
        <p:spPr bwMode="auto">
          <a:xfrm>
            <a:off x="1187450" y="2565400"/>
            <a:ext cx="0" cy="1223963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8" name="Tableau 27"/>
          <p:cNvGraphicFramePr>
            <a:graphicFrameLocks noGrp="1"/>
          </p:cNvGraphicFramePr>
          <p:nvPr/>
        </p:nvGraphicFramePr>
        <p:xfrm>
          <a:off x="250825" y="4797425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/>
                          <a:ea typeface="Calibri"/>
                          <a:cs typeface="Times New Roman"/>
                        </a:rPr>
                        <a:t>1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068" name="ZoneTexte 28"/>
          <p:cNvSpPr txBox="1">
            <a:spLocks noChangeArrowheads="1"/>
          </p:cNvSpPr>
          <p:nvPr/>
        </p:nvSpPr>
        <p:spPr bwMode="auto">
          <a:xfrm>
            <a:off x="4205288" y="692150"/>
            <a:ext cx="233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FF0000"/>
                </a:solidFill>
                <a:latin typeface="Garamond" pitchFamily="18" charset="0"/>
              </a:rPr>
              <a:t>Table de routage de B</a:t>
            </a:r>
          </a:p>
        </p:txBody>
      </p:sp>
      <p:sp>
        <p:nvSpPr>
          <p:cNvPr id="44069" name="ZoneTexte 29"/>
          <p:cNvSpPr txBox="1">
            <a:spLocks noChangeArrowheads="1"/>
          </p:cNvSpPr>
          <p:nvPr/>
        </p:nvSpPr>
        <p:spPr bwMode="auto">
          <a:xfrm>
            <a:off x="1023938" y="5373688"/>
            <a:ext cx="2365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FF0000"/>
                </a:solidFill>
                <a:latin typeface="Garamond" pitchFamily="18" charset="0"/>
              </a:rPr>
              <a:t>Table de routage de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561975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RIP : Diffusion chaque 30s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CEEBF-C1CC-4971-AEF6-AE60F649E56F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  <p:grpSp>
        <p:nvGrpSpPr>
          <p:cNvPr id="45060" name="Groupe 9"/>
          <p:cNvGrpSpPr>
            <a:grpSpLocks/>
          </p:cNvGrpSpPr>
          <p:nvPr/>
        </p:nvGrpSpPr>
        <p:grpSpPr bwMode="auto">
          <a:xfrm>
            <a:off x="1476375" y="1074738"/>
            <a:ext cx="6170613" cy="2859087"/>
            <a:chOff x="1259632" y="2636912"/>
            <a:chExt cx="6170984" cy="2858616"/>
          </a:xfrm>
        </p:grpSpPr>
        <p:sp>
          <p:nvSpPr>
            <p:cNvPr id="11" name="Ellipse 10"/>
            <p:cNvSpPr/>
            <p:nvPr/>
          </p:nvSpPr>
          <p:spPr>
            <a:xfrm>
              <a:off x="1259632" y="2636912"/>
              <a:ext cx="914455" cy="9142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A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3852176" y="4581279"/>
              <a:ext cx="914455" cy="9142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E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1259632" y="4581279"/>
              <a:ext cx="914455" cy="9142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6516161" y="2636912"/>
              <a:ext cx="914455" cy="9142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3923617" y="2636912"/>
              <a:ext cx="914455" cy="9142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B</a:t>
              </a:r>
            </a:p>
          </p:txBody>
        </p:sp>
        <p:cxnSp>
          <p:nvCxnSpPr>
            <p:cNvPr id="16" name="Connecteur droit 15"/>
            <p:cNvCxnSpPr>
              <a:stCxn id="11" idx="6"/>
              <a:endCxn id="15" idx="2"/>
            </p:cNvCxnSpPr>
            <p:nvPr/>
          </p:nvCxnSpPr>
          <p:spPr>
            <a:xfrm>
              <a:off x="2174087" y="3094037"/>
              <a:ext cx="1749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15" idx="6"/>
              <a:endCxn id="14" idx="2"/>
            </p:cNvCxnSpPr>
            <p:nvPr/>
          </p:nvCxnSpPr>
          <p:spPr>
            <a:xfrm>
              <a:off x="4838072" y="3094037"/>
              <a:ext cx="167808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1716859" y="3536876"/>
              <a:ext cx="0" cy="10444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355443" y="3530527"/>
              <a:ext cx="0" cy="10444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159799" y="5084434"/>
              <a:ext cx="1692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4715828" y="3428944"/>
              <a:ext cx="1944804" cy="136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cteur droit avec flèche 24"/>
          <p:cNvCxnSpPr/>
          <p:nvPr/>
        </p:nvCxnSpPr>
        <p:spPr bwMode="auto">
          <a:xfrm>
            <a:off x="2627313" y="1146175"/>
            <a:ext cx="1368425" cy="0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onnecteur droit avec flèche 25"/>
          <p:cNvCxnSpPr/>
          <p:nvPr/>
        </p:nvCxnSpPr>
        <p:spPr bwMode="auto">
          <a:xfrm>
            <a:off x="1187450" y="1866900"/>
            <a:ext cx="0" cy="1223963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063" name="Connecteur droit avec flèche 23"/>
          <p:cNvCxnSpPr>
            <a:cxnSpLocks noChangeShapeType="1"/>
          </p:cNvCxnSpPr>
          <p:nvPr/>
        </p:nvCxnSpPr>
        <p:spPr bwMode="auto">
          <a:xfrm>
            <a:off x="2700338" y="1793875"/>
            <a:ext cx="1366837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4" name="Connecteur droit avec flèche 26"/>
          <p:cNvCxnSpPr>
            <a:cxnSpLocks noChangeShapeType="1"/>
          </p:cNvCxnSpPr>
          <p:nvPr/>
        </p:nvCxnSpPr>
        <p:spPr bwMode="auto">
          <a:xfrm flipV="1">
            <a:off x="4211638" y="1946275"/>
            <a:ext cx="7937" cy="10001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5" name="Connecteur droit avec flèche 29"/>
          <p:cNvCxnSpPr>
            <a:cxnSpLocks noChangeShapeType="1"/>
          </p:cNvCxnSpPr>
          <p:nvPr/>
        </p:nvCxnSpPr>
        <p:spPr bwMode="auto">
          <a:xfrm>
            <a:off x="5148263" y="1722438"/>
            <a:ext cx="1368425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6" name="Connecteur droit avec flèche 30"/>
          <p:cNvCxnSpPr>
            <a:cxnSpLocks noChangeShapeType="1"/>
          </p:cNvCxnSpPr>
          <p:nvPr/>
        </p:nvCxnSpPr>
        <p:spPr bwMode="auto">
          <a:xfrm flipV="1">
            <a:off x="2411413" y="2009775"/>
            <a:ext cx="9525" cy="1000125"/>
          </a:xfrm>
          <a:prstGeom prst="straightConnector1">
            <a:avLst/>
          </a:prstGeom>
          <a:noFill/>
          <a:ln w="38100" algn="ctr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7" name="Connecteur droit avec flèche 31"/>
          <p:cNvCxnSpPr>
            <a:cxnSpLocks noChangeShapeType="1"/>
          </p:cNvCxnSpPr>
          <p:nvPr/>
        </p:nvCxnSpPr>
        <p:spPr bwMode="auto">
          <a:xfrm>
            <a:off x="2484438" y="3235325"/>
            <a:ext cx="1366837" cy="0"/>
          </a:xfrm>
          <a:prstGeom prst="straightConnector1">
            <a:avLst/>
          </a:prstGeom>
          <a:noFill/>
          <a:ln w="3810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Connecteur droit avec flèche 32"/>
          <p:cNvCxnSpPr>
            <a:cxnSpLocks noChangeShapeType="1"/>
          </p:cNvCxnSpPr>
          <p:nvPr/>
        </p:nvCxnSpPr>
        <p:spPr bwMode="auto">
          <a:xfrm>
            <a:off x="5148263" y="1146175"/>
            <a:ext cx="1368425" cy="0"/>
          </a:xfrm>
          <a:prstGeom prst="straightConnector1">
            <a:avLst/>
          </a:prstGeom>
          <a:noFill/>
          <a:ln w="38100" algn="ctr">
            <a:solidFill>
              <a:srgbClr val="8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Connecteur droit avec flèche 33"/>
          <p:cNvCxnSpPr>
            <a:cxnSpLocks noChangeShapeType="1"/>
          </p:cNvCxnSpPr>
          <p:nvPr/>
        </p:nvCxnSpPr>
        <p:spPr bwMode="auto">
          <a:xfrm flipV="1">
            <a:off x="5076825" y="1938338"/>
            <a:ext cx="1366838" cy="863600"/>
          </a:xfrm>
          <a:prstGeom prst="straightConnector1">
            <a:avLst/>
          </a:prstGeom>
          <a:noFill/>
          <a:ln w="38100" algn="ctr">
            <a:solidFill>
              <a:srgbClr val="8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Connecteur droit avec flèche 37"/>
          <p:cNvCxnSpPr>
            <a:cxnSpLocks noChangeShapeType="1"/>
          </p:cNvCxnSpPr>
          <p:nvPr/>
        </p:nvCxnSpPr>
        <p:spPr bwMode="auto">
          <a:xfrm>
            <a:off x="2555875" y="3738563"/>
            <a:ext cx="1368425" cy="0"/>
          </a:xfrm>
          <a:prstGeom prst="straightConnector1">
            <a:avLst/>
          </a:prstGeom>
          <a:noFill/>
          <a:ln w="38100" algn="ctr">
            <a:solidFill>
              <a:srgbClr val="FF99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Connecteur droit avec flèche 38"/>
          <p:cNvCxnSpPr>
            <a:cxnSpLocks noChangeShapeType="1"/>
          </p:cNvCxnSpPr>
          <p:nvPr/>
        </p:nvCxnSpPr>
        <p:spPr bwMode="auto">
          <a:xfrm>
            <a:off x="4859338" y="2082800"/>
            <a:ext cx="0" cy="863600"/>
          </a:xfrm>
          <a:prstGeom prst="straightConnector1">
            <a:avLst/>
          </a:prstGeom>
          <a:noFill/>
          <a:ln w="38100" algn="ctr">
            <a:solidFill>
              <a:srgbClr val="FF99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2" name="Connecteur droit avec flèche 41"/>
          <p:cNvCxnSpPr>
            <a:cxnSpLocks noChangeShapeType="1"/>
          </p:cNvCxnSpPr>
          <p:nvPr/>
        </p:nvCxnSpPr>
        <p:spPr bwMode="auto">
          <a:xfrm flipH="1">
            <a:off x="5292725" y="2227263"/>
            <a:ext cx="1511300" cy="1150937"/>
          </a:xfrm>
          <a:prstGeom prst="straightConnector1">
            <a:avLst/>
          </a:prstGeom>
          <a:noFill/>
          <a:ln w="38100" algn="ctr">
            <a:solidFill>
              <a:srgbClr val="FF99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3" name="ZoneTexte 45"/>
          <p:cNvSpPr txBox="1">
            <a:spLocks noChangeArrowheads="1"/>
          </p:cNvSpPr>
          <p:nvPr/>
        </p:nvSpPr>
        <p:spPr bwMode="auto">
          <a:xfrm>
            <a:off x="395288" y="4437063"/>
            <a:ext cx="8569325" cy="1384300"/>
          </a:xfrm>
          <a:prstGeom prst="rect">
            <a:avLst/>
          </a:prstGeom>
          <a:solidFill>
            <a:srgbClr val="FFC993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just" eaLnBrk="1" hangingPunct="1"/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Chaque 30 secondes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 : chaque routeur contacte tous ses voisins.</a:t>
            </a:r>
          </a:p>
          <a:p>
            <a:pPr algn="just" eaLnBrk="1" hangingPunct="1"/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Ce mécanisme continuera d’une manière périodique (chaque 30 secondes) malgré qu’il n’y aura aucun changement sur les tables de routages après certaines itérations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(convergence).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038920" y="5991671"/>
            <a:ext cx="72774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  <a:latin typeface="Garamond" pitchFamily="18" charset="0"/>
              </a:rPr>
              <a:t>Transmission interminable avec les voisins immédiats</a:t>
            </a:r>
            <a:endParaRPr lang="fr-FR" sz="2400" dirty="0">
              <a:solidFill>
                <a:srgbClr val="FF00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561975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RIP : Convergence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DA25FA-D4E3-42C2-B231-181E2D4FE456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  <p:grpSp>
        <p:nvGrpSpPr>
          <p:cNvPr id="46084" name="Groupe 9"/>
          <p:cNvGrpSpPr>
            <a:grpSpLocks/>
          </p:cNvGrpSpPr>
          <p:nvPr/>
        </p:nvGrpSpPr>
        <p:grpSpPr bwMode="auto">
          <a:xfrm>
            <a:off x="468313" y="2133600"/>
            <a:ext cx="6170612" cy="2857500"/>
            <a:chOff x="1259632" y="2636912"/>
            <a:chExt cx="6170984" cy="2858616"/>
          </a:xfrm>
        </p:grpSpPr>
        <p:sp>
          <p:nvSpPr>
            <p:cNvPr id="11" name="Ellipse 10"/>
            <p:cNvSpPr/>
            <p:nvPr/>
          </p:nvSpPr>
          <p:spPr>
            <a:xfrm>
              <a:off x="1259632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A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3852175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E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1259632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6516161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3923618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B</a:t>
              </a:r>
            </a:p>
          </p:txBody>
        </p:sp>
        <p:cxnSp>
          <p:nvCxnSpPr>
            <p:cNvPr id="16" name="Connecteur droit 15"/>
            <p:cNvCxnSpPr>
              <a:stCxn id="11" idx="6"/>
              <a:endCxn id="15" idx="2"/>
            </p:cNvCxnSpPr>
            <p:nvPr/>
          </p:nvCxnSpPr>
          <p:spPr>
            <a:xfrm>
              <a:off x="2174087" y="3094291"/>
              <a:ext cx="1749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15" idx="6"/>
              <a:endCxn id="14" idx="2"/>
            </p:cNvCxnSpPr>
            <p:nvPr/>
          </p:nvCxnSpPr>
          <p:spPr>
            <a:xfrm>
              <a:off x="4838073" y="3094291"/>
              <a:ext cx="167808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1716860" y="3537377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355444" y="3531024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159798" y="5085793"/>
              <a:ext cx="1692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4715827" y="3429384"/>
              <a:ext cx="1944805" cy="13673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37" name="Rectangle 22"/>
          <p:cNvSpPr>
            <a:spLocks noChangeArrowheads="1"/>
          </p:cNvSpPr>
          <p:nvPr/>
        </p:nvSpPr>
        <p:spPr bwMode="auto">
          <a:xfrm>
            <a:off x="539750" y="5103813"/>
            <a:ext cx="7056585" cy="76944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On supposera que : Pour A, </a:t>
            </a:r>
            <a:r>
              <a:rPr lang="fr-FR" sz="2000" b="0" dirty="0" smtClean="0">
                <a:solidFill>
                  <a:schemeClr val="tx1"/>
                </a:solidFill>
                <a:latin typeface="Garamond" pitchFamily="18" charset="0"/>
              </a:rPr>
              <a:t>la table </a:t>
            </a: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de B arrivera avant </a:t>
            </a:r>
            <a:r>
              <a:rPr lang="fr-FR" sz="2000" b="0" dirty="0" smtClean="0">
                <a:solidFill>
                  <a:schemeClr val="tx1"/>
                </a:solidFill>
                <a:latin typeface="Garamond" pitchFamily="18" charset="0"/>
              </a:rPr>
              <a:t>la table </a:t>
            </a: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de D.</a:t>
            </a:r>
          </a:p>
          <a:p>
            <a:pPr algn="just"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Le plus court chemin entre A et E est A--&gt;B--&gt;E.</a:t>
            </a:r>
          </a:p>
        </p:txBody>
      </p:sp>
      <p:sp>
        <p:nvSpPr>
          <p:cNvPr id="18438" name="ZoneTexte 23"/>
          <p:cNvSpPr txBox="1">
            <a:spLocks noChangeArrowheads="1"/>
          </p:cNvSpPr>
          <p:nvPr/>
        </p:nvSpPr>
        <p:spPr bwMode="auto">
          <a:xfrm>
            <a:off x="4757738" y="908050"/>
            <a:ext cx="3630612" cy="7699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Table de routage de A</a:t>
            </a:r>
          </a:p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après convergence (2 itérations)</a:t>
            </a:r>
          </a:p>
        </p:txBody>
      </p:sp>
      <p:graphicFrame>
        <p:nvGraphicFramePr>
          <p:cNvPr id="25" name="Tableau 24"/>
          <p:cNvGraphicFramePr>
            <a:graphicFrameLocks noGrp="1"/>
          </p:cNvGraphicFramePr>
          <p:nvPr/>
        </p:nvGraphicFramePr>
        <p:xfrm>
          <a:off x="179388" y="692150"/>
          <a:ext cx="4392612" cy="1304925"/>
        </p:xfrm>
        <a:graphic>
          <a:graphicData uri="http://schemas.openxmlformats.org/drawingml/2006/table">
            <a:tbl>
              <a:tblPr/>
              <a:tblGrid>
                <a:gridCol w="2196307"/>
                <a:gridCol w="1267100"/>
                <a:gridCol w="929205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C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2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2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113" name="Forme libre 21"/>
          <p:cNvSpPr>
            <a:spLocks/>
          </p:cNvSpPr>
          <p:nvPr/>
        </p:nvSpPr>
        <p:spPr bwMode="auto">
          <a:xfrm>
            <a:off x="1492250" y="2768600"/>
            <a:ext cx="1801813" cy="1184275"/>
          </a:xfrm>
          <a:custGeom>
            <a:avLst/>
            <a:gdLst>
              <a:gd name="T0" fmla="*/ 0 w 1801905"/>
              <a:gd name="T1" fmla="*/ 121376 h 1185582"/>
              <a:gd name="T2" fmla="*/ 1397500 w 1801905"/>
              <a:gd name="T3" fmla="*/ 174340 h 1185582"/>
              <a:gd name="T4" fmla="*/ 1800617 w 1801905"/>
              <a:gd name="T5" fmla="*/ 1167414 h 1185582"/>
              <a:gd name="T6" fmla="*/ 1800617 w 1801905"/>
              <a:gd name="T7" fmla="*/ 1167414 h 1185582"/>
              <a:gd name="T8" fmla="*/ 0 60000 65536"/>
              <a:gd name="T9" fmla="*/ 0 60000 65536"/>
              <a:gd name="T10" fmla="*/ 0 60000 65536"/>
              <a:gd name="T11" fmla="*/ 0 60000 65536"/>
              <a:gd name="T12" fmla="*/ 0 w 1801905"/>
              <a:gd name="T13" fmla="*/ 0 h 1185582"/>
              <a:gd name="T14" fmla="*/ 1801905 w 1801905"/>
              <a:gd name="T15" fmla="*/ 1185582 h 11855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1905" h="1185582">
                <a:moveTo>
                  <a:pt x="0" y="123265"/>
                </a:moveTo>
                <a:cubicBezTo>
                  <a:pt x="549088" y="61632"/>
                  <a:pt x="1098176" y="0"/>
                  <a:pt x="1398494" y="177053"/>
                </a:cubicBezTo>
                <a:cubicBezTo>
                  <a:pt x="1698812" y="354106"/>
                  <a:pt x="1801905" y="1185582"/>
                  <a:pt x="1801905" y="1185582"/>
                </a:cubicBezTo>
              </a:path>
            </a:pathLst>
          </a:custGeom>
          <a:noFill/>
          <a:ln w="38100" cap="flat" cmpd="sng" algn="ctr">
            <a:solidFill>
              <a:srgbClr val="006600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6114" name="Forme libre 22"/>
          <p:cNvSpPr>
            <a:spLocks/>
          </p:cNvSpPr>
          <p:nvPr/>
        </p:nvSpPr>
        <p:spPr bwMode="auto">
          <a:xfrm rot="16502166" flipH="1">
            <a:off x="1537494" y="2836069"/>
            <a:ext cx="1079500" cy="1938338"/>
          </a:xfrm>
          <a:custGeom>
            <a:avLst/>
            <a:gdLst>
              <a:gd name="T0" fmla="*/ 0 w 1801905"/>
              <a:gd name="T1" fmla="*/ 196464251 h 1185582"/>
              <a:gd name="T2" fmla="*/ 642 w 1801905"/>
              <a:gd name="T3" fmla="*/ 282194016 h 1185582"/>
              <a:gd name="T4" fmla="*/ 827 w 1801905"/>
              <a:gd name="T5" fmla="*/ 1889621709 h 1185582"/>
              <a:gd name="T6" fmla="*/ 827 w 1801905"/>
              <a:gd name="T7" fmla="*/ 1889621709 h 1185582"/>
              <a:gd name="T8" fmla="*/ 0 60000 65536"/>
              <a:gd name="T9" fmla="*/ 0 60000 65536"/>
              <a:gd name="T10" fmla="*/ 0 60000 65536"/>
              <a:gd name="T11" fmla="*/ 0 60000 65536"/>
              <a:gd name="T12" fmla="*/ 0 w 1801905"/>
              <a:gd name="T13" fmla="*/ 0 h 1185582"/>
              <a:gd name="T14" fmla="*/ 1801905 w 1801905"/>
              <a:gd name="T15" fmla="*/ 1185582 h 11855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1905" h="1185582">
                <a:moveTo>
                  <a:pt x="0" y="123265"/>
                </a:moveTo>
                <a:cubicBezTo>
                  <a:pt x="549088" y="61632"/>
                  <a:pt x="1098176" y="0"/>
                  <a:pt x="1398494" y="177053"/>
                </a:cubicBezTo>
                <a:cubicBezTo>
                  <a:pt x="1698812" y="354106"/>
                  <a:pt x="1801905" y="1185582"/>
                  <a:pt x="1801905" y="1185582"/>
                </a:cubicBezTo>
              </a:path>
            </a:pathLst>
          </a:custGeom>
          <a:noFill/>
          <a:ln w="38100" cap="flat" cmpd="sng" algn="ctr">
            <a:solidFill>
              <a:srgbClr val="006600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1CED6-5677-47D4-AB40-CFF5821C2298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  <p:grpSp>
        <p:nvGrpSpPr>
          <p:cNvPr id="47107" name="Groupe 9"/>
          <p:cNvGrpSpPr>
            <a:grpSpLocks/>
          </p:cNvGrpSpPr>
          <p:nvPr/>
        </p:nvGrpSpPr>
        <p:grpSpPr bwMode="auto">
          <a:xfrm>
            <a:off x="468313" y="2133600"/>
            <a:ext cx="6170612" cy="2857500"/>
            <a:chOff x="1259632" y="2636912"/>
            <a:chExt cx="6170984" cy="2858616"/>
          </a:xfrm>
        </p:grpSpPr>
        <p:sp>
          <p:nvSpPr>
            <p:cNvPr id="11" name="Ellipse 10"/>
            <p:cNvSpPr/>
            <p:nvPr/>
          </p:nvSpPr>
          <p:spPr>
            <a:xfrm>
              <a:off x="1259632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A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3852175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E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1259632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6516161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3923618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B</a:t>
              </a:r>
            </a:p>
          </p:txBody>
        </p:sp>
        <p:cxnSp>
          <p:nvCxnSpPr>
            <p:cNvPr id="16" name="Connecteur droit 15"/>
            <p:cNvCxnSpPr>
              <a:stCxn id="11" idx="6"/>
              <a:endCxn id="15" idx="2"/>
            </p:cNvCxnSpPr>
            <p:nvPr/>
          </p:nvCxnSpPr>
          <p:spPr>
            <a:xfrm>
              <a:off x="2174087" y="3094291"/>
              <a:ext cx="1749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15" idx="6"/>
              <a:endCxn id="14" idx="2"/>
            </p:cNvCxnSpPr>
            <p:nvPr/>
          </p:nvCxnSpPr>
          <p:spPr>
            <a:xfrm>
              <a:off x="4838073" y="3094291"/>
              <a:ext cx="167808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1716860" y="3537377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355444" y="3531024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159798" y="5085793"/>
              <a:ext cx="1692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4715827" y="3429384"/>
              <a:ext cx="1944805" cy="13673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60" name="Rectangle 22"/>
          <p:cNvSpPr>
            <a:spLocks noChangeArrowheads="1"/>
          </p:cNvSpPr>
          <p:nvPr/>
        </p:nvSpPr>
        <p:spPr bwMode="auto">
          <a:xfrm>
            <a:off x="5292725" y="3392488"/>
            <a:ext cx="3706813" cy="1384995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On supposera que : Pour D, </a:t>
            </a:r>
            <a:r>
              <a:rPr lang="fr-FR" sz="2000" b="0" dirty="0" smtClean="0">
                <a:solidFill>
                  <a:schemeClr val="tx1"/>
                </a:solidFill>
                <a:latin typeface="Garamond" pitchFamily="18" charset="0"/>
              </a:rPr>
              <a:t>la table </a:t>
            </a: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de A arrivera avant </a:t>
            </a:r>
            <a:r>
              <a:rPr lang="fr-FR" sz="2000" b="0" dirty="0" smtClean="0">
                <a:solidFill>
                  <a:schemeClr val="tx1"/>
                </a:solidFill>
                <a:latin typeface="Garamond" pitchFamily="18" charset="0"/>
              </a:rPr>
              <a:t>la table de </a:t>
            </a: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E.</a:t>
            </a:r>
          </a:p>
          <a:p>
            <a:pPr algn="just"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Le plus court chemin entre D et B est D--&gt;A--&gt;B.</a:t>
            </a:r>
          </a:p>
        </p:txBody>
      </p:sp>
      <p:sp>
        <p:nvSpPr>
          <p:cNvPr id="19461" name="ZoneTexte 23"/>
          <p:cNvSpPr txBox="1">
            <a:spLocks noChangeArrowheads="1"/>
          </p:cNvSpPr>
          <p:nvPr/>
        </p:nvSpPr>
        <p:spPr bwMode="auto">
          <a:xfrm>
            <a:off x="4772025" y="5445125"/>
            <a:ext cx="2598738" cy="7699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Table de routage de D</a:t>
            </a:r>
          </a:p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après convergence</a:t>
            </a:r>
          </a:p>
        </p:txBody>
      </p:sp>
      <p:graphicFrame>
        <p:nvGraphicFramePr>
          <p:cNvPr id="25" name="Tableau 24"/>
          <p:cNvGraphicFramePr>
            <a:graphicFrameLocks noGrp="1"/>
          </p:cNvGraphicFramePr>
          <p:nvPr/>
        </p:nvGraphicFramePr>
        <p:xfrm>
          <a:off x="179388" y="692150"/>
          <a:ext cx="4392612" cy="1304925"/>
        </p:xfrm>
        <a:graphic>
          <a:graphicData uri="http://schemas.openxmlformats.org/drawingml/2006/table">
            <a:tbl>
              <a:tblPr/>
              <a:tblGrid>
                <a:gridCol w="2196307"/>
                <a:gridCol w="1267100"/>
                <a:gridCol w="929205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F16"/>
                        </a:rPr>
                        <a:t>C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2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2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/>
        </p:nvGraphicFramePr>
        <p:xfrm>
          <a:off x="323850" y="5229225"/>
          <a:ext cx="4103688" cy="1304925"/>
        </p:xfrm>
        <a:graphic>
          <a:graphicData uri="http://schemas.openxmlformats.org/drawingml/2006/table">
            <a:tbl>
              <a:tblPr/>
              <a:tblGrid>
                <a:gridCol w="2014538"/>
                <a:gridCol w="1119188"/>
                <a:gridCol w="96996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2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C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2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514" name="ZoneTexte 25"/>
          <p:cNvSpPr txBox="1">
            <a:spLocks noChangeArrowheads="1"/>
          </p:cNvSpPr>
          <p:nvPr/>
        </p:nvSpPr>
        <p:spPr bwMode="auto">
          <a:xfrm>
            <a:off x="4745038" y="908050"/>
            <a:ext cx="2566987" cy="7699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Table de routage de A</a:t>
            </a:r>
          </a:p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après convergence</a:t>
            </a:r>
          </a:p>
        </p:txBody>
      </p:sp>
      <p:sp>
        <p:nvSpPr>
          <p:cNvPr id="24" name="Titre 1"/>
          <p:cNvSpPr txBox="1">
            <a:spLocks/>
          </p:cNvSpPr>
          <p:nvPr/>
        </p:nvSpPr>
        <p:spPr bwMode="auto">
          <a:xfrm>
            <a:off x="457200" y="58738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RIP : Convergence </a:t>
            </a:r>
            <a:endParaRPr lang="fr-FR" sz="2800" kern="0" dirty="0">
              <a:solidFill>
                <a:schemeClr val="accent2"/>
              </a:solidFill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47164" name="Forme libre 22"/>
          <p:cNvSpPr>
            <a:spLocks/>
          </p:cNvSpPr>
          <p:nvPr/>
        </p:nvSpPr>
        <p:spPr bwMode="auto">
          <a:xfrm rot="20914840" flipV="1">
            <a:off x="1619250" y="3189288"/>
            <a:ext cx="1628775" cy="1169987"/>
          </a:xfrm>
          <a:custGeom>
            <a:avLst/>
            <a:gdLst>
              <a:gd name="T0" fmla="*/ 0 w 1801905"/>
              <a:gd name="T1" fmla="*/ 101121 h 1185582"/>
              <a:gd name="T2" fmla="*/ 307408 w 1801905"/>
              <a:gd name="T3" fmla="*/ 145247 h 1185582"/>
              <a:gd name="T4" fmla="*/ 396083 w 1801905"/>
              <a:gd name="T5" fmla="*/ 972599 h 1185582"/>
              <a:gd name="T6" fmla="*/ 396083 w 1801905"/>
              <a:gd name="T7" fmla="*/ 972599 h 1185582"/>
              <a:gd name="T8" fmla="*/ 0 60000 65536"/>
              <a:gd name="T9" fmla="*/ 0 60000 65536"/>
              <a:gd name="T10" fmla="*/ 0 60000 65536"/>
              <a:gd name="T11" fmla="*/ 0 60000 65536"/>
              <a:gd name="T12" fmla="*/ 0 w 1801905"/>
              <a:gd name="T13" fmla="*/ 0 h 1185582"/>
              <a:gd name="T14" fmla="*/ 1801905 w 1801905"/>
              <a:gd name="T15" fmla="*/ 1185582 h 11855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1905" h="1185582">
                <a:moveTo>
                  <a:pt x="0" y="123265"/>
                </a:moveTo>
                <a:cubicBezTo>
                  <a:pt x="549088" y="61632"/>
                  <a:pt x="1098176" y="0"/>
                  <a:pt x="1398494" y="177053"/>
                </a:cubicBezTo>
                <a:cubicBezTo>
                  <a:pt x="1698812" y="354106"/>
                  <a:pt x="1801905" y="1185582"/>
                  <a:pt x="1801905" y="1185582"/>
                </a:cubicBezTo>
              </a:path>
            </a:pathLst>
          </a:custGeom>
          <a:noFill/>
          <a:ln w="38100" cap="flat" cmpd="sng" algn="ctr">
            <a:solidFill>
              <a:srgbClr val="006600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7165" name="Forme libre 25"/>
          <p:cNvSpPr>
            <a:spLocks/>
          </p:cNvSpPr>
          <p:nvPr/>
        </p:nvSpPr>
        <p:spPr bwMode="auto">
          <a:xfrm rot="-5203375">
            <a:off x="1327944" y="2632869"/>
            <a:ext cx="1374775" cy="1579563"/>
          </a:xfrm>
          <a:custGeom>
            <a:avLst/>
            <a:gdLst>
              <a:gd name="T0" fmla="*/ 0 w 1801905"/>
              <a:gd name="T1" fmla="*/ 9121695 h 1185582"/>
              <a:gd name="T2" fmla="*/ 24180 w 1801905"/>
              <a:gd name="T3" fmla="*/ 13102023 h 1185582"/>
              <a:gd name="T4" fmla="*/ 31154 w 1801905"/>
              <a:gd name="T5" fmla="*/ 87733459 h 1185582"/>
              <a:gd name="T6" fmla="*/ 31154 w 1801905"/>
              <a:gd name="T7" fmla="*/ 87733459 h 1185582"/>
              <a:gd name="T8" fmla="*/ 0 60000 65536"/>
              <a:gd name="T9" fmla="*/ 0 60000 65536"/>
              <a:gd name="T10" fmla="*/ 0 60000 65536"/>
              <a:gd name="T11" fmla="*/ 0 60000 65536"/>
              <a:gd name="T12" fmla="*/ 0 w 1801905"/>
              <a:gd name="T13" fmla="*/ 0 h 1185582"/>
              <a:gd name="T14" fmla="*/ 1801905 w 1801905"/>
              <a:gd name="T15" fmla="*/ 1185582 h 11855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1905" h="1185582">
                <a:moveTo>
                  <a:pt x="0" y="123265"/>
                </a:moveTo>
                <a:cubicBezTo>
                  <a:pt x="549088" y="61632"/>
                  <a:pt x="1098176" y="0"/>
                  <a:pt x="1398494" y="177053"/>
                </a:cubicBezTo>
                <a:cubicBezTo>
                  <a:pt x="1698812" y="354106"/>
                  <a:pt x="1801905" y="1185582"/>
                  <a:pt x="1801905" y="1185582"/>
                </a:cubicBezTo>
              </a:path>
            </a:pathLst>
          </a:custGeom>
          <a:noFill/>
          <a:ln w="38100" cap="flat" cmpd="sng" algn="ctr">
            <a:solidFill>
              <a:srgbClr val="006600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411EB-D542-4880-8AB0-1CD448915259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  <p:grpSp>
        <p:nvGrpSpPr>
          <p:cNvPr id="53251" name="Groupe 9"/>
          <p:cNvGrpSpPr>
            <a:grpSpLocks/>
          </p:cNvGrpSpPr>
          <p:nvPr/>
        </p:nvGrpSpPr>
        <p:grpSpPr bwMode="auto">
          <a:xfrm>
            <a:off x="468313" y="2133600"/>
            <a:ext cx="6170612" cy="2857500"/>
            <a:chOff x="1259632" y="2636912"/>
            <a:chExt cx="6170984" cy="2858616"/>
          </a:xfrm>
        </p:grpSpPr>
        <p:sp>
          <p:nvSpPr>
            <p:cNvPr id="11" name="Ellipse 10"/>
            <p:cNvSpPr/>
            <p:nvPr/>
          </p:nvSpPr>
          <p:spPr>
            <a:xfrm>
              <a:off x="1259632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A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3852175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E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1259632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6516161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3923618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B</a:t>
              </a:r>
            </a:p>
          </p:txBody>
        </p:sp>
        <p:cxnSp>
          <p:nvCxnSpPr>
            <p:cNvPr id="16" name="Connecteur droit 15"/>
            <p:cNvCxnSpPr>
              <a:stCxn id="11" idx="6"/>
              <a:endCxn id="15" idx="2"/>
            </p:cNvCxnSpPr>
            <p:nvPr/>
          </p:nvCxnSpPr>
          <p:spPr>
            <a:xfrm>
              <a:off x="2174087" y="3094291"/>
              <a:ext cx="1749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15" idx="6"/>
              <a:endCxn id="14" idx="2"/>
            </p:cNvCxnSpPr>
            <p:nvPr/>
          </p:nvCxnSpPr>
          <p:spPr>
            <a:xfrm>
              <a:off x="4838073" y="3094291"/>
              <a:ext cx="167808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1716860" y="3537377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355444" y="3531024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159798" y="5085793"/>
              <a:ext cx="1692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4715827" y="3429384"/>
              <a:ext cx="1944805" cy="13673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au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152492"/>
              </p:ext>
            </p:extLst>
          </p:nvPr>
        </p:nvGraphicFramePr>
        <p:xfrm>
          <a:off x="179388" y="692150"/>
          <a:ext cx="4392612" cy="1304925"/>
        </p:xfrm>
        <a:graphic>
          <a:graphicData uri="http://schemas.openxmlformats.org/drawingml/2006/table">
            <a:tbl>
              <a:tblPr/>
              <a:tblGrid>
                <a:gridCol w="2196307"/>
                <a:gridCol w="1267100"/>
                <a:gridCol w="929205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F16"/>
                        </a:rPr>
                        <a:t>C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2</a:t>
                      </a:r>
                      <a:endParaRPr lang="fr-FR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2</a:t>
                      </a:r>
                      <a:endParaRPr lang="fr-FR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3306" name="Connecteur droit 26"/>
          <p:cNvCxnSpPr>
            <a:cxnSpLocks noChangeShapeType="1"/>
          </p:cNvCxnSpPr>
          <p:nvPr/>
        </p:nvCxnSpPr>
        <p:spPr bwMode="auto">
          <a:xfrm flipH="1">
            <a:off x="2051050" y="2276475"/>
            <a:ext cx="576263" cy="64770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307" name="Connecteur droit 28"/>
          <p:cNvCxnSpPr>
            <a:cxnSpLocks noChangeShapeType="1"/>
          </p:cNvCxnSpPr>
          <p:nvPr/>
        </p:nvCxnSpPr>
        <p:spPr bwMode="auto">
          <a:xfrm>
            <a:off x="2124075" y="2276475"/>
            <a:ext cx="360363" cy="576263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308" name="Titr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561975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RIP : Panne de lien 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669545" y="5343599"/>
            <a:ext cx="5606407" cy="904863"/>
          </a:xfrm>
          <a:prstGeom prst="rect">
            <a:avLst/>
          </a:prstGeom>
          <a:solidFill>
            <a:srgbClr val="FFDC6D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  <a:latin typeface="Garamond" pitchFamily="18" charset="0"/>
              </a:rPr>
              <a:t>C’est quoi le comportement du routeur A </a:t>
            </a:r>
          </a:p>
          <a:p>
            <a:r>
              <a:rPr lang="fr-FR" sz="2400" dirty="0" smtClean="0">
                <a:solidFill>
                  <a:schemeClr val="accent2"/>
                </a:solidFill>
                <a:latin typeface="Garamond" pitchFamily="18" charset="0"/>
              </a:rPr>
              <a:t>en cas de panne du lien AB ?</a:t>
            </a:r>
            <a:endParaRPr lang="fr-FR" sz="2400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28" name="Flèche droite 27"/>
          <p:cNvSpPr/>
          <p:nvPr/>
        </p:nvSpPr>
        <p:spPr bwMode="auto">
          <a:xfrm>
            <a:off x="2627784" y="1243544"/>
            <a:ext cx="457200" cy="18288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Flèche droite 28"/>
          <p:cNvSpPr/>
          <p:nvPr/>
        </p:nvSpPr>
        <p:spPr bwMode="auto">
          <a:xfrm>
            <a:off x="2641432" y="1774896"/>
            <a:ext cx="457200" cy="18288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lèche droite 30"/>
          <p:cNvSpPr/>
          <p:nvPr/>
        </p:nvSpPr>
        <p:spPr bwMode="auto">
          <a:xfrm>
            <a:off x="2633696" y="972928"/>
            <a:ext cx="457200" cy="18288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ZoneTexte 25"/>
          <p:cNvSpPr txBox="1">
            <a:spLocks noChangeArrowheads="1"/>
          </p:cNvSpPr>
          <p:nvPr/>
        </p:nvSpPr>
        <p:spPr bwMode="auto">
          <a:xfrm>
            <a:off x="4745038" y="908050"/>
            <a:ext cx="2566987" cy="7699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Table de routage de A</a:t>
            </a:r>
          </a:p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après convergence</a:t>
            </a:r>
          </a:p>
        </p:txBody>
      </p:sp>
    </p:spTree>
    <p:extLst>
      <p:ext uri="{BB962C8B-B14F-4D97-AF65-F5344CB8AC3E}">
        <p14:creationId xmlns:p14="http://schemas.microsoft.com/office/powerpoint/2010/main" val="11018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411EB-D542-4880-8AB0-1CD448915259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  <p:grpSp>
        <p:nvGrpSpPr>
          <p:cNvPr id="53251" name="Groupe 9"/>
          <p:cNvGrpSpPr>
            <a:grpSpLocks/>
          </p:cNvGrpSpPr>
          <p:nvPr/>
        </p:nvGrpSpPr>
        <p:grpSpPr bwMode="auto">
          <a:xfrm>
            <a:off x="468313" y="2133600"/>
            <a:ext cx="6170612" cy="2857500"/>
            <a:chOff x="1259632" y="2636912"/>
            <a:chExt cx="6170984" cy="2858616"/>
          </a:xfrm>
        </p:grpSpPr>
        <p:sp>
          <p:nvSpPr>
            <p:cNvPr id="11" name="Ellipse 10"/>
            <p:cNvSpPr/>
            <p:nvPr/>
          </p:nvSpPr>
          <p:spPr>
            <a:xfrm>
              <a:off x="1259632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A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3852175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E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1259632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6516161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3923618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B</a:t>
              </a:r>
            </a:p>
          </p:txBody>
        </p:sp>
        <p:cxnSp>
          <p:nvCxnSpPr>
            <p:cNvPr id="16" name="Connecteur droit 15"/>
            <p:cNvCxnSpPr>
              <a:stCxn id="11" idx="6"/>
              <a:endCxn id="15" idx="2"/>
            </p:cNvCxnSpPr>
            <p:nvPr/>
          </p:nvCxnSpPr>
          <p:spPr>
            <a:xfrm>
              <a:off x="2174087" y="3094291"/>
              <a:ext cx="1749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15" idx="6"/>
              <a:endCxn id="14" idx="2"/>
            </p:cNvCxnSpPr>
            <p:nvPr/>
          </p:nvCxnSpPr>
          <p:spPr>
            <a:xfrm>
              <a:off x="4838073" y="3094291"/>
              <a:ext cx="167808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1716860" y="3537377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355444" y="3531024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159798" y="5085793"/>
              <a:ext cx="1692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4715827" y="3429384"/>
              <a:ext cx="1944805" cy="13673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au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465027"/>
              </p:ext>
            </p:extLst>
          </p:nvPr>
        </p:nvGraphicFramePr>
        <p:xfrm>
          <a:off x="179388" y="692150"/>
          <a:ext cx="4392612" cy="1304925"/>
        </p:xfrm>
        <a:graphic>
          <a:graphicData uri="http://schemas.openxmlformats.org/drawingml/2006/table">
            <a:tbl>
              <a:tblPr/>
              <a:tblGrid>
                <a:gridCol w="2196307"/>
                <a:gridCol w="1267100"/>
                <a:gridCol w="929205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F16"/>
                        </a:rPr>
                        <a:t>C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2</a:t>
                      </a:r>
                      <a:endParaRPr lang="fr-FR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2</a:t>
                      </a:r>
                      <a:endParaRPr lang="fr-FR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3306" name="Connecteur droit 26"/>
          <p:cNvCxnSpPr>
            <a:cxnSpLocks noChangeShapeType="1"/>
          </p:cNvCxnSpPr>
          <p:nvPr/>
        </p:nvCxnSpPr>
        <p:spPr bwMode="auto">
          <a:xfrm flipH="1">
            <a:off x="2051050" y="2276475"/>
            <a:ext cx="576263" cy="64770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307" name="Connecteur droit 28"/>
          <p:cNvCxnSpPr>
            <a:cxnSpLocks noChangeShapeType="1"/>
          </p:cNvCxnSpPr>
          <p:nvPr/>
        </p:nvCxnSpPr>
        <p:spPr bwMode="auto">
          <a:xfrm>
            <a:off x="2124075" y="2276475"/>
            <a:ext cx="360363" cy="576263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308" name="Titr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561975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RIP : Panne de lien 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22261" y="5343599"/>
            <a:ext cx="7838171" cy="461665"/>
          </a:xfrm>
          <a:prstGeom prst="rect">
            <a:avLst/>
          </a:prstGeom>
          <a:solidFill>
            <a:srgbClr val="FFDC6D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  <a:latin typeface="Garamond" pitchFamily="18" charset="0"/>
              </a:rPr>
              <a:t>A doit trouver d’autres chemins qui ne passent pas par le B</a:t>
            </a:r>
            <a:endParaRPr lang="fr-FR" sz="2400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4" name="Flèche droite 3"/>
          <p:cNvSpPr/>
          <p:nvPr/>
        </p:nvSpPr>
        <p:spPr bwMode="auto">
          <a:xfrm>
            <a:off x="2633696" y="972928"/>
            <a:ext cx="457200" cy="18288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èche droite 27"/>
          <p:cNvSpPr/>
          <p:nvPr/>
        </p:nvSpPr>
        <p:spPr bwMode="auto">
          <a:xfrm>
            <a:off x="2627784" y="1243544"/>
            <a:ext cx="457200" cy="18288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Flèche droite 28"/>
          <p:cNvSpPr/>
          <p:nvPr/>
        </p:nvSpPr>
        <p:spPr bwMode="auto">
          <a:xfrm>
            <a:off x="2641432" y="1774896"/>
            <a:ext cx="457200" cy="18288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rme libre 5"/>
          <p:cNvSpPr/>
          <p:nvPr/>
        </p:nvSpPr>
        <p:spPr bwMode="auto">
          <a:xfrm rot="21137670">
            <a:off x="1305843" y="3043451"/>
            <a:ext cx="1958098" cy="1383690"/>
          </a:xfrm>
          <a:custGeom>
            <a:avLst/>
            <a:gdLst>
              <a:gd name="connsiteX0" fmla="*/ 115650 w 1958098"/>
              <a:gd name="connsiteY0" fmla="*/ 0 h 1383690"/>
              <a:gd name="connsiteX1" fmla="*/ 129298 w 1958098"/>
              <a:gd name="connsiteY1" fmla="*/ 996286 h 1383690"/>
              <a:gd name="connsiteX2" fmla="*/ 1425835 w 1958098"/>
              <a:gd name="connsiteY2" fmla="*/ 1337480 h 1383690"/>
              <a:gd name="connsiteX3" fmla="*/ 1958098 w 1958098"/>
              <a:gd name="connsiteY3" fmla="*/ 54591 h 1383690"/>
              <a:gd name="connsiteX4" fmla="*/ 1958098 w 1958098"/>
              <a:gd name="connsiteY4" fmla="*/ 54591 h 138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8098" h="1383690">
                <a:moveTo>
                  <a:pt x="115650" y="0"/>
                </a:moveTo>
                <a:cubicBezTo>
                  <a:pt x="13292" y="386686"/>
                  <a:pt x="-89066" y="773373"/>
                  <a:pt x="129298" y="996286"/>
                </a:cubicBezTo>
                <a:cubicBezTo>
                  <a:pt x="347662" y="1219199"/>
                  <a:pt x="1121035" y="1494429"/>
                  <a:pt x="1425835" y="1337480"/>
                </a:cubicBezTo>
                <a:cubicBezTo>
                  <a:pt x="1730635" y="1180531"/>
                  <a:pt x="1958098" y="54591"/>
                  <a:pt x="1958098" y="54591"/>
                </a:cubicBezTo>
                <a:lnTo>
                  <a:pt x="1958098" y="54591"/>
                </a:lnTo>
              </a:path>
            </a:pathLst>
          </a:cu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ZoneTexte 25"/>
          <p:cNvSpPr txBox="1">
            <a:spLocks noChangeArrowheads="1"/>
          </p:cNvSpPr>
          <p:nvPr/>
        </p:nvSpPr>
        <p:spPr bwMode="auto">
          <a:xfrm>
            <a:off x="4745038" y="908050"/>
            <a:ext cx="2566987" cy="7699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Table de routage de A</a:t>
            </a:r>
          </a:p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après convergence</a:t>
            </a:r>
          </a:p>
        </p:txBody>
      </p:sp>
    </p:spTree>
    <p:extLst>
      <p:ext uri="{BB962C8B-B14F-4D97-AF65-F5344CB8AC3E}">
        <p14:creationId xmlns:p14="http://schemas.microsoft.com/office/powerpoint/2010/main" val="15374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411EB-D542-4880-8AB0-1CD448915259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  <p:grpSp>
        <p:nvGrpSpPr>
          <p:cNvPr id="53251" name="Groupe 9"/>
          <p:cNvGrpSpPr>
            <a:grpSpLocks/>
          </p:cNvGrpSpPr>
          <p:nvPr/>
        </p:nvGrpSpPr>
        <p:grpSpPr bwMode="auto">
          <a:xfrm>
            <a:off x="468313" y="2133600"/>
            <a:ext cx="6170612" cy="2857500"/>
            <a:chOff x="1259632" y="2636912"/>
            <a:chExt cx="6170984" cy="2858616"/>
          </a:xfrm>
        </p:grpSpPr>
        <p:sp>
          <p:nvSpPr>
            <p:cNvPr id="11" name="Ellipse 10"/>
            <p:cNvSpPr/>
            <p:nvPr/>
          </p:nvSpPr>
          <p:spPr>
            <a:xfrm>
              <a:off x="1259632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A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3852175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E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1259632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6516161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3923618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B</a:t>
              </a:r>
            </a:p>
          </p:txBody>
        </p:sp>
        <p:cxnSp>
          <p:nvCxnSpPr>
            <p:cNvPr id="16" name="Connecteur droit 15"/>
            <p:cNvCxnSpPr>
              <a:stCxn id="11" idx="6"/>
              <a:endCxn id="15" idx="2"/>
            </p:cNvCxnSpPr>
            <p:nvPr/>
          </p:nvCxnSpPr>
          <p:spPr>
            <a:xfrm>
              <a:off x="2174087" y="3094291"/>
              <a:ext cx="1749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15" idx="6"/>
              <a:endCxn id="14" idx="2"/>
            </p:cNvCxnSpPr>
            <p:nvPr/>
          </p:nvCxnSpPr>
          <p:spPr>
            <a:xfrm>
              <a:off x="4838073" y="3094291"/>
              <a:ext cx="167808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1716860" y="3537377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355444" y="3531024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159798" y="5085793"/>
              <a:ext cx="1692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4715827" y="3429384"/>
              <a:ext cx="1944805" cy="13673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306" name="Connecteur droit 26"/>
          <p:cNvCxnSpPr>
            <a:cxnSpLocks noChangeShapeType="1"/>
          </p:cNvCxnSpPr>
          <p:nvPr/>
        </p:nvCxnSpPr>
        <p:spPr bwMode="auto">
          <a:xfrm flipH="1">
            <a:off x="2051050" y="2276475"/>
            <a:ext cx="576263" cy="64770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307" name="Connecteur droit 28"/>
          <p:cNvCxnSpPr>
            <a:cxnSpLocks noChangeShapeType="1"/>
          </p:cNvCxnSpPr>
          <p:nvPr/>
        </p:nvCxnSpPr>
        <p:spPr bwMode="auto">
          <a:xfrm>
            <a:off x="2124075" y="2276475"/>
            <a:ext cx="360363" cy="576263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308" name="Titr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561975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RIP : Panne de lien 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89268" y="5343599"/>
            <a:ext cx="7166962" cy="461665"/>
          </a:xfrm>
          <a:prstGeom prst="rect">
            <a:avLst/>
          </a:prstGeom>
          <a:solidFill>
            <a:srgbClr val="FFDC6D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  <a:latin typeface="Garamond" pitchFamily="18" charset="0"/>
              </a:rPr>
              <a:t>Comment il fait A pour détecter la panne du lien AB ?</a:t>
            </a:r>
            <a:endParaRPr lang="fr-FR" sz="2400" dirty="0">
              <a:solidFill>
                <a:schemeClr val="accent2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9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411EB-D542-4880-8AB0-1CD448915259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  <p:grpSp>
        <p:nvGrpSpPr>
          <p:cNvPr id="53251" name="Groupe 9"/>
          <p:cNvGrpSpPr>
            <a:grpSpLocks/>
          </p:cNvGrpSpPr>
          <p:nvPr/>
        </p:nvGrpSpPr>
        <p:grpSpPr bwMode="auto">
          <a:xfrm>
            <a:off x="468313" y="2133600"/>
            <a:ext cx="6170612" cy="2857500"/>
            <a:chOff x="1259632" y="2636912"/>
            <a:chExt cx="6170984" cy="2858616"/>
          </a:xfrm>
        </p:grpSpPr>
        <p:sp>
          <p:nvSpPr>
            <p:cNvPr id="11" name="Ellipse 10"/>
            <p:cNvSpPr/>
            <p:nvPr/>
          </p:nvSpPr>
          <p:spPr>
            <a:xfrm>
              <a:off x="1259632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A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3852175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E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1259632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6516161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3923618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B</a:t>
              </a:r>
            </a:p>
          </p:txBody>
        </p:sp>
        <p:cxnSp>
          <p:nvCxnSpPr>
            <p:cNvPr id="16" name="Connecteur droit 15"/>
            <p:cNvCxnSpPr>
              <a:stCxn id="11" idx="6"/>
              <a:endCxn id="15" idx="2"/>
            </p:cNvCxnSpPr>
            <p:nvPr/>
          </p:nvCxnSpPr>
          <p:spPr>
            <a:xfrm>
              <a:off x="2174087" y="3094291"/>
              <a:ext cx="1749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15" idx="6"/>
              <a:endCxn id="14" idx="2"/>
            </p:cNvCxnSpPr>
            <p:nvPr/>
          </p:nvCxnSpPr>
          <p:spPr>
            <a:xfrm>
              <a:off x="4838073" y="3094291"/>
              <a:ext cx="167808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1716860" y="3537377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355444" y="3531024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159798" y="5085793"/>
              <a:ext cx="1692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4715827" y="3429384"/>
              <a:ext cx="1944805" cy="13673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306" name="Connecteur droit 26"/>
          <p:cNvCxnSpPr>
            <a:cxnSpLocks noChangeShapeType="1"/>
          </p:cNvCxnSpPr>
          <p:nvPr/>
        </p:nvCxnSpPr>
        <p:spPr bwMode="auto">
          <a:xfrm flipH="1">
            <a:off x="2051050" y="2276475"/>
            <a:ext cx="576263" cy="64770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307" name="Connecteur droit 28"/>
          <p:cNvCxnSpPr>
            <a:cxnSpLocks noChangeShapeType="1"/>
          </p:cNvCxnSpPr>
          <p:nvPr/>
        </p:nvCxnSpPr>
        <p:spPr bwMode="auto">
          <a:xfrm>
            <a:off x="2124075" y="2276475"/>
            <a:ext cx="360363" cy="576263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308" name="Titr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561975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RIP : Panne de lien 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89268" y="5343599"/>
            <a:ext cx="7166962" cy="461665"/>
          </a:xfrm>
          <a:prstGeom prst="rect">
            <a:avLst/>
          </a:prstGeom>
          <a:solidFill>
            <a:srgbClr val="FFDC6D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  <a:latin typeface="Garamond" pitchFamily="18" charset="0"/>
              </a:rPr>
              <a:t>Comment il fait A pour détecter la panne du lien AB ?</a:t>
            </a:r>
            <a:endParaRPr lang="fr-FR" sz="2400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162392" y="836712"/>
            <a:ext cx="6217920" cy="830997"/>
          </a:xfrm>
          <a:prstGeom prst="rect">
            <a:avLst/>
          </a:prstGeom>
          <a:solidFill>
            <a:srgbClr val="FFC993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fr-FR" sz="2400" dirty="0">
                <a:solidFill>
                  <a:schemeClr val="tx1"/>
                </a:solidFill>
                <a:latin typeface="Garamond" pitchFamily="18" charset="0"/>
              </a:rPr>
              <a:t>A</a:t>
            </a:r>
            <a:r>
              <a:rPr lang="fr-FR" sz="24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fr-FR" sz="2400" dirty="0">
                <a:solidFill>
                  <a:schemeClr val="tx1"/>
                </a:solidFill>
                <a:latin typeface="Garamond" pitchFamily="18" charset="0"/>
              </a:rPr>
              <a:t>considère le lien AB </a:t>
            </a:r>
            <a:r>
              <a:rPr lang="fr-FR" sz="2400" dirty="0" smtClean="0">
                <a:solidFill>
                  <a:schemeClr val="tx1"/>
                </a:solidFill>
                <a:latin typeface="Garamond" pitchFamily="18" charset="0"/>
              </a:rPr>
              <a:t>comme indisponible s’il n’est </a:t>
            </a:r>
            <a:r>
              <a:rPr lang="fr-FR" sz="2400" dirty="0">
                <a:solidFill>
                  <a:schemeClr val="tx1"/>
                </a:solidFill>
                <a:latin typeface="Garamond" pitchFamily="18" charset="0"/>
              </a:rPr>
              <a:t>plus annoncé depuis </a:t>
            </a:r>
            <a:r>
              <a:rPr lang="fr-FR" sz="2400" dirty="0">
                <a:solidFill>
                  <a:srgbClr val="FF0000"/>
                </a:solidFill>
                <a:latin typeface="Garamond" pitchFamily="18" charset="0"/>
              </a:rPr>
              <a:t>180 </a:t>
            </a:r>
            <a:r>
              <a:rPr lang="fr-FR" sz="2400" dirty="0" smtClean="0">
                <a:solidFill>
                  <a:srgbClr val="FF0000"/>
                </a:solidFill>
                <a:latin typeface="Garamond" pitchFamily="18" charset="0"/>
              </a:rPr>
              <a:t>s (</a:t>
            </a:r>
            <a:r>
              <a:rPr lang="fr-FR" sz="2400" dirty="0" err="1" smtClean="0">
                <a:solidFill>
                  <a:srgbClr val="FF0000"/>
                </a:solidFill>
                <a:latin typeface="Garamond" pitchFamily="18" charset="0"/>
              </a:rPr>
              <a:t>invalid</a:t>
            </a:r>
            <a:r>
              <a:rPr lang="fr-FR" sz="24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400" dirty="0" err="1">
                <a:solidFill>
                  <a:srgbClr val="FF0000"/>
                </a:solidFill>
                <a:latin typeface="Garamond" pitchFamily="18" charset="0"/>
              </a:rPr>
              <a:t>timer</a:t>
            </a:r>
            <a:r>
              <a:rPr lang="fr-FR" sz="2400" dirty="0" smtClean="0">
                <a:solidFill>
                  <a:srgbClr val="FF0000"/>
                </a:solidFill>
                <a:latin typeface="Garamond" pitchFamily="18" charset="0"/>
              </a:rPr>
              <a:t>)</a:t>
            </a:r>
            <a:endParaRPr lang="fr-FR" sz="2400" dirty="0">
              <a:solidFill>
                <a:srgbClr val="0066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8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79388" y="538163"/>
            <a:ext cx="8713787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 algn="just" eaLnBrk="0" hangingPunct="0">
              <a:buClr>
                <a:srgbClr val="333399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  <a:cs typeface="+mn-cs"/>
              </a:rPr>
              <a:t>Table de routage envoyée périodiquement chaque </a:t>
            </a:r>
            <a:r>
              <a:rPr lang="fr-FR" sz="2000" u="sng" dirty="0">
                <a:solidFill>
                  <a:srgbClr val="FF0000"/>
                </a:solidFill>
                <a:latin typeface="Garamond" pitchFamily="18" charset="0"/>
                <a:cs typeface="+mn-cs"/>
              </a:rPr>
              <a:t>30 s.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  <a:cs typeface="+mn-cs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sz="2000" u="sng" dirty="0">
                <a:solidFill>
                  <a:srgbClr val="FF0000"/>
                </a:solidFill>
                <a:latin typeface="Garamond" pitchFamily="18" charset="0"/>
              </a:rPr>
              <a:t>update </a:t>
            </a:r>
            <a:r>
              <a:rPr lang="fr-FR" sz="2000" u="sng" dirty="0" err="1">
                <a:solidFill>
                  <a:srgbClr val="FF0000"/>
                </a:solidFill>
                <a:latin typeface="Garamond" pitchFamily="18" charset="0"/>
              </a:rPr>
              <a:t>timer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).</a:t>
            </a:r>
          </a:p>
          <a:p>
            <a:pPr marL="800100" lvl="2" indent="-342900" algn="just" eaLnBrk="0" hangingPunct="0">
              <a:buClr>
                <a:srgbClr val="FF0000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  <a:cs typeface="+mn-cs"/>
              </a:rPr>
              <a:t>Même si la topologie est inchangée depuis plusieurs jours, des mises à jour régulières continuent d’être envoyées à tous les voisins.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9600" y="44450"/>
            <a:ext cx="7772400" cy="692150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Temporisateurs RIP</a:t>
            </a:r>
            <a:r>
              <a:rPr lang="fr-FR" sz="2800" b="0" dirty="0">
                <a:solidFill>
                  <a:schemeClr val="tx1"/>
                </a:solidFill>
                <a:latin typeface="Garamond" pitchFamily="18" charset="0"/>
              </a:rPr>
              <a:t> </a:t>
            </a: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(</a:t>
            </a:r>
            <a:r>
              <a:rPr lang="fr-FR" sz="2800" kern="0" dirty="0" err="1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timers</a:t>
            </a: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)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8AC56E-408C-42EC-A6BB-8C79D00DAFAF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179388" y="561975"/>
            <a:ext cx="8712200" cy="1008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Rappel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BC97FDE2-E3D8-46F3-B3D9-8F593762DF03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grpSp>
        <p:nvGrpSpPr>
          <p:cNvPr id="33796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3896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3900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3901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3902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3903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3904" name="Connecteur droit 11"/>
              <p:cNvCxnSpPr>
                <a:cxnSpLocks noChangeShapeType="1"/>
                <a:stCxn id="33900" idx="6"/>
                <a:endCxn id="33901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5" name="Connecteur droit 13"/>
              <p:cNvCxnSpPr>
                <a:cxnSpLocks noChangeShapeType="1"/>
                <a:stCxn id="33901" idx="6"/>
                <a:endCxn id="33902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6" name="Connecteur droit 15"/>
              <p:cNvCxnSpPr>
                <a:cxnSpLocks noChangeShapeType="1"/>
                <a:stCxn id="33902" idx="6"/>
                <a:endCxn id="33903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97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3898" name="Connecteur droit 11"/>
            <p:cNvCxnSpPr>
              <a:cxnSpLocks noChangeShapeType="1"/>
              <a:stCxn id="33900" idx="5"/>
              <a:endCxn id="33897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Connecteur droit 11"/>
            <p:cNvCxnSpPr>
              <a:cxnSpLocks noChangeShapeType="1"/>
              <a:stCxn id="33897" idx="6"/>
              <a:endCxn id="33903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892" name="ZoneTexte 61"/>
          <p:cNvSpPr txBox="1">
            <a:spLocks noChangeArrowheads="1"/>
          </p:cNvSpPr>
          <p:nvPr/>
        </p:nvSpPr>
        <p:spPr bwMode="auto">
          <a:xfrm>
            <a:off x="900113" y="755650"/>
            <a:ext cx="6838950" cy="4318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latin typeface="Garamond" pitchFamily="18" charset="0"/>
              </a:rPr>
              <a:t>Après 30 secondes : 1</a:t>
            </a:r>
            <a:r>
              <a:rPr lang="fr-FR" baseline="30000">
                <a:latin typeface="Garamond" pitchFamily="18" charset="0"/>
              </a:rPr>
              <a:t>ère</a:t>
            </a:r>
            <a:r>
              <a:rPr lang="fr-FR">
                <a:latin typeface="Garamond" pitchFamily="18" charset="0"/>
              </a:rPr>
              <a:t> itération </a:t>
            </a:r>
            <a:r>
              <a:rPr lang="fr-FR">
                <a:latin typeface="Garamond" pitchFamily="18" charset="0"/>
                <a:sym typeface="Wingdings" pitchFamily="2" charset="2"/>
              </a:rPr>
              <a:t> découvrir les voisins à 1 seul saut</a:t>
            </a:r>
            <a:endParaRPr lang="fr-FR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2631102"/>
            <a:ext cx="1890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Voisins_A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131840" y="2554843"/>
            <a:ext cx="1833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Voisins_B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{A, C}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032" y="2578552"/>
            <a:ext cx="1910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Voisins_C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D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3573016"/>
            <a:ext cx="1870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Voisins_D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{C, E}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842" y="3789040"/>
            <a:ext cx="18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 smtClean="0">
                <a:solidFill>
                  <a:srgbClr val="800000"/>
                </a:solidFill>
                <a:latin typeface="Garamond" pitchFamily="18" charset="0"/>
              </a:rPr>
              <a:t>Voisins_E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 = 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{A, D}</a:t>
            </a:r>
            <a:endParaRPr lang="fr-FR" sz="1600" dirty="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469494" y="4487353"/>
            <a:ext cx="8350978" cy="1461927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8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-457200" algn="just">
              <a:buClr>
                <a:srgbClr val="333399"/>
              </a:buClr>
              <a:defRPr/>
            </a:pPr>
            <a:r>
              <a:rPr lang="fr-FR" sz="2000" b="0" dirty="0" smtClean="0">
                <a:latin typeface="Garamond" pitchFamily="18" charset="0"/>
              </a:rPr>
              <a:t>Chaque routeur transmet périodiquement (chaque 30 secondes : </a:t>
            </a:r>
            <a:r>
              <a:rPr lang="fr-FR" sz="2000" b="0" dirty="0" smtClean="0">
                <a:solidFill>
                  <a:srgbClr val="FF0000"/>
                </a:solidFill>
                <a:latin typeface="Garamond" pitchFamily="18" charset="0"/>
              </a:rPr>
              <a:t>update </a:t>
            </a:r>
            <a:r>
              <a:rPr lang="fr-FR" sz="2000" b="0" dirty="0" err="1" smtClean="0">
                <a:solidFill>
                  <a:srgbClr val="FF0000"/>
                </a:solidFill>
                <a:latin typeface="Garamond" pitchFamily="18" charset="0"/>
              </a:rPr>
              <a:t>timer</a:t>
            </a:r>
            <a:r>
              <a:rPr lang="fr-FR" sz="2000" b="0" dirty="0" smtClean="0">
                <a:latin typeface="Garamond" pitchFamily="18" charset="0"/>
              </a:rPr>
              <a:t>) à </a:t>
            </a:r>
            <a:r>
              <a:rPr lang="fr-FR" sz="2000" u="sng" dirty="0" smtClean="0">
                <a:solidFill>
                  <a:srgbClr val="FF0000"/>
                </a:solidFill>
                <a:latin typeface="Garamond" pitchFamily="18" charset="0"/>
              </a:rPr>
              <a:t>ses voisins immédiats</a:t>
            </a:r>
            <a:r>
              <a:rPr lang="fr-FR" sz="2000" dirty="0" smtClean="0">
                <a:latin typeface="Garamond" pitchFamily="18" charset="0"/>
              </a:rPr>
              <a:t> </a:t>
            </a:r>
            <a:r>
              <a:rPr lang="fr-FR" sz="2000" b="0" dirty="0" smtClean="0">
                <a:latin typeface="Garamond" pitchFamily="18" charset="0"/>
              </a:rPr>
              <a:t>les routes dont il dispose. </a:t>
            </a:r>
          </a:p>
          <a:p>
            <a:pPr marL="742950" lvl="2" indent="-342900" algn="just">
              <a:buClr>
                <a:srgbClr val="FF0000"/>
              </a:buClr>
              <a:defRPr/>
            </a:pPr>
            <a:r>
              <a:rPr lang="fr-FR" b="0" dirty="0" smtClean="0">
                <a:latin typeface="Garamond" pitchFamily="18" charset="0"/>
              </a:rPr>
              <a:t>Utilisation de UDP sur le port destination 520 (port source dynamique). </a:t>
            </a:r>
          </a:p>
          <a:p>
            <a:pPr marL="742950" lvl="2" indent="-342900" algn="just">
              <a:buClr>
                <a:srgbClr val="FF0000"/>
              </a:buClr>
              <a:defRPr/>
            </a:pPr>
            <a:r>
              <a:rPr lang="fr-FR" b="0" dirty="0" smtClean="0">
                <a:latin typeface="Garamond" pitchFamily="18" charset="0"/>
              </a:rPr>
              <a:t>Utilisation de l’@ Multicast </a:t>
            </a:r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224.0.0.9</a:t>
            </a:r>
            <a:r>
              <a:rPr lang="fr-FR" b="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b="0" dirty="0" smtClean="0">
                <a:solidFill>
                  <a:schemeClr val="accent2"/>
                </a:solidFill>
                <a:latin typeface="Garamond" pitchFamily="18" charset="0"/>
              </a:rPr>
              <a:t>(les routeurs RIP)</a:t>
            </a:r>
            <a:r>
              <a:rPr lang="fr-FR" b="0" dirty="0" smtClean="0">
                <a:solidFill>
                  <a:schemeClr val="accent6"/>
                </a:solidFill>
                <a:latin typeface="Garamond" pitchFamily="18" charset="0"/>
              </a:rPr>
              <a:t> </a:t>
            </a:r>
            <a:r>
              <a:rPr lang="fr-FR" b="0" dirty="0" smtClean="0">
                <a:latin typeface="Garamond" pitchFamily="18" charset="0"/>
              </a:rPr>
              <a:t>avec </a:t>
            </a:r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TTL = 1.</a:t>
            </a:r>
            <a:endParaRPr lang="fr-FR" dirty="0" smtClean="0">
              <a:latin typeface="Garamond" pitchFamily="18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 bwMode="auto">
          <a:xfrm flipH="1">
            <a:off x="1750039" y="3316048"/>
            <a:ext cx="146304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Connecteur droit avec flèche 24"/>
          <p:cNvCxnSpPr/>
          <p:nvPr/>
        </p:nvCxnSpPr>
        <p:spPr bwMode="auto">
          <a:xfrm>
            <a:off x="3934192" y="3356992"/>
            <a:ext cx="12801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onnecteur droit avec flèche 26"/>
          <p:cNvCxnSpPr/>
          <p:nvPr/>
        </p:nvCxnSpPr>
        <p:spPr bwMode="auto">
          <a:xfrm flipH="1" flipV="1">
            <a:off x="2051720" y="3411648"/>
            <a:ext cx="2011680" cy="27432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onnecteur droit avec flèche 29"/>
          <p:cNvCxnSpPr/>
          <p:nvPr/>
        </p:nvCxnSpPr>
        <p:spPr bwMode="auto">
          <a:xfrm flipV="1">
            <a:off x="4798879" y="3325928"/>
            <a:ext cx="2375289" cy="37165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212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79388" y="538163"/>
            <a:ext cx="8713787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 algn="just" eaLnBrk="0" hangingPunct="0">
              <a:buClr>
                <a:srgbClr val="333399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  <a:cs typeface="+mn-cs"/>
              </a:rPr>
              <a:t>Table de routage envoyée périodiquement chaque </a:t>
            </a:r>
            <a:r>
              <a:rPr lang="fr-FR" sz="2000" u="sng" dirty="0">
                <a:solidFill>
                  <a:srgbClr val="FF0000"/>
                </a:solidFill>
                <a:latin typeface="Garamond" pitchFamily="18" charset="0"/>
                <a:cs typeface="+mn-cs"/>
              </a:rPr>
              <a:t>30 s.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  <a:cs typeface="+mn-cs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sz="2000" u="sng" dirty="0">
                <a:solidFill>
                  <a:srgbClr val="FF0000"/>
                </a:solidFill>
                <a:latin typeface="Garamond" pitchFamily="18" charset="0"/>
              </a:rPr>
              <a:t>update </a:t>
            </a:r>
            <a:r>
              <a:rPr lang="fr-FR" sz="2000" u="sng" dirty="0" err="1">
                <a:solidFill>
                  <a:srgbClr val="FF0000"/>
                </a:solidFill>
                <a:latin typeface="Garamond" pitchFamily="18" charset="0"/>
              </a:rPr>
              <a:t>timer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).</a:t>
            </a:r>
          </a:p>
          <a:p>
            <a:pPr marL="800100" lvl="2" indent="-342900" algn="just" eaLnBrk="0" hangingPunct="0">
              <a:buClr>
                <a:srgbClr val="FF0000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  <a:cs typeface="+mn-cs"/>
              </a:rPr>
              <a:t>Même si la topologie est inchangée depuis plusieurs jours, des mises à jour régulières continuent d’être envoyées à tous les voisins.</a:t>
            </a:r>
          </a:p>
          <a:p>
            <a:pPr marL="342900" lvl="1" indent="-342900" algn="just" eaLnBrk="0" hangingPunct="0">
              <a:buClr>
                <a:srgbClr val="333399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Un routeur considère comme indisponible un routeur (ou une route) qui n’est plus annoncé depuis </a:t>
            </a:r>
            <a:r>
              <a:rPr lang="fr-FR" sz="2000" u="sng" dirty="0">
                <a:solidFill>
                  <a:srgbClr val="FF0000"/>
                </a:solidFill>
                <a:latin typeface="Garamond" pitchFamily="18" charset="0"/>
              </a:rPr>
              <a:t>180 s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>
                <a:solidFill>
                  <a:srgbClr val="006600"/>
                </a:solidFill>
                <a:latin typeface="Garamond" pitchFamily="18" charset="0"/>
              </a:rPr>
              <a:t>(3 minutes)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sz="2000" u="sng" dirty="0" err="1">
                <a:solidFill>
                  <a:srgbClr val="FF0000"/>
                </a:solidFill>
                <a:latin typeface="Garamond" pitchFamily="18" charset="0"/>
              </a:rPr>
              <a:t>invalid</a:t>
            </a:r>
            <a:r>
              <a:rPr lang="fr-FR" sz="2000" u="sng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u="sng" dirty="0" err="1">
                <a:solidFill>
                  <a:srgbClr val="FF0000"/>
                </a:solidFill>
                <a:latin typeface="Garamond" pitchFamily="18" charset="0"/>
              </a:rPr>
              <a:t>timer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) </a:t>
            </a:r>
            <a:r>
              <a:rPr lang="fr-FR" sz="2000" dirty="0">
                <a:solidFill>
                  <a:srgbClr val="006600"/>
                </a:solidFill>
                <a:latin typeface="Garamond" pitchFamily="18" charset="0"/>
                <a:sym typeface="Wingdings" pitchFamily="2" charset="2"/>
              </a:rPr>
              <a:t> 6 itérations.</a:t>
            </a:r>
            <a:endParaRPr lang="fr-FR" sz="2000" dirty="0">
              <a:solidFill>
                <a:srgbClr val="006600"/>
              </a:solidFill>
              <a:latin typeface="Garamond" pitchFamily="18" charset="0"/>
            </a:endParaRPr>
          </a:p>
          <a:p>
            <a:pPr marL="800100" lvl="2" indent="-342900" algn="just" eaLnBrk="0" hangingPunct="0">
              <a:buClr>
                <a:srgbClr val="FF0000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Dans la table de routage, on lui affecte la distance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16 (métrique infinie).</a:t>
            </a:r>
          </a:p>
          <a:p>
            <a:pPr marL="800100" lvl="2" indent="-342900" algn="just" eaLnBrk="0" hangingPunct="0">
              <a:buClr>
                <a:srgbClr val="FF0000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Distance codée sur 4 bits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nombre maximum de sauts = 15.</a:t>
            </a:r>
            <a:endParaRPr lang="fr-FR" sz="2000" b="0" dirty="0">
              <a:solidFill>
                <a:srgbClr val="FF0000"/>
              </a:solidFill>
              <a:latin typeface="Garamond" pitchFamily="18" charset="0"/>
            </a:endParaRPr>
          </a:p>
          <a:p>
            <a:pPr marL="800100" lvl="2" indent="-342900" algn="just" eaLnBrk="0" hangingPunct="0">
              <a:buClr>
                <a:srgbClr val="FF0000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dirty="0" smtClean="0">
                <a:solidFill>
                  <a:srgbClr val="C00000"/>
                </a:solidFill>
                <a:latin typeface="Garamond" pitchFamily="18" charset="0"/>
              </a:rPr>
              <a:t>Métrique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= 16 </a:t>
            </a:r>
            <a:r>
              <a:rPr lang="fr-FR" sz="2000" dirty="0">
                <a:solidFill>
                  <a:schemeClr val="accent2"/>
                </a:solidFill>
                <a:latin typeface="Garamond" pitchFamily="18" charset="0"/>
              </a:rPr>
              <a:t>signifie alors inaccessibilité de la destination.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9600" y="44450"/>
            <a:ext cx="7772400" cy="692150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Temporisateurs RIP</a:t>
            </a:r>
            <a:r>
              <a:rPr lang="fr-FR" sz="2800" b="0" dirty="0">
                <a:solidFill>
                  <a:schemeClr val="tx1"/>
                </a:solidFill>
                <a:latin typeface="Garamond" pitchFamily="18" charset="0"/>
              </a:rPr>
              <a:t> </a:t>
            </a: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(</a:t>
            </a:r>
            <a:r>
              <a:rPr lang="fr-FR" sz="2800" kern="0" dirty="0" err="1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timers</a:t>
            </a: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)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EE154-0550-43A3-8D7F-172DE44BCAD7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179388" y="561975"/>
            <a:ext cx="8712200" cy="1008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179388" y="1630363"/>
            <a:ext cx="8675687" cy="17287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79388" y="538163"/>
            <a:ext cx="8713787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 algn="just" eaLnBrk="0" hangingPunct="0">
              <a:buClr>
                <a:srgbClr val="333399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  <a:cs typeface="+mn-cs"/>
              </a:rPr>
              <a:t>Table de routage envoyée périodiquement chaque </a:t>
            </a:r>
            <a:r>
              <a:rPr lang="fr-FR" sz="2000" u="sng" dirty="0">
                <a:solidFill>
                  <a:srgbClr val="FF0000"/>
                </a:solidFill>
                <a:latin typeface="Garamond" pitchFamily="18" charset="0"/>
                <a:cs typeface="+mn-cs"/>
              </a:rPr>
              <a:t>30 s.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  <a:cs typeface="+mn-cs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sz="2000" u="sng" dirty="0">
                <a:solidFill>
                  <a:srgbClr val="FF0000"/>
                </a:solidFill>
                <a:latin typeface="Garamond" pitchFamily="18" charset="0"/>
              </a:rPr>
              <a:t>update </a:t>
            </a:r>
            <a:r>
              <a:rPr lang="fr-FR" sz="2000" u="sng" dirty="0" err="1">
                <a:solidFill>
                  <a:srgbClr val="FF0000"/>
                </a:solidFill>
                <a:latin typeface="Garamond" pitchFamily="18" charset="0"/>
              </a:rPr>
              <a:t>timer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).</a:t>
            </a:r>
          </a:p>
          <a:p>
            <a:pPr marL="800100" lvl="2" indent="-342900" algn="just" eaLnBrk="0" hangingPunct="0">
              <a:buClr>
                <a:srgbClr val="FF0000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  <a:cs typeface="+mn-cs"/>
              </a:rPr>
              <a:t>Même si la topologie est inchangée depuis plusieurs jours, des mises à jour régulières continuent d’être envoyées à tous les voisins.</a:t>
            </a:r>
          </a:p>
          <a:p>
            <a:pPr marL="342900" lvl="1" indent="-342900" algn="just" eaLnBrk="0" hangingPunct="0">
              <a:buClr>
                <a:srgbClr val="333399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Un routeur considère comme indisponible un routeur (ou une route) qui n’est plus annoncé depuis </a:t>
            </a:r>
            <a:r>
              <a:rPr lang="fr-FR" sz="2000" u="sng" dirty="0">
                <a:solidFill>
                  <a:srgbClr val="FF0000"/>
                </a:solidFill>
                <a:latin typeface="Garamond" pitchFamily="18" charset="0"/>
              </a:rPr>
              <a:t>180 s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>
                <a:solidFill>
                  <a:srgbClr val="006600"/>
                </a:solidFill>
                <a:latin typeface="Garamond" pitchFamily="18" charset="0"/>
              </a:rPr>
              <a:t>(3 minutes)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sz="2000" u="sng" dirty="0" err="1">
                <a:solidFill>
                  <a:srgbClr val="FF0000"/>
                </a:solidFill>
                <a:latin typeface="Garamond" pitchFamily="18" charset="0"/>
              </a:rPr>
              <a:t>invalid</a:t>
            </a:r>
            <a:r>
              <a:rPr lang="fr-FR" sz="2000" u="sng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u="sng" dirty="0" err="1">
                <a:solidFill>
                  <a:srgbClr val="FF0000"/>
                </a:solidFill>
                <a:latin typeface="Garamond" pitchFamily="18" charset="0"/>
              </a:rPr>
              <a:t>timer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) </a:t>
            </a:r>
            <a:r>
              <a:rPr lang="fr-FR" sz="2000" dirty="0">
                <a:solidFill>
                  <a:srgbClr val="006600"/>
                </a:solidFill>
                <a:latin typeface="Garamond" pitchFamily="18" charset="0"/>
                <a:sym typeface="Wingdings" pitchFamily="2" charset="2"/>
              </a:rPr>
              <a:t> 6 itérations.</a:t>
            </a:r>
            <a:endParaRPr lang="fr-FR" sz="2000" dirty="0">
              <a:solidFill>
                <a:srgbClr val="006600"/>
              </a:solidFill>
              <a:latin typeface="Garamond" pitchFamily="18" charset="0"/>
            </a:endParaRPr>
          </a:p>
          <a:p>
            <a:pPr marL="800100" lvl="2" indent="-342900" algn="just" eaLnBrk="0" hangingPunct="0">
              <a:buClr>
                <a:srgbClr val="FF0000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Dans la table de routage, on lui affecte la distance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16 (métrique infinie).</a:t>
            </a:r>
          </a:p>
          <a:p>
            <a:pPr marL="800100" lvl="2" indent="-342900" algn="just" eaLnBrk="0" hangingPunct="0">
              <a:buClr>
                <a:srgbClr val="FF0000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Distance codée sur 4 bits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nombre maximum de sauts = 15.</a:t>
            </a:r>
            <a:endParaRPr lang="fr-FR" sz="2000" b="0" dirty="0">
              <a:solidFill>
                <a:srgbClr val="FF0000"/>
              </a:solidFill>
              <a:latin typeface="Garamond" pitchFamily="18" charset="0"/>
            </a:endParaRPr>
          </a:p>
          <a:p>
            <a:pPr marL="800100" lvl="2" indent="-342900" algn="just" eaLnBrk="0" hangingPunct="0">
              <a:buClr>
                <a:srgbClr val="FF0000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dirty="0" smtClean="0">
                <a:solidFill>
                  <a:srgbClr val="C00000"/>
                </a:solidFill>
                <a:latin typeface="Garamond" pitchFamily="18" charset="0"/>
              </a:rPr>
              <a:t>Métrique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= 16 </a:t>
            </a:r>
            <a:r>
              <a:rPr lang="fr-FR" sz="2000" dirty="0">
                <a:solidFill>
                  <a:schemeClr val="accent2"/>
                </a:solidFill>
                <a:latin typeface="Garamond" pitchFamily="18" charset="0"/>
              </a:rPr>
              <a:t>signifie alors inaccessibilité de la destination.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9600" y="44450"/>
            <a:ext cx="7772400" cy="692150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Temporisateurs RIP</a:t>
            </a:r>
            <a:r>
              <a:rPr lang="fr-FR" sz="2800" b="0" dirty="0">
                <a:solidFill>
                  <a:schemeClr val="tx1"/>
                </a:solidFill>
                <a:latin typeface="Garamond" pitchFamily="18" charset="0"/>
              </a:rPr>
              <a:t> </a:t>
            </a: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(</a:t>
            </a:r>
            <a:r>
              <a:rPr lang="fr-FR" sz="2800" kern="0" dirty="0" err="1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timers</a:t>
            </a: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)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EE154-0550-43A3-8D7F-172DE44BCAD7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179388" y="561975"/>
            <a:ext cx="8712200" cy="1008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179388" y="1630363"/>
            <a:ext cx="8675687" cy="17287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02331"/>
              </p:ext>
            </p:extLst>
          </p:nvPr>
        </p:nvGraphicFramePr>
        <p:xfrm>
          <a:off x="107504" y="3573016"/>
          <a:ext cx="4392612" cy="1304925"/>
        </p:xfrm>
        <a:graphic>
          <a:graphicData uri="http://schemas.openxmlformats.org/drawingml/2006/table">
            <a:tbl>
              <a:tblPr/>
              <a:tblGrid>
                <a:gridCol w="2196307"/>
                <a:gridCol w="1267100"/>
                <a:gridCol w="929205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F16"/>
                        </a:rPr>
                        <a:t>C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2</a:t>
                      </a:r>
                      <a:endParaRPr lang="fr-FR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2</a:t>
                      </a:r>
                      <a:endParaRPr lang="fr-FR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Flèche droite 7"/>
          <p:cNvSpPr/>
          <p:nvPr/>
        </p:nvSpPr>
        <p:spPr bwMode="auto">
          <a:xfrm>
            <a:off x="2555900" y="4124410"/>
            <a:ext cx="457200" cy="18288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èche droite 8"/>
          <p:cNvSpPr/>
          <p:nvPr/>
        </p:nvSpPr>
        <p:spPr bwMode="auto">
          <a:xfrm>
            <a:off x="2569548" y="4655762"/>
            <a:ext cx="457200" cy="18288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èche droite 9"/>
          <p:cNvSpPr/>
          <p:nvPr/>
        </p:nvSpPr>
        <p:spPr bwMode="auto">
          <a:xfrm>
            <a:off x="2561812" y="3853794"/>
            <a:ext cx="457200" cy="18288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88438"/>
              </p:ext>
            </p:extLst>
          </p:nvPr>
        </p:nvGraphicFramePr>
        <p:xfrm>
          <a:off x="4644008" y="4869160"/>
          <a:ext cx="4392612" cy="1295908"/>
        </p:xfrm>
        <a:graphic>
          <a:graphicData uri="http://schemas.openxmlformats.org/drawingml/2006/table">
            <a:tbl>
              <a:tblPr/>
              <a:tblGrid>
                <a:gridCol w="2196307"/>
                <a:gridCol w="1267100"/>
                <a:gridCol w="929205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16</a:t>
                      </a:r>
                      <a:endParaRPr lang="fr-FR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F16"/>
                        </a:rPr>
                        <a:t>C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16</a:t>
                      </a:r>
                      <a:endParaRPr lang="fr-FR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157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16</a:t>
                      </a:r>
                      <a:endParaRPr lang="fr-FR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Flèche droite 11"/>
          <p:cNvSpPr/>
          <p:nvPr/>
        </p:nvSpPr>
        <p:spPr bwMode="auto">
          <a:xfrm>
            <a:off x="7092404" y="5420554"/>
            <a:ext cx="457200" cy="18288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èche droite 12"/>
          <p:cNvSpPr/>
          <p:nvPr/>
        </p:nvSpPr>
        <p:spPr bwMode="auto">
          <a:xfrm>
            <a:off x="7106052" y="5951906"/>
            <a:ext cx="457200" cy="18288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lèche droite 13"/>
          <p:cNvSpPr/>
          <p:nvPr/>
        </p:nvSpPr>
        <p:spPr bwMode="auto">
          <a:xfrm>
            <a:off x="7098316" y="5149938"/>
            <a:ext cx="457200" cy="18288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Virage 3"/>
          <p:cNvSpPr/>
          <p:nvPr/>
        </p:nvSpPr>
        <p:spPr bwMode="auto">
          <a:xfrm rot="9407911" flipH="1">
            <a:off x="3408926" y="4856204"/>
            <a:ext cx="1019208" cy="1305125"/>
          </a:xfrm>
          <a:prstGeom prst="ben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ZoneTexte 23"/>
          <p:cNvSpPr txBox="1">
            <a:spLocks noChangeArrowheads="1"/>
          </p:cNvSpPr>
          <p:nvPr/>
        </p:nvSpPr>
        <p:spPr bwMode="auto">
          <a:xfrm>
            <a:off x="109114" y="5013176"/>
            <a:ext cx="2859565" cy="70173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</a:t>
            </a:r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A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 </a:t>
            </a:r>
            <a:endParaRPr lang="fr-FR" dirty="0" smtClean="0">
              <a:solidFill>
                <a:srgbClr val="FF0000"/>
              </a:solidFill>
              <a:latin typeface="Garamond" pitchFamily="18" charset="0"/>
            </a:endParaRPr>
          </a:p>
          <a:p>
            <a:pPr>
              <a:defRPr/>
            </a:pPr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avant la détection de panne</a:t>
            </a:r>
            <a:endParaRPr lang="fr-FR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18" name="ZoneTexte 23"/>
          <p:cNvSpPr txBox="1">
            <a:spLocks noChangeArrowheads="1"/>
          </p:cNvSpPr>
          <p:nvPr/>
        </p:nvSpPr>
        <p:spPr bwMode="auto">
          <a:xfrm>
            <a:off x="5485371" y="4045471"/>
            <a:ext cx="2867132" cy="70173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</a:t>
            </a:r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A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 </a:t>
            </a:r>
            <a:endParaRPr lang="fr-FR" dirty="0" smtClean="0">
              <a:solidFill>
                <a:srgbClr val="FF0000"/>
              </a:solidFill>
              <a:latin typeface="Garamond" pitchFamily="18" charset="0"/>
            </a:endParaRPr>
          </a:p>
          <a:p>
            <a:pPr>
              <a:defRPr/>
            </a:pPr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après la détection de panne</a:t>
            </a:r>
            <a:endParaRPr lang="fr-FR" dirty="0">
              <a:solidFill>
                <a:srgbClr val="FF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79388" y="538163"/>
            <a:ext cx="8713787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 algn="just" eaLnBrk="0" hangingPunct="0">
              <a:buClr>
                <a:srgbClr val="333399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  <a:cs typeface="+mn-cs"/>
              </a:rPr>
              <a:t>Table de routage envoyée périodiquement chaque </a:t>
            </a:r>
            <a:r>
              <a:rPr lang="fr-FR" sz="2000" u="sng" dirty="0">
                <a:solidFill>
                  <a:srgbClr val="FF0000"/>
                </a:solidFill>
                <a:latin typeface="Garamond" pitchFamily="18" charset="0"/>
                <a:cs typeface="+mn-cs"/>
              </a:rPr>
              <a:t>30 s.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  <a:cs typeface="+mn-cs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sz="2000" u="sng" dirty="0">
                <a:solidFill>
                  <a:srgbClr val="FF0000"/>
                </a:solidFill>
                <a:latin typeface="Garamond" pitchFamily="18" charset="0"/>
              </a:rPr>
              <a:t>update </a:t>
            </a:r>
            <a:r>
              <a:rPr lang="fr-FR" sz="2000" u="sng" dirty="0" err="1">
                <a:solidFill>
                  <a:srgbClr val="FF0000"/>
                </a:solidFill>
                <a:latin typeface="Garamond" pitchFamily="18" charset="0"/>
              </a:rPr>
              <a:t>timer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).</a:t>
            </a:r>
          </a:p>
          <a:p>
            <a:pPr marL="800100" lvl="2" indent="-342900" algn="just" eaLnBrk="0" hangingPunct="0">
              <a:buClr>
                <a:srgbClr val="FF0000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  <a:cs typeface="+mn-cs"/>
              </a:rPr>
              <a:t>Même si la topologie est inchangée depuis plusieurs jours, des mises à jour régulières continuent d’être envoyées à tous les voisins.</a:t>
            </a:r>
          </a:p>
          <a:p>
            <a:pPr marL="342900" lvl="1" indent="-342900" algn="just" eaLnBrk="0" hangingPunct="0">
              <a:buClr>
                <a:srgbClr val="333399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Un routeur considère comme indisponible un routeur (ou une route) qui n’est plus annoncé depuis </a:t>
            </a:r>
            <a:r>
              <a:rPr lang="fr-FR" sz="2000" u="sng" dirty="0">
                <a:solidFill>
                  <a:srgbClr val="FF0000"/>
                </a:solidFill>
                <a:latin typeface="Garamond" pitchFamily="18" charset="0"/>
              </a:rPr>
              <a:t>180 s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>
                <a:solidFill>
                  <a:srgbClr val="006600"/>
                </a:solidFill>
                <a:latin typeface="Garamond" pitchFamily="18" charset="0"/>
              </a:rPr>
              <a:t>(3 minutes)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sz="2000" u="sng" dirty="0" err="1">
                <a:solidFill>
                  <a:srgbClr val="FF0000"/>
                </a:solidFill>
                <a:latin typeface="Garamond" pitchFamily="18" charset="0"/>
              </a:rPr>
              <a:t>invalid</a:t>
            </a:r>
            <a:r>
              <a:rPr lang="fr-FR" sz="2000" u="sng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u="sng" dirty="0" err="1">
                <a:solidFill>
                  <a:srgbClr val="FF0000"/>
                </a:solidFill>
                <a:latin typeface="Garamond" pitchFamily="18" charset="0"/>
              </a:rPr>
              <a:t>timer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) </a:t>
            </a:r>
            <a:r>
              <a:rPr lang="fr-FR" sz="2000" dirty="0">
                <a:solidFill>
                  <a:srgbClr val="006600"/>
                </a:solidFill>
                <a:latin typeface="Garamond" pitchFamily="18" charset="0"/>
                <a:sym typeface="Wingdings" pitchFamily="2" charset="2"/>
              </a:rPr>
              <a:t> 6 itérations.</a:t>
            </a:r>
            <a:endParaRPr lang="fr-FR" sz="2000" dirty="0">
              <a:solidFill>
                <a:srgbClr val="006600"/>
              </a:solidFill>
              <a:latin typeface="Garamond" pitchFamily="18" charset="0"/>
            </a:endParaRPr>
          </a:p>
          <a:p>
            <a:pPr marL="800100" lvl="2" indent="-342900" algn="just" eaLnBrk="0" hangingPunct="0">
              <a:buClr>
                <a:srgbClr val="FF0000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Dans la table de routage, on lui affecte la distance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16 (métrique infinie).</a:t>
            </a:r>
          </a:p>
          <a:p>
            <a:pPr marL="800100" lvl="2" indent="-342900" algn="just" eaLnBrk="0" hangingPunct="0">
              <a:buClr>
                <a:srgbClr val="FF0000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Distance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codée sur 4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bits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2000" dirty="0" smtClean="0">
                <a:solidFill>
                  <a:srgbClr val="C00000"/>
                </a:solidFill>
                <a:latin typeface="Garamond" pitchFamily="18" charset="0"/>
              </a:rPr>
              <a:t>nombre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maximum de sauts = </a:t>
            </a:r>
            <a:r>
              <a:rPr lang="fr-FR" sz="2000" dirty="0" smtClean="0">
                <a:solidFill>
                  <a:srgbClr val="C00000"/>
                </a:solidFill>
                <a:latin typeface="Garamond" pitchFamily="18" charset="0"/>
              </a:rPr>
              <a:t>15.</a:t>
            </a:r>
            <a:endParaRPr lang="fr-FR" sz="2000" b="0" dirty="0">
              <a:solidFill>
                <a:srgbClr val="FF0000"/>
              </a:solidFill>
              <a:latin typeface="Garamond" pitchFamily="18" charset="0"/>
            </a:endParaRPr>
          </a:p>
          <a:p>
            <a:pPr marL="800100" lvl="2" indent="-342900" algn="just" eaLnBrk="0" hangingPunct="0">
              <a:buClr>
                <a:srgbClr val="FF0000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dirty="0" smtClean="0">
                <a:solidFill>
                  <a:srgbClr val="C00000"/>
                </a:solidFill>
                <a:latin typeface="Garamond" pitchFamily="18" charset="0"/>
              </a:rPr>
              <a:t>Métrique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= 16 </a:t>
            </a:r>
            <a:r>
              <a:rPr lang="fr-FR" sz="2000" dirty="0">
                <a:solidFill>
                  <a:schemeClr val="accent2"/>
                </a:solidFill>
                <a:latin typeface="Garamond" pitchFamily="18" charset="0"/>
              </a:rPr>
              <a:t>signifie alors inaccessibilité de la destination.</a:t>
            </a:r>
          </a:p>
          <a:p>
            <a:pPr marL="342900" lvl="1" indent="-342900" algn="just" eaLnBrk="0" hangingPunct="0">
              <a:buClr>
                <a:srgbClr val="333399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Après </a:t>
            </a:r>
            <a:r>
              <a:rPr lang="fr-FR" sz="2000" u="sng" dirty="0">
                <a:solidFill>
                  <a:srgbClr val="FF0000"/>
                </a:solidFill>
                <a:latin typeface="Garamond" pitchFamily="18" charset="0"/>
              </a:rPr>
              <a:t>240 s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>
                <a:solidFill>
                  <a:srgbClr val="006600"/>
                </a:solidFill>
                <a:latin typeface="Garamond" pitchFamily="18" charset="0"/>
              </a:rPr>
              <a:t>(4 minutes)</a:t>
            </a: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,</a:t>
            </a:r>
            <a:r>
              <a:rPr lang="fr-FR" sz="2000" dirty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il efface cette destination de sa table de routage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sz="2000" u="sng" dirty="0">
                <a:solidFill>
                  <a:srgbClr val="FF0000"/>
                </a:solidFill>
                <a:latin typeface="Garamond" pitchFamily="18" charset="0"/>
              </a:rPr>
              <a:t>flush </a:t>
            </a:r>
            <a:r>
              <a:rPr lang="fr-FR" sz="2000" u="sng" dirty="0" err="1">
                <a:solidFill>
                  <a:srgbClr val="FF0000"/>
                </a:solidFill>
                <a:latin typeface="Garamond" pitchFamily="18" charset="0"/>
              </a:rPr>
              <a:t>timer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) </a:t>
            </a:r>
            <a:r>
              <a:rPr lang="fr-FR" sz="2000" dirty="0">
                <a:solidFill>
                  <a:srgbClr val="006600"/>
                </a:solidFill>
                <a:latin typeface="Garamond" pitchFamily="18" charset="0"/>
                <a:sym typeface="Wingdings" pitchFamily="2" charset="2"/>
              </a:rPr>
              <a:t> 8 itérations.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9600" y="44450"/>
            <a:ext cx="7772400" cy="692150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Temporisateurs RIP</a:t>
            </a:r>
            <a:r>
              <a:rPr lang="fr-FR" sz="2800" b="0" dirty="0">
                <a:solidFill>
                  <a:schemeClr val="tx1"/>
                </a:solidFill>
                <a:latin typeface="Garamond" pitchFamily="18" charset="0"/>
              </a:rPr>
              <a:t> </a:t>
            </a: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(</a:t>
            </a:r>
            <a:r>
              <a:rPr lang="fr-FR" sz="2800" kern="0" dirty="0" err="1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timers</a:t>
            </a: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)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A3798-8C7B-4F45-ADBD-CCAC8DF83EBF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179388" y="561975"/>
            <a:ext cx="8712200" cy="1008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179388" y="1630363"/>
            <a:ext cx="8675687" cy="17287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44463" y="3400425"/>
            <a:ext cx="8712200" cy="6477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79388" y="538163"/>
            <a:ext cx="8713787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 algn="just" eaLnBrk="0" hangingPunct="0">
              <a:buClr>
                <a:srgbClr val="333399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  <a:cs typeface="+mn-cs"/>
              </a:rPr>
              <a:t>Table de routage envoyée périodiquement chaque </a:t>
            </a:r>
            <a:r>
              <a:rPr lang="fr-FR" sz="2000" u="sng" dirty="0">
                <a:solidFill>
                  <a:srgbClr val="FF0000"/>
                </a:solidFill>
                <a:latin typeface="Garamond" pitchFamily="18" charset="0"/>
                <a:cs typeface="+mn-cs"/>
              </a:rPr>
              <a:t>30 s.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  <a:cs typeface="+mn-cs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sz="2000" u="sng" dirty="0">
                <a:solidFill>
                  <a:srgbClr val="FF0000"/>
                </a:solidFill>
                <a:latin typeface="Garamond" pitchFamily="18" charset="0"/>
              </a:rPr>
              <a:t>update </a:t>
            </a:r>
            <a:r>
              <a:rPr lang="fr-FR" sz="2000" u="sng" dirty="0" err="1">
                <a:solidFill>
                  <a:srgbClr val="FF0000"/>
                </a:solidFill>
                <a:latin typeface="Garamond" pitchFamily="18" charset="0"/>
              </a:rPr>
              <a:t>timer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).</a:t>
            </a:r>
          </a:p>
          <a:p>
            <a:pPr marL="800100" lvl="2" indent="-342900" algn="just" eaLnBrk="0" hangingPunct="0">
              <a:buClr>
                <a:srgbClr val="FF0000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  <a:cs typeface="+mn-cs"/>
              </a:rPr>
              <a:t>Même si la topologie est inchangée depuis plusieurs jours, des mises à jour régulières continuent d’être envoyées à tous les voisins.</a:t>
            </a:r>
          </a:p>
          <a:p>
            <a:pPr marL="342900" lvl="1" indent="-342900" algn="just" eaLnBrk="0" hangingPunct="0">
              <a:buClr>
                <a:srgbClr val="333399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Un routeur considère comme indisponible un routeur (ou une route) qui n’est plus annoncé depuis </a:t>
            </a:r>
            <a:r>
              <a:rPr lang="fr-FR" sz="2000" u="sng" dirty="0">
                <a:solidFill>
                  <a:srgbClr val="FF0000"/>
                </a:solidFill>
                <a:latin typeface="Garamond" pitchFamily="18" charset="0"/>
              </a:rPr>
              <a:t>180 s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>
                <a:solidFill>
                  <a:srgbClr val="006600"/>
                </a:solidFill>
                <a:latin typeface="Garamond" pitchFamily="18" charset="0"/>
              </a:rPr>
              <a:t>(3 minutes)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sz="2000" u="sng" dirty="0" err="1">
                <a:solidFill>
                  <a:srgbClr val="FF0000"/>
                </a:solidFill>
                <a:latin typeface="Garamond" pitchFamily="18" charset="0"/>
              </a:rPr>
              <a:t>invalid</a:t>
            </a:r>
            <a:r>
              <a:rPr lang="fr-FR" sz="2000" u="sng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u="sng" dirty="0" err="1">
                <a:solidFill>
                  <a:srgbClr val="FF0000"/>
                </a:solidFill>
                <a:latin typeface="Garamond" pitchFamily="18" charset="0"/>
              </a:rPr>
              <a:t>timer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) </a:t>
            </a:r>
            <a:r>
              <a:rPr lang="fr-FR" sz="2000" dirty="0">
                <a:solidFill>
                  <a:srgbClr val="006600"/>
                </a:solidFill>
                <a:latin typeface="Garamond" pitchFamily="18" charset="0"/>
                <a:sym typeface="Wingdings" pitchFamily="2" charset="2"/>
              </a:rPr>
              <a:t> 6 itérations.</a:t>
            </a:r>
            <a:endParaRPr lang="fr-FR" sz="2000" dirty="0">
              <a:solidFill>
                <a:srgbClr val="006600"/>
              </a:solidFill>
              <a:latin typeface="Garamond" pitchFamily="18" charset="0"/>
            </a:endParaRPr>
          </a:p>
          <a:p>
            <a:pPr marL="800100" lvl="2" indent="-342900" algn="just" eaLnBrk="0" hangingPunct="0">
              <a:buClr>
                <a:srgbClr val="FF0000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Dans la table de routage, on lui affecte la distance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16 (métrique infinie).</a:t>
            </a:r>
          </a:p>
          <a:p>
            <a:pPr marL="800100" lvl="2" indent="-342900" algn="just" eaLnBrk="0" hangingPunct="0">
              <a:buClr>
                <a:srgbClr val="FF0000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Distance codée sur 4 bits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nombre maximum de sauts = 15.</a:t>
            </a:r>
            <a:endParaRPr lang="fr-FR" sz="2000" b="0" dirty="0">
              <a:solidFill>
                <a:srgbClr val="FF0000"/>
              </a:solidFill>
              <a:latin typeface="Garamond" pitchFamily="18" charset="0"/>
            </a:endParaRPr>
          </a:p>
          <a:p>
            <a:pPr marL="800100" lvl="2" indent="-342900" algn="just" eaLnBrk="0" hangingPunct="0">
              <a:buClr>
                <a:srgbClr val="FF0000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dirty="0" smtClean="0">
                <a:solidFill>
                  <a:srgbClr val="C00000"/>
                </a:solidFill>
                <a:latin typeface="Garamond" pitchFamily="18" charset="0"/>
              </a:rPr>
              <a:t>Métrique </a:t>
            </a:r>
            <a:r>
              <a:rPr lang="fr-FR" sz="2000" dirty="0">
                <a:solidFill>
                  <a:srgbClr val="C00000"/>
                </a:solidFill>
                <a:latin typeface="Garamond" pitchFamily="18" charset="0"/>
              </a:rPr>
              <a:t>= 16 </a:t>
            </a:r>
            <a:r>
              <a:rPr lang="fr-FR" sz="2000" dirty="0">
                <a:solidFill>
                  <a:schemeClr val="accent2"/>
                </a:solidFill>
                <a:latin typeface="Garamond" pitchFamily="18" charset="0"/>
              </a:rPr>
              <a:t>signifie alors inaccessibilité de la destination.</a:t>
            </a:r>
          </a:p>
          <a:p>
            <a:pPr marL="342900" lvl="1" indent="-342900" algn="just" eaLnBrk="0" hangingPunct="0">
              <a:buClr>
                <a:srgbClr val="333399"/>
              </a:buClr>
              <a:buSzPct val="90000"/>
              <a:buFont typeface="Wingdings" pitchFamily="2" charset="2"/>
              <a:buChar char="q"/>
              <a:defRPr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Après </a:t>
            </a:r>
            <a:r>
              <a:rPr lang="fr-FR" sz="2000" u="sng" dirty="0">
                <a:solidFill>
                  <a:srgbClr val="FF0000"/>
                </a:solidFill>
                <a:latin typeface="Garamond" pitchFamily="18" charset="0"/>
              </a:rPr>
              <a:t>240 s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>
                <a:solidFill>
                  <a:srgbClr val="006600"/>
                </a:solidFill>
                <a:latin typeface="Garamond" pitchFamily="18" charset="0"/>
              </a:rPr>
              <a:t>(4 minutes)</a:t>
            </a: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,</a:t>
            </a:r>
            <a:r>
              <a:rPr lang="fr-FR" sz="2000" dirty="0">
                <a:solidFill>
                  <a:srgbClr val="006600"/>
                </a:solidFill>
                <a:latin typeface="Garamond" pitchFamily="18" charset="0"/>
              </a:rPr>
              <a:t> </a:t>
            </a: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il efface cette destination de sa table de routage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sz="2000" u="sng" dirty="0">
                <a:solidFill>
                  <a:srgbClr val="FF0000"/>
                </a:solidFill>
                <a:latin typeface="Garamond" pitchFamily="18" charset="0"/>
              </a:rPr>
              <a:t>flush </a:t>
            </a:r>
            <a:r>
              <a:rPr lang="fr-FR" sz="2000" u="sng" dirty="0" err="1">
                <a:solidFill>
                  <a:srgbClr val="FF0000"/>
                </a:solidFill>
                <a:latin typeface="Garamond" pitchFamily="18" charset="0"/>
              </a:rPr>
              <a:t>timer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) </a:t>
            </a:r>
            <a:r>
              <a:rPr lang="fr-FR" sz="2000" dirty="0">
                <a:solidFill>
                  <a:srgbClr val="006600"/>
                </a:solidFill>
                <a:latin typeface="Garamond" pitchFamily="18" charset="0"/>
                <a:sym typeface="Wingdings" pitchFamily="2" charset="2"/>
              </a:rPr>
              <a:t> 8 itérations.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9600" y="44450"/>
            <a:ext cx="7772400" cy="692150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Temporisateurs RIP</a:t>
            </a:r>
            <a:r>
              <a:rPr lang="fr-FR" sz="2800" b="0" dirty="0">
                <a:solidFill>
                  <a:schemeClr val="tx1"/>
                </a:solidFill>
                <a:latin typeface="Garamond" pitchFamily="18" charset="0"/>
              </a:rPr>
              <a:t> </a:t>
            </a: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(</a:t>
            </a:r>
            <a:r>
              <a:rPr lang="fr-FR" sz="2800" kern="0" dirty="0" err="1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timers</a:t>
            </a: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)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7B0B3-7359-4382-9656-2870C3E38200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179388" y="561975"/>
            <a:ext cx="8712200" cy="1008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179388" y="1630363"/>
            <a:ext cx="8675687" cy="17287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144463" y="3400425"/>
            <a:ext cx="8712200" cy="6477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141788"/>
            <a:ext cx="8856663" cy="180816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r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561975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RIP : Panne de lien 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4DD270-E9B4-405F-B529-D6E17D75F3FB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  <p:grpSp>
        <p:nvGrpSpPr>
          <p:cNvPr id="52228" name="Groupe 9"/>
          <p:cNvGrpSpPr>
            <a:grpSpLocks/>
          </p:cNvGrpSpPr>
          <p:nvPr/>
        </p:nvGrpSpPr>
        <p:grpSpPr bwMode="auto">
          <a:xfrm>
            <a:off x="468313" y="2133600"/>
            <a:ext cx="6170612" cy="2857500"/>
            <a:chOff x="1259632" y="2636912"/>
            <a:chExt cx="6170984" cy="2858616"/>
          </a:xfrm>
        </p:grpSpPr>
        <p:sp>
          <p:nvSpPr>
            <p:cNvPr id="11" name="Ellipse 10"/>
            <p:cNvSpPr/>
            <p:nvPr/>
          </p:nvSpPr>
          <p:spPr>
            <a:xfrm>
              <a:off x="1259632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A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3852175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E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1259632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6516161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3923618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B</a:t>
              </a:r>
            </a:p>
          </p:txBody>
        </p:sp>
        <p:cxnSp>
          <p:nvCxnSpPr>
            <p:cNvPr id="16" name="Connecteur droit 15"/>
            <p:cNvCxnSpPr>
              <a:stCxn id="11" idx="6"/>
              <a:endCxn id="15" idx="2"/>
            </p:cNvCxnSpPr>
            <p:nvPr/>
          </p:nvCxnSpPr>
          <p:spPr>
            <a:xfrm>
              <a:off x="2174087" y="3094291"/>
              <a:ext cx="1749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15" idx="6"/>
              <a:endCxn id="14" idx="2"/>
            </p:cNvCxnSpPr>
            <p:nvPr/>
          </p:nvCxnSpPr>
          <p:spPr>
            <a:xfrm>
              <a:off x="4838073" y="3094291"/>
              <a:ext cx="167808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1716860" y="3537377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355444" y="3531024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159798" y="5085793"/>
              <a:ext cx="1692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4715827" y="3429384"/>
              <a:ext cx="1944805" cy="13673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09" name="ZoneTexte 23"/>
          <p:cNvSpPr txBox="1">
            <a:spLocks noChangeArrowheads="1"/>
          </p:cNvSpPr>
          <p:nvPr/>
        </p:nvSpPr>
        <p:spPr bwMode="auto">
          <a:xfrm>
            <a:off x="4772025" y="5445125"/>
            <a:ext cx="2598738" cy="7699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Table de routage de D</a:t>
            </a:r>
          </a:p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après convergence</a:t>
            </a:r>
          </a:p>
        </p:txBody>
      </p:sp>
      <p:graphicFrame>
        <p:nvGraphicFramePr>
          <p:cNvPr id="25" name="Tableau 24"/>
          <p:cNvGraphicFramePr>
            <a:graphicFrameLocks noGrp="1"/>
          </p:cNvGraphicFramePr>
          <p:nvPr/>
        </p:nvGraphicFramePr>
        <p:xfrm>
          <a:off x="179388" y="692150"/>
          <a:ext cx="4392612" cy="1304925"/>
        </p:xfrm>
        <a:graphic>
          <a:graphicData uri="http://schemas.openxmlformats.org/drawingml/2006/table">
            <a:tbl>
              <a:tblPr/>
              <a:tblGrid>
                <a:gridCol w="2196307"/>
                <a:gridCol w="1267100"/>
                <a:gridCol w="929205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F16"/>
                        </a:rPr>
                        <a:t>C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2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2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/>
        </p:nvGraphicFramePr>
        <p:xfrm>
          <a:off x="323850" y="5229225"/>
          <a:ext cx="4103688" cy="1304925"/>
        </p:xfrm>
        <a:graphic>
          <a:graphicData uri="http://schemas.openxmlformats.org/drawingml/2006/table">
            <a:tbl>
              <a:tblPr/>
              <a:tblGrid>
                <a:gridCol w="2014538"/>
                <a:gridCol w="1119188"/>
                <a:gridCol w="96996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2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C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2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562" name="ZoneTexte 25"/>
          <p:cNvSpPr txBox="1">
            <a:spLocks noChangeArrowheads="1"/>
          </p:cNvSpPr>
          <p:nvPr/>
        </p:nvSpPr>
        <p:spPr bwMode="auto">
          <a:xfrm>
            <a:off x="4745038" y="908050"/>
            <a:ext cx="2566987" cy="7699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Table de routage de A</a:t>
            </a:r>
          </a:p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après convergence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411EB-D542-4880-8AB0-1CD448915259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  <p:grpSp>
        <p:nvGrpSpPr>
          <p:cNvPr id="53251" name="Groupe 9"/>
          <p:cNvGrpSpPr>
            <a:grpSpLocks/>
          </p:cNvGrpSpPr>
          <p:nvPr/>
        </p:nvGrpSpPr>
        <p:grpSpPr bwMode="auto">
          <a:xfrm>
            <a:off x="468313" y="2133600"/>
            <a:ext cx="6170612" cy="2857500"/>
            <a:chOff x="1259632" y="2636912"/>
            <a:chExt cx="6170984" cy="2858616"/>
          </a:xfrm>
        </p:grpSpPr>
        <p:sp>
          <p:nvSpPr>
            <p:cNvPr id="11" name="Ellipse 10"/>
            <p:cNvSpPr/>
            <p:nvPr/>
          </p:nvSpPr>
          <p:spPr>
            <a:xfrm>
              <a:off x="1259632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A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3852175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E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1259632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6516161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3923618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B</a:t>
              </a:r>
            </a:p>
          </p:txBody>
        </p:sp>
        <p:cxnSp>
          <p:nvCxnSpPr>
            <p:cNvPr id="16" name="Connecteur droit 15"/>
            <p:cNvCxnSpPr>
              <a:stCxn id="11" idx="6"/>
              <a:endCxn id="15" idx="2"/>
            </p:cNvCxnSpPr>
            <p:nvPr/>
          </p:nvCxnSpPr>
          <p:spPr>
            <a:xfrm>
              <a:off x="2174087" y="3094291"/>
              <a:ext cx="1749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15" idx="6"/>
              <a:endCxn id="14" idx="2"/>
            </p:cNvCxnSpPr>
            <p:nvPr/>
          </p:nvCxnSpPr>
          <p:spPr>
            <a:xfrm>
              <a:off x="4838073" y="3094291"/>
              <a:ext cx="167808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1716860" y="3537377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355444" y="3531024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159798" y="5085793"/>
              <a:ext cx="1692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4715827" y="3429384"/>
              <a:ext cx="1944805" cy="13673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2" name="ZoneTexte 23"/>
          <p:cNvSpPr txBox="1">
            <a:spLocks noChangeArrowheads="1"/>
          </p:cNvSpPr>
          <p:nvPr/>
        </p:nvSpPr>
        <p:spPr bwMode="auto">
          <a:xfrm>
            <a:off x="4772025" y="5445125"/>
            <a:ext cx="2598738" cy="769938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Table de routage de D</a:t>
            </a:r>
          </a:p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après convergence</a:t>
            </a:r>
          </a:p>
        </p:txBody>
      </p:sp>
      <p:graphicFrame>
        <p:nvGraphicFramePr>
          <p:cNvPr id="25" name="Tableau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18105"/>
              </p:ext>
            </p:extLst>
          </p:nvPr>
        </p:nvGraphicFramePr>
        <p:xfrm>
          <a:off x="179388" y="692150"/>
          <a:ext cx="4392612" cy="1304925"/>
        </p:xfrm>
        <a:graphic>
          <a:graphicData uri="http://schemas.openxmlformats.org/drawingml/2006/table">
            <a:tbl>
              <a:tblPr/>
              <a:tblGrid>
                <a:gridCol w="2196307"/>
                <a:gridCol w="1267100"/>
                <a:gridCol w="929205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F16"/>
                        </a:rPr>
                        <a:t>C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2</a:t>
                      </a:r>
                      <a:endParaRPr lang="fr-FR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2</a:t>
                      </a:r>
                      <a:endParaRPr lang="fr-FR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/>
        </p:nvGraphicFramePr>
        <p:xfrm>
          <a:off x="323850" y="5229225"/>
          <a:ext cx="4103688" cy="1304925"/>
        </p:xfrm>
        <a:graphic>
          <a:graphicData uri="http://schemas.openxmlformats.org/drawingml/2006/table">
            <a:tbl>
              <a:tblPr/>
              <a:tblGrid>
                <a:gridCol w="2014538"/>
                <a:gridCol w="1119188"/>
                <a:gridCol w="96996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2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C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2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3306" name="Connecteur droit 26"/>
          <p:cNvCxnSpPr>
            <a:cxnSpLocks noChangeShapeType="1"/>
          </p:cNvCxnSpPr>
          <p:nvPr/>
        </p:nvCxnSpPr>
        <p:spPr bwMode="auto">
          <a:xfrm flipH="1">
            <a:off x="2051050" y="2276475"/>
            <a:ext cx="576263" cy="64770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307" name="Connecteur droit 28"/>
          <p:cNvCxnSpPr>
            <a:cxnSpLocks noChangeShapeType="1"/>
          </p:cNvCxnSpPr>
          <p:nvPr/>
        </p:nvCxnSpPr>
        <p:spPr bwMode="auto">
          <a:xfrm>
            <a:off x="2124075" y="2276475"/>
            <a:ext cx="360363" cy="576263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308" name="Titr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561975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RIP : Panne de lien  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104842" y="3595663"/>
            <a:ext cx="3859646" cy="769441"/>
          </a:xfrm>
          <a:prstGeom prst="rect">
            <a:avLst/>
          </a:prstGeom>
          <a:solidFill>
            <a:srgbClr val="FFDC6D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6"/>
                </a:solidFill>
                <a:latin typeface="Garamond" pitchFamily="18" charset="0"/>
              </a:rPr>
              <a:t>A n’a rien reçu de B pendant 180 s</a:t>
            </a:r>
          </a:p>
          <a:p>
            <a:r>
              <a:rPr lang="fr-FR" sz="2000" dirty="0">
                <a:solidFill>
                  <a:schemeClr val="accent6"/>
                </a:solidFill>
                <a:latin typeface="Garamond" pitchFamily="18" charset="0"/>
              </a:rPr>
              <a:t>(</a:t>
            </a:r>
            <a:r>
              <a:rPr lang="fr-FR" sz="2000" dirty="0" err="1">
                <a:solidFill>
                  <a:schemeClr val="accent6"/>
                </a:solidFill>
                <a:latin typeface="Garamond" pitchFamily="18" charset="0"/>
              </a:rPr>
              <a:t>invalid</a:t>
            </a:r>
            <a:r>
              <a:rPr lang="fr-FR" sz="2000" dirty="0">
                <a:solidFill>
                  <a:schemeClr val="accent6"/>
                </a:solidFill>
                <a:latin typeface="Garamond" pitchFamily="18" charset="0"/>
              </a:rPr>
              <a:t> </a:t>
            </a:r>
            <a:r>
              <a:rPr lang="fr-FR" sz="2000" dirty="0" err="1">
                <a:solidFill>
                  <a:schemeClr val="accent6"/>
                </a:solidFill>
                <a:latin typeface="Garamond" pitchFamily="18" charset="0"/>
              </a:rPr>
              <a:t>timer</a:t>
            </a:r>
            <a:r>
              <a:rPr lang="fr-FR" sz="2000" dirty="0">
                <a:solidFill>
                  <a:schemeClr val="accent6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30" name="ZoneTexte 25"/>
          <p:cNvSpPr txBox="1">
            <a:spLocks noChangeArrowheads="1"/>
          </p:cNvSpPr>
          <p:nvPr/>
        </p:nvSpPr>
        <p:spPr bwMode="auto">
          <a:xfrm>
            <a:off x="4745038" y="908050"/>
            <a:ext cx="2566987" cy="7699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Table de routage de A</a:t>
            </a:r>
          </a:p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après convergence</a:t>
            </a:r>
          </a:p>
        </p:txBody>
      </p:sp>
    </p:spTree>
    <p:extLst>
      <p:ext uri="{BB962C8B-B14F-4D97-AF65-F5344CB8AC3E}">
        <p14:creationId xmlns:p14="http://schemas.microsoft.com/office/powerpoint/2010/main" val="18328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411EB-D542-4880-8AB0-1CD448915259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  <p:grpSp>
        <p:nvGrpSpPr>
          <p:cNvPr id="53251" name="Groupe 9"/>
          <p:cNvGrpSpPr>
            <a:grpSpLocks/>
          </p:cNvGrpSpPr>
          <p:nvPr/>
        </p:nvGrpSpPr>
        <p:grpSpPr bwMode="auto">
          <a:xfrm>
            <a:off x="468313" y="2133600"/>
            <a:ext cx="6170612" cy="2857500"/>
            <a:chOff x="1259632" y="2636912"/>
            <a:chExt cx="6170984" cy="2858616"/>
          </a:xfrm>
        </p:grpSpPr>
        <p:sp>
          <p:nvSpPr>
            <p:cNvPr id="11" name="Ellipse 10"/>
            <p:cNvSpPr/>
            <p:nvPr/>
          </p:nvSpPr>
          <p:spPr>
            <a:xfrm>
              <a:off x="1259632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A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3852175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E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1259632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6516161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3923618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B</a:t>
              </a:r>
            </a:p>
          </p:txBody>
        </p:sp>
        <p:cxnSp>
          <p:nvCxnSpPr>
            <p:cNvPr id="16" name="Connecteur droit 15"/>
            <p:cNvCxnSpPr>
              <a:stCxn id="11" idx="6"/>
              <a:endCxn id="15" idx="2"/>
            </p:cNvCxnSpPr>
            <p:nvPr/>
          </p:nvCxnSpPr>
          <p:spPr>
            <a:xfrm>
              <a:off x="2174087" y="3094291"/>
              <a:ext cx="1749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15" idx="6"/>
              <a:endCxn id="14" idx="2"/>
            </p:cNvCxnSpPr>
            <p:nvPr/>
          </p:nvCxnSpPr>
          <p:spPr>
            <a:xfrm>
              <a:off x="4838073" y="3094291"/>
              <a:ext cx="167808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1716860" y="3537377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355444" y="3531024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159798" y="5085793"/>
              <a:ext cx="1692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4715827" y="3429384"/>
              <a:ext cx="1944805" cy="13673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au 24"/>
          <p:cNvGraphicFramePr>
            <a:graphicFrameLocks noGrp="1"/>
          </p:cNvGraphicFramePr>
          <p:nvPr/>
        </p:nvGraphicFramePr>
        <p:xfrm>
          <a:off x="179388" y="692150"/>
          <a:ext cx="4392612" cy="1304925"/>
        </p:xfrm>
        <a:graphic>
          <a:graphicData uri="http://schemas.openxmlformats.org/drawingml/2006/table">
            <a:tbl>
              <a:tblPr/>
              <a:tblGrid>
                <a:gridCol w="2196307"/>
                <a:gridCol w="1267100"/>
                <a:gridCol w="929205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F16"/>
                        </a:rPr>
                        <a:t>16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F16"/>
                        </a:rPr>
                        <a:t>C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Times New Roman"/>
                        </a:rPr>
                        <a:t>16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Times New Roman"/>
                        </a:rPr>
                        <a:t>16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610" name="ZoneTexte 25"/>
          <p:cNvSpPr txBox="1">
            <a:spLocks noChangeArrowheads="1"/>
          </p:cNvSpPr>
          <p:nvPr/>
        </p:nvSpPr>
        <p:spPr bwMode="auto">
          <a:xfrm>
            <a:off x="4787900" y="692150"/>
            <a:ext cx="3960813" cy="1077913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Table de routage de A : </a:t>
            </a:r>
            <a:r>
              <a:rPr lang="fr-FR" sz="2000" dirty="0">
                <a:solidFill>
                  <a:schemeClr val="accent6"/>
                </a:solidFill>
                <a:latin typeface="Garamond" pitchFamily="18" charset="0"/>
              </a:rPr>
              <a:t>modification des chemins</a:t>
            </a:r>
          </a:p>
          <a:p>
            <a:pPr>
              <a:defRPr/>
            </a:pPr>
            <a:r>
              <a:rPr lang="fr-FR" sz="2000" dirty="0">
                <a:solidFill>
                  <a:schemeClr val="accent6"/>
                </a:solidFill>
                <a:latin typeface="Garamond" pitchFamily="18" charset="0"/>
              </a:rPr>
              <a:t>qui passent par le B : </a:t>
            </a:r>
            <a:r>
              <a:rPr lang="fr-FR" sz="2000" dirty="0" err="1">
                <a:solidFill>
                  <a:srgbClr val="FF0000"/>
                </a:solidFill>
                <a:latin typeface="Garamond" pitchFamily="18" charset="0"/>
              </a:rPr>
              <a:t>invalid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Garamond" pitchFamily="18" charset="0"/>
              </a:rPr>
              <a:t>timer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cxnSp>
        <p:nvCxnSpPr>
          <p:cNvPr id="53306" name="Connecteur droit 26"/>
          <p:cNvCxnSpPr>
            <a:cxnSpLocks noChangeShapeType="1"/>
          </p:cNvCxnSpPr>
          <p:nvPr/>
        </p:nvCxnSpPr>
        <p:spPr bwMode="auto">
          <a:xfrm flipH="1">
            <a:off x="2051050" y="2276475"/>
            <a:ext cx="576263" cy="64770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307" name="Connecteur droit 28"/>
          <p:cNvCxnSpPr>
            <a:cxnSpLocks noChangeShapeType="1"/>
          </p:cNvCxnSpPr>
          <p:nvPr/>
        </p:nvCxnSpPr>
        <p:spPr bwMode="auto">
          <a:xfrm>
            <a:off x="2124075" y="2276475"/>
            <a:ext cx="360363" cy="576263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308" name="Titr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561975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RIP : Panne de lien  </a:t>
            </a:r>
          </a:p>
        </p:txBody>
      </p:sp>
      <p:sp>
        <p:nvSpPr>
          <p:cNvPr id="53309" name="Flèche droite 23"/>
          <p:cNvSpPr>
            <a:spLocks noChangeArrowheads="1"/>
          </p:cNvSpPr>
          <p:nvPr/>
        </p:nvSpPr>
        <p:spPr bwMode="auto">
          <a:xfrm>
            <a:off x="2538413" y="1260475"/>
            <a:ext cx="468312" cy="179388"/>
          </a:xfrm>
          <a:prstGeom prst="rightArrow">
            <a:avLst>
              <a:gd name="adj1" fmla="val 50000"/>
              <a:gd name="adj2" fmla="val 5020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310" name="Flèche droite 25"/>
          <p:cNvSpPr>
            <a:spLocks noChangeArrowheads="1"/>
          </p:cNvSpPr>
          <p:nvPr/>
        </p:nvSpPr>
        <p:spPr bwMode="auto">
          <a:xfrm>
            <a:off x="2565400" y="1773238"/>
            <a:ext cx="468313" cy="179387"/>
          </a:xfrm>
          <a:prstGeom prst="rightArrow">
            <a:avLst>
              <a:gd name="adj1" fmla="val 50000"/>
              <a:gd name="adj2" fmla="val 5020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311" name="Flèche droite 26"/>
          <p:cNvSpPr>
            <a:spLocks noChangeArrowheads="1"/>
          </p:cNvSpPr>
          <p:nvPr/>
        </p:nvSpPr>
        <p:spPr bwMode="auto">
          <a:xfrm>
            <a:off x="2555875" y="1003300"/>
            <a:ext cx="468313" cy="179388"/>
          </a:xfrm>
          <a:prstGeom prst="rightArrow">
            <a:avLst>
              <a:gd name="adj1" fmla="val 50000"/>
              <a:gd name="adj2" fmla="val 5020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411EB-D542-4880-8AB0-1CD448915259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  <p:grpSp>
        <p:nvGrpSpPr>
          <p:cNvPr id="53251" name="Groupe 9"/>
          <p:cNvGrpSpPr>
            <a:grpSpLocks/>
          </p:cNvGrpSpPr>
          <p:nvPr/>
        </p:nvGrpSpPr>
        <p:grpSpPr bwMode="auto">
          <a:xfrm>
            <a:off x="468313" y="2133600"/>
            <a:ext cx="6170612" cy="2857500"/>
            <a:chOff x="1259632" y="2636912"/>
            <a:chExt cx="6170984" cy="2858616"/>
          </a:xfrm>
        </p:grpSpPr>
        <p:sp>
          <p:nvSpPr>
            <p:cNvPr id="11" name="Ellipse 10"/>
            <p:cNvSpPr/>
            <p:nvPr/>
          </p:nvSpPr>
          <p:spPr>
            <a:xfrm>
              <a:off x="1259632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A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3852175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E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1259632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6516161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3923618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B</a:t>
              </a:r>
            </a:p>
          </p:txBody>
        </p:sp>
        <p:cxnSp>
          <p:nvCxnSpPr>
            <p:cNvPr id="16" name="Connecteur droit 15"/>
            <p:cNvCxnSpPr>
              <a:stCxn id="11" idx="6"/>
              <a:endCxn id="15" idx="2"/>
            </p:cNvCxnSpPr>
            <p:nvPr/>
          </p:nvCxnSpPr>
          <p:spPr>
            <a:xfrm>
              <a:off x="2174087" y="3094291"/>
              <a:ext cx="1749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15" idx="6"/>
              <a:endCxn id="14" idx="2"/>
            </p:cNvCxnSpPr>
            <p:nvPr/>
          </p:nvCxnSpPr>
          <p:spPr>
            <a:xfrm>
              <a:off x="4838073" y="3094291"/>
              <a:ext cx="167808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1716860" y="3537377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355444" y="3531024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159798" y="5085793"/>
              <a:ext cx="1692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4715827" y="3429384"/>
              <a:ext cx="1944805" cy="13673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2" name="ZoneTexte 23"/>
          <p:cNvSpPr txBox="1">
            <a:spLocks noChangeArrowheads="1"/>
          </p:cNvSpPr>
          <p:nvPr/>
        </p:nvSpPr>
        <p:spPr bwMode="auto">
          <a:xfrm>
            <a:off x="4772025" y="5445125"/>
            <a:ext cx="2598738" cy="769938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Table de routage de D</a:t>
            </a:r>
          </a:p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après convergence</a:t>
            </a:r>
          </a:p>
        </p:txBody>
      </p:sp>
      <p:graphicFrame>
        <p:nvGraphicFramePr>
          <p:cNvPr id="25" name="Tableau 24"/>
          <p:cNvGraphicFramePr>
            <a:graphicFrameLocks noGrp="1"/>
          </p:cNvGraphicFramePr>
          <p:nvPr/>
        </p:nvGraphicFramePr>
        <p:xfrm>
          <a:off x="179388" y="692150"/>
          <a:ext cx="4392612" cy="1304925"/>
        </p:xfrm>
        <a:graphic>
          <a:graphicData uri="http://schemas.openxmlformats.org/drawingml/2006/table">
            <a:tbl>
              <a:tblPr/>
              <a:tblGrid>
                <a:gridCol w="2196307"/>
                <a:gridCol w="1267100"/>
                <a:gridCol w="929205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F16"/>
                        </a:rPr>
                        <a:t>16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F16"/>
                        </a:rPr>
                        <a:t>C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Times New Roman"/>
                        </a:rPr>
                        <a:t>16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Times New Roman"/>
                        </a:rPr>
                        <a:t>16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/>
        </p:nvGraphicFramePr>
        <p:xfrm>
          <a:off x="323850" y="5229225"/>
          <a:ext cx="4103688" cy="1304925"/>
        </p:xfrm>
        <a:graphic>
          <a:graphicData uri="http://schemas.openxmlformats.org/drawingml/2006/table">
            <a:tbl>
              <a:tblPr/>
              <a:tblGrid>
                <a:gridCol w="2014538"/>
                <a:gridCol w="1119188"/>
                <a:gridCol w="96996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2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C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2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610" name="ZoneTexte 25"/>
          <p:cNvSpPr txBox="1">
            <a:spLocks noChangeArrowheads="1"/>
          </p:cNvSpPr>
          <p:nvPr/>
        </p:nvSpPr>
        <p:spPr bwMode="auto">
          <a:xfrm>
            <a:off x="4787900" y="692150"/>
            <a:ext cx="3960813" cy="1077913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Table de routage de A : </a:t>
            </a:r>
            <a:r>
              <a:rPr lang="fr-FR" sz="2000" dirty="0">
                <a:solidFill>
                  <a:schemeClr val="accent6"/>
                </a:solidFill>
                <a:latin typeface="Garamond" pitchFamily="18" charset="0"/>
              </a:rPr>
              <a:t>modification des chemins</a:t>
            </a:r>
          </a:p>
          <a:p>
            <a:pPr>
              <a:defRPr/>
            </a:pPr>
            <a:r>
              <a:rPr lang="fr-FR" sz="2000" dirty="0">
                <a:solidFill>
                  <a:schemeClr val="accent6"/>
                </a:solidFill>
                <a:latin typeface="Garamond" pitchFamily="18" charset="0"/>
              </a:rPr>
              <a:t>qui passent par le B : </a:t>
            </a:r>
            <a:r>
              <a:rPr lang="fr-FR" sz="2000" dirty="0" err="1">
                <a:solidFill>
                  <a:srgbClr val="FF0000"/>
                </a:solidFill>
                <a:latin typeface="Garamond" pitchFamily="18" charset="0"/>
              </a:rPr>
              <a:t>invalid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Garamond" pitchFamily="18" charset="0"/>
              </a:rPr>
              <a:t>timer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cxnSp>
        <p:nvCxnSpPr>
          <p:cNvPr id="53306" name="Connecteur droit 26"/>
          <p:cNvCxnSpPr>
            <a:cxnSpLocks noChangeShapeType="1"/>
          </p:cNvCxnSpPr>
          <p:nvPr/>
        </p:nvCxnSpPr>
        <p:spPr bwMode="auto">
          <a:xfrm flipH="1">
            <a:off x="2051050" y="2276475"/>
            <a:ext cx="576263" cy="64770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307" name="Connecteur droit 28"/>
          <p:cNvCxnSpPr>
            <a:cxnSpLocks noChangeShapeType="1"/>
          </p:cNvCxnSpPr>
          <p:nvPr/>
        </p:nvCxnSpPr>
        <p:spPr bwMode="auto">
          <a:xfrm>
            <a:off x="2124075" y="2276475"/>
            <a:ext cx="360363" cy="576263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308" name="Titr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561975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RIP : Panne de lien  </a:t>
            </a:r>
          </a:p>
        </p:txBody>
      </p:sp>
      <p:sp>
        <p:nvSpPr>
          <p:cNvPr id="53309" name="Flèche droite 23"/>
          <p:cNvSpPr>
            <a:spLocks noChangeArrowheads="1"/>
          </p:cNvSpPr>
          <p:nvPr/>
        </p:nvSpPr>
        <p:spPr bwMode="auto">
          <a:xfrm>
            <a:off x="2538413" y="1260475"/>
            <a:ext cx="468312" cy="179388"/>
          </a:xfrm>
          <a:prstGeom prst="rightArrow">
            <a:avLst>
              <a:gd name="adj1" fmla="val 50000"/>
              <a:gd name="adj2" fmla="val 5020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310" name="Flèche droite 25"/>
          <p:cNvSpPr>
            <a:spLocks noChangeArrowheads="1"/>
          </p:cNvSpPr>
          <p:nvPr/>
        </p:nvSpPr>
        <p:spPr bwMode="auto">
          <a:xfrm>
            <a:off x="2565400" y="1773238"/>
            <a:ext cx="468313" cy="179387"/>
          </a:xfrm>
          <a:prstGeom prst="rightArrow">
            <a:avLst>
              <a:gd name="adj1" fmla="val 50000"/>
              <a:gd name="adj2" fmla="val 5020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311" name="Flèche droite 26"/>
          <p:cNvSpPr>
            <a:spLocks noChangeArrowheads="1"/>
          </p:cNvSpPr>
          <p:nvPr/>
        </p:nvSpPr>
        <p:spPr bwMode="auto">
          <a:xfrm>
            <a:off x="2555875" y="1003300"/>
            <a:ext cx="468313" cy="179388"/>
          </a:xfrm>
          <a:prstGeom prst="rightArrow">
            <a:avLst>
              <a:gd name="adj1" fmla="val 50000"/>
              <a:gd name="adj2" fmla="val 5020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312" name="ZoneTexte 25"/>
          <p:cNvSpPr txBox="1">
            <a:spLocks noChangeArrowheads="1"/>
          </p:cNvSpPr>
          <p:nvPr/>
        </p:nvSpPr>
        <p:spPr bwMode="auto">
          <a:xfrm>
            <a:off x="6011863" y="3429000"/>
            <a:ext cx="2663825" cy="6477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800000"/>
                </a:solidFill>
                <a:latin typeface="Garamond" pitchFamily="18" charset="0"/>
              </a:rPr>
              <a:t>Les paquets à destination de B seront détruits</a:t>
            </a:r>
          </a:p>
        </p:txBody>
      </p:sp>
      <p:cxnSp>
        <p:nvCxnSpPr>
          <p:cNvPr id="53313" name="Connecteur droit avec flèche 27"/>
          <p:cNvCxnSpPr>
            <a:cxnSpLocks noChangeShapeType="1"/>
            <a:stCxn id="53312" idx="1"/>
            <a:endCxn id="11" idx="5"/>
          </p:cNvCxnSpPr>
          <p:nvPr/>
        </p:nvCxnSpPr>
        <p:spPr bwMode="auto">
          <a:xfrm flipH="1" flipV="1">
            <a:off x="1249363" y="2914650"/>
            <a:ext cx="4762500" cy="838200"/>
          </a:xfrm>
          <a:prstGeom prst="straightConnector1">
            <a:avLst/>
          </a:prstGeom>
          <a:noFill/>
          <a:ln w="38100" algn="ctr">
            <a:solidFill>
              <a:srgbClr val="80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314" name="Flèche droite 28"/>
          <p:cNvSpPr>
            <a:spLocks noChangeArrowheads="1"/>
          </p:cNvSpPr>
          <p:nvPr/>
        </p:nvSpPr>
        <p:spPr bwMode="auto">
          <a:xfrm>
            <a:off x="701675" y="5778500"/>
            <a:ext cx="612775" cy="215900"/>
          </a:xfrm>
          <a:prstGeom prst="rightArrow">
            <a:avLst>
              <a:gd name="adj1" fmla="val 50000"/>
              <a:gd name="adj2" fmla="val 5009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315" name="Forme libre 29"/>
          <p:cNvSpPr>
            <a:spLocks/>
          </p:cNvSpPr>
          <p:nvPr/>
        </p:nvSpPr>
        <p:spPr bwMode="auto">
          <a:xfrm rot="-5203375">
            <a:off x="1543050" y="2867025"/>
            <a:ext cx="1376363" cy="1579563"/>
          </a:xfrm>
          <a:custGeom>
            <a:avLst/>
            <a:gdLst>
              <a:gd name="T0" fmla="*/ 0 w 1801905"/>
              <a:gd name="T1" fmla="*/ 9121695 h 1185582"/>
              <a:gd name="T2" fmla="*/ 24573 w 1801905"/>
              <a:gd name="T3" fmla="*/ 13102023 h 1185582"/>
              <a:gd name="T4" fmla="*/ 31661 w 1801905"/>
              <a:gd name="T5" fmla="*/ 87733459 h 1185582"/>
              <a:gd name="T6" fmla="*/ 31661 w 1801905"/>
              <a:gd name="T7" fmla="*/ 87733459 h 1185582"/>
              <a:gd name="T8" fmla="*/ 0 60000 65536"/>
              <a:gd name="T9" fmla="*/ 0 60000 65536"/>
              <a:gd name="T10" fmla="*/ 0 60000 65536"/>
              <a:gd name="T11" fmla="*/ 0 60000 65536"/>
              <a:gd name="T12" fmla="*/ 0 w 1801905"/>
              <a:gd name="T13" fmla="*/ 0 h 1185582"/>
              <a:gd name="T14" fmla="*/ 1801905 w 1801905"/>
              <a:gd name="T15" fmla="*/ 1185582 h 11855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1905" h="1185582">
                <a:moveTo>
                  <a:pt x="0" y="123265"/>
                </a:moveTo>
                <a:cubicBezTo>
                  <a:pt x="549088" y="61632"/>
                  <a:pt x="1098176" y="0"/>
                  <a:pt x="1398494" y="177053"/>
                </a:cubicBezTo>
                <a:cubicBezTo>
                  <a:pt x="1698812" y="354106"/>
                  <a:pt x="1801905" y="1185582"/>
                  <a:pt x="1801905" y="1185582"/>
                </a:cubicBezTo>
              </a:path>
            </a:pathLst>
          </a:custGeom>
          <a:noFill/>
          <a:ln w="38100" cap="flat" cmpd="sng" algn="ctr">
            <a:solidFill>
              <a:srgbClr val="006600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8575A-107E-49B1-915E-2AB47208A8EF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  <p:grpSp>
        <p:nvGrpSpPr>
          <p:cNvPr id="54275" name="Groupe 9"/>
          <p:cNvGrpSpPr>
            <a:grpSpLocks/>
          </p:cNvGrpSpPr>
          <p:nvPr/>
        </p:nvGrpSpPr>
        <p:grpSpPr bwMode="auto">
          <a:xfrm>
            <a:off x="468313" y="2133600"/>
            <a:ext cx="6170612" cy="2857500"/>
            <a:chOff x="1259632" y="2636912"/>
            <a:chExt cx="6170984" cy="2858616"/>
          </a:xfrm>
        </p:grpSpPr>
        <p:sp>
          <p:nvSpPr>
            <p:cNvPr id="11" name="Ellipse 10"/>
            <p:cNvSpPr/>
            <p:nvPr/>
          </p:nvSpPr>
          <p:spPr>
            <a:xfrm>
              <a:off x="1259632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A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3852175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E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1259632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6516161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3923618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B</a:t>
              </a:r>
            </a:p>
          </p:txBody>
        </p:sp>
        <p:cxnSp>
          <p:nvCxnSpPr>
            <p:cNvPr id="16" name="Connecteur droit 15"/>
            <p:cNvCxnSpPr>
              <a:stCxn id="11" idx="6"/>
              <a:endCxn id="15" idx="2"/>
            </p:cNvCxnSpPr>
            <p:nvPr/>
          </p:nvCxnSpPr>
          <p:spPr>
            <a:xfrm>
              <a:off x="2174087" y="3094291"/>
              <a:ext cx="1749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15" idx="6"/>
              <a:endCxn id="14" idx="2"/>
            </p:cNvCxnSpPr>
            <p:nvPr/>
          </p:nvCxnSpPr>
          <p:spPr>
            <a:xfrm>
              <a:off x="4838073" y="3094291"/>
              <a:ext cx="167808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1716860" y="3537377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355444" y="3531024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159798" y="5085793"/>
              <a:ext cx="1692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4715827" y="3429384"/>
              <a:ext cx="1944805" cy="13673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au 24"/>
          <p:cNvGraphicFramePr>
            <a:graphicFrameLocks noGrp="1"/>
          </p:cNvGraphicFramePr>
          <p:nvPr/>
        </p:nvGraphicFramePr>
        <p:xfrm>
          <a:off x="179388" y="692150"/>
          <a:ext cx="4392612" cy="1304925"/>
        </p:xfrm>
        <a:graphic>
          <a:graphicData uri="http://schemas.openxmlformats.org/drawingml/2006/table">
            <a:tbl>
              <a:tblPr/>
              <a:tblGrid>
                <a:gridCol w="2196307"/>
                <a:gridCol w="1267100"/>
                <a:gridCol w="929205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F16"/>
                        </a:rPr>
                        <a:t>16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F16"/>
                        </a:rPr>
                        <a:t>C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Times New Roman"/>
                        </a:rPr>
                        <a:t>16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Times New Roman"/>
                        </a:rPr>
                        <a:t>16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/>
        </p:nvGraphicFramePr>
        <p:xfrm>
          <a:off x="107950" y="5221288"/>
          <a:ext cx="4103688" cy="1304925"/>
        </p:xfrm>
        <a:graphic>
          <a:graphicData uri="http://schemas.openxmlformats.org/drawingml/2006/table">
            <a:tbl>
              <a:tblPr/>
              <a:tblGrid>
                <a:gridCol w="2014538"/>
                <a:gridCol w="1119188"/>
                <a:gridCol w="96996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2</a:t>
                      </a:r>
                      <a:endParaRPr lang="fr-FR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C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2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4328" name="Connecteur droit 26"/>
          <p:cNvCxnSpPr>
            <a:cxnSpLocks noChangeShapeType="1"/>
          </p:cNvCxnSpPr>
          <p:nvPr/>
        </p:nvCxnSpPr>
        <p:spPr bwMode="auto">
          <a:xfrm flipH="1">
            <a:off x="2051050" y="2276475"/>
            <a:ext cx="576263" cy="64770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29" name="Connecteur droit 28"/>
          <p:cNvCxnSpPr>
            <a:cxnSpLocks noChangeShapeType="1"/>
          </p:cNvCxnSpPr>
          <p:nvPr/>
        </p:nvCxnSpPr>
        <p:spPr bwMode="auto">
          <a:xfrm>
            <a:off x="2124075" y="2276475"/>
            <a:ext cx="360363" cy="576263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30" name="Flèche vers le bas 27"/>
          <p:cNvSpPr>
            <a:spLocks noChangeArrowheads="1"/>
          </p:cNvSpPr>
          <p:nvPr/>
        </p:nvSpPr>
        <p:spPr bwMode="auto">
          <a:xfrm>
            <a:off x="363538" y="2997200"/>
            <a:ext cx="215900" cy="1152525"/>
          </a:xfrm>
          <a:prstGeom prst="downArrow">
            <a:avLst>
              <a:gd name="adj1" fmla="val 50000"/>
              <a:gd name="adj2" fmla="val 50071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611" name="ZoneTexte 29"/>
          <p:cNvSpPr txBox="1">
            <a:spLocks noChangeArrowheads="1"/>
          </p:cNvSpPr>
          <p:nvPr/>
        </p:nvSpPr>
        <p:spPr bwMode="auto">
          <a:xfrm>
            <a:off x="4716463" y="3884613"/>
            <a:ext cx="4321175" cy="200025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A détecte la panne du lien AB, modifie sa table de routage et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l’envoie immédiatement 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a ses voisins (ici que le D) sans attendre le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update </a:t>
            </a:r>
            <a:r>
              <a:rPr lang="fr-FR" sz="2000" dirty="0" err="1">
                <a:solidFill>
                  <a:srgbClr val="FF0000"/>
                </a:solidFill>
                <a:latin typeface="Garamond" pitchFamily="18" charset="0"/>
              </a:rPr>
              <a:t>timer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2000" dirty="0" err="1">
                <a:solidFill>
                  <a:srgbClr val="FF0000"/>
                </a:solidFill>
                <a:latin typeface="Garamond" pitchFamily="18" charset="0"/>
              </a:rPr>
              <a:t>Triggered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update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  <a:p>
            <a:pPr>
              <a:defRPr/>
            </a:pPr>
            <a:r>
              <a:rPr lang="fr-FR" sz="2000" dirty="0">
                <a:solidFill>
                  <a:srgbClr val="800000"/>
                </a:solidFill>
                <a:latin typeface="Garamond" pitchFamily="18" charset="0"/>
              </a:rPr>
              <a:t>(réduire le temps de convergence)</a:t>
            </a:r>
          </a:p>
        </p:txBody>
      </p:sp>
      <p:sp>
        <p:nvSpPr>
          <p:cNvPr id="54333" name="Titr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561975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RIP : Panne de lien (Triggered update)  </a:t>
            </a:r>
          </a:p>
        </p:txBody>
      </p:sp>
      <p:sp>
        <p:nvSpPr>
          <p:cNvPr id="22590" name="Rectangle 25"/>
          <p:cNvSpPr>
            <a:spLocks noChangeArrowheads="1"/>
          </p:cNvSpPr>
          <p:nvPr/>
        </p:nvSpPr>
        <p:spPr bwMode="auto">
          <a:xfrm>
            <a:off x="6156325" y="3068638"/>
            <a:ext cx="2555875" cy="701675"/>
          </a:xfrm>
          <a:prstGeom prst="rect">
            <a:avLst/>
          </a:prstGeom>
          <a:solidFill>
            <a:srgbClr val="FFD89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 err="1">
                <a:solidFill>
                  <a:schemeClr val="accent6"/>
                </a:solidFill>
                <a:latin typeface="Garamond" pitchFamily="18" charset="0"/>
              </a:rPr>
              <a:t>Triggered</a:t>
            </a:r>
            <a:r>
              <a:rPr lang="fr-FR" dirty="0">
                <a:solidFill>
                  <a:schemeClr val="accent6"/>
                </a:solidFill>
                <a:latin typeface="Garamond" pitchFamily="18" charset="0"/>
              </a:rPr>
              <a:t> update : </a:t>
            </a:r>
          </a:p>
          <a:p>
            <a:pPr>
              <a:defRPr/>
            </a:pPr>
            <a:r>
              <a:rPr lang="en-GB" dirty="0" err="1">
                <a:solidFill>
                  <a:schemeClr val="accent6"/>
                </a:solidFill>
                <a:latin typeface="Garamond" pitchFamily="18" charset="0"/>
              </a:rPr>
              <a:t>Mises</a:t>
            </a:r>
            <a:r>
              <a:rPr lang="en-GB" dirty="0">
                <a:solidFill>
                  <a:schemeClr val="accent6"/>
                </a:solidFill>
                <a:latin typeface="Garamond" pitchFamily="18" charset="0"/>
              </a:rPr>
              <a:t> à jour </a:t>
            </a:r>
            <a:r>
              <a:rPr lang="en-GB" dirty="0" err="1">
                <a:solidFill>
                  <a:schemeClr val="accent6"/>
                </a:solidFill>
                <a:latin typeface="Garamond" pitchFamily="18" charset="0"/>
              </a:rPr>
              <a:t>déclenchées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54335" name="Flèche droite 25"/>
          <p:cNvSpPr>
            <a:spLocks noChangeArrowheads="1"/>
          </p:cNvSpPr>
          <p:nvPr/>
        </p:nvSpPr>
        <p:spPr bwMode="auto">
          <a:xfrm>
            <a:off x="2538413" y="1260475"/>
            <a:ext cx="468312" cy="179388"/>
          </a:xfrm>
          <a:prstGeom prst="rightArrow">
            <a:avLst>
              <a:gd name="adj1" fmla="val 50000"/>
              <a:gd name="adj2" fmla="val 5020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336" name="Flèche droite 26"/>
          <p:cNvSpPr>
            <a:spLocks noChangeArrowheads="1"/>
          </p:cNvSpPr>
          <p:nvPr/>
        </p:nvSpPr>
        <p:spPr bwMode="auto">
          <a:xfrm>
            <a:off x="2565400" y="1773238"/>
            <a:ext cx="468313" cy="179387"/>
          </a:xfrm>
          <a:prstGeom prst="rightArrow">
            <a:avLst>
              <a:gd name="adj1" fmla="val 50000"/>
              <a:gd name="adj2" fmla="val 5020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337" name="Flèche droite 27"/>
          <p:cNvSpPr>
            <a:spLocks noChangeArrowheads="1"/>
          </p:cNvSpPr>
          <p:nvPr/>
        </p:nvSpPr>
        <p:spPr bwMode="auto">
          <a:xfrm>
            <a:off x="2555875" y="1003300"/>
            <a:ext cx="468313" cy="179388"/>
          </a:xfrm>
          <a:prstGeom prst="rightArrow">
            <a:avLst>
              <a:gd name="adj1" fmla="val 50000"/>
              <a:gd name="adj2" fmla="val 5020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338" name="Flèche droite 27"/>
          <p:cNvSpPr>
            <a:spLocks noChangeArrowheads="1"/>
          </p:cNvSpPr>
          <p:nvPr/>
        </p:nvSpPr>
        <p:spPr bwMode="auto">
          <a:xfrm>
            <a:off x="539750" y="5778500"/>
            <a:ext cx="611188" cy="215900"/>
          </a:xfrm>
          <a:prstGeom prst="rightArrow">
            <a:avLst>
              <a:gd name="adj1" fmla="val 50000"/>
              <a:gd name="adj2" fmla="val 4996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339" name="Forme libre 28"/>
          <p:cNvSpPr>
            <a:spLocks/>
          </p:cNvSpPr>
          <p:nvPr/>
        </p:nvSpPr>
        <p:spPr bwMode="auto">
          <a:xfrm rot="-5203375">
            <a:off x="1543050" y="2867025"/>
            <a:ext cx="1376363" cy="1579563"/>
          </a:xfrm>
          <a:custGeom>
            <a:avLst/>
            <a:gdLst>
              <a:gd name="T0" fmla="*/ 0 w 1801905"/>
              <a:gd name="T1" fmla="*/ 9121695 h 1185582"/>
              <a:gd name="T2" fmla="*/ 24573 w 1801905"/>
              <a:gd name="T3" fmla="*/ 13102023 h 1185582"/>
              <a:gd name="T4" fmla="*/ 31661 w 1801905"/>
              <a:gd name="T5" fmla="*/ 87733459 h 1185582"/>
              <a:gd name="T6" fmla="*/ 31661 w 1801905"/>
              <a:gd name="T7" fmla="*/ 87733459 h 1185582"/>
              <a:gd name="T8" fmla="*/ 0 60000 65536"/>
              <a:gd name="T9" fmla="*/ 0 60000 65536"/>
              <a:gd name="T10" fmla="*/ 0 60000 65536"/>
              <a:gd name="T11" fmla="*/ 0 60000 65536"/>
              <a:gd name="T12" fmla="*/ 0 w 1801905"/>
              <a:gd name="T13" fmla="*/ 0 h 1185582"/>
              <a:gd name="T14" fmla="*/ 1801905 w 1801905"/>
              <a:gd name="T15" fmla="*/ 1185582 h 11855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1905" h="1185582">
                <a:moveTo>
                  <a:pt x="0" y="123265"/>
                </a:moveTo>
                <a:cubicBezTo>
                  <a:pt x="549088" y="61632"/>
                  <a:pt x="1098176" y="0"/>
                  <a:pt x="1398494" y="177053"/>
                </a:cubicBezTo>
                <a:cubicBezTo>
                  <a:pt x="1698812" y="354106"/>
                  <a:pt x="1801905" y="1185582"/>
                  <a:pt x="1801905" y="1185582"/>
                </a:cubicBezTo>
              </a:path>
            </a:pathLst>
          </a:custGeom>
          <a:noFill/>
          <a:ln w="38100" cap="flat" cmpd="sng" algn="ctr">
            <a:solidFill>
              <a:srgbClr val="006600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8D53A-62FC-41BE-AC16-8CA9CC01CF01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  <p:grpSp>
        <p:nvGrpSpPr>
          <p:cNvPr id="55299" name="Groupe 9"/>
          <p:cNvGrpSpPr>
            <a:grpSpLocks/>
          </p:cNvGrpSpPr>
          <p:nvPr/>
        </p:nvGrpSpPr>
        <p:grpSpPr bwMode="auto">
          <a:xfrm>
            <a:off x="468313" y="2133600"/>
            <a:ext cx="6170612" cy="2857500"/>
            <a:chOff x="1259632" y="2636912"/>
            <a:chExt cx="6170984" cy="2858616"/>
          </a:xfrm>
        </p:grpSpPr>
        <p:sp>
          <p:nvSpPr>
            <p:cNvPr id="11" name="Ellipse 10"/>
            <p:cNvSpPr/>
            <p:nvPr/>
          </p:nvSpPr>
          <p:spPr>
            <a:xfrm>
              <a:off x="1259632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A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3852175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E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1259632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6516161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3923618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B</a:t>
              </a:r>
            </a:p>
          </p:txBody>
        </p:sp>
        <p:cxnSp>
          <p:nvCxnSpPr>
            <p:cNvPr id="16" name="Connecteur droit 15"/>
            <p:cNvCxnSpPr>
              <a:stCxn id="11" idx="6"/>
              <a:endCxn id="15" idx="2"/>
            </p:cNvCxnSpPr>
            <p:nvPr/>
          </p:nvCxnSpPr>
          <p:spPr>
            <a:xfrm>
              <a:off x="2174087" y="3094291"/>
              <a:ext cx="1749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15" idx="6"/>
              <a:endCxn id="14" idx="2"/>
            </p:cNvCxnSpPr>
            <p:nvPr/>
          </p:nvCxnSpPr>
          <p:spPr>
            <a:xfrm>
              <a:off x="4838073" y="3094291"/>
              <a:ext cx="167808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1716860" y="3537377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355444" y="3531024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159798" y="5085793"/>
              <a:ext cx="1692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4715827" y="3429384"/>
              <a:ext cx="1944805" cy="13673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au 24"/>
          <p:cNvGraphicFramePr>
            <a:graphicFrameLocks noGrp="1"/>
          </p:cNvGraphicFramePr>
          <p:nvPr/>
        </p:nvGraphicFramePr>
        <p:xfrm>
          <a:off x="179388" y="692150"/>
          <a:ext cx="4392612" cy="1304925"/>
        </p:xfrm>
        <a:graphic>
          <a:graphicData uri="http://schemas.openxmlformats.org/drawingml/2006/table">
            <a:tbl>
              <a:tblPr/>
              <a:tblGrid>
                <a:gridCol w="2196307"/>
                <a:gridCol w="1267100"/>
                <a:gridCol w="929205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F16"/>
                        </a:rPr>
                        <a:t>16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F16"/>
                        </a:rPr>
                        <a:t>C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Times New Roman"/>
                        </a:rPr>
                        <a:t>16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Times New Roman"/>
                        </a:rPr>
                        <a:t>16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/>
        </p:nvGraphicFramePr>
        <p:xfrm>
          <a:off x="323850" y="5229225"/>
          <a:ext cx="4103688" cy="1304925"/>
        </p:xfrm>
        <a:graphic>
          <a:graphicData uri="http://schemas.openxmlformats.org/drawingml/2006/table">
            <a:tbl>
              <a:tblPr/>
              <a:tblGrid>
                <a:gridCol w="2014538"/>
                <a:gridCol w="1119188"/>
                <a:gridCol w="96996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Times New Roman"/>
                        </a:rPr>
                        <a:t>16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C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2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5352" name="Connecteur droit 26"/>
          <p:cNvCxnSpPr>
            <a:cxnSpLocks noChangeShapeType="1"/>
          </p:cNvCxnSpPr>
          <p:nvPr/>
        </p:nvCxnSpPr>
        <p:spPr bwMode="auto">
          <a:xfrm flipH="1">
            <a:off x="2051050" y="2276475"/>
            <a:ext cx="576263" cy="64770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3" name="Connecteur droit 28"/>
          <p:cNvCxnSpPr>
            <a:cxnSpLocks noChangeShapeType="1"/>
          </p:cNvCxnSpPr>
          <p:nvPr/>
        </p:nvCxnSpPr>
        <p:spPr bwMode="auto">
          <a:xfrm>
            <a:off x="2124075" y="2276475"/>
            <a:ext cx="360363" cy="576263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54" name="Flèche gauche 22"/>
          <p:cNvSpPr>
            <a:spLocks noChangeArrowheads="1"/>
          </p:cNvSpPr>
          <p:nvPr/>
        </p:nvSpPr>
        <p:spPr bwMode="auto">
          <a:xfrm>
            <a:off x="4500563" y="5732463"/>
            <a:ext cx="977900" cy="341312"/>
          </a:xfrm>
          <a:prstGeom prst="leftArrow">
            <a:avLst>
              <a:gd name="adj1" fmla="val 50000"/>
              <a:gd name="adj2" fmla="val 49874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55" name="ZoneTexte 29"/>
          <p:cNvSpPr txBox="1">
            <a:spLocks noChangeArrowheads="1"/>
          </p:cNvSpPr>
          <p:nvPr/>
        </p:nvSpPr>
        <p:spPr bwMode="auto">
          <a:xfrm>
            <a:off x="5508625" y="5692775"/>
            <a:ext cx="2016125" cy="4000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DB = DA + </a:t>
            </a:r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</a:rPr>
              <a:t>AB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55356" name="Titr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561975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RIP : Panne de lien (Triggered update)  </a:t>
            </a:r>
          </a:p>
        </p:txBody>
      </p:sp>
      <p:sp>
        <p:nvSpPr>
          <p:cNvPr id="55357" name="Flèche droite 22"/>
          <p:cNvSpPr>
            <a:spLocks noChangeArrowheads="1"/>
          </p:cNvSpPr>
          <p:nvPr/>
        </p:nvSpPr>
        <p:spPr bwMode="auto">
          <a:xfrm>
            <a:off x="2538413" y="1260475"/>
            <a:ext cx="468312" cy="179388"/>
          </a:xfrm>
          <a:prstGeom prst="rightArrow">
            <a:avLst>
              <a:gd name="adj1" fmla="val 50000"/>
              <a:gd name="adj2" fmla="val 5020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58" name="Flèche droite 23"/>
          <p:cNvSpPr>
            <a:spLocks noChangeArrowheads="1"/>
          </p:cNvSpPr>
          <p:nvPr/>
        </p:nvSpPr>
        <p:spPr bwMode="auto">
          <a:xfrm>
            <a:off x="2565400" y="1773238"/>
            <a:ext cx="468313" cy="179387"/>
          </a:xfrm>
          <a:prstGeom prst="rightArrow">
            <a:avLst>
              <a:gd name="adj1" fmla="val 50000"/>
              <a:gd name="adj2" fmla="val 5020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59" name="Flèche droite 25"/>
          <p:cNvSpPr>
            <a:spLocks noChangeArrowheads="1"/>
          </p:cNvSpPr>
          <p:nvPr/>
        </p:nvSpPr>
        <p:spPr bwMode="auto">
          <a:xfrm>
            <a:off x="2555875" y="1003300"/>
            <a:ext cx="468313" cy="179388"/>
          </a:xfrm>
          <a:prstGeom prst="rightArrow">
            <a:avLst>
              <a:gd name="adj1" fmla="val 50000"/>
              <a:gd name="adj2" fmla="val 5020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60" name="ZoneTexte 26"/>
          <p:cNvSpPr txBox="1">
            <a:spLocks noChangeArrowheads="1"/>
          </p:cNvSpPr>
          <p:nvPr/>
        </p:nvSpPr>
        <p:spPr bwMode="auto">
          <a:xfrm>
            <a:off x="5003800" y="6092825"/>
            <a:ext cx="2663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Trouver une nouvelle convergence</a:t>
            </a:r>
          </a:p>
        </p:txBody>
      </p:sp>
      <p:sp>
        <p:nvSpPr>
          <p:cNvPr id="28" name="Rectangle 78"/>
          <p:cNvSpPr>
            <a:spLocks noChangeArrowheads="1"/>
          </p:cNvSpPr>
          <p:nvPr/>
        </p:nvSpPr>
        <p:spPr bwMode="auto">
          <a:xfrm>
            <a:off x="4467225" y="4016375"/>
            <a:ext cx="4573588" cy="113347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wrap="none" lIns="0" tIns="-17457" rIns="0" bIns="-17457" anchor="ctr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fr-FR" sz="1900" dirty="0">
                <a:solidFill>
                  <a:schemeClr val="tx1"/>
                </a:solidFill>
                <a:latin typeface="Garamond" pitchFamily="18" charset="0"/>
              </a:rPr>
              <a:t>Les routeurs </a:t>
            </a:r>
            <a:r>
              <a:rPr lang="fr-FR" sz="1900" dirty="0" err="1">
                <a:solidFill>
                  <a:schemeClr val="tx1"/>
                </a:solidFill>
                <a:latin typeface="Garamond" pitchFamily="18" charset="0"/>
              </a:rPr>
              <a:t>recevants</a:t>
            </a:r>
            <a:r>
              <a:rPr lang="fr-FR" sz="1900" dirty="0">
                <a:solidFill>
                  <a:schemeClr val="tx1"/>
                </a:solidFill>
                <a:latin typeface="Garamond" pitchFamily="18" charset="0"/>
              </a:rPr>
              <a:t> des</a:t>
            </a:r>
            <a:r>
              <a:rPr lang="fr-FR" sz="1900" dirty="0">
                <a:solidFill>
                  <a:srgbClr val="202124"/>
                </a:solidFill>
                <a:latin typeface="Garamond" pitchFamily="18" charset="0"/>
              </a:rPr>
              <a:t> </a:t>
            </a:r>
            <a:r>
              <a:rPr lang="fr-FR" sz="1900" dirty="0" err="1">
                <a:solidFill>
                  <a:srgbClr val="FF0000"/>
                </a:solidFill>
                <a:latin typeface="Garamond" pitchFamily="18" charset="0"/>
              </a:rPr>
              <a:t>Triggered</a:t>
            </a:r>
            <a:r>
              <a:rPr lang="fr-FR" sz="1900" dirty="0">
                <a:solidFill>
                  <a:srgbClr val="FF0000"/>
                </a:solidFill>
                <a:latin typeface="Garamond" pitchFamily="18" charset="0"/>
              </a:rPr>
              <a:t> update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fr-FR" sz="1900" dirty="0">
                <a:solidFill>
                  <a:schemeClr val="tx1"/>
                </a:solidFill>
                <a:latin typeface="Garamond" pitchFamily="18" charset="0"/>
              </a:rPr>
              <a:t> ne réinitialiseront pas leur </a:t>
            </a:r>
            <a:r>
              <a:rPr lang="fr-FR" sz="1900" dirty="0">
                <a:solidFill>
                  <a:srgbClr val="FF0000"/>
                </a:solidFill>
                <a:latin typeface="Garamond" pitchFamily="18" charset="0"/>
              </a:rPr>
              <a:t>update </a:t>
            </a:r>
            <a:r>
              <a:rPr lang="fr-FR" sz="1900" dirty="0" err="1" smtClean="0">
                <a:solidFill>
                  <a:srgbClr val="FF0000"/>
                </a:solidFill>
                <a:latin typeface="Garamond" pitchFamily="18" charset="0"/>
              </a:rPr>
              <a:t>timer</a:t>
            </a:r>
            <a:r>
              <a:rPr lang="fr-FR" sz="1900" dirty="0" smtClean="0">
                <a:latin typeface="Garamond" pitchFamily="18" charset="0"/>
              </a:rPr>
              <a:t> </a:t>
            </a:r>
            <a:endParaRPr lang="fr-FR" sz="1900" dirty="0">
              <a:latin typeface="Garamond" pitchFamily="18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fr-FR" sz="1900" dirty="0">
                <a:solidFill>
                  <a:srgbClr val="800000"/>
                </a:solidFill>
                <a:latin typeface="Garamond" pitchFamily="18" charset="0"/>
              </a:rPr>
              <a:t>(possibilité de recevoir un </a:t>
            </a:r>
            <a:r>
              <a:rPr lang="fr-FR" sz="1900" dirty="0" err="1">
                <a:solidFill>
                  <a:srgbClr val="800000"/>
                </a:solidFill>
                <a:latin typeface="Garamond" pitchFamily="18" charset="0"/>
              </a:rPr>
              <a:t>Triggered</a:t>
            </a:r>
            <a:r>
              <a:rPr lang="fr-FR" sz="1900" dirty="0">
                <a:solidFill>
                  <a:srgbClr val="800000"/>
                </a:solidFill>
                <a:latin typeface="Garamond" pitchFamily="18" charset="0"/>
              </a:rPr>
              <a:t> update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fr-FR" sz="1900" dirty="0">
                <a:solidFill>
                  <a:srgbClr val="800000"/>
                </a:solidFill>
                <a:latin typeface="Garamond" pitchFamily="18" charset="0"/>
              </a:rPr>
              <a:t>entre deux update </a:t>
            </a:r>
            <a:r>
              <a:rPr lang="fr-FR" sz="1900" dirty="0" err="1">
                <a:solidFill>
                  <a:srgbClr val="800000"/>
                </a:solidFill>
                <a:latin typeface="Garamond" pitchFamily="18" charset="0"/>
              </a:rPr>
              <a:t>timer</a:t>
            </a:r>
            <a:r>
              <a:rPr lang="fr-FR" sz="1900" dirty="0">
                <a:solidFill>
                  <a:srgbClr val="800000"/>
                </a:solidFill>
                <a:latin typeface="Garamond" pitchFamily="18" charset="0"/>
              </a:rPr>
              <a:t>)</a:t>
            </a:r>
          </a:p>
        </p:txBody>
      </p:sp>
      <p:sp>
        <p:nvSpPr>
          <p:cNvPr id="55362" name="Flèche droite 28"/>
          <p:cNvSpPr>
            <a:spLocks noChangeArrowheads="1"/>
          </p:cNvSpPr>
          <p:nvPr/>
        </p:nvSpPr>
        <p:spPr bwMode="auto">
          <a:xfrm>
            <a:off x="792163" y="5778500"/>
            <a:ext cx="611187" cy="215900"/>
          </a:xfrm>
          <a:prstGeom prst="rightArrow">
            <a:avLst>
              <a:gd name="adj1" fmla="val 50000"/>
              <a:gd name="adj2" fmla="val 4996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55363" name="Connecteur droit 29"/>
          <p:cNvCxnSpPr>
            <a:cxnSpLocks noChangeShapeType="1"/>
          </p:cNvCxnSpPr>
          <p:nvPr/>
        </p:nvCxnSpPr>
        <p:spPr bwMode="auto">
          <a:xfrm flipH="1">
            <a:off x="6588125" y="3213100"/>
            <a:ext cx="21605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64" name="Connecteur droit avec flèche 31"/>
          <p:cNvCxnSpPr>
            <a:cxnSpLocks noChangeShapeType="1"/>
          </p:cNvCxnSpPr>
          <p:nvPr/>
        </p:nvCxnSpPr>
        <p:spPr bwMode="auto">
          <a:xfrm>
            <a:off x="6588125" y="3284538"/>
            <a:ext cx="0" cy="3603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65" name="Connecteur droit avec flèche 32"/>
          <p:cNvCxnSpPr>
            <a:cxnSpLocks noChangeShapeType="1"/>
          </p:cNvCxnSpPr>
          <p:nvPr/>
        </p:nvCxnSpPr>
        <p:spPr bwMode="auto">
          <a:xfrm>
            <a:off x="8748713" y="3284538"/>
            <a:ext cx="0" cy="3603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66" name="Connecteur droit avec flèche 34"/>
          <p:cNvCxnSpPr>
            <a:cxnSpLocks noChangeShapeType="1"/>
          </p:cNvCxnSpPr>
          <p:nvPr/>
        </p:nvCxnSpPr>
        <p:spPr bwMode="auto">
          <a:xfrm flipH="1">
            <a:off x="7092950" y="2492375"/>
            <a:ext cx="0" cy="649288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67" name="ZoneTexte 35"/>
          <p:cNvSpPr txBox="1">
            <a:spLocks noChangeArrowheads="1"/>
          </p:cNvSpPr>
          <p:nvPr/>
        </p:nvSpPr>
        <p:spPr bwMode="auto">
          <a:xfrm>
            <a:off x="7019925" y="2586038"/>
            <a:ext cx="5762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1600">
                <a:latin typeface="Garamond" pitchFamily="18" charset="0"/>
              </a:rPr>
              <a:t>TU</a:t>
            </a:r>
          </a:p>
        </p:txBody>
      </p:sp>
      <p:sp>
        <p:nvSpPr>
          <p:cNvPr id="55368" name="ZoneTexte 36"/>
          <p:cNvSpPr txBox="1">
            <a:spLocks noChangeArrowheads="1"/>
          </p:cNvSpPr>
          <p:nvPr/>
        </p:nvSpPr>
        <p:spPr bwMode="auto">
          <a:xfrm>
            <a:off x="6084888" y="3594100"/>
            <a:ext cx="1079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1600">
                <a:solidFill>
                  <a:srgbClr val="FF0000"/>
                </a:solidFill>
                <a:latin typeface="Garamond" pitchFamily="18" charset="0"/>
              </a:rPr>
              <a:t>UT (n-1)</a:t>
            </a:r>
          </a:p>
        </p:txBody>
      </p:sp>
      <p:sp>
        <p:nvSpPr>
          <p:cNvPr id="55369" name="ZoneTexte 37"/>
          <p:cNvSpPr txBox="1">
            <a:spLocks noChangeArrowheads="1"/>
          </p:cNvSpPr>
          <p:nvPr/>
        </p:nvSpPr>
        <p:spPr bwMode="auto">
          <a:xfrm>
            <a:off x="8285163" y="3600450"/>
            <a:ext cx="7921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1600">
                <a:solidFill>
                  <a:srgbClr val="FF0000"/>
                </a:solidFill>
                <a:latin typeface="Garamond" pitchFamily="18" charset="0"/>
              </a:rPr>
              <a:t>UT (n)</a:t>
            </a:r>
          </a:p>
        </p:txBody>
      </p:sp>
      <p:sp>
        <p:nvSpPr>
          <p:cNvPr id="55370" name="Flèche vers le bas 27"/>
          <p:cNvSpPr>
            <a:spLocks noChangeArrowheads="1"/>
          </p:cNvSpPr>
          <p:nvPr/>
        </p:nvSpPr>
        <p:spPr bwMode="auto">
          <a:xfrm>
            <a:off x="363538" y="2997200"/>
            <a:ext cx="215900" cy="1152525"/>
          </a:xfrm>
          <a:prstGeom prst="downArrow">
            <a:avLst>
              <a:gd name="adj1" fmla="val 50000"/>
              <a:gd name="adj2" fmla="val 50071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Rappel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BC97FDE2-E3D8-46F3-B3D9-8F593762DF03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grpSp>
        <p:nvGrpSpPr>
          <p:cNvPr id="33796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3896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3900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3901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3902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3903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3904" name="Connecteur droit 11"/>
              <p:cNvCxnSpPr>
                <a:cxnSpLocks noChangeShapeType="1"/>
                <a:stCxn id="33900" idx="6"/>
                <a:endCxn id="33901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5" name="Connecteur droit 13"/>
              <p:cNvCxnSpPr>
                <a:cxnSpLocks noChangeShapeType="1"/>
                <a:stCxn id="33901" idx="6"/>
                <a:endCxn id="33902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6" name="Connecteur droit 15"/>
              <p:cNvCxnSpPr>
                <a:cxnSpLocks noChangeShapeType="1"/>
                <a:stCxn id="33902" idx="6"/>
                <a:endCxn id="33903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97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3898" name="Connecteur droit 11"/>
            <p:cNvCxnSpPr>
              <a:cxnSpLocks noChangeShapeType="1"/>
              <a:stCxn id="33900" idx="5"/>
              <a:endCxn id="33897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Connecteur droit 11"/>
            <p:cNvCxnSpPr>
              <a:cxnSpLocks noChangeShapeType="1"/>
              <a:stCxn id="33897" idx="6"/>
              <a:endCxn id="33903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892" name="ZoneTexte 61"/>
          <p:cNvSpPr txBox="1">
            <a:spLocks noChangeArrowheads="1"/>
          </p:cNvSpPr>
          <p:nvPr/>
        </p:nvSpPr>
        <p:spPr bwMode="auto">
          <a:xfrm>
            <a:off x="900113" y="755650"/>
            <a:ext cx="6838950" cy="4318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latin typeface="Garamond" pitchFamily="18" charset="0"/>
              </a:rPr>
              <a:t>Après 30 secondes : 1</a:t>
            </a:r>
            <a:r>
              <a:rPr lang="fr-FR" baseline="30000">
                <a:latin typeface="Garamond" pitchFamily="18" charset="0"/>
              </a:rPr>
              <a:t>ère</a:t>
            </a:r>
            <a:r>
              <a:rPr lang="fr-FR">
                <a:latin typeface="Garamond" pitchFamily="18" charset="0"/>
              </a:rPr>
              <a:t> itération </a:t>
            </a:r>
            <a:r>
              <a:rPr lang="fr-FR">
                <a:latin typeface="Garamond" pitchFamily="18" charset="0"/>
                <a:sym typeface="Wingdings" pitchFamily="2" charset="2"/>
              </a:rPr>
              <a:t> découvrir les voisins à 1 seul saut</a:t>
            </a:r>
            <a:endParaRPr lang="fr-FR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2631102"/>
            <a:ext cx="1890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Voisins_A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131840" y="2554843"/>
            <a:ext cx="1833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Voisins_B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{A, C}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032" y="2578552"/>
            <a:ext cx="1910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Voisins_C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D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3573016"/>
            <a:ext cx="1870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Voisins_D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{C, E}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842" y="3789040"/>
            <a:ext cx="18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 smtClean="0">
                <a:solidFill>
                  <a:srgbClr val="800000"/>
                </a:solidFill>
                <a:latin typeface="Garamond" pitchFamily="18" charset="0"/>
              </a:rPr>
              <a:t>Voisins_E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 = 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{A, D}</a:t>
            </a:r>
            <a:endParaRPr lang="fr-FR" sz="1600" dirty="0"/>
          </a:p>
        </p:txBody>
      </p:sp>
      <p:cxnSp>
        <p:nvCxnSpPr>
          <p:cNvPr id="25" name="Connecteur droit avec flèche 24"/>
          <p:cNvCxnSpPr/>
          <p:nvPr/>
        </p:nvCxnSpPr>
        <p:spPr bwMode="auto">
          <a:xfrm flipH="1">
            <a:off x="1750039" y="3316048"/>
            <a:ext cx="146304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onnecteur droit avec flèche 25"/>
          <p:cNvCxnSpPr/>
          <p:nvPr/>
        </p:nvCxnSpPr>
        <p:spPr bwMode="auto">
          <a:xfrm flipH="1" flipV="1">
            <a:off x="2051720" y="3411648"/>
            <a:ext cx="2011680" cy="27432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7" name="Tableau 26"/>
          <p:cNvGraphicFramePr>
            <a:graphicFrameLocks noGrp="1"/>
          </p:cNvGraphicFramePr>
          <p:nvPr/>
        </p:nvGraphicFramePr>
        <p:xfrm>
          <a:off x="193675" y="4621213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B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B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au 27"/>
          <p:cNvGraphicFramePr>
            <a:graphicFrameLocks noGrp="1"/>
          </p:cNvGraphicFramePr>
          <p:nvPr/>
        </p:nvGraphicFramePr>
        <p:xfrm>
          <a:off x="2268538" y="5788025"/>
          <a:ext cx="3887787" cy="522288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29" name="Connecteur droit avec flèche 28"/>
          <p:cNvCxnSpPr>
            <a:cxnSpLocks noChangeShapeType="1"/>
          </p:cNvCxnSpPr>
          <p:nvPr/>
        </p:nvCxnSpPr>
        <p:spPr bwMode="auto">
          <a:xfrm flipV="1">
            <a:off x="2136775" y="3416300"/>
            <a:ext cx="1238250" cy="113347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Connecteur droit avec flèche 29"/>
          <p:cNvCxnSpPr>
            <a:cxnSpLocks noChangeShapeType="1"/>
          </p:cNvCxnSpPr>
          <p:nvPr/>
        </p:nvCxnSpPr>
        <p:spPr bwMode="auto">
          <a:xfrm flipV="1">
            <a:off x="4284663" y="4076700"/>
            <a:ext cx="157162" cy="1728788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8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DAED9-9A71-404C-9854-027985FCF9F8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  <p:grpSp>
        <p:nvGrpSpPr>
          <p:cNvPr id="56323" name="Groupe 9"/>
          <p:cNvGrpSpPr>
            <a:grpSpLocks/>
          </p:cNvGrpSpPr>
          <p:nvPr/>
        </p:nvGrpSpPr>
        <p:grpSpPr bwMode="auto">
          <a:xfrm>
            <a:off x="468313" y="2133600"/>
            <a:ext cx="6170612" cy="2857500"/>
            <a:chOff x="1259632" y="2636912"/>
            <a:chExt cx="6170984" cy="2858616"/>
          </a:xfrm>
        </p:grpSpPr>
        <p:sp>
          <p:nvSpPr>
            <p:cNvPr id="11" name="Ellipse 10"/>
            <p:cNvSpPr/>
            <p:nvPr/>
          </p:nvSpPr>
          <p:spPr>
            <a:xfrm>
              <a:off x="1259632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A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3852175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E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1259632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6516161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3923618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B</a:t>
              </a:r>
            </a:p>
          </p:txBody>
        </p:sp>
        <p:cxnSp>
          <p:nvCxnSpPr>
            <p:cNvPr id="16" name="Connecteur droit 15"/>
            <p:cNvCxnSpPr>
              <a:stCxn id="11" idx="6"/>
              <a:endCxn id="15" idx="2"/>
            </p:cNvCxnSpPr>
            <p:nvPr/>
          </p:nvCxnSpPr>
          <p:spPr>
            <a:xfrm>
              <a:off x="2174087" y="3094291"/>
              <a:ext cx="1749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15" idx="6"/>
              <a:endCxn id="14" idx="2"/>
            </p:cNvCxnSpPr>
            <p:nvPr/>
          </p:nvCxnSpPr>
          <p:spPr>
            <a:xfrm>
              <a:off x="4838073" y="3094291"/>
              <a:ext cx="167808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1716860" y="3537377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355444" y="3531024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159798" y="5085793"/>
              <a:ext cx="1692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4715827" y="3429384"/>
              <a:ext cx="1944805" cy="13673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au 24"/>
          <p:cNvGraphicFramePr>
            <a:graphicFrameLocks noGrp="1"/>
          </p:cNvGraphicFramePr>
          <p:nvPr/>
        </p:nvGraphicFramePr>
        <p:xfrm>
          <a:off x="179388" y="692150"/>
          <a:ext cx="4392612" cy="1304925"/>
        </p:xfrm>
        <a:graphic>
          <a:graphicData uri="http://schemas.openxmlformats.org/drawingml/2006/table">
            <a:tbl>
              <a:tblPr/>
              <a:tblGrid>
                <a:gridCol w="2196307"/>
                <a:gridCol w="1267100"/>
                <a:gridCol w="929205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F16"/>
                        </a:rPr>
                        <a:t>16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F16"/>
                        </a:rPr>
                        <a:t>C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Times New Roman"/>
                        </a:rPr>
                        <a:t>16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Times New Roman"/>
                        </a:rPr>
                        <a:t>16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/>
        </p:nvGraphicFramePr>
        <p:xfrm>
          <a:off x="323850" y="5229225"/>
          <a:ext cx="4103688" cy="1304925"/>
        </p:xfrm>
        <a:graphic>
          <a:graphicData uri="http://schemas.openxmlformats.org/drawingml/2006/table">
            <a:tbl>
              <a:tblPr/>
              <a:tblGrid>
                <a:gridCol w="2014538"/>
                <a:gridCol w="1119188"/>
                <a:gridCol w="96996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Times New Roman"/>
                        </a:rPr>
                        <a:t>16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C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2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6376" name="Connecteur droit 26"/>
          <p:cNvCxnSpPr>
            <a:cxnSpLocks noChangeShapeType="1"/>
          </p:cNvCxnSpPr>
          <p:nvPr/>
        </p:nvCxnSpPr>
        <p:spPr bwMode="auto">
          <a:xfrm flipH="1">
            <a:off x="2051050" y="2276475"/>
            <a:ext cx="576263" cy="64770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77" name="Connecteur droit 28"/>
          <p:cNvCxnSpPr>
            <a:cxnSpLocks noChangeShapeType="1"/>
          </p:cNvCxnSpPr>
          <p:nvPr/>
        </p:nvCxnSpPr>
        <p:spPr bwMode="auto">
          <a:xfrm>
            <a:off x="2124075" y="2276475"/>
            <a:ext cx="360363" cy="576263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80" name="Titr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561975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RIP : Panne de lien (Triggered update)  </a:t>
            </a:r>
          </a:p>
        </p:txBody>
      </p:sp>
      <p:sp>
        <p:nvSpPr>
          <p:cNvPr id="56381" name="Flèche droite 22"/>
          <p:cNvSpPr>
            <a:spLocks noChangeArrowheads="1"/>
          </p:cNvSpPr>
          <p:nvPr/>
        </p:nvSpPr>
        <p:spPr bwMode="auto">
          <a:xfrm>
            <a:off x="2538413" y="1260475"/>
            <a:ext cx="468312" cy="179388"/>
          </a:xfrm>
          <a:prstGeom prst="rightArrow">
            <a:avLst>
              <a:gd name="adj1" fmla="val 50000"/>
              <a:gd name="adj2" fmla="val 5020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82" name="Flèche droite 23"/>
          <p:cNvSpPr>
            <a:spLocks noChangeArrowheads="1"/>
          </p:cNvSpPr>
          <p:nvPr/>
        </p:nvSpPr>
        <p:spPr bwMode="auto">
          <a:xfrm>
            <a:off x="2565400" y="1773238"/>
            <a:ext cx="468313" cy="179387"/>
          </a:xfrm>
          <a:prstGeom prst="rightArrow">
            <a:avLst>
              <a:gd name="adj1" fmla="val 50000"/>
              <a:gd name="adj2" fmla="val 5020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83" name="Flèche droite 25"/>
          <p:cNvSpPr>
            <a:spLocks noChangeArrowheads="1"/>
          </p:cNvSpPr>
          <p:nvPr/>
        </p:nvSpPr>
        <p:spPr bwMode="auto">
          <a:xfrm>
            <a:off x="2555875" y="1003300"/>
            <a:ext cx="468313" cy="179388"/>
          </a:xfrm>
          <a:prstGeom prst="rightArrow">
            <a:avLst>
              <a:gd name="adj1" fmla="val 50000"/>
              <a:gd name="adj2" fmla="val 5020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86" name="Flèche droite 28"/>
          <p:cNvSpPr>
            <a:spLocks noChangeArrowheads="1"/>
          </p:cNvSpPr>
          <p:nvPr/>
        </p:nvSpPr>
        <p:spPr bwMode="auto">
          <a:xfrm>
            <a:off x="792163" y="5778500"/>
            <a:ext cx="611187" cy="215900"/>
          </a:xfrm>
          <a:prstGeom prst="rightArrow">
            <a:avLst>
              <a:gd name="adj1" fmla="val 50000"/>
              <a:gd name="adj2" fmla="val 4996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94" name="Flèche vers le bas 27"/>
          <p:cNvSpPr>
            <a:spLocks noChangeArrowheads="1"/>
          </p:cNvSpPr>
          <p:nvPr/>
        </p:nvSpPr>
        <p:spPr bwMode="auto">
          <a:xfrm rot="-5400000">
            <a:off x="2105819" y="3663157"/>
            <a:ext cx="215900" cy="1331912"/>
          </a:xfrm>
          <a:prstGeom prst="downArrow">
            <a:avLst>
              <a:gd name="adj1" fmla="val 50000"/>
              <a:gd name="adj2" fmla="val 500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75156-03B3-4B6C-899A-3E055A65806F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  <p:grpSp>
        <p:nvGrpSpPr>
          <p:cNvPr id="57347" name="Groupe 9"/>
          <p:cNvGrpSpPr>
            <a:grpSpLocks/>
          </p:cNvGrpSpPr>
          <p:nvPr/>
        </p:nvGrpSpPr>
        <p:grpSpPr bwMode="auto">
          <a:xfrm>
            <a:off x="468313" y="2133600"/>
            <a:ext cx="6170612" cy="2857500"/>
            <a:chOff x="1259632" y="2636912"/>
            <a:chExt cx="6170984" cy="2858616"/>
          </a:xfrm>
        </p:grpSpPr>
        <p:sp>
          <p:nvSpPr>
            <p:cNvPr id="11" name="Ellipse 10"/>
            <p:cNvSpPr/>
            <p:nvPr/>
          </p:nvSpPr>
          <p:spPr>
            <a:xfrm>
              <a:off x="1259632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A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3852175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E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1259632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6516161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3923618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B</a:t>
              </a:r>
            </a:p>
          </p:txBody>
        </p:sp>
        <p:cxnSp>
          <p:nvCxnSpPr>
            <p:cNvPr id="16" name="Connecteur droit 15"/>
            <p:cNvCxnSpPr>
              <a:stCxn id="11" idx="6"/>
              <a:endCxn id="15" idx="2"/>
            </p:cNvCxnSpPr>
            <p:nvPr/>
          </p:nvCxnSpPr>
          <p:spPr>
            <a:xfrm>
              <a:off x="2174087" y="3094291"/>
              <a:ext cx="1749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15" idx="6"/>
              <a:endCxn id="14" idx="2"/>
            </p:cNvCxnSpPr>
            <p:nvPr/>
          </p:nvCxnSpPr>
          <p:spPr>
            <a:xfrm>
              <a:off x="4838073" y="3094291"/>
              <a:ext cx="167808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1716860" y="3537377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355444" y="3531024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159798" y="5085793"/>
              <a:ext cx="1692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4715827" y="3429384"/>
              <a:ext cx="1944805" cy="13673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au 24"/>
          <p:cNvGraphicFramePr>
            <a:graphicFrameLocks noGrp="1"/>
          </p:cNvGraphicFramePr>
          <p:nvPr/>
        </p:nvGraphicFramePr>
        <p:xfrm>
          <a:off x="179388" y="692150"/>
          <a:ext cx="4392612" cy="1304925"/>
        </p:xfrm>
        <a:graphic>
          <a:graphicData uri="http://schemas.openxmlformats.org/drawingml/2006/table">
            <a:tbl>
              <a:tblPr/>
              <a:tblGrid>
                <a:gridCol w="2196307"/>
                <a:gridCol w="1267100"/>
                <a:gridCol w="929205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F16"/>
                        </a:rPr>
                        <a:t>16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F16"/>
                        </a:rPr>
                        <a:t>C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Times New Roman"/>
                        </a:rPr>
                        <a:t>16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Times New Roman"/>
                        </a:rPr>
                        <a:t>16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/>
        </p:nvGraphicFramePr>
        <p:xfrm>
          <a:off x="323850" y="5229225"/>
          <a:ext cx="4103688" cy="1304925"/>
        </p:xfrm>
        <a:graphic>
          <a:graphicData uri="http://schemas.openxmlformats.org/drawingml/2006/table">
            <a:tbl>
              <a:tblPr/>
              <a:tblGrid>
                <a:gridCol w="2014538"/>
                <a:gridCol w="1119188"/>
                <a:gridCol w="96996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Times New Roman"/>
                        </a:rPr>
                        <a:t>16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C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2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7400" name="Connecteur droit 26"/>
          <p:cNvCxnSpPr>
            <a:cxnSpLocks noChangeShapeType="1"/>
          </p:cNvCxnSpPr>
          <p:nvPr/>
        </p:nvCxnSpPr>
        <p:spPr bwMode="auto">
          <a:xfrm flipH="1">
            <a:off x="2051050" y="2276475"/>
            <a:ext cx="576263" cy="64770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01" name="Connecteur droit 28"/>
          <p:cNvCxnSpPr>
            <a:cxnSpLocks noChangeShapeType="1"/>
          </p:cNvCxnSpPr>
          <p:nvPr/>
        </p:nvCxnSpPr>
        <p:spPr bwMode="auto">
          <a:xfrm>
            <a:off x="2124075" y="2276475"/>
            <a:ext cx="360363" cy="576263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404" name="Titr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561975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RIP : Panne de lien (Triggered update)  </a:t>
            </a:r>
          </a:p>
        </p:txBody>
      </p:sp>
      <p:sp>
        <p:nvSpPr>
          <p:cNvPr id="57405" name="Flèche droite 22"/>
          <p:cNvSpPr>
            <a:spLocks noChangeArrowheads="1"/>
          </p:cNvSpPr>
          <p:nvPr/>
        </p:nvSpPr>
        <p:spPr bwMode="auto">
          <a:xfrm>
            <a:off x="2538413" y="1260475"/>
            <a:ext cx="468312" cy="179388"/>
          </a:xfrm>
          <a:prstGeom prst="rightArrow">
            <a:avLst>
              <a:gd name="adj1" fmla="val 50000"/>
              <a:gd name="adj2" fmla="val 5020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406" name="Flèche droite 23"/>
          <p:cNvSpPr>
            <a:spLocks noChangeArrowheads="1"/>
          </p:cNvSpPr>
          <p:nvPr/>
        </p:nvSpPr>
        <p:spPr bwMode="auto">
          <a:xfrm>
            <a:off x="2565400" y="1773238"/>
            <a:ext cx="468313" cy="179387"/>
          </a:xfrm>
          <a:prstGeom prst="rightArrow">
            <a:avLst>
              <a:gd name="adj1" fmla="val 50000"/>
              <a:gd name="adj2" fmla="val 5020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407" name="Flèche droite 25"/>
          <p:cNvSpPr>
            <a:spLocks noChangeArrowheads="1"/>
          </p:cNvSpPr>
          <p:nvPr/>
        </p:nvSpPr>
        <p:spPr bwMode="auto">
          <a:xfrm>
            <a:off x="2555875" y="1003300"/>
            <a:ext cx="468313" cy="179388"/>
          </a:xfrm>
          <a:prstGeom prst="rightArrow">
            <a:avLst>
              <a:gd name="adj1" fmla="val 50000"/>
              <a:gd name="adj2" fmla="val 5020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410" name="Flèche droite 28"/>
          <p:cNvSpPr>
            <a:spLocks noChangeArrowheads="1"/>
          </p:cNvSpPr>
          <p:nvPr/>
        </p:nvSpPr>
        <p:spPr bwMode="auto">
          <a:xfrm>
            <a:off x="792163" y="5778500"/>
            <a:ext cx="611187" cy="215900"/>
          </a:xfrm>
          <a:prstGeom prst="rightArrow">
            <a:avLst>
              <a:gd name="adj1" fmla="val 50000"/>
              <a:gd name="adj2" fmla="val 4996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418" name="Flèche vers le bas 27"/>
          <p:cNvSpPr>
            <a:spLocks noChangeArrowheads="1"/>
          </p:cNvSpPr>
          <p:nvPr/>
        </p:nvSpPr>
        <p:spPr bwMode="auto">
          <a:xfrm rot="-7405429">
            <a:off x="4652963" y="2473325"/>
            <a:ext cx="215900" cy="2016125"/>
          </a:xfrm>
          <a:prstGeom prst="downArrow">
            <a:avLst>
              <a:gd name="adj1" fmla="val 50000"/>
              <a:gd name="adj2" fmla="val 50063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419" name="Flèche vers le bas 27"/>
          <p:cNvSpPr>
            <a:spLocks noChangeArrowheads="1"/>
          </p:cNvSpPr>
          <p:nvPr/>
        </p:nvSpPr>
        <p:spPr bwMode="auto">
          <a:xfrm rot="10800000">
            <a:off x="3181350" y="3033713"/>
            <a:ext cx="215900" cy="971550"/>
          </a:xfrm>
          <a:prstGeom prst="downArrow">
            <a:avLst>
              <a:gd name="adj1" fmla="val 50000"/>
              <a:gd name="adj2" fmla="val 5004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r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561975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RIP : Nouvelle convergence 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84CE3C-8DF4-4041-804A-331E95956BF9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  <p:grpSp>
        <p:nvGrpSpPr>
          <p:cNvPr id="58372" name="Groupe 9"/>
          <p:cNvGrpSpPr>
            <a:grpSpLocks/>
          </p:cNvGrpSpPr>
          <p:nvPr/>
        </p:nvGrpSpPr>
        <p:grpSpPr bwMode="auto">
          <a:xfrm>
            <a:off x="468313" y="2133600"/>
            <a:ext cx="6170612" cy="2857500"/>
            <a:chOff x="1259632" y="2636912"/>
            <a:chExt cx="6170984" cy="2858616"/>
          </a:xfrm>
        </p:grpSpPr>
        <p:sp>
          <p:nvSpPr>
            <p:cNvPr id="11" name="Ellipse 10"/>
            <p:cNvSpPr/>
            <p:nvPr/>
          </p:nvSpPr>
          <p:spPr>
            <a:xfrm>
              <a:off x="1259632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A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3852175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E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1259632" y="4580771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6516161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C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3923618" y="2636912"/>
              <a:ext cx="914455" cy="9147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B</a:t>
              </a:r>
            </a:p>
          </p:txBody>
        </p:sp>
        <p:cxnSp>
          <p:nvCxnSpPr>
            <p:cNvPr id="16" name="Connecteur droit 15"/>
            <p:cNvCxnSpPr>
              <a:stCxn id="11" idx="6"/>
              <a:endCxn id="15" idx="2"/>
            </p:cNvCxnSpPr>
            <p:nvPr/>
          </p:nvCxnSpPr>
          <p:spPr>
            <a:xfrm>
              <a:off x="2174087" y="3094291"/>
              <a:ext cx="1749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15" idx="6"/>
              <a:endCxn id="14" idx="2"/>
            </p:cNvCxnSpPr>
            <p:nvPr/>
          </p:nvCxnSpPr>
          <p:spPr>
            <a:xfrm>
              <a:off x="4838073" y="3094291"/>
              <a:ext cx="167808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1716860" y="3537377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355444" y="3531024"/>
              <a:ext cx="0" cy="1043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159798" y="5085793"/>
              <a:ext cx="1692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4715827" y="3429384"/>
              <a:ext cx="1944805" cy="13673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au 24"/>
          <p:cNvGraphicFramePr>
            <a:graphicFrameLocks noGrp="1"/>
          </p:cNvGraphicFramePr>
          <p:nvPr/>
        </p:nvGraphicFramePr>
        <p:xfrm>
          <a:off x="179388" y="692150"/>
          <a:ext cx="4392612" cy="1304925"/>
        </p:xfrm>
        <a:graphic>
          <a:graphicData uri="http://schemas.openxmlformats.org/drawingml/2006/table">
            <a:tbl>
              <a:tblPr/>
              <a:tblGrid>
                <a:gridCol w="2196307"/>
                <a:gridCol w="1267100"/>
                <a:gridCol w="929205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Times New Roman"/>
                        </a:rPr>
                        <a:t>D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Times New Roman"/>
                        </a:rPr>
                        <a:t>3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F16"/>
                        </a:rPr>
                        <a:t>C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Times New Roman"/>
                        </a:rPr>
                        <a:t>D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Times New Roman"/>
                        </a:rPr>
                        <a:t>3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D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Times New Roman"/>
                        </a:rPr>
                        <a:t>D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Times New Roman"/>
                        </a:rPr>
                        <a:t>2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8399" name="Groupe 26"/>
          <p:cNvGrpSpPr>
            <a:grpSpLocks/>
          </p:cNvGrpSpPr>
          <p:nvPr/>
        </p:nvGrpSpPr>
        <p:grpSpPr bwMode="auto">
          <a:xfrm>
            <a:off x="2051050" y="2276475"/>
            <a:ext cx="576263" cy="647700"/>
            <a:chOff x="2051050" y="2276475"/>
            <a:chExt cx="576263" cy="647700"/>
          </a:xfrm>
        </p:grpSpPr>
        <p:cxnSp>
          <p:nvCxnSpPr>
            <p:cNvPr id="58433" name="Connecteur droit 26"/>
            <p:cNvCxnSpPr>
              <a:cxnSpLocks noChangeShapeType="1"/>
            </p:cNvCxnSpPr>
            <p:nvPr/>
          </p:nvCxnSpPr>
          <p:spPr bwMode="auto">
            <a:xfrm flipH="1">
              <a:off x="2051050" y="2276475"/>
              <a:ext cx="576263" cy="64770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34" name="Connecteur droit 28"/>
            <p:cNvCxnSpPr>
              <a:cxnSpLocks noChangeShapeType="1"/>
            </p:cNvCxnSpPr>
            <p:nvPr/>
          </p:nvCxnSpPr>
          <p:spPr bwMode="auto">
            <a:xfrm>
              <a:off x="2124075" y="2276475"/>
              <a:ext cx="360363" cy="576263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32" name="Rectangle 23"/>
          <p:cNvSpPr>
            <a:spLocks noChangeArrowheads="1"/>
          </p:cNvSpPr>
          <p:nvPr/>
        </p:nvSpPr>
        <p:spPr bwMode="auto">
          <a:xfrm>
            <a:off x="4716463" y="811213"/>
            <a:ext cx="4248150" cy="1033462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fr-FR" dirty="0">
                <a:solidFill>
                  <a:schemeClr val="tx1"/>
                </a:solidFill>
                <a:latin typeface="Garamond" pitchFamily="18" charset="0"/>
              </a:rPr>
              <a:t>A arrive 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(après une nouvelle convergence)</a:t>
            </a:r>
            <a:r>
              <a:rPr lang="fr-FR" dirty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algn="just">
              <a:defRPr/>
            </a:pPr>
            <a:r>
              <a:rPr lang="fr-FR" dirty="0">
                <a:solidFill>
                  <a:schemeClr val="tx1"/>
                </a:solidFill>
                <a:latin typeface="Garamond" pitchFamily="18" charset="0"/>
              </a:rPr>
              <a:t>à mettre à jour sa table de routage </a:t>
            </a:r>
          </a:p>
          <a:p>
            <a:pPr algn="just">
              <a:defRPr/>
            </a:pPr>
            <a:r>
              <a:rPr lang="fr-FR" dirty="0">
                <a:solidFill>
                  <a:schemeClr val="tx1"/>
                </a:solidFill>
                <a:latin typeface="Garamond" pitchFamily="18" charset="0"/>
              </a:rPr>
              <a:t>avec de nouveaux </a:t>
            </a:r>
            <a:r>
              <a:rPr lang="fr-FR" dirty="0" smtClean="0">
                <a:solidFill>
                  <a:schemeClr val="tx1"/>
                </a:solidFill>
                <a:latin typeface="Garamond" pitchFamily="18" charset="0"/>
              </a:rPr>
              <a:t>chemins</a:t>
            </a:r>
            <a:endParaRPr lang="fr-FR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5633" name="Rectangle 23"/>
          <p:cNvSpPr>
            <a:spLocks noChangeArrowheads="1"/>
          </p:cNvSpPr>
          <p:nvPr/>
        </p:nvSpPr>
        <p:spPr bwMode="auto">
          <a:xfrm>
            <a:off x="5508625" y="3573463"/>
            <a:ext cx="3132138" cy="1323975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Les envoies des tables de routage continueront d’une manière périodique vers les voisins (chaque 30s</a:t>
            </a:r>
            <a:r>
              <a:rPr lang="fr-FR" sz="2000" dirty="0" smtClean="0">
                <a:solidFill>
                  <a:schemeClr val="tx1"/>
                </a:solidFill>
                <a:latin typeface="Garamond" pitchFamily="18" charset="0"/>
              </a:rPr>
              <a:t>)</a:t>
            </a:r>
            <a:endParaRPr lang="fr-FR" sz="20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58402" name="Flèche droite 21"/>
          <p:cNvSpPr>
            <a:spLocks noChangeArrowheads="1"/>
          </p:cNvSpPr>
          <p:nvPr/>
        </p:nvSpPr>
        <p:spPr bwMode="auto">
          <a:xfrm>
            <a:off x="2538413" y="1260475"/>
            <a:ext cx="468312" cy="179388"/>
          </a:xfrm>
          <a:prstGeom prst="rightArrow">
            <a:avLst>
              <a:gd name="adj1" fmla="val 50000"/>
              <a:gd name="adj2" fmla="val 5020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403" name="Flèche droite 22"/>
          <p:cNvSpPr>
            <a:spLocks noChangeArrowheads="1"/>
          </p:cNvSpPr>
          <p:nvPr/>
        </p:nvSpPr>
        <p:spPr bwMode="auto">
          <a:xfrm>
            <a:off x="2565400" y="1773238"/>
            <a:ext cx="468313" cy="179387"/>
          </a:xfrm>
          <a:prstGeom prst="rightArrow">
            <a:avLst>
              <a:gd name="adj1" fmla="val 50000"/>
              <a:gd name="adj2" fmla="val 5020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404" name="Flèche droite 23"/>
          <p:cNvSpPr>
            <a:spLocks noChangeArrowheads="1"/>
          </p:cNvSpPr>
          <p:nvPr/>
        </p:nvSpPr>
        <p:spPr bwMode="auto">
          <a:xfrm>
            <a:off x="2555875" y="1003300"/>
            <a:ext cx="468313" cy="179388"/>
          </a:xfrm>
          <a:prstGeom prst="rightArrow">
            <a:avLst>
              <a:gd name="adj1" fmla="val 50000"/>
              <a:gd name="adj2" fmla="val 5020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323850" y="5229225"/>
          <a:ext cx="4103688" cy="1304925"/>
        </p:xfrm>
        <a:graphic>
          <a:graphicData uri="http://schemas.openxmlformats.org/drawingml/2006/table">
            <a:tbl>
              <a:tblPr/>
              <a:tblGrid>
                <a:gridCol w="2014538"/>
                <a:gridCol w="1119188"/>
                <a:gridCol w="969962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A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F16"/>
                        </a:rPr>
                        <a:t>B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Times New Roman"/>
                        </a:rPr>
                        <a:t>E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chemeClr val="accent6"/>
                          </a:solidFill>
                          <a:latin typeface="Garamond"/>
                          <a:ea typeface="Calibri"/>
                          <a:cs typeface="Times New Roman"/>
                        </a:rPr>
                        <a:t>2</a:t>
                      </a:r>
                      <a:endParaRPr lang="fr-FR" sz="1400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C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2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E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F16"/>
                        </a:rPr>
                        <a:t>1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663" name="ZoneTexte 23"/>
          <p:cNvSpPr txBox="1">
            <a:spLocks noChangeArrowheads="1"/>
          </p:cNvSpPr>
          <p:nvPr/>
        </p:nvSpPr>
        <p:spPr bwMode="auto">
          <a:xfrm>
            <a:off x="4524375" y="5445125"/>
            <a:ext cx="3168650" cy="703263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D</a:t>
            </a:r>
          </a:p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après une nouvelle convergence</a:t>
            </a:r>
          </a:p>
        </p:txBody>
      </p:sp>
      <p:sp>
        <p:nvSpPr>
          <p:cNvPr id="58432" name="Flèche droite 25"/>
          <p:cNvSpPr>
            <a:spLocks noChangeArrowheads="1"/>
          </p:cNvSpPr>
          <p:nvPr/>
        </p:nvSpPr>
        <p:spPr bwMode="auto">
          <a:xfrm>
            <a:off x="971550" y="5805488"/>
            <a:ext cx="468313" cy="179387"/>
          </a:xfrm>
          <a:prstGeom prst="rightArrow">
            <a:avLst>
              <a:gd name="adj1" fmla="val 50000"/>
              <a:gd name="adj2" fmla="val 5020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62071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RIP : les inconvénients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90600"/>
            <a:ext cx="8726487" cy="4814888"/>
          </a:xfrm>
        </p:spPr>
        <p:txBody>
          <a:bodyPr lIns="92075" tIns="46038" rIns="92075" bIns="46038"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Une seule métrique est utilisée (nombre de sauts). 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fr-FR" sz="2000" dirty="0" smtClean="0">
                <a:latin typeface="Garamond" pitchFamily="18" charset="0"/>
              </a:rPr>
              <a:t>Le plus court chemin en termes de nombre de sauts n’est pas forcément le meilleur en termes de performance.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fr-FR" sz="2000" b="1" dirty="0" smtClean="0">
                <a:latin typeface="Garamond" pitchFamily="18" charset="0"/>
              </a:rPr>
              <a:t>Ex. </a:t>
            </a:r>
            <a:r>
              <a:rPr lang="fr-FR" sz="2000" b="1" dirty="0">
                <a:latin typeface="Garamond" pitchFamily="18" charset="0"/>
              </a:rPr>
              <a:t>u</a:t>
            </a:r>
            <a:r>
              <a:rPr lang="fr-FR" sz="2000" b="1" dirty="0" smtClean="0">
                <a:latin typeface="Garamond" pitchFamily="18" charset="0"/>
              </a:rPr>
              <a:t>ne surcharge sur l’unes des routes. </a:t>
            </a:r>
          </a:p>
          <a:p>
            <a:pPr lvl="1" algn="just" eaLnBrk="1" hangingPunct="1">
              <a:lnSpc>
                <a:spcPct val="90000"/>
              </a:lnSpc>
              <a:defRPr/>
            </a:pPr>
            <a:endParaRPr lang="fr-FR" sz="2000" b="1" dirty="0">
              <a:latin typeface="Garamond" pitchFamily="18" charset="0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fr-FR" sz="2000" b="1" dirty="0" smtClean="0">
              <a:latin typeface="Garamond" pitchFamily="18" charset="0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fr-FR" sz="2000" b="1" dirty="0">
              <a:latin typeface="Garamond" pitchFamily="18" charset="0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fr-FR" sz="2000" b="1" dirty="0" smtClean="0">
              <a:latin typeface="Garamond" pitchFamily="18" charset="0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fr-FR" sz="2000" b="1" dirty="0">
              <a:latin typeface="Garamond" pitchFamily="18" charset="0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fr-FR" sz="2000" b="1" dirty="0" smtClean="0">
              <a:latin typeface="Garamond" pitchFamily="18" charset="0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fr-FR" sz="2000" b="1" dirty="0">
              <a:latin typeface="Garamond" pitchFamily="18" charset="0"/>
            </a:endParaRPr>
          </a:p>
          <a:p>
            <a:pPr marL="457200" lvl="1" indent="0" algn="just" eaLnBrk="1" hangingPunct="1">
              <a:lnSpc>
                <a:spcPct val="90000"/>
              </a:lnSpc>
              <a:buNone/>
              <a:defRPr/>
            </a:pPr>
            <a:endParaRPr lang="fr-FR" sz="2000" b="1" dirty="0">
              <a:latin typeface="Garamond" pitchFamily="18" charset="0"/>
            </a:endParaRPr>
          </a:p>
          <a:p>
            <a:pPr marL="457200" lvl="1" indent="0" algn="just" eaLnBrk="1" hangingPunct="1">
              <a:lnSpc>
                <a:spcPct val="90000"/>
              </a:lnSpc>
              <a:buNone/>
              <a:defRPr/>
            </a:pPr>
            <a:endParaRPr lang="fr-FR" sz="2000" b="1" dirty="0" smtClean="0">
              <a:latin typeface="Garamond" pitchFamily="18" charset="0"/>
            </a:endParaRPr>
          </a:p>
          <a:p>
            <a:pPr marL="342900" lvl="3" indent="-342900" algn="just" eaLnBrk="1" hangingPunct="1">
              <a:lnSpc>
                <a:spcPct val="90000"/>
              </a:lnSpc>
              <a:buSzTx/>
              <a:defRPr/>
            </a:pPr>
            <a:endParaRPr lang="fr-FR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342900" lvl="3" indent="-342900" algn="just" eaLnBrk="1" hangingPunct="1">
              <a:lnSpc>
                <a:spcPct val="90000"/>
              </a:lnSpc>
              <a:buSzTx/>
              <a:defRPr/>
            </a:pPr>
            <a:endParaRPr lang="fr-FR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742950" lvl="2" indent="-342900" algn="just">
              <a:lnSpc>
                <a:spcPts val="2600"/>
              </a:lnSpc>
              <a:buClr>
                <a:srgbClr val="333399"/>
              </a:buClr>
              <a:defRPr/>
            </a:pPr>
            <a:endParaRPr lang="fr-FR" b="1" dirty="0" smtClean="0">
              <a:solidFill>
                <a:schemeClr val="accent6"/>
              </a:solidFill>
              <a:latin typeface="Garamond" pitchFamily="18" charset="0"/>
            </a:endParaRPr>
          </a:p>
          <a:p>
            <a:pPr marL="742950" lvl="2" indent="-342900" algn="just">
              <a:lnSpc>
                <a:spcPts val="2600"/>
              </a:lnSpc>
              <a:buClr>
                <a:srgbClr val="333399"/>
              </a:buClr>
              <a:defRPr/>
            </a:pPr>
            <a:endParaRPr lang="fr-FR" b="1" dirty="0" smtClean="0">
              <a:solidFill>
                <a:schemeClr val="accent6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93D2C-6CD6-4CAF-B439-B1AB380175F5}" type="slidenum">
              <a:rPr lang="fr-FR" smtClean="0"/>
              <a:pPr>
                <a:defRPr/>
              </a:pPr>
              <a:t>53</a:t>
            </a:fld>
            <a:endParaRPr lang="fr-FR" dirty="0"/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107950" y="981075"/>
            <a:ext cx="8712200" cy="13319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0" name="Groupe 22"/>
          <p:cNvGrpSpPr>
            <a:grpSpLocks/>
          </p:cNvGrpSpPr>
          <p:nvPr/>
        </p:nvGrpSpPr>
        <p:grpSpPr bwMode="auto">
          <a:xfrm>
            <a:off x="577850" y="2547308"/>
            <a:ext cx="7988300" cy="2465868"/>
            <a:chOff x="577511" y="1502200"/>
            <a:chExt cx="7988300" cy="2465868"/>
          </a:xfrm>
        </p:grpSpPr>
        <p:grpSp>
          <p:nvGrpSpPr>
            <p:cNvPr id="11" name="Groupe 32"/>
            <p:cNvGrpSpPr>
              <a:grpSpLocks/>
            </p:cNvGrpSpPr>
            <p:nvPr/>
          </p:nvGrpSpPr>
          <p:grpSpPr bwMode="auto">
            <a:xfrm>
              <a:off x="1074399" y="2055268"/>
              <a:ext cx="6697662" cy="1441385"/>
              <a:chOff x="971600" y="2163459"/>
              <a:chExt cx="6698378" cy="1442225"/>
            </a:xfrm>
          </p:grpSpPr>
          <p:grpSp>
            <p:nvGrpSpPr>
              <p:cNvPr id="18" name="Groupe 31"/>
              <p:cNvGrpSpPr>
                <a:grpSpLocks/>
              </p:cNvGrpSpPr>
              <p:nvPr/>
            </p:nvGrpSpPr>
            <p:grpSpPr bwMode="auto">
              <a:xfrm>
                <a:off x="971600" y="2163459"/>
                <a:ext cx="6698378" cy="576884"/>
                <a:chOff x="1187624" y="1412776"/>
                <a:chExt cx="6697662" cy="576635"/>
              </a:xfrm>
            </p:grpSpPr>
            <p:sp>
              <p:nvSpPr>
                <p:cNvPr id="22" name="Ellipse 5"/>
                <p:cNvSpPr>
                  <a:spLocks noChangeArrowheads="1"/>
                </p:cNvSpPr>
                <p:nvPr/>
              </p:nvSpPr>
              <p:spPr bwMode="auto">
                <a:xfrm>
                  <a:off x="1187624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A</a:t>
                  </a:r>
                </a:p>
              </p:txBody>
            </p:sp>
            <p:sp>
              <p:nvSpPr>
                <p:cNvPr id="23" name="Ellipse 7"/>
                <p:cNvSpPr>
                  <a:spLocks noChangeArrowheads="1"/>
                </p:cNvSpPr>
                <p:nvPr/>
              </p:nvSpPr>
              <p:spPr bwMode="auto">
                <a:xfrm>
                  <a:off x="3420178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B</a:t>
                  </a:r>
                </a:p>
              </p:txBody>
            </p:sp>
            <p:sp>
              <p:nvSpPr>
                <p:cNvPr id="24" name="Ellipse 8"/>
                <p:cNvSpPr>
                  <a:spLocks noChangeArrowheads="1"/>
                </p:cNvSpPr>
                <p:nvPr/>
              </p:nvSpPr>
              <p:spPr bwMode="auto">
                <a:xfrm>
                  <a:off x="5364661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C</a:t>
                  </a:r>
                </a:p>
              </p:txBody>
            </p:sp>
            <p:sp>
              <p:nvSpPr>
                <p:cNvPr id="25" name="Ellipse 9"/>
                <p:cNvSpPr>
                  <a:spLocks noChangeArrowheads="1"/>
                </p:cNvSpPr>
                <p:nvPr/>
              </p:nvSpPr>
              <p:spPr bwMode="auto">
                <a:xfrm>
                  <a:off x="7309143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D</a:t>
                  </a:r>
                </a:p>
              </p:txBody>
            </p:sp>
            <p:cxnSp>
              <p:nvCxnSpPr>
                <p:cNvPr id="26" name="Connecteur droit 11"/>
                <p:cNvCxnSpPr>
                  <a:cxnSpLocks noChangeShapeType="1"/>
                  <a:stCxn id="22" idx="6"/>
                  <a:endCxn id="23" idx="2"/>
                </p:cNvCxnSpPr>
                <p:nvPr/>
              </p:nvCxnSpPr>
              <p:spPr bwMode="auto">
                <a:xfrm>
                  <a:off x="1763767" y="1701094"/>
                  <a:ext cx="1656411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" name="Connecteur droit 13"/>
                <p:cNvCxnSpPr>
                  <a:cxnSpLocks noChangeShapeType="1"/>
                  <a:stCxn id="23" idx="6"/>
                  <a:endCxn id="24" idx="2"/>
                </p:cNvCxnSpPr>
                <p:nvPr/>
              </p:nvCxnSpPr>
              <p:spPr bwMode="auto">
                <a:xfrm>
                  <a:off x="3996321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" name="Connecteur droit 15"/>
                <p:cNvCxnSpPr>
                  <a:cxnSpLocks noChangeShapeType="1"/>
                  <a:stCxn id="24" idx="6"/>
                  <a:endCxn id="25" idx="2"/>
                </p:cNvCxnSpPr>
                <p:nvPr/>
              </p:nvCxnSpPr>
              <p:spPr bwMode="auto">
                <a:xfrm>
                  <a:off x="5940803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9" name="Ellipse 9"/>
              <p:cNvSpPr>
                <a:spLocks noChangeArrowheads="1"/>
              </p:cNvSpPr>
              <p:nvPr/>
            </p:nvSpPr>
            <p:spPr bwMode="auto">
              <a:xfrm>
                <a:off x="4068275" y="3028800"/>
                <a:ext cx="576205" cy="576884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 dirty="0">
                    <a:latin typeface="Garamond" pitchFamily="18" charset="0"/>
                  </a:rPr>
                  <a:t>E</a:t>
                </a:r>
              </a:p>
            </p:txBody>
          </p:sp>
          <p:cxnSp>
            <p:nvCxnSpPr>
              <p:cNvPr id="20" name="Connecteur droit 11"/>
              <p:cNvCxnSpPr>
                <a:cxnSpLocks noChangeShapeType="1"/>
                <a:stCxn id="22" idx="5"/>
                <a:endCxn id="19" idx="2"/>
              </p:cNvCxnSpPr>
              <p:nvPr/>
            </p:nvCxnSpPr>
            <p:spPr bwMode="auto">
              <a:xfrm>
                <a:off x="1463422" y="2655861"/>
                <a:ext cx="2604853" cy="661381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Connecteur droit 11"/>
              <p:cNvCxnSpPr>
                <a:cxnSpLocks noChangeShapeType="1"/>
                <a:stCxn id="19" idx="6"/>
                <a:endCxn id="25" idx="3"/>
              </p:cNvCxnSpPr>
              <p:nvPr/>
            </p:nvCxnSpPr>
            <p:spPr bwMode="auto">
              <a:xfrm flipV="1">
                <a:off x="4644480" y="2655861"/>
                <a:ext cx="2533677" cy="661381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2" name="Connecteur droit avec flèche 34"/>
            <p:cNvCxnSpPr>
              <a:cxnSpLocks noChangeShapeType="1"/>
            </p:cNvCxnSpPr>
            <p:nvPr/>
          </p:nvCxnSpPr>
          <p:spPr bwMode="auto">
            <a:xfrm>
              <a:off x="1291886" y="1907629"/>
              <a:ext cx="6264275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ZoneTexte 35"/>
            <p:cNvSpPr txBox="1">
              <a:spLocks noChangeArrowheads="1"/>
            </p:cNvSpPr>
            <p:nvPr/>
          </p:nvSpPr>
          <p:spPr bwMode="auto">
            <a:xfrm>
              <a:off x="3523911" y="1502200"/>
              <a:ext cx="20979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 dirty="0">
                  <a:solidFill>
                    <a:srgbClr val="800000"/>
                  </a:solidFill>
                  <a:latin typeface="Garamond" pitchFamily="18" charset="0"/>
                </a:rPr>
                <a:t>3 </a:t>
              </a:r>
              <a:r>
                <a:rPr lang="fr-FR" sz="2000" dirty="0" smtClean="0">
                  <a:solidFill>
                    <a:srgbClr val="800000"/>
                  </a:solidFill>
                  <a:latin typeface="Garamond" pitchFamily="18" charset="0"/>
                </a:rPr>
                <a:t>sauts</a:t>
              </a:r>
              <a:r>
                <a:rPr lang="fr-FR" sz="2000" dirty="0" smtClean="0">
                  <a:solidFill>
                    <a:srgbClr val="FF0000"/>
                  </a:solidFill>
                  <a:latin typeface="Garamond" pitchFamily="18" charset="0"/>
                </a:rPr>
                <a:t>, </a:t>
              </a:r>
              <a:r>
                <a:rPr lang="en-US" sz="2000" dirty="0">
                  <a:solidFill>
                    <a:srgbClr val="FF0000"/>
                  </a:solidFill>
                  <a:latin typeface="Garamond" pitchFamily="18" charset="0"/>
                </a:rPr>
                <a:t>coût </a:t>
              </a:r>
              <a:r>
                <a:rPr lang="fr-FR" sz="2000" dirty="0">
                  <a:solidFill>
                    <a:srgbClr val="FF0000"/>
                  </a:solidFill>
                  <a:latin typeface="Garamond" pitchFamily="18" charset="0"/>
                </a:rPr>
                <a:t>= </a:t>
              </a:r>
              <a:r>
                <a:rPr lang="fr-FR" sz="2000" dirty="0" smtClean="0">
                  <a:solidFill>
                    <a:srgbClr val="FF0000"/>
                  </a:solidFill>
                  <a:latin typeface="Garamond" pitchFamily="18" charset="0"/>
                </a:rPr>
                <a:t>15 </a:t>
              </a:r>
              <a:endParaRPr lang="fr-FR" sz="2000" dirty="0">
                <a:solidFill>
                  <a:srgbClr val="FF0000"/>
                </a:solidFill>
                <a:latin typeface="Garamond" pitchFamily="18" charset="0"/>
              </a:endParaRPr>
            </a:p>
          </p:txBody>
        </p:sp>
        <p:sp>
          <p:nvSpPr>
            <p:cNvPr id="14" name="Forme libre 37"/>
            <p:cNvSpPr>
              <a:spLocks/>
            </p:cNvSpPr>
            <p:nvPr/>
          </p:nvSpPr>
          <p:spPr bwMode="auto">
            <a:xfrm>
              <a:off x="1577945" y="2961533"/>
              <a:ext cx="5702300" cy="631825"/>
            </a:xfrm>
            <a:custGeom>
              <a:avLst/>
              <a:gdLst>
                <a:gd name="T0" fmla="*/ 0 w 5701553"/>
                <a:gd name="T1" fmla="*/ 0 h 632012"/>
                <a:gd name="T2" fmla="*/ 2889929 w 5701553"/>
                <a:gd name="T3" fmla="*/ 637267 h 632012"/>
                <a:gd name="T4" fmla="*/ 5725843 w 5701553"/>
                <a:gd name="T5" fmla="*/ 0 h 632012"/>
                <a:gd name="T6" fmla="*/ 5725843 w 5701553"/>
                <a:gd name="T7" fmla="*/ 0 h 6320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01553"/>
                <a:gd name="T13" fmla="*/ 0 h 632012"/>
                <a:gd name="T14" fmla="*/ 5701553 w 5701553"/>
                <a:gd name="T15" fmla="*/ 632012 h 6320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01553" h="632012">
                  <a:moveTo>
                    <a:pt x="0" y="0"/>
                  </a:moveTo>
                  <a:cubicBezTo>
                    <a:pt x="963705" y="316006"/>
                    <a:pt x="1927411" y="632012"/>
                    <a:pt x="2877670" y="632012"/>
                  </a:cubicBezTo>
                  <a:cubicBezTo>
                    <a:pt x="3827929" y="632012"/>
                    <a:pt x="5701553" y="0"/>
                    <a:pt x="5701553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5" name="ZoneTexte 38"/>
            <p:cNvSpPr txBox="1">
              <a:spLocks noChangeArrowheads="1"/>
            </p:cNvSpPr>
            <p:nvPr/>
          </p:nvSpPr>
          <p:spPr bwMode="auto">
            <a:xfrm>
              <a:off x="3419533" y="3567958"/>
              <a:ext cx="22023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 dirty="0">
                  <a:solidFill>
                    <a:srgbClr val="800000"/>
                  </a:solidFill>
                  <a:latin typeface="Garamond" pitchFamily="18" charset="0"/>
                </a:rPr>
                <a:t>2 </a:t>
              </a:r>
              <a:r>
                <a:rPr lang="fr-FR" sz="2000" dirty="0" smtClean="0">
                  <a:solidFill>
                    <a:srgbClr val="800000"/>
                  </a:solidFill>
                  <a:latin typeface="Garamond" pitchFamily="18" charset="0"/>
                </a:rPr>
                <a:t>sauts, </a:t>
              </a:r>
              <a:r>
                <a:rPr lang="en-US" sz="2000" dirty="0">
                  <a:solidFill>
                    <a:srgbClr val="FF0000"/>
                  </a:solidFill>
                  <a:latin typeface="Garamond" pitchFamily="18" charset="0"/>
                </a:rPr>
                <a:t>coût </a:t>
              </a:r>
              <a:r>
                <a:rPr lang="fr-FR" sz="2000" dirty="0" smtClean="0">
                  <a:solidFill>
                    <a:srgbClr val="FF0000"/>
                  </a:solidFill>
                  <a:latin typeface="Garamond" pitchFamily="18" charset="0"/>
                </a:rPr>
                <a:t>= 20 </a:t>
              </a:r>
              <a:endParaRPr lang="fr-FR" sz="2000" dirty="0">
                <a:solidFill>
                  <a:srgbClr val="FF0000"/>
                </a:solidFill>
                <a:latin typeface="Garamond" pitchFamily="18" charset="0"/>
              </a:endParaRPr>
            </a:p>
          </p:txBody>
        </p:sp>
        <p:sp>
          <p:nvSpPr>
            <p:cNvPr id="16" name="Flèche vers le bas 40"/>
            <p:cNvSpPr>
              <a:spLocks noChangeArrowheads="1"/>
            </p:cNvSpPr>
            <p:nvPr/>
          </p:nvSpPr>
          <p:spPr bwMode="auto">
            <a:xfrm rot="-8143093">
              <a:off x="577511" y="2414042"/>
              <a:ext cx="346075" cy="868362"/>
            </a:xfrm>
            <a:prstGeom prst="downArrow">
              <a:avLst>
                <a:gd name="adj1" fmla="val 50000"/>
                <a:gd name="adj2" fmla="val 49986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Flèche vers le bas 40"/>
            <p:cNvSpPr>
              <a:spLocks noChangeArrowheads="1"/>
            </p:cNvSpPr>
            <p:nvPr/>
          </p:nvSpPr>
          <p:spPr bwMode="auto">
            <a:xfrm rot="8084071">
              <a:off x="7957798" y="2369592"/>
              <a:ext cx="346075" cy="869950"/>
            </a:xfrm>
            <a:prstGeom prst="downArrow">
              <a:avLst>
                <a:gd name="adj1" fmla="val 50000"/>
                <a:gd name="adj2" fmla="val 50077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9" name="ZoneTexte 35"/>
          <p:cNvSpPr txBox="1">
            <a:spLocks noChangeArrowheads="1"/>
          </p:cNvSpPr>
          <p:nvPr/>
        </p:nvSpPr>
        <p:spPr bwMode="auto">
          <a:xfrm>
            <a:off x="1638515" y="3033402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20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0" name="ZoneTexte 35"/>
          <p:cNvSpPr txBox="1">
            <a:spLocks noChangeArrowheads="1"/>
          </p:cNvSpPr>
          <p:nvPr/>
        </p:nvSpPr>
        <p:spPr bwMode="auto">
          <a:xfrm>
            <a:off x="3752616" y="3047050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20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1" name="ZoneTexte 35"/>
          <p:cNvSpPr txBox="1">
            <a:spLocks noChangeArrowheads="1"/>
          </p:cNvSpPr>
          <p:nvPr/>
        </p:nvSpPr>
        <p:spPr bwMode="auto">
          <a:xfrm>
            <a:off x="5742971" y="3033402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20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2" name="ZoneTexte 35"/>
          <p:cNvSpPr txBox="1">
            <a:spLocks noChangeArrowheads="1"/>
          </p:cNvSpPr>
          <p:nvPr/>
        </p:nvSpPr>
        <p:spPr bwMode="auto">
          <a:xfrm rot="542705">
            <a:off x="2195727" y="4046020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>
                <a:solidFill>
                  <a:schemeClr val="accent2"/>
                </a:solidFill>
                <a:latin typeface="Garamond" pitchFamily="18" charset="0"/>
              </a:rPr>
              <a:t>1</a:t>
            </a:r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3" name="ZoneTexte 35"/>
          <p:cNvSpPr txBox="1">
            <a:spLocks noChangeArrowheads="1"/>
          </p:cNvSpPr>
          <p:nvPr/>
        </p:nvSpPr>
        <p:spPr bwMode="auto">
          <a:xfrm rot="20953938">
            <a:off x="5061164" y="4022730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>
                <a:solidFill>
                  <a:schemeClr val="accent2"/>
                </a:solidFill>
                <a:latin typeface="Garamond" pitchFamily="18" charset="0"/>
              </a:rPr>
              <a:t>1</a:t>
            </a:r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42510" y="4414207"/>
            <a:ext cx="918841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Source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508765" y="4325737"/>
            <a:ext cx="1455848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Destination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498326" y="5343599"/>
            <a:ext cx="6064481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fr-FR" sz="2400" dirty="0">
                <a:solidFill>
                  <a:schemeClr val="tx1"/>
                </a:solidFill>
                <a:latin typeface="Garamond" pitchFamily="18" charset="0"/>
              </a:rPr>
              <a:t>RIP ne tient pas compte de la qualité du </a:t>
            </a:r>
            <a:r>
              <a:rPr lang="fr-FR" sz="2400" dirty="0" smtClean="0">
                <a:solidFill>
                  <a:schemeClr val="tx1"/>
                </a:solidFill>
                <a:latin typeface="Garamond" pitchFamily="18" charset="0"/>
              </a:rPr>
              <a:t>lien </a:t>
            </a:r>
          </a:p>
          <a:p>
            <a:pPr marL="0" lvl="1"/>
            <a:r>
              <a:rPr lang="fr-FR" sz="2000" b="0" dirty="0" smtClean="0">
                <a:solidFill>
                  <a:schemeClr val="tx1"/>
                </a:solidFill>
                <a:latin typeface="Garamond" pitchFamily="18" charset="0"/>
              </a:rPr>
              <a:t>(ex. bande passante des liens entre les routeurs)</a:t>
            </a:r>
            <a:endParaRPr lang="fr-FR" sz="2000" b="0" dirty="0">
              <a:solidFill>
                <a:schemeClr val="tx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62071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 smtClean="0">
                <a:latin typeface="Garamond" pitchFamily="18" charset="0"/>
              </a:rPr>
              <a:t>RIP : les inconvénients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90600"/>
            <a:ext cx="8726487" cy="4814888"/>
          </a:xfrm>
        </p:spPr>
        <p:txBody>
          <a:bodyPr lIns="92075" tIns="46038" rIns="92075" bIns="46038"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Une seule métrique est utilisée (nombre de sauts). 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fr-FR" sz="2000" dirty="0" smtClean="0">
                <a:latin typeface="Garamond" pitchFamily="18" charset="0"/>
              </a:rPr>
              <a:t>Le plus court chemin en termes de nombre de sauts n’est pas forcément le meilleur en termes de performance.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fr-FR" sz="2000" b="1" dirty="0" smtClean="0">
                <a:latin typeface="Garamond" pitchFamily="18" charset="0"/>
              </a:rPr>
              <a:t>Ex. </a:t>
            </a:r>
            <a:r>
              <a:rPr lang="fr-FR" sz="2000" b="1" dirty="0">
                <a:latin typeface="Garamond" pitchFamily="18" charset="0"/>
              </a:rPr>
              <a:t>u</a:t>
            </a:r>
            <a:r>
              <a:rPr lang="fr-FR" sz="2000" b="1" dirty="0" smtClean="0">
                <a:latin typeface="Garamond" pitchFamily="18" charset="0"/>
              </a:rPr>
              <a:t>ne surcharge sur l’unes des routes. </a:t>
            </a:r>
          </a:p>
          <a:p>
            <a:pPr marL="342900" lvl="3" indent="-342900" algn="just" eaLnBrk="1" hangingPunct="1">
              <a:lnSpc>
                <a:spcPct val="90000"/>
              </a:lnSpc>
              <a:buSzTx/>
              <a:defRPr/>
            </a:pPr>
            <a:endParaRPr lang="fr-FR" sz="12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342900" lvl="3" indent="-342900" algn="just" eaLnBrk="1" hangingPunct="1">
              <a:lnSpc>
                <a:spcPct val="90000"/>
              </a:lnSpc>
              <a:buSzTx/>
              <a:defRPr/>
            </a:pP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</a:rPr>
              <a:t>RIP n’est pas fiable : </a:t>
            </a:r>
            <a:r>
              <a:rPr lang="fr-FR" b="1" dirty="0" smtClean="0">
                <a:latin typeface="Garamond" pitchFamily="18" charset="0"/>
              </a:rPr>
              <a:t>utilise UDP </a:t>
            </a:r>
            <a:r>
              <a:rPr lang="fr-FR" b="1" dirty="0" smtClean="0">
                <a:latin typeface="Garamond" pitchFamily="18" charset="0"/>
                <a:sym typeface="Wingdings" pitchFamily="2" charset="2"/>
              </a:rPr>
              <a:t> </a:t>
            </a:r>
            <a:r>
              <a:rPr lang="fr-FR" dirty="0" smtClean="0">
                <a:latin typeface="Garamond" pitchFamily="18" charset="0"/>
                <a:sym typeface="Wingdings" pitchFamily="2" charset="2"/>
              </a:rPr>
              <a:t>possibilité de perte des tables de routage.</a:t>
            </a:r>
            <a:endParaRPr lang="fr-FR" dirty="0" smtClean="0">
              <a:latin typeface="Garamond" pitchFamily="18" charset="0"/>
            </a:endParaRPr>
          </a:p>
          <a:p>
            <a:pPr marL="342900" lvl="3" indent="-342900" algn="just" eaLnBrk="1" hangingPunct="1">
              <a:lnSpc>
                <a:spcPct val="90000"/>
              </a:lnSpc>
              <a:buSzTx/>
              <a:defRPr/>
            </a:pPr>
            <a:endParaRPr lang="fr-FR" sz="1200" dirty="0" smtClean="0">
              <a:latin typeface="Garamond" pitchFamily="18" charset="0"/>
            </a:endParaRPr>
          </a:p>
          <a:p>
            <a:pPr marL="342900" lvl="3" indent="-342900" algn="just" eaLnBrk="1" hangingPunct="1">
              <a:lnSpc>
                <a:spcPct val="90000"/>
              </a:lnSpc>
              <a:buSzTx/>
              <a:defRPr/>
            </a:pPr>
            <a:endParaRPr lang="fr-FR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742950" lvl="2" indent="-342900" algn="just">
              <a:lnSpc>
                <a:spcPts val="2600"/>
              </a:lnSpc>
              <a:buClr>
                <a:srgbClr val="333399"/>
              </a:buClr>
              <a:defRPr/>
            </a:pPr>
            <a:endParaRPr lang="fr-FR" b="1" dirty="0" smtClean="0">
              <a:solidFill>
                <a:schemeClr val="accent6"/>
              </a:solidFill>
              <a:latin typeface="Garamond" pitchFamily="18" charset="0"/>
            </a:endParaRPr>
          </a:p>
          <a:p>
            <a:pPr marL="742950" lvl="2" indent="-342900" algn="just">
              <a:lnSpc>
                <a:spcPts val="2600"/>
              </a:lnSpc>
              <a:buClr>
                <a:srgbClr val="333399"/>
              </a:buClr>
              <a:defRPr/>
            </a:pPr>
            <a:endParaRPr lang="fr-FR" b="1" dirty="0" smtClean="0">
              <a:solidFill>
                <a:schemeClr val="accent6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93D2C-6CD6-4CAF-B439-B1AB380175F5}" type="slidenum">
              <a:rPr lang="fr-FR" smtClean="0"/>
              <a:pPr>
                <a:defRPr/>
              </a:pPr>
              <a:t>54</a:t>
            </a:fld>
            <a:endParaRPr lang="fr-FR" dirty="0"/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107950" y="981075"/>
            <a:ext cx="8712200" cy="13319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139700" y="2461832"/>
            <a:ext cx="8503920" cy="3657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62071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 smtClean="0">
                <a:latin typeface="Garamond" pitchFamily="18" charset="0"/>
              </a:rPr>
              <a:t>RIP : les inconvénients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90600"/>
            <a:ext cx="8726487" cy="4814888"/>
          </a:xfrm>
        </p:spPr>
        <p:txBody>
          <a:bodyPr lIns="92075" tIns="46038" rIns="92075" bIns="46038"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Une seule métrique est utilisée (nombre de sauts). 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fr-FR" sz="2000" dirty="0" smtClean="0">
                <a:latin typeface="Garamond" pitchFamily="18" charset="0"/>
              </a:rPr>
              <a:t>Le plus court chemin en termes de nombre de sauts n’est pas forcément le meilleur en termes de performance.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fr-FR" sz="2000" b="1" dirty="0" smtClean="0">
                <a:latin typeface="Garamond" pitchFamily="18" charset="0"/>
              </a:rPr>
              <a:t>Ex. </a:t>
            </a:r>
            <a:r>
              <a:rPr lang="fr-FR" sz="2000" b="1" dirty="0">
                <a:latin typeface="Garamond" pitchFamily="18" charset="0"/>
              </a:rPr>
              <a:t>u</a:t>
            </a:r>
            <a:r>
              <a:rPr lang="fr-FR" sz="2000" b="1" dirty="0" smtClean="0">
                <a:latin typeface="Garamond" pitchFamily="18" charset="0"/>
              </a:rPr>
              <a:t>ne surcharge sur l’unes des routes. </a:t>
            </a:r>
          </a:p>
          <a:p>
            <a:pPr marL="342900" lvl="3" indent="-342900" algn="just" eaLnBrk="1" hangingPunct="1">
              <a:lnSpc>
                <a:spcPct val="90000"/>
              </a:lnSpc>
              <a:buSzTx/>
              <a:defRPr/>
            </a:pPr>
            <a:endParaRPr lang="fr-FR" sz="12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342900" lvl="3" indent="-342900" algn="just" eaLnBrk="1" hangingPunct="1">
              <a:lnSpc>
                <a:spcPct val="90000"/>
              </a:lnSpc>
              <a:buSzTx/>
              <a:defRPr/>
            </a:pP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</a:rPr>
              <a:t>RIP n’est pas fiable : </a:t>
            </a:r>
            <a:r>
              <a:rPr lang="fr-FR" b="1" dirty="0" smtClean="0">
                <a:latin typeface="Garamond" pitchFamily="18" charset="0"/>
              </a:rPr>
              <a:t>utilise UDP </a:t>
            </a:r>
            <a:r>
              <a:rPr lang="fr-FR" b="1" dirty="0" smtClean="0">
                <a:latin typeface="Garamond" pitchFamily="18" charset="0"/>
                <a:sym typeface="Wingdings" pitchFamily="2" charset="2"/>
              </a:rPr>
              <a:t> </a:t>
            </a:r>
            <a:r>
              <a:rPr lang="fr-FR" dirty="0" smtClean="0">
                <a:latin typeface="Garamond" pitchFamily="18" charset="0"/>
                <a:sym typeface="Wingdings" pitchFamily="2" charset="2"/>
              </a:rPr>
              <a:t>possibilité de perte des tables de routage.</a:t>
            </a:r>
            <a:endParaRPr lang="fr-FR" dirty="0" smtClean="0">
              <a:latin typeface="Garamond" pitchFamily="18" charset="0"/>
            </a:endParaRPr>
          </a:p>
          <a:p>
            <a:pPr marL="342900" lvl="3" indent="-342900" algn="just" eaLnBrk="1" hangingPunct="1">
              <a:lnSpc>
                <a:spcPct val="90000"/>
              </a:lnSpc>
              <a:buSzTx/>
              <a:defRPr/>
            </a:pPr>
            <a:endParaRPr lang="fr-FR" sz="1200" dirty="0" smtClean="0"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Ne gère pas les grands réseaux (obsolète) : nombre de saut limité à 15.</a:t>
            </a:r>
          </a:p>
          <a:p>
            <a:pPr marL="800100" lvl="2" indent="-342900" algn="just">
              <a:buClr>
                <a:srgbClr val="FF0000"/>
              </a:buClr>
              <a:buSzPct val="90000"/>
              <a:defRPr/>
            </a:pPr>
            <a:r>
              <a:rPr lang="fr-FR" b="1" dirty="0" smtClean="0">
                <a:latin typeface="Garamond" pitchFamily="18" charset="0"/>
                <a:sym typeface="Wingdings" pitchFamily="2" charset="2"/>
              </a:rPr>
              <a:t>Distance </a:t>
            </a:r>
            <a:r>
              <a:rPr lang="fr-FR" b="1" dirty="0">
                <a:latin typeface="Garamond" pitchFamily="18" charset="0"/>
                <a:sym typeface="Wingdings" pitchFamily="2" charset="2"/>
              </a:rPr>
              <a:t>codée sur 4 </a:t>
            </a:r>
            <a:r>
              <a:rPr lang="fr-FR" b="1" dirty="0" smtClean="0">
                <a:latin typeface="Garamond" pitchFamily="18" charset="0"/>
                <a:sym typeface="Wingdings" pitchFamily="2" charset="2"/>
              </a:rPr>
              <a:t>bits.</a:t>
            </a:r>
            <a:endParaRPr lang="fr-FR" dirty="0" smtClean="0">
              <a:latin typeface="Garamond" pitchFamily="18" charset="0"/>
            </a:endParaRPr>
          </a:p>
          <a:p>
            <a:pPr marL="800100" lvl="2" indent="-342900" algn="just">
              <a:buClr>
                <a:srgbClr val="FF0000"/>
              </a:buClr>
              <a:buSzPct val="90000"/>
              <a:defRPr/>
            </a:pPr>
            <a:r>
              <a:rPr lang="fr-FR" b="1" dirty="0" smtClean="0">
                <a:latin typeface="Garamond" pitchFamily="18" charset="0"/>
              </a:rPr>
              <a:t>Métrique </a:t>
            </a:r>
            <a:r>
              <a:rPr lang="fr-FR" b="1" dirty="0">
                <a:latin typeface="Garamond" pitchFamily="18" charset="0"/>
              </a:rPr>
              <a:t>= 16 </a:t>
            </a:r>
            <a:r>
              <a:rPr lang="fr-FR" dirty="0" smtClean="0">
                <a:latin typeface="Garamond" pitchFamily="18" charset="0"/>
                <a:sym typeface="Wingdings" pitchFamily="2" charset="2"/>
              </a:rPr>
              <a:t> </a:t>
            </a:r>
            <a:r>
              <a:rPr lang="fr-FR" dirty="0" smtClean="0">
                <a:latin typeface="Garamond" pitchFamily="18" charset="0"/>
              </a:rPr>
              <a:t>inaccessibilité </a:t>
            </a:r>
            <a:r>
              <a:rPr lang="fr-FR" dirty="0">
                <a:latin typeface="Garamond" pitchFamily="18" charset="0"/>
              </a:rPr>
              <a:t>de la destination.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1200" dirty="0" smtClean="0">
              <a:latin typeface="Garamond" pitchFamily="18" charset="0"/>
            </a:endParaRPr>
          </a:p>
          <a:p>
            <a:pPr marL="342900" lvl="3" indent="-342900" algn="just" eaLnBrk="1" hangingPunct="1">
              <a:lnSpc>
                <a:spcPct val="90000"/>
              </a:lnSpc>
              <a:buSzTx/>
              <a:defRPr/>
            </a:pPr>
            <a:endParaRPr lang="fr-FR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742950" lvl="2" indent="-342900" algn="just">
              <a:lnSpc>
                <a:spcPts val="2600"/>
              </a:lnSpc>
              <a:buClr>
                <a:srgbClr val="333399"/>
              </a:buClr>
              <a:defRPr/>
            </a:pPr>
            <a:endParaRPr lang="fr-FR" b="1" dirty="0" smtClean="0">
              <a:solidFill>
                <a:schemeClr val="accent6"/>
              </a:solidFill>
              <a:latin typeface="Garamond" pitchFamily="18" charset="0"/>
            </a:endParaRPr>
          </a:p>
          <a:p>
            <a:pPr marL="742950" lvl="2" indent="-342900" algn="just">
              <a:lnSpc>
                <a:spcPts val="2600"/>
              </a:lnSpc>
              <a:buClr>
                <a:srgbClr val="333399"/>
              </a:buClr>
              <a:defRPr/>
            </a:pPr>
            <a:endParaRPr lang="fr-FR" b="1" dirty="0" smtClean="0">
              <a:solidFill>
                <a:schemeClr val="accent6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93D2C-6CD6-4CAF-B439-B1AB380175F5}" type="slidenum">
              <a:rPr lang="fr-FR" smtClean="0"/>
              <a:pPr>
                <a:defRPr/>
              </a:pPr>
              <a:t>55</a:t>
            </a:fld>
            <a:endParaRPr lang="fr-FR" dirty="0"/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107950" y="981075"/>
            <a:ext cx="8712200" cy="13319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152400" y="2965887"/>
            <a:ext cx="7991475" cy="118872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139700" y="2461832"/>
            <a:ext cx="8503920" cy="3657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62071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 smtClean="0">
                <a:latin typeface="Garamond" pitchFamily="18" charset="0"/>
              </a:rPr>
              <a:t>RIP : les inconvénients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90600"/>
            <a:ext cx="8726487" cy="4814888"/>
          </a:xfrm>
        </p:spPr>
        <p:txBody>
          <a:bodyPr lIns="92075" tIns="46038" rIns="92075" bIns="46038"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Une seule métrique est utilisée (nombre de sauts). 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fr-FR" sz="2000" dirty="0" smtClean="0">
                <a:latin typeface="Garamond" pitchFamily="18" charset="0"/>
              </a:rPr>
              <a:t>Le plus court chemin en termes de nombre de sauts n’est pas forcément le meilleur en termes de performance.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fr-FR" sz="2000" b="1" dirty="0" smtClean="0">
                <a:latin typeface="Garamond" pitchFamily="18" charset="0"/>
              </a:rPr>
              <a:t>Ex. </a:t>
            </a:r>
            <a:r>
              <a:rPr lang="fr-FR" sz="2000" b="1" dirty="0">
                <a:latin typeface="Garamond" pitchFamily="18" charset="0"/>
              </a:rPr>
              <a:t>u</a:t>
            </a:r>
            <a:r>
              <a:rPr lang="fr-FR" sz="2000" b="1" dirty="0" smtClean="0">
                <a:latin typeface="Garamond" pitchFamily="18" charset="0"/>
              </a:rPr>
              <a:t>ne surcharge sur l’unes des routes. </a:t>
            </a:r>
          </a:p>
          <a:p>
            <a:pPr marL="342900" lvl="3" indent="-342900" algn="just" eaLnBrk="1" hangingPunct="1">
              <a:lnSpc>
                <a:spcPct val="90000"/>
              </a:lnSpc>
              <a:buSzTx/>
              <a:defRPr/>
            </a:pPr>
            <a:endParaRPr lang="fr-FR" sz="12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342900" lvl="3" indent="-342900" algn="just" eaLnBrk="1" hangingPunct="1">
              <a:lnSpc>
                <a:spcPct val="90000"/>
              </a:lnSpc>
              <a:buSzTx/>
              <a:defRPr/>
            </a:pP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</a:rPr>
              <a:t>RIP n’est pas fiable : </a:t>
            </a:r>
            <a:r>
              <a:rPr lang="fr-FR" b="1" dirty="0" smtClean="0">
                <a:latin typeface="Garamond" pitchFamily="18" charset="0"/>
              </a:rPr>
              <a:t>utilise UDP </a:t>
            </a:r>
            <a:r>
              <a:rPr lang="fr-FR" b="1" dirty="0" smtClean="0">
                <a:latin typeface="Garamond" pitchFamily="18" charset="0"/>
                <a:sym typeface="Wingdings" pitchFamily="2" charset="2"/>
              </a:rPr>
              <a:t> </a:t>
            </a:r>
            <a:r>
              <a:rPr lang="fr-FR" dirty="0" smtClean="0">
                <a:latin typeface="Garamond" pitchFamily="18" charset="0"/>
                <a:sym typeface="Wingdings" pitchFamily="2" charset="2"/>
              </a:rPr>
              <a:t>possibilité de perte des tables de routage.</a:t>
            </a:r>
            <a:endParaRPr lang="fr-FR" dirty="0" smtClean="0">
              <a:latin typeface="Garamond" pitchFamily="18" charset="0"/>
            </a:endParaRPr>
          </a:p>
          <a:p>
            <a:pPr marL="342900" lvl="3" indent="-342900" algn="just" eaLnBrk="1" hangingPunct="1">
              <a:lnSpc>
                <a:spcPct val="90000"/>
              </a:lnSpc>
              <a:buSzTx/>
              <a:defRPr/>
            </a:pPr>
            <a:endParaRPr lang="fr-FR" sz="1200" dirty="0" smtClean="0"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Ne gère pas les grands réseaux (obsolète) : nombre de saut limité à 15.</a:t>
            </a:r>
          </a:p>
          <a:p>
            <a:pPr marL="800100" lvl="2" indent="-342900" algn="just">
              <a:buClr>
                <a:srgbClr val="FF0000"/>
              </a:buClr>
              <a:buSzPct val="90000"/>
              <a:defRPr/>
            </a:pPr>
            <a:r>
              <a:rPr lang="fr-FR" b="1" dirty="0" smtClean="0">
                <a:latin typeface="Garamond" pitchFamily="18" charset="0"/>
                <a:sym typeface="Wingdings" pitchFamily="2" charset="2"/>
              </a:rPr>
              <a:t>Distance </a:t>
            </a:r>
            <a:r>
              <a:rPr lang="fr-FR" b="1" dirty="0">
                <a:latin typeface="Garamond" pitchFamily="18" charset="0"/>
                <a:sym typeface="Wingdings" pitchFamily="2" charset="2"/>
              </a:rPr>
              <a:t>codée sur 4 </a:t>
            </a:r>
            <a:r>
              <a:rPr lang="fr-FR" b="1" dirty="0" smtClean="0">
                <a:latin typeface="Garamond" pitchFamily="18" charset="0"/>
                <a:sym typeface="Wingdings" pitchFamily="2" charset="2"/>
              </a:rPr>
              <a:t>bits.</a:t>
            </a:r>
            <a:endParaRPr lang="fr-FR" dirty="0" smtClean="0">
              <a:latin typeface="Garamond" pitchFamily="18" charset="0"/>
            </a:endParaRPr>
          </a:p>
          <a:p>
            <a:pPr marL="800100" lvl="2" indent="-342900" algn="just">
              <a:buClr>
                <a:srgbClr val="FF0000"/>
              </a:buClr>
              <a:buSzPct val="90000"/>
              <a:defRPr/>
            </a:pPr>
            <a:r>
              <a:rPr lang="fr-FR" b="1" dirty="0" smtClean="0">
                <a:latin typeface="Garamond" pitchFamily="18" charset="0"/>
              </a:rPr>
              <a:t>Métrique </a:t>
            </a:r>
            <a:r>
              <a:rPr lang="fr-FR" b="1" dirty="0">
                <a:latin typeface="Garamond" pitchFamily="18" charset="0"/>
              </a:rPr>
              <a:t>= 16 </a:t>
            </a:r>
            <a:r>
              <a:rPr lang="fr-FR" dirty="0" smtClean="0">
                <a:latin typeface="Garamond" pitchFamily="18" charset="0"/>
                <a:sym typeface="Wingdings" pitchFamily="2" charset="2"/>
              </a:rPr>
              <a:t> </a:t>
            </a:r>
            <a:r>
              <a:rPr lang="fr-FR" dirty="0" smtClean="0">
                <a:latin typeface="Garamond" pitchFamily="18" charset="0"/>
              </a:rPr>
              <a:t>inaccessibilité </a:t>
            </a:r>
            <a:r>
              <a:rPr lang="fr-FR" dirty="0">
                <a:latin typeface="Garamond" pitchFamily="18" charset="0"/>
              </a:rPr>
              <a:t>de la destination.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1200" dirty="0" smtClean="0"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fr-FR" sz="2000" dirty="0" smtClean="0">
                <a:latin typeface="Garamond" pitchFamily="18" charset="0"/>
              </a:rPr>
              <a:t>Des diffusions régulières de la table de routage complète utilisent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une grande quantité de bande passante </a:t>
            </a:r>
            <a:r>
              <a:rPr lang="fr-FR" sz="2000" dirty="0">
                <a:latin typeface="Garamond" pitchFamily="18" charset="0"/>
              </a:rPr>
              <a:t>et cela malgré la convergence. </a:t>
            </a:r>
          </a:p>
          <a:p>
            <a:pPr marL="342900" lvl="3" indent="-342900" algn="just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fr-FR" sz="1200" b="1" dirty="0" smtClean="0">
              <a:latin typeface="Garamond" pitchFamily="18" charset="0"/>
            </a:endParaRPr>
          </a:p>
          <a:p>
            <a:pPr marL="342900" lvl="3" indent="-342900" algn="just" eaLnBrk="1" hangingPunct="1">
              <a:lnSpc>
                <a:spcPct val="90000"/>
              </a:lnSpc>
              <a:buSzTx/>
              <a:defRPr/>
            </a:pPr>
            <a:endParaRPr lang="fr-FR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742950" lvl="2" indent="-342900" algn="just">
              <a:lnSpc>
                <a:spcPts val="2600"/>
              </a:lnSpc>
              <a:buClr>
                <a:srgbClr val="333399"/>
              </a:buClr>
              <a:defRPr/>
            </a:pPr>
            <a:endParaRPr lang="fr-FR" b="1" dirty="0" smtClean="0">
              <a:solidFill>
                <a:schemeClr val="accent6"/>
              </a:solidFill>
              <a:latin typeface="Garamond" pitchFamily="18" charset="0"/>
            </a:endParaRPr>
          </a:p>
          <a:p>
            <a:pPr marL="742950" lvl="2" indent="-342900" algn="just">
              <a:lnSpc>
                <a:spcPts val="2600"/>
              </a:lnSpc>
              <a:buClr>
                <a:srgbClr val="333399"/>
              </a:buClr>
              <a:defRPr/>
            </a:pPr>
            <a:endParaRPr lang="fr-FR" b="1" dirty="0" smtClean="0">
              <a:solidFill>
                <a:schemeClr val="accent6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93D2C-6CD6-4CAF-B439-B1AB380175F5}" type="slidenum">
              <a:rPr lang="fr-FR" smtClean="0"/>
              <a:pPr>
                <a:defRPr/>
              </a:pPr>
              <a:t>56</a:t>
            </a:fld>
            <a:endParaRPr lang="fr-FR" dirty="0"/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107950" y="981075"/>
            <a:ext cx="8712200" cy="13319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152400" y="2965887"/>
            <a:ext cx="7991475" cy="118872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107950" y="4262094"/>
            <a:ext cx="8685213" cy="64008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139700" y="2461832"/>
            <a:ext cx="8503920" cy="3657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62071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 smtClean="0">
                <a:latin typeface="Garamond" pitchFamily="18" charset="0"/>
              </a:rPr>
              <a:t>RIP : les inconvénients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90600"/>
            <a:ext cx="8726487" cy="4814888"/>
          </a:xfrm>
        </p:spPr>
        <p:txBody>
          <a:bodyPr lIns="92075" tIns="46038" rIns="92075" bIns="46038"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Une seule métrique est utilisée (nombre de sauts). 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fr-FR" sz="2000" dirty="0" smtClean="0">
                <a:latin typeface="Garamond" pitchFamily="18" charset="0"/>
              </a:rPr>
              <a:t>Le plus court chemin en termes de nombre de sauts n’est pas forcément le meilleur en termes de performance.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fr-FR" sz="2000" b="1" dirty="0" smtClean="0">
                <a:latin typeface="Garamond" pitchFamily="18" charset="0"/>
              </a:rPr>
              <a:t>Ex. </a:t>
            </a:r>
            <a:r>
              <a:rPr lang="fr-FR" sz="2000" b="1" dirty="0">
                <a:latin typeface="Garamond" pitchFamily="18" charset="0"/>
              </a:rPr>
              <a:t>u</a:t>
            </a:r>
            <a:r>
              <a:rPr lang="fr-FR" sz="2000" b="1" dirty="0" smtClean="0">
                <a:latin typeface="Garamond" pitchFamily="18" charset="0"/>
              </a:rPr>
              <a:t>ne surcharge sur l’unes des routes. </a:t>
            </a:r>
          </a:p>
          <a:p>
            <a:pPr marL="342900" lvl="3" indent="-342900" algn="just" eaLnBrk="1" hangingPunct="1">
              <a:lnSpc>
                <a:spcPct val="90000"/>
              </a:lnSpc>
              <a:buSzTx/>
              <a:defRPr/>
            </a:pPr>
            <a:endParaRPr lang="fr-FR" sz="12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342900" lvl="3" indent="-342900" algn="just" eaLnBrk="1" hangingPunct="1">
              <a:lnSpc>
                <a:spcPct val="90000"/>
              </a:lnSpc>
              <a:buSzTx/>
              <a:defRPr/>
            </a:pP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</a:rPr>
              <a:t>RIP n’est pas fiable : </a:t>
            </a:r>
            <a:r>
              <a:rPr lang="fr-FR" b="1" dirty="0" smtClean="0">
                <a:latin typeface="Garamond" pitchFamily="18" charset="0"/>
              </a:rPr>
              <a:t>utilise UDP </a:t>
            </a:r>
            <a:r>
              <a:rPr lang="fr-FR" b="1" dirty="0" smtClean="0">
                <a:latin typeface="Garamond" pitchFamily="18" charset="0"/>
                <a:sym typeface="Wingdings" pitchFamily="2" charset="2"/>
              </a:rPr>
              <a:t> </a:t>
            </a:r>
            <a:r>
              <a:rPr lang="fr-FR" dirty="0" smtClean="0">
                <a:latin typeface="Garamond" pitchFamily="18" charset="0"/>
                <a:sym typeface="Wingdings" pitchFamily="2" charset="2"/>
              </a:rPr>
              <a:t>possibilité de perte des tables de routage.</a:t>
            </a:r>
            <a:endParaRPr lang="fr-FR" dirty="0" smtClean="0">
              <a:latin typeface="Garamond" pitchFamily="18" charset="0"/>
            </a:endParaRPr>
          </a:p>
          <a:p>
            <a:pPr marL="342900" lvl="3" indent="-342900" algn="just" eaLnBrk="1" hangingPunct="1">
              <a:lnSpc>
                <a:spcPct val="90000"/>
              </a:lnSpc>
              <a:buSzTx/>
              <a:defRPr/>
            </a:pPr>
            <a:endParaRPr lang="fr-FR" sz="1200" dirty="0" smtClean="0"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Ne gère pas les grands réseaux (obsolète) : nombre de saut limité à 15.</a:t>
            </a:r>
          </a:p>
          <a:p>
            <a:pPr marL="800100" lvl="2" indent="-342900" algn="just">
              <a:buClr>
                <a:srgbClr val="FF0000"/>
              </a:buClr>
              <a:buSzPct val="90000"/>
              <a:defRPr/>
            </a:pPr>
            <a:r>
              <a:rPr lang="fr-FR" b="1" dirty="0" smtClean="0">
                <a:latin typeface="Garamond" pitchFamily="18" charset="0"/>
                <a:sym typeface="Wingdings" pitchFamily="2" charset="2"/>
              </a:rPr>
              <a:t>Distance </a:t>
            </a:r>
            <a:r>
              <a:rPr lang="fr-FR" b="1" dirty="0">
                <a:latin typeface="Garamond" pitchFamily="18" charset="0"/>
                <a:sym typeface="Wingdings" pitchFamily="2" charset="2"/>
              </a:rPr>
              <a:t>codée sur 4 </a:t>
            </a:r>
            <a:r>
              <a:rPr lang="fr-FR" b="1" dirty="0" smtClean="0">
                <a:latin typeface="Garamond" pitchFamily="18" charset="0"/>
                <a:sym typeface="Wingdings" pitchFamily="2" charset="2"/>
              </a:rPr>
              <a:t>bits.</a:t>
            </a:r>
            <a:endParaRPr lang="fr-FR" dirty="0" smtClean="0">
              <a:latin typeface="Garamond" pitchFamily="18" charset="0"/>
            </a:endParaRPr>
          </a:p>
          <a:p>
            <a:pPr marL="800100" lvl="2" indent="-342900" algn="just">
              <a:buClr>
                <a:srgbClr val="FF0000"/>
              </a:buClr>
              <a:buSzPct val="90000"/>
              <a:defRPr/>
            </a:pPr>
            <a:r>
              <a:rPr lang="fr-FR" b="1" dirty="0" smtClean="0">
                <a:latin typeface="Garamond" pitchFamily="18" charset="0"/>
              </a:rPr>
              <a:t>Métrique </a:t>
            </a:r>
            <a:r>
              <a:rPr lang="fr-FR" b="1" dirty="0">
                <a:latin typeface="Garamond" pitchFamily="18" charset="0"/>
              </a:rPr>
              <a:t>= 16 </a:t>
            </a:r>
            <a:r>
              <a:rPr lang="fr-FR" dirty="0" smtClean="0">
                <a:latin typeface="Garamond" pitchFamily="18" charset="0"/>
                <a:sym typeface="Wingdings" pitchFamily="2" charset="2"/>
              </a:rPr>
              <a:t> </a:t>
            </a:r>
            <a:r>
              <a:rPr lang="fr-FR" dirty="0" smtClean="0">
                <a:latin typeface="Garamond" pitchFamily="18" charset="0"/>
              </a:rPr>
              <a:t>inaccessibilité </a:t>
            </a:r>
            <a:r>
              <a:rPr lang="fr-FR" dirty="0">
                <a:latin typeface="Garamond" pitchFamily="18" charset="0"/>
              </a:rPr>
              <a:t>de la destination.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fr-FR" sz="1200" dirty="0" smtClean="0"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fr-FR" sz="2000" dirty="0" smtClean="0">
                <a:latin typeface="Garamond" pitchFamily="18" charset="0"/>
              </a:rPr>
              <a:t>Des diffusions régulières de la table de routage complète utilisent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une grande quantité de bande passante </a:t>
            </a:r>
            <a:r>
              <a:rPr lang="fr-FR" sz="2000" dirty="0">
                <a:latin typeface="Garamond" pitchFamily="18" charset="0"/>
              </a:rPr>
              <a:t>et cela malgré la convergence. </a:t>
            </a:r>
          </a:p>
          <a:p>
            <a:pPr marL="342900" lvl="3" indent="-342900" algn="just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fr-FR" sz="1200" b="1" dirty="0" smtClean="0">
              <a:latin typeface="Garamond" pitchFamily="18" charset="0"/>
            </a:endParaRPr>
          </a:p>
          <a:p>
            <a:pPr marL="342900" lvl="3" indent="-342900" algn="just" eaLnBrk="1" hangingPunct="1">
              <a:lnSpc>
                <a:spcPct val="90000"/>
              </a:lnSpc>
              <a:buSzTx/>
              <a:defRPr/>
            </a:pPr>
            <a:r>
              <a:rPr lang="fr-FR" b="1" dirty="0" smtClean="0">
                <a:latin typeface="Garamond" pitchFamily="18" charset="0"/>
              </a:rPr>
              <a:t>Problème de la convergence lente</a:t>
            </a:r>
            <a:r>
              <a:rPr lang="fr-FR" dirty="0" smtClean="0">
                <a:latin typeface="Garamond" pitchFamily="18" charset="0"/>
              </a:rPr>
              <a:t> </a:t>
            </a:r>
            <a:r>
              <a:rPr lang="fr-FR" dirty="0" smtClean="0">
                <a:latin typeface="Garamond" pitchFamily="18" charset="0"/>
                <a:sym typeface="Wingdings" pitchFamily="2" charset="2"/>
              </a:rPr>
              <a:t> les nœuds ne disposent pas de vision globale.</a:t>
            </a:r>
            <a:endParaRPr lang="fr-FR" b="1" dirty="0" smtClean="0">
              <a:latin typeface="Garamond" pitchFamily="18" charset="0"/>
            </a:endParaRPr>
          </a:p>
          <a:p>
            <a:pPr marL="342900" lvl="3" indent="-342900" algn="just" eaLnBrk="1" hangingPunct="1">
              <a:lnSpc>
                <a:spcPct val="90000"/>
              </a:lnSpc>
              <a:buSzTx/>
              <a:defRPr/>
            </a:pPr>
            <a:endParaRPr lang="fr-FR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742950" lvl="2" indent="-342900" algn="just">
              <a:lnSpc>
                <a:spcPts val="2600"/>
              </a:lnSpc>
              <a:buClr>
                <a:srgbClr val="333399"/>
              </a:buClr>
              <a:defRPr/>
            </a:pPr>
            <a:endParaRPr lang="fr-FR" b="1" dirty="0" smtClean="0">
              <a:solidFill>
                <a:schemeClr val="accent6"/>
              </a:solidFill>
              <a:latin typeface="Garamond" pitchFamily="18" charset="0"/>
            </a:endParaRPr>
          </a:p>
          <a:p>
            <a:pPr marL="742950" lvl="2" indent="-342900" algn="just">
              <a:lnSpc>
                <a:spcPts val="2600"/>
              </a:lnSpc>
              <a:buClr>
                <a:srgbClr val="333399"/>
              </a:buClr>
              <a:defRPr/>
            </a:pPr>
            <a:endParaRPr lang="fr-FR" b="1" dirty="0" smtClean="0">
              <a:solidFill>
                <a:schemeClr val="accent6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fr-FR" sz="20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93D2C-6CD6-4CAF-B439-B1AB380175F5}" type="slidenum">
              <a:rPr lang="fr-FR" smtClean="0"/>
              <a:pPr>
                <a:defRPr/>
              </a:pPr>
              <a:t>57</a:t>
            </a:fld>
            <a:endParaRPr lang="fr-FR" dirty="0"/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107950" y="981075"/>
            <a:ext cx="8712200" cy="13319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152400" y="2965887"/>
            <a:ext cx="7991475" cy="118872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107950" y="4262094"/>
            <a:ext cx="8685213" cy="64008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139700" y="2461832"/>
            <a:ext cx="8503920" cy="3657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5" name="Rectangle 8"/>
          <p:cNvSpPr>
            <a:spLocks noChangeArrowheads="1"/>
          </p:cNvSpPr>
          <p:nvPr/>
        </p:nvSpPr>
        <p:spPr bwMode="auto">
          <a:xfrm>
            <a:off x="134938" y="5044240"/>
            <a:ext cx="8685212" cy="68421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re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488950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Problème de la convergence lente</a:t>
            </a:r>
            <a:endParaRPr lang="fr-FR" sz="280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D4FB2-4C80-429E-B69F-53FB9DB29155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  <p:grpSp>
        <p:nvGrpSpPr>
          <p:cNvPr id="59396" name="Groupe 41"/>
          <p:cNvGrpSpPr>
            <a:grpSpLocks/>
          </p:cNvGrpSpPr>
          <p:nvPr/>
        </p:nvGrpSpPr>
        <p:grpSpPr bwMode="auto">
          <a:xfrm>
            <a:off x="468313" y="2276475"/>
            <a:ext cx="5124450" cy="2232025"/>
            <a:chOff x="468313" y="2132856"/>
            <a:chExt cx="7958040" cy="2714600"/>
          </a:xfrm>
        </p:grpSpPr>
        <p:sp>
          <p:nvSpPr>
            <p:cNvPr id="6" name="Ellipse 5"/>
            <p:cNvSpPr/>
            <p:nvPr/>
          </p:nvSpPr>
          <p:spPr bwMode="auto">
            <a:xfrm>
              <a:off x="468313" y="2132856"/>
              <a:ext cx="914631" cy="91516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A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7" name="Ellipse 6"/>
            <p:cNvSpPr/>
            <p:nvPr/>
          </p:nvSpPr>
          <p:spPr bwMode="auto">
            <a:xfrm>
              <a:off x="2627930" y="3932292"/>
              <a:ext cx="914631" cy="91516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U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8" name="Ellipse 7"/>
            <p:cNvSpPr/>
            <p:nvPr/>
          </p:nvSpPr>
          <p:spPr bwMode="auto">
            <a:xfrm>
              <a:off x="971237" y="3860856"/>
              <a:ext cx="914631" cy="91516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T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9" name="Ellipse 8"/>
            <p:cNvSpPr/>
            <p:nvPr/>
          </p:nvSpPr>
          <p:spPr bwMode="auto">
            <a:xfrm>
              <a:off x="7511720" y="3884025"/>
              <a:ext cx="914633" cy="91516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X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0" name="Ellipse 9"/>
            <p:cNvSpPr/>
            <p:nvPr/>
          </p:nvSpPr>
          <p:spPr bwMode="auto">
            <a:xfrm>
              <a:off x="2122539" y="2132856"/>
              <a:ext cx="914633" cy="91516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B</a:t>
              </a:r>
            </a:p>
          </p:txBody>
        </p:sp>
        <p:cxnSp>
          <p:nvCxnSpPr>
            <p:cNvPr id="11" name="Connecteur droit 10"/>
            <p:cNvCxnSpPr>
              <a:stCxn id="6" idx="6"/>
              <a:endCxn id="10" idx="2"/>
            </p:cNvCxnSpPr>
            <p:nvPr/>
          </p:nvCxnSpPr>
          <p:spPr bwMode="auto">
            <a:xfrm flipV="1">
              <a:off x="1382944" y="2590439"/>
              <a:ext cx="739595" cy="0"/>
            </a:xfrm>
            <a:prstGeom prst="line">
              <a:avLst/>
            </a:prstGeom>
            <a:ln w="381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>
              <a:endCxn id="8" idx="0"/>
            </p:cNvCxnSpPr>
            <p:nvPr/>
          </p:nvCxnSpPr>
          <p:spPr bwMode="auto">
            <a:xfrm>
              <a:off x="924396" y="3034505"/>
              <a:ext cx="505391" cy="8263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stCxn id="8" idx="6"/>
            </p:cNvCxnSpPr>
            <p:nvPr/>
          </p:nvCxnSpPr>
          <p:spPr bwMode="auto">
            <a:xfrm flipV="1">
              <a:off x="1885869" y="4293338"/>
              <a:ext cx="74206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necteur droit 20"/>
          <p:cNvCxnSpPr/>
          <p:nvPr/>
        </p:nvCxnSpPr>
        <p:spPr bwMode="auto">
          <a:xfrm flipV="1">
            <a:off x="2124075" y="2654300"/>
            <a:ext cx="476250" cy="1588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 bwMode="auto">
          <a:xfrm>
            <a:off x="2600325" y="2278063"/>
            <a:ext cx="588963" cy="7508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2400" dirty="0" smtClean="0">
                <a:solidFill>
                  <a:srgbClr val="002060"/>
                </a:solidFill>
                <a:latin typeface="Garamond" pitchFamily="18" charset="0"/>
              </a:rPr>
              <a:t>C</a:t>
            </a:r>
            <a:endParaRPr lang="fr-FR" sz="2400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3667125" y="2276475"/>
            <a:ext cx="588963" cy="7524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2400" dirty="0" smtClean="0">
                <a:solidFill>
                  <a:srgbClr val="002060"/>
                </a:solidFill>
                <a:latin typeface="Garamond" pitchFamily="18" charset="0"/>
              </a:rPr>
              <a:t>D</a:t>
            </a:r>
            <a:endParaRPr lang="fr-FR" sz="2400" dirty="0">
              <a:solidFill>
                <a:srgbClr val="002060"/>
              </a:solidFill>
              <a:latin typeface="Garamond" pitchFamily="18" charset="0"/>
            </a:endParaRPr>
          </a:p>
        </p:txBody>
      </p:sp>
      <p:cxnSp>
        <p:nvCxnSpPr>
          <p:cNvPr id="24" name="Connecteur droit 23"/>
          <p:cNvCxnSpPr>
            <a:stCxn id="22" idx="6"/>
            <a:endCxn id="23" idx="2"/>
          </p:cNvCxnSpPr>
          <p:nvPr/>
        </p:nvCxnSpPr>
        <p:spPr bwMode="auto">
          <a:xfrm flipV="1">
            <a:off x="3189288" y="2652713"/>
            <a:ext cx="47783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 bwMode="auto">
          <a:xfrm flipV="1">
            <a:off x="4256088" y="2654300"/>
            <a:ext cx="477837" cy="1588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 bwMode="auto">
          <a:xfrm>
            <a:off x="4733925" y="2276475"/>
            <a:ext cx="588963" cy="7524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2400" dirty="0" smtClean="0">
                <a:solidFill>
                  <a:srgbClr val="002060"/>
                </a:solidFill>
                <a:latin typeface="Garamond" pitchFamily="18" charset="0"/>
              </a:rPr>
              <a:t>E</a:t>
            </a:r>
            <a:endParaRPr lang="fr-FR" sz="2400" dirty="0">
              <a:solidFill>
                <a:srgbClr val="002060"/>
              </a:solidFill>
              <a:latin typeface="Garamond" pitchFamily="18" charset="0"/>
            </a:endParaRPr>
          </a:p>
        </p:txBody>
      </p:sp>
      <p:cxnSp>
        <p:nvCxnSpPr>
          <p:cNvPr id="31" name="Connecteur droit 30"/>
          <p:cNvCxnSpPr/>
          <p:nvPr/>
        </p:nvCxnSpPr>
        <p:spPr bwMode="auto">
          <a:xfrm flipV="1">
            <a:off x="2452688" y="4089400"/>
            <a:ext cx="4778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 bwMode="auto">
          <a:xfrm>
            <a:off x="3992563" y="3757613"/>
            <a:ext cx="587375" cy="7508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2400" dirty="0" smtClean="0">
                <a:solidFill>
                  <a:srgbClr val="002060"/>
                </a:solidFill>
                <a:latin typeface="Garamond" pitchFamily="18" charset="0"/>
              </a:rPr>
              <a:t>W</a:t>
            </a:r>
            <a:endParaRPr lang="fr-FR" sz="2400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33" name="Ellipse 32"/>
          <p:cNvSpPr/>
          <p:nvPr/>
        </p:nvSpPr>
        <p:spPr bwMode="auto">
          <a:xfrm>
            <a:off x="2925763" y="3697288"/>
            <a:ext cx="588962" cy="7524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2400" dirty="0" smtClean="0">
                <a:solidFill>
                  <a:srgbClr val="002060"/>
                </a:solidFill>
                <a:latin typeface="Garamond" pitchFamily="18" charset="0"/>
              </a:rPr>
              <a:t>V</a:t>
            </a:r>
            <a:endParaRPr lang="fr-FR" sz="2400" dirty="0">
              <a:solidFill>
                <a:srgbClr val="002060"/>
              </a:solidFill>
              <a:latin typeface="Garamond" pitchFamily="18" charset="0"/>
            </a:endParaRPr>
          </a:p>
        </p:txBody>
      </p:sp>
      <p:cxnSp>
        <p:nvCxnSpPr>
          <p:cNvPr id="34" name="Connecteur droit 33"/>
          <p:cNvCxnSpPr>
            <a:stCxn id="33" idx="6"/>
          </p:cNvCxnSpPr>
          <p:nvPr/>
        </p:nvCxnSpPr>
        <p:spPr bwMode="auto">
          <a:xfrm flipV="1">
            <a:off x="3514725" y="4052888"/>
            <a:ext cx="4778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32" idx="6"/>
            <a:endCxn id="9" idx="2"/>
          </p:cNvCxnSpPr>
          <p:nvPr/>
        </p:nvCxnSpPr>
        <p:spPr bwMode="auto">
          <a:xfrm flipV="1">
            <a:off x="4579938" y="4092575"/>
            <a:ext cx="423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 bwMode="auto">
          <a:xfrm flipV="1">
            <a:off x="5305425" y="2636838"/>
            <a:ext cx="468313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 bwMode="auto">
          <a:xfrm>
            <a:off x="5724525" y="2278063"/>
            <a:ext cx="588963" cy="7508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2400" dirty="0" smtClean="0">
                <a:solidFill>
                  <a:srgbClr val="002060"/>
                </a:solidFill>
                <a:latin typeface="Garamond" pitchFamily="18" charset="0"/>
              </a:rPr>
              <a:t>F</a:t>
            </a:r>
            <a:endParaRPr lang="fr-FR" sz="2400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48" name="Ellipse 47"/>
          <p:cNvSpPr/>
          <p:nvPr/>
        </p:nvSpPr>
        <p:spPr bwMode="auto">
          <a:xfrm>
            <a:off x="6789738" y="2276475"/>
            <a:ext cx="588962" cy="7524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2400" dirty="0" smtClean="0">
                <a:solidFill>
                  <a:srgbClr val="002060"/>
                </a:solidFill>
                <a:latin typeface="Garamond" pitchFamily="18" charset="0"/>
              </a:rPr>
              <a:t>J</a:t>
            </a:r>
            <a:endParaRPr lang="fr-FR" sz="2400" dirty="0">
              <a:solidFill>
                <a:srgbClr val="002060"/>
              </a:solidFill>
              <a:latin typeface="Garamond" pitchFamily="18" charset="0"/>
            </a:endParaRPr>
          </a:p>
        </p:txBody>
      </p:sp>
      <p:cxnSp>
        <p:nvCxnSpPr>
          <p:cNvPr id="49" name="Connecteur droit 48"/>
          <p:cNvCxnSpPr>
            <a:stCxn id="47" idx="6"/>
            <a:endCxn id="48" idx="2"/>
          </p:cNvCxnSpPr>
          <p:nvPr/>
        </p:nvCxnSpPr>
        <p:spPr bwMode="auto">
          <a:xfrm flipV="1">
            <a:off x="6313488" y="2652713"/>
            <a:ext cx="476250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 bwMode="auto">
          <a:xfrm>
            <a:off x="7858125" y="2260600"/>
            <a:ext cx="588963" cy="7524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2400" dirty="0" smtClean="0">
                <a:solidFill>
                  <a:srgbClr val="002060"/>
                </a:solidFill>
                <a:latin typeface="Garamond" pitchFamily="18" charset="0"/>
              </a:rPr>
              <a:t>H</a:t>
            </a:r>
            <a:endParaRPr lang="fr-FR" sz="2400" dirty="0">
              <a:solidFill>
                <a:srgbClr val="002060"/>
              </a:solidFill>
              <a:latin typeface="Garamond" pitchFamily="18" charset="0"/>
            </a:endParaRPr>
          </a:p>
        </p:txBody>
      </p:sp>
      <p:cxnSp>
        <p:nvCxnSpPr>
          <p:cNvPr id="52" name="Connecteur droit 51"/>
          <p:cNvCxnSpPr>
            <a:endCxn id="51" idx="2"/>
          </p:cNvCxnSpPr>
          <p:nvPr/>
        </p:nvCxnSpPr>
        <p:spPr bwMode="auto">
          <a:xfrm flipV="1">
            <a:off x="7380288" y="2636838"/>
            <a:ext cx="47783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 bwMode="auto">
          <a:xfrm flipV="1">
            <a:off x="5580063" y="4094163"/>
            <a:ext cx="4778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/>
          <p:cNvSpPr/>
          <p:nvPr/>
        </p:nvSpPr>
        <p:spPr bwMode="auto">
          <a:xfrm>
            <a:off x="7119938" y="3762375"/>
            <a:ext cx="588962" cy="75088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2400" dirty="0" smtClean="0">
                <a:solidFill>
                  <a:srgbClr val="002060"/>
                </a:solidFill>
                <a:latin typeface="Garamond" pitchFamily="18" charset="0"/>
              </a:rPr>
              <a:t>Z</a:t>
            </a:r>
            <a:endParaRPr lang="fr-FR" sz="2400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69" name="Ellipse 68"/>
          <p:cNvSpPr/>
          <p:nvPr/>
        </p:nvSpPr>
        <p:spPr bwMode="auto">
          <a:xfrm>
            <a:off x="6053138" y="3702050"/>
            <a:ext cx="588962" cy="7524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2400" dirty="0" smtClean="0">
                <a:solidFill>
                  <a:srgbClr val="002060"/>
                </a:solidFill>
                <a:latin typeface="Garamond" pitchFamily="18" charset="0"/>
              </a:rPr>
              <a:t>Y</a:t>
            </a:r>
            <a:endParaRPr lang="fr-FR" sz="2400" dirty="0">
              <a:solidFill>
                <a:srgbClr val="002060"/>
              </a:solidFill>
              <a:latin typeface="Garamond" pitchFamily="18" charset="0"/>
            </a:endParaRPr>
          </a:p>
        </p:txBody>
      </p:sp>
      <p:cxnSp>
        <p:nvCxnSpPr>
          <p:cNvPr id="70" name="Connecteur droit 69"/>
          <p:cNvCxnSpPr>
            <a:stCxn id="69" idx="6"/>
          </p:cNvCxnSpPr>
          <p:nvPr/>
        </p:nvCxnSpPr>
        <p:spPr bwMode="auto">
          <a:xfrm flipV="1">
            <a:off x="6642100" y="4057650"/>
            <a:ext cx="4778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68" idx="7"/>
            <a:endCxn id="51" idx="4"/>
          </p:cNvCxnSpPr>
          <p:nvPr/>
        </p:nvCxnSpPr>
        <p:spPr bwMode="auto">
          <a:xfrm flipV="1">
            <a:off x="7621588" y="3013075"/>
            <a:ext cx="530225" cy="8588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19" name="Rectangle 73"/>
          <p:cNvSpPr>
            <a:spLocks noChangeArrowheads="1"/>
          </p:cNvSpPr>
          <p:nvPr/>
        </p:nvSpPr>
        <p:spPr bwMode="auto">
          <a:xfrm>
            <a:off x="1271588" y="5199063"/>
            <a:ext cx="6180137" cy="461962"/>
          </a:xfrm>
          <a:prstGeom prst="rect">
            <a:avLst/>
          </a:prstGeom>
          <a:solidFill>
            <a:srgbClr val="FFC993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fr-FR" sz="2400" dirty="0">
                <a:latin typeface="Garamond" pitchFamily="18" charset="0"/>
                <a:sym typeface="Wingdings" pitchFamily="2" charset="2"/>
              </a:rPr>
              <a:t>Les nœuds ne disposent pas de vision globale</a:t>
            </a:r>
            <a:endParaRPr lang="fr-FR" sz="2400" dirty="0"/>
          </a:p>
        </p:txBody>
      </p:sp>
      <p:graphicFrame>
        <p:nvGraphicFramePr>
          <p:cNvPr id="75" name="Tableau 74"/>
          <p:cNvGraphicFramePr>
            <a:graphicFrameLocks noGrp="1"/>
          </p:cNvGraphicFramePr>
          <p:nvPr/>
        </p:nvGraphicFramePr>
        <p:xfrm>
          <a:off x="250825" y="1412875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/>
                          <a:ea typeface="Calibri"/>
                          <a:cs typeface="Times New Roman"/>
                        </a:rPr>
                        <a:t>1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666" name="ZoneTexte 23"/>
          <p:cNvSpPr txBox="1">
            <a:spLocks noChangeArrowheads="1"/>
          </p:cNvSpPr>
          <p:nvPr/>
        </p:nvSpPr>
        <p:spPr bwMode="auto">
          <a:xfrm>
            <a:off x="695325" y="908050"/>
            <a:ext cx="2341563" cy="36988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B</a:t>
            </a:r>
          </a:p>
        </p:txBody>
      </p:sp>
      <p:sp>
        <p:nvSpPr>
          <p:cNvPr id="59435" name="Flèche droite 77"/>
          <p:cNvSpPr>
            <a:spLocks noChangeArrowheads="1"/>
          </p:cNvSpPr>
          <p:nvPr/>
        </p:nvSpPr>
        <p:spPr bwMode="auto">
          <a:xfrm rot="-2810772">
            <a:off x="3176" y="2836862"/>
            <a:ext cx="539750" cy="485775"/>
          </a:xfrm>
          <a:prstGeom prst="rightArrow">
            <a:avLst>
              <a:gd name="adj1" fmla="val 50000"/>
              <a:gd name="adj2" fmla="val 49861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" name="ZoneTexte 23"/>
          <p:cNvSpPr txBox="1">
            <a:spLocks noChangeArrowheads="1"/>
          </p:cNvSpPr>
          <p:nvPr/>
        </p:nvSpPr>
        <p:spPr bwMode="auto">
          <a:xfrm>
            <a:off x="6084888" y="908050"/>
            <a:ext cx="2384425" cy="36988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H</a:t>
            </a:r>
          </a:p>
        </p:txBody>
      </p:sp>
      <p:graphicFrame>
        <p:nvGraphicFramePr>
          <p:cNvPr id="41" name="Tableau 40"/>
          <p:cNvGraphicFramePr>
            <a:graphicFrameLocks noGrp="1"/>
          </p:cNvGraphicFramePr>
          <p:nvPr/>
        </p:nvGraphicFramePr>
        <p:xfrm>
          <a:off x="4572000" y="1322388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J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/>
                          <a:ea typeface="Calibri"/>
                          <a:cs typeface="Times New Roman"/>
                        </a:rPr>
                        <a:t>7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451" name="Flèche droite 59"/>
          <p:cNvSpPr>
            <a:spLocks noChangeArrowheads="1"/>
          </p:cNvSpPr>
          <p:nvPr/>
        </p:nvSpPr>
        <p:spPr bwMode="auto">
          <a:xfrm rot="7898933">
            <a:off x="8149432" y="1624806"/>
            <a:ext cx="977900" cy="484187"/>
          </a:xfrm>
          <a:prstGeom prst="rightArrow">
            <a:avLst>
              <a:gd name="adj1" fmla="val 50000"/>
              <a:gd name="adj2" fmla="val 50024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3" name="Connecteur droit avec flèche 2"/>
          <p:cNvCxnSpPr/>
          <p:nvPr/>
        </p:nvCxnSpPr>
        <p:spPr bwMode="auto">
          <a:xfrm>
            <a:off x="1828006" y="1911112"/>
            <a:ext cx="1" cy="36576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8397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re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488950"/>
          </a:xfrm>
        </p:spPr>
        <p:txBody>
          <a:bodyPr/>
          <a:lstStyle/>
          <a:p>
            <a:r>
              <a:rPr lang="fr-FR" sz="2800" b="1" smtClean="0">
                <a:latin typeface="Garamond" pitchFamily="18" charset="0"/>
              </a:rPr>
              <a:t>Problème de la convergence lente</a:t>
            </a:r>
            <a:endParaRPr lang="fr-FR" sz="280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26E43-273B-47AD-8116-AEB371321719}" type="slidenum">
              <a:rPr lang="fr-FR" smtClean="0"/>
              <a:pPr>
                <a:defRPr/>
              </a:pPr>
              <a:t>59</a:t>
            </a:fld>
            <a:endParaRPr lang="fr-FR"/>
          </a:p>
        </p:txBody>
      </p:sp>
      <p:grpSp>
        <p:nvGrpSpPr>
          <p:cNvPr id="60420" name="Groupe 41"/>
          <p:cNvGrpSpPr>
            <a:grpSpLocks/>
          </p:cNvGrpSpPr>
          <p:nvPr/>
        </p:nvGrpSpPr>
        <p:grpSpPr bwMode="auto">
          <a:xfrm>
            <a:off x="468313" y="2276475"/>
            <a:ext cx="5124450" cy="2232025"/>
            <a:chOff x="468313" y="2132856"/>
            <a:chExt cx="7958040" cy="2714600"/>
          </a:xfrm>
        </p:grpSpPr>
        <p:sp>
          <p:nvSpPr>
            <p:cNvPr id="6" name="Ellipse 5"/>
            <p:cNvSpPr/>
            <p:nvPr/>
          </p:nvSpPr>
          <p:spPr bwMode="auto">
            <a:xfrm>
              <a:off x="468313" y="2132856"/>
              <a:ext cx="914631" cy="91516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A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7" name="Ellipse 6"/>
            <p:cNvSpPr/>
            <p:nvPr/>
          </p:nvSpPr>
          <p:spPr bwMode="auto">
            <a:xfrm>
              <a:off x="2627930" y="3932292"/>
              <a:ext cx="914631" cy="91516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U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8" name="Ellipse 7"/>
            <p:cNvSpPr/>
            <p:nvPr/>
          </p:nvSpPr>
          <p:spPr bwMode="auto">
            <a:xfrm>
              <a:off x="971237" y="3860856"/>
              <a:ext cx="914631" cy="91516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T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9" name="Ellipse 8"/>
            <p:cNvSpPr/>
            <p:nvPr/>
          </p:nvSpPr>
          <p:spPr bwMode="auto">
            <a:xfrm>
              <a:off x="7511720" y="3884025"/>
              <a:ext cx="914633" cy="91516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 smtClean="0">
                  <a:solidFill>
                    <a:srgbClr val="002060"/>
                  </a:solidFill>
                  <a:latin typeface="Garamond" pitchFamily="18" charset="0"/>
                </a:rPr>
                <a:t>X</a:t>
              </a:r>
              <a:endParaRPr lang="fr-FR" sz="2400" dirty="0">
                <a:solidFill>
                  <a:srgbClr val="002060"/>
                </a:solidFill>
                <a:latin typeface="Garamond" pitchFamily="18" charset="0"/>
              </a:endParaRPr>
            </a:p>
          </p:txBody>
        </p:sp>
        <p:sp>
          <p:nvSpPr>
            <p:cNvPr id="10" name="Ellipse 9"/>
            <p:cNvSpPr/>
            <p:nvPr/>
          </p:nvSpPr>
          <p:spPr bwMode="auto">
            <a:xfrm>
              <a:off x="2122539" y="2132856"/>
              <a:ext cx="914633" cy="91516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fr-FR" sz="2400" dirty="0">
                  <a:solidFill>
                    <a:srgbClr val="002060"/>
                  </a:solidFill>
                  <a:latin typeface="Garamond" pitchFamily="18" charset="0"/>
                </a:rPr>
                <a:t>B</a:t>
              </a:r>
            </a:p>
          </p:txBody>
        </p:sp>
        <p:cxnSp>
          <p:nvCxnSpPr>
            <p:cNvPr id="11" name="Connecteur droit 10"/>
            <p:cNvCxnSpPr>
              <a:stCxn id="6" idx="6"/>
              <a:endCxn id="10" idx="2"/>
            </p:cNvCxnSpPr>
            <p:nvPr/>
          </p:nvCxnSpPr>
          <p:spPr bwMode="auto">
            <a:xfrm flipV="1">
              <a:off x="1382944" y="2590439"/>
              <a:ext cx="739595" cy="0"/>
            </a:xfrm>
            <a:prstGeom prst="line">
              <a:avLst/>
            </a:prstGeom>
            <a:ln w="381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>
              <a:endCxn id="8" idx="0"/>
            </p:cNvCxnSpPr>
            <p:nvPr/>
          </p:nvCxnSpPr>
          <p:spPr bwMode="auto">
            <a:xfrm>
              <a:off x="924396" y="3034505"/>
              <a:ext cx="505391" cy="8263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stCxn id="8" idx="6"/>
            </p:cNvCxnSpPr>
            <p:nvPr/>
          </p:nvCxnSpPr>
          <p:spPr bwMode="auto">
            <a:xfrm flipV="1">
              <a:off x="1885869" y="4293338"/>
              <a:ext cx="74206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necteur droit 20"/>
          <p:cNvCxnSpPr/>
          <p:nvPr/>
        </p:nvCxnSpPr>
        <p:spPr bwMode="auto">
          <a:xfrm flipV="1">
            <a:off x="2124075" y="2654300"/>
            <a:ext cx="476250" cy="1588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 bwMode="auto">
          <a:xfrm>
            <a:off x="2600325" y="2278063"/>
            <a:ext cx="588963" cy="7508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2400" dirty="0" smtClean="0">
                <a:solidFill>
                  <a:srgbClr val="002060"/>
                </a:solidFill>
                <a:latin typeface="Garamond" pitchFamily="18" charset="0"/>
              </a:rPr>
              <a:t>C</a:t>
            </a:r>
            <a:endParaRPr lang="fr-FR" sz="2400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3667125" y="2276475"/>
            <a:ext cx="588963" cy="7524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2400" dirty="0" smtClean="0">
                <a:solidFill>
                  <a:srgbClr val="002060"/>
                </a:solidFill>
                <a:latin typeface="Garamond" pitchFamily="18" charset="0"/>
              </a:rPr>
              <a:t>D</a:t>
            </a:r>
            <a:endParaRPr lang="fr-FR" sz="2400" dirty="0">
              <a:solidFill>
                <a:srgbClr val="002060"/>
              </a:solidFill>
              <a:latin typeface="Garamond" pitchFamily="18" charset="0"/>
            </a:endParaRPr>
          </a:p>
        </p:txBody>
      </p:sp>
      <p:cxnSp>
        <p:nvCxnSpPr>
          <p:cNvPr id="24" name="Connecteur droit 23"/>
          <p:cNvCxnSpPr>
            <a:stCxn id="22" idx="6"/>
            <a:endCxn id="23" idx="2"/>
          </p:cNvCxnSpPr>
          <p:nvPr/>
        </p:nvCxnSpPr>
        <p:spPr bwMode="auto">
          <a:xfrm flipV="1">
            <a:off x="3189288" y="2652713"/>
            <a:ext cx="47783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 bwMode="auto">
          <a:xfrm flipV="1">
            <a:off x="4256088" y="2654300"/>
            <a:ext cx="477837" cy="1588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 bwMode="auto">
          <a:xfrm>
            <a:off x="4733925" y="2276475"/>
            <a:ext cx="588963" cy="7524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2400" dirty="0" smtClean="0">
                <a:solidFill>
                  <a:srgbClr val="002060"/>
                </a:solidFill>
                <a:latin typeface="Garamond" pitchFamily="18" charset="0"/>
              </a:rPr>
              <a:t>E</a:t>
            </a:r>
            <a:endParaRPr lang="fr-FR" sz="2400" dirty="0">
              <a:solidFill>
                <a:srgbClr val="002060"/>
              </a:solidFill>
              <a:latin typeface="Garamond" pitchFamily="18" charset="0"/>
            </a:endParaRPr>
          </a:p>
        </p:txBody>
      </p:sp>
      <p:cxnSp>
        <p:nvCxnSpPr>
          <p:cNvPr id="31" name="Connecteur droit 30"/>
          <p:cNvCxnSpPr/>
          <p:nvPr/>
        </p:nvCxnSpPr>
        <p:spPr bwMode="auto">
          <a:xfrm flipV="1">
            <a:off x="2452688" y="4089400"/>
            <a:ext cx="4778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 bwMode="auto">
          <a:xfrm>
            <a:off x="3992563" y="3757613"/>
            <a:ext cx="587375" cy="7508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2400" dirty="0" smtClean="0">
                <a:solidFill>
                  <a:srgbClr val="002060"/>
                </a:solidFill>
                <a:latin typeface="Garamond" pitchFamily="18" charset="0"/>
              </a:rPr>
              <a:t>W</a:t>
            </a:r>
            <a:endParaRPr lang="fr-FR" sz="2400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33" name="Ellipse 32"/>
          <p:cNvSpPr/>
          <p:nvPr/>
        </p:nvSpPr>
        <p:spPr bwMode="auto">
          <a:xfrm>
            <a:off x="2925763" y="3697288"/>
            <a:ext cx="588962" cy="7524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2400" dirty="0" smtClean="0">
                <a:solidFill>
                  <a:srgbClr val="002060"/>
                </a:solidFill>
                <a:latin typeface="Garamond" pitchFamily="18" charset="0"/>
              </a:rPr>
              <a:t>V</a:t>
            </a:r>
            <a:endParaRPr lang="fr-FR" sz="2400" dirty="0">
              <a:solidFill>
                <a:srgbClr val="002060"/>
              </a:solidFill>
              <a:latin typeface="Garamond" pitchFamily="18" charset="0"/>
            </a:endParaRPr>
          </a:p>
        </p:txBody>
      </p:sp>
      <p:cxnSp>
        <p:nvCxnSpPr>
          <p:cNvPr id="34" name="Connecteur droit 33"/>
          <p:cNvCxnSpPr>
            <a:stCxn id="33" idx="6"/>
          </p:cNvCxnSpPr>
          <p:nvPr/>
        </p:nvCxnSpPr>
        <p:spPr bwMode="auto">
          <a:xfrm flipV="1">
            <a:off x="3514725" y="4052888"/>
            <a:ext cx="4778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32" idx="6"/>
            <a:endCxn id="9" idx="2"/>
          </p:cNvCxnSpPr>
          <p:nvPr/>
        </p:nvCxnSpPr>
        <p:spPr bwMode="auto">
          <a:xfrm flipV="1">
            <a:off x="4579938" y="4092575"/>
            <a:ext cx="423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 bwMode="auto">
          <a:xfrm flipV="1">
            <a:off x="5305425" y="2636838"/>
            <a:ext cx="468313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 bwMode="auto">
          <a:xfrm>
            <a:off x="5724525" y="2278063"/>
            <a:ext cx="588963" cy="7508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2400" dirty="0" smtClean="0">
                <a:solidFill>
                  <a:srgbClr val="002060"/>
                </a:solidFill>
                <a:latin typeface="Garamond" pitchFamily="18" charset="0"/>
              </a:rPr>
              <a:t>F</a:t>
            </a:r>
            <a:endParaRPr lang="fr-FR" sz="2400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48" name="Ellipse 47"/>
          <p:cNvSpPr/>
          <p:nvPr/>
        </p:nvSpPr>
        <p:spPr bwMode="auto">
          <a:xfrm>
            <a:off x="6789738" y="2276475"/>
            <a:ext cx="588962" cy="7524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2400" dirty="0" smtClean="0">
                <a:solidFill>
                  <a:srgbClr val="002060"/>
                </a:solidFill>
                <a:latin typeface="Garamond" pitchFamily="18" charset="0"/>
              </a:rPr>
              <a:t>J</a:t>
            </a:r>
            <a:endParaRPr lang="fr-FR" sz="2400" dirty="0">
              <a:solidFill>
                <a:srgbClr val="002060"/>
              </a:solidFill>
              <a:latin typeface="Garamond" pitchFamily="18" charset="0"/>
            </a:endParaRPr>
          </a:p>
        </p:txBody>
      </p:sp>
      <p:cxnSp>
        <p:nvCxnSpPr>
          <p:cNvPr id="49" name="Connecteur droit 48"/>
          <p:cNvCxnSpPr>
            <a:stCxn id="47" idx="6"/>
            <a:endCxn id="48" idx="2"/>
          </p:cNvCxnSpPr>
          <p:nvPr/>
        </p:nvCxnSpPr>
        <p:spPr bwMode="auto">
          <a:xfrm flipV="1">
            <a:off x="6313488" y="2652713"/>
            <a:ext cx="476250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 bwMode="auto">
          <a:xfrm>
            <a:off x="7858125" y="2260600"/>
            <a:ext cx="588963" cy="7524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2400" dirty="0" smtClean="0">
                <a:solidFill>
                  <a:srgbClr val="002060"/>
                </a:solidFill>
                <a:latin typeface="Garamond" pitchFamily="18" charset="0"/>
              </a:rPr>
              <a:t>H</a:t>
            </a:r>
            <a:endParaRPr lang="fr-FR" sz="2400" dirty="0">
              <a:solidFill>
                <a:srgbClr val="002060"/>
              </a:solidFill>
              <a:latin typeface="Garamond" pitchFamily="18" charset="0"/>
            </a:endParaRPr>
          </a:p>
        </p:txBody>
      </p:sp>
      <p:cxnSp>
        <p:nvCxnSpPr>
          <p:cNvPr id="52" name="Connecteur droit 51"/>
          <p:cNvCxnSpPr>
            <a:endCxn id="51" idx="2"/>
          </p:cNvCxnSpPr>
          <p:nvPr/>
        </p:nvCxnSpPr>
        <p:spPr bwMode="auto">
          <a:xfrm flipV="1">
            <a:off x="7380288" y="2636838"/>
            <a:ext cx="47783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 bwMode="auto">
          <a:xfrm flipV="1">
            <a:off x="5580063" y="4094163"/>
            <a:ext cx="4778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/>
          <p:cNvSpPr/>
          <p:nvPr/>
        </p:nvSpPr>
        <p:spPr bwMode="auto">
          <a:xfrm>
            <a:off x="7119938" y="3762375"/>
            <a:ext cx="588962" cy="75088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2400" dirty="0" smtClean="0">
                <a:solidFill>
                  <a:srgbClr val="002060"/>
                </a:solidFill>
                <a:latin typeface="Garamond" pitchFamily="18" charset="0"/>
              </a:rPr>
              <a:t>Z</a:t>
            </a:r>
            <a:endParaRPr lang="fr-FR" sz="2400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69" name="Ellipse 68"/>
          <p:cNvSpPr/>
          <p:nvPr/>
        </p:nvSpPr>
        <p:spPr bwMode="auto">
          <a:xfrm>
            <a:off x="6053138" y="3702050"/>
            <a:ext cx="588962" cy="7524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2400" dirty="0" smtClean="0">
                <a:solidFill>
                  <a:srgbClr val="002060"/>
                </a:solidFill>
                <a:latin typeface="Garamond" pitchFamily="18" charset="0"/>
              </a:rPr>
              <a:t>Y</a:t>
            </a:r>
            <a:endParaRPr lang="fr-FR" sz="2400" dirty="0">
              <a:solidFill>
                <a:srgbClr val="002060"/>
              </a:solidFill>
              <a:latin typeface="Garamond" pitchFamily="18" charset="0"/>
            </a:endParaRPr>
          </a:p>
        </p:txBody>
      </p:sp>
      <p:cxnSp>
        <p:nvCxnSpPr>
          <p:cNvPr id="70" name="Connecteur droit 69"/>
          <p:cNvCxnSpPr>
            <a:stCxn id="69" idx="6"/>
          </p:cNvCxnSpPr>
          <p:nvPr/>
        </p:nvCxnSpPr>
        <p:spPr bwMode="auto">
          <a:xfrm flipV="1">
            <a:off x="6642100" y="4057650"/>
            <a:ext cx="4778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68" idx="7"/>
            <a:endCxn id="51" idx="4"/>
          </p:cNvCxnSpPr>
          <p:nvPr/>
        </p:nvCxnSpPr>
        <p:spPr bwMode="auto">
          <a:xfrm flipV="1">
            <a:off x="7621588" y="3013075"/>
            <a:ext cx="530225" cy="8588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au 74"/>
          <p:cNvGraphicFramePr>
            <a:graphicFrameLocks noGrp="1"/>
          </p:cNvGraphicFramePr>
          <p:nvPr/>
        </p:nvGraphicFramePr>
        <p:xfrm>
          <a:off x="250825" y="1412875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16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0458" name="ZoneTexte 23"/>
          <p:cNvSpPr txBox="1">
            <a:spLocks noChangeArrowheads="1"/>
          </p:cNvSpPr>
          <p:nvPr/>
        </p:nvSpPr>
        <p:spPr bwMode="auto">
          <a:xfrm>
            <a:off x="695325" y="908050"/>
            <a:ext cx="23415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FF0000"/>
                </a:solidFill>
                <a:latin typeface="Garamond" pitchFamily="18" charset="0"/>
              </a:rPr>
              <a:t>Table de routage de B</a:t>
            </a:r>
          </a:p>
        </p:txBody>
      </p:sp>
      <p:grpSp>
        <p:nvGrpSpPr>
          <p:cNvPr id="60459" name="Groupe 37"/>
          <p:cNvGrpSpPr>
            <a:grpSpLocks/>
          </p:cNvGrpSpPr>
          <p:nvPr/>
        </p:nvGrpSpPr>
        <p:grpSpPr bwMode="auto">
          <a:xfrm>
            <a:off x="1150938" y="2527300"/>
            <a:ext cx="252412" cy="250825"/>
            <a:chOff x="2051050" y="2276475"/>
            <a:chExt cx="576263" cy="647700"/>
          </a:xfrm>
        </p:grpSpPr>
        <p:cxnSp>
          <p:nvCxnSpPr>
            <p:cNvPr id="60474" name="Connecteur droit 26"/>
            <p:cNvCxnSpPr>
              <a:cxnSpLocks noChangeShapeType="1"/>
            </p:cNvCxnSpPr>
            <p:nvPr/>
          </p:nvCxnSpPr>
          <p:spPr bwMode="auto">
            <a:xfrm flipH="1">
              <a:off x="2051050" y="2276475"/>
              <a:ext cx="576263" cy="64770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75" name="Connecteur droit 28"/>
            <p:cNvCxnSpPr>
              <a:cxnSpLocks noChangeShapeType="1"/>
            </p:cNvCxnSpPr>
            <p:nvPr/>
          </p:nvCxnSpPr>
          <p:spPr bwMode="auto">
            <a:xfrm>
              <a:off x="2124075" y="2276475"/>
              <a:ext cx="360363" cy="576263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60460" name="Connecteur droit avec flèche 41"/>
          <p:cNvCxnSpPr>
            <a:cxnSpLocks noChangeShapeType="1"/>
          </p:cNvCxnSpPr>
          <p:nvPr/>
        </p:nvCxnSpPr>
        <p:spPr bwMode="auto">
          <a:xfrm>
            <a:off x="2136775" y="2955925"/>
            <a:ext cx="433388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61" name="Connecteur droit avec flèche 42"/>
          <p:cNvCxnSpPr>
            <a:cxnSpLocks noChangeShapeType="1"/>
          </p:cNvCxnSpPr>
          <p:nvPr/>
        </p:nvCxnSpPr>
        <p:spPr bwMode="auto">
          <a:xfrm>
            <a:off x="3276600" y="2997200"/>
            <a:ext cx="431800" cy="0"/>
          </a:xfrm>
          <a:prstGeom prst="straightConnector1">
            <a:avLst/>
          </a:prstGeom>
          <a:noFill/>
          <a:ln w="3810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62" name="Connecteur droit avec flèche 52"/>
          <p:cNvCxnSpPr>
            <a:cxnSpLocks noChangeShapeType="1"/>
          </p:cNvCxnSpPr>
          <p:nvPr/>
        </p:nvCxnSpPr>
        <p:spPr bwMode="auto">
          <a:xfrm>
            <a:off x="4297363" y="2982913"/>
            <a:ext cx="431800" cy="0"/>
          </a:xfrm>
          <a:prstGeom prst="straightConnector1">
            <a:avLst/>
          </a:prstGeom>
          <a:noFill/>
          <a:ln w="3810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63" name="Connecteur droit avec flèche 53"/>
          <p:cNvCxnSpPr>
            <a:cxnSpLocks noChangeShapeType="1"/>
          </p:cNvCxnSpPr>
          <p:nvPr/>
        </p:nvCxnSpPr>
        <p:spPr bwMode="auto">
          <a:xfrm>
            <a:off x="5364163" y="3024188"/>
            <a:ext cx="431800" cy="0"/>
          </a:xfrm>
          <a:prstGeom prst="straightConnector1">
            <a:avLst/>
          </a:prstGeom>
          <a:noFill/>
          <a:ln w="3810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64" name="Connecteur droit avec flèche 54"/>
          <p:cNvCxnSpPr>
            <a:cxnSpLocks noChangeShapeType="1"/>
          </p:cNvCxnSpPr>
          <p:nvPr/>
        </p:nvCxnSpPr>
        <p:spPr bwMode="auto">
          <a:xfrm>
            <a:off x="6351588" y="3033713"/>
            <a:ext cx="431800" cy="0"/>
          </a:xfrm>
          <a:prstGeom prst="straightConnector1">
            <a:avLst/>
          </a:prstGeom>
          <a:noFill/>
          <a:ln w="3810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65" name="Connecteur droit avec flèche 55"/>
          <p:cNvCxnSpPr>
            <a:cxnSpLocks noChangeShapeType="1"/>
          </p:cNvCxnSpPr>
          <p:nvPr/>
        </p:nvCxnSpPr>
        <p:spPr bwMode="auto">
          <a:xfrm>
            <a:off x="7462838" y="3006725"/>
            <a:ext cx="431800" cy="0"/>
          </a:xfrm>
          <a:prstGeom prst="straightConnector1">
            <a:avLst/>
          </a:prstGeom>
          <a:noFill/>
          <a:ln w="3810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66" name="Rectangle 56"/>
          <p:cNvSpPr>
            <a:spLocks noChangeArrowheads="1"/>
          </p:cNvSpPr>
          <p:nvPr/>
        </p:nvSpPr>
        <p:spPr bwMode="auto">
          <a:xfrm>
            <a:off x="4198938" y="1484313"/>
            <a:ext cx="2244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Garamond" pitchFamily="18" charset="0"/>
              </a:rPr>
              <a:t>invalid timer : 3 mins</a:t>
            </a:r>
            <a:endParaRPr lang="fr-FR"/>
          </a:p>
        </p:txBody>
      </p:sp>
      <p:sp>
        <p:nvSpPr>
          <p:cNvPr id="60467" name="Rectangle 57"/>
          <p:cNvSpPr>
            <a:spLocks noChangeArrowheads="1"/>
          </p:cNvSpPr>
          <p:nvPr/>
        </p:nvSpPr>
        <p:spPr bwMode="auto">
          <a:xfrm>
            <a:off x="1174750" y="2997200"/>
            <a:ext cx="1766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0000"/>
                </a:solidFill>
                <a:latin typeface="Garamond" pitchFamily="18" charset="0"/>
              </a:rPr>
              <a:t>Immédiatement</a:t>
            </a:r>
            <a:endParaRPr lang="fr-FR"/>
          </a:p>
        </p:txBody>
      </p:sp>
      <p:sp>
        <p:nvSpPr>
          <p:cNvPr id="60468" name="Rectangle 58"/>
          <p:cNvSpPr>
            <a:spLocks noChangeArrowheads="1"/>
          </p:cNvSpPr>
          <p:nvPr/>
        </p:nvSpPr>
        <p:spPr bwMode="auto">
          <a:xfrm>
            <a:off x="4329113" y="3141663"/>
            <a:ext cx="2684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006600"/>
                </a:solidFill>
                <a:latin typeface="Garamond" pitchFamily="18" charset="0"/>
              </a:rPr>
              <a:t>À la fin du upadate timer </a:t>
            </a:r>
            <a:endParaRPr lang="fr-FR">
              <a:solidFill>
                <a:srgbClr val="006600"/>
              </a:solidFill>
            </a:endParaRPr>
          </a:p>
        </p:txBody>
      </p:sp>
      <p:sp>
        <p:nvSpPr>
          <p:cNvPr id="60469" name="Flèche droite 59"/>
          <p:cNvSpPr>
            <a:spLocks noChangeArrowheads="1"/>
          </p:cNvSpPr>
          <p:nvPr/>
        </p:nvSpPr>
        <p:spPr bwMode="auto">
          <a:xfrm rot="7898933">
            <a:off x="8149432" y="1624806"/>
            <a:ext cx="977900" cy="484187"/>
          </a:xfrm>
          <a:prstGeom prst="rightArrow">
            <a:avLst>
              <a:gd name="adj1" fmla="val 50000"/>
              <a:gd name="adj2" fmla="val 50024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70" name="Flèche droite 60"/>
          <p:cNvSpPr>
            <a:spLocks noChangeArrowheads="1"/>
          </p:cNvSpPr>
          <p:nvPr/>
        </p:nvSpPr>
        <p:spPr bwMode="auto">
          <a:xfrm rot="-2810772">
            <a:off x="3176" y="2836862"/>
            <a:ext cx="539750" cy="485775"/>
          </a:xfrm>
          <a:prstGeom prst="rightArrow">
            <a:avLst>
              <a:gd name="adj1" fmla="val 50000"/>
              <a:gd name="adj2" fmla="val 49861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60471" name="Connecteur droit avec flèche 53"/>
          <p:cNvCxnSpPr>
            <a:cxnSpLocks noChangeShapeType="1"/>
          </p:cNvCxnSpPr>
          <p:nvPr/>
        </p:nvCxnSpPr>
        <p:spPr bwMode="auto">
          <a:xfrm flipH="1">
            <a:off x="684213" y="2133600"/>
            <a:ext cx="7488237" cy="0"/>
          </a:xfrm>
          <a:prstGeom prst="straightConnector1">
            <a:avLst/>
          </a:prstGeom>
          <a:noFill/>
          <a:ln w="38100" algn="ctr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72" name="ZoneTexte 54"/>
          <p:cNvSpPr txBox="1">
            <a:spLocks noChangeArrowheads="1"/>
          </p:cNvSpPr>
          <p:nvPr/>
        </p:nvSpPr>
        <p:spPr bwMode="auto">
          <a:xfrm>
            <a:off x="6480175" y="677863"/>
            <a:ext cx="2195513" cy="923925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latin typeface="Garamond" pitchFamily="18" charset="0"/>
              </a:rPr>
              <a:t>H continu d’envoyer des paquets à destination de A</a:t>
            </a:r>
          </a:p>
        </p:txBody>
      </p:sp>
      <p:cxnSp>
        <p:nvCxnSpPr>
          <p:cNvPr id="60473" name="Connecteur droit avec flèche 56"/>
          <p:cNvCxnSpPr>
            <a:cxnSpLocks noChangeShapeType="1"/>
            <a:stCxn id="60472" idx="2"/>
          </p:cNvCxnSpPr>
          <p:nvPr/>
        </p:nvCxnSpPr>
        <p:spPr bwMode="auto">
          <a:xfrm flipH="1">
            <a:off x="7019925" y="1601788"/>
            <a:ext cx="558800" cy="531812"/>
          </a:xfrm>
          <a:prstGeom prst="straightConnector1">
            <a:avLst/>
          </a:prstGeom>
          <a:noFill/>
          <a:ln w="28575" algn="ctr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73"/>
          <p:cNvSpPr>
            <a:spLocks noChangeArrowheads="1"/>
          </p:cNvSpPr>
          <p:nvPr/>
        </p:nvSpPr>
        <p:spPr bwMode="auto">
          <a:xfrm>
            <a:off x="1271588" y="5199063"/>
            <a:ext cx="6180137" cy="461962"/>
          </a:xfrm>
          <a:prstGeom prst="rect">
            <a:avLst/>
          </a:prstGeom>
          <a:solidFill>
            <a:srgbClr val="FFC993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fr-FR" sz="2400" dirty="0">
                <a:latin typeface="Garamond" pitchFamily="18" charset="0"/>
                <a:sym typeface="Wingdings" pitchFamily="2" charset="2"/>
              </a:rPr>
              <a:t>Les nœuds ne disposent pas de vision globale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603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Rappel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BC97FDE2-E3D8-46F3-B3D9-8F593762DF03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grpSp>
        <p:nvGrpSpPr>
          <p:cNvPr id="33796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3896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3900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3901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3902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3903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3904" name="Connecteur droit 11"/>
              <p:cNvCxnSpPr>
                <a:cxnSpLocks noChangeShapeType="1"/>
                <a:stCxn id="33900" idx="6"/>
                <a:endCxn id="33901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5" name="Connecteur droit 13"/>
              <p:cNvCxnSpPr>
                <a:cxnSpLocks noChangeShapeType="1"/>
                <a:stCxn id="33901" idx="6"/>
                <a:endCxn id="33902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6" name="Connecteur droit 15"/>
              <p:cNvCxnSpPr>
                <a:cxnSpLocks noChangeShapeType="1"/>
                <a:stCxn id="33902" idx="6"/>
                <a:endCxn id="33903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97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3898" name="Connecteur droit 11"/>
            <p:cNvCxnSpPr>
              <a:cxnSpLocks noChangeShapeType="1"/>
              <a:stCxn id="33900" idx="5"/>
              <a:endCxn id="33897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Connecteur droit 11"/>
            <p:cNvCxnSpPr>
              <a:cxnSpLocks noChangeShapeType="1"/>
              <a:stCxn id="33897" idx="6"/>
              <a:endCxn id="33903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179388" y="1484313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3817" name="Connecteur droit avec flèche 28"/>
          <p:cNvCxnSpPr>
            <a:cxnSpLocks noChangeShapeType="1"/>
            <a:stCxn id="33900" idx="0"/>
          </p:cNvCxnSpPr>
          <p:nvPr/>
        </p:nvCxnSpPr>
        <p:spPr bwMode="auto">
          <a:xfrm flipH="1" flipV="1">
            <a:off x="1331913" y="2276475"/>
            <a:ext cx="12700" cy="647700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92" name="ZoneTexte 61"/>
          <p:cNvSpPr txBox="1">
            <a:spLocks noChangeArrowheads="1"/>
          </p:cNvSpPr>
          <p:nvPr/>
        </p:nvSpPr>
        <p:spPr bwMode="auto">
          <a:xfrm>
            <a:off x="900113" y="755650"/>
            <a:ext cx="6838950" cy="4318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latin typeface="Garamond" pitchFamily="18" charset="0"/>
              </a:rPr>
              <a:t>Après 30 secondes : 1</a:t>
            </a:r>
            <a:r>
              <a:rPr lang="fr-FR" baseline="30000">
                <a:latin typeface="Garamond" pitchFamily="18" charset="0"/>
              </a:rPr>
              <a:t>ère</a:t>
            </a:r>
            <a:r>
              <a:rPr lang="fr-FR">
                <a:latin typeface="Garamond" pitchFamily="18" charset="0"/>
              </a:rPr>
              <a:t> itération </a:t>
            </a:r>
            <a:r>
              <a:rPr lang="fr-FR">
                <a:latin typeface="Garamond" pitchFamily="18" charset="0"/>
                <a:sym typeface="Wingdings" pitchFamily="2" charset="2"/>
              </a:rPr>
              <a:t> découvrir les voisins à 1 seul saut</a:t>
            </a:r>
            <a:endParaRPr lang="fr-FR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2631102"/>
            <a:ext cx="1890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Voisins_A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131840" y="2554843"/>
            <a:ext cx="1833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Voisins_B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{A, C}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032" y="2578552"/>
            <a:ext cx="1910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Voisins_C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D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3573016"/>
            <a:ext cx="1870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Voisins_D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{C, E}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842" y="3789040"/>
            <a:ext cx="18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 smtClean="0">
                <a:solidFill>
                  <a:srgbClr val="800000"/>
                </a:solidFill>
                <a:latin typeface="Garamond" pitchFamily="18" charset="0"/>
              </a:rPr>
              <a:t>Voisins_E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 = 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{A, D}</a:t>
            </a:r>
            <a:endParaRPr lang="fr-FR" sz="1600" dirty="0"/>
          </a:p>
        </p:txBody>
      </p:sp>
      <p:sp>
        <p:nvSpPr>
          <p:cNvPr id="8" name="Rectangle 7"/>
          <p:cNvSpPr/>
          <p:nvPr/>
        </p:nvSpPr>
        <p:spPr>
          <a:xfrm>
            <a:off x="4067944" y="1660738"/>
            <a:ext cx="365927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A </a:t>
            </a: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reçoit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l’initialisation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de B et E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cxnSp>
        <p:nvCxnSpPr>
          <p:cNvPr id="25" name="Connecteur droit avec flèche 24"/>
          <p:cNvCxnSpPr/>
          <p:nvPr/>
        </p:nvCxnSpPr>
        <p:spPr bwMode="auto">
          <a:xfrm flipH="1">
            <a:off x="1750039" y="3316048"/>
            <a:ext cx="146304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onnecteur droit avec flèche 25"/>
          <p:cNvCxnSpPr/>
          <p:nvPr/>
        </p:nvCxnSpPr>
        <p:spPr bwMode="auto">
          <a:xfrm flipH="1" flipV="1">
            <a:off x="2051720" y="3411648"/>
            <a:ext cx="2011680" cy="27432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7" name="Tableau 26"/>
          <p:cNvGraphicFramePr>
            <a:graphicFrameLocks noGrp="1"/>
          </p:cNvGraphicFramePr>
          <p:nvPr/>
        </p:nvGraphicFramePr>
        <p:xfrm>
          <a:off x="193675" y="4621213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B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B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au 27"/>
          <p:cNvGraphicFramePr>
            <a:graphicFrameLocks noGrp="1"/>
          </p:cNvGraphicFramePr>
          <p:nvPr/>
        </p:nvGraphicFramePr>
        <p:xfrm>
          <a:off x="2268538" y="5788025"/>
          <a:ext cx="3887787" cy="522288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29" name="Connecteur droit avec flèche 28"/>
          <p:cNvCxnSpPr>
            <a:cxnSpLocks noChangeShapeType="1"/>
          </p:cNvCxnSpPr>
          <p:nvPr/>
        </p:nvCxnSpPr>
        <p:spPr bwMode="auto">
          <a:xfrm flipV="1">
            <a:off x="2136775" y="3416300"/>
            <a:ext cx="1238250" cy="113347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Connecteur droit avec flèche 29"/>
          <p:cNvCxnSpPr>
            <a:cxnSpLocks noChangeShapeType="1"/>
          </p:cNvCxnSpPr>
          <p:nvPr/>
        </p:nvCxnSpPr>
        <p:spPr bwMode="auto">
          <a:xfrm flipV="1">
            <a:off x="4284663" y="4076700"/>
            <a:ext cx="157162" cy="1728788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24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Rappel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BC97FDE2-E3D8-46F3-B3D9-8F593762DF03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grpSp>
        <p:nvGrpSpPr>
          <p:cNvPr id="33796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3896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3900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3901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3902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3903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3904" name="Connecteur droit 11"/>
              <p:cNvCxnSpPr>
                <a:cxnSpLocks noChangeShapeType="1"/>
                <a:stCxn id="33900" idx="6"/>
                <a:endCxn id="33901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5" name="Connecteur droit 13"/>
              <p:cNvCxnSpPr>
                <a:cxnSpLocks noChangeShapeType="1"/>
                <a:stCxn id="33901" idx="6"/>
                <a:endCxn id="33902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6" name="Connecteur droit 15"/>
              <p:cNvCxnSpPr>
                <a:cxnSpLocks noChangeShapeType="1"/>
                <a:stCxn id="33902" idx="6"/>
                <a:endCxn id="33903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97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3898" name="Connecteur droit 11"/>
            <p:cNvCxnSpPr>
              <a:cxnSpLocks noChangeShapeType="1"/>
              <a:stCxn id="33900" idx="5"/>
              <a:endCxn id="33897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Connecteur droit 11"/>
            <p:cNvCxnSpPr>
              <a:cxnSpLocks noChangeShapeType="1"/>
              <a:stCxn id="33897" idx="6"/>
              <a:endCxn id="33903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892" name="ZoneTexte 61"/>
          <p:cNvSpPr txBox="1">
            <a:spLocks noChangeArrowheads="1"/>
          </p:cNvSpPr>
          <p:nvPr/>
        </p:nvSpPr>
        <p:spPr bwMode="auto">
          <a:xfrm>
            <a:off x="900113" y="755650"/>
            <a:ext cx="6838950" cy="4318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latin typeface="Garamond" pitchFamily="18" charset="0"/>
              </a:rPr>
              <a:t>Après 30 secondes : 1</a:t>
            </a:r>
            <a:r>
              <a:rPr lang="fr-FR" baseline="30000">
                <a:latin typeface="Garamond" pitchFamily="18" charset="0"/>
              </a:rPr>
              <a:t>ère</a:t>
            </a:r>
            <a:r>
              <a:rPr lang="fr-FR">
                <a:latin typeface="Garamond" pitchFamily="18" charset="0"/>
              </a:rPr>
              <a:t> itération </a:t>
            </a:r>
            <a:r>
              <a:rPr lang="fr-FR">
                <a:latin typeface="Garamond" pitchFamily="18" charset="0"/>
                <a:sym typeface="Wingdings" pitchFamily="2" charset="2"/>
              </a:rPr>
              <a:t> découvrir les voisins à 1 seul saut</a:t>
            </a:r>
            <a:endParaRPr lang="fr-FR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2631102"/>
            <a:ext cx="1890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Voisins_A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131840" y="2554843"/>
            <a:ext cx="1833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Voisins_B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{A, C}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032" y="2578552"/>
            <a:ext cx="1910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Voisins_C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D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3573016"/>
            <a:ext cx="1870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Voisins_D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{C, E}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842" y="3789040"/>
            <a:ext cx="18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 smtClean="0">
                <a:solidFill>
                  <a:srgbClr val="800000"/>
                </a:solidFill>
                <a:latin typeface="Garamond" pitchFamily="18" charset="0"/>
              </a:rPr>
              <a:t>Voisins_E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 = 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{A, D}</a:t>
            </a:r>
            <a:endParaRPr lang="fr-FR" sz="1600" dirty="0"/>
          </a:p>
        </p:txBody>
      </p:sp>
      <p:cxnSp>
        <p:nvCxnSpPr>
          <p:cNvPr id="27" name="Connecteur droit avec flèche 26"/>
          <p:cNvCxnSpPr/>
          <p:nvPr/>
        </p:nvCxnSpPr>
        <p:spPr bwMode="auto">
          <a:xfrm>
            <a:off x="1862992" y="3068960"/>
            <a:ext cx="12801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Connecteur droit avec flèche 27"/>
          <p:cNvCxnSpPr/>
          <p:nvPr/>
        </p:nvCxnSpPr>
        <p:spPr bwMode="auto">
          <a:xfrm>
            <a:off x="2024020" y="3370640"/>
            <a:ext cx="2071220" cy="28831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Connecteur droit avec flèche 30"/>
          <p:cNvCxnSpPr/>
          <p:nvPr/>
        </p:nvCxnSpPr>
        <p:spPr bwMode="auto">
          <a:xfrm>
            <a:off x="5884128" y="3096256"/>
            <a:ext cx="118872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onnecteur droit avec flèche 31"/>
          <p:cNvCxnSpPr/>
          <p:nvPr/>
        </p:nvCxnSpPr>
        <p:spPr bwMode="auto">
          <a:xfrm>
            <a:off x="3995936" y="3082608"/>
            <a:ext cx="118872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5348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Rappel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BC97FDE2-E3D8-46F3-B3D9-8F593762DF03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grpSp>
        <p:nvGrpSpPr>
          <p:cNvPr id="33796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3896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3900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3901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3902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3903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3904" name="Connecteur droit 11"/>
              <p:cNvCxnSpPr>
                <a:cxnSpLocks noChangeShapeType="1"/>
                <a:stCxn id="33900" idx="6"/>
                <a:endCxn id="33901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5" name="Connecteur droit 13"/>
              <p:cNvCxnSpPr>
                <a:cxnSpLocks noChangeShapeType="1"/>
                <a:stCxn id="33901" idx="6"/>
                <a:endCxn id="33902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6" name="Connecteur droit 15"/>
              <p:cNvCxnSpPr>
                <a:cxnSpLocks noChangeShapeType="1"/>
                <a:stCxn id="33902" idx="6"/>
                <a:endCxn id="33903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97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3898" name="Connecteur droit 11"/>
            <p:cNvCxnSpPr>
              <a:cxnSpLocks noChangeShapeType="1"/>
              <a:stCxn id="33900" idx="5"/>
              <a:endCxn id="33897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Connecteur droit 11"/>
            <p:cNvCxnSpPr>
              <a:cxnSpLocks noChangeShapeType="1"/>
              <a:stCxn id="33897" idx="6"/>
              <a:endCxn id="33903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892" name="ZoneTexte 61"/>
          <p:cNvSpPr txBox="1">
            <a:spLocks noChangeArrowheads="1"/>
          </p:cNvSpPr>
          <p:nvPr/>
        </p:nvSpPr>
        <p:spPr bwMode="auto">
          <a:xfrm>
            <a:off x="900113" y="755650"/>
            <a:ext cx="6838950" cy="4318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latin typeface="Garamond" pitchFamily="18" charset="0"/>
              </a:rPr>
              <a:t>Après 30 secondes : 1</a:t>
            </a:r>
            <a:r>
              <a:rPr lang="fr-FR" baseline="30000">
                <a:latin typeface="Garamond" pitchFamily="18" charset="0"/>
              </a:rPr>
              <a:t>ère</a:t>
            </a:r>
            <a:r>
              <a:rPr lang="fr-FR">
                <a:latin typeface="Garamond" pitchFamily="18" charset="0"/>
              </a:rPr>
              <a:t> itération </a:t>
            </a:r>
            <a:r>
              <a:rPr lang="fr-FR">
                <a:latin typeface="Garamond" pitchFamily="18" charset="0"/>
                <a:sym typeface="Wingdings" pitchFamily="2" charset="2"/>
              </a:rPr>
              <a:t> découvrir les voisins à 1 seul saut</a:t>
            </a:r>
            <a:endParaRPr lang="fr-FR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2631102"/>
            <a:ext cx="1890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Voisins_A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131840" y="2554843"/>
            <a:ext cx="1833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Voisins_B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{A, C}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032" y="2578552"/>
            <a:ext cx="1910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Voisins_C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D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3573016"/>
            <a:ext cx="1870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Voisins_D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{C, E}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842" y="3789040"/>
            <a:ext cx="18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 smtClean="0">
                <a:solidFill>
                  <a:srgbClr val="800000"/>
                </a:solidFill>
                <a:latin typeface="Garamond" pitchFamily="18" charset="0"/>
              </a:rPr>
              <a:t>Voisins_E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 = 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{A, D}</a:t>
            </a:r>
            <a:endParaRPr lang="fr-FR" sz="1600" dirty="0"/>
          </a:p>
        </p:txBody>
      </p:sp>
      <p:cxnSp>
        <p:nvCxnSpPr>
          <p:cNvPr id="27" name="Connecteur droit avec flèche 26"/>
          <p:cNvCxnSpPr/>
          <p:nvPr/>
        </p:nvCxnSpPr>
        <p:spPr bwMode="auto">
          <a:xfrm>
            <a:off x="1862992" y="3068960"/>
            <a:ext cx="12801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onnecteur droit avec flèche 31"/>
          <p:cNvCxnSpPr/>
          <p:nvPr/>
        </p:nvCxnSpPr>
        <p:spPr bwMode="auto">
          <a:xfrm>
            <a:off x="3995936" y="3082608"/>
            <a:ext cx="118872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graphicFrame>
        <p:nvGraphicFramePr>
          <p:cNvPr id="33" name="Tableau 32"/>
          <p:cNvGraphicFramePr>
            <a:graphicFrameLocks noGrp="1"/>
          </p:cNvGraphicFramePr>
          <p:nvPr/>
        </p:nvGraphicFramePr>
        <p:xfrm>
          <a:off x="250825" y="2033588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au 34"/>
          <p:cNvGraphicFramePr>
            <a:graphicFrameLocks noGrp="1"/>
          </p:cNvGraphicFramePr>
          <p:nvPr/>
        </p:nvGraphicFramePr>
        <p:xfrm>
          <a:off x="4802188" y="4694238"/>
          <a:ext cx="3887787" cy="522288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C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C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6" name="Connecteur droit avec flèche 29"/>
          <p:cNvCxnSpPr>
            <a:cxnSpLocks noChangeShapeType="1"/>
          </p:cNvCxnSpPr>
          <p:nvPr/>
        </p:nvCxnSpPr>
        <p:spPr bwMode="auto">
          <a:xfrm flipH="1" flipV="1">
            <a:off x="5522913" y="3500438"/>
            <a:ext cx="1295400" cy="1193800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Connecteur droit avec flèche 28"/>
          <p:cNvCxnSpPr>
            <a:cxnSpLocks noChangeShapeType="1"/>
          </p:cNvCxnSpPr>
          <p:nvPr/>
        </p:nvCxnSpPr>
        <p:spPr bwMode="auto">
          <a:xfrm flipH="1" flipV="1">
            <a:off x="755650" y="2565400"/>
            <a:ext cx="385763" cy="44291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937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Rappel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BC97FDE2-E3D8-46F3-B3D9-8F593762DF03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grpSp>
        <p:nvGrpSpPr>
          <p:cNvPr id="33796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3896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3900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3901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3902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3903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3904" name="Connecteur droit 11"/>
              <p:cNvCxnSpPr>
                <a:cxnSpLocks noChangeShapeType="1"/>
                <a:stCxn id="33900" idx="6"/>
                <a:endCxn id="33901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5" name="Connecteur droit 13"/>
              <p:cNvCxnSpPr>
                <a:cxnSpLocks noChangeShapeType="1"/>
                <a:stCxn id="33901" idx="6"/>
                <a:endCxn id="33902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6" name="Connecteur droit 15"/>
              <p:cNvCxnSpPr>
                <a:cxnSpLocks noChangeShapeType="1"/>
                <a:stCxn id="33902" idx="6"/>
                <a:endCxn id="33903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97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3898" name="Connecteur droit 11"/>
            <p:cNvCxnSpPr>
              <a:cxnSpLocks noChangeShapeType="1"/>
              <a:stCxn id="33900" idx="5"/>
              <a:endCxn id="33897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Connecteur droit 11"/>
            <p:cNvCxnSpPr>
              <a:cxnSpLocks noChangeShapeType="1"/>
              <a:stCxn id="33897" idx="6"/>
              <a:endCxn id="33903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3815" name="Connecteur droit avec flèche 28"/>
          <p:cNvCxnSpPr>
            <a:cxnSpLocks noChangeShapeType="1"/>
            <a:endCxn id="33901" idx="3"/>
          </p:cNvCxnSpPr>
          <p:nvPr/>
        </p:nvCxnSpPr>
        <p:spPr bwMode="auto">
          <a:xfrm flipV="1">
            <a:off x="2051050" y="3416300"/>
            <a:ext cx="1322388" cy="51752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0" name="Tableau 49"/>
          <p:cNvGraphicFramePr>
            <a:graphicFrameLocks noGrp="1"/>
          </p:cNvGraphicFramePr>
          <p:nvPr/>
        </p:nvGraphicFramePr>
        <p:xfrm>
          <a:off x="134938" y="3933825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3892" name="ZoneTexte 61"/>
          <p:cNvSpPr txBox="1">
            <a:spLocks noChangeArrowheads="1"/>
          </p:cNvSpPr>
          <p:nvPr/>
        </p:nvSpPr>
        <p:spPr bwMode="auto">
          <a:xfrm>
            <a:off x="900113" y="755650"/>
            <a:ext cx="6838950" cy="4318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latin typeface="Garamond" pitchFamily="18" charset="0"/>
              </a:rPr>
              <a:t>Après 30 secondes : 1</a:t>
            </a:r>
            <a:r>
              <a:rPr lang="fr-FR" baseline="30000">
                <a:latin typeface="Garamond" pitchFamily="18" charset="0"/>
              </a:rPr>
              <a:t>ère</a:t>
            </a:r>
            <a:r>
              <a:rPr lang="fr-FR">
                <a:latin typeface="Garamond" pitchFamily="18" charset="0"/>
              </a:rPr>
              <a:t> itération </a:t>
            </a:r>
            <a:r>
              <a:rPr lang="fr-FR">
                <a:latin typeface="Garamond" pitchFamily="18" charset="0"/>
                <a:sym typeface="Wingdings" pitchFamily="2" charset="2"/>
              </a:rPr>
              <a:t> découvrir les voisins à 1 seul saut</a:t>
            </a:r>
            <a:endParaRPr lang="fr-FR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2631102"/>
            <a:ext cx="1890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Voisins_A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131840" y="2554843"/>
            <a:ext cx="1833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Voisins_B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{A, C}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032" y="2578552"/>
            <a:ext cx="1910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Voisins_C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D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3573016"/>
            <a:ext cx="1870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Voisins_D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{C, E}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842" y="3789040"/>
            <a:ext cx="18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 smtClean="0">
                <a:solidFill>
                  <a:srgbClr val="800000"/>
                </a:solidFill>
                <a:latin typeface="Garamond" pitchFamily="18" charset="0"/>
              </a:rPr>
              <a:t>Voisins_E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 = 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{A, D}</a:t>
            </a:r>
            <a:endParaRPr lang="fr-FR" sz="1600" dirty="0"/>
          </a:p>
        </p:txBody>
      </p:sp>
      <p:sp>
        <p:nvSpPr>
          <p:cNvPr id="34" name="Rectangle 33"/>
          <p:cNvSpPr/>
          <p:nvPr/>
        </p:nvSpPr>
        <p:spPr>
          <a:xfrm>
            <a:off x="451430" y="5013176"/>
            <a:ext cx="365125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reçoit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l’initialisation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de A et C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cxnSp>
        <p:nvCxnSpPr>
          <p:cNvPr id="27" name="Connecteur droit avec flèche 26"/>
          <p:cNvCxnSpPr/>
          <p:nvPr/>
        </p:nvCxnSpPr>
        <p:spPr bwMode="auto">
          <a:xfrm>
            <a:off x="1862992" y="3068960"/>
            <a:ext cx="12801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onnecteur droit avec flèche 31"/>
          <p:cNvCxnSpPr/>
          <p:nvPr/>
        </p:nvCxnSpPr>
        <p:spPr bwMode="auto">
          <a:xfrm>
            <a:off x="3995936" y="3082608"/>
            <a:ext cx="118872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graphicFrame>
        <p:nvGraphicFramePr>
          <p:cNvPr id="33" name="Tableau 32"/>
          <p:cNvGraphicFramePr>
            <a:graphicFrameLocks noGrp="1"/>
          </p:cNvGraphicFramePr>
          <p:nvPr/>
        </p:nvGraphicFramePr>
        <p:xfrm>
          <a:off x="250825" y="2033588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au 34"/>
          <p:cNvGraphicFramePr>
            <a:graphicFrameLocks noGrp="1"/>
          </p:cNvGraphicFramePr>
          <p:nvPr/>
        </p:nvGraphicFramePr>
        <p:xfrm>
          <a:off x="4802188" y="4694238"/>
          <a:ext cx="3887787" cy="522288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C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C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6" name="Connecteur droit avec flèche 29"/>
          <p:cNvCxnSpPr>
            <a:cxnSpLocks noChangeShapeType="1"/>
          </p:cNvCxnSpPr>
          <p:nvPr/>
        </p:nvCxnSpPr>
        <p:spPr bwMode="auto">
          <a:xfrm flipH="1" flipV="1">
            <a:off x="5522913" y="3500438"/>
            <a:ext cx="1295400" cy="1193800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Connecteur droit avec flèche 28"/>
          <p:cNvCxnSpPr>
            <a:cxnSpLocks noChangeShapeType="1"/>
          </p:cNvCxnSpPr>
          <p:nvPr/>
        </p:nvCxnSpPr>
        <p:spPr bwMode="auto">
          <a:xfrm flipH="1" flipV="1">
            <a:off x="755650" y="2565400"/>
            <a:ext cx="385763" cy="44291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829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fr-FR" sz="18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fr-FR" sz="18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706795513F19FF4C9F0D97FE3B02470F" ma:contentTypeVersion="3" ma:contentTypeDescription="إنشاء مستند جديد." ma:contentTypeScope="" ma:versionID="4d4bcca5778dfaf6f5ef3d1228c67443">
  <xsd:schema xmlns:xsd="http://www.w3.org/2001/XMLSchema" xmlns:xs="http://www.w3.org/2001/XMLSchema" xmlns:p="http://schemas.microsoft.com/office/2006/metadata/properties" xmlns:ns2="19a46639-9b01-4cfa-a10b-ee22283fcb42" targetNamespace="http://schemas.microsoft.com/office/2006/metadata/properties" ma:root="true" ma:fieldsID="90614c54d4dfc0c0349df876c4a7fe59" ns2:_="">
    <xsd:import namespace="19a46639-9b01-4cfa-a10b-ee22283fcb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a46639-9b01-4cfa-a10b-ee22283fcb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9AE1FE-25E0-47CF-A0C4-FC086D42A44B}"/>
</file>

<file path=customXml/itemProps2.xml><?xml version="1.0" encoding="utf-8"?>
<ds:datastoreItem xmlns:ds="http://schemas.openxmlformats.org/officeDocument/2006/customXml" ds:itemID="{30C5BD69-6747-452F-986C-73768021C9C7}"/>
</file>

<file path=customXml/itemProps3.xml><?xml version="1.0" encoding="utf-8"?>
<ds:datastoreItem xmlns:ds="http://schemas.openxmlformats.org/officeDocument/2006/customXml" ds:itemID="{0894A391-B6CE-4C0A-8AA5-3C9F7D0E4774}"/>
</file>

<file path=docProps/app.xml><?xml version="1.0" encoding="utf-8"?>
<Properties xmlns="http://schemas.openxmlformats.org/officeDocument/2006/extended-properties" xmlns:vt="http://schemas.openxmlformats.org/officeDocument/2006/docPropsVTypes">
  <TotalTime>32296</TotalTime>
  <Words>4549</Words>
  <Application>Microsoft Office PowerPoint</Application>
  <PresentationFormat>Affichage à l'écran (4:3)</PresentationFormat>
  <Paragraphs>1932</Paragraphs>
  <Slides>59</Slides>
  <Notes>28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59</vt:i4>
      </vt:variant>
    </vt:vector>
  </HeadingPairs>
  <TitlesOfParts>
    <vt:vector size="60" baseType="lpstr">
      <vt:lpstr>Modèle par défaut</vt:lpstr>
      <vt:lpstr>Présentation PowerPoint</vt:lpstr>
      <vt:lpstr>Plan </vt:lpstr>
      <vt:lpstr>Rappel</vt:lpstr>
      <vt:lpstr>Rappel</vt:lpstr>
      <vt:lpstr>Rappel</vt:lpstr>
      <vt:lpstr>Rappel</vt:lpstr>
      <vt:lpstr>Rappel</vt:lpstr>
      <vt:lpstr>Rappel</vt:lpstr>
      <vt:lpstr>Rappel</vt:lpstr>
      <vt:lpstr>Rappel</vt:lpstr>
      <vt:lpstr>Rappel</vt:lpstr>
      <vt:lpstr>Rappel</vt:lpstr>
      <vt:lpstr>Rappel</vt:lpstr>
      <vt:lpstr>RIP : construction des tables de routage</vt:lpstr>
      <vt:lpstr>RIP : construction des tables de routage</vt:lpstr>
      <vt:lpstr>RIP : construction des tables de routage</vt:lpstr>
      <vt:lpstr>RIP : construction des tables de routage</vt:lpstr>
      <vt:lpstr>RIP : construction des tables de routage</vt:lpstr>
      <vt:lpstr>RIP : construction des tables de routage</vt:lpstr>
      <vt:lpstr>Convergence</vt:lpstr>
      <vt:lpstr>Convergence</vt:lpstr>
      <vt:lpstr>Convergence</vt:lpstr>
      <vt:lpstr>Convergence</vt:lpstr>
      <vt:lpstr>RIP : construction des tables de routage</vt:lpstr>
      <vt:lpstr>RIP : construction des tables de routage</vt:lpstr>
      <vt:lpstr>RIP : Exemple </vt:lpstr>
      <vt:lpstr>RIP : Exemple </vt:lpstr>
      <vt:lpstr>RIP : Exemple </vt:lpstr>
      <vt:lpstr>RIP : Initialisation  </vt:lpstr>
      <vt:lpstr>RIP : Diffusion chaque 30s  </vt:lpstr>
      <vt:lpstr>RIP : Diffusion chaque 30s  </vt:lpstr>
      <vt:lpstr>RIP : Diffusion chaque 30s </vt:lpstr>
      <vt:lpstr>RIP : Convergence </vt:lpstr>
      <vt:lpstr>Présentation PowerPoint</vt:lpstr>
      <vt:lpstr>RIP : Panne de lien  </vt:lpstr>
      <vt:lpstr>RIP : Panne de lien  </vt:lpstr>
      <vt:lpstr>RIP : Panne de lien  </vt:lpstr>
      <vt:lpstr>RIP : Panne de lien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RIP : Panne de lien  </vt:lpstr>
      <vt:lpstr>RIP : Panne de lien  </vt:lpstr>
      <vt:lpstr>RIP : Panne de lien  </vt:lpstr>
      <vt:lpstr>RIP : Panne de lien  </vt:lpstr>
      <vt:lpstr>RIP : Panne de lien (Triggered update)  </vt:lpstr>
      <vt:lpstr>RIP : Panne de lien (Triggered update)  </vt:lpstr>
      <vt:lpstr>RIP : Panne de lien (Triggered update)  </vt:lpstr>
      <vt:lpstr>RIP : Panne de lien (Triggered update)  </vt:lpstr>
      <vt:lpstr>RIP : Nouvelle convergence  </vt:lpstr>
      <vt:lpstr>RIP : les inconvénients </vt:lpstr>
      <vt:lpstr>RIP : les inconvénients </vt:lpstr>
      <vt:lpstr>RIP : les inconvénients </vt:lpstr>
      <vt:lpstr>RIP : les inconvénients </vt:lpstr>
      <vt:lpstr>RIP : les inconvénients </vt:lpstr>
      <vt:lpstr>Problème de la convergence lente</vt:lpstr>
      <vt:lpstr>Problème de la convergence lente</vt:lpstr>
    </vt:vector>
  </TitlesOfParts>
  <Company>LIP6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 des applications  financières sous Excel en VBA</dc:title>
  <dc:creator>ahachichi</dc:creator>
  <cp:lastModifiedBy>Rw</cp:lastModifiedBy>
  <cp:revision>5216</cp:revision>
  <dcterms:created xsi:type="dcterms:W3CDTF">2007-01-10T16:25:14Z</dcterms:created>
  <dcterms:modified xsi:type="dcterms:W3CDTF">2023-03-19T18:56:03Z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0x010100706795513F19FF4C9F0D97FE3B02470F</vt:lpwstr>
  </property>
</Properties>
</file>