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52.xml" ContentType="application/vnd.openxmlformats-officedocument.presentationml.slide+xml"/>
  <Override PartName="/ppt/slides/slide54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3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59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1"/>
  </p:notesMasterIdLst>
  <p:sldIdLst>
    <p:sldId id="1037" r:id="rId2"/>
    <p:sldId id="1254" r:id="rId3"/>
    <p:sldId id="1391" r:id="rId4"/>
    <p:sldId id="1291" r:id="rId5"/>
    <p:sldId id="1392" r:id="rId6"/>
    <p:sldId id="1331" r:id="rId7"/>
    <p:sldId id="1393" r:id="rId8"/>
    <p:sldId id="1369" r:id="rId9"/>
    <p:sldId id="1301" r:id="rId10"/>
    <p:sldId id="1431" r:id="rId11"/>
    <p:sldId id="1432" r:id="rId12"/>
    <p:sldId id="1403" r:id="rId13"/>
    <p:sldId id="1401" r:id="rId14"/>
    <p:sldId id="1362" r:id="rId15"/>
    <p:sldId id="1352" r:id="rId16"/>
    <p:sldId id="1374" r:id="rId17"/>
    <p:sldId id="1434" r:id="rId18"/>
    <p:sldId id="1383" r:id="rId19"/>
    <p:sldId id="1384" r:id="rId20"/>
    <p:sldId id="1354" r:id="rId21"/>
    <p:sldId id="1370" r:id="rId22"/>
    <p:sldId id="1387" r:id="rId23"/>
    <p:sldId id="1402" r:id="rId24"/>
    <p:sldId id="1375" r:id="rId25"/>
    <p:sldId id="1433" r:id="rId26"/>
    <p:sldId id="1394" r:id="rId27"/>
    <p:sldId id="1421" r:id="rId28"/>
    <p:sldId id="1395" r:id="rId29"/>
    <p:sldId id="1426" r:id="rId30"/>
    <p:sldId id="1396" r:id="rId31"/>
    <p:sldId id="1397" r:id="rId32"/>
    <p:sldId id="1398" r:id="rId33"/>
    <p:sldId id="1411" r:id="rId34"/>
    <p:sldId id="1399" r:id="rId35"/>
    <p:sldId id="1367" r:id="rId36"/>
    <p:sldId id="1363" r:id="rId37"/>
    <p:sldId id="1318" r:id="rId38"/>
    <p:sldId id="1321" r:id="rId39"/>
    <p:sldId id="1377" r:id="rId40"/>
    <p:sldId id="1319" r:id="rId41"/>
    <p:sldId id="1378" r:id="rId42"/>
    <p:sldId id="1320" r:id="rId43"/>
    <p:sldId id="1379" r:id="rId44"/>
    <p:sldId id="1304" r:id="rId45"/>
    <p:sldId id="1322" r:id="rId46"/>
    <p:sldId id="1427" r:id="rId47"/>
    <p:sldId id="1404" r:id="rId48"/>
    <p:sldId id="1428" r:id="rId49"/>
    <p:sldId id="1380" r:id="rId50"/>
    <p:sldId id="1422" r:id="rId51"/>
    <p:sldId id="1429" r:id="rId52"/>
    <p:sldId id="1424" r:id="rId53"/>
    <p:sldId id="1435" r:id="rId54"/>
    <p:sldId id="1305" r:id="rId55"/>
    <p:sldId id="1420" r:id="rId56"/>
    <p:sldId id="1430" r:id="rId57"/>
    <p:sldId id="1292" r:id="rId58"/>
    <p:sldId id="1400" r:id="rId59"/>
    <p:sldId id="1332" r:id="rId60"/>
  </p:sldIdLst>
  <p:sldSz cx="9144000" cy="6858000" type="screen4x3"/>
  <p:notesSz cx="6858000" cy="9144000"/>
  <p:defaultTextStyle>
    <a:defPPr>
      <a:defRPr lang="fr-FR"/>
    </a:defPPr>
    <a:lvl1pPr algn="ctr" rtl="0" fontAlgn="base">
      <a:spcBef>
        <a:spcPct val="20000"/>
      </a:spcBef>
      <a:spcAft>
        <a:spcPct val="0"/>
      </a:spcAft>
      <a:buClr>
        <a:schemeClr val="accent2"/>
      </a:buClr>
      <a:defRPr b="1" kern="1200">
        <a:solidFill>
          <a:srgbClr val="333399"/>
        </a:solidFill>
        <a:latin typeface="Times New Roman" pitchFamily="18" charset="0"/>
        <a:ea typeface="+mn-ea"/>
        <a:cs typeface="Times New Roman" pitchFamily="18" charset="0"/>
      </a:defRPr>
    </a:lvl1pPr>
    <a:lvl2pPr marL="457200" algn="ctr" rtl="0" fontAlgn="base">
      <a:spcBef>
        <a:spcPct val="20000"/>
      </a:spcBef>
      <a:spcAft>
        <a:spcPct val="0"/>
      </a:spcAft>
      <a:buClr>
        <a:schemeClr val="accent2"/>
      </a:buClr>
      <a:defRPr b="1" kern="1200">
        <a:solidFill>
          <a:srgbClr val="333399"/>
        </a:solidFill>
        <a:latin typeface="Times New Roman" pitchFamily="18" charset="0"/>
        <a:ea typeface="+mn-ea"/>
        <a:cs typeface="Times New Roman" pitchFamily="18" charset="0"/>
      </a:defRPr>
    </a:lvl2pPr>
    <a:lvl3pPr marL="914400" algn="ctr" rtl="0" fontAlgn="base">
      <a:spcBef>
        <a:spcPct val="20000"/>
      </a:spcBef>
      <a:spcAft>
        <a:spcPct val="0"/>
      </a:spcAft>
      <a:buClr>
        <a:schemeClr val="accent2"/>
      </a:buClr>
      <a:defRPr b="1" kern="1200">
        <a:solidFill>
          <a:srgbClr val="333399"/>
        </a:solidFill>
        <a:latin typeface="Times New Roman" pitchFamily="18" charset="0"/>
        <a:ea typeface="+mn-ea"/>
        <a:cs typeface="Times New Roman" pitchFamily="18" charset="0"/>
      </a:defRPr>
    </a:lvl3pPr>
    <a:lvl4pPr marL="1371600" algn="ctr" rtl="0" fontAlgn="base">
      <a:spcBef>
        <a:spcPct val="20000"/>
      </a:spcBef>
      <a:spcAft>
        <a:spcPct val="0"/>
      </a:spcAft>
      <a:buClr>
        <a:schemeClr val="accent2"/>
      </a:buClr>
      <a:defRPr b="1" kern="1200">
        <a:solidFill>
          <a:srgbClr val="333399"/>
        </a:solidFill>
        <a:latin typeface="Times New Roman" pitchFamily="18" charset="0"/>
        <a:ea typeface="+mn-ea"/>
        <a:cs typeface="Times New Roman" pitchFamily="18" charset="0"/>
      </a:defRPr>
    </a:lvl4pPr>
    <a:lvl5pPr marL="1828800" algn="ctr" rtl="0" fontAlgn="base">
      <a:spcBef>
        <a:spcPct val="20000"/>
      </a:spcBef>
      <a:spcAft>
        <a:spcPct val="0"/>
      </a:spcAft>
      <a:buClr>
        <a:schemeClr val="accent2"/>
      </a:buClr>
      <a:defRPr b="1" kern="1200">
        <a:solidFill>
          <a:srgbClr val="333399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b="1" kern="1200">
        <a:solidFill>
          <a:srgbClr val="333399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b="1" kern="1200">
        <a:solidFill>
          <a:srgbClr val="333399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b="1" kern="1200">
        <a:solidFill>
          <a:srgbClr val="333399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b="1" kern="1200">
        <a:solidFill>
          <a:srgbClr val="333399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993"/>
    <a:srgbClr val="FF0000"/>
    <a:srgbClr val="800000"/>
    <a:srgbClr val="FF8A15"/>
    <a:srgbClr val="FFDC6D"/>
    <a:srgbClr val="DAA600"/>
    <a:srgbClr val="C2E49C"/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6743" autoAdjust="0"/>
  </p:normalViewPr>
  <p:slideViewPr>
    <p:cSldViewPr>
      <p:cViewPr>
        <p:scale>
          <a:sx n="70" d="100"/>
          <a:sy n="70" d="100"/>
        </p:scale>
        <p:origin x="-20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4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68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ustomXml" Target="../customXml/item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defRPr sz="1200" b="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sz="1200" b="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7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187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defRPr sz="1200" b="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87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sz="1200" b="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</a:lstStyle>
          <a:p>
            <a:pPr>
              <a:defRPr/>
            </a:pPr>
            <a:fld id="{FF260618-4788-433A-B458-CD36E77B1B3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04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8D340350-B42E-4A88-9AD8-075000996D2A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1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B21A2AA5-85F1-4462-A6C3-CFDF81328B37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3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70" tIns="44986" rIns="89970" bIns="44986"/>
          <a:lstStyle/>
          <a:p>
            <a:pPr defTabSz="1031875"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260618-4788-433A-B458-CD36E77B1B3E}" type="slidenum">
              <a:rPr lang="fr-FR" smtClean="0"/>
              <a:pPr>
                <a:defRPr/>
              </a:pPr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680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260618-4788-433A-B458-CD36E77B1B3E}" type="slidenum">
              <a:rPr lang="fr-FR" smtClean="0"/>
              <a:pPr>
                <a:defRPr/>
              </a:pPr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680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260618-4788-433A-B458-CD36E77B1B3E}" type="slidenum">
              <a:rPr lang="fr-FR" smtClean="0"/>
              <a:pPr>
                <a:defRPr/>
              </a:pPr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680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DB142-4E5A-43F2-9DC6-F08DB7A0E00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91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A7AF5-39DB-4AA9-B3A1-03B8FF0BA1D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962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94544-4354-4176-8E2D-0188ACD8EBF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588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21C6E9-B511-47CE-B5B9-9B76D1DE62F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00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ECB96-DE10-4727-ADEB-A619161185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1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E96D1-89E1-4079-8FFA-F208CCE9D8A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5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91EB4-B4CF-4404-9021-B0A35BF70C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27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84635-57F7-409C-962B-687F55FAC52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36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823B6-389C-450B-92DD-58DA3713F60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19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DFF54-A8CA-4C33-8E2E-BA6FA7A7B39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028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B351D-3335-42C4-84DE-138CB018C36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0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defRPr sz="1400" b="0">
                <a:solidFill>
                  <a:schemeClr val="tx1"/>
                </a:solidFill>
                <a:latin typeface="+mj-lt"/>
                <a:cs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sz="1400" b="0">
                <a:solidFill>
                  <a:schemeClr val="tx1"/>
                </a:solidFill>
                <a:latin typeface="+mj-lt"/>
                <a:cs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sz="1400" b="0">
                <a:solidFill>
                  <a:schemeClr val="tx1"/>
                </a:solidFill>
                <a:latin typeface="+mj-lt"/>
                <a:cs typeface="Times New Roman" pitchFamily="18" charset="0"/>
              </a:defRPr>
            </a:lvl1pPr>
          </a:lstStyle>
          <a:p>
            <a:pPr>
              <a:defRPr/>
            </a:pPr>
            <a:fld id="{2E1D6D64-EAA2-4A45-BE6C-A20B2908F8D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9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000"/>
        </a:buClr>
        <a:buSzPct val="8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adr.benmammar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450" y="5059363"/>
            <a:ext cx="6400800" cy="1033462"/>
          </a:xfrm>
          <a:noFill/>
        </p:spPr>
        <p:txBody>
          <a:bodyPr lIns="0" tIns="0" rIns="0" bIns="0"/>
          <a:lstStyle/>
          <a:p>
            <a:pPr eaLnBrk="1" hangingPunct="1"/>
            <a:r>
              <a:rPr lang="fr-FR" b="1" dirty="0" smtClean="0">
                <a:solidFill>
                  <a:schemeClr val="accent2"/>
                </a:solidFill>
                <a:latin typeface="Garamond" pitchFamily="18" charset="0"/>
              </a:rPr>
              <a:t>Badr </a:t>
            </a:r>
            <a:r>
              <a:rPr lang="fr-FR" b="1" dirty="0" err="1" smtClean="0">
                <a:solidFill>
                  <a:schemeClr val="accent2"/>
                </a:solidFill>
                <a:latin typeface="Garamond" pitchFamily="18" charset="0"/>
              </a:rPr>
              <a:t>Benmammar</a:t>
            </a:r>
            <a:endParaRPr lang="fr-FR" b="1" smtClean="0">
              <a:solidFill>
                <a:schemeClr val="accent2"/>
              </a:solidFill>
              <a:latin typeface="Garamond" pitchFamily="18" charset="0"/>
            </a:endParaRPr>
          </a:p>
          <a:p>
            <a:pPr eaLnBrk="1" hangingPunct="1"/>
            <a:endParaRPr lang="fr-FR" sz="1000" b="1" smtClean="0">
              <a:solidFill>
                <a:schemeClr val="accent2"/>
              </a:solidFill>
              <a:latin typeface="Garamond" pitchFamily="18" charset="0"/>
            </a:endParaRPr>
          </a:p>
          <a:p>
            <a:pPr eaLnBrk="1" hangingPunct="1">
              <a:buFontTx/>
              <a:buNone/>
            </a:pPr>
            <a:r>
              <a:rPr lang="fr-FR" sz="18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hlinkClick r:id="rId3"/>
              </a:rPr>
              <a:t>badr.benmammar@gmail.com</a:t>
            </a:r>
            <a:endParaRPr lang="fr-FR" b="1" smtClean="0">
              <a:solidFill>
                <a:srgbClr val="333399"/>
              </a:solidFill>
              <a:latin typeface="Garamond" pitchFamily="18" charset="0"/>
            </a:endParaRPr>
          </a:p>
        </p:txBody>
      </p:sp>
      <p:sp>
        <p:nvSpPr>
          <p:cNvPr id="2051" name="Rectangle 11"/>
          <p:cNvSpPr>
            <a:spLocks noChangeArrowheads="1"/>
          </p:cNvSpPr>
          <p:nvPr/>
        </p:nvSpPr>
        <p:spPr bwMode="auto">
          <a:xfrm>
            <a:off x="2197100" y="549275"/>
            <a:ext cx="4535488" cy="936625"/>
          </a:xfrm>
          <a:prstGeom prst="rect">
            <a:avLst/>
          </a:prstGeom>
          <a:gradFill rotWithShape="1">
            <a:gsLst>
              <a:gs pos="0">
                <a:srgbClr val="F0F8A6"/>
              </a:gs>
              <a:gs pos="50000">
                <a:srgbClr val="9DBEFF"/>
              </a:gs>
              <a:gs pos="100000">
                <a:srgbClr val="F0F8A6"/>
              </a:gs>
            </a:gsLst>
            <a:lin ang="18900000" scaled="1"/>
          </a:gra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Tx/>
            </a:pPr>
            <a:endParaRPr lang="fr-FR" sz="900">
              <a:latin typeface="Garamond" pitchFamily="18" charset="0"/>
            </a:endParaRPr>
          </a:p>
          <a:p>
            <a:pPr>
              <a:buClrTx/>
            </a:pPr>
            <a:r>
              <a:rPr lang="fr-FR" sz="2800">
                <a:solidFill>
                  <a:srgbClr val="FF0000"/>
                </a:solidFill>
                <a:latin typeface="Garamond" pitchFamily="18" charset="0"/>
              </a:rPr>
              <a:t>Master Génie Logiciel (GL)</a:t>
            </a:r>
          </a:p>
          <a:p>
            <a:pPr>
              <a:buClrTx/>
            </a:pPr>
            <a:endParaRPr lang="fr-FR" sz="90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755650" y="2278063"/>
            <a:ext cx="7704138" cy="1799009"/>
          </a:xfrm>
          <a:prstGeom prst="rect">
            <a:avLst/>
          </a:prstGeom>
          <a:gradFill rotWithShape="1">
            <a:gsLst>
              <a:gs pos="0">
                <a:srgbClr val="FFE0C1"/>
              </a:gs>
              <a:gs pos="100000">
                <a:srgbClr val="9DBEFF"/>
              </a:gs>
            </a:gsLst>
            <a:path path="rect">
              <a:fillToRect r="100000" b="100000"/>
            </a:path>
          </a:gradFill>
          <a:ln w="12700">
            <a:solidFill>
              <a:srgbClr val="0066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</a:pPr>
            <a:endParaRPr lang="fr-FR" sz="1000" dirty="0">
              <a:latin typeface="Garamond" pitchFamily="18" charset="0"/>
            </a:endParaRPr>
          </a:p>
          <a:p>
            <a:pPr>
              <a:spcBef>
                <a:spcPct val="0"/>
              </a:spcBef>
              <a:buClrTx/>
            </a:pPr>
            <a:r>
              <a:rPr lang="fr-FR" sz="4000" dirty="0">
                <a:latin typeface="Garamond" pitchFamily="18" charset="0"/>
              </a:rPr>
              <a:t>Réseaux avancés</a:t>
            </a:r>
          </a:p>
          <a:p>
            <a:pPr>
              <a:spcBef>
                <a:spcPct val="0"/>
              </a:spcBef>
              <a:buClrTx/>
            </a:pPr>
            <a:r>
              <a:rPr lang="fr-FR" sz="3200" dirty="0" smtClean="0">
                <a:solidFill>
                  <a:srgbClr val="FF0000"/>
                </a:solidFill>
                <a:latin typeface="Garamond" pitchFamily="18" charset="0"/>
              </a:rPr>
              <a:t>Introduction </a:t>
            </a:r>
            <a:r>
              <a:rPr lang="fr-FR" sz="3200" dirty="0">
                <a:solidFill>
                  <a:srgbClr val="FF0000"/>
                </a:solidFill>
                <a:latin typeface="Garamond" pitchFamily="18" charset="0"/>
              </a:rPr>
              <a:t>aux protocoles de routage</a:t>
            </a:r>
          </a:p>
          <a:p>
            <a:pPr>
              <a:spcBef>
                <a:spcPct val="0"/>
              </a:spcBef>
              <a:buClrTx/>
            </a:pPr>
            <a:r>
              <a:rPr lang="fr-FR" sz="3200" smtClean="0">
                <a:solidFill>
                  <a:srgbClr val="FF0000"/>
                </a:solidFill>
                <a:latin typeface="Garamond" pitchFamily="18" charset="0"/>
              </a:rPr>
              <a:t>OSPF</a:t>
            </a:r>
            <a:endParaRPr lang="fr-FR" sz="3200" dirty="0">
              <a:solidFill>
                <a:srgbClr val="FF0000"/>
              </a:solidFill>
              <a:latin typeface="Garamond" pitchFamily="18" charset="0"/>
            </a:endParaRPr>
          </a:p>
          <a:p>
            <a:pPr>
              <a:spcBef>
                <a:spcPct val="0"/>
              </a:spcBef>
              <a:buClrTx/>
            </a:pPr>
            <a:endParaRPr lang="fr-FR" sz="2800" dirty="0">
              <a:solidFill>
                <a:srgbClr val="800000"/>
              </a:solidFill>
              <a:latin typeface="Garamond" pitchFamily="18" charset="0"/>
            </a:endParaRPr>
          </a:p>
          <a:p>
            <a:pPr>
              <a:spcBef>
                <a:spcPct val="0"/>
              </a:spcBef>
              <a:buClrTx/>
            </a:pPr>
            <a:endParaRPr lang="fr-FR" sz="3200" dirty="0">
              <a:solidFill>
                <a:schemeClr val="accent2"/>
              </a:solidFill>
              <a:latin typeface="Garamond" pitchFamily="18" charset="0"/>
            </a:endParaRPr>
          </a:p>
          <a:p>
            <a:pPr>
              <a:spcBef>
                <a:spcPct val="0"/>
              </a:spcBef>
              <a:buClrTx/>
            </a:pPr>
            <a:endParaRPr lang="fr-FR" sz="3600" dirty="0">
              <a:latin typeface="Garamond" pitchFamily="18" charset="0"/>
            </a:endParaRPr>
          </a:p>
          <a:p>
            <a:pPr>
              <a:spcBef>
                <a:spcPct val="0"/>
              </a:spcBef>
              <a:buClrTx/>
            </a:pPr>
            <a:endParaRPr lang="fr-FR" sz="2400" dirty="0">
              <a:solidFill>
                <a:srgbClr val="8E3900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496" y="91480"/>
            <a:ext cx="8961120" cy="457200"/>
          </a:xfrm>
        </p:spPr>
        <p:txBody>
          <a:bodyPr/>
          <a:lstStyle/>
          <a:p>
            <a:r>
              <a:rPr lang="fr-FR" sz="2800" b="1" dirty="0" smtClean="0">
                <a:latin typeface="Garamond" pitchFamily="18" charset="0"/>
              </a:rPr>
              <a:t>Fonctionnement </a:t>
            </a:r>
            <a:r>
              <a:rPr lang="fr-FR" sz="2800" b="1" dirty="0">
                <a:latin typeface="Garamond" pitchFamily="18" charset="0"/>
              </a:rPr>
              <a:t>d’OSPF</a:t>
            </a:r>
            <a:endParaRPr lang="fr-FR" sz="2800" b="1" dirty="0">
              <a:solidFill>
                <a:schemeClr val="accent6"/>
              </a:solidFill>
              <a:latin typeface="Garamond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21C6E9-B511-47CE-B5B9-9B76D1DE62FE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  <p:grpSp>
        <p:nvGrpSpPr>
          <p:cNvPr id="12" name="Groupe 29"/>
          <p:cNvGrpSpPr>
            <a:grpSpLocks/>
          </p:cNvGrpSpPr>
          <p:nvPr/>
        </p:nvGrpSpPr>
        <p:grpSpPr bwMode="auto">
          <a:xfrm>
            <a:off x="4736928" y="2536875"/>
            <a:ext cx="2952750" cy="1900237"/>
            <a:chOff x="3059832" y="2682026"/>
            <a:chExt cx="2952328" cy="1899102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2686697"/>
              <a:ext cx="2952328" cy="1894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ZoneTexte 16"/>
            <p:cNvSpPr txBox="1">
              <a:spLocks noChangeArrowheads="1"/>
            </p:cNvSpPr>
            <p:nvPr/>
          </p:nvSpPr>
          <p:spPr bwMode="auto">
            <a:xfrm>
              <a:off x="3219626" y="3162454"/>
              <a:ext cx="423453" cy="33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solidFill>
                    <a:srgbClr val="800000"/>
                  </a:solidFill>
                  <a:latin typeface="Garamond" pitchFamily="18" charset="0"/>
                </a:rPr>
                <a:t>R6</a:t>
              </a:r>
              <a:endParaRPr lang="fr-FR" sz="1600" dirty="0">
                <a:solidFill>
                  <a:srgbClr val="800000"/>
                </a:solidFill>
                <a:latin typeface="Garamond" pitchFamily="18" charset="0"/>
              </a:endParaRPr>
            </a:p>
          </p:txBody>
        </p:sp>
        <p:sp>
          <p:nvSpPr>
            <p:cNvPr id="15" name="ZoneTexte 17"/>
            <p:cNvSpPr txBox="1">
              <a:spLocks noChangeArrowheads="1"/>
            </p:cNvSpPr>
            <p:nvPr/>
          </p:nvSpPr>
          <p:spPr bwMode="auto">
            <a:xfrm>
              <a:off x="5460050" y="3140968"/>
              <a:ext cx="505196" cy="33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solidFill>
                    <a:srgbClr val="800000"/>
                  </a:solidFill>
                  <a:latin typeface="Garamond" pitchFamily="18" charset="0"/>
                </a:rPr>
                <a:t>R10</a:t>
              </a:r>
              <a:endParaRPr lang="fr-FR" sz="1600" dirty="0">
                <a:solidFill>
                  <a:srgbClr val="800000"/>
                </a:solidFill>
                <a:latin typeface="Garamond" pitchFamily="18" charset="0"/>
              </a:endParaRPr>
            </a:p>
          </p:txBody>
        </p:sp>
        <p:sp>
          <p:nvSpPr>
            <p:cNvPr id="16" name="ZoneTexte 18"/>
            <p:cNvSpPr txBox="1">
              <a:spLocks noChangeArrowheads="1"/>
            </p:cNvSpPr>
            <p:nvPr/>
          </p:nvSpPr>
          <p:spPr bwMode="auto">
            <a:xfrm>
              <a:off x="4839402" y="2682026"/>
              <a:ext cx="423453" cy="33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solidFill>
                    <a:srgbClr val="800000"/>
                  </a:solidFill>
                  <a:latin typeface="Garamond" pitchFamily="18" charset="0"/>
                </a:rPr>
                <a:t>R8</a:t>
              </a:r>
              <a:endParaRPr lang="fr-FR" sz="1600" dirty="0">
                <a:solidFill>
                  <a:srgbClr val="800000"/>
                </a:solidFill>
                <a:latin typeface="Garamond" pitchFamily="18" charset="0"/>
              </a:endParaRPr>
            </a:p>
          </p:txBody>
        </p:sp>
        <p:sp>
          <p:nvSpPr>
            <p:cNvPr id="17" name="ZoneTexte 19"/>
            <p:cNvSpPr txBox="1">
              <a:spLocks noChangeArrowheads="1"/>
            </p:cNvSpPr>
            <p:nvPr/>
          </p:nvSpPr>
          <p:spPr bwMode="auto">
            <a:xfrm>
              <a:off x="4780841" y="4221088"/>
              <a:ext cx="423453" cy="33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solidFill>
                    <a:srgbClr val="800000"/>
                  </a:solidFill>
                  <a:latin typeface="Garamond" pitchFamily="18" charset="0"/>
                </a:rPr>
                <a:t>R9</a:t>
              </a:r>
              <a:endParaRPr lang="fr-FR" sz="1600" dirty="0">
                <a:solidFill>
                  <a:srgbClr val="800000"/>
                </a:solidFill>
                <a:latin typeface="Garamond" pitchFamily="18" charset="0"/>
              </a:endParaRPr>
            </a:p>
          </p:txBody>
        </p:sp>
        <p:sp>
          <p:nvSpPr>
            <p:cNvPr id="18" name="ZoneTexte 20"/>
            <p:cNvSpPr txBox="1">
              <a:spLocks noChangeArrowheads="1"/>
            </p:cNvSpPr>
            <p:nvPr/>
          </p:nvSpPr>
          <p:spPr bwMode="auto">
            <a:xfrm>
              <a:off x="4389134" y="3150514"/>
              <a:ext cx="423453" cy="33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solidFill>
                    <a:srgbClr val="800000"/>
                  </a:solidFill>
                  <a:latin typeface="Garamond" pitchFamily="18" charset="0"/>
                </a:rPr>
                <a:t>R7</a:t>
              </a:r>
              <a:endParaRPr lang="fr-FR" sz="1600" dirty="0">
                <a:solidFill>
                  <a:srgbClr val="800000"/>
                </a:solidFill>
                <a:latin typeface="Garamond" pitchFamily="18" charset="0"/>
              </a:endParaRPr>
            </a:p>
          </p:txBody>
        </p:sp>
      </p:grpSp>
      <p:cxnSp>
        <p:nvCxnSpPr>
          <p:cNvPr id="20" name="Connecteur droit 19"/>
          <p:cNvCxnSpPr/>
          <p:nvPr/>
        </p:nvCxnSpPr>
        <p:spPr bwMode="auto">
          <a:xfrm flipH="1">
            <a:off x="6496903" y="3444448"/>
            <a:ext cx="64008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Connecteur droit 20"/>
          <p:cNvCxnSpPr/>
          <p:nvPr/>
        </p:nvCxnSpPr>
        <p:spPr bwMode="auto">
          <a:xfrm flipV="1">
            <a:off x="6213303" y="3561076"/>
            <a:ext cx="794" cy="587483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Connecteur droit 21"/>
          <p:cNvCxnSpPr/>
          <p:nvPr/>
        </p:nvCxnSpPr>
        <p:spPr bwMode="auto">
          <a:xfrm flipH="1">
            <a:off x="5372071" y="3428479"/>
            <a:ext cx="59436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Connecteur droit 22"/>
          <p:cNvCxnSpPr/>
          <p:nvPr/>
        </p:nvCxnSpPr>
        <p:spPr bwMode="auto">
          <a:xfrm flipV="1">
            <a:off x="6249815" y="2813700"/>
            <a:ext cx="794" cy="50292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4" name="Groupe 29"/>
          <p:cNvGrpSpPr>
            <a:grpSpLocks/>
          </p:cNvGrpSpPr>
          <p:nvPr/>
        </p:nvGrpSpPr>
        <p:grpSpPr bwMode="auto">
          <a:xfrm>
            <a:off x="1353421" y="2536875"/>
            <a:ext cx="2952750" cy="1900237"/>
            <a:chOff x="3059832" y="2682026"/>
            <a:chExt cx="2952328" cy="1899102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2686697"/>
              <a:ext cx="2952328" cy="1894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ZoneTexte 16"/>
            <p:cNvSpPr txBox="1">
              <a:spLocks noChangeArrowheads="1"/>
            </p:cNvSpPr>
            <p:nvPr/>
          </p:nvSpPr>
          <p:spPr bwMode="auto">
            <a:xfrm>
              <a:off x="3226810" y="3162454"/>
              <a:ext cx="4090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R1</a:t>
              </a:r>
            </a:p>
          </p:txBody>
        </p:sp>
        <p:sp>
          <p:nvSpPr>
            <p:cNvPr id="27" name="ZoneTexte 17"/>
            <p:cNvSpPr txBox="1">
              <a:spLocks noChangeArrowheads="1"/>
            </p:cNvSpPr>
            <p:nvPr/>
          </p:nvSpPr>
          <p:spPr bwMode="auto">
            <a:xfrm>
              <a:off x="5500890" y="3140968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R3</a:t>
              </a:r>
            </a:p>
          </p:txBody>
        </p:sp>
        <p:sp>
          <p:nvSpPr>
            <p:cNvPr id="28" name="ZoneTexte 18"/>
            <p:cNvSpPr txBox="1">
              <a:spLocks noChangeArrowheads="1"/>
            </p:cNvSpPr>
            <p:nvPr/>
          </p:nvSpPr>
          <p:spPr bwMode="auto">
            <a:xfrm>
              <a:off x="4839371" y="2682026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R4</a:t>
              </a:r>
            </a:p>
          </p:txBody>
        </p:sp>
        <p:sp>
          <p:nvSpPr>
            <p:cNvPr id="29" name="ZoneTexte 19"/>
            <p:cNvSpPr txBox="1">
              <a:spLocks noChangeArrowheads="1"/>
            </p:cNvSpPr>
            <p:nvPr/>
          </p:nvSpPr>
          <p:spPr bwMode="auto">
            <a:xfrm>
              <a:off x="4780810" y="4221088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R5</a:t>
              </a:r>
            </a:p>
          </p:txBody>
        </p:sp>
        <p:sp>
          <p:nvSpPr>
            <p:cNvPr id="30" name="ZoneTexte 20"/>
            <p:cNvSpPr txBox="1">
              <a:spLocks noChangeArrowheads="1"/>
            </p:cNvSpPr>
            <p:nvPr/>
          </p:nvSpPr>
          <p:spPr bwMode="auto">
            <a:xfrm>
              <a:off x="4389103" y="3150514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R2</a:t>
              </a:r>
            </a:p>
          </p:txBody>
        </p:sp>
      </p:grpSp>
      <p:cxnSp>
        <p:nvCxnSpPr>
          <p:cNvPr id="32" name="Connecteur droit 31"/>
          <p:cNvCxnSpPr/>
          <p:nvPr/>
        </p:nvCxnSpPr>
        <p:spPr bwMode="auto">
          <a:xfrm flipH="1">
            <a:off x="3113396" y="3444448"/>
            <a:ext cx="64008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Connecteur droit 32"/>
          <p:cNvCxnSpPr/>
          <p:nvPr/>
        </p:nvCxnSpPr>
        <p:spPr bwMode="auto">
          <a:xfrm flipV="1">
            <a:off x="2829796" y="3561076"/>
            <a:ext cx="794" cy="587483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Connecteur droit 33"/>
          <p:cNvCxnSpPr/>
          <p:nvPr/>
        </p:nvCxnSpPr>
        <p:spPr bwMode="auto">
          <a:xfrm flipH="1">
            <a:off x="1988564" y="3428479"/>
            <a:ext cx="59436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Connecteur droit 34"/>
          <p:cNvCxnSpPr/>
          <p:nvPr/>
        </p:nvCxnSpPr>
        <p:spPr bwMode="auto">
          <a:xfrm flipV="1">
            <a:off x="2866308" y="2813700"/>
            <a:ext cx="794" cy="50292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Connecteur droit 35"/>
          <p:cNvCxnSpPr/>
          <p:nvPr/>
        </p:nvCxnSpPr>
        <p:spPr bwMode="auto">
          <a:xfrm flipH="1">
            <a:off x="4247959" y="3428479"/>
            <a:ext cx="59436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ZoneTexte 4"/>
          <p:cNvSpPr txBox="1"/>
          <p:nvPr/>
        </p:nvSpPr>
        <p:spPr>
          <a:xfrm>
            <a:off x="1368964" y="1189201"/>
            <a:ext cx="6287047" cy="1015663"/>
          </a:xfrm>
          <a:prstGeom prst="rect">
            <a:avLst/>
          </a:prstGeom>
          <a:solidFill>
            <a:srgbClr val="FFDC6D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fr-FR" sz="2000" dirty="0" smtClean="0">
                <a:solidFill>
                  <a:schemeClr val="tx1"/>
                </a:solidFill>
                <a:latin typeface="Garamond" pitchFamily="18" charset="0"/>
              </a:rPr>
              <a:t>Un routeur dans OSPF, il doit construire </a:t>
            </a:r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la 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base de </a:t>
            </a:r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données globale 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de la topologie du </a:t>
            </a:r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réseau </a:t>
            </a:r>
            <a:r>
              <a:rPr lang="fr-FR" sz="2000" dirty="0" smtClean="0">
                <a:solidFill>
                  <a:schemeClr val="tx1"/>
                </a:solidFill>
                <a:latin typeface="Garamond" pitchFamily="18" charset="0"/>
              </a:rPr>
              <a:t>pour appliquer le </a:t>
            </a:r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SPF</a:t>
            </a:r>
            <a:r>
              <a:rPr lang="fr-FR" sz="2000" dirty="0" smtClean="0">
                <a:solidFill>
                  <a:schemeClr val="tx1"/>
                </a:solidFill>
                <a:latin typeface="Garamond" pitchFamily="18" charset="0"/>
              </a:rPr>
              <a:t> et construire ainsi </a:t>
            </a:r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sa table de routage</a:t>
            </a:r>
            <a:endParaRPr lang="fr-FR" sz="2000" dirty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3" name="Ellipse 2"/>
          <p:cNvSpPr/>
          <p:nvPr/>
        </p:nvSpPr>
        <p:spPr bwMode="auto">
          <a:xfrm>
            <a:off x="5745832" y="2959563"/>
            <a:ext cx="914400" cy="914400"/>
          </a:xfrm>
          <a:prstGeom prst="ellipse">
            <a:avLst/>
          </a:prstGeom>
          <a:noFill/>
          <a:ln w="38100" cap="flat" cmpd="sng" algn="ctr">
            <a:solidFill>
              <a:srgbClr val="8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49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r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419100"/>
          </a:xfrm>
        </p:spPr>
        <p:txBody>
          <a:bodyPr/>
          <a:lstStyle/>
          <a:p>
            <a:r>
              <a:rPr lang="fr-FR" sz="2800" b="1" dirty="0" smtClean="0">
                <a:latin typeface="Garamond" pitchFamily="18" charset="0"/>
              </a:rPr>
              <a:t>Déroulement complet d’OSPF</a:t>
            </a:r>
          </a:p>
        </p:txBody>
      </p:sp>
      <p:sp>
        <p:nvSpPr>
          <p:cNvPr id="69635" name="Espace réservé du contenu 2"/>
          <p:cNvSpPr>
            <a:spLocks noGrp="1"/>
          </p:cNvSpPr>
          <p:nvPr>
            <p:ph idx="1"/>
          </p:nvPr>
        </p:nvSpPr>
        <p:spPr>
          <a:xfrm>
            <a:off x="179388" y="765175"/>
            <a:ext cx="8713787" cy="5145088"/>
          </a:xfrm>
        </p:spPr>
        <p:txBody>
          <a:bodyPr/>
          <a:lstStyle/>
          <a:p>
            <a:pPr algn="just"/>
            <a:r>
              <a:rPr lang="fr-FR" sz="2000" b="1" dirty="0" smtClean="0">
                <a:latin typeface="Garamond" pitchFamily="18" charset="0"/>
              </a:rPr>
              <a:t>Chaque routeur :</a:t>
            </a:r>
          </a:p>
          <a:p>
            <a:pPr algn="just"/>
            <a:endParaRPr lang="fr-FR" sz="2000" b="1" dirty="0" smtClean="0">
              <a:latin typeface="Garamond" pitchFamily="18" charset="0"/>
            </a:endParaRPr>
          </a:p>
          <a:p>
            <a:pPr lvl="1" algn="just"/>
            <a:r>
              <a:rPr lang="fr-FR" sz="2000" b="1" dirty="0" smtClean="0">
                <a:solidFill>
                  <a:schemeClr val="accent2"/>
                </a:solidFill>
                <a:latin typeface="Garamond" pitchFamily="18" charset="0"/>
              </a:rPr>
              <a:t>Découvre son voisinage</a:t>
            </a:r>
            <a:r>
              <a:rPr lang="fr-FR" sz="2000" b="1" dirty="0" smtClean="0">
                <a:latin typeface="Garamond" pitchFamily="18" charset="0"/>
              </a:rPr>
              <a:t> </a:t>
            </a:r>
            <a:r>
              <a:rPr lang="fr-FR" sz="2000" dirty="0" smtClean="0">
                <a:latin typeface="Garamond" pitchFamily="18" charset="0"/>
              </a:rPr>
              <a:t>et conserve une liste de tous ses voisins.</a:t>
            </a:r>
          </a:p>
          <a:p>
            <a:pPr lvl="1" algn="just"/>
            <a:endParaRPr lang="fr-FR" sz="2800" dirty="0" smtClean="0">
              <a:latin typeface="Garamond" pitchFamily="18" charset="0"/>
            </a:endParaRPr>
          </a:p>
          <a:p>
            <a:pPr lvl="1" algn="just"/>
            <a:endParaRPr lang="fr-FR" sz="2800" dirty="0" smtClean="0">
              <a:latin typeface="Garamond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29EE5F-D453-4F3C-9BBF-CEFBB53D3C30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  <p:grpSp>
        <p:nvGrpSpPr>
          <p:cNvPr id="7" name="Groupe 29"/>
          <p:cNvGrpSpPr>
            <a:grpSpLocks/>
          </p:cNvGrpSpPr>
          <p:nvPr/>
        </p:nvGrpSpPr>
        <p:grpSpPr bwMode="auto">
          <a:xfrm>
            <a:off x="4643139" y="2348880"/>
            <a:ext cx="2952750" cy="1900237"/>
            <a:chOff x="3059832" y="2682026"/>
            <a:chExt cx="2952328" cy="1899102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2686697"/>
              <a:ext cx="2952328" cy="1894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ZoneTexte 16"/>
            <p:cNvSpPr txBox="1">
              <a:spLocks noChangeArrowheads="1"/>
            </p:cNvSpPr>
            <p:nvPr/>
          </p:nvSpPr>
          <p:spPr bwMode="auto">
            <a:xfrm>
              <a:off x="3219626" y="3162454"/>
              <a:ext cx="423453" cy="33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solidFill>
                    <a:srgbClr val="800000"/>
                  </a:solidFill>
                  <a:latin typeface="Garamond" pitchFamily="18" charset="0"/>
                </a:rPr>
                <a:t>R6</a:t>
              </a:r>
              <a:endParaRPr lang="fr-FR" sz="1600" dirty="0">
                <a:solidFill>
                  <a:srgbClr val="800000"/>
                </a:solidFill>
                <a:latin typeface="Garamond" pitchFamily="18" charset="0"/>
              </a:endParaRPr>
            </a:p>
          </p:txBody>
        </p:sp>
        <p:sp>
          <p:nvSpPr>
            <p:cNvPr id="10" name="ZoneTexte 17"/>
            <p:cNvSpPr txBox="1">
              <a:spLocks noChangeArrowheads="1"/>
            </p:cNvSpPr>
            <p:nvPr/>
          </p:nvSpPr>
          <p:spPr bwMode="auto">
            <a:xfrm>
              <a:off x="5460050" y="3140968"/>
              <a:ext cx="505196" cy="33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solidFill>
                    <a:srgbClr val="800000"/>
                  </a:solidFill>
                  <a:latin typeface="Garamond" pitchFamily="18" charset="0"/>
                </a:rPr>
                <a:t>R10</a:t>
              </a:r>
              <a:endParaRPr lang="fr-FR" sz="1600" dirty="0">
                <a:solidFill>
                  <a:srgbClr val="800000"/>
                </a:solidFill>
                <a:latin typeface="Garamond" pitchFamily="18" charset="0"/>
              </a:endParaRPr>
            </a:p>
          </p:txBody>
        </p:sp>
        <p:sp>
          <p:nvSpPr>
            <p:cNvPr id="11" name="ZoneTexte 18"/>
            <p:cNvSpPr txBox="1">
              <a:spLocks noChangeArrowheads="1"/>
            </p:cNvSpPr>
            <p:nvPr/>
          </p:nvSpPr>
          <p:spPr bwMode="auto">
            <a:xfrm>
              <a:off x="4839402" y="2682026"/>
              <a:ext cx="423453" cy="33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solidFill>
                    <a:srgbClr val="800000"/>
                  </a:solidFill>
                  <a:latin typeface="Garamond" pitchFamily="18" charset="0"/>
                </a:rPr>
                <a:t>R8</a:t>
              </a:r>
              <a:endParaRPr lang="fr-FR" sz="1600" dirty="0">
                <a:solidFill>
                  <a:srgbClr val="800000"/>
                </a:solidFill>
                <a:latin typeface="Garamond" pitchFamily="18" charset="0"/>
              </a:endParaRPr>
            </a:p>
          </p:txBody>
        </p:sp>
        <p:sp>
          <p:nvSpPr>
            <p:cNvPr id="12" name="ZoneTexte 19"/>
            <p:cNvSpPr txBox="1">
              <a:spLocks noChangeArrowheads="1"/>
            </p:cNvSpPr>
            <p:nvPr/>
          </p:nvSpPr>
          <p:spPr bwMode="auto">
            <a:xfrm>
              <a:off x="4780841" y="4221088"/>
              <a:ext cx="423453" cy="33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solidFill>
                    <a:srgbClr val="800000"/>
                  </a:solidFill>
                  <a:latin typeface="Garamond" pitchFamily="18" charset="0"/>
                </a:rPr>
                <a:t>R9</a:t>
              </a:r>
              <a:endParaRPr lang="fr-FR" sz="1600" dirty="0">
                <a:solidFill>
                  <a:srgbClr val="800000"/>
                </a:solidFill>
                <a:latin typeface="Garamond" pitchFamily="18" charset="0"/>
              </a:endParaRPr>
            </a:p>
          </p:txBody>
        </p:sp>
        <p:sp>
          <p:nvSpPr>
            <p:cNvPr id="13" name="ZoneTexte 20"/>
            <p:cNvSpPr txBox="1">
              <a:spLocks noChangeArrowheads="1"/>
            </p:cNvSpPr>
            <p:nvPr/>
          </p:nvSpPr>
          <p:spPr bwMode="auto">
            <a:xfrm>
              <a:off x="4212664" y="3150514"/>
              <a:ext cx="423453" cy="33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solidFill>
                    <a:srgbClr val="FF0000"/>
                  </a:solidFill>
                  <a:latin typeface="Garamond" pitchFamily="18" charset="0"/>
                </a:rPr>
                <a:t>R7</a:t>
              </a:r>
              <a:endParaRPr lang="fr-FR" sz="1600" dirty="0">
                <a:solidFill>
                  <a:srgbClr val="FF0000"/>
                </a:solidFill>
                <a:latin typeface="Garamond" pitchFamily="18" charset="0"/>
              </a:endParaRPr>
            </a:p>
          </p:txBody>
        </p:sp>
      </p:grpSp>
      <p:cxnSp>
        <p:nvCxnSpPr>
          <p:cNvPr id="14" name="Connecteur droit 13"/>
          <p:cNvCxnSpPr/>
          <p:nvPr/>
        </p:nvCxnSpPr>
        <p:spPr bwMode="auto">
          <a:xfrm flipH="1">
            <a:off x="6403114" y="3256453"/>
            <a:ext cx="640080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Connecteur droit 14"/>
          <p:cNvCxnSpPr/>
          <p:nvPr/>
        </p:nvCxnSpPr>
        <p:spPr bwMode="auto">
          <a:xfrm flipV="1">
            <a:off x="6119514" y="3373081"/>
            <a:ext cx="794" cy="587483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Connecteur droit 15"/>
          <p:cNvCxnSpPr/>
          <p:nvPr/>
        </p:nvCxnSpPr>
        <p:spPr bwMode="auto">
          <a:xfrm flipH="1">
            <a:off x="5278282" y="3240484"/>
            <a:ext cx="594360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Connecteur droit 16"/>
          <p:cNvCxnSpPr/>
          <p:nvPr/>
        </p:nvCxnSpPr>
        <p:spPr bwMode="auto">
          <a:xfrm flipV="1">
            <a:off x="6156026" y="2625705"/>
            <a:ext cx="794" cy="50292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8" name="Groupe 29"/>
          <p:cNvGrpSpPr>
            <a:grpSpLocks/>
          </p:cNvGrpSpPr>
          <p:nvPr/>
        </p:nvGrpSpPr>
        <p:grpSpPr bwMode="auto">
          <a:xfrm>
            <a:off x="1259632" y="2348880"/>
            <a:ext cx="2952750" cy="1900237"/>
            <a:chOff x="3059832" y="2682026"/>
            <a:chExt cx="2952328" cy="1899102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2686697"/>
              <a:ext cx="2952328" cy="1894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ZoneTexte 16"/>
            <p:cNvSpPr txBox="1">
              <a:spLocks noChangeArrowheads="1"/>
            </p:cNvSpPr>
            <p:nvPr/>
          </p:nvSpPr>
          <p:spPr bwMode="auto">
            <a:xfrm>
              <a:off x="3226810" y="3162454"/>
              <a:ext cx="4090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R1</a:t>
              </a:r>
            </a:p>
          </p:txBody>
        </p:sp>
        <p:sp>
          <p:nvSpPr>
            <p:cNvPr id="21" name="ZoneTexte 17"/>
            <p:cNvSpPr txBox="1">
              <a:spLocks noChangeArrowheads="1"/>
            </p:cNvSpPr>
            <p:nvPr/>
          </p:nvSpPr>
          <p:spPr bwMode="auto">
            <a:xfrm>
              <a:off x="5500890" y="3140968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R3</a:t>
              </a:r>
            </a:p>
          </p:txBody>
        </p:sp>
        <p:sp>
          <p:nvSpPr>
            <p:cNvPr id="22" name="ZoneTexte 18"/>
            <p:cNvSpPr txBox="1">
              <a:spLocks noChangeArrowheads="1"/>
            </p:cNvSpPr>
            <p:nvPr/>
          </p:nvSpPr>
          <p:spPr bwMode="auto">
            <a:xfrm>
              <a:off x="4839371" y="2682026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R4</a:t>
              </a:r>
            </a:p>
          </p:txBody>
        </p:sp>
        <p:sp>
          <p:nvSpPr>
            <p:cNvPr id="23" name="ZoneTexte 19"/>
            <p:cNvSpPr txBox="1">
              <a:spLocks noChangeArrowheads="1"/>
            </p:cNvSpPr>
            <p:nvPr/>
          </p:nvSpPr>
          <p:spPr bwMode="auto">
            <a:xfrm>
              <a:off x="4780810" y="4221088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R5</a:t>
              </a:r>
            </a:p>
          </p:txBody>
        </p:sp>
        <p:sp>
          <p:nvSpPr>
            <p:cNvPr id="24" name="ZoneTexte 20"/>
            <p:cNvSpPr txBox="1">
              <a:spLocks noChangeArrowheads="1"/>
            </p:cNvSpPr>
            <p:nvPr/>
          </p:nvSpPr>
          <p:spPr bwMode="auto">
            <a:xfrm>
              <a:off x="4167090" y="3150514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>
                  <a:solidFill>
                    <a:srgbClr val="FF0000"/>
                  </a:solidFill>
                  <a:latin typeface="Garamond" pitchFamily="18" charset="0"/>
                </a:rPr>
                <a:t>R2</a:t>
              </a:r>
            </a:p>
          </p:txBody>
        </p:sp>
      </p:grpSp>
      <p:cxnSp>
        <p:nvCxnSpPr>
          <p:cNvPr id="25" name="Connecteur droit 24"/>
          <p:cNvCxnSpPr/>
          <p:nvPr/>
        </p:nvCxnSpPr>
        <p:spPr bwMode="auto">
          <a:xfrm flipH="1">
            <a:off x="3019607" y="3256453"/>
            <a:ext cx="640080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Connecteur droit 25"/>
          <p:cNvCxnSpPr/>
          <p:nvPr/>
        </p:nvCxnSpPr>
        <p:spPr bwMode="auto">
          <a:xfrm flipV="1">
            <a:off x="2736007" y="3373081"/>
            <a:ext cx="794" cy="587483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Connecteur droit 26"/>
          <p:cNvCxnSpPr/>
          <p:nvPr/>
        </p:nvCxnSpPr>
        <p:spPr bwMode="auto">
          <a:xfrm flipH="1">
            <a:off x="1894775" y="3240484"/>
            <a:ext cx="594360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Connecteur droit 27"/>
          <p:cNvCxnSpPr/>
          <p:nvPr/>
        </p:nvCxnSpPr>
        <p:spPr bwMode="auto">
          <a:xfrm flipV="1">
            <a:off x="2772519" y="2625705"/>
            <a:ext cx="794" cy="50292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Connecteur droit 28"/>
          <p:cNvCxnSpPr/>
          <p:nvPr/>
        </p:nvCxnSpPr>
        <p:spPr bwMode="auto">
          <a:xfrm flipH="1">
            <a:off x="4154170" y="3240484"/>
            <a:ext cx="59436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Rectangle 1"/>
          <p:cNvSpPr/>
          <p:nvPr/>
        </p:nvSpPr>
        <p:spPr bwMode="auto">
          <a:xfrm>
            <a:off x="4521696" y="2204864"/>
            <a:ext cx="3290664" cy="22322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259632" y="2204864"/>
            <a:ext cx="3074640" cy="22322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03648" y="4686235"/>
            <a:ext cx="6264696" cy="830997"/>
          </a:xfrm>
          <a:prstGeom prst="rect">
            <a:avLst/>
          </a:prstGeom>
          <a:solidFill>
            <a:srgbClr val="FFDC6D"/>
          </a:solidFill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accent2"/>
                </a:solidFill>
                <a:latin typeface="Garamond" pitchFamily="18" charset="0"/>
              </a:rPr>
              <a:t>R7 connait ses voisins mais pas ceux de R2 ou de</a:t>
            </a:r>
            <a:r>
              <a:rPr lang="fr-FR" sz="2400" dirty="0">
                <a:solidFill>
                  <a:schemeClr val="accent2"/>
                </a:solidFill>
                <a:latin typeface="Garamond" pitchFamily="18" charset="0"/>
              </a:rPr>
              <a:t> </a:t>
            </a:r>
            <a:r>
              <a:rPr lang="fr-FR" sz="2400" dirty="0" smtClean="0">
                <a:solidFill>
                  <a:schemeClr val="accent2"/>
                </a:solidFill>
                <a:latin typeface="Garamond" pitchFamily="18" charset="0"/>
              </a:rPr>
              <a:t>R6 par exemple </a:t>
            </a:r>
            <a:endParaRPr lang="fr-FR" sz="2400" dirty="0">
              <a:solidFill>
                <a:schemeClr val="accent2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r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419100"/>
          </a:xfrm>
        </p:spPr>
        <p:txBody>
          <a:bodyPr/>
          <a:lstStyle/>
          <a:p>
            <a:r>
              <a:rPr lang="fr-FR" sz="2800" b="1" dirty="0" smtClean="0">
                <a:latin typeface="Garamond" pitchFamily="18" charset="0"/>
              </a:rPr>
              <a:t>Déroulement complet d’OSPF</a:t>
            </a:r>
          </a:p>
        </p:txBody>
      </p:sp>
      <p:sp>
        <p:nvSpPr>
          <p:cNvPr id="69635" name="Espace réservé du contenu 2"/>
          <p:cNvSpPr>
            <a:spLocks noGrp="1"/>
          </p:cNvSpPr>
          <p:nvPr>
            <p:ph idx="1"/>
          </p:nvPr>
        </p:nvSpPr>
        <p:spPr>
          <a:xfrm>
            <a:off x="179388" y="765175"/>
            <a:ext cx="8713787" cy="5145088"/>
          </a:xfrm>
        </p:spPr>
        <p:txBody>
          <a:bodyPr/>
          <a:lstStyle/>
          <a:p>
            <a:pPr algn="just"/>
            <a:r>
              <a:rPr lang="fr-FR" sz="2000" b="1" dirty="0" smtClean="0">
                <a:latin typeface="Garamond" pitchFamily="18" charset="0"/>
              </a:rPr>
              <a:t>Chaque routeur :</a:t>
            </a:r>
          </a:p>
          <a:p>
            <a:pPr algn="just"/>
            <a:endParaRPr lang="fr-FR" sz="2000" b="1" dirty="0" smtClean="0">
              <a:latin typeface="Garamond" pitchFamily="18" charset="0"/>
            </a:endParaRPr>
          </a:p>
          <a:p>
            <a:pPr lvl="1" algn="just"/>
            <a:r>
              <a:rPr lang="fr-FR" sz="2000" b="1" dirty="0" smtClean="0">
                <a:solidFill>
                  <a:schemeClr val="accent2"/>
                </a:solidFill>
                <a:latin typeface="Garamond" pitchFamily="18" charset="0"/>
              </a:rPr>
              <a:t>Découvre son voisinage</a:t>
            </a:r>
            <a:r>
              <a:rPr lang="fr-FR" sz="2000" b="1" dirty="0" smtClean="0">
                <a:latin typeface="Garamond" pitchFamily="18" charset="0"/>
              </a:rPr>
              <a:t> </a:t>
            </a:r>
            <a:r>
              <a:rPr lang="fr-FR" sz="2000" dirty="0" smtClean="0">
                <a:latin typeface="Garamond" pitchFamily="18" charset="0"/>
              </a:rPr>
              <a:t>et conserve une liste de tous ses voisins.</a:t>
            </a:r>
          </a:p>
          <a:p>
            <a:pPr lvl="1" algn="just"/>
            <a:endParaRPr lang="fr-FR" sz="2800" dirty="0" smtClean="0">
              <a:latin typeface="Garamond" pitchFamily="18" charset="0"/>
            </a:endParaRPr>
          </a:p>
          <a:p>
            <a:pPr lvl="1" algn="just"/>
            <a:r>
              <a:rPr lang="fr-FR" sz="2000" b="1" dirty="0" smtClean="0">
                <a:solidFill>
                  <a:schemeClr val="accent2"/>
                </a:solidFill>
                <a:latin typeface="Garamond" pitchFamily="18" charset="0"/>
              </a:rPr>
              <a:t>Echange les informations topologiques </a:t>
            </a:r>
            <a:r>
              <a:rPr lang="fr-FR" sz="2000" dirty="0" smtClean="0">
                <a:latin typeface="Garamond" pitchFamily="18" charset="0"/>
              </a:rPr>
              <a:t>avec ses voisins.</a:t>
            </a:r>
          </a:p>
          <a:p>
            <a:pPr lvl="1" algn="just"/>
            <a:endParaRPr lang="fr-FR" sz="2800" dirty="0" smtClean="0">
              <a:latin typeface="Garamond" pitchFamily="18" charset="0"/>
            </a:endParaRPr>
          </a:p>
          <a:p>
            <a:pPr lvl="1" algn="just"/>
            <a:r>
              <a:rPr lang="fr-FR" sz="2000" b="1" dirty="0" smtClean="0">
                <a:solidFill>
                  <a:schemeClr val="accent2"/>
                </a:solidFill>
                <a:latin typeface="Garamond" pitchFamily="18" charset="0"/>
              </a:rPr>
              <a:t>Stocke les informations topologiques </a:t>
            </a:r>
            <a:r>
              <a:rPr lang="fr-FR" sz="2000" dirty="0" smtClean="0">
                <a:latin typeface="Garamond" pitchFamily="18" charset="0"/>
              </a:rPr>
              <a:t>apprises dans sa </a:t>
            </a:r>
            <a:r>
              <a:rPr lang="fr-FR" sz="2000" b="1" dirty="0" smtClean="0">
                <a:solidFill>
                  <a:schemeClr val="accent2"/>
                </a:solidFill>
                <a:latin typeface="Garamond" pitchFamily="18" charset="0"/>
              </a:rPr>
              <a:t>base de données.</a:t>
            </a:r>
          </a:p>
          <a:p>
            <a:pPr lvl="1" algn="just"/>
            <a:endParaRPr lang="fr-FR" sz="2800" dirty="0" smtClean="0">
              <a:latin typeface="Garamond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29EE5F-D453-4F3C-9BBF-CEFBB53D3C30}" type="slidenum">
              <a:rPr lang="fr-FR" smtClean="0"/>
              <a:pPr>
                <a:defRPr/>
              </a:pPr>
              <a:t>12</a:t>
            </a:fld>
            <a:endParaRPr lang="fr-FR" dirty="0"/>
          </a:p>
        </p:txBody>
      </p:sp>
      <p:sp>
        <p:nvSpPr>
          <p:cNvPr id="69637" name="Flèche vers le bas 4"/>
          <p:cNvSpPr>
            <a:spLocks noChangeArrowheads="1"/>
          </p:cNvSpPr>
          <p:nvPr/>
        </p:nvSpPr>
        <p:spPr bwMode="auto">
          <a:xfrm>
            <a:off x="3871913" y="1874838"/>
            <a:ext cx="395287" cy="576262"/>
          </a:xfrm>
          <a:prstGeom prst="downArrow">
            <a:avLst>
              <a:gd name="adj1" fmla="val 50000"/>
              <a:gd name="adj2" fmla="val 50113"/>
            </a:avLst>
          </a:prstGeom>
          <a:solidFill>
            <a:srgbClr val="DAA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69638" name="Flèche vers le bas 5"/>
          <p:cNvSpPr>
            <a:spLocks noChangeArrowheads="1"/>
          </p:cNvSpPr>
          <p:nvPr/>
        </p:nvSpPr>
        <p:spPr bwMode="auto">
          <a:xfrm>
            <a:off x="3851275" y="2780928"/>
            <a:ext cx="396875" cy="548640"/>
          </a:xfrm>
          <a:prstGeom prst="downArrow">
            <a:avLst>
              <a:gd name="adj1" fmla="val 50000"/>
              <a:gd name="adj2" fmla="val 49912"/>
            </a:avLst>
          </a:prstGeom>
          <a:solidFill>
            <a:srgbClr val="DAA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grpSp>
        <p:nvGrpSpPr>
          <p:cNvPr id="31" name="Groupe 29"/>
          <p:cNvGrpSpPr>
            <a:grpSpLocks/>
          </p:cNvGrpSpPr>
          <p:nvPr/>
        </p:nvGrpSpPr>
        <p:grpSpPr bwMode="auto">
          <a:xfrm>
            <a:off x="4643139" y="3933056"/>
            <a:ext cx="2952750" cy="1900237"/>
            <a:chOff x="3059832" y="2682026"/>
            <a:chExt cx="2952328" cy="1899102"/>
          </a:xfrm>
        </p:grpSpPr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2686697"/>
              <a:ext cx="2952328" cy="1894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ZoneTexte 16"/>
            <p:cNvSpPr txBox="1">
              <a:spLocks noChangeArrowheads="1"/>
            </p:cNvSpPr>
            <p:nvPr/>
          </p:nvSpPr>
          <p:spPr bwMode="auto">
            <a:xfrm>
              <a:off x="3219626" y="3162454"/>
              <a:ext cx="423453" cy="33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solidFill>
                    <a:srgbClr val="800000"/>
                  </a:solidFill>
                  <a:latin typeface="Garamond" pitchFamily="18" charset="0"/>
                </a:rPr>
                <a:t>R6</a:t>
              </a:r>
              <a:endParaRPr lang="fr-FR" sz="1600" dirty="0">
                <a:solidFill>
                  <a:srgbClr val="800000"/>
                </a:solidFill>
                <a:latin typeface="Garamond" pitchFamily="18" charset="0"/>
              </a:endParaRPr>
            </a:p>
          </p:txBody>
        </p:sp>
        <p:sp>
          <p:nvSpPr>
            <p:cNvPr id="34" name="ZoneTexte 17"/>
            <p:cNvSpPr txBox="1">
              <a:spLocks noChangeArrowheads="1"/>
            </p:cNvSpPr>
            <p:nvPr/>
          </p:nvSpPr>
          <p:spPr bwMode="auto">
            <a:xfrm>
              <a:off x="5460050" y="3140968"/>
              <a:ext cx="505196" cy="33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solidFill>
                    <a:srgbClr val="800000"/>
                  </a:solidFill>
                  <a:latin typeface="Garamond" pitchFamily="18" charset="0"/>
                </a:rPr>
                <a:t>R10</a:t>
              </a:r>
              <a:endParaRPr lang="fr-FR" sz="1600" dirty="0">
                <a:solidFill>
                  <a:srgbClr val="800000"/>
                </a:solidFill>
                <a:latin typeface="Garamond" pitchFamily="18" charset="0"/>
              </a:endParaRPr>
            </a:p>
          </p:txBody>
        </p:sp>
        <p:sp>
          <p:nvSpPr>
            <p:cNvPr id="35" name="ZoneTexte 18"/>
            <p:cNvSpPr txBox="1">
              <a:spLocks noChangeArrowheads="1"/>
            </p:cNvSpPr>
            <p:nvPr/>
          </p:nvSpPr>
          <p:spPr bwMode="auto">
            <a:xfrm>
              <a:off x="4839402" y="2682026"/>
              <a:ext cx="423453" cy="33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solidFill>
                    <a:srgbClr val="800000"/>
                  </a:solidFill>
                  <a:latin typeface="Garamond" pitchFamily="18" charset="0"/>
                </a:rPr>
                <a:t>R8</a:t>
              </a:r>
              <a:endParaRPr lang="fr-FR" sz="1600" dirty="0">
                <a:solidFill>
                  <a:srgbClr val="800000"/>
                </a:solidFill>
                <a:latin typeface="Garamond" pitchFamily="18" charset="0"/>
              </a:endParaRPr>
            </a:p>
          </p:txBody>
        </p:sp>
        <p:sp>
          <p:nvSpPr>
            <p:cNvPr id="36" name="ZoneTexte 19"/>
            <p:cNvSpPr txBox="1">
              <a:spLocks noChangeArrowheads="1"/>
            </p:cNvSpPr>
            <p:nvPr/>
          </p:nvSpPr>
          <p:spPr bwMode="auto">
            <a:xfrm>
              <a:off x="4780841" y="4221088"/>
              <a:ext cx="423453" cy="33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solidFill>
                    <a:srgbClr val="800000"/>
                  </a:solidFill>
                  <a:latin typeface="Garamond" pitchFamily="18" charset="0"/>
                </a:rPr>
                <a:t>R9</a:t>
              </a:r>
              <a:endParaRPr lang="fr-FR" sz="1600" dirty="0">
                <a:solidFill>
                  <a:srgbClr val="800000"/>
                </a:solidFill>
                <a:latin typeface="Garamond" pitchFamily="18" charset="0"/>
              </a:endParaRPr>
            </a:p>
          </p:txBody>
        </p:sp>
        <p:sp>
          <p:nvSpPr>
            <p:cNvPr id="37" name="ZoneTexte 20"/>
            <p:cNvSpPr txBox="1">
              <a:spLocks noChangeArrowheads="1"/>
            </p:cNvSpPr>
            <p:nvPr/>
          </p:nvSpPr>
          <p:spPr bwMode="auto">
            <a:xfrm>
              <a:off x="4212664" y="3150514"/>
              <a:ext cx="423453" cy="33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solidFill>
                    <a:srgbClr val="FF0000"/>
                  </a:solidFill>
                  <a:latin typeface="Garamond" pitchFamily="18" charset="0"/>
                </a:rPr>
                <a:t>R7</a:t>
              </a:r>
              <a:endParaRPr lang="fr-FR" sz="1600" dirty="0">
                <a:solidFill>
                  <a:srgbClr val="FF0000"/>
                </a:solidFill>
                <a:latin typeface="Garamond" pitchFamily="18" charset="0"/>
              </a:endParaRPr>
            </a:p>
          </p:txBody>
        </p:sp>
      </p:grpSp>
      <p:cxnSp>
        <p:nvCxnSpPr>
          <p:cNvPr id="38" name="Connecteur droit 37"/>
          <p:cNvCxnSpPr/>
          <p:nvPr/>
        </p:nvCxnSpPr>
        <p:spPr bwMode="auto">
          <a:xfrm flipH="1">
            <a:off x="6403114" y="4840629"/>
            <a:ext cx="640080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Connecteur droit 38"/>
          <p:cNvCxnSpPr/>
          <p:nvPr/>
        </p:nvCxnSpPr>
        <p:spPr bwMode="auto">
          <a:xfrm flipV="1">
            <a:off x="6119514" y="4957257"/>
            <a:ext cx="794" cy="587483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Connecteur droit 39"/>
          <p:cNvCxnSpPr/>
          <p:nvPr/>
        </p:nvCxnSpPr>
        <p:spPr bwMode="auto">
          <a:xfrm flipH="1">
            <a:off x="5278282" y="4824660"/>
            <a:ext cx="594360" cy="0"/>
          </a:xfrm>
          <a:prstGeom prst="line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Connecteur droit 40"/>
          <p:cNvCxnSpPr/>
          <p:nvPr/>
        </p:nvCxnSpPr>
        <p:spPr bwMode="auto">
          <a:xfrm flipV="1">
            <a:off x="6156026" y="4209881"/>
            <a:ext cx="794" cy="50292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2" name="Groupe 29"/>
          <p:cNvGrpSpPr>
            <a:grpSpLocks/>
          </p:cNvGrpSpPr>
          <p:nvPr/>
        </p:nvGrpSpPr>
        <p:grpSpPr bwMode="auto">
          <a:xfrm>
            <a:off x="1259632" y="3933056"/>
            <a:ext cx="2952750" cy="1900237"/>
            <a:chOff x="3059832" y="2682026"/>
            <a:chExt cx="2952328" cy="1899102"/>
          </a:xfrm>
        </p:grpSpPr>
        <p:pic>
          <p:nvPicPr>
            <p:cNvPr id="4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2686697"/>
              <a:ext cx="2952328" cy="1894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ZoneTexte 16"/>
            <p:cNvSpPr txBox="1">
              <a:spLocks noChangeArrowheads="1"/>
            </p:cNvSpPr>
            <p:nvPr/>
          </p:nvSpPr>
          <p:spPr bwMode="auto">
            <a:xfrm>
              <a:off x="3226810" y="3162454"/>
              <a:ext cx="4090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R1</a:t>
              </a:r>
            </a:p>
          </p:txBody>
        </p:sp>
        <p:sp>
          <p:nvSpPr>
            <p:cNvPr id="45" name="ZoneTexte 17"/>
            <p:cNvSpPr txBox="1">
              <a:spLocks noChangeArrowheads="1"/>
            </p:cNvSpPr>
            <p:nvPr/>
          </p:nvSpPr>
          <p:spPr bwMode="auto">
            <a:xfrm>
              <a:off x="5500890" y="3140968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R3</a:t>
              </a:r>
            </a:p>
          </p:txBody>
        </p:sp>
        <p:sp>
          <p:nvSpPr>
            <p:cNvPr id="46" name="ZoneTexte 18"/>
            <p:cNvSpPr txBox="1">
              <a:spLocks noChangeArrowheads="1"/>
            </p:cNvSpPr>
            <p:nvPr/>
          </p:nvSpPr>
          <p:spPr bwMode="auto">
            <a:xfrm>
              <a:off x="4839371" y="2682026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R4</a:t>
              </a:r>
            </a:p>
          </p:txBody>
        </p:sp>
        <p:sp>
          <p:nvSpPr>
            <p:cNvPr id="47" name="ZoneTexte 19"/>
            <p:cNvSpPr txBox="1">
              <a:spLocks noChangeArrowheads="1"/>
            </p:cNvSpPr>
            <p:nvPr/>
          </p:nvSpPr>
          <p:spPr bwMode="auto">
            <a:xfrm>
              <a:off x="4780810" y="4221088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R5</a:t>
              </a:r>
            </a:p>
          </p:txBody>
        </p:sp>
        <p:sp>
          <p:nvSpPr>
            <p:cNvPr id="48" name="ZoneTexte 20"/>
            <p:cNvSpPr txBox="1">
              <a:spLocks noChangeArrowheads="1"/>
            </p:cNvSpPr>
            <p:nvPr/>
          </p:nvSpPr>
          <p:spPr bwMode="auto">
            <a:xfrm>
              <a:off x="4167090" y="3150514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>
                  <a:solidFill>
                    <a:srgbClr val="FF0000"/>
                  </a:solidFill>
                  <a:latin typeface="Garamond" pitchFamily="18" charset="0"/>
                </a:rPr>
                <a:t>R2</a:t>
              </a:r>
            </a:p>
          </p:txBody>
        </p:sp>
      </p:grpSp>
      <p:cxnSp>
        <p:nvCxnSpPr>
          <p:cNvPr id="49" name="Connecteur droit 48"/>
          <p:cNvCxnSpPr/>
          <p:nvPr/>
        </p:nvCxnSpPr>
        <p:spPr bwMode="auto">
          <a:xfrm flipH="1">
            <a:off x="3019607" y="4840629"/>
            <a:ext cx="640080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Connecteur droit 49"/>
          <p:cNvCxnSpPr/>
          <p:nvPr/>
        </p:nvCxnSpPr>
        <p:spPr bwMode="auto">
          <a:xfrm flipV="1">
            <a:off x="2736007" y="4957257"/>
            <a:ext cx="794" cy="587483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Connecteur droit 50"/>
          <p:cNvCxnSpPr/>
          <p:nvPr/>
        </p:nvCxnSpPr>
        <p:spPr bwMode="auto">
          <a:xfrm flipH="1">
            <a:off x="1894775" y="4824660"/>
            <a:ext cx="594360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Connecteur droit 51"/>
          <p:cNvCxnSpPr/>
          <p:nvPr/>
        </p:nvCxnSpPr>
        <p:spPr bwMode="auto">
          <a:xfrm flipV="1">
            <a:off x="2772519" y="4209881"/>
            <a:ext cx="794" cy="50292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Connecteur droit 52"/>
          <p:cNvCxnSpPr/>
          <p:nvPr/>
        </p:nvCxnSpPr>
        <p:spPr bwMode="auto">
          <a:xfrm flipH="1">
            <a:off x="4154170" y="4824660"/>
            <a:ext cx="594360" cy="0"/>
          </a:xfrm>
          <a:prstGeom prst="line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Forme libre 55"/>
          <p:cNvSpPr/>
          <p:nvPr/>
        </p:nvSpPr>
        <p:spPr bwMode="auto">
          <a:xfrm>
            <a:off x="5220072" y="5013176"/>
            <a:ext cx="787821" cy="203999"/>
          </a:xfrm>
          <a:custGeom>
            <a:avLst/>
            <a:gdLst>
              <a:gd name="connsiteX0" fmla="*/ 0 w 1165878"/>
              <a:gd name="connsiteY0" fmla="*/ 0 h 423186"/>
              <a:gd name="connsiteX1" fmla="*/ 477672 w 1165878"/>
              <a:gd name="connsiteY1" fmla="*/ 423081 h 423186"/>
              <a:gd name="connsiteX2" fmla="*/ 1105469 w 1165878"/>
              <a:gd name="connsiteY2" fmla="*/ 40943 h 423186"/>
              <a:gd name="connsiteX3" fmla="*/ 1105469 w 1165878"/>
              <a:gd name="connsiteY3" fmla="*/ 54591 h 423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5878" h="423186">
                <a:moveTo>
                  <a:pt x="0" y="0"/>
                </a:moveTo>
                <a:cubicBezTo>
                  <a:pt x="146713" y="208128"/>
                  <a:pt x="293427" y="416257"/>
                  <a:pt x="477672" y="423081"/>
                </a:cubicBezTo>
                <a:cubicBezTo>
                  <a:pt x="661917" y="429905"/>
                  <a:pt x="1000836" y="102358"/>
                  <a:pt x="1105469" y="40943"/>
                </a:cubicBezTo>
                <a:cubicBezTo>
                  <a:pt x="1210102" y="-20472"/>
                  <a:pt x="1157785" y="17059"/>
                  <a:pt x="1105469" y="54591"/>
                </a:cubicBezTo>
              </a:path>
            </a:pathLst>
          </a:cu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Forme libre 56"/>
          <p:cNvSpPr/>
          <p:nvPr/>
        </p:nvSpPr>
        <p:spPr bwMode="auto">
          <a:xfrm>
            <a:off x="2946880" y="4985880"/>
            <a:ext cx="787821" cy="203999"/>
          </a:xfrm>
          <a:custGeom>
            <a:avLst/>
            <a:gdLst>
              <a:gd name="connsiteX0" fmla="*/ 0 w 1165878"/>
              <a:gd name="connsiteY0" fmla="*/ 0 h 423186"/>
              <a:gd name="connsiteX1" fmla="*/ 477672 w 1165878"/>
              <a:gd name="connsiteY1" fmla="*/ 423081 h 423186"/>
              <a:gd name="connsiteX2" fmla="*/ 1105469 w 1165878"/>
              <a:gd name="connsiteY2" fmla="*/ 40943 h 423186"/>
              <a:gd name="connsiteX3" fmla="*/ 1105469 w 1165878"/>
              <a:gd name="connsiteY3" fmla="*/ 54591 h 423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5878" h="423186">
                <a:moveTo>
                  <a:pt x="0" y="0"/>
                </a:moveTo>
                <a:cubicBezTo>
                  <a:pt x="146713" y="208128"/>
                  <a:pt x="293427" y="416257"/>
                  <a:pt x="477672" y="423081"/>
                </a:cubicBezTo>
                <a:cubicBezTo>
                  <a:pt x="661917" y="429905"/>
                  <a:pt x="1000836" y="102358"/>
                  <a:pt x="1105469" y="40943"/>
                </a:cubicBezTo>
                <a:cubicBezTo>
                  <a:pt x="1210102" y="-20472"/>
                  <a:pt x="1157785" y="17059"/>
                  <a:pt x="1105469" y="54591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Forme libre 57"/>
          <p:cNvSpPr/>
          <p:nvPr/>
        </p:nvSpPr>
        <p:spPr bwMode="auto">
          <a:xfrm>
            <a:off x="3995936" y="5013176"/>
            <a:ext cx="787821" cy="203999"/>
          </a:xfrm>
          <a:custGeom>
            <a:avLst/>
            <a:gdLst>
              <a:gd name="connsiteX0" fmla="*/ 0 w 1165878"/>
              <a:gd name="connsiteY0" fmla="*/ 0 h 423186"/>
              <a:gd name="connsiteX1" fmla="*/ 477672 w 1165878"/>
              <a:gd name="connsiteY1" fmla="*/ 423081 h 423186"/>
              <a:gd name="connsiteX2" fmla="*/ 1105469 w 1165878"/>
              <a:gd name="connsiteY2" fmla="*/ 40943 h 423186"/>
              <a:gd name="connsiteX3" fmla="*/ 1105469 w 1165878"/>
              <a:gd name="connsiteY3" fmla="*/ 54591 h 423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5878" h="423186">
                <a:moveTo>
                  <a:pt x="0" y="0"/>
                </a:moveTo>
                <a:cubicBezTo>
                  <a:pt x="146713" y="208128"/>
                  <a:pt x="293427" y="416257"/>
                  <a:pt x="477672" y="423081"/>
                </a:cubicBezTo>
                <a:cubicBezTo>
                  <a:pt x="661917" y="429905"/>
                  <a:pt x="1000836" y="102358"/>
                  <a:pt x="1105469" y="40943"/>
                </a:cubicBezTo>
                <a:cubicBezTo>
                  <a:pt x="1210102" y="-20472"/>
                  <a:pt x="1157785" y="17059"/>
                  <a:pt x="1105469" y="54591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Forme libre 58"/>
          <p:cNvSpPr/>
          <p:nvPr/>
        </p:nvSpPr>
        <p:spPr bwMode="auto">
          <a:xfrm flipV="1">
            <a:off x="5152331" y="4267835"/>
            <a:ext cx="787821" cy="169277"/>
          </a:xfrm>
          <a:custGeom>
            <a:avLst/>
            <a:gdLst>
              <a:gd name="connsiteX0" fmla="*/ 0 w 1165878"/>
              <a:gd name="connsiteY0" fmla="*/ 0 h 423186"/>
              <a:gd name="connsiteX1" fmla="*/ 477672 w 1165878"/>
              <a:gd name="connsiteY1" fmla="*/ 423081 h 423186"/>
              <a:gd name="connsiteX2" fmla="*/ 1105469 w 1165878"/>
              <a:gd name="connsiteY2" fmla="*/ 40943 h 423186"/>
              <a:gd name="connsiteX3" fmla="*/ 1105469 w 1165878"/>
              <a:gd name="connsiteY3" fmla="*/ 54591 h 423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5878" h="423186">
                <a:moveTo>
                  <a:pt x="0" y="0"/>
                </a:moveTo>
                <a:cubicBezTo>
                  <a:pt x="146713" y="208128"/>
                  <a:pt x="293427" y="416257"/>
                  <a:pt x="477672" y="423081"/>
                </a:cubicBezTo>
                <a:cubicBezTo>
                  <a:pt x="661917" y="429905"/>
                  <a:pt x="1000836" y="102358"/>
                  <a:pt x="1105469" y="40943"/>
                </a:cubicBezTo>
                <a:cubicBezTo>
                  <a:pt x="1210102" y="-20472"/>
                  <a:pt x="1157785" y="17059"/>
                  <a:pt x="1105469" y="54591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62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r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419100"/>
          </a:xfrm>
        </p:spPr>
        <p:txBody>
          <a:bodyPr/>
          <a:lstStyle/>
          <a:p>
            <a:r>
              <a:rPr lang="fr-FR" sz="2800" b="1" dirty="0" smtClean="0">
                <a:latin typeface="Garamond" pitchFamily="18" charset="0"/>
              </a:rPr>
              <a:t>Déroulement complet d’OSPF</a:t>
            </a:r>
          </a:p>
        </p:txBody>
      </p:sp>
      <p:sp>
        <p:nvSpPr>
          <p:cNvPr id="69635" name="Espace réservé du contenu 2"/>
          <p:cNvSpPr>
            <a:spLocks noGrp="1"/>
          </p:cNvSpPr>
          <p:nvPr>
            <p:ph idx="1"/>
          </p:nvPr>
        </p:nvSpPr>
        <p:spPr>
          <a:xfrm>
            <a:off x="179388" y="765175"/>
            <a:ext cx="8713787" cy="5145088"/>
          </a:xfrm>
        </p:spPr>
        <p:txBody>
          <a:bodyPr/>
          <a:lstStyle/>
          <a:p>
            <a:pPr algn="just"/>
            <a:r>
              <a:rPr lang="fr-FR" sz="2000" b="1" dirty="0" smtClean="0">
                <a:latin typeface="Garamond" pitchFamily="18" charset="0"/>
              </a:rPr>
              <a:t>Chaque routeur :</a:t>
            </a:r>
          </a:p>
          <a:p>
            <a:pPr algn="just"/>
            <a:endParaRPr lang="fr-FR" sz="2000" b="1" dirty="0" smtClean="0">
              <a:latin typeface="Garamond" pitchFamily="18" charset="0"/>
            </a:endParaRPr>
          </a:p>
          <a:p>
            <a:pPr lvl="1" algn="just"/>
            <a:r>
              <a:rPr lang="fr-FR" sz="2000" b="1" dirty="0">
                <a:solidFill>
                  <a:schemeClr val="accent2"/>
                </a:solidFill>
                <a:latin typeface="Garamond" pitchFamily="18" charset="0"/>
              </a:rPr>
              <a:t>Découvre son voisinage</a:t>
            </a:r>
            <a:r>
              <a:rPr lang="fr-FR" sz="2000" b="1" dirty="0">
                <a:latin typeface="Garamond" pitchFamily="18" charset="0"/>
              </a:rPr>
              <a:t> </a:t>
            </a:r>
            <a:r>
              <a:rPr lang="fr-FR" sz="2000" dirty="0">
                <a:latin typeface="Garamond" pitchFamily="18" charset="0"/>
              </a:rPr>
              <a:t>et conserve une liste de tous ses voisins.</a:t>
            </a:r>
          </a:p>
          <a:p>
            <a:pPr lvl="1" algn="just"/>
            <a:endParaRPr lang="fr-FR" sz="2800" dirty="0">
              <a:latin typeface="Garamond" pitchFamily="18" charset="0"/>
            </a:endParaRPr>
          </a:p>
          <a:p>
            <a:pPr lvl="1" algn="just"/>
            <a:r>
              <a:rPr lang="fr-FR" sz="2000" b="1" dirty="0">
                <a:solidFill>
                  <a:schemeClr val="accent2"/>
                </a:solidFill>
                <a:latin typeface="Garamond" pitchFamily="18" charset="0"/>
              </a:rPr>
              <a:t>Echange les informations topologiques </a:t>
            </a:r>
            <a:r>
              <a:rPr lang="fr-FR" sz="2000" dirty="0">
                <a:latin typeface="Garamond" pitchFamily="18" charset="0"/>
              </a:rPr>
              <a:t>avec ses voisins.</a:t>
            </a:r>
          </a:p>
          <a:p>
            <a:pPr lvl="1" algn="just"/>
            <a:endParaRPr lang="fr-FR" sz="2800" dirty="0">
              <a:latin typeface="Garamond" pitchFamily="18" charset="0"/>
            </a:endParaRPr>
          </a:p>
          <a:p>
            <a:pPr lvl="1" algn="just"/>
            <a:r>
              <a:rPr lang="fr-FR" sz="2000" b="1" dirty="0">
                <a:solidFill>
                  <a:schemeClr val="accent2"/>
                </a:solidFill>
                <a:latin typeface="Garamond" pitchFamily="18" charset="0"/>
              </a:rPr>
              <a:t>Stocke les informations topologiques </a:t>
            </a:r>
            <a:r>
              <a:rPr lang="fr-FR" sz="2000" dirty="0">
                <a:latin typeface="Garamond" pitchFamily="18" charset="0"/>
              </a:rPr>
              <a:t>apprises dans sa </a:t>
            </a:r>
            <a:r>
              <a:rPr lang="fr-FR" sz="2000" b="1" dirty="0">
                <a:solidFill>
                  <a:schemeClr val="accent2"/>
                </a:solidFill>
                <a:latin typeface="Garamond" pitchFamily="18" charset="0"/>
              </a:rPr>
              <a:t>base de données.</a:t>
            </a:r>
          </a:p>
          <a:p>
            <a:pPr lvl="1" algn="just"/>
            <a:endParaRPr lang="fr-FR" sz="2800" dirty="0" smtClean="0">
              <a:latin typeface="Garamond" pitchFamily="18" charset="0"/>
            </a:endParaRPr>
          </a:p>
          <a:p>
            <a:pPr lvl="1" algn="just"/>
            <a:r>
              <a:rPr lang="fr-FR" sz="2000" b="1" dirty="0">
                <a:solidFill>
                  <a:schemeClr val="accent2"/>
                </a:solidFill>
                <a:latin typeface="Garamond" pitchFamily="18" charset="0"/>
              </a:rPr>
              <a:t>Exécute l’algorithme SPF</a:t>
            </a:r>
            <a:r>
              <a:rPr lang="fr-FR" sz="2000" dirty="0">
                <a:latin typeface="Garamond" pitchFamily="18" charset="0"/>
              </a:rPr>
              <a:t> pour calculer les meilleurs routes.</a:t>
            </a:r>
          </a:p>
          <a:p>
            <a:pPr lvl="1" algn="just"/>
            <a:endParaRPr lang="fr-FR" sz="2800" dirty="0">
              <a:latin typeface="Garamond" pitchFamily="18" charset="0"/>
            </a:endParaRPr>
          </a:p>
          <a:p>
            <a:pPr lvl="1" algn="just"/>
            <a:r>
              <a:rPr lang="fr-FR" sz="2000" dirty="0">
                <a:latin typeface="Garamond" pitchFamily="18" charset="0"/>
              </a:rPr>
              <a:t>Place ensuite la meilleur route vers chaque sous-réseau dans </a:t>
            </a:r>
            <a:r>
              <a:rPr lang="fr-FR" sz="2000" b="1" dirty="0">
                <a:solidFill>
                  <a:schemeClr val="accent2"/>
                </a:solidFill>
                <a:latin typeface="Garamond" pitchFamily="18" charset="0"/>
              </a:rPr>
              <a:t>sa table de routage.</a:t>
            </a:r>
          </a:p>
          <a:p>
            <a:pPr lvl="1" algn="just"/>
            <a:endParaRPr lang="fr-FR" sz="2800" dirty="0" smtClean="0">
              <a:latin typeface="Garamond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29EE5F-D453-4F3C-9BBF-CEFBB53D3C30}" type="slidenum">
              <a:rPr lang="fr-FR" smtClean="0"/>
              <a:pPr>
                <a:defRPr/>
              </a:pPr>
              <a:t>13</a:t>
            </a:fld>
            <a:endParaRPr lang="fr-FR" dirty="0"/>
          </a:p>
        </p:txBody>
      </p:sp>
      <p:sp>
        <p:nvSpPr>
          <p:cNvPr id="69637" name="Flèche vers le bas 4"/>
          <p:cNvSpPr>
            <a:spLocks noChangeArrowheads="1"/>
          </p:cNvSpPr>
          <p:nvPr/>
        </p:nvSpPr>
        <p:spPr bwMode="auto">
          <a:xfrm>
            <a:off x="3871913" y="1874838"/>
            <a:ext cx="395287" cy="576262"/>
          </a:xfrm>
          <a:prstGeom prst="downArrow">
            <a:avLst>
              <a:gd name="adj1" fmla="val 50000"/>
              <a:gd name="adj2" fmla="val 50113"/>
            </a:avLst>
          </a:prstGeom>
          <a:solidFill>
            <a:srgbClr val="DAA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7" name="Flèche vers le bas 5"/>
          <p:cNvSpPr>
            <a:spLocks noChangeArrowheads="1"/>
          </p:cNvSpPr>
          <p:nvPr/>
        </p:nvSpPr>
        <p:spPr bwMode="auto">
          <a:xfrm>
            <a:off x="3851920" y="3644826"/>
            <a:ext cx="396875" cy="576262"/>
          </a:xfrm>
          <a:prstGeom prst="downArrow">
            <a:avLst>
              <a:gd name="adj1" fmla="val 50000"/>
              <a:gd name="adj2" fmla="val 49912"/>
            </a:avLst>
          </a:prstGeom>
          <a:solidFill>
            <a:srgbClr val="DAA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8" name="Flèche vers le bas 5"/>
          <p:cNvSpPr>
            <a:spLocks noChangeArrowheads="1"/>
          </p:cNvSpPr>
          <p:nvPr/>
        </p:nvSpPr>
        <p:spPr bwMode="auto">
          <a:xfrm>
            <a:off x="3851920" y="4509120"/>
            <a:ext cx="396875" cy="576262"/>
          </a:xfrm>
          <a:prstGeom prst="downArrow">
            <a:avLst>
              <a:gd name="adj1" fmla="val 50000"/>
              <a:gd name="adj2" fmla="val 49912"/>
            </a:avLst>
          </a:prstGeom>
          <a:solidFill>
            <a:srgbClr val="DAA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9" name="Flèche vers le bas 5"/>
          <p:cNvSpPr>
            <a:spLocks noChangeArrowheads="1"/>
          </p:cNvSpPr>
          <p:nvPr/>
        </p:nvSpPr>
        <p:spPr bwMode="auto">
          <a:xfrm>
            <a:off x="3851275" y="2780928"/>
            <a:ext cx="396875" cy="548640"/>
          </a:xfrm>
          <a:prstGeom prst="downArrow">
            <a:avLst>
              <a:gd name="adj1" fmla="val 50000"/>
              <a:gd name="adj2" fmla="val 49912"/>
            </a:avLst>
          </a:prstGeom>
          <a:solidFill>
            <a:srgbClr val="DAA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4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re 1"/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419100"/>
          </a:xfrm>
        </p:spPr>
        <p:txBody>
          <a:bodyPr/>
          <a:lstStyle/>
          <a:p>
            <a:r>
              <a:rPr lang="fr-FR" sz="2800" b="1" dirty="0" smtClean="0">
                <a:latin typeface="Garamond" pitchFamily="18" charset="0"/>
              </a:rPr>
              <a:t>Les 3 fonctions du protocole OSPF</a:t>
            </a:r>
          </a:p>
        </p:txBody>
      </p:sp>
      <p:sp>
        <p:nvSpPr>
          <p:cNvPr id="70659" name="Espace réservé du contenu 2"/>
          <p:cNvSpPr>
            <a:spLocks noGrp="1"/>
          </p:cNvSpPr>
          <p:nvPr>
            <p:ph idx="1"/>
          </p:nvPr>
        </p:nvSpPr>
        <p:spPr>
          <a:xfrm>
            <a:off x="250825" y="908050"/>
            <a:ext cx="8642350" cy="5257800"/>
          </a:xfrm>
        </p:spPr>
        <p:txBody>
          <a:bodyPr/>
          <a:lstStyle/>
          <a:p>
            <a:pPr>
              <a:lnSpc>
                <a:spcPts val="3200"/>
              </a:lnSpc>
            </a:pPr>
            <a:r>
              <a:rPr lang="fr-FR" sz="2000" b="1" dirty="0" smtClean="0">
                <a:latin typeface="Garamond" pitchFamily="18" charset="0"/>
              </a:rPr>
              <a:t>Les 3 fonctions du protocole OSPF :</a:t>
            </a:r>
          </a:p>
          <a:p>
            <a:pPr lvl="1" algn="just">
              <a:lnSpc>
                <a:spcPts val="3200"/>
              </a:lnSpc>
            </a:pPr>
            <a:r>
              <a:rPr lang="fr-FR" sz="2000" b="1" dirty="0">
                <a:latin typeface="Garamond" pitchFamily="18" charset="0"/>
              </a:rPr>
              <a:t>1</a:t>
            </a:r>
            <a:r>
              <a:rPr lang="fr-FR" sz="2000" b="1" baseline="30000" dirty="0">
                <a:latin typeface="Garamond" pitchFamily="18" charset="0"/>
              </a:rPr>
              <a:t>ère</a:t>
            </a:r>
            <a:r>
              <a:rPr lang="fr-FR" sz="2000" b="1" dirty="0">
                <a:latin typeface="Garamond" pitchFamily="18" charset="0"/>
              </a:rPr>
              <a:t> fonction : </a:t>
            </a:r>
            <a:r>
              <a:rPr lang="fr-FR" sz="2000" b="1" dirty="0">
                <a:solidFill>
                  <a:schemeClr val="accent2"/>
                </a:solidFill>
                <a:latin typeface="Garamond" pitchFamily="18" charset="0"/>
              </a:rPr>
              <a:t>d</a:t>
            </a:r>
            <a:r>
              <a:rPr lang="fr-FR" sz="2000" b="1" dirty="0" smtClean="0">
                <a:solidFill>
                  <a:schemeClr val="accent2"/>
                </a:solidFill>
                <a:latin typeface="Garamond" pitchFamily="18" charset="0"/>
              </a:rPr>
              <a:t>écouverte de voisinage.</a:t>
            </a:r>
          </a:p>
          <a:p>
            <a:pPr lvl="1" algn="just">
              <a:lnSpc>
                <a:spcPts val="3200"/>
              </a:lnSpc>
            </a:pPr>
            <a:r>
              <a:rPr lang="en-US" sz="2000" b="1" dirty="0">
                <a:latin typeface="Garamond" pitchFamily="18" charset="0"/>
              </a:rPr>
              <a:t>2</a:t>
            </a:r>
            <a:r>
              <a:rPr lang="en-US" sz="2000" b="1" baseline="30000" dirty="0">
                <a:latin typeface="Garamond" pitchFamily="18" charset="0"/>
              </a:rPr>
              <a:t>ème </a:t>
            </a:r>
            <a:r>
              <a:rPr lang="fr-FR" sz="2000" b="1" dirty="0">
                <a:latin typeface="Garamond" pitchFamily="18" charset="0"/>
              </a:rPr>
              <a:t>fonction : </a:t>
            </a:r>
            <a:r>
              <a:rPr lang="fr-FR" sz="2000" b="1" dirty="0">
                <a:solidFill>
                  <a:srgbClr val="800000"/>
                </a:solidFill>
                <a:latin typeface="Garamond" pitchFamily="18" charset="0"/>
              </a:rPr>
              <a:t>c</a:t>
            </a:r>
            <a:r>
              <a:rPr lang="fr-FR" sz="2000" b="1" dirty="0" smtClean="0">
                <a:solidFill>
                  <a:srgbClr val="800000"/>
                </a:solidFill>
                <a:latin typeface="Garamond" pitchFamily="18" charset="0"/>
              </a:rPr>
              <a:t>onstruction  de la base de données globale.</a:t>
            </a:r>
          </a:p>
          <a:p>
            <a:pPr lvl="1" algn="just">
              <a:lnSpc>
                <a:spcPts val="3200"/>
              </a:lnSpc>
            </a:pPr>
            <a:r>
              <a:rPr lang="en-US" sz="2000" b="1" dirty="0" smtClean="0">
                <a:latin typeface="Garamond" pitchFamily="18" charset="0"/>
              </a:rPr>
              <a:t>3</a:t>
            </a:r>
            <a:r>
              <a:rPr lang="en-US" sz="2000" b="1" baseline="30000" dirty="0" smtClean="0">
                <a:latin typeface="Garamond" pitchFamily="18" charset="0"/>
              </a:rPr>
              <a:t>ème </a:t>
            </a:r>
            <a:r>
              <a:rPr lang="fr-FR" sz="2000" b="1" dirty="0">
                <a:latin typeface="Garamond" pitchFamily="18" charset="0"/>
              </a:rPr>
              <a:t>fonction : </a:t>
            </a:r>
            <a:r>
              <a:rPr lang="fr-FR" sz="2000" b="1" dirty="0">
                <a:solidFill>
                  <a:srgbClr val="006600"/>
                </a:solidFill>
                <a:latin typeface="Garamond" pitchFamily="18" charset="0"/>
              </a:rPr>
              <a:t>c</a:t>
            </a:r>
            <a:r>
              <a:rPr lang="fr-FR" sz="2000" b="1" dirty="0" smtClean="0">
                <a:solidFill>
                  <a:srgbClr val="006600"/>
                </a:solidFill>
                <a:latin typeface="Garamond" pitchFamily="18" charset="0"/>
              </a:rPr>
              <a:t>alcule les coûts vers tous les sous-réseaux.</a:t>
            </a:r>
          </a:p>
          <a:p>
            <a:pPr lvl="1" algn="just">
              <a:lnSpc>
                <a:spcPts val="3200"/>
              </a:lnSpc>
            </a:pPr>
            <a:endParaRPr lang="fr-FR" sz="2000" b="1" dirty="0" smtClean="0">
              <a:solidFill>
                <a:srgbClr val="C00000"/>
              </a:solidFill>
              <a:latin typeface="Garamond" pitchFamily="18" charset="0"/>
            </a:endParaRPr>
          </a:p>
          <a:p>
            <a:pPr lvl="1" algn="just">
              <a:lnSpc>
                <a:spcPts val="3200"/>
              </a:lnSpc>
              <a:buFont typeface="Wingdings" pitchFamily="2" charset="2"/>
              <a:buNone/>
            </a:pPr>
            <a:endParaRPr lang="fr-FR" sz="2000" b="1" dirty="0" smtClean="0">
              <a:solidFill>
                <a:srgbClr val="C00000"/>
              </a:solidFill>
              <a:latin typeface="Garamond" pitchFamily="18" charset="0"/>
            </a:endParaRPr>
          </a:p>
          <a:p>
            <a:pPr>
              <a:lnSpc>
                <a:spcPts val="3200"/>
              </a:lnSpc>
            </a:pPr>
            <a:endParaRPr lang="fr-FR" sz="2000" b="1" dirty="0" smtClean="0">
              <a:latin typeface="Garamond" pitchFamily="18" charset="0"/>
            </a:endParaRPr>
          </a:p>
          <a:p>
            <a:pPr>
              <a:lnSpc>
                <a:spcPts val="3200"/>
              </a:lnSpc>
            </a:pPr>
            <a:endParaRPr lang="fr-FR" sz="2000" b="1" dirty="0" smtClean="0">
              <a:latin typeface="Garamond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613C6A-71BA-4976-A35F-1193D0FC7AE3}" type="slidenum">
              <a:rPr lang="fr-FR" smtClean="0"/>
              <a:pPr>
                <a:defRPr/>
              </a:pPr>
              <a:t>14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re 1"/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419100"/>
          </a:xfrm>
        </p:spPr>
        <p:txBody>
          <a:bodyPr/>
          <a:lstStyle/>
          <a:p>
            <a:r>
              <a:rPr lang="fr-FR" sz="2800" b="1" dirty="0" smtClean="0">
                <a:latin typeface="Garamond" pitchFamily="18" charset="0"/>
              </a:rPr>
              <a:t>Les 3 fonctions du protocole OSPF</a:t>
            </a:r>
          </a:p>
        </p:txBody>
      </p:sp>
      <p:sp>
        <p:nvSpPr>
          <p:cNvPr id="71683" name="Espace réservé du contenu 2"/>
          <p:cNvSpPr>
            <a:spLocks noGrp="1"/>
          </p:cNvSpPr>
          <p:nvPr>
            <p:ph idx="1"/>
          </p:nvPr>
        </p:nvSpPr>
        <p:spPr>
          <a:xfrm>
            <a:off x="250825" y="908050"/>
            <a:ext cx="8642350" cy="5257800"/>
          </a:xfrm>
        </p:spPr>
        <p:txBody>
          <a:bodyPr/>
          <a:lstStyle/>
          <a:p>
            <a:pPr>
              <a:lnSpc>
                <a:spcPts val="3200"/>
              </a:lnSpc>
            </a:pPr>
            <a:r>
              <a:rPr lang="fr-FR" sz="2000" b="1" dirty="0" smtClean="0">
                <a:latin typeface="Garamond" pitchFamily="18" charset="0"/>
              </a:rPr>
              <a:t>Les 3 fonctions du protocole OSPF :</a:t>
            </a:r>
          </a:p>
          <a:p>
            <a:pPr lvl="1" algn="just">
              <a:lnSpc>
                <a:spcPts val="3200"/>
              </a:lnSpc>
            </a:pPr>
            <a:r>
              <a:rPr lang="fr-FR" sz="2000" b="1" dirty="0">
                <a:latin typeface="Garamond" pitchFamily="18" charset="0"/>
              </a:rPr>
              <a:t>1</a:t>
            </a:r>
            <a:r>
              <a:rPr lang="fr-FR" sz="2000" b="1" baseline="30000" dirty="0">
                <a:latin typeface="Garamond" pitchFamily="18" charset="0"/>
              </a:rPr>
              <a:t>ère</a:t>
            </a:r>
            <a:r>
              <a:rPr lang="fr-FR" sz="2000" b="1" dirty="0">
                <a:latin typeface="Garamond" pitchFamily="18" charset="0"/>
              </a:rPr>
              <a:t> fonction : </a:t>
            </a:r>
            <a:r>
              <a:rPr lang="fr-FR" sz="2000" b="1" dirty="0">
                <a:solidFill>
                  <a:schemeClr val="accent2"/>
                </a:solidFill>
                <a:latin typeface="Garamond" pitchFamily="18" charset="0"/>
              </a:rPr>
              <a:t>découverte de voisinage.</a:t>
            </a:r>
          </a:p>
          <a:p>
            <a:pPr lvl="1" algn="just">
              <a:lnSpc>
                <a:spcPts val="3200"/>
              </a:lnSpc>
            </a:pPr>
            <a:r>
              <a:rPr lang="en-US" sz="2000" b="1" dirty="0">
                <a:latin typeface="Garamond" pitchFamily="18" charset="0"/>
              </a:rPr>
              <a:t>2</a:t>
            </a:r>
            <a:r>
              <a:rPr lang="en-US" sz="2000" b="1" baseline="30000" dirty="0">
                <a:latin typeface="Garamond" pitchFamily="18" charset="0"/>
              </a:rPr>
              <a:t>ème </a:t>
            </a:r>
            <a:r>
              <a:rPr lang="fr-FR" sz="2000" b="1" dirty="0">
                <a:latin typeface="Garamond" pitchFamily="18" charset="0"/>
              </a:rPr>
              <a:t>fonction : </a:t>
            </a:r>
            <a:r>
              <a:rPr lang="fr-FR" sz="2000" b="1" dirty="0">
                <a:solidFill>
                  <a:srgbClr val="800000"/>
                </a:solidFill>
                <a:latin typeface="Garamond" pitchFamily="18" charset="0"/>
              </a:rPr>
              <a:t>construction  de la base de données globale.</a:t>
            </a:r>
          </a:p>
          <a:p>
            <a:pPr lvl="1" algn="just">
              <a:lnSpc>
                <a:spcPts val="3200"/>
              </a:lnSpc>
            </a:pPr>
            <a:r>
              <a:rPr lang="en-US" sz="2000" b="1" dirty="0">
                <a:latin typeface="Garamond" pitchFamily="18" charset="0"/>
              </a:rPr>
              <a:t>3</a:t>
            </a:r>
            <a:r>
              <a:rPr lang="en-US" sz="2000" b="1" baseline="30000" dirty="0">
                <a:latin typeface="Garamond" pitchFamily="18" charset="0"/>
              </a:rPr>
              <a:t>ème </a:t>
            </a:r>
            <a:r>
              <a:rPr lang="fr-FR" sz="2000" b="1" dirty="0">
                <a:latin typeface="Garamond" pitchFamily="18" charset="0"/>
              </a:rPr>
              <a:t>fonction : </a:t>
            </a:r>
            <a:r>
              <a:rPr lang="fr-FR" sz="2000" b="1" dirty="0">
                <a:solidFill>
                  <a:srgbClr val="006600"/>
                </a:solidFill>
                <a:latin typeface="Garamond" pitchFamily="18" charset="0"/>
              </a:rPr>
              <a:t>calcule les coûts vers tous les sous-réseaux.</a:t>
            </a:r>
          </a:p>
          <a:p>
            <a:pPr lvl="1" algn="just">
              <a:lnSpc>
                <a:spcPts val="3200"/>
              </a:lnSpc>
            </a:pPr>
            <a:endParaRPr lang="fr-FR" sz="2000" b="1" dirty="0" smtClean="0">
              <a:solidFill>
                <a:srgbClr val="C00000"/>
              </a:solidFill>
              <a:latin typeface="Garamond" pitchFamily="18" charset="0"/>
            </a:endParaRPr>
          </a:p>
          <a:p>
            <a:pPr lvl="1" algn="just">
              <a:lnSpc>
                <a:spcPts val="3200"/>
              </a:lnSpc>
            </a:pPr>
            <a:endParaRPr lang="fr-FR" sz="2000" b="1" dirty="0" smtClean="0">
              <a:solidFill>
                <a:srgbClr val="C00000"/>
              </a:solidFill>
              <a:latin typeface="Garamond" pitchFamily="18" charset="0"/>
            </a:endParaRPr>
          </a:p>
          <a:p>
            <a:pPr>
              <a:lnSpc>
                <a:spcPts val="3200"/>
              </a:lnSpc>
            </a:pPr>
            <a:r>
              <a:rPr lang="fr-FR" sz="2000" b="1" dirty="0" smtClean="0">
                <a:latin typeface="Garamond" pitchFamily="18" charset="0"/>
              </a:rPr>
              <a:t>Chaque routeur  OSPF possède donc :</a:t>
            </a:r>
          </a:p>
          <a:p>
            <a:pPr lvl="1">
              <a:lnSpc>
                <a:spcPts val="3200"/>
              </a:lnSpc>
            </a:pPr>
            <a:r>
              <a:rPr lang="fr-FR" sz="2000" b="1" dirty="0" smtClean="0">
                <a:solidFill>
                  <a:schemeClr val="accent2"/>
                </a:solidFill>
                <a:latin typeface="Garamond" pitchFamily="18" charset="0"/>
              </a:rPr>
              <a:t>Une table de ses voisins.</a:t>
            </a:r>
            <a:endParaRPr lang="fr-FR" sz="20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lvl="1">
              <a:lnSpc>
                <a:spcPts val="3200"/>
              </a:lnSpc>
            </a:pPr>
            <a:r>
              <a:rPr lang="fr-FR" sz="2000" b="1" dirty="0" smtClean="0">
                <a:solidFill>
                  <a:srgbClr val="800000"/>
                </a:solidFill>
                <a:latin typeface="Garamond" pitchFamily="18" charset="0"/>
              </a:rPr>
              <a:t>Une base de données globale de la topologie du réseau.</a:t>
            </a:r>
            <a:endParaRPr lang="fr-FR" sz="20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lvl="1">
              <a:lnSpc>
                <a:spcPts val="3200"/>
              </a:lnSpc>
            </a:pPr>
            <a:r>
              <a:rPr lang="fr-FR" sz="2000" b="1" dirty="0" smtClean="0">
                <a:solidFill>
                  <a:srgbClr val="006600"/>
                </a:solidFill>
                <a:latin typeface="Garamond" pitchFamily="18" charset="0"/>
              </a:rPr>
              <a:t>Une table de routage.</a:t>
            </a:r>
            <a:endParaRPr lang="fr-FR" sz="2000" b="1" dirty="0">
              <a:solidFill>
                <a:srgbClr val="FF0000"/>
              </a:solidFill>
              <a:latin typeface="Garamond" pitchFamily="18" charset="0"/>
            </a:endParaRPr>
          </a:p>
          <a:p>
            <a:pPr lvl="1" algn="just">
              <a:lnSpc>
                <a:spcPts val="3200"/>
              </a:lnSpc>
              <a:buFont typeface="Wingdings" pitchFamily="2" charset="2"/>
              <a:buNone/>
            </a:pPr>
            <a:endParaRPr lang="fr-FR" sz="2000" b="1" dirty="0" smtClean="0">
              <a:solidFill>
                <a:srgbClr val="C00000"/>
              </a:solidFill>
              <a:latin typeface="Garamond" pitchFamily="18" charset="0"/>
            </a:endParaRPr>
          </a:p>
          <a:p>
            <a:pPr>
              <a:lnSpc>
                <a:spcPts val="3200"/>
              </a:lnSpc>
            </a:pPr>
            <a:endParaRPr lang="fr-FR" sz="2000" b="1" dirty="0" smtClean="0">
              <a:latin typeface="Garamond" pitchFamily="18" charset="0"/>
            </a:endParaRPr>
          </a:p>
          <a:p>
            <a:pPr>
              <a:lnSpc>
                <a:spcPts val="3200"/>
              </a:lnSpc>
            </a:pPr>
            <a:endParaRPr lang="fr-FR" sz="2000" b="1" dirty="0" smtClean="0">
              <a:latin typeface="Garamond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CA9C02-3247-41E7-A360-6EFE47C15E91}" type="slidenum">
              <a:rPr lang="fr-FR" smtClean="0"/>
              <a:pPr>
                <a:defRPr/>
              </a:pPr>
              <a:t>15</a:t>
            </a:fld>
            <a:endParaRPr lang="fr-FR" dirty="0"/>
          </a:p>
        </p:txBody>
      </p:sp>
      <p:sp>
        <p:nvSpPr>
          <p:cNvPr id="71685" name="Flèche vers le bas 4"/>
          <p:cNvSpPr>
            <a:spLocks noChangeArrowheads="1"/>
          </p:cNvSpPr>
          <p:nvPr/>
        </p:nvSpPr>
        <p:spPr bwMode="auto">
          <a:xfrm>
            <a:off x="2916238" y="2781300"/>
            <a:ext cx="484187" cy="936625"/>
          </a:xfrm>
          <a:prstGeom prst="downArrow">
            <a:avLst>
              <a:gd name="adj1" fmla="val 50000"/>
              <a:gd name="adj2" fmla="val 50053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71686" name="Rectangle 5"/>
          <p:cNvSpPr>
            <a:spLocks noChangeArrowheads="1"/>
          </p:cNvSpPr>
          <p:nvPr/>
        </p:nvSpPr>
        <p:spPr bwMode="auto">
          <a:xfrm>
            <a:off x="250825" y="3789363"/>
            <a:ext cx="6985471" cy="1800225"/>
          </a:xfrm>
          <a:prstGeom prst="rect">
            <a:avLst/>
          </a:prstGeom>
          <a:noFill/>
          <a:ln w="38100" algn="ctr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re 1"/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419100"/>
          </a:xfrm>
        </p:spPr>
        <p:txBody>
          <a:bodyPr/>
          <a:lstStyle/>
          <a:p>
            <a:r>
              <a:rPr lang="fr-FR" sz="2800" b="1" dirty="0" smtClean="0">
                <a:latin typeface="Garamond" pitchFamily="18" charset="0"/>
              </a:rPr>
              <a:t>Les 3 fonctions du protocole OSPF</a:t>
            </a:r>
          </a:p>
        </p:txBody>
      </p:sp>
      <p:sp>
        <p:nvSpPr>
          <p:cNvPr id="71683" name="Espace réservé du contenu 2"/>
          <p:cNvSpPr>
            <a:spLocks noGrp="1"/>
          </p:cNvSpPr>
          <p:nvPr>
            <p:ph idx="1"/>
          </p:nvPr>
        </p:nvSpPr>
        <p:spPr>
          <a:xfrm>
            <a:off x="250825" y="908050"/>
            <a:ext cx="8642350" cy="5257800"/>
          </a:xfrm>
        </p:spPr>
        <p:txBody>
          <a:bodyPr/>
          <a:lstStyle/>
          <a:p>
            <a:pPr>
              <a:lnSpc>
                <a:spcPts val="3200"/>
              </a:lnSpc>
            </a:pPr>
            <a:r>
              <a:rPr lang="fr-FR" sz="2000" b="1" dirty="0" smtClean="0">
                <a:latin typeface="Garamond" pitchFamily="18" charset="0"/>
              </a:rPr>
              <a:t>Les 3 fonctions du protocole OSPF :</a:t>
            </a:r>
          </a:p>
          <a:p>
            <a:pPr lvl="1" algn="just">
              <a:lnSpc>
                <a:spcPts val="3200"/>
              </a:lnSpc>
            </a:pPr>
            <a:r>
              <a:rPr lang="fr-FR" sz="2000" b="1" dirty="0">
                <a:latin typeface="Garamond" pitchFamily="18" charset="0"/>
              </a:rPr>
              <a:t>1</a:t>
            </a:r>
            <a:r>
              <a:rPr lang="fr-FR" sz="2000" b="1" baseline="30000" dirty="0">
                <a:latin typeface="Garamond" pitchFamily="18" charset="0"/>
              </a:rPr>
              <a:t>ère</a:t>
            </a:r>
            <a:r>
              <a:rPr lang="fr-FR" sz="2000" b="1" dirty="0">
                <a:latin typeface="Garamond" pitchFamily="18" charset="0"/>
              </a:rPr>
              <a:t> fonction : </a:t>
            </a:r>
            <a:r>
              <a:rPr lang="fr-FR" sz="2000" b="1" dirty="0">
                <a:solidFill>
                  <a:schemeClr val="accent2"/>
                </a:solidFill>
                <a:latin typeface="Garamond" pitchFamily="18" charset="0"/>
              </a:rPr>
              <a:t>découverte de voisinage.</a:t>
            </a:r>
          </a:p>
          <a:p>
            <a:pPr lvl="1" algn="just">
              <a:lnSpc>
                <a:spcPts val="3200"/>
              </a:lnSpc>
            </a:pPr>
            <a:r>
              <a:rPr lang="en-US" sz="2000" b="1" dirty="0">
                <a:latin typeface="Garamond" pitchFamily="18" charset="0"/>
              </a:rPr>
              <a:t>2</a:t>
            </a:r>
            <a:r>
              <a:rPr lang="en-US" sz="2000" b="1" baseline="30000" dirty="0">
                <a:latin typeface="Garamond" pitchFamily="18" charset="0"/>
              </a:rPr>
              <a:t>ème </a:t>
            </a:r>
            <a:r>
              <a:rPr lang="fr-FR" sz="2000" b="1" dirty="0">
                <a:latin typeface="Garamond" pitchFamily="18" charset="0"/>
              </a:rPr>
              <a:t>fonction : </a:t>
            </a:r>
            <a:r>
              <a:rPr lang="fr-FR" sz="2000" b="1" dirty="0">
                <a:solidFill>
                  <a:srgbClr val="800000"/>
                </a:solidFill>
                <a:latin typeface="Garamond" pitchFamily="18" charset="0"/>
              </a:rPr>
              <a:t>construction  de la base de données globale.</a:t>
            </a:r>
          </a:p>
          <a:p>
            <a:pPr lvl="1" algn="just">
              <a:lnSpc>
                <a:spcPts val="3200"/>
              </a:lnSpc>
            </a:pPr>
            <a:r>
              <a:rPr lang="en-US" sz="2000" b="1" dirty="0">
                <a:latin typeface="Garamond" pitchFamily="18" charset="0"/>
              </a:rPr>
              <a:t>3</a:t>
            </a:r>
            <a:r>
              <a:rPr lang="en-US" sz="2000" b="1" baseline="30000" dirty="0">
                <a:latin typeface="Garamond" pitchFamily="18" charset="0"/>
              </a:rPr>
              <a:t>ème </a:t>
            </a:r>
            <a:r>
              <a:rPr lang="fr-FR" sz="2000" b="1" dirty="0">
                <a:latin typeface="Garamond" pitchFamily="18" charset="0"/>
              </a:rPr>
              <a:t>fonction : </a:t>
            </a:r>
            <a:r>
              <a:rPr lang="fr-FR" sz="2000" b="1" dirty="0">
                <a:solidFill>
                  <a:srgbClr val="006600"/>
                </a:solidFill>
                <a:latin typeface="Garamond" pitchFamily="18" charset="0"/>
              </a:rPr>
              <a:t>calcule les coûts vers tous les sous-réseaux.</a:t>
            </a:r>
          </a:p>
          <a:p>
            <a:pPr lvl="1" algn="just">
              <a:lnSpc>
                <a:spcPts val="3200"/>
              </a:lnSpc>
            </a:pPr>
            <a:endParaRPr lang="fr-FR" sz="2000" b="1" dirty="0" smtClean="0">
              <a:solidFill>
                <a:srgbClr val="C00000"/>
              </a:solidFill>
              <a:latin typeface="Garamond" pitchFamily="18" charset="0"/>
            </a:endParaRPr>
          </a:p>
          <a:p>
            <a:pPr lvl="1" algn="just">
              <a:lnSpc>
                <a:spcPts val="3200"/>
              </a:lnSpc>
            </a:pPr>
            <a:endParaRPr lang="fr-FR" sz="2000" b="1" dirty="0" smtClean="0">
              <a:solidFill>
                <a:srgbClr val="C00000"/>
              </a:solidFill>
              <a:latin typeface="Garamond" pitchFamily="18" charset="0"/>
            </a:endParaRPr>
          </a:p>
          <a:p>
            <a:pPr>
              <a:lnSpc>
                <a:spcPts val="3200"/>
              </a:lnSpc>
            </a:pPr>
            <a:r>
              <a:rPr lang="fr-FR" sz="2000" b="1" dirty="0">
                <a:latin typeface="Garamond" pitchFamily="18" charset="0"/>
              </a:rPr>
              <a:t>Chaque routeur  OSPF possède donc :</a:t>
            </a:r>
          </a:p>
          <a:p>
            <a:pPr lvl="1">
              <a:lnSpc>
                <a:spcPts val="3200"/>
              </a:lnSpc>
            </a:pPr>
            <a:r>
              <a:rPr lang="fr-FR" sz="2000" b="1" dirty="0">
                <a:solidFill>
                  <a:schemeClr val="accent2"/>
                </a:solidFill>
                <a:latin typeface="Garamond" pitchFamily="18" charset="0"/>
              </a:rPr>
              <a:t>Une table de ses </a:t>
            </a:r>
            <a:r>
              <a:rPr lang="fr-FR" sz="2000" b="1" dirty="0" smtClean="0">
                <a:solidFill>
                  <a:schemeClr val="accent2"/>
                </a:solidFill>
                <a:latin typeface="Garamond" pitchFamily="18" charset="0"/>
              </a:rPr>
              <a:t>voisins.</a:t>
            </a:r>
            <a:endParaRPr lang="fr-FR" sz="2000" b="1" dirty="0">
              <a:solidFill>
                <a:srgbClr val="FF0000"/>
              </a:solidFill>
              <a:latin typeface="Garamond" pitchFamily="18" charset="0"/>
            </a:endParaRPr>
          </a:p>
          <a:p>
            <a:pPr lvl="1">
              <a:lnSpc>
                <a:spcPts val="3200"/>
              </a:lnSpc>
            </a:pPr>
            <a:r>
              <a:rPr lang="fr-FR" sz="2000" b="1" dirty="0">
                <a:solidFill>
                  <a:srgbClr val="800000"/>
                </a:solidFill>
                <a:latin typeface="Garamond" pitchFamily="18" charset="0"/>
              </a:rPr>
              <a:t>Une base de données globale de la topologie du </a:t>
            </a:r>
            <a:r>
              <a:rPr lang="fr-FR" sz="2000" b="1" dirty="0" smtClean="0">
                <a:solidFill>
                  <a:srgbClr val="800000"/>
                </a:solidFill>
                <a:latin typeface="Garamond" pitchFamily="18" charset="0"/>
              </a:rPr>
              <a:t>réseau.</a:t>
            </a:r>
            <a:endParaRPr lang="fr-FR" sz="2000" b="1" dirty="0">
              <a:solidFill>
                <a:srgbClr val="FF0000"/>
              </a:solidFill>
              <a:latin typeface="Garamond" pitchFamily="18" charset="0"/>
            </a:endParaRPr>
          </a:p>
          <a:p>
            <a:pPr lvl="1">
              <a:lnSpc>
                <a:spcPts val="3200"/>
              </a:lnSpc>
            </a:pPr>
            <a:r>
              <a:rPr lang="fr-FR" sz="2000" b="1" dirty="0">
                <a:solidFill>
                  <a:srgbClr val="006600"/>
                </a:solidFill>
                <a:latin typeface="Garamond" pitchFamily="18" charset="0"/>
              </a:rPr>
              <a:t>Une table de </a:t>
            </a:r>
            <a:r>
              <a:rPr lang="fr-FR" sz="2000" b="1" dirty="0" smtClean="0">
                <a:solidFill>
                  <a:srgbClr val="006600"/>
                </a:solidFill>
                <a:latin typeface="Garamond" pitchFamily="18" charset="0"/>
              </a:rPr>
              <a:t>routage.</a:t>
            </a:r>
            <a:endParaRPr lang="fr-FR" sz="2000" b="1" dirty="0">
              <a:solidFill>
                <a:srgbClr val="FF0000"/>
              </a:solidFill>
              <a:latin typeface="Garamond" pitchFamily="18" charset="0"/>
            </a:endParaRPr>
          </a:p>
          <a:p>
            <a:pPr lvl="1" algn="just">
              <a:lnSpc>
                <a:spcPts val="3200"/>
              </a:lnSpc>
              <a:buFont typeface="Wingdings" pitchFamily="2" charset="2"/>
              <a:buNone/>
            </a:pPr>
            <a:endParaRPr lang="fr-FR" sz="2000" b="1" dirty="0" smtClean="0">
              <a:solidFill>
                <a:srgbClr val="C00000"/>
              </a:solidFill>
              <a:latin typeface="Garamond" pitchFamily="18" charset="0"/>
            </a:endParaRPr>
          </a:p>
          <a:p>
            <a:pPr>
              <a:lnSpc>
                <a:spcPts val="3200"/>
              </a:lnSpc>
            </a:pPr>
            <a:endParaRPr lang="fr-FR" sz="2000" b="1" dirty="0" smtClean="0">
              <a:latin typeface="Garamond" pitchFamily="18" charset="0"/>
            </a:endParaRPr>
          </a:p>
          <a:p>
            <a:pPr>
              <a:lnSpc>
                <a:spcPts val="3200"/>
              </a:lnSpc>
            </a:pPr>
            <a:endParaRPr lang="fr-FR" sz="2000" b="1" dirty="0" smtClean="0">
              <a:latin typeface="Garamond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CA9C02-3247-41E7-A360-6EFE47C15E91}" type="slidenum">
              <a:rPr lang="fr-FR" smtClean="0"/>
              <a:pPr>
                <a:defRPr/>
              </a:pPr>
              <a:t>16</a:t>
            </a:fld>
            <a:endParaRPr lang="fr-FR" dirty="0"/>
          </a:p>
        </p:txBody>
      </p:sp>
      <p:sp>
        <p:nvSpPr>
          <p:cNvPr id="71685" name="Flèche vers le bas 4"/>
          <p:cNvSpPr>
            <a:spLocks noChangeArrowheads="1"/>
          </p:cNvSpPr>
          <p:nvPr/>
        </p:nvSpPr>
        <p:spPr bwMode="auto">
          <a:xfrm>
            <a:off x="2916238" y="2781300"/>
            <a:ext cx="484187" cy="936625"/>
          </a:xfrm>
          <a:prstGeom prst="downArrow">
            <a:avLst>
              <a:gd name="adj1" fmla="val 50000"/>
              <a:gd name="adj2" fmla="val 50053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ZoneTexte 1"/>
          <p:cNvSpPr txBox="1"/>
          <p:nvPr/>
        </p:nvSpPr>
        <p:spPr>
          <a:xfrm>
            <a:off x="431818" y="5847655"/>
            <a:ext cx="7740582" cy="461665"/>
          </a:xfrm>
          <a:prstGeom prst="rect">
            <a:avLst/>
          </a:prstGeom>
          <a:solidFill>
            <a:srgbClr val="FFC993"/>
          </a:solidFill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2"/>
                </a:solidFill>
                <a:latin typeface="Garamond" pitchFamily="18" charset="0"/>
              </a:rPr>
              <a:t>Un routeur RIP possède uniquement une table de routage</a:t>
            </a:r>
            <a:endParaRPr lang="fr-FR" sz="2400" dirty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50825" y="3789363"/>
            <a:ext cx="6985471" cy="1800225"/>
          </a:xfrm>
          <a:prstGeom prst="rect">
            <a:avLst/>
          </a:prstGeom>
          <a:noFill/>
          <a:ln w="38100" algn="ctr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74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r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419100"/>
          </a:xfrm>
        </p:spPr>
        <p:txBody>
          <a:bodyPr/>
          <a:lstStyle/>
          <a:p>
            <a:r>
              <a:rPr lang="fr-FR" sz="2800" b="1" dirty="0" smtClean="0">
                <a:latin typeface="Garamond" pitchFamily="18" charset="0"/>
              </a:rPr>
              <a:t>1</a:t>
            </a:r>
            <a:r>
              <a:rPr lang="fr-FR" sz="2800" b="1" baseline="30000" dirty="0" smtClean="0">
                <a:latin typeface="Garamond" pitchFamily="18" charset="0"/>
              </a:rPr>
              <a:t>ère</a:t>
            </a:r>
            <a:r>
              <a:rPr lang="fr-FR" sz="2800" b="1" dirty="0" smtClean="0">
                <a:latin typeface="Garamond" pitchFamily="18" charset="0"/>
              </a:rPr>
              <a:t> fonction : découverte des voisins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388" y="476250"/>
            <a:ext cx="8778240" cy="5145088"/>
          </a:xfrm>
        </p:spPr>
        <p:txBody>
          <a:bodyPr/>
          <a:lstStyle/>
          <a:p>
            <a:pPr algn="just">
              <a:defRPr/>
            </a:pPr>
            <a:endParaRPr lang="fr-FR" sz="1900" dirty="0" smtClean="0">
              <a:latin typeface="Garamond" pitchFamily="18" charset="0"/>
            </a:endParaRPr>
          </a:p>
          <a:p>
            <a:pPr algn="just">
              <a:defRPr/>
            </a:pPr>
            <a:endParaRPr lang="fr-FR" sz="1900" dirty="0" smtClean="0">
              <a:latin typeface="Garamond" pitchFamily="18" charset="0"/>
            </a:endParaRPr>
          </a:p>
          <a:p>
            <a:pPr algn="just">
              <a:defRPr/>
            </a:pPr>
            <a:endParaRPr lang="fr-FR" sz="1900" dirty="0" smtClean="0">
              <a:latin typeface="Garamond" pitchFamily="18" charset="0"/>
            </a:endParaRPr>
          </a:p>
          <a:p>
            <a:pPr algn="just">
              <a:defRPr/>
            </a:pPr>
            <a:endParaRPr lang="fr-FR" sz="1900" dirty="0" smtClean="0">
              <a:latin typeface="Garamond" pitchFamily="18" charset="0"/>
            </a:endParaRPr>
          </a:p>
          <a:p>
            <a:pPr algn="just">
              <a:defRPr/>
            </a:pPr>
            <a:endParaRPr lang="fr-FR" sz="1900" dirty="0" smtClean="0">
              <a:latin typeface="Garamond" pitchFamily="18" charset="0"/>
            </a:endParaRPr>
          </a:p>
          <a:p>
            <a:pPr algn="just">
              <a:defRPr/>
            </a:pPr>
            <a:endParaRPr lang="fr-FR" sz="1900" dirty="0" smtClean="0">
              <a:latin typeface="Garamond" pitchFamily="18" charset="0"/>
            </a:endParaRPr>
          </a:p>
          <a:p>
            <a:pPr algn="just">
              <a:defRPr/>
            </a:pPr>
            <a:endParaRPr lang="fr-FR" sz="1900" dirty="0" smtClean="0">
              <a:latin typeface="Garamond" pitchFamily="18" charset="0"/>
            </a:endParaRPr>
          </a:p>
          <a:p>
            <a:pPr algn="just">
              <a:defRPr/>
            </a:pPr>
            <a:endParaRPr lang="fr-FR" sz="1900" dirty="0">
              <a:latin typeface="Garamond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F421CB-2D08-45F2-AD59-9EA4FF89A86E}" type="slidenum">
              <a:rPr lang="fr-FR" smtClean="0"/>
              <a:pPr>
                <a:defRPr/>
              </a:pPr>
              <a:t>17</a:t>
            </a:fld>
            <a:endParaRPr lang="fr-FR" dirty="0"/>
          </a:p>
        </p:txBody>
      </p:sp>
      <p:grpSp>
        <p:nvGrpSpPr>
          <p:cNvPr id="72709" name="Groupe 29"/>
          <p:cNvGrpSpPr>
            <a:grpSpLocks/>
          </p:cNvGrpSpPr>
          <p:nvPr/>
        </p:nvGrpSpPr>
        <p:grpSpPr bwMode="auto">
          <a:xfrm>
            <a:off x="3059113" y="2465388"/>
            <a:ext cx="2952750" cy="1900237"/>
            <a:chOff x="3059832" y="2682026"/>
            <a:chExt cx="2952328" cy="1899102"/>
          </a:xfrm>
        </p:grpSpPr>
        <p:pic>
          <p:nvPicPr>
            <p:cNvPr id="7271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2686697"/>
              <a:ext cx="2952328" cy="1894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22" name="ZoneTexte 16"/>
            <p:cNvSpPr txBox="1">
              <a:spLocks noChangeArrowheads="1"/>
            </p:cNvSpPr>
            <p:nvPr/>
          </p:nvSpPr>
          <p:spPr bwMode="auto">
            <a:xfrm>
              <a:off x="3226810" y="3162454"/>
              <a:ext cx="4090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>
                  <a:solidFill>
                    <a:srgbClr val="800000"/>
                  </a:solidFill>
                  <a:latin typeface="Garamond" pitchFamily="18" charset="0"/>
                </a:rPr>
                <a:t>R1</a:t>
              </a:r>
            </a:p>
          </p:txBody>
        </p:sp>
        <p:sp>
          <p:nvSpPr>
            <p:cNvPr id="72723" name="ZoneTexte 17"/>
            <p:cNvSpPr txBox="1">
              <a:spLocks noChangeArrowheads="1"/>
            </p:cNvSpPr>
            <p:nvPr/>
          </p:nvSpPr>
          <p:spPr bwMode="auto">
            <a:xfrm>
              <a:off x="5500890" y="3140968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>
                  <a:solidFill>
                    <a:srgbClr val="800000"/>
                  </a:solidFill>
                  <a:latin typeface="Garamond" pitchFamily="18" charset="0"/>
                </a:rPr>
                <a:t>R3</a:t>
              </a:r>
            </a:p>
          </p:txBody>
        </p:sp>
        <p:sp>
          <p:nvSpPr>
            <p:cNvPr id="72724" name="ZoneTexte 18"/>
            <p:cNvSpPr txBox="1">
              <a:spLocks noChangeArrowheads="1"/>
            </p:cNvSpPr>
            <p:nvPr/>
          </p:nvSpPr>
          <p:spPr bwMode="auto">
            <a:xfrm>
              <a:off x="4839371" y="2682026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>
                  <a:solidFill>
                    <a:srgbClr val="800000"/>
                  </a:solidFill>
                  <a:latin typeface="Garamond" pitchFamily="18" charset="0"/>
                </a:rPr>
                <a:t>R4</a:t>
              </a:r>
            </a:p>
          </p:txBody>
        </p:sp>
        <p:sp>
          <p:nvSpPr>
            <p:cNvPr id="72725" name="ZoneTexte 19"/>
            <p:cNvSpPr txBox="1">
              <a:spLocks noChangeArrowheads="1"/>
            </p:cNvSpPr>
            <p:nvPr/>
          </p:nvSpPr>
          <p:spPr bwMode="auto">
            <a:xfrm>
              <a:off x="4780810" y="4221088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>
                  <a:solidFill>
                    <a:srgbClr val="800000"/>
                  </a:solidFill>
                  <a:latin typeface="Garamond" pitchFamily="18" charset="0"/>
                </a:rPr>
                <a:t>R5</a:t>
              </a:r>
            </a:p>
          </p:txBody>
        </p:sp>
        <p:sp>
          <p:nvSpPr>
            <p:cNvPr id="72726" name="ZoneTexte 20"/>
            <p:cNvSpPr txBox="1">
              <a:spLocks noChangeArrowheads="1"/>
            </p:cNvSpPr>
            <p:nvPr/>
          </p:nvSpPr>
          <p:spPr bwMode="auto">
            <a:xfrm>
              <a:off x="4389103" y="3150514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>
                  <a:solidFill>
                    <a:srgbClr val="800000"/>
                  </a:solidFill>
                  <a:latin typeface="Garamond" pitchFamily="18" charset="0"/>
                </a:rPr>
                <a:t>R2</a:t>
              </a:r>
            </a:p>
          </p:txBody>
        </p:sp>
      </p:grpSp>
      <p:sp>
        <p:nvSpPr>
          <p:cNvPr id="72712" name="Rectangle 32"/>
          <p:cNvSpPr>
            <a:spLocks noChangeArrowheads="1"/>
          </p:cNvSpPr>
          <p:nvPr/>
        </p:nvSpPr>
        <p:spPr bwMode="auto">
          <a:xfrm>
            <a:off x="2987675" y="2470150"/>
            <a:ext cx="3097213" cy="1895475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ZoneTexte 1"/>
          <p:cNvSpPr txBox="1"/>
          <p:nvPr/>
        </p:nvSpPr>
        <p:spPr>
          <a:xfrm>
            <a:off x="1299873" y="5044417"/>
            <a:ext cx="6584495" cy="904863"/>
          </a:xfrm>
          <a:prstGeom prst="rect">
            <a:avLst/>
          </a:prstGeom>
          <a:solidFill>
            <a:srgbClr val="FFC993"/>
          </a:solidFill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Garamond" pitchFamily="18" charset="0"/>
              </a:rPr>
              <a:t>R 2 comment il fait pour découvrir son voisinage </a:t>
            </a:r>
          </a:p>
          <a:p>
            <a:r>
              <a:rPr lang="fr-FR" sz="2400" dirty="0" smtClean="0">
                <a:latin typeface="Garamond" pitchFamily="18" charset="0"/>
              </a:rPr>
              <a:t>(construire la table de ses voisins) ?</a:t>
            </a:r>
            <a:endParaRPr lang="fr-FR" sz="2400" dirty="0">
              <a:latin typeface="Garamond" pitchFamily="18" charset="0"/>
            </a:endParaRPr>
          </a:p>
        </p:txBody>
      </p:sp>
      <p:cxnSp>
        <p:nvCxnSpPr>
          <p:cNvPr id="6" name="Connecteur droit 5"/>
          <p:cNvCxnSpPr/>
          <p:nvPr/>
        </p:nvCxnSpPr>
        <p:spPr bwMode="auto">
          <a:xfrm flipH="1">
            <a:off x="4819088" y="3372961"/>
            <a:ext cx="64008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Connecteur droit 33"/>
          <p:cNvCxnSpPr/>
          <p:nvPr/>
        </p:nvCxnSpPr>
        <p:spPr bwMode="auto">
          <a:xfrm flipV="1">
            <a:off x="4535488" y="3489589"/>
            <a:ext cx="794" cy="587483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Connecteur droit 36"/>
          <p:cNvCxnSpPr/>
          <p:nvPr/>
        </p:nvCxnSpPr>
        <p:spPr bwMode="auto">
          <a:xfrm flipH="1">
            <a:off x="3694256" y="3356992"/>
            <a:ext cx="59436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Connecteur droit 37"/>
          <p:cNvCxnSpPr/>
          <p:nvPr/>
        </p:nvCxnSpPr>
        <p:spPr bwMode="auto">
          <a:xfrm flipV="1">
            <a:off x="4572000" y="2742213"/>
            <a:ext cx="794" cy="50292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0374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r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419100"/>
          </a:xfrm>
        </p:spPr>
        <p:txBody>
          <a:bodyPr/>
          <a:lstStyle/>
          <a:p>
            <a:r>
              <a:rPr lang="fr-FR" sz="2800" b="1" dirty="0" smtClean="0">
                <a:latin typeface="Garamond" pitchFamily="18" charset="0"/>
              </a:rPr>
              <a:t>1</a:t>
            </a:r>
            <a:r>
              <a:rPr lang="fr-FR" sz="2800" b="1" baseline="30000" dirty="0" smtClean="0">
                <a:latin typeface="Garamond" pitchFamily="18" charset="0"/>
              </a:rPr>
              <a:t>ère</a:t>
            </a:r>
            <a:r>
              <a:rPr lang="fr-FR" sz="2800" b="1" dirty="0" smtClean="0">
                <a:latin typeface="Garamond" pitchFamily="18" charset="0"/>
              </a:rPr>
              <a:t> fonction : découverte des voisins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388" y="476250"/>
            <a:ext cx="8778240" cy="5145088"/>
          </a:xfrm>
        </p:spPr>
        <p:txBody>
          <a:bodyPr/>
          <a:lstStyle/>
          <a:p>
            <a:pPr algn="just">
              <a:defRPr/>
            </a:pPr>
            <a:endParaRPr lang="fr-FR" sz="1900" dirty="0" smtClean="0">
              <a:latin typeface="Garamond" pitchFamily="18" charset="0"/>
            </a:endParaRPr>
          </a:p>
          <a:p>
            <a:pPr algn="just">
              <a:defRPr/>
            </a:pPr>
            <a:endParaRPr lang="fr-FR" sz="1900" dirty="0" smtClean="0">
              <a:latin typeface="Garamond" pitchFamily="18" charset="0"/>
            </a:endParaRPr>
          </a:p>
          <a:p>
            <a:pPr algn="just">
              <a:defRPr/>
            </a:pPr>
            <a:endParaRPr lang="fr-FR" sz="1900" dirty="0" smtClean="0">
              <a:latin typeface="Garamond" pitchFamily="18" charset="0"/>
            </a:endParaRPr>
          </a:p>
          <a:p>
            <a:pPr algn="just">
              <a:defRPr/>
            </a:pPr>
            <a:endParaRPr lang="fr-FR" sz="1900" dirty="0" smtClean="0">
              <a:latin typeface="Garamond" pitchFamily="18" charset="0"/>
            </a:endParaRPr>
          </a:p>
          <a:p>
            <a:pPr algn="just">
              <a:defRPr/>
            </a:pPr>
            <a:endParaRPr lang="fr-FR" sz="1900" dirty="0" smtClean="0">
              <a:latin typeface="Garamond" pitchFamily="18" charset="0"/>
            </a:endParaRPr>
          </a:p>
          <a:p>
            <a:pPr algn="just">
              <a:defRPr/>
            </a:pPr>
            <a:endParaRPr lang="fr-FR" sz="1900" dirty="0" smtClean="0">
              <a:latin typeface="Garamond" pitchFamily="18" charset="0"/>
            </a:endParaRPr>
          </a:p>
          <a:p>
            <a:pPr algn="just">
              <a:defRPr/>
            </a:pPr>
            <a:endParaRPr lang="fr-FR" sz="1900" dirty="0" smtClean="0">
              <a:latin typeface="Garamond" pitchFamily="18" charset="0"/>
            </a:endParaRPr>
          </a:p>
          <a:p>
            <a:pPr algn="just">
              <a:defRPr/>
            </a:pPr>
            <a:endParaRPr lang="fr-FR" sz="1900" dirty="0">
              <a:latin typeface="Garamond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F421CB-2D08-45F2-AD59-9EA4FF89A86E}" type="slidenum">
              <a:rPr lang="fr-FR" smtClean="0"/>
              <a:pPr>
                <a:defRPr/>
              </a:pPr>
              <a:t>18</a:t>
            </a:fld>
            <a:endParaRPr lang="fr-FR" dirty="0"/>
          </a:p>
        </p:txBody>
      </p:sp>
      <p:grpSp>
        <p:nvGrpSpPr>
          <p:cNvPr id="72709" name="Groupe 29"/>
          <p:cNvGrpSpPr>
            <a:grpSpLocks/>
          </p:cNvGrpSpPr>
          <p:nvPr/>
        </p:nvGrpSpPr>
        <p:grpSpPr bwMode="auto">
          <a:xfrm>
            <a:off x="3059113" y="2465388"/>
            <a:ext cx="2952750" cy="1900237"/>
            <a:chOff x="3059832" y="2682026"/>
            <a:chExt cx="2952328" cy="1899102"/>
          </a:xfrm>
        </p:grpSpPr>
        <p:pic>
          <p:nvPicPr>
            <p:cNvPr id="7271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2686697"/>
              <a:ext cx="2952328" cy="1894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22" name="ZoneTexte 16"/>
            <p:cNvSpPr txBox="1">
              <a:spLocks noChangeArrowheads="1"/>
            </p:cNvSpPr>
            <p:nvPr/>
          </p:nvSpPr>
          <p:spPr bwMode="auto">
            <a:xfrm>
              <a:off x="3226810" y="3162454"/>
              <a:ext cx="4090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>
                  <a:solidFill>
                    <a:srgbClr val="800000"/>
                  </a:solidFill>
                  <a:latin typeface="Garamond" pitchFamily="18" charset="0"/>
                </a:rPr>
                <a:t>R1</a:t>
              </a:r>
            </a:p>
          </p:txBody>
        </p:sp>
        <p:sp>
          <p:nvSpPr>
            <p:cNvPr id="72723" name="ZoneTexte 17"/>
            <p:cNvSpPr txBox="1">
              <a:spLocks noChangeArrowheads="1"/>
            </p:cNvSpPr>
            <p:nvPr/>
          </p:nvSpPr>
          <p:spPr bwMode="auto">
            <a:xfrm>
              <a:off x="5500890" y="3140968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>
                  <a:solidFill>
                    <a:srgbClr val="800000"/>
                  </a:solidFill>
                  <a:latin typeface="Garamond" pitchFamily="18" charset="0"/>
                </a:rPr>
                <a:t>R3</a:t>
              </a:r>
            </a:p>
          </p:txBody>
        </p:sp>
        <p:sp>
          <p:nvSpPr>
            <p:cNvPr id="72724" name="ZoneTexte 18"/>
            <p:cNvSpPr txBox="1">
              <a:spLocks noChangeArrowheads="1"/>
            </p:cNvSpPr>
            <p:nvPr/>
          </p:nvSpPr>
          <p:spPr bwMode="auto">
            <a:xfrm>
              <a:off x="4839371" y="2682026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>
                  <a:solidFill>
                    <a:srgbClr val="800000"/>
                  </a:solidFill>
                  <a:latin typeface="Garamond" pitchFamily="18" charset="0"/>
                </a:rPr>
                <a:t>R4</a:t>
              </a:r>
            </a:p>
          </p:txBody>
        </p:sp>
        <p:sp>
          <p:nvSpPr>
            <p:cNvPr id="72725" name="ZoneTexte 19"/>
            <p:cNvSpPr txBox="1">
              <a:spLocks noChangeArrowheads="1"/>
            </p:cNvSpPr>
            <p:nvPr/>
          </p:nvSpPr>
          <p:spPr bwMode="auto">
            <a:xfrm>
              <a:off x="4780810" y="4221088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>
                  <a:solidFill>
                    <a:srgbClr val="800000"/>
                  </a:solidFill>
                  <a:latin typeface="Garamond" pitchFamily="18" charset="0"/>
                </a:rPr>
                <a:t>R5</a:t>
              </a:r>
            </a:p>
          </p:txBody>
        </p:sp>
        <p:sp>
          <p:nvSpPr>
            <p:cNvPr id="72726" name="ZoneTexte 20"/>
            <p:cNvSpPr txBox="1">
              <a:spLocks noChangeArrowheads="1"/>
            </p:cNvSpPr>
            <p:nvPr/>
          </p:nvSpPr>
          <p:spPr bwMode="auto">
            <a:xfrm>
              <a:off x="4389103" y="3150514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>
                  <a:solidFill>
                    <a:srgbClr val="800000"/>
                  </a:solidFill>
                  <a:latin typeface="Garamond" pitchFamily="18" charset="0"/>
                </a:rPr>
                <a:t>R2</a:t>
              </a:r>
            </a:p>
          </p:txBody>
        </p:sp>
      </p:grpSp>
      <p:sp>
        <p:nvSpPr>
          <p:cNvPr id="72712" name="Rectangle 32"/>
          <p:cNvSpPr>
            <a:spLocks noChangeArrowheads="1"/>
          </p:cNvSpPr>
          <p:nvPr/>
        </p:nvSpPr>
        <p:spPr bwMode="auto">
          <a:xfrm>
            <a:off x="2987675" y="2470150"/>
            <a:ext cx="3097213" cy="1895475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cxnSp>
        <p:nvCxnSpPr>
          <p:cNvPr id="6" name="Connecteur droit 5"/>
          <p:cNvCxnSpPr/>
          <p:nvPr/>
        </p:nvCxnSpPr>
        <p:spPr bwMode="auto">
          <a:xfrm flipH="1">
            <a:off x="4819088" y="3372961"/>
            <a:ext cx="64008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Connecteur droit 33"/>
          <p:cNvCxnSpPr/>
          <p:nvPr/>
        </p:nvCxnSpPr>
        <p:spPr bwMode="auto">
          <a:xfrm flipV="1">
            <a:off x="4535488" y="3489589"/>
            <a:ext cx="794" cy="587483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Connecteur droit 36"/>
          <p:cNvCxnSpPr/>
          <p:nvPr/>
        </p:nvCxnSpPr>
        <p:spPr bwMode="auto">
          <a:xfrm flipH="1">
            <a:off x="3694256" y="3356992"/>
            <a:ext cx="59436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Connecteur droit 37"/>
          <p:cNvCxnSpPr/>
          <p:nvPr/>
        </p:nvCxnSpPr>
        <p:spPr bwMode="auto">
          <a:xfrm flipV="1">
            <a:off x="4572000" y="2742213"/>
            <a:ext cx="794" cy="50292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ZoneTexte 4"/>
          <p:cNvSpPr txBox="1"/>
          <p:nvPr/>
        </p:nvSpPr>
        <p:spPr>
          <a:xfrm>
            <a:off x="4130207" y="2051556"/>
            <a:ext cx="944490" cy="369332"/>
          </a:xfrm>
          <a:prstGeom prst="rect">
            <a:avLst/>
          </a:prstGeom>
          <a:solidFill>
            <a:srgbClr val="FFC993"/>
          </a:solidFill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Garamond" pitchFamily="18" charset="0"/>
              </a:rPr>
              <a:t>RID R4</a:t>
            </a:r>
            <a:endParaRPr lang="fr-FR" dirty="0">
              <a:latin typeface="Garamond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144828" y="3188295"/>
            <a:ext cx="947695" cy="369332"/>
          </a:xfrm>
          <a:prstGeom prst="rect">
            <a:avLst/>
          </a:prstGeom>
          <a:solidFill>
            <a:srgbClr val="FFC993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RID R3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1979712" y="3120257"/>
            <a:ext cx="926857" cy="369332"/>
          </a:xfrm>
          <a:prstGeom prst="rect">
            <a:avLst/>
          </a:prstGeom>
          <a:solidFill>
            <a:srgbClr val="FFC993"/>
          </a:solidFill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Garamond" pitchFamily="18" charset="0"/>
              </a:rPr>
              <a:t>RID R1</a:t>
            </a:r>
            <a:endParaRPr lang="fr-FR" dirty="0">
              <a:latin typeface="Garamond" pitchFamily="18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130207" y="4437112"/>
            <a:ext cx="944489" cy="369332"/>
          </a:xfrm>
          <a:prstGeom prst="rect">
            <a:avLst/>
          </a:prstGeom>
          <a:solidFill>
            <a:srgbClr val="FFC993"/>
          </a:solidFill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Garamond" pitchFamily="18" charset="0"/>
              </a:rPr>
              <a:t>RID R5</a:t>
            </a:r>
            <a:endParaRPr lang="fr-FR" dirty="0">
              <a:latin typeface="Garamond" pitchFamily="18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491880" y="3563724"/>
            <a:ext cx="944489" cy="369332"/>
          </a:xfrm>
          <a:prstGeom prst="rect">
            <a:avLst/>
          </a:prstGeom>
          <a:solidFill>
            <a:srgbClr val="FFC993"/>
          </a:solidFill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Garamond" pitchFamily="18" charset="0"/>
              </a:rPr>
              <a:t>RID R2</a:t>
            </a:r>
            <a:endParaRPr lang="fr-FR" dirty="0">
              <a:latin typeface="Garamond" pitchFamily="18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95847" y="1476698"/>
            <a:ext cx="4007123" cy="400110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RID : identifiant unique du routeur</a:t>
            </a:r>
            <a:endParaRPr lang="fr-FR" sz="2000" dirty="0">
              <a:solidFill>
                <a:srgbClr val="FF0000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91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r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419100"/>
          </a:xfrm>
        </p:spPr>
        <p:txBody>
          <a:bodyPr/>
          <a:lstStyle/>
          <a:p>
            <a:r>
              <a:rPr lang="fr-FR" sz="2800" b="1" dirty="0" smtClean="0">
                <a:latin typeface="Garamond" pitchFamily="18" charset="0"/>
              </a:rPr>
              <a:t>1</a:t>
            </a:r>
            <a:r>
              <a:rPr lang="fr-FR" sz="2800" b="1" baseline="30000" dirty="0" smtClean="0">
                <a:latin typeface="Garamond" pitchFamily="18" charset="0"/>
              </a:rPr>
              <a:t>ère</a:t>
            </a:r>
            <a:r>
              <a:rPr lang="fr-FR" sz="2800" b="1" dirty="0" smtClean="0">
                <a:latin typeface="Garamond" pitchFamily="18" charset="0"/>
              </a:rPr>
              <a:t> fonction : découverte des voisins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388" y="660176"/>
            <a:ext cx="8778240" cy="4758824"/>
          </a:xfrm>
        </p:spPr>
        <p:txBody>
          <a:bodyPr/>
          <a:lstStyle/>
          <a:p>
            <a:pPr marL="342900" lvl="1" indent="-342900" algn="just">
              <a:buClr>
                <a:schemeClr val="accent2"/>
              </a:buClr>
              <a:buSzTx/>
              <a:defRPr/>
            </a:pPr>
            <a:r>
              <a:rPr lang="fr-FR" sz="2000" dirty="0" smtClean="0">
                <a:latin typeface="Garamond" pitchFamily="18" charset="0"/>
              </a:rPr>
              <a:t>Les </a:t>
            </a:r>
            <a:r>
              <a:rPr lang="fr-FR" sz="2000" dirty="0">
                <a:latin typeface="Garamond" pitchFamily="18" charset="0"/>
              </a:rPr>
              <a:t>routeurs OSPF échangent toutes les </a:t>
            </a:r>
            <a:r>
              <a:rPr lang="fr-FR" sz="2000" b="1" dirty="0">
                <a:solidFill>
                  <a:srgbClr val="FF0000"/>
                </a:solidFill>
                <a:latin typeface="Garamond" pitchFamily="18" charset="0"/>
              </a:rPr>
              <a:t>10 secondes (hello </a:t>
            </a:r>
            <a:r>
              <a:rPr lang="fr-FR" sz="2000" b="1" dirty="0" err="1">
                <a:solidFill>
                  <a:srgbClr val="FF0000"/>
                </a:solidFill>
                <a:latin typeface="Garamond" pitchFamily="18" charset="0"/>
              </a:rPr>
              <a:t>interval</a:t>
            </a:r>
            <a:r>
              <a:rPr lang="fr-FR" sz="2000" b="1" dirty="0">
                <a:solidFill>
                  <a:srgbClr val="FF0000"/>
                </a:solidFill>
                <a:latin typeface="Garamond" pitchFamily="18" charset="0"/>
              </a:rPr>
              <a:t>) </a:t>
            </a:r>
            <a:r>
              <a:rPr lang="fr-FR" sz="2000" dirty="0">
                <a:latin typeface="Garamond" pitchFamily="18" charset="0"/>
              </a:rPr>
              <a:t>des message </a:t>
            </a:r>
            <a:r>
              <a:rPr lang="fr-FR" sz="2000" b="1" dirty="0">
                <a:solidFill>
                  <a:srgbClr val="FF0000"/>
                </a:solidFill>
                <a:latin typeface="Garamond" pitchFamily="18" charset="0"/>
              </a:rPr>
              <a:t>"Hello"</a:t>
            </a:r>
            <a:r>
              <a:rPr lang="fr-FR" sz="2000" dirty="0">
                <a:latin typeface="Garamond" pitchFamily="18" charset="0"/>
              </a:rPr>
              <a:t>.</a:t>
            </a:r>
          </a:p>
          <a:p>
            <a:pPr lvl="1" algn="just">
              <a:defRPr/>
            </a:pPr>
            <a:endParaRPr lang="fr-FR" sz="20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lvl="1" algn="just">
              <a:defRPr/>
            </a:pPr>
            <a:endParaRPr lang="fr-FR" sz="2000" b="1" dirty="0">
              <a:solidFill>
                <a:srgbClr val="FF0000"/>
              </a:solidFill>
              <a:latin typeface="Garamond" pitchFamily="18" charset="0"/>
            </a:endParaRPr>
          </a:p>
          <a:p>
            <a:pPr lvl="1" algn="just">
              <a:defRPr/>
            </a:pPr>
            <a:endParaRPr lang="fr-FR" sz="20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lvl="1" algn="just">
              <a:defRPr/>
            </a:pPr>
            <a:endParaRPr lang="fr-FR" sz="2000" b="1" dirty="0">
              <a:solidFill>
                <a:srgbClr val="FF0000"/>
              </a:solidFill>
              <a:latin typeface="Garamond" pitchFamily="18" charset="0"/>
            </a:endParaRPr>
          </a:p>
          <a:p>
            <a:pPr lvl="1" algn="just">
              <a:defRPr/>
            </a:pPr>
            <a:endParaRPr lang="fr-FR" sz="20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lvl="1" algn="just">
              <a:defRPr/>
            </a:pPr>
            <a:endParaRPr lang="fr-FR" sz="2000" b="1" dirty="0">
              <a:solidFill>
                <a:srgbClr val="FF0000"/>
              </a:solidFill>
              <a:latin typeface="Garamond" pitchFamily="18" charset="0"/>
            </a:endParaRPr>
          </a:p>
          <a:p>
            <a:pPr lvl="1" algn="just">
              <a:defRPr/>
            </a:pPr>
            <a:endParaRPr lang="fr-FR" sz="20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lvl="1" algn="just">
              <a:defRPr/>
            </a:pPr>
            <a:endParaRPr lang="fr-FR" sz="2000" b="1" dirty="0">
              <a:solidFill>
                <a:srgbClr val="FF0000"/>
              </a:solidFill>
              <a:latin typeface="Garamond" pitchFamily="18" charset="0"/>
            </a:endParaRPr>
          </a:p>
          <a:p>
            <a:pPr lvl="1" algn="just">
              <a:defRPr/>
            </a:pPr>
            <a:endParaRPr lang="fr-FR" sz="20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lvl="1" algn="just">
              <a:defRPr/>
            </a:pPr>
            <a:endParaRPr lang="fr-FR" sz="2000" b="1" dirty="0">
              <a:solidFill>
                <a:srgbClr val="FF0000"/>
              </a:solidFill>
              <a:latin typeface="Garamond" pitchFamily="18" charset="0"/>
            </a:endParaRPr>
          </a:p>
          <a:p>
            <a:pPr lvl="1" algn="just">
              <a:defRPr/>
            </a:pP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Hello</a:t>
            </a:r>
            <a:r>
              <a:rPr lang="fr-FR" sz="2000" dirty="0" smtClean="0">
                <a:latin typeface="Garamond" pitchFamily="18" charset="0"/>
              </a:rPr>
              <a:t> envoyé a l</a:t>
            </a:r>
            <a:r>
              <a:rPr lang="fr-FR" sz="2000" dirty="0">
                <a:latin typeface="Garamond" pitchFamily="18" charset="0"/>
              </a:rPr>
              <a:t>’@ Multicast </a:t>
            </a:r>
            <a:r>
              <a:rPr lang="fr-FR" sz="2000" b="1" dirty="0">
                <a:solidFill>
                  <a:schemeClr val="accent2"/>
                </a:solidFill>
                <a:latin typeface="Garamond" pitchFamily="18" charset="0"/>
              </a:rPr>
              <a:t>224.0.0.5 (routeurs OSPF</a:t>
            </a:r>
            <a:r>
              <a:rPr lang="fr-FR" sz="2000" b="1" dirty="0" smtClean="0">
                <a:solidFill>
                  <a:schemeClr val="accent2"/>
                </a:solidFill>
                <a:latin typeface="Garamond" pitchFamily="18" charset="0"/>
              </a:rPr>
              <a:t>) </a:t>
            </a:r>
            <a:r>
              <a:rPr lang="fr-FR" sz="2000" b="1" dirty="0" smtClean="0">
                <a:latin typeface="Garamond" pitchFamily="18" charset="0"/>
              </a:rPr>
              <a:t>avec </a:t>
            </a:r>
            <a:r>
              <a:rPr lang="fr-FR" sz="2000" b="1" dirty="0">
                <a:latin typeface="Garamond" pitchFamily="18" charset="0"/>
              </a:rPr>
              <a:t>TTL = </a:t>
            </a:r>
            <a:r>
              <a:rPr lang="fr-FR" sz="2000" b="1" dirty="0" smtClean="0">
                <a:latin typeface="Garamond" pitchFamily="18" charset="0"/>
              </a:rPr>
              <a:t>1</a:t>
            </a:r>
            <a:r>
              <a:rPr lang="fr-FR" sz="2000" b="1" dirty="0" smtClean="0">
                <a:solidFill>
                  <a:schemeClr val="accent2"/>
                </a:solidFill>
                <a:latin typeface="Garamond" pitchFamily="18" charset="0"/>
              </a:rPr>
              <a:t>.</a:t>
            </a:r>
            <a:endParaRPr lang="fr-FR" sz="1900" dirty="0" smtClean="0">
              <a:latin typeface="Garamond" pitchFamily="18" charset="0"/>
            </a:endParaRPr>
          </a:p>
          <a:p>
            <a:pPr algn="just">
              <a:defRPr/>
            </a:pPr>
            <a:endParaRPr lang="fr-FR" sz="1900" dirty="0" smtClean="0">
              <a:latin typeface="Garamond" pitchFamily="18" charset="0"/>
            </a:endParaRPr>
          </a:p>
          <a:p>
            <a:pPr algn="just">
              <a:defRPr/>
            </a:pPr>
            <a:endParaRPr lang="fr-FR" sz="1900" dirty="0" smtClean="0">
              <a:latin typeface="Garamond" pitchFamily="18" charset="0"/>
            </a:endParaRPr>
          </a:p>
          <a:p>
            <a:pPr algn="just">
              <a:defRPr/>
            </a:pPr>
            <a:endParaRPr lang="fr-FR" sz="1900" dirty="0" smtClean="0">
              <a:latin typeface="Garamond" pitchFamily="18" charset="0"/>
            </a:endParaRPr>
          </a:p>
          <a:p>
            <a:pPr algn="just">
              <a:defRPr/>
            </a:pPr>
            <a:endParaRPr lang="fr-FR" sz="1900" dirty="0" smtClean="0">
              <a:latin typeface="Garamond" pitchFamily="18" charset="0"/>
            </a:endParaRPr>
          </a:p>
          <a:p>
            <a:pPr algn="just">
              <a:defRPr/>
            </a:pPr>
            <a:endParaRPr lang="fr-FR" sz="1900" dirty="0" smtClean="0">
              <a:latin typeface="Garamond" pitchFamily="18" charset="0"/>
            </a:endParaRPr>
          </a:p>
          <a:p>
            <a:pPr algn="just">
              <a:defRPr/>
            </a:pPr>
            <a:endParaRPr lang="fr-FR" sz="1900" dirty="0" smtClean="0">
              <a:latin typeface="Garamond" pitchFamily="18" charset="0"/>
            </a:endParaRPr>
          </a:p>
          <a:p>
            <a:pPr algn="just">
              <a:defRPr/>
            </a:pPr>
            <a:endParaRPr lang="fr-FR" sz="1900" dirty="0">
              <a:latin typeface="Garamond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F421CB-2D08-45F2-AD59-9EA4FF89A86E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  <p:grpSp>
        <p:nvGrpSpPr>
          <p:cNvPr id="72709" name="Groupe 29"/>
          <p:cNvGrpSpPr>
            <a:grpSpLocks/>
          </p:cNvGrpSpPr>
          <p:nvPr/>
        </p:nvGrpSpPr>
        <p:grpSpPr bwMode="auto">
          <a:xfrm>
            <a:off x="3059113" y="2465388"/>
            <a:ext cx="2952750" cy="1900237"/>
            <a:chOff x="3059832" y="2682026"/>
            <a:chExt cx="2952328" cy="1899102"/>
          </a:xfrm>
        </p:grpSpPr>
        <p:pic>
          <p:nvPicPr>
            <p:cNvPr id="7271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2686697"/>
              <a:ext cx="2952328" cy="1894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2714" name="Connecteur droit avec flèche 6"/>
            <p:cNvCxnSpPr>
              <a:cxnSpLocks noChangeShapeType="1"/>
            </p:cNvCxnSpPr>
            <p:nvPr/>
          </p:nvCxnSpPr>
          <p:spPr bwMode="auto">
            <a:xfrm flipH="1">
              <a:off x="4860032" y="3433773"/>
              <a:ext cx="576064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15" name="Connecteur droit avec flèche 7"/>
            <p:cNvCxnSpPr>
              <a:cxnSpLocks noChangeShapeType="1"/>
            </p:cNvCxnSpPr>
            <p:nvPr/>
          </p:nvCxnSpPr>
          <p:spPr bwMode="auto">
            <a:xfrm flipH="1">
              <a:off x="3681010" y="3429000"/>
              <a:ext cx="576064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16" name="Connecteur droit avec flèche 8"/>
            <p:cNvCxnSpPr>
              <a:cxnSpLocks noChangeShapeType="1"/>
            </p:cNvCxnSpPr>
            <p:nvPr/>
          </p:nvCxnSpPr>
          <p:spPr bwMode="auto">
            <a:xfrm flipH="1">
              <a:off x="4873479" y="3735252"/>
              <a:ext cx="576064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17" name="Connecteur droit avec flèche 9"/>
            <p:cNvCxnSpPr>
              <a:cxnSpLocks noChangeShapeType="1"/>
            </p:cNvCxnSpPr>
            <p:nvPr/>
          </p:nvCxnSpPr>
          <p:spPr bwMode="auto">
            <a:xfrm flipH="1">
              <a:off x="3712677" y="3762146"/>
              <a:ext cx="576064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18" name="Connecteur droit avec flèche 10"/>
            <p:cNvCxnSpPr>
              <a:cxnSpLocks noChangeShapeType="1"/>
            </p:cNvCxnSpPr>
            <p:nvPr/>
          </p:nvCxnSpPr>
          <p:spPr bwMode="auto">
            <a:xfrm>
              <a:off x="4788024" y="2996952"/>
              <a:ext cx="0" cy="39600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19" name="Connecteur droit avec flèche 13"/>
            <p:cNvCxnSpPr>
              <a:cxnSpLocks noChangeShapeType="1"/>
            </p:cNvCxnSpPr>
            <p:nvPr/>
          </p:nvCxnSpPr>
          <p:spPr bwMode="auto">
            <a:xfrm>
              <a:off x="4716016" y="3789040"/>
              <a:ext cx="0" cy="39600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20" name="Connecteur droit avec flèche 14"/>
            <p:cNvCxnSpPr>
              <a:cxnSpLocks noChangeShapeType="1"/>
            </p:cNvCxnSpPr>
            <p:nvPr/>
          </p:nvCxnSpPr>
          <p:spPr bwMode="auto">
            <a:xfrm>
              <a:off x="4427984" y="2996952"/>
              <a:ext cx="0" cy="39600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21" name="Connecteur droit avec flèche 15"/>
            <p:cNvCxnSpPr>
              <a:cxnSpLocks noChangeShapeType="1"/>
            </p:cNvCxnSpPr>
            <p:nvPr/>
          </p:nvCxnSpPr>
          <p:spPr bwMode="auto">
            <a:xfrm>
              <a:off x="4427984" y="3825088"/>
              <a:ext cx="0" cy="39600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722" name="ZoneTexte 16"/>
            <p:cNvSpPr txBox="1">
              <a:spLocks noChangeArrowheads="1"/>
            </p:cNvSpPr>
            <p:nvPr/>
          </p:nvSpPr>
          <p:spPr bwMode="auto">
            <a:xfrm>
              <a:off x="3226810" y="3162454"/>
              <a:ext cx="4090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R1</a:t>
              </a:r>
            </a:p>
          </p:txBody>
        </p:sp>
        <p:sp>
          <p:nvSpPr>
            <p:cNvPr id="72723" name="ZoneTexte 17"/>
            <p:cNvSpPr txBox="1">
              <a:spLocks noChangeArrowheads="1"/>
            </p:cNvSpPr>
            <p:nvPr/>
          </p:nvSpPr>
          <p:spPr bwMode="auto">
            <a:xfrm>
              <a:off x="5500890" y="3140968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R3</a:t>
              </a:r>
            </a:p>
          </p:txBody>
        </p:sp>
        <p:sp>
          <p:nvSpPr>
            <p:cNvPr id="72724" name="ZoneTexte 18"/>
            <p:cNvSpPr txBox="1">
              <a:spLocks noChangeArrowheads="1"/>
            </p:cNvSpPr>
            <p:nvPr/>
          </p:nvSpPr>
          <p:spPr bwMode="auto">
            <a:xfrm>
              <a:off x="4839371" y="2682026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R4</a:t>
              </a:r>
            </a:p>
          </p:txBody>
        </p:sp>
        <p:sp>
          <p:nvSpPr>
            <p:cNvPr id="72725" name="ZoneTexte 19"/>
            <p:cNvSpPr txBox="1">
              <a:spLocks noChangeArrowheads="1"/>
            </p:cNvSpPr>
            <p:nvPr/>
          </p:nvSpPr>
          <p:spPr bwMode="auto">
            <a:xfrm>
              <a:off x="4780810" y="4221088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R5</a:t>
              </a:r>
            </a:p>
          </p:txBody>
        </p:sp>
        <p:sp>
          <p:nvSpPr>
            <p:cNvPr id="72726" name="ZoneTexte 20"/>
            <p:cNvSpPr txBox="1">
              <a:spLocks noChangeArrowheads="1"/>
            </p:cNvSpPr>
            <p:nvPr/>
          </p:nvSpPr>
          <p:spPr bwMode="auto">
            <a:xfrm>
              <a:off x="4389103" y="3150514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R2</a:t>
              </a:r>
            </a:p>
          </p:txBody>
        </p:sp>
        <p:sp>
          <p:nvSpPr>
            <p:cNvPr id="72727" name="Rectangle 21"/>
            <p:cNvSpPr>
              <a:spLocks noChangeArrowheads="1"/>
            </p:cNvSpPr>
            <p:nvPr/>
          </p:nvSpPr>
          <p:spPr bwMode="auto">
            <a:xfrm>
              <a:off x="3733817" y="3717032"/>
              <a:ext cx="5501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200">
                  <a:solidFill>
                    <a:srgbClr val="FF0000"/>
                  </a:solidFill>
                  <a:latin typeface="Garamond" pitchFamily="18" charset="0"/>
                </a:rPr>
                <a:t>Hello</a:t>
              </a:r>
              <a:endParaRPr lang="fr-FR" sz="1200"/>
            </a:p>
          </p:txBody>
        </p:sp>
        <p:sp>
          <p:nvSpPr>
            <p:cNvPr id="72728" name="Rectangle 22"/>
            <p:cNvSpPr>
              <a:spLocks noChangeArrowheads="1"/>
            </p:cNvSpPr>
            <p:nvPr/>
          </p:nvSpPr>
          <p:spPr bwMode="auto">
            <a:xfrm>
              <a:off x="4860032" y="3717032"/>
              <a:ext cx="5501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200">
                  <a:solidFill>
                    <a:srgbClr val="FF0000"/>
                  </a:solidFill>
                  <a:latin typeface="Garamond" pitchFamily="18" charset="0"/>
                </a:rPr>
                <a:t>Hello</a:t>
              </a:r>
              <a:endParaRPr lang="fr-FR" sz="1200"/>
            </a:p>
          </p:txBody>
        </p:sp>
        <p:sp>
          <p:nvSpPr>
            <p:cNvPr id="72729" name="Rectangle 23"/>
            <p:cNvSpPr>
              <a:spLocks noChangeArrowheads="1"/>
            </p:cNvSpPr>
            <p:nvPr/>
          </p:nvSpPr>
          <p:spPr bwMode="auto">
            <a:xfrm>
              <a:off x="3753018" y="3172635"/>
              <a:ext cx="5501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200">
                  <a:solidFill>
                    <a:srgbClr val="FF0000"/>
                  </a:solidFill>
                  <a:latin typeface="Garamond" pitchFamily="18" charset="0"/>
                </a:rPr>
                <a:t>Hello</a:t>
              </a:r>
              <a:endParaRPr lang="fr-FR" sz="1200"/>
            </a:p>
          </p:txBody>
        </p:sp>
        <p:sp>
          <p:nvSpPr>
            <p:cNvPr id="72730" name="Rectangle 24"/>
            <p:cNvSpPr>
              <a:spLocks noChangeArrowheads="1"/>
            </p:cNvSpPr>
            <p:nvPr/>
          </p:nvSpPr>
          <p:spPr bwMode="auto">
            <a:xfrm>
              <a:off x="4932040" y="3183668"/>
              <a:ext cx="5501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200">
                  <a:solidFill>
                    <a:srgbClr val="FF0000"/>
                  </a:solidFill>
                  <a:latin typeface="Garamond" pitchFamily="18" charset="0"/>
                </a:rPr>
                <a:t>Hello</a:t>
              </a:r>
              <a:endParaRPr lang="fr-FR" sz="1200"/>
            </a:p>
          </p:txBody>
        </p:sp>
        <p:sp>
          <p:nvSpPr>
            <p:cNvPr id="72731" name="Rectangle 25"/>
            <p:cNvSpPr>
              <a:spLocks noChangeArrowheads="1"/>
            </p:cNvSpPr>
            <p:nvPr/>
          </p:nvSpPr>
          <p:spPr bwMode="auto">
            <a:xfrm rot="-5400000">
              <a:off x="4014409" y="3869432"/>
              <a:ext cx="5501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200">
                  <a:solidFill>
                    <a:srgbClr val="FF0000"/>
                  </a:solidFill>
                  <a:latin typeface="Garamond" pitchFamily="18" charset="0"/>
                </a:rPr>
                <a:t>Hello</a:t>
              </a:r>
              <a:endParaRPr lang="fr-FR" sz="1200"/>
            </a:p>
          </p:txBody>
        </p:sp>
        <p:sp>
          <p:nvSpPr>
            <p:cNvPr id="72732" name="Rectangle 26"/>
            <p:cNvSpPr>
              <a:spLocks noChangeArrowheads="1"/>
            </p:cNvSpPr>
            <p:nvPr/>
          </p:nvSpPr>
          <p:spPr bwMode="auto">
            <a:xfrm rot="-5400000">
              <a:off x="4552546" y="3879521"/>
              <a:ext cx="5501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200">
                  <a:solidFill>
                    <a:srgbClr val="FF0000"/>
                  </a:solidFill>
                  <a:latin typeface="Garamond" pitchFamily="18" charset="0"/>
                </a:rPr>
                <a:t>Hello</a:t>
              </a:r>
              <a:endParaRPr lang="fr-FR" sz="1200"/>
            </a:p>
          </p:txBody>
        </p:sp>
        <p:sp>
          <p:nvSpPr>
            <p:cNvPr id="72733" name="Rectangle 27"/>
            <p:cNvSpPr>
              <a:spLocks noChangeArrowheads="1"/>
            </p:cNvSpPr>
            <p:nvPr/>
          </p:nvSpPr>
          <p:spPr bwMode="auto">
            <a:xfrm rot="-5400000">
              <a:off x="4030270" y="3034626"/>
              <a:ext cx="5501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200">
                  <a:solidFill>
                    <a:srgbClr val="FF0000"/>
                  </a:solidFill>
                  <a:latin typeface="Garamond" pitchFamily="18" charset="0"/>
                </a:rPr>
                <a:t>Hello</a:t>
              </a:r>
              <a:endParaRPr lang="fr-FR" sz="1200"/>
            </a:p>
          </p:txBody>
        </p:sp>
        <p:sp>
          <p:nvSpPr>
            <p:cNvPr id="72734" name="Rectangle 28"/>
            <p:cNvSpPr>
              <a:spLocks noChangeArrowheads="1"/>
            </p:cNvSpPr>
            <p:nvPr/>
          </p:nvSpPr>
          <p:spPr bwMode="auto">
            <a:xfrm rot="-5400000">
              <a:off x="4635587" y="3016406"/>
              <a:ext cx="5501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200">
                  <a:solidFill>
                    <a:srgbClr val="FF0000"/>
                  </a:solidFill>
                  <a:latin typeface="Garamond" pitchFamily="18" charset="0"/>
                </a:rPr>
                <a:t>Hello</a:t>
              </a:r>
              <a:endParaRPr lang="fr-FR" sz="1200"/>
            </a:p>
          </p:txBody>
        </p:sp>
      </p:grpSp>
      <p:sp>
        <p:nvSpPr>
          <p:cNvPr id="72712" name="Rectangle 32"/>
          <p:cNvSpPr>
            <a:spLocks noChangeArrowheads="1"/>
          </p:cNvSpPr>
          <p:nvPr/>
        </p:nvSpPr>
        <p:spPr bwMode="auto">
          <a:xfrm>
            <a:off x="2987675" y="2470150"/>
            <a:ext cx="3097213" cy="1895475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" name="Rectangle 28"/>
          <p:cNvSpPr/>
          <p:nvPr/>
        </p:nvSpPr>
        <p:spPr bwMode="auto">
          <a:xfrm>
            <a:off x="200696" y="676480"/>
            <a:ext cx="8778240" cy="64008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11560" y="4993872"/>
            <a:ext cx="7814968" cy="41148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569" y="1876762"/>
            <a:ext cx="7560839" cy="400110"/>
          </a:xfrm>
          <a:prstGeom prst="rect">
            <a:avLst/>
          </a:prstGeom>
          <a:solidFill>
            <a:srgbClr val="FFC993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chemeClr val="accent2"/>
                </a:solidFill>
                <a:latin typeface="Garamond" pitchFamily="18" charset="0"/>
              </a:rPr>
              <a:t>Les routeurs ayant reçu chacun un message de l’autre sont </a:t>
            </a:r>
            <a:r>
              <a:rPr lang="fr-FR" sz="2000" dirty="0" smtClean="0">
                <a:solidFill>
                  <a:schemeClr val="accent2"/>
                </a:solidFill>
                <a:latin typeface="Garamond" pitchFamily="18" charset="0"/>
              </a:rPr>
              <a:t>voisins</a:t>
            </a:r>
            <a:endParaRPr lang="fr-FR" sz="2000" dirty="0">
              <a:solidFill>
                <a:schemeClr val="accent2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49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295F07-C157-4923-9BDC-B1B259E5CF43}" type="slidenum">
              <a:rPr lang="fr-FR"/>
              <a:pPr>
                <a:defRPr/>
              </a:pPr>
              <a:t>2</a:t>
            </a:fld>
            <a:endParaRPr lang="fr-FR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7313"/>
            <a:ext cx="8229600" cy="533400"/>
          </a:xfrm>
        </p:spPr>
        <p:txBody>
          <a:bodyPr/>
          <a:lstStyle/>
          <a:p>
            <a:pPr eaLnBrk="1" hangingPunct="1"/>
            <a:r>
              <a:rPr lang="fr-FR" sz="4000" b="1" smtClean="0">
                <a:latin typeface="Garamond" pitchFamily="18" charset="0"/>
                <a:cs typeface="Times New Roman" pitchFamily="18" charset="0"/>
              </a:rPr>
              <a:t>Plan</a:t>
            </a:r>
            <a:r>
              <a:rPr lang="fr-FR" sz="3600" b="1" smtClean="0">
                <a:latin typeface="Garamond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765175"/>
            <a:ext cx="8496300" cy="5616575"/>
          </a:xfrm>
        </p:spPr>
        <p:txBody>
          <a:bodyPr lIns="0" tIns="0" rIns="0" bIns="0"/>
          <a:lstStyle/>
          <a:p>
            <a:pPr>
              <a:lnSpc>
                <a:spcPts val="5000"/>
              </a:lnSpc>
              <a:spcBef>
                <a:spcPct val="0"/>
              </a:spcBef>
            </a:pPr>
            <a:r>
              <a:rPr lang="fr-FR" sz="2000" b="1" dirty="0">
                <a:latin typeface="Garamond" pitchFamily="18" charset="0"/>
              </a:rPr>
              <a:t>Rappel : les inconvénients de RIP</a:t>
            </a:r>
          </a:p>
          <a:p>
            <a:pPr>
              <a:lnSpc>
                <a:spcPts val="5000"/>
              </a:lnSpc>
              <a:spcBef>
                <a:spcPct val="0"/>
              </a:spcBef>
            </a:pPr>
            <a:r>
              <a:rPr lang="fr-FR" sz="2000" b="1" dirty="0" smtClean="0">
                <a:latin typeface="Garamond" pitchFamily="18" charset="0"/>
              </a:rPr>
              <a:t>OSPF : Open </a:t>
            </a:r>
            <a:r>
              <a:rPr lang="fr-FR" sz="2000" b="1" dirty="0" err="1" smtClean="0">
                <a:latin typeface="Garamond" pitchFamily="18" charset="0"/>
              </a:rPr>
              <a:t>Shortest</a:t>
            </a:r>
            <a:r>
              <a:rPr lang="fr-FR" sz="2000" b="1" dirty="0" smtClean="0">
                <a:latin typeface="Garamond" pitchFamily="18" charset="0"/>
              </a:rPr>
              <a:t> </a:t>
            </a:r>
            <a:r>
              <a:rPr lang="fr-FR" sz="2000" b="1" dirty="0" err="1" smtClean="0">
                <a:latin typeface="Garamond" pitchFamily="18" charset="0"/>
              </a:rPr>
              <a:t>Path</a:t>
            </a:r>
            <a:r>
              <a:rPr lang="fr-FR" sz="2000" b="1" dirty="0" smtClean="0">
                <a:latin typeface="Garamond" pitchFamily="18" charset="0"/>
              </a:rPr>
              <a:t> First</a:t>
            </a:r>
          </a:p>
          <a:p>
            <a:pPr lvl="1">
              <a:lnSpc>
                <a:spcPts val="5000"/>
              </a:lnSpc>
              <a:spcBef>
                <a:spcPct val="0"/>
              </a:spcBef>
            </a:pPr>
            <a:r>
              <a:rPr lang="fr-FR" sz="2000" dirty="0" smtClean="0">
                <a:latin typeface="Garamond" pitchFamily="18" charset="0"/>
              </a:rPr>
              <a:t>Motivations et principe</a:t>
            </a:r>
          </a:p>
          <a:p>
            <a:pPr lvl="1">
              <a:lnSpc>
                <a:spcPts val="5000"/>
              </a:lnSpc>
              <a:spcBef>
                <a:spcPct val="0"/>
              </a:spcBef>
            </a:pPr>
            <a:r>
              <a:rPr lang="fr-FR" sz="2000" dirty="0" smtClean="0">
                <a:latin typeface="Garamond" pitchFamily="18" charset="0"/>
              </a:rPr>
              <a:t>Déroulement complet</a:t>
            </a:r>
          </a:p>
          <a:p>
            <a:pPr lvl="1">
              <a:lnSpc>
                <a:spcPts val="5000"/>
              </a:lnSpc>
              <a:spcBef>
                <a:spcPct val="0"/>
              </a:spcBef>
            </a:pPr>
            <a:r>
              <a:rPr lang="fr-FR" sz="2000" dirty="0">
                <a:latin typeface="Garamond" pitchFamily="18" charset="0"/>
              </a:rPr>
              <a:t>Fonctions </a:t>
            </a:r>
          </a:p>
          <a:p>
            <a:pPr>
              <a:lnSpc>
                <a:spcPts val="5000"/>
              </a:lnSpc>
              <a:spcBef>
                <a:spcPct val="0"/>
              </a:spcBef>
            </a:pPr>
            <a:r>
              <a:rPr lang="fr-FR" sz="2000" b="1" dirty="0" smtClean="0">
                <a:latin typeface="Garamond" pitchFamily="18" charset="0"/>
              </a:rPr>
              <a:t>Comparaison entre RIP et OSPF</a:t>
            </a:r>
          </a:p>
          <a:p>
            <a:pPr marL="0" indent="0">
              <a:lnSpc>
                <a:spcPts val="5000"/>
              </a:lnSpc>
              <a:spcBef>
                <a:spcPct val="0"/>
              </a:spcBef>
              <a:buNone/>
            </a:pPr>
            <a:endParaRPr lang="fr-FR" sz="2000" b="1" dirty="0" smtClean="0">
              <a:latin typeface="Garamond" pitchFamily="18" charset="0"/>
            </a:endParaRPr>
          </a:p>
          <a:p>
            <a:pPr lvl="1">
              <a:lnSpc>
                <a:spcPts val="5000"/>
              </a:lnSpc>
              <a:spcBef>
                <a:spcPct val="0"/>
              </a:spcBef>
            </a:pPr>
            <a:endParaRPr lang="fr-FR" sz="2000" dirty="0" smtClean="0">
              <a:latin typeface="Garamond" pitchFamily="18" charset="0"/>
            </a:endParaRPr>
          </a:p>
          <a:p>
            <a:pPr lvl="1">
              <a:lnSpc>
                <a:spcPts val="5000"/>
              </a:lnSpc>
              <a:spcBef>
                <a:spcPct val="0"/>
              </a:spcBef>
            </a:pPr>
            <a:endParaRPr lang="fr-FR" sz="2000" dirty="0" smtClean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r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419100"/>
          </a:xfrm>
        </p:spPr>
        <p:txBody>
          <a:bodyPr/>
          <a:lstStyle/>
          <a:p>
            <a:r>
              <a:rPr lang="fr-FR" sz="2800" b="1" smtClean="0">
                <a:latin typeface="Garamond" pitchFamily="18" charset="0"/>
              </a:rPr>
              <a:t>1</a:t>
            </a:r>
            <a:r>
              <a:rPr lang="fr-FR" sz="2800" b="1" baseline="30000" smtClean="0">
                <a:latin typeface="Garamond" pitchFamily="18" charset="0"/>
              </a:rPr>
              <a:t>ère</a:t>
            </a:r>
            <a:r>
              <a:rPr lang="fr-FR" sz="2800" b="1" smtClean="0">
                <a:latin typeface="Garamond" pitchFamily="18" charset="0"/>
              </a:rPr>
              <a:t> fonction : découverte des voisins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388" y="660176"/>
            <a:ext cx="8778240" cy="5145088"/>
          </a:xfrm>
        </p:spPr>
        <p:txBody>
          <a:bodyPr/>
          <a:lstStyle/>
          <a:p>
            <a:pPr marL="342900" lvl="1" indent="-342900" algn="just">
              <a:buClr>
                <a:schemeClr val="accent2"/>
              </a:buClr>
              <a:buSzTx/>
              <a:defRPr/>
            </a:pPr>
            <a:r>
              <a:rPr lang="fr-FR" sz="2000" dirty="0" smtClean="0">
                <a:latin typeface="Garamond" pitchFamily="18" charset="0"/>
              </a:rPr>
              <a:t>Les </a:t>
            </a:r>
            <a:r>
              <a:rPr lang="fr-FR" sz="2000" dirty="0">
                <a:latin typeface="Garamond" pitchFamily="18" charset="0"/>
              </a:rPr>
              <a:t>routeurs OSPF échangent toutes les </a:t>
            </a:r>
            <a:r>
              <a:rPr lang="fr-FR" sz="2000" b="1" dirty="0">
                <a:solidFill>
                  <a:srgbClr val="FF0000"/>
                </a:solidFill>
                <a:latin typeface="Garamond" pitchFamily="18" charset="0"/>
              </a:rPr>
              <a:t>10 secondes (hello </a:t>
            </a:r>
            <a:r>
              <a:rPr lang="fr-FR" sz="2000" b="1" dirty="0" err="1">
                <a:solidFill>
                  <a:srgbClr val="FF0000"/>
                </a:solidFill>
                <a:latin typeface="Garamond" pitchFamily="18" charset="0"/>
              </a:rPr>
              <a:t>interval</a:t>
            </a:r>
            <a:r>
              <a:rPr lang="fr-FR" sz="2000" b="1" dirty="0">
                <a:solidFill>
                  <a:srgbClr val="FF0000"/>
                </a:solidFill>
                <a:latin typeface="Garamond" pitchFamily="18" charset="0"/>
              </a:rPr>
              <a:t>) </a:t>
            </a:r>
            <a:r>
              <a:rPr lang="fr-FR" sz="2000" dirty="0">
                <a:latin typeface="Garamond" pitchFamily="18" charset="0"/>
              </a:rPr>
              <a:t>des message </a:t>
            </a:r>
            <a:r>
              <a:rPr lang="fr-FR" sz="2000" b="1" dirty="0">
                <a:solidFill>
                  <a:srgbClr val="FF0000"/>
                </a:solidFill>
                <a:latin typeface="Garamond" pitchFamily="18" charset="0"/>
              </a:rPr>
              <a:t>"Hello"</a:t>
            </a:r>
            <a:r>
              <a:rPr lang="fr-FR" sz="2000" dirty="0">
                <a:latin typeface="Garamond" pitchFamily="18" charset="0"/>
              </a:rPr>
              <a:t>.</a:t>
            </a:r>
          </a:p>
          <a:p>
            <a:pPr algn="just">
              <a:defRPr/>
            </a:pPr>
            <a:endParaRPr lang="fr-FR" sz="1900" dirty="0" smtClean="0">
              <a:latin typeface="Garamond" pitchFamily="18" charset="0"/>
            </a:endParaRPr>
          </a:p>
          <a:p>
            <a:pPr algn="just">
              <a:defRPr/>
            </a:pPr>
            <a:endParaRPr lang="fr-FR" sz="1900" dirty="0" smtClean="0">
              <a:latin typeface="Garamond" pitchFamily="18" charset="0"/>
            </a:endParaRPr>
          </a:p>
          <a:p>
            <a:pPr algn="just">
              <a:defRPr/>
            </a:pPr>
            <a:endParaRPr lang="fr-FR" sz="1900" dirty="0" smtClean="0">
              <a:latin typeface="Garamond" pitchFamily="18" charset="0"/>
            </a:endParaRPr>
          </a:p>
          <a:p>
            <a:pPr algn="just">
              <a:defRPr/>
            </a:pPr>
            <a:endParaRPr lang="fr-FR" sz="1900" dirty="0" smtClean="0">
              <a:latin typeface="Garamond" pitchFamily="18" charset="0"/>
            </a:endParaRPr>
          </a:p>
          <a:p>
            <a:pPr algn="just">
              <a:defRPr/>
            </a:pPr>
            <a:endParaRPr lang="fr-FR" sz="1900" dirty="0" smtClean="0">
              <a:latin typeface="Garamond" pitchFamily="18" charset="0"/>
            </a:endParaRPr>
          </a:p>
          <a:p>
            <a:pPr algn="just">
              <a:defRPr/>
            </a:pPr>
            <a:endParaRPr lang="fr-FR" sz="1900" dirty="0" smtClean="0">
              <a:latin typeface="Garamond" pitchFamily="18" charset="0"/>
            </a:endParaRPr>
          </a:p>
          <a:p>
            <a:pPr algn="just">
              <a:defRPr/>
            </a:pPr>
            <a:endParaRPr lang="fr-FR" sz="1900" dirty="0" smtClean="0">
              <a:latin typeface="Garamond" pitchFamily="18" charset="0"/>
            </a:endParaRPr>
          </a:p>
          <a:p>
            <a:pPr algn="just">
              <a:defRPr/>
            </a:pPr>
            <a:endParaRPr lang="fr-FR" sz="1900" dirty="0">
              <a:latin typeface="Garamond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F421CB-2D08-45F2-AD59-9EA4FF89A86E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  <p:grpSp>
        <p:nvGrpSpPr>
          <p:cNvPr id="72709" name="Groupe 29"/>
          <p:cNvGrpSpPr>
            <a:grpSpLocks/>
          </p:cNvGrpSpPr>
          <p:nvPr/>
        </p:nvGrpSpPr>
        <p:grpSpPr bwMode="auto">
          <a:xfrm>
            <a:off x="3059113" y="2465388"/>
            <a:ext cx="2952750" cy="1900237"/>
            <a:chOff x="3059832" y="2682026"/>
            <a:chExt cx="2952328" cy="1899102"/>
          </a:xfrm>
        </p:grpSpPr>
        <p:pic>
          <p:nvPicPr>
            <p:cNvPr id="7271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2686697"/>
              <a:ext cx="2952328" cy="1894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2714" name="Connecteur droit avec flèche 6"/>
            <p:cNvCxnSpPr>
              <a:cxnSpLocks noChangeShapeType="1"/>
            </p:cNvCxnSpPr>
            <p:nvPr/>
          </p:nvCxnSpPr>
          <p:spPr bwMode="auto">
            <a:xfrm flipH="1">
              <a:off x="4860032" y="3433773"/>
              <a:ext cx="576064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15" name="Connecteur droit avec flèche 7"/>
            <p:cNvCxnSpPr>
              <a:cxnSpLocks noChangeShapeType="1"/>
            </p:cNvCxnSpPr>
            <p:nvPr/>
          </p:nvCxnSpPr>
          <p:spPr bwMode="auto">
            <a:xfrm flipH="1">
              <a:off x="3681010" y="3429000"/>
              <a:ext cx="576064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16" name="Connecteur droit avec flèche 8"/>
            <p:cNvCxnSpPr>
              <a:cxnSpLocks noChangeShapeType="1"/>
            </p:cNvCxnSpPr>
            <p:nvPr/>
          </p:nvCxnSpPr>
          <p:spPr bwMode="auto">
            <a:xfrm flipH="1">
              <a:off x="4873479" y="3735252"/>
              <a:ext cx="576064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17" name="Connecteur droit avec flèche 9"/>
            <p:cNvCxnSpPr>
              <a:cxnSpLocks noChangeShapeType="1"/>
            </p:cNvCxnSpPr>
            <p:nvPr/>
          </p:nvCxnSpPr>
          <p:spPr bwMode="auto">
            <a:xfrm flipH="1">
              <a:off x="3712677" y="3762146"/>
              <a:ext cx="576064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18" name="Connecteur droit avec flèche 10"/>
            <p:cNvCxnSpPr>
              <a:cxnSpLocks noChangeShapeType="1"/>
            </p:cNvCxnSpPr>
            <p:nvPr/>
          </p:nvCxnSpPr>
          <p:spPr bwMode="auto">
            <a:xfrm>
              <a:off x="4788024" y="2996952"/>
              <a:ext cx="0" cy="39600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19" name="Connecteur droit avec flèche 13"/>
            <p:cNvCxnSpPr>
              <a:cxnSpLocks noChangeShapeType="1"/>
            </p:cNvCxnSpPr>
            <p:nvPr/>
          </p:nvCxnSpPr>
          <p:spPr bwMode="auto">
            <a:xfrm>
              <a:off x="4716016" y="3789040"/>
              <a:ext cx="0" cy="39600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20" name="Connecteur droit avec flèche 14"/>
            <p:cNvCxnSpPr>
              <a:cxnSpLocks noChangeShapeType="1"/>
            </p:cNvCxnSpPr>
            <p:nvPr/>
          </p:nvCxnSpPr>
          <p:spPr bwMode="auto">
            <a:xfrm>
              <a:off x="4427984" y="2996952"/>
              <a:ext cx="0" cy="39600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21" name="Connecteur droit avec flèche 15"/>
            <p:cNvCxnSpPr>
              <a:cxnSpLocks noChangeShapeType="1"/>
            </p:cNvCxnSpPr>
            <p:nvPr/>
          </p:nvCxnSpPr>
          <p:spPr bwMode="auto">
            <a:xfrm>
              <a:off x="4427984" y="3825088"/>
              <a:ext cx="0" cy="39600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722" name="ZoneTexte 16"/>
            <p:cNvSpPr txBox="1">
              <a:spLocks noChangeArrowheads="1"/>
            </p:cNvSpPr>
            <p:nvPr/>
          </p:nvSpPr>
          <p:spPr bwMode="auto">
            <a:xfrm>
              <a:off x="3226810" y="3162454"/>
              <a:ext cx="4090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R1</a:t>
              </a:r>
            </a:p>
          </p:txBody>
        </p:sp>
        <p:sp>
          <p:nvSpPr>
            <p:cNvPr id="72723" name="ZoneTexte 17"/>
            <p:cNvSpPr txBox="1">
              <a:spLocks noChangeArrowheads="1"/>
            </p:cNvSpPr>
            <p:nvPr/>
          </p:nvSpPr>
          <p:spPr bwMode="auto">
            <a:xfrm>
              <a:off x="5500890" y="3140968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R3</a:t>
              </a:r>
            </a:p>
          </p:txBody>
        </p:sp>
        <p:sp>
          <p:nvSpPr>
            <p:cNvPr id="72724" name="ZoneTexte 18"/>
            <p:cNvSpPr txBox="1">
              <a:spLocks noChangeArrowheads="1"/>
            </p:cNvSpPr>
            <p:nvPr/>
          </p:nvSpPr>
          <p:spPr bwMode="auto">
            <a:xfrm>
              <a:off x="4839371" y="2682026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R4</a:t>
              </a:r>
            </a:p>
          </p:txBody>
        </p:sp>
        <p:sp>
          <p:nvSpPr>
            <p:cNvPr id="72725" name="ZoneTexte 19"/>
            <p:cNvSpPr txBox="1">
              <a:spLocks noChangeArrowheads="1"/>
            </p:cNvSpPr>
            <p:nvPr/>
          </p:nvSpPr>
          <p:spPr bwMode="auto">
            <a:xfrm>
              <a:off x="4780810" y="4221088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R5</a:t>
              </a:r>
            </a:p>
          </p:txBody>
        </p:sp>
        <p:sp>
          <p:nvSpPr>
            <p:cNvPr id="72726" name="ZoneTexte 20"/>
            <p:cNvSpPr txBox="1">
              <a:spLocks noChangeArrowheads="1"/>
            </p:cNvSpPr>
            <p:nvPr/>
          </p:nvSpPr>
          <p:spPr bwMode="auto">
            <a:xfrm>
              <a:off x="4389103" y="3150514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R2</a:t>
              </a:r>
            </a:p>
          </p:txBody>
        </p:sp>
        <p:sp>
          <p:nvSpPr>
            <p:cNvPr id="72727" name="Rectangle 21"/>
            <p:cNvSpPr>
              <a:spLocks noChangeArrowheads="1"/>
            </p:cNvSpPr>
            <p:nvPr/>
          </p:nvSpPr>
          <p:spPr bwMode="auto">
            <a:xfrm>
              <a:off x="3733817" y="3717032"/>
              <a:ext cx="5501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200">
                  <a:solidFill>
                    <a:srgbClr val="FF0000"/>
                  </a:solidFill>
                  <a:latin typeface="Garamond" pitchFamily="18" charset="0"/>
                </a:rPr>
                <a:t>Hello</a:t>
              </a:r>
              <a:endParaRPr lang="fr-FR" sz="1200"/>
            </a:p>
          </p:txBody>
        </p:sp>
        <p:sp>
          <p:nvSpPr>
            <p:cNvPr id="72728" name="Rectangle 22"/>
            <p:cNvSpPr>
              <a:spLocks noChangeArrowheads="1"/>
            </p:cNvSpPr>
            <p:nvPr/>
          </p:nvSpPr>
          <p:spPr bwMode="auto">
            <a:xfrm>
              <a:off x="4860032" y="3717032"/>
              <a:ext cx="5501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200">
                  <a:solidFill>
                    <a:srgbClr val="FF0000"/>
                  </a:solidFill>
                  <a:latin typeface="Garamond" pitchFamily="18" charset="0"/>
                </a:rPr>
                <a:t>Hello</a:t>
              </a:r>
              <a:endParaRPr lang="fr-FR" sz="1200"/>
            </a:p>
          </p:txBody>
        </p:sp>
        <p:sp>
          <p:nvSpPr>
            <p:cNvPr id="72729" name="Rectangle 23"/>
            <p:cNvSpPr>
              <a:spLocks noChangeArrowheads="1"/>
            </p:cNvSpPr>
            <p:nvPr/>
          </p:nvSpPr>
          <p:spPr bwMode="auto">
            <a:xfrm>
              <a:off x="3753018" y="3172635"/>
              <a:ext cx="5501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200">
                  <a:solidFill>
                    <a:srgbClr val="FF0000"/>
                  </a:solidFill>
                  <a:latin typeface="Garamond" pitchFamily="18" charset="0"/>
                </a:rPr>
                <a:t>Hello</a:t>
              </a:r>
              <a:endParaRPr lang="fr-FR" sz="1200"/>
            </a:p>
          </p:txBody>
        </p:sp>
        <p:sp>
          <p:nvSpPr>
            <p:cNvPr id="72730" name="Rectangle 24"/>
            <p:cNvSpPr>
              <a:spLocks noChangeArrowheads="1"/>
            </p:cNvSpPr>
            <p:nvPr/>
          </p:nvSpPr>
          <p:spPr bwMode="auto">
            <a:xfrm>
              <a:off x="4932040" y="3183668"/>
              <a:ext cx="5501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200">
                  <a:solidFill>
                    <a:srgbClr val="FF0000"/>
                  </a:solidFill>
                  <a:latin typeface="Garamond" pitchFamily="18" charset="0"/>
                </a:rPr>
                <a:t>Hello</a:t>
              </a:r>
              <a:endParaRPr lang="fr-FR" sz="1200"/>
            </a:p>
          </p:txBody>
        </p:sp>
        <p:sp>
          <p:nvSpPr>
            <p:cNvPr id="72731" name="Rectangle 25"/>
            <p:cNvSpPr>
              <a:spLocks noChangeArrowheads="1"/>
            </p:cNvSpPr>
            <p:nvPr/>
          </p:nvSpPr>
          <p:spPr bwMode="auto">
            <a:xfrm rot="-5400000">
              <a:off x="4014409" y="3869432"/>
              <a:ext cx="5501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200">
                  <a:solidFill>
                    <a:srgbClr val="FF0000"/>
                  </a:solidFill>
                  <a:latin typeface="Garamond" pitchFamily="18" charset="0"/>
                </a:rPr>
                <a:t>Hello</a:t>
              </a:r>
              <a:endParaRPr lang="fr-FR" sz="1200"/>
            </a:p>
          </p:txBody>
        </p:sp>
        <p:sp>
          <p:nvSpPr>
            <p:cNvPr id="72732" name="Rectangle 26"/>
            <p:cNvSpPr>
              <a:spLocks noChangeArrowheads="1"/>
            </p:cNvSpPr>
            <p:nvPr/>
          </p:nvSpPr>
          <p:spPr bwMode="auto">
            <a:xfrm rot="-5400000">
              <a:off x="4552546" y="3879521"/>
              <a:ext cx="5501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200">
                  <a:solidFill>
                    <a:srgbClr val="FF0000"/>
                  </a:solidFill>
                  <a:latin typeface="Garamond" pitchFamily="18" charset="0"/>
                </a:rPr>
                <a:t>Hello</a:t>
              </a:r>
              <a:endParaRPr lang="fr-FR" sz="1200"/>
            </a:p>
          </p:txBody>
        </p:sp>
        <p:sp>
          <p:nvSpPr>
            <p:cNvPr id="72733" name="Rectangle 27"/>
            <p:cNvSpPr>
              <a:spLocks noChangeArrowheads="1"/>
            </p:cNvSpPr>
            <p:nvPr/>
          </p:nvSpPr>
          <p:spPr bwMode="auto">
            <a:xfrm rot="-5400000">
              <a:off x="4030270" y="3034626"/>
              <a:ext cx="5501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200">
                  <a:solidFill>
                    <a:srgbClr val="FF0000"/>
                  </a:solidFill>
                  <a:latin typeface="Garamond" pitchFamily="18" charset="0"/>
                </a:rPr>
                <a:t>Hello</a:t>
              </a:r>
              <a:endParaRPr lang="fr-FR" sz="1200"/>
            </a:p>
          </p:txBody>
        </p:sp>
        <p:sp>
          <p:nvSpPr>
            <p:cNvPr id="72734" name="Rectangle 28"/>
            <p:cNvSpPr>
              <a:spLocks noChangeArrowheads="1"/>
            </p:cNvSpPr>
            <p:nvPr/>
          </p:nvSpPr>
          <p:spPr bwMode="auto">
            <a:xfrm rot="-5400000">
              <a:off x="4635587" y="3016406"/>
              <a:ext cx="5501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200">
                  <a:solidFill>
                    <a:srgbClr val="FF0000"/>
                  </a:solidFill>
                  <a:latin typeface="Garamond" pitchFamily="18" charset="0"/>
                </a:rPr>
                <a:t>Hello</a:t>
              </a:r>
              <a:endParaRPr lang="fr-FR" sz="1200"/>
            </a:p>
          </p:txBody>
        </p:sp>
      </p:grpSp>
      <p:sp>
        <p:nvSpPr>
          <p:cNvPr id="72712" name="Rectangle 32"/>
          <p:cNvSpPr>
            <a:spLocks noChangeArrowheads="1"/>
          </p:cNvSpPr>
          <p:nvPr/>
        </p:nvSpPr>
        <p:spPr bwMode="auto">
          <a:xfrm>
            <a:off x="2987675" y="2470150"/>
            <a:ext cx="3097213" cy="1895475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" name="ZoneTexte 30"/>
          <p:cNvSpPr txBox="1"/>
          <p:nvPr/>
        </p:nvSpPr>
        <p:spPr>
          <a:xfrm>
            <a:off x="1635917" y="4509120"/>
            <a:ext cx="5672387" cy="1791260"/>
          </a:xfrm>
          <a:prstGeom prst="rect">
            <a:avLst/>
          </a:prstGeom>
          <a:solidFill>
            <a:srgbClr val="FFC993"/>
          </a:solidFill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  <a:latin typeface="Garamond" pitchFamily="18" charset="0"/>
              </a:rPr>
              <a:t>Pourquoi 10 secondes ?</a:t>
            </a:r>
            <a:endParaRPr lang="fr-FR" sz="2400" dirty="0" smtClean="0">
              <a:latin typeface="Garamond" pitchFamily="18" charset="0"/>
            </a:endParaRPr>
          </a:p>
          <a:p>
            <a:r>
              <a:rPr lang="fr-FR" sz="2400" dirty="0" smtClean="0">
                <a:latin typeface="Garamond" pitchFamily="18" charset="0"/>
              </a:rPr>
              <a:t>Mise a jour période de la table des voisins </a:t>
            </a:r>
          </a:p>
          <a:p>
            <a:pPr marL="342900" indent="-342900">
              <a:buFont typeface="Wingdings"/>
              <a:buChar char="à"/>
            </a:pPr>
            <a:r>
              <a:rPr lang="fr-FR" sz="2400" dirty="0" smtClean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Possibilité de la panne d’un </a:t>
            </a:r>
            <a:r>
              <a:rPr lang="fr-FR" sz="2400" dirty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lien </a:t>
            </a:r>
            <a:endParaRPr lang="fr-FR" sz="2400" dirty="0" smtClean="0">
              <a:solidFill>
                <a:srgbClr val="FF0000"/>
              </a:solidFill>
              <a:latin typeface="Garamond" pitchFamily="18" charset="0"/>
              <a:sym typeface="Wingdings" pitchFamily="2" charset="2"/>
            </a:endParaRPr>
          </a:p>
          <a:p>
            <a:pPr marL="342900" indent="-342900">
              <a:buFont typeface="Wingdings"/>
              <a:buChar char="à"/>
            </a:pPr>
            <a:r>
              <a:rPr lang="fr-FR" sz="2400" dirty="0" smtClean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(</a:t>
            </a:r>
            <a:r>
              <a:rPr lang="fr-FR" sz="2400" dirty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voir : </a:t>
            </a:r>
            <a:r>
              <a:rPr lang="fr-FR" sz="2400" dirty="0" err="1">
                <a:solidFill>
                  <a:srgbClr val="FF0000"/>
                </a:solidFill>
                <a:latin typeface="Garamond" pitchFamily="18" charset="0"/>
              </a:rPr>
              <a:t>dead</a:t>
            </a:r>
            <a:r>
              <a:rPr lang="fr-FR" sz="2400" dirty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sz="2400" dirty="0" err="1" smtClean="0">
                <a:solidFill>
                  <a:srgbClr val="FF0000"/>
                </a:solidFill>
                <a:latin typeface="Garamond" pitchFamily="18" charset="0"/>
              </a:rPr>
              <a:t>interval</a:t>
            </a:r>
            <a:r>
              <a:rPr lang="fr-FR" sz="2400" dirty="0" smtClean="0">
                <a:solidFill>
                  <a:srgbClr val="FF0000"/>
                </a:solidFill>
                <a:latin typeface="Garamond" pitchFamily="18" charset="0"/>
              </a:rPr>
              <a:t> = 40 secondes</a:t>
            </a:r>
            <a:r>
              <a:rPr lang="fr-FR" sz="2400" dirty="0" smtClean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)</a:t>
            </a:r>
            <a:r>
              <a:rPr lang="fr-FR" sz="2400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endParaRPr lang="fr-FR" sz="2400" dirty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00696" y="676480"/>
            <a:ext cx="8778240" cy="64008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r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419100"/>
          </a:xfrm>
        </p:spPr>
        <p:txBody>
          <a:bodyPr/>
          <a:lstStyle/>
          <a:p>
            <a:r>
              <a:rPr lang="fr-FR" sz="2800" b="1" smtClean="0">
                <a:latin typeface="Garamond" pitchFamily="18" charset="0"/>
              </a:rPr>
              <a:t>1</a:t>
            </a:r>
            <a:r>
              <a:rPr lang="fr-FR" sz="2800" b="1" baseline="30000" smtClean="0">
                <a:latin typeface="Garamond" pitchFamily="18" charset="0"/>
              </a:rPr>
              <a:t>ère</a:t>
            </a:r>
            <a:r>
              <a:rPr lang="fr-FR" sz="2800" b="1" smtClean="0">
                <a:latin typeface="Garamond" pitchFamily="18" charset="0"/>
              </a:rPr>
              <a:t> fonction : découverte des voisins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388" y="647984"/>
            <a:ext cx="8778240" cy="5905078"/>
          </a:xfrm>
        </p:spPr>
        <p:txBody>
          <a:bodyPr/>
          <a:lstStyle/>
          <a:p>
            <a:pPr marL="342900" lvl="1" indent="-342900" algn="just">
              <a:buClr>
                <a:schemeClr val="accent2"/>
              </a:buClr>
              <a:buSzTx/>
              <a:defRPr/>
            </a:pPr>
            <a:r>
              <a:rPr lang="fr-FR" sz="2000" dirty="0">
                <a:latin typeface="Garamond" pitchFamily="18" charset="0"/>
              </a:rPr>
              <a:t>Les routeurs OSPF échangent toutes les </a:t>
            </a:r>
            <a:r>
              <a:rPr lang="fr-FR" sz="2000" b="1" dirty="0">
                <a:solidFill>
                  <a:srgbClr val="FF0000"/>
                </a:solidFill>
                <a:latin typeface="Garamond" pitchFamily="18" charset="0"/>
              </a:rPr>
              <a:t>10 secondes (hello </a:t>
            </a:r>
            <a:r>
              <a:rPr lang="fr-FR" sz="2000" b="1" dirty="0" err="1">
                <a:solidFill>
                  <a:srgbClr val="FF0000"/>
                </a:solidFill>
                <a:latin typeface="Garamond" pitchFamily="18" charset="0"/>
              </a:rPr>
              <a:t>interval</a:t>
            </a:r>
            <a:r>
              <a:rPr lang="fr-FR" sz="2000" b="1" dirty="0">
                <a:solidFill>
                  <a:srgbClr val="FF0000"/>
                </a:solidFill>
                <a:latin typeface="Garamond" pitchFamily="18" charset="0"/>
              </a:rPr>
              <a:t>) </a:t>
            </a:r>
            <a:r>
              <a:rPr lang="fr-FR" sz="2000" dirty="0">
                <a:latin typeface="Garamond" pitchFamily="18" charset="0"/>
              </a:rPr>
              <a:t>des message </a:t>
            </a:r>
            <a:r>
              <a:rPr lang="fr-FR" sz="2000" b="1" dirty="0">
                <a:solidFill>
                  <a:srgbClr val="FF0000"/>
                </a:solidFill>
                <a:latin typeface="Garamond" pitchFamily="18" charset="0"/>
              </a:rPr>
              <a:t>"Hello"</a:t>
            </a:r>
            <a:r>
              <a:rPr lang="fr-FR" sz="2000" dirty="0">
                <a:latin typeface="Garamond" pitchFamily="18" charset="0"/>
              </a:rPr>
              <a:t>.</a:t>
            </a:r>
          </a:p>
          <a:p>
            <a:pPr algn="just">
              <a:defRPr/>
            </a:pPr>
            <a:endParaRPr lang="fr-FR" sz="1900" dirty="0" smtClean="0">
              <a:latin typeface="Garamond" pitchFamily="18" charset="0"/>
            </a:endParaRPr>
          </a:p>
          <a:p>
            <a:pPr algn="just">
              <a:defRPr/>
            </a:pPr>
            <a:endParaRPr lang="fr-FR" sz="1900" dirty="0" smtClean="0">
              <a:latin typeface="Garamond" pitchFamily="18" charset="0"/>
            </a:endParaRPr>
          </a:p>
          <a:p>
            <a:pPr algn="just">
              <a:defRPr/>
            </a:pPr>
            <a:endParaRPr lang="fr-FR" sz="1900" dirty="0" smtClean="0">
              <a:latin typeface="Garamond" pitchFamily="18" charset="0"/>
            </a:endParaRPr>
          </a:p>
          <a:p>
            <a:pPr algn="just">
              <a:defRPr/>
            </a:pPr>
            <a:endParaRPr lang="fr-FR" sz="1900" dirty="0" smtClean="0">
              <a:latin typeface="Garamond" pitchFamily="18" charset="0"/>
            </a:endParaRPr>
          </a:p>
          <a:p>
            <a:pPr algn="just">
              <a:defRPr/>
            </a:pPr>
            <a:endParaRPr lang="fr-FR" sz="1900" dirty="0" smtClean="0">
              <a:latin typeface="Garamond" pitchFamily="18" charset="0"/>
            </a:endParaRPr>
          </a:p>
          <a:p>
            <a:pPr algn="just">
              <a:defRPr/>
            </a:pPr>
            <a:endParaRPr lang="fr-FR" sz="1900" dirty="0" smtClean="0">
              <a:latin typeface="Garamond" pitchFamily="18" charset="0"/>
            </a:endParaRPr>
          </a:p>
          <a:p>
            <a:pPr algn="just">
              <a:defRPr/>
            </a:pPr>
            <a:endParaRPr lang="fr-FR" sz="1900" dirty="0" smtClean="0">
              <a:latin typeface="Garamond" pitchFamily="18" charset="0"/>
            </a:endParaRPr>
          </a:p>
          <a:p>
            <a:pPr algn="just">
              <a:defRPr/>
            </a:pPr>
            <a:endParaRPr lang="fr-FR" sz="1900" dirty="0" smtClean="0">
              <a:latin typeface="Garamond" pitchFamily="18" charset="0"/>
            </a:endParaRPr>
          </a:p>
          <a:p>
            <a:pPr algn="just">
              <a:defRPr/>
            </a:pPr>
            <a:endParaRPr lang="fr-FR" sz="1900" dirty="0" smtClean="0">
              <a:latin typeface="Garamond" pitchFamily="18" charset="0"/>
            </a:endParaRPr>
          </a:p>
          <a:p>
            <a:pPr algn="just">
              <a:defRPr/>
            </a:pPr>
            <a:endParaRPr lang="fr-FR" sz="1900" dirty="0" smtClean="0">
              <a:latin typeface="Garamond" pitchFamily="18" charset="0"/>
            </a:endParaRPr>
          </a:p>
          <a:p>
            <a:pPr marL="0" lvl="2" indent="0" algn="just">
              <a:buClr>
                <a:schemeClr val="accent2"/>
              </a:buClr>
              <a:buSzTx/>
              <a:buNone/>
              <a:defRPr/>
            </a:pPr>
            <a:endParaRPr lang="fr-FR" sz="800" dirty="0" smtClean="0">
              <a:latin typeface="Garamond" pitchFamily="18" charset="0"/>
            </a:endParaRPr>
          </a:p>
          <a:p>
            <a:pPr marL="342900" lvl="1" indent="-342900" algn="just">
              <a:buClr>
                <a:schemeClr val="accent2"/>
              </a:buClr>
              <a:buSzTx/>
              <a:defRPr/>
            </a:pPr>
            <a:r>
              <a:rPr lang="fr-FR" sz="2000" b="1" dirty="0">
                <a:latin typeface="Garamond" pitchFamily="18" charset="0"/>
              </a:rPr>
              <a:t>Etat = (</a:t>
            </a:r>
            <a:r>
              <a:rPr lang="fr-FR" sz="2000" b="1" dirty="0">
                <a:solidFill>
                  <a:srgbClr val="FF0000"/>
                </a:solidFill>
                <a:latin typeface="Garamond" pitchFamily="18" charset="0"/>
              </a:rPr>
              <a:t>coût</a:t>
            </a:r>
            <a:r>
              <a:rPr lang="fr-FR" sz="2000" b="1" dirty="0">
                <a:latin typeface="Garamond" pitchFamily="18" charset="0"/>
              </a:rPr>
              <a:t>, actif (</a:t>
            </a:r>
            <a:r>
              <a:rPr lang="fr-FR" sz="2000" b="1" dirty="0">
                <a:solidFill>
                  <a:srgbClr val="FF0000"/>
                </a:solidFill>
                <a:latin typeface="Garamond" pitchFamily="18" charset="0"/>
              </a:rPr>
              <a:t>up</a:t>
            </a:r>
            <a:r>
              <a:rPr lang="fr-FR" sz="2000" b="1" dirty="0">
                <a:latin typeface="Garamond" pitchFamily="18" charset="0"/>
              </a:rPr>
              <a:t>) ou inactif (</a:t>
            </a:r>
            <a:r>
              <a:rPr lang="fr-FR" sz="2000" b="1" dirty="0">
                <a:solidFill>
                  <a:srgbClr val="FF0000"/>
                </a:solidFill>
                <a:latin typeface="Garamond" pitchFamily="18" charset="0"/>
              </a:rPr>
              <a:t>down</a:t>
            </a:r>
            <a:r>
              <a:rPr lang="fr-FR" sz="2000" b="1" dirty="0" smtClean="0">
                <a:latin typeface="Garamond" pitchFamily="18" charset="0"/>
              </a:rPr>
              <a:t>)).</a:t>
            </a:r>
            <a:endParaRPr lang="fr-FR" sz="2000" dirty="0">
              <a:latin typeface="Garamond" pitchFamily="18" charset="0"/>
            </a:endParaRPr>
          </a:p>
          <a:p>
            <a:pPr algn="just">
              <a:defRPr/>
            </a:pPr>
            <a:endParaRPr lang="fr-FR" sz="1900" dirty="0">
              <a:latin typeface="Garamond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F421CB-2D08-45F2-AD59-9EA4FF89A86E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  <p:grpSp>
        <p:nvGrpSpPr>
          <p:cNvPr id="72709" name="Groupe 29"/>
          <p:cNvGrpSpPr>
            <a:grpSpLocks/>
          </p:cNvGrpSpPr>
          <p:nvPr/>
        </p:nvGrpSpPr>
        <p:grpSpPr bwMode="auto">
          <a:xfrm>
            <a:off x="3059113" y="2465388"/>
            <a:ext cx="2952750" cy="1900237"/>
            <a:chOff x="3059832" y="2682026"/>
            <a:chExt cx="2952328" cy="1899102"/>
          </a:xfrm>
        </p:grpSpPr>
        <p:pic>
          <p:nvPicPr>
            <p:cNvPr id="7271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2686697"/>
              <a:ext cx="2952328" cy="1894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2714" name="Connecteur droit avec flèche 6"/>
            <p:cNvCxnSpPr>
              <a:cxnSpLocks noChangeShapeType="1"/>
            </p:cNvCxnSpPr>
            <p:nvPr/>
          </p:nvCxnSpPr>
          <p:spPr bwMode="auto">
            <a:xfrm flipH="1">
              <a:off x="4860032" y="3433773"/>
              <a:ext cx="576064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15" name="Connecteur droit avec flèche 7"/>
            <p:cNvCxnSpPr>
              <a:cxnSpLocks noChangeShapeType="1"/>
            </p:cNvCxnSpPr>
            <p:nvPr/>
          </p:nvCxnSpPr>
          <p:spPr bwMode="auto">
            <a:xfrm flipH="1">
              <a:off x="3681010" y="3429000"/>
              <a:ext cx="576064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16" name="Connecteur droit avec flèche 8"/>
            <p:cNvCxnSpPr>
              <a:cxnSpLocks noChangeShapeType="1"/>
            </p:cNvCxnSpPr>
            <p:nvPr/>
          </p:nvCxnSpPr>
          <p:spPr bwMode="auto">
            <a:xfrm flipH="1">
              <a:off x="4873479" y="3735252"/>
              <a:ext cx="576064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17" name="Connecteur droit avec flèche 9"/>
            <p:cNvCxnSpPr>
              <a:cxnSpLocks noChangeShapeType="1"/>
            </p:cNvCxnSpPr>
            <p:nvPr/>
          </p:nvCxnSpPr>
          <p:spPr bwMode="auto">
            <a:xfrm flipH="1">
              <a:off x="3712677" y="3762146"/>
              <a:ext cx="576064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18" name="Connecteur droit avec flèche 10"/>
            <p:cNvCxnSpPr>
              <a:cxnSpLocks noChangeShapeType="1"/>
            </p:cNvCxnSpPr>
            <p:nvPr/>
          </p:nvCxnSpPr>
          <p:spPr bwMode="auto">
            <a:xfrm>
              <a:off x="4788024" y="2996952"/>
              <a:ext cx="0" cy="39600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19" name="Connecteur droit avec flèche 13"/>
            <p:cNvCxnSpPr>
              <a:cxnSpLocks noChangeShapeType="1"/>
            </p:cNvCxnSpPr>
            <p:nvPr/>
          </p:nvCxnSpPr>
          <p:spPr bwMode="auto">
            <a:xfrm>
              <a:off x="4716016" y="3789040"/>
              <a:ext cx="0" cy="39600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20" name="Connecteur droit avec flèche 14"/>
            <p:cNvCxnSpPr>
              <a:cxnSpLocks noChangeShapeType="1"/>
            </p:cNvCxnSpPr>
            <p:nvPr/>
          </p:nvCxnSpPr>
          <p:spPr bwMode="auto">
            <a:xfrm>
              <a:off x="4427984" y="2996952"/>
              <a:ext cx="0" cy="39600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21" name="Connecteur droit avec flèche 15"/>
            <p:cNvCxnSpPr>
              <a:cxnSpLocks noChangeShapeType="1"/>
            </p:cNvCxnSpPr>
            <p:nvPr/>
          </p:nvCxnSpPr>
          <p:spPr bwMode="auto">
            <a:xfrm>
              <a:off x="4427984" y="3825088"/>
              <a:ext cx="0" cy="39600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722" name="ZoneTexte 16"/>
            <p:cNvSpPr txBox="1">
              <a:spLocks noChangeArrowheads="1"/>
            </p:cNvSpPr>
            <p:nvPr/>
          </p:nvSpPr>
          <p:spPr bwMode="auto">
            <a:xfrm>
              <a:off x="3226810" y="3162454"/>
              <a:ext cx="4090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R1</a:t>
              </a:r>
            </a:p>
          </p:txBody>
        </p:sp>
        <p:sp>
          <p:nvSpPr>
            <p:cNvPr id="72723" name="ZoneTexte 17"/>
            <p:cNvSpPr txBox="1">
              <a:spLocks noChangeArrowheads="1"/>
            </p:cNvSpPr>
            <p:nvPr/>
          </p:nvSpPr>
          <p:spPr bwMode="auto">
            <a:xfrm>
              <a:off x="5500890" y="3140968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R3</a:t>
              </a:r>
            </a:p>
          </p:txBody>
        </p:sp>
        <p:sp>
          <p:nvSpPr>
            <p:cNvPr id="72724" name="ZoneTexte 18"/>
            <p:cNvSpPr txBox="1">
              <a:spLocks noChangeArrowheads="1"/>
            </p:cNvSpPr>
            <p:nvPr/>
          </p:nvSpPr>
          <p:spPr bwMode="auto">
            <a:xfrm>
              <a:off x="4839371" y="2682026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R4</a:t>
              </a:r>
            </a:p>
          </p:txBody>
        </p:sp>
        <p:sp>
          <p:nvSpPr>
            <p:cNvPr id="72725" name="ZoneTexte 19"/>
            <p:cNvSpPr txBox="1">
              <a:spLocks noChangeArrowheads="1"/>
            </p:cNvSpPr>
            <p:nvPr/>
          </p:nvSpPr>
          <p:spPr bwMode="auto">
            <a:xfrm>
              <a:off x="4780810" y="4221088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R5</a:t>
              </a:r>
            </a:p>
          </p:txBody>
        </p:sp>
        <p:sp>
          <p:nvSpPr>
            <p:cNvPr id="72726" name="ZoneTexte 20"/>
            <p:cNvSpPr txBox="1">
              <a:spLocks noChangeArrowheads="1"/>
            </p:cNvSpPr>
            <p:nvPr/>
          </p:nvSpPr>
          <p:spPr bwMode="auto">
            <a:xfrm>
              <a:off x="4389103" y="3150514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R2</a:t>
              </a:r>
            </a:p>
          </p:txBody>
        </p:sp>
        <p:sp>
          <p:nvSpPr>
            <p:cNvPr id="72727" name="Rectangle 21"/>
            <p:cNvSpPr>
              <a:spLocks noChangeArrowheads="1"/>
            </p:cNvSpPr>
            <p:nvPr/>
          </p:nvSpPr>
          <p:spPr bwMode="auto">
            <a:xfrm>
              <a:off x="3733817" y="3717032"/>
              <a:ext cx="5501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200">
                  <a:solidFill>
                    <a:srgbClr val="FF0000"/>
                  </a:solidFill>
                  <a:latin typeface="Garamond" pitchFamily="18" charset="0"/>
                </a:rPr>
                <a:t>Hello</a:t>
              </a:r>
              <a:endParaRPr lang="fr-FR" sz="1200"/>
            </a:p>
          </p:txBody>
        </p:sp>
        <p:sp>
          <p:nvSpPr>
            <p:cNvPr id="72728" name="Rectangle 22"/>
            <p:cNvSpPr>
              <a:spLocks noChangeArrowheads="1"/>
            </p:cNvSpPr>
            <p:nvPr/>
          </p:nvSpPr>
          <p:spPr bwMode="auto">
            <a:xfrm>
              <a:off x="4860032" y="3717032"/>
              <a:ext cx="5501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200">
                  <a:solidFill>
                    <a:srgbClr val="FF0000"/>
                  </a:solidFill>
                  <a:latin typeface="Garamond" pitchFamily="18" charset="0"/>
                </a:rPr>
                <a:t>Hello</a:t>
              </a:r>
              <a:endParaRPr lang="fr-FR" sz="1200"/>
            </a:p>
          </p:txBody>
        </p:sp>
        <p:sp>
          <p:nvSpPr>
            <p:cNvPr id="72729" name="Rectangle 23"/>
            <p:cNvSpPr>
              <a:spLocks noChangeArrowheads="1"/>
            </p:cNvSpPr>
            <p:nvPr/>
          </p:nvSpPr>
          <p:spPr bwMode="auto">
            <a:xfrm>
              <a:off x="3753018" y="3172635"/>
              <a:ext cx="5501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200">
                  <a:solidFill>
                    <a:srgbClr val="FF0000"/>
                  </a:solidFill>
                  <a:latin typeface="Garamond" pitchFamily="18" charset="0"/>
                </a:rPr>
                <a:t>Hello</a:t>
              </a:r>
              <a:endParaRPr lang="fr-FR" sz="1200"/>
            </a:p>
          </p:txBody>
        </p:sp>
        <p:sp>
          <p:nvSpPr>
            <p:cNvPr id="72730" name="Rectangle 24"/>
            <p:cNvSpPr>
              <a:spLocks noChangeArrowheads="1"/>
            </p:cNvSpPr>
            <p:nvPr/>
          </p:nvSpPr>
          <p:spPr bwMode="auto">
            <a:xfrm>
              <a:off x="4932040" y="3183668"/>
              <a:ext cx="5501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200">
                  <a:solidFill>
                    <a:srgbClr val="FF0000"/>
                  </a:solidFill>
                  <a:latin typeface="Garamond" pitchFamily="18" charset="0"/>
                </a:rPr>
                <a:t>Hello</a:t>
              </a:r>
              <a:endParaRPr lang="fr-FR" sz="1200"/>
            </a:p>
          </p:txBody>
        </p:sp>
        <p:sp>
          <p:nvSpPr>
            <p:cNvPr id="72731" name="Rectangle 25"/>
            <p:cNvSpPr>
              <a:spLocks noChangeArrowheads="1"/>
            </p:cNvSpPr>
            <p:nvPr/>
          </p:nvSpPr>
          <p:spPr bwMode="auto">
            <a:xfrm rot="-5400000">
              <a:off x="4014409" y="3869432"/>
              <a:ext cx="5501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200">
                  <a:solidFill>
                    <a:srgbClr val="FF0000"/>
                  </a:solidFill>
                  <a:latin typeface="Garamond" pitchFamily="18" charset="0"/>
                </a:rPr>
                <a:t>Hello</a:t>
              </a:r>
              <a:endParaRPr lang="fr-FR" sz="1200"/>
            </a:p>
          </p:txBody>
        </p:sp>
        <p:sp>
          <p:nvSpPr>
            <p:cNvPr id="72732" name="Rectangle 26"/>
            <p:cNvSpPr>
              <a:spLocks noChangeArrowheads="1"/>
            </p:cNvSpPr>
            <p:nvPr/>
          </p:nvSpPr>
          <p:spPr bwMode="auto">
            <a:xfrm rot="-5400000">
              <a:off x="4552546" y="3879521"/>
              <a:ext cx="5501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200">
                  <a:solidFill>
                    <a:srgbClr val="FF0000"/>
                  </a:solidFill>
                  <a:latin typeface="Garamond" pitchFamily="18" charset="0"/>
                </a:rPr>
                <a:t>Hello</a:t>
              </a:r>
              <a:endParaRPr lang="fr-FR" sz="1200"/>
            </a:p>
          </p:txBody>
        </p:sp>
        <p:sp>
          <p:nvSpPr>
            <p:cNvPr id="72733" name="Rectangle 27"/>
            <p:cNvSpPr>
              <a:spLocks noChangeArrowheads="1"/>
            </p:cNvSpPr>
            <p:nvPr/>
          </p:nvSpPr>
          <p:spPr bwMode="auto">
            <a:xfrm rot="-5400000">
              <a:off x="4030270" y="3034626"/>
              <a:ext cx="5501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200">
                  <a:solidFill>
                    <a:srgbClr val="FF0000"/>
                  </a:solidFill>
                  <a:latin typeface="Garamond" pitchFamily="18" charset="0"/>
                </a:rPr>
                <a:t>Hello</a:t>
              </a:r>
              <a:endParaRPr lang="fr-FR" sz="1200"/>
            </a:p>
          </p:txBody>
        </p:sp>
        <p:sp>
          <p:nvSpPr>
            <p:cNvPr id="72734" name="Rectangle 28"/>
            <p:cNvSpPr>
              <a:spLocks noChangeArrowheads="1"/>
            </p:cNvSpPr>
            <p:nvPr/>
          </p:nvSpPr>
          <p:spPr bwMode="auto">
            <a:xfrm rot="-5400000">
              <a:off x="4635587" y="3016406"/>
              <a:ext cx="5501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200">
                  <a:solidFill>
                    <a:srgbClr val="FF0000"/>
                  </a:solidFill>
                  <a:latin typeface="Garamond" pitchFamily="18" charset="0"/>
                </a:rPr>
                <a:t>Hello</a:t>
              </a:r>
              <a:endParaRPr lang="fr-FR" sz="1200"/>
            </a:p>
          </p:txBody>
        </p:sp>
      </p:grpSp>
      <p:sp>
        <p:nvSpPr>
          <p:cNvPr id="72712" name="Rectangle 32"/>
          <p:cNvSpPr>
            <a:spLocks noChangeArrowheads="1"/>
          </p:cNvSpPr>
          <p:nvPr/>
        </p:nvSpPr>
        <p:spPr bwMode="auto">
          <a:xfrm>
            <a:off x="2987675" y="2470150"/>
            <a:ext cx="3097213" cy="1895475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" name="Rectangle 32"/>
          <p:cNvSpPr/>
          <p:nvPr/>
        </p:nvSpPr>
        <p:spPr bwMode="auto">
          <a:xfrm>
            <a:off x="200696" y="676480"/>
            <a:ext cx="8778240" cy="64008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31728" y="2560953"/>
            <a:ext cx="2926080" cy="1588127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fr-FR" dirty="0" smtClean="0">
                <a:solidFill>
                  <a:srgbClr val="FF0000"/>
                </a:solidFill>
                <a:latin typeface="Garamond" pitchFamily="18" charset="0"/>
              </a:rPr>
              <a:t>La</a:t>
            </a:r>
            <a:r>
              <a:rPr lang="fr-FR" dirty="0" smtClean="0">
                <a:solidFill>
                  <a:schemeClr val="accent2"/>
                </a:solidFill>
                <a:latin typeface="Garamond" pitchFamily="18" charset="0"/>
              </a:rPr>
              <a:t> </a:t>
            </a:r>
            <a:r>
              <a:rPr lang="fr-FR" dirty="0" smtClean="0">
                <a:solidFill>
                  <a:srgbClr val="FF0000"/>
                </a:solidFill>
                <a:latin typeface="Garamond" pitchFamily="18" charset="0"/>
              </a:rPr>
              <a:t>table des voisins de R2 </a:t>
            </a:r>
            <a:r>
              <a:rPr lang="fr-FR" dirty="0" smtClean="0">
                <a:solidFill>
                  <a:schemeClr val="accent2"/>
                </a:solidFill>
                <a:latin typeface="Garamond" pitchFamily="18" charset="0"/>
              </a:rPr>
              <a:t>+ </a:t>
            </a:r>
          </a:p>
          <a:p>
            <a:pPr marL="0" lvl="2"/>
            <a:r>
              <a:rPr lang="fr-FR" dirty="0" smtClean="0">
                <a:solidFill>
                  <a:srgbClr val="FF0000"/>
                </a:solidFill>
                <a:latin typeface="Garamond" pitchFamily="18" charset="0"/>
              </a:rPr>
              <a:t>l</a:t>
            </a: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’</a:t>
            </a:r>
            <a:r>
              <a:rPr lang="en-US" dirty="0">
                <a:solidFill>
                  <a:srgbClr val="FF0000"/>
                </a:solidFill>
                <a:latin typeface="Garamond" pitchFamily="18" charset="0"/>
              </a:rPr>
              <a:t> é</a:t>
            </a: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tat de la liaison de ses </a:t>
            </a:r>
            <a:r>
              <a:rPr lang="fr-FR" dirty="0" smtClean="0">
                <a:solidFill>
                  <a:srgbClr val="FF0000"/>
                </a:solidFill>
                <a:latin typeface="Garamond" pitchFamily="18" charset="0"/>
              </a:rPr>
              <a:t>voisins  </a:t>
            </a:r>
            <a:r>
              <a:rPr lang="fr-FR" dirty="0" smtClean="0">
                <a:solidFill>
                  <a:schemeClr val="accent2"/>
                </a:solidFill>
                <a:latin typeface="Garamond" pitchFamily="18" charset="0"/>
              </a:rPr>
              <a:t>doivent être diffuser aux autres routeurs </a:t>
            </a:r>
          </a:p>
          <a:p>
            <a:pPr marL="0" lvl="2"/>
            <a:r>
              <a:rPr lang="fr-FR" dirty="0" smtClean="0">
                <a:solidFill>
                  <a:schemeClr val="accent2"/>
                </a:solidFill>
                <a:latin typeface="Garamond" pitchFamily="18" charset="0"/>
              </a:rPr>
              <a:t>(voisins de R2) </a:t>
            </a:r>
            <a:endParaRPr lang="fr-FR" dirty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10576" y="4908216"/>
            <a:ext cx="5029200" cy="5486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8996" y="1948770"/>
            <a:ext cx="3819635" cy="400110"/>
          </a:xfrm>
          <a:prstGeom prst="rect">
            <a:avLst/>
          </a:prstGeom>
          <a:solidFill>
            <a:srgbClr val="DAA600"/>
          </a:solidFill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rgbClr val="002060"/>
                </a:solidFill>
                <a:latin typeface="Garamond" pitchFamily="18" charset="0"/>
              </a:rPr>
              <a:t>LSA</a:t>
            </a:r>
            <a:r>
              <a:rPr lang="en-US" sz="2000" dirty="0">
                <a:solidFill>
                  <a:srgbClr val="002060"/>
                </a:solidFill>
                <a:latin typeface="Garamond" pitchFamily="18" charset="0"/>
              </a:rPr>
              <a:t> (Link State Advertisements)</a:t>
            </a:r>
            <a:r>
              <a:rPr lang="fr-FR" sz="2000" dirty="0">
                <a:solidFill>
                  <a:srgbClr val="002060"/>
                </a:solidFill>
                <a:latin typeface="Garamond" pitchFamily="18" charset="0"/>
              </a:rPr>
              <a:t> </a:t>
            </a:r>
            <a:endParaRPr lang="fr-FR" sz="2000" dirty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32040" y="5949280"/>
            <a:ext cx="2294667" cy="400110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V</a:t>
            </a:r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oir 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: </a:t>
            </a:r>
            <a:r>
              <a:rPr lang="fr-FR" sz="2000" dirty="0" err="1">
                <a:solidFill>
                  <a:srgbClr val="FF0000"/>
                </a:solidFill>
                <a:latin typeface="Garamond" pitchFamily="18" charset="0"/>
              </a:rPr>
              <a:t>dead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sz="2000" dirty="0" err="1" smtClean="0">
                <a:solidFill>
                  <a:srgbClr val="FF0000"/>
                </a:solidFill>
                <a:latin typeface="Garamond" pitchFamily="18" charset="0"/>
              </a:rPr>
              <a:t>interval</a:t>
            </a:r>
            <a:endParaRPr lang="fr-FR" sz="2000" dirty="0"/>
          </a:p>
        </p:txBody>
      </p:sp>
      <p:cxnSp>
        <p:nvCxnSpPr>
          <p:cNvPr id="6" name="Connecteur droit avec flèche 5"/>
          <p:cNvCxnSpPr/>
          <p:nvPr/>
        </p:nvCxnSpPr>
        <p:spPr bwMode="auto">
          <a:xfrm flipH="1" flipV="1">
            <a:off x="4715534" y="5301208"/>
            <a:ext cx="524242" cy="64807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745997"/>
            <a:ext cx="2011680" cy="842511"/>
          </a:xfrm>
          <a:prstGeom prst="rect">
            <a:avLst/>
          </a:prstGeom>
          <a:noFill/>
          <a:ln w="9525" algn="ctr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Connecteur droit avec flèche 36"/>
          <p:cNvCxnSpPr/>
          <p:nvPr/>
        </p:nvCxnSpPr>
        <p:spPr bwMode="auto">
          <a:xfrm flipV="1">
            <a:off x="1453824" y="5248983"/>
            <a:ext cx="221924" cy="483366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5800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r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419100"/>
          </a:xfrm>
        </p:spPr>
        <p:txBody>
          <a:bodyPr/>
          <a:lstStyle/>
          <a:p>
            <a:r>
              <a:rPr lang="fr-FR" sz="2800" b="1" dirty="0" smtClean="0">
                <a:latin typeface="Garamond" pitchFamily="18" charset="0"/>
              </a:rPr>
              <a:t>1</a:t>
            </a:r>
            <a:r>
              <a:rPr lang="fr-FR" sz="2800" b="1" baseline="30000" dirty="0" smtClean="0">
                <a:latin typeface="Garamond" pitchFamily="18" charset="0"/>
              </a:rPr>
              <a:t>ère</a:t>
            </a:r>
            <a:r>
              <a:rPr lang="fr-FR" sz="2800" b="1" dirty="0" smtClean="0">
                <a:latin typeface="Garamond" pitchFamily="18" charset="0"/>
              </a:rPr>
              <a:t> fonction : découverte des voisins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388" y="651752"/>
            <a:ext cx="8778240" cy="5905078"/>
          </a:xfrm>
        </p:spPr>
        <p:txBody>
          <a:bodyPr/>
          <a:lstStyle/>
          <a:p>
            <a:pPr marL="342900" lvl="1" indent="-342900" algn="just">
              <a:buClr>
                <a:schemeClr val="accent2"/>
              </a:buClr>
              <a:buSzTx/>
              <a:defRPr/>
            </a:pPr>
            <a:r>
              <a:rPr lang="fr-FR" sz="2000" dirty="0">
                <a:latin typeface="Garamond" pitchFamily="18" charset="0"/>
              </a:rPr>
              <a:t>Les routeurs OSPF échangent toutes les </a:t>
            </a:r>
            <a:r>
              <a:rPr lang="fr-FR" sz="2000" b="1" dirty="0">
                <a:solidFill>
                  <a:srgbClr val="FF0000"/>
                </a:solidFill>
                <a:latin typeface="Garamond" pitchFamily="18" charset="0"/>
              </a:rPr>
              <a:t>10 secondes (hello </a:t>
            </a:r>
            <a:r>
              <a:rPr lang="fr-FR" sz="2000" b="1" dirty="0" err="1">
                <a:solidFill>
                  <a:srgbClr val="FF0000"/>
                </a:solidFill>
                <a:latin typeface="Garamond" pitchFamily="18" charset="0"/>
              </a:rPr>
              <a:t>interval</a:t>
            </a:r>
            <a:r>
              <a:rPr lang="fr-FR" sz="2000" b="1" dirty="0">
                <a:solidFill>
                  <a:srgbClr val="FF0000"/>
                </a:solidFill>
                <a:latin typeface="Garamond" pitchFamily="18" charset="0"/>
              </a:rPr>
              <a:t>) </a:t>
            </a:r>
            <a:r>
              <a:rPr lang="fr-FR" sz="2000" dirty="0">
                <a:latin typeface="Garamond" pitchFamily="18" charset="0"/>
              </a:rPr>
              <a:t>des message </a:t>
            </a:r>
            <a:r>
              <a:rPr lang="fr-FR" sz="2000" b="1" dirty="0">
                <a:solidFill>
                  <a:srgbClr val="FF0000"/>
                </a:solidFill>
                <a:latin typeface="Garamond" pitchFamily="18" charset="0"/>
              </a:rPr>
              <a:t>"Hello"</a:t>
            </a:r>
            <a:r>
              <a:rPr lang="fr-FR" sz="2000" dirty="0">
                <a:latin typeface="Garamond" pitchFamily="18" charset="0"/>
              </a:rPr>
              <a:t>.</a:t>
            </a:r>
          </a:p>
          <a:p>
            <a:pPr algn="just">
              <a:defRPr/>
            </a:pPr>
            <a:endParaRPr lang="fr-FR" sz="1900" dirty="0" smtClean="0">
              <a:latin typeface="Garamond" pitchFamily="18" charset="0"/>
            </a:endParaRPr>
          </a:p>
          <a:p>
            <a:pPr algn="just">
              <a:defRPr/>
            </a:pPr>
            <a:endParaRPr lang="fr-FR" sz="1900" dirty="0">
              <a:latin typeface="Garamond" pitchFamily="18" charset="0"/>
            </a:endParaRPr>
          </a:p>
          <a:p>
            <a:pPr algn="just">
              <a:defRPr/>
            </a:pPr>
            <a:endParaRPr lang="fr-FR" sz="1900" dirty="0" smtClean="0">
              <a:latin typeface="Garamond" pitchFamily="18" charset="0"/>
            </a:endParaRPr>
          </a:p>
          <a:p>
            <a:pPr algn="just">
              <a:defRPr/>
            </a:pPr>
            <a:endParaRPr lang="fr-FR" sz="1900" dirty="0" smtClean="0">
              <a:latin typeface="Garamond" pitchFamily="18" charset="0"/>
            </a:endParaRPr>
          </a:p>
          <a:p>
            <a:pPr algn="just">
              <a:defRPr/>
            </a:pPr>
            <a:endParaRPr lang="fr-FR" sz="1900" dirty="0" smtClean="0">
              <a:latin typeface="Garamond" pitchFamily="18" charset="0"/>
            </a:endParaRPr>
          </a:p>
          <a:p>
            <a:pPr algn="just">
              <a:defRPr/>
            </a:pPr>
            <a:endParaRPr lang="fr-FR" sz="1900" dirty="0" smtClean="0">
              <a:latin typeface="Garamond" pitchFamily="18" charset="0"/>
            </a:endParaRPr>
          </a:p>
          <a:p>
            <a:pPr algn="just">
              <a:defRPr/>
            </a:pPr>
            <a:endParaRPr lang="fr-FR" sz="1900" dirty="0" smtClean="0">
              <a:latin typeface="Garamond" pitchFamily="18" charset="0"/>
            </a:endParaRPr>
          </a:p>
          <a:p>
            <a:pPr algn="just">
              <a:defRPr/>
            </a:pPr>
            <a:endParaRPr lang="fr-FR" sz="1900" dirty="0" smtClean="0">
              <a:latin typeface="Garamond" pitchFamily="18" charset="0"/>
            </a:endParaRPr>
          </a:p>
          <a:p>
            <a:pPr algn="just">
              <a:defRPr/>
            </a:pPr>
            <a:endParaRPr lang="fr-FR" sz="1900" dirty="0" smtClean="0">
              <a:latin typeface="Garamond" pitchFamily="18" charset="0"/>
            </a:endParaRPr>
          </a:p>
          <a:p>
            <a:pPr algn="just">
              <a:defRPr/>
            </a:pPr>
            <a:endParaRPr lang="fr-FR" sz="1900" dirty="0" smtClean="0">
              <a:latin typeface="Garamond" pitchFamily="18" charset="0"/>
            </a:endParaRPr>
          </a:p>
          <a:p>
            <a:pPr algn="just">
              <a:defRPr/>
            </a:pPr>
            <a:endParaRPr lang="fr-FR" sz="2000" dirty="0" smtClean="0">
              <a:latin typeface="Garamond" pitchFamily="18" charset="0"/>
            </a:endParaRPr>
          </a:p>
          <a:p>
            <a:pPr marL="342900" lvl="2" indent="-342900" algn="just">
              <a:buClr>
                <a:schemeClr val="accent2"/>
              </a:buClr>
              <a:buSzTx/>
              <a:defRPr/>
            </a:pPr>
            <a:r>
              <a:rPr lang="fr-FR" dirty="0" smtClean="0">
                <a:latin typeface="Garamond" pitchFamily="18" charset="0"/>
              </a:rPr>
              <a:t>Chaque routeur génère des paquets </a:t>
            </a:r>
            <a:r>
              <a:rPr lang="fr-FR" b="1" dirty="0" smtClean="0">
                <a:solidFill>
                  <a:srgbClr val="FF0000"/>
                </a:solidFill>
                <a:latin typeface="Garamond" pitchFamily="18" charset="0"/>
              </a:rPr>
              <a:t>LSA</a:t>
            </a:r>
            <a:r>
              <a:rPr lang="en-US" b="1" dirty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dirty="0" smtClean="0">
                <a:latin typeface="Garamond" pitchFamily="18" charset="0"/>
              </a:rPr>
              <a:t>: collection de toutes les relations d’adjacences établies avec le voisinage du routeur </a:t>
            </a:r>
            <a:r>
              <a:rPr lang="fr-FR" b="1" dirty="0" smtClean="0">
                <a:latin typeface="Garamond" pitchFamily="18" charset="0"/>
              </a:rPr>
              <a:t>(topologie locale) </a:t>
            </a:r>
            <a:r>
              <a:rPr lang="fr-FR" dirty="0">
                <a:latin typeface="Garamond" pitchFamily="18" charset="0"/>
              </a:rPr>
              <a:t>+ </a:t>
            </a:r>
            <a:r>
              <a:rPr lang="fr-FR" b="1" dirty="0">
                <a:latin typeface="Garamond" pitchFamily="18" charset="0"/>
              </a:rPr>
              <a:t>l’</a:t>
            </a:r>
            <a:r>
              <a:rPr lang="en-US" b="1" dirty="0">
                <a:latin typeface="Garamond" pitchFamily="18" charset="0"/>
              </a:rPr>
              <a:t> é</a:t>
            </a:r>
            <a:r>
              <a:rPr lang="fr-FR" b="1" dirty="0">
                <a:latin typeface="Garamond" pitchFamily="18" charset="0"/>
              </a:rPr>
              <a:t>tat de la liaison de ses </a:t>
            </a:r>
            <a:r>
              <a:rPr lang="fr-FR" b="1" dirty="0" smtClean="0">
                <a:latin typeface="Garamond" pitchFamily="18" charset="0"/>
              </a:rPr>
              <a:t>voisins </a:t>
            </a:r>
            <a:r>
              <a:rPr lang="fr-FR" b="1" dirty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 </a:t>
            </a:r>
            <a:r>
              <a:rPr lang="fr-FR" b="1" dirty="0" smtClean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LSDB (</a:t>
            </a:r>
            <a:r>
              <a:rPr lang="fr-FR" b="1" dirty="0">
                <a:solidFill>
                  <a:srgbClr val="FF0000"/>
                </a:solidFill>
                <a:latin typeface="Garamond" pitchFamily="18" charset="0"/>
              </a:rPr>
              <a:t>Link State </a:t>
            </a:r>
            <a:r>
              <a:rPr lang="fr-FR" b="1" dirty="0" err="1">
                <a:solidFill>
                  <a:srgbClr val="FF0000"/>
                </a:solidFill>
                <a:latin typeface="Garamond" pitchFamily="18" charset="0"/>
              </a:rPr>
              <a:t>Database</a:t>
            </a:r>
            <a:r>
              <a:rPr lang="fr-FR" b="1" dirty="0" smtClean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). </a:t>
            </a:r>
            <a:endParaRPr lang="fr-FR" b="1" dirty="0">
              <a:solidFill>
                <a:srgbClr val="FF0000"/>
              </a:solidFill>
              <a:latin typeface="Garamond" pitchFamily="18" charset="0"/>
            </a:endParaRPr>
          </a:p>
          <a:p>
            <a:pPr algn="just">
              <a:defRPr/>
            </a:pPr>
            <a:endParaRPr lang="fr-FR" sz="1900" dirty="0" smtClean="0">
              <a:latin typeface="Garamond" pitchFamily="18" charset="0"/>
            </a:endParaRPr>
          </a:p>
          <a:p>
            <a:pPr marL="0" lvl="2" indent="0" algn="just">
              <a:buClr>
                <a:schemeClr val="accent2"/>
              </a:buClr>
              <a:buSzTx/>
              <a:buNone/>
              <a:defRPr/>
            </a:pPr>
            <a:endParaRPr lang="fr-FR" sz="800" dirty="0" smtClean="0">
              <a:latin typeface="Garamond" pitchFamily="18" charset="0"/>
            </a:endParaRPr>
          </a:p>
          <a:p>
            <a:pPr algn="just">
              <a:defRPr/>
            </a:pPr>
            <a:endParaRPr lang="fr-FR" sz="1900" dirty="0">
              <a:latin typeface="Garamond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F421CB-2D08-45F2-AD59-9EA4FF89A86E}" type="slidenum">
              <a:rPr lang="fr-FR" smtClean="0"/>
              <a:pPr>
                <a:defRPr/>
              </a:pPr>
              <a:t>22</a:t>
            </a:fld>
            <a:endParaRPr lang="fr-FR"/>
          </a:p>
        </p:txBody>
      </p:sp>
      <p:grpSp>
        <p:nvGrpSpPr>
          <p:cNvPr id="72709" name="Groupe 29"/>
          <p:cNvGrpSpPr>
            <a:grpSpLocks/>
          </p:cNvGrpSpPr>
          <p:nvPr/>
        </p:nvGrpSpPr>
        <p:grpSpPr bwMode="auto">
          <a:xfrm>
            <a:off x="3059113" y="2465388"/>
            <a:ext cx="2952750" cy="1900237"/>
            <a:chOff x="3059832" y="2682026"/>
            <a:chExt cx="2952328" cy="1899102"/>
          </a:xfrm>
        </p:grpSpPr>
        <p:pic>
          <p:nvPicPr>
            <p:cNvPr id="7271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2686697"/>
              <a:ext cx="2952328" cy="1894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2714" name="Connecteur droit avec flèche 6"/>
            <p:cNvCxnSpPr>
              <a:cxnSpLocks noChangeShapeType="1"/>
            </p:cNvCxnSpPr>
            <p:nvPr/>
          </p:nvCxnSpPr>
          <p:spPr bwMode="auto">
            <a:xfrm flipH="1">
              <a:off x="4860032" y="3433773"/>
              <a:ext cx="576064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15" name="Connecteur droit avec flèche 7"/>
            <p:cNvCxnSpPr>
              <a:cxnSpLocks noChangeShapeType="1"/>
            </p:cNvCxnSpPr>
            <p:nvPr/>
          </p:nvCxnSpPr>
          <p:spPr bwMode="auto">
            <a:xfrm flipH="1">
              <a:off x="3681010" y="3429000"/>
              <a:ext cx="576064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16" name="Connecteur droit avec flèche 8"/>
            <p:cNvCxnSpPr>
              <a:cxnSpLocks noChangeShapeType="1"/>
            </p:cNvCxnSpPr>
            <p:nvPr/>
          </p:nvCxnSpPr>
          <p:spPr bwMode="auto">
            <a:xfrm flipH="1">
              <a:off x="4873479" y="3735252"/>
              <a:ext cx="576064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17" name="Connecteur droit avec flèche 9"/>
            <p:cNvCxnSpPr>
              <a:cxnSpLocks noChangeShapeType="1"/>
            </p:cNvCxnSpPr>
            <p:nvPr/>
          </p:nvCxnSpPr>
          <p:spPr bwMode="auto">
            <a:xfrm flipH="1">
              <a:off x="3712677" y="3762146"/>
              <a:ext cx="576064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18" name="Connecteur droit avec flèche 10"/>
            <p:cNvCxnSpPr>
              <a:cxnSpLocks noChangeShapeType="1"/>
            </p:cNvCxnSpPr>
            <p:nvPr/>
          </p:nvCxnSpPr>
          <p:spPr bwMode="auto">
            <a:xfrm>
              <a:off x="4788024" y="2996952"/>
              <a:ext cx="0" cy="39600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19" name="Connecteur droit avec flèche 13"/>
            <p:cNvCxnSpPr>
              <a:cxnSpLocks noChangeShapeType="1"/>
            </p:cNvCxnSpPr>
            <p:nvPr/>
          </p:nvCxnSpPr>
          <p:spPr bwMode="auto">
            <a:xfrm>
              <a:off x="4716016" y="3789040"/>
              <a:ext cx="0" cy="39600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20" name="Connecteur droit avec flèche 14"/>
            <p:cNvCxnSpPr>
              <a:cxnSpLocks noChangeShapeType="1"/>
            </p:cNvCxnSpPr>
            <p:nvPr/>
          </p:nvCxnSpPr>
          <p:spPr bwMode="auto">
            <a:xfrm>
              <a:off x="4427984" y="2996952"/>
              <a:ext cx="0" cy="39600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21" name="Connecteur droit avec flèche 15"/>
            <p:cNvCxnSpPr>
              <a:cxnSpLocks noChangeShapeType="1"/>
            </p:cNvCxnSpPr>
            <p:nvPr/>
          </p:nvCxnSpPr>
          <p:spPr bwMode="auto">
            <a:xfrm>
              <a:off x="4427984" y="3825088"/>
              <a:ext cx="0" cy="39600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722" name="ZoneTexte 16"/>
            <p:cNvSpPr txBox="1">
              <a:spLocks noChangeArrowheads="1"/>
            </p:cNvSpPr>
            <p:nvPr/>
          </p:nvSpPr>
          <p:spPr bwMode="auto">
            <a:xfrm>
              <a:off x="3226810" y="3162454"/>
              <a:ext cx="4090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R1</a:t>
              </a:r>
            </a:p>
          </p:txBody>
        </p:sp>
        <p:sp>
          <p:nvSpPr>
            <p:cNvPr id="72723" name="ZoneTexte 17"/>
            <p:cNvSpPr txBox="1">
              <a:spLocks noChangeArrowheads="1"/>
            </p:cNvSpPr>
            <p:nvPr/>
          </p:nvSpPr>
          <p:spPr bwMode="auto">
            <a:xfrm>
              <a:off x="5500890" y="3140968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R3</a:t>
              </a:r>
            </a:p>
          </p:txBody>
        </p:sp>
        <p:sp>
          <p:nvSpPr>
            <p:cNvPr id="72724" name="ZoneTexte 18"/>
            <p:cNvSpPr txBox="1">
              <a:spLocks noChangeArrowheads="1"/>
            </p:cNvSpPr>
            <p:nvPr/>
          </p:nvSpPr>
          <p:spPr bwMode="auto">
            <a:xfrm>
              <a:off x="4839371" y="2682026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R4</a:t>
              </a:r>
            </a:p>
          </p:txBody>
        </p:sp>
        <p:sp>
          <p:nvSpPr>
            <p:cNvPr id="72725" name="ZoneTexte 19"/>
            <p:cNvSpPr txBox="1">
              <a:spLocks noChangeArrowheads="1"/>
            </p:cNvSpPr>
            <p:nvPr/>
          </p:nvSpPr>
          <p:spPr bwMode="auto">
            <a:xfrm>
              <a:off x="4780810" y="4221088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R5</a:t>
              </a:r>
            </a:p>
          </p:txBody>
        </p:sp>
        <p:sp>
          <p:nvSpPr>
            <p:cNvPr id="72726" name="ZoneTexte 20"/>
            <p:cNvSpPr txBox="1">
              <a:spLocks noChangeArrowheads="1"/>
            </p:cNvSpPr>
            <p:nvPr/>
          </p:nvSpPr>
          <p:spPr bwMode="auto">
            <a:xfrm>
              <a:off x="4389103" y="3150514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R2</a:t>
              </a:r>
            </a:p>
          </p:txBody>
        </p:sp>
        <p:sp>
          <p:nvSpPr>
            <p:cNvPr id="72727" name="Rectangle 21"/>
            <p:cNvSpPr>
              <a:spLocks noChangeArrowheads="1"/>
            </p:cNvSpPr>
            <p:nvPr/>
          </p:nvSpPr>
          <p:spPr bwMode="auto">
            <a:xfrm>
              <a:off x="3733817" y="3717032"/>
              <a:ext cx="5501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200">
                  <a:solidFill>
                    <a:srgbClr val="FF0000"/>
                  </a:solidFill>
                  <a:latin typeface="Garamond" pitchFamily="18" charset="0"/>
                </a:rPr>
                <a:t>Hello</a:t>
              </a:r>
              <a:endParaRPr lang="fr-FR" sz="1200"/>
            </a:p>
          </p:txBody>
        </p:sp>
        <p:sp>
          <p:nvSpPr>
            <p:cNvPr id="72728" name="Rectangle 22"/>
            <p:cNvSpPr>
              <a:spLocks noChangeArrowheads="1"/>
            </p:cNvSpPr>
            <p:nvPr/>
          </p:nvSpPr>
          <p:spPr bwMode="auto">
            <a:xfrm>
              <a:off x="4860032" y="3717032"/>
              <a:ext cx="5501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200">
                  <a:solidFill>
                    <a:srgbClr val="FF0000"/>
                  </a:solidFill>
                  <a:latin typeface="Garamond" pitchFamily="18" charset="0"/>
                </a:rPr>
                <a:t>Hello</a:t>
              </a:r>
              <a:endParaRPr lang="fr-FR" sz="1200"/>
            </a:p>
          </p:txBody>
        </p:sp>
        <p:sp>
          <p:nvSpPr>
            <p:cNvPr id="72729" name="Rectangle 23"/>
            <p:cNvSpPr>
              <a:spLocks noChangeArrowheads="1"/>
            </p:cNvSpPr>
            <p:nvPr/>
          </p:nvSpPr>
          <p:spPr bwMode="auto">
            <a:xfrm>
              <a:off x="3753018" y="3172635"/>
              <a:ext cx="5501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200">
                  <a:solidFill>
                    <a:srgbClr val="FF0000"/>
                  </a:solidFill>
                  <a:latin typeface="Garamond" pitchFamily="18" charset="0"/>
                </a:rPr>
                <a:t>Hello</a:t>
              </a:r>
              <a:endParaRPr lang="fr-FR" sz="1200"/>
            </a:p>
          </p:txBody>
        </p:sp>
        <p:sp>
          <p:nvSpPr>
            <p:cNvPr id="72730" name="Rectangle 24"/>
            <p:cNvSpPr>
              <a:spLocks noChangeArrowheads="1"/>
            </p:cNvSpPr>
            <p:nvPr/>
          </p:nvSpPr>
          <p:spPr bwMode="auto">
            <a:xfrm>
              <a:off x="4932040" y="3183668"/>
              <a:ext cx="5501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200">
                  <a:solidFill>
                    <a:srgbClr val="FF0000"/>
                  </a:solidFill>
                  <a:latin typeface="Garamond" pitchFamily="18" charset="0"/>
                </a:rPr>
                <a:t>Hello</a:t>
              </a:r>
              <a:endParaRPr lang="fr-FR" sz="1200"/>
            </a:p>
          </p:txBody>
        </p:sp>
        <p:sp>
          <p:nvSpPr>
            <p:cNvPr id="72731" name="Rectangle 25"/>
            <p:cNvSpPr>
              <a:spLocks noChangeArrowheads="1"/>
            </p:cNvSpPr>
            <p:nvPr/>
          </p:nvSpPr>
          <p:spPr bwMode="auto">
            <a:xfrm rot="-5400000">
              <a:off x="4014409" y="3869432"/>
              <a:ext cx="5501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200">
                  <a:solidFill>
                    <a:srgbClr val="FF0000"/>
                  </a:solidFill>
                  <a:latin typeface="Garamond" pitchFamily="18" charset="0"/>
                </a:rPr>
                <a:t>Hello</a:t>
              </a:r>
              <a:endParaRPr lang="fr-FR" sz="1200"/>
            </a:p>
          </p:txBody>
        </p:sp>
        <p:sp>
          <p:nvSpPr>
            <p:cNvPr id="72732" name="Rectangle 26"/>
            <p:cNvSpPr>
              <a:spLocks noChangeArrowheads="1"/>
            </p:cNvSpPr>
            <p:nvPr/>
          </p:nvSpPr>
          <p:spPr bwMode="auto">
            <a:xfrm rot="-5400000">
              <a:off x="4552546" y="3879521"/>
              <a:ext cx="5501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200">
                  <a:solidFill>
                    <a:srgbClr val="FF0000"/>
                  </a:solidFill>
                  <a:latin typeface="Garamond" pitchFamily="18" charset="0"/>
                </a:rPr>
                <a:t>Hello</a:t>
              </a:r>
              <a:endParaRPr lang="fr-FR" sz="1200"/>
            </a:p>
          </p:txBody>
        </p:sp>
        <p:sp>
          <p:nvSpPr>
            <p:cNvPr id="72733" name="Rectangle 27"/>
            <p:cNvSpPr>
              <a:spLocks noChangeArrowheads="1"/>
            </p:cNvSpPr>
            <p:nvPr/>
          </p:nvSpPr>
          <p:spPr bwMode="auto">
            <a:xfrm rot="-5400000">
              <a:off x="4030270" y="3034626"/>
              <a:ext cx="5501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200">
                  <a:solidFill>
                    <a:srgbClr val="FF0000"/>
                  </a:solidFill>
                  <a:latin typeface="Garamond" pitchFamily="18" charset="0"/>
                </a:rPr>
                <a:t>Hello</a:t>
              </a:r>
              <a:endParaRPr lang="fr-FR" sz="1200"/>
            </a:p>
          </p:txBody>
        </p:sp>
        <p:sp>
          <p:nvSpPr>
            <p:cNvPr id="72734" name="Rectangle 28"/>
            <p:cNvSpPr>
              <a:spLocks noChangeArrowheads="1"/>
            </p:cNvSpPr>
            <p:nvPr/>
          </p:nvSpPr>
          <p:spPr bwMode="auto">
            <a:xfrm rot="-5400000">
              <a:off x="4635587" y="3016406"/>
              <a:ext cx="5501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200">
                  <a:solidFill>
                    <a:srgbClr val="FF0000"/>
                  </a:solidFill>
                  <a:latin typeface="Garamond" pitchFamily="18" charset="0"/>
                </a:rPr>
                <a:t>Hello</a:t>
              </a:r>
              <a:endParaRPr lang="fr-FR" sz="1200"/>
            </a:p>
          </p:txBody>
        </p:sp>
      </p:grpSp>
      <p:sp>
        <p:nvSpPr>
          <p:cNvPr id="72710" name="Flèche vers le bas 30"/>
          <p:cNvSpPr>
            <a:spLocks noChangeArrowheads="1"/>
          </p:cNvSpPr>
          <p:nvPr/>
        </p:nvSpPr>
        <p:spPr bwMode="auto">
          <a:xfrm>
            <a:off x="4284663" y="4446130"/>
            <a:ext cx="457200" cy="731520"/>
          </a:xfrm>
          <a:prstGeom prst="downArrow">
            <a:avLst>
              <a:gd name="adj1" fmla="val 50000"/>
              <a:gd name="adj2" fmla="val 50053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12" name="Rectangle 32"/>
          <p:cNvSpPr>
            <a:spLocks noChangeArrowheads="1"/>
          </p:cNvSpPr>
          <p:nvPr/>
        </p:nvSpPr>
        <p:spPr bwMode="auto">
          <a:xfrm>
            <a:off x="2987675" y="2470150"/>
            <a:ext cx="3097213" cy="1895475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" name="Rectangle 32"/>
          <p:cNvSpPr/>
          <p:nvPr/>
        </p:nvSpPr>
        <p:spPr bwMode="auto">
          <a:xfrm>
            <a:off x="200696" y="676480"/>
            <a:ext cx="8778240" cy="64008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8996" y="1948770"/>
            <a:ext cx="3819635" cy="400110"/>
          </a:xfrm>
          <a:prstGeom prst="rect">
            <a:avLst/>
          </a:prstGeom>
          <a:solidFill>
            <a:srgbClr val="DAA600"/>
          </a:solidFill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rgbClr val="002060"/>
                </a:solidFill>
                <a:latin typeface="Garamond" pitchFamily="18" charset="0"/>
              </a:rPr>
              <a:t>LSA</a:t>
            </a:r>
            <a:r>
              <a:rPr lang="en-US" sz="2000" dirty="0">
                <a:solidFill>
                  <a:srgbClr val="002060"/>
                </a:solidFill>
                <a:latin typeface="Garamond" pitchFamily="18" charset="0"/>
              </a:rPr>
              <a:t> (Link State Advertisements)</a:t>
            </a:r>
            <a:r>
              <a:rPr lang="fr-FR" sz="2000" dirty="0">
                <a:solidFill>
                  <a:srgbClr val="002060"/>
                </a:solidFill>
                <a:latin typeface="Garamond" pitchFamily="18" charset="0"/>
              </a:rPr>
              <a:t> </a:t>
            </a:r>
            <a:endParaRPr lang="fr-FR" sz="2000" dirty="0">
              <a:solidFill>
                <a:srgbClr val="00206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403320" y="1961832"/>
            <a:ext cx="3383280" cy="400110"/>
          </a:xfrm>
          <a:prstGeom prst="rect">
            <a:avLst/>
          </a:prstGeom>
          <a:solidFill>
            <a:srgbClr val="DAA600"/>
          </a:solidFill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rgbClr val="002060"/>
                </a:solidFill>
                <a:latin typeface="Garamond" pitchFamily="18" charset="0"/>
                <a:sym typeface="Wingdings" pitchFamily="2" charset="2"/>
              </a:rPr>
              <a:t>LSDB (</a:t>
            </a:r>
            <a:r>
              <a:rPr lang="fr-FR" sz="2000" dirty="0">
                <a:solidFill>
                  <a:srgbClr val="002060"/>
                </a:solidFill>
                <a:latin typeface="Garamond" pitchFamily="18" charset="0"/>
              </a:rPr>
              <a:t>Link State </a:t>
            </a:r>
            <a:r>
              <a:rPr lang="fr-FR" sz="2000" dirty="0" err="1" smtClean="0">
                <a:solidFill>
                  <a:srgbClr val="002060"/>
                </a:solidFill>
                <a:latin typeface="Garamond" pitchFamily="18" charset="0"/>
              </a:rPr>
              <a:t>Database</a:t>
            </a:r>
            <a:r>
              <a:rPr lang="fr-FR" sz="2000" dirty="0" smtClean="0">
                <a:solidFill>
                  <a:srgbClr val="002060"/>
                </a:solidFill>
                <a:latin typeface="Garamond" pitchFamily="18" charset="0"/>
                <a:sym typeface="Wingdings" pitchFamily="2" charset="2"/>
              </a:rPr>
              <a:t>)</a:t>
            </a:r>
            <a:r>
              <a:rPr lang="fr-FR" sz="2000" dirty="0" smtClean="0">
                <a:solidFill>
                  <a:srgbClr val="002060"/>
                </a:solidFill>
                <a:latin typeface="Garamond" pitchFamily="18" charset="0"/>
              </a:rPr>
              <a:t> </a:t>
            </a:r>
            <a:endParaRPr lang="fr-FR" sz="2000" dirty="0">
              <a:solidFill>
                <a:srgbClr val="002060"/>
              </a:solidFill>
            </a:endParaRPr>
          </a:p>
        </p:txBody>
      </p:sp>
      <p:sp>
        <p:nvSpPr>
          <p:cNvPr id="2" name="Flèche droite 1"/>
          <p:cNvSpPr/>
          <p:nvPr/>
        </p:nvSpPr>
        <p:spPr bwMode="auto">
          <a:xfrm>
            <a:off x="3954992" y="1975192"/>
            <a:ext cx="1371600" cy="365760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34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re 1"/>
          <p:cNvSpPr>
            <a:spLocks noGrp="1"/>
          </p:cNvSpPr>
          <p:nvPr>
            <p:ph type="title"/>
          </p:nvPr>
        </p:nvSpPr>
        <p:spPr>
          <a:xfrm>
            <a:off x="64967" y="44624"/>
            <a:ext cx="9043537" cy="419100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accent6"/>
                </a:solidFill>
                <a:latin typeface="Garamond" pitchFamily="18" charset="0"/>
              </a:rPr>
              <a:t>2</a:t>
            </a:r>
            <a:r>
              <a:rPr lang="en-US" sz="2800" b="1" baseline="30000" dirty="0">
                <a:solidFill>
                  <a:schemeClr val="accent6"/>
                </a:solidFill>
                <a:latin typeface="Garamond" pitchFamily="18" charset="0"/>
              </a:rPr>
              <a:t>ème </a:t>
            </a:r>
            <a:r>
              <a:rPr lang="fr-FR" sz="2800" b="1" dirty="0">
                <a:solidFill>
                  <a:schemeClr val="accent6"/>
                </a:solidFill>
                <a:latin typeface="Garamond" pitchFamily="18" charset="0"/>
              </a:rPr>
              <a:t>fonction : construction  de la base de données </a:t>
            </a:r>
            <a:r>
              <a:rPr lang="fr-FR" sz="2800" b="1" dirty="0" smtClean="0">
                <a:solidFill>
                  <a:schemeClr val="accent6"/>
                </a:solidFill>
                <a:latin typeface="Garamond" pitchFamily="18" charset="0"/>
              </a:rPr>
              <a:t>globale</a:t>
            </a:r>
            <a:endParaRPr lang="fr-FR" sz="2800" b="1" dirty="0">
              <a:solidFill>
                <a:schemeClr val="accent6"/>
              </a:solidFill>
              <a:latin typeface="Garamond" pitchFamily="18" charset="0"/>
            </a:endParaRPr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34925" y="692150"/>
            <a:ext cx="9036050" cy="5977210"/>
          </a:xfrm>
        </p:spPr>
        <p:txBody>
          <a:bodyPr/>
          <a:lstStyle/>
          <a:p>
            <a:pPr algn="just">
              <a:defRPr/>
            </a:pPr>
            <a:r>
              <a:rPr lang="fr-FR" sz="2000" dirty="0" smtClean="0">
                <a:latin typeface="Garamond" pitchFamily="18" charset="0"/>
              </a:rPr>
              <a:t>Chaque routeur envoie 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à ses voisins </a:t>
            </a:r>
            <a:r>
              <a:rPr lang="fr-FR" sz="2000" dirty="0" smtClean="0">
                <a:latin typeface="Garamond" pitchFamily="18" charset="0"/>
                <a:sym typeface="Wingdings" pitchFamily="2" charset="2"/>
              </a:rPr>
              <a:t>des </a:t>
            </a:r>
            <a:r>
              <a:rPr lang="fr-FR" sz="2000" dirty="0" smtClean="0">
                <a:latin typeface="Garamond" pitchFamily="18" charset="0"/>
              </a:rPr>
              <a:t>paquets 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LSA.</a:t>
            </a:r>
          </a:p>
          <a:p>
            <a:pPr algn="just">
              <a:defRPr/>
            </a:pPr>
            <a:endParaRPr lang="fr-FR" sz="20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lvl="1" algn="just">
              <a:defRPr/>
            </a:pPr>
            <a:r>
              <a:rPr lang="fr-FR" sz="1800" dirty="0" smtClean="0">
                <a:latin typeface="Garamond" pitchFamily="18" charset="0"/>
              </a:rPr>
              <a:t>La liste </a:t>
            </a: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de ses voisins</a:t>
            </a:r>
            <a:r>
              <a:rPr lang="fr-FR" sz="1800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sz="1800" b="1" dirty="0" smtClean="0">
                <a:solidFill>
                  <a:srgbClr val="800000"/>
                </a:solidFill>
                <a:latin typeface="Garamond" pitchFamily="18" charset="0"/>
              </a:rPr>
              <a:t>(découverte de voisinage) </a:t>
            </a:r>
            <a:r>
              <a:rPr lang="fr-FR" sz="1800" dirty="0" smtClean="0">
                <a:latin typeface="Garamond" pitchFamily="18" charset="0"/>
              </a:rPr>
              <a:t>+ Etat de la liaison </a:t>
            </a: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de ses voisins.</a:t>
            </a:r>
          </a:p>
          <a:p>
            <a:pPr lvl="1" algn="just">
              <a:defRPr/>
            </a:pPr>
            <a:endParaRPr lang="fr-FR" sz="18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lvl="1" algn="just">
              <a:defRPr/>
            </a:pPr>
            <a:r>
              <a:rPr lang="fr-FR" sz="1800" b="1" dirty="0" smtClean="0">
                <a:latin typeface="Garamond" pitchFamily="18" charset="0"/>
              </a:rPr>
              <a:t>Etat = (</a:t>
            </a: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coût</a:t>
            </a:r>
            <a:r>
              <a:rPr lang="fr-FR" sz="1800" b="1" dirty="0" smtClean="0">
                <a:latin typeface="Garamond" pitchFamily="18" charset="0"/>
              </a:rPr>
              <a:t>, </a:t>
            </a: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up</a:t>
            </a:r>
            <a:r>
              <a:rPr lang="fr-FR" sz="1800" b="1" dirty="0" smtClean="0">
                <a:latin typeface="Garamond" pitchFamily="18" charset="0"/>
              </a:rPr>
              <a:t> ou </a:t>
            </a: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down</a:t>
            </a:r>
            <a:r>
              <a:rPr lang="fr-FR" sz="1800" b="1" dirty="0" smtClean="0">
                <a:latin typeface="Garamond" pitchFamily="18" charset="0"/>
              </a:rPr>
              <a:t>).</a:t>
            </a:r>
          </a:p>
          <a:p>
            <a:pPr lvl="1" algn="just">
              <a:defRPr/>
            </a:pPr>
            <a:endParaRPr lang="fr-FR" sz="1800" b="1" dirty="0" smtClean="0">
              <a:latin typeface="Garamond" pitchFamily="18" charset="0"/>
            </a:endParaRPr>
          </a:p>
          <a:p>
            <a:pPr algn="just">
              <a:defRPr/>
            </a:pPr>
            <a:r>
              <a:rPr lang="fr-FR" sz="2000" dirty="0">
                <a:latin typeface="Garamond" pitchFamily="18" charset="0"/>
              </a:rPr>
              <a:t>Chaque routeur met à jour sa base de données, ce qui lui donne </a:t>
            </a:r>
            <a:r>
              <a:rPr lang="fr-FR" sz="2000" b="1" dirty="0">
                <a:solidFill>
                  <a:srgbClr val="FF0000"/>
                </a:solidFill>
                <a:latin typeface="Garamond" pitchFamily="18" charset="0"/>
              </a:rPr>
              <a:t>une vision globale du réseau. </a:t>
            </a:r>
            <a:endParaRPr lang="fr-FR" sz="20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algn="just">
              <a:defRPr/>
            </a:pPr>
            <a:endParaRPr lang="fr-FR" sz="2000" b="1" dirty="0">
              <a:solidFill>
                <a:srgbClr val="FF0000"/>
              </a:solidFill>
              <a:latin typeface="Garamond" pitchFamily="18" charset="0"/>
            </a:endParaRPr>
          </a:p>
          <a:p>
            <a:pPr algn="just">
              <a:defRPr/>
            </a:pPr>
            <a:r>
              <a:rPr lang="fr-FR" sz="2000" dirty="0">
                <a:latin typeface="Garamond" pitchFamily="18" charset="0"/>
              </a:rPr>
              <a:t>L’ensemble des </a:t>
            </a:r>
            <a:r>
              <a:rPr lang="fr-FR" sz="2000" b="1" dirty="0">
                <a:solidFill>
                  <a:srgbClr val="FF0000"/>
                </a:solidFill>
                <a:latin typeface="Garamond" pitchFamily="18" charset="0"/>
              </a:rPr>
              <a:t>LSA </a:t>
            </a:r>
            <a:r>
              <a:rPr lang="fr-FR" sz="2000" dirty="0">
                <a:latin typeface="Garamond" pitchFamily="18" charset="0"/>
              </a:rPr>
              <a:t>forme une base de données de l’état des liens </a:t>
            </a:r>
            <a:r>
              <a:rPr lang="fr-FR" sz="2000" b="1" dirty="0">
                <a:solidFill>
                  <a:srgbClr val="FF0000"/>
                </a:solidFill>
                <a:latin typeface="Garamond" pitchFamily="18" charset="0"/>
              </a:rPr>
              <a:t>(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LSDB).</a:t>
            </a:r>
          </a:p>
          <a:p>
            <a:pPr algn="just">
              <a:defRPr/>
            </a:pPr>
            <a:endParaRPr lang="fr-FR" sz="2000" b="1" dirty="0">
              <a:solidFill>
                <a:srgbClr val="FF0000"/>
              </a:solidFill>
              <a:latin typeface="Garamond" pitchFamily="18" charset="0"/>
            </a:endParaRPr>
          </a:p>
          <a:p>
            <a:pPr marL="0" indent="0" algn="just">
              <a:buNone/>
              <a:defRPr/>
            </a:pPr>
            <a:endParaRPr lang="fr-FR" sz="2800" b="1" dirty="0">
              <a:solidFill>
                <a:srgbClr val="FF0000"/>
              </a:solidFill>
              <a:latin typeface="Garamond" pitchFamily="18" charset="0"/>
            </a:endParaRPr>
          </a:p>
          <a:p>
            <a:pPr lvl="1" algn="just">
              <a:defRPr/>
            </a:pPr>
            <a:endParaRPr lang="fr-FR" sz="1800" dirty="0" smtClean="0">
              <a:latin typeface="Garamond" pitchFamily="18" charset="0"/>
            </a:endParaRPr>
          </a:p>
          <a:p>
            <a:pPr lvl="1" algn="just">
              <a:defRPr/>
            </a:pPr>
            <a:endParaRPr lang="fr-FR" sz="1800" dirty="0" smtClean="0">
              <a:latin typeface="Garamond" pitchFamily="18" charset="0"/>
            </a:endParaRPr>
          </a:p>
          <a:p>
            <a:pPr lvl="1" algn="just">
              <a:defRPr/>
            </a:pPr>
            <a:endParaRPr lang="fr-FR" sz="1800" dirty="0" smtClean="0">
              <a:latin typeface="Garamond" pitchFamily="18" charset="0"/>
            </a:endParaRPr>
          </a:p>
          <a:p>
            <a:pPr lvl="1" algn="just">
              <a:defRPr/>
            </a:pPr>
            <a:endParaRPr lang="fr-FR" sz="1800" dirty="0" smtClean="0">
              <a:latin typeface="Garamond" pitchFamily="18" charset="0"/>
            </a:endParaRPr>
          </a:p>
          <a:p>
            <a:pPr lvl="1" algn="just">
              <a:defRPr/>
            </a:pPr>
            <a:endParaRPr lang="fr-FR" sz="800" dirty="0" smtClean="0">
              <a:latin typeface="Garamond" pitchFamily="18" charset="0"/>
            </a:endParaRPr>
          </a:p>
          <a:p>
            <a:pPr marL="457200" lvl="1" indent="0">
              <a:buNone/>
            </a:pPr>
            <a:endParaRPr lang="fr-FR" sz="1800" dirty="0">
              <a:solidFill>
                <a:srgbClr val="FF0000"/>
              </a:solidFill>
              <a:latin typeface="Garamond" pitchFamily="18" charset="0"/>
            </a:endParaRPr>
          </a:p>
          <a:p>
            <a:endParaRPr lang="fr-FR" sz="1800" dirty="0">
              <a:latin typeface="Garamond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B2A742-E37D-41AB-8A88-2BBA70296F1A}" type="slidenum">
              <a:rPr lang="fr-FR" smtClean="0"/>
              <a:pPr>
                <a:defRPr/>
              </a:pPr>
              <a:t>23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15224" y="1409008"/>
            <a:ext cx="8161232" cy="10838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00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re 1"/>
          <p:cNvSpPr>
            <a:spLocks noGrp="1"/>
          </p:cNvSpPr>
          <p:nvPr>
            <p:ph type="title"/>
          </p:nvPr>
        </p:nvSpPr>
        <p:spPr>
          <a:xfrm>
            <a:off x="64967" y="44624"/>
            <a:ext cx="9043537" cy="419100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accent6"/>
                </a:solidFill>
                <a:latin typeface="Garamond" pitchFamily="18" charset="0"/>
              </a:rPr>
              <a:t>2</a:t>
            </a:r>
            <a:r>
              <a:rPr lang="en-US" sz="2800" b="1" baseline="30000" dirty="0">
                <a:solidFill>
                  <a:schemeClr val="accent6"/>
                </a:solidFill>
                <a:latin typeface="Garamond" pitchFamily="18" charset="0"/>
              </a:rPr>
              <a:t>ème </a:t>
            </a:r>
            <a:r>
              <a:rPr lang="fr-FR" sz="2800" b="1" dirty="0">
                <a:solidFill>
                  <a:schemeClr val="accent6"/>
                </a:solidFill>
                <a:latin typeface="Garamond" pitchFamily="18" charset="0"/>
              </a:rPr>
              <a:t>fonction : construction  de la base de données </a:t>
            </a:r>
            <a:r>
              <a:rPr lang="fr-FR" sz="2800" b="1" dirty="0" smtClean="0">
                <a:solidFill>
                  <a:schemeClr val="accent6"/>
                </a:solidFill>
                <a:latin typeface="Garamond" pitchFamily="18" charset="0"/>
              </a:rPr>
              <a:t>globale</a:t>
            </a:r>
            <a:endParaRPr lang="fr-FR" sz="2800" b="1" dirty="0">
              <a:solidFill>
                <a:schemeClr val="accent6"/>
              </a:solidFill>
              <a:latin typeface="Garamond" pitchFamily="18" charset="0"/>
            </a:endParaRPr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34925" y="692150"/>
            <a:ext cx="9036050" cy="5977210"/>
          </a:xfrm>
        </p:spPr>
        <p:txBody>
          <a:bodyPr/>
          <a:lstStyle/>
          <a:p>
            <a:pPr algn="just">
              <a:defRPr/>
            </a:pPr>
            <a:r>
              <a:rPr lang="fr-FR" sz="2000" dirty="0" smtClean="0">
                <a:latin typeface="Garamond" pitchFamily="18" charset="0"/>
              </a:rPr>
              <a:t>Chaque routeur envoie 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à ses voisins </a:t>
            </a:r>
            <a:r>
              <a:rPr lang="fr-FR" sz="2000" dirty="0" smtClean="0">
                <a:latin typeface="Garamond" pitchFamily="18" charset="0"/>
                <a:sym typeface="Wingdings" pitchFamily="2" charset="2"/>
              </a:rPr>
              <a:t>des </a:t>
            </a:r>
            <a:r>
              <a:rPr lang="fr-FR" sz="2000" dirty="0" smtClean="0">
                <a:latin typeface="Garamond" pitchFamily="18" charset="0"/>
              </a:rPr>
              <a:t>paquets 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LSA.</a:t>
            </a:r>
          </a:p>
          <a:p>
            <a:pPr algn="just">
              <a:defRPr/>
            </a:pPr>
            <a:endParaRPr lang="fr-FR" sz="20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lvl="1" algn="just">
              <a:defRPr/>
            </a:pPr>
            <a:r>
              <a:rPr lang="fr-FR" sz="1800" dirty="0" smtClean="0">
                <a:latin typeface="Garamond" pitchFamily="18" charset="0"/>
              </a:rPr>
              <a:t>La liste </a:t>
            </a: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de ses voisins</a:t>
            </a:r>
            <a:r>
              <a:rPr lang="fr-FR" sz="1800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sz="1800" b="1" dirty="0" smtClean="0">
                <a:solidFill>
                  <a:srgbClr val="800000"/>
                </a:solidFill>
                <a:latin typeface="Garamond" pitchFamily="18" charset="0"/>
              </a:rPr>
              <a:t>(découverte de voisinage) </a:t>
            </a:r>
            <a:r>
              <a:rPr lang="fr-FR" sz="1800" dirty="0" smtClean="0">
                <a:latin typeface="Garamond" pitchFamily="18" charset="0"/>
              </a:rPr>
              <a:t>+ Etat de la liaison </a:t>
            </a: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de ses voisins.</a:t>
            </a:r>
          </a:p>
          <a:p>
            <a:pPr lvl="1" algn="just">
              <a:defRPr/>
            </a:pPr>
            <a:endParaRPr lang="fr-FR" sz="18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lvl="1" algn="just">
              <a:defRPr/>
            </a:pPr>
            <a:r>
              <a:rPr lang="fr-FR" sz="1800" b="1" dirty="0">
                <a:latin typeface="Garamond" pitchFamily="18" charset="0"/>
              </a:rPr>
              <a:t>Etat = (</a:t>
            </a:r>
            <a:r>
              <a:rPr lang="fr-FR" sz="1800" b="1" dirty="0">
                <a:solidFill>
                  <a:srgbClr val="FF0000"/>
                </a:solidFill>
                <a:latin typeface="Garamond" pitchFamily="18" charset="0"/>
              </a:rPr>
              <a:t>coût</a:t>
            </a:r>
            <a:r>
              <a:rPr lang="fr-FR" sz="1800" b="1" dirty="0">
                <a:latin typeface="Garamond" pitchFamily="18" charset="0"/>
              </a:rPr>
              <a:t>, </a:t>
            </a:r>
            <a:r>
              <a:rPr lang="fr-FR" sz="1800" b="1" dirty="0">
                <a:solidFill>
                  <a:srgbClr val="FF0000"/>
                </a:solidFill>
                <a:latin typeface="Garamond" pitchFamily="18" charset="0"/>
              </a:rPr>
              <a:t>up</a:t>
            </a:r>
            <a:r>
              <a:rPr lang="fr-FR" sz="1800" b="1" dirty="0">
                <a:latin typeface="Garamond" pitchFamily="18" charset="0"/>
              </a:rPr>
              <a:t> ou </a:t>
            </a:r>
            <a:r>
              <a:rPr lang="fr-FR" sz="1800" b="1" dirty="0">
                <a:solidFill>
                  <a:srgbClr val="FF0000"/>
                </a:solidFill>
                <a:latin typeface="Garamond" pitchFamily="18" charset="0"/>
              </a:rPr>
              <a:t>down</a:t>
            </a:r>
            <a:r>
              <a:rPr lang="fr-FR" sz="1800" b="1" dirty="0">
                <a:latin typeface="Garamond" pitchFamily="18" charset="0"/>
              </a:rPr>
              <a:t>).</a:t>
            </a:r>
          </a:p>
          <a:p>
            <a:pPr lvl="1" algn="just">
              <a:defRPr/>
            </a:pPr>
            <a:endParaRPr lang="fr-FR" sz="1800" b="1" dirty="0" smtClean="0">
              <a:latin typeface="Garamond" pitchFamily="18" charset="0"/>
            </a:endParaRPr>
          </a:p>
          <a:p>
            <a:pPr algn="just">
              <a:defRPr/>
            </a:pPr>
            <a:r>
              <a:rPr lang="fr-FR" sz="2000" dirty="0">
                <a:latin typeface="Garamond" pitchFamily="18" charset="0"/>
              </a:rPr>
              <a:t>Chaque routeur met à jour sa base de données, ce qui lui donne </a:t>
            </a:r>
            <a:r>
              <a:rPr lang="fr-FR" sz="2000" b="1" dirty="0">
                <a:solidFill>
                  <a:srgbClr val="FF0000"/>
                </a:solidFill>
                <a:latin typeface="Garamond" pitchFamily="18" charset="0"/>
              </a:rPr>
              <a:t>une vision globale du réseau. </a:t>
            </a:r>
            <a:endParaRPr lang="fr-FR" sz="20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algn="just">
              <a:defRPr/>
            </a:pPr>
            <a:endParaRPr lang="fr-FR" sz="2000" b="1" dirty="0">
              <a:solidFill>
                <a:srgbClr val="FF0000"/>
              </a:solidFill>
              <a:latin typeface="Garamond" pitchFamily="18" charset="0"/>
            </a:endParaRPr>
          </a:p>
          <a:p>
            <a:pPr algn="just">
              <a:defRPr/>
            </a:pPr>
            <a:r>
              <a:rPr lang="fr-FR" sz="2000" dirty="0">
                <a:latin typeface="Garamond" pitchFamily="18" charset="0"/>
              </a:rPr>
              <a:t>L’ensemble des </a:t>
            </a:r>
            <a:r>
              <a:rPr lang="fr-FR" sz="2000" b="1" dirty="0">
                <a:solidFill>
                  <a:srgbClr val="FF0000"/>
                </a:solidFill>
                <a:latin typeface="Garamond" pitchFamily="18" charset="0"/>
              </a:rPr>
              <a:t>LSA </a:t>
            </a:r>
            <a:r>
              <a:rPr lang="fr-FR" sz="2000" dirty="0">
                <a:latin typeface="Garamond" pitchFamily="18" charset="0"/>
              </a:rPr>
              <a:t>forme une base de données de l’état des liens </a:t>
            </a:r>
            <a:r>
              <a:rPr lang="fr-FR" sz="2000" b="1" dirty="0">
                <a:solidFill>
                  <a:srgbClr val="FF0000"/>
                </a:solidFill>
                <a:latin typeface="Garamond" pitchFamily="18" charset="0"/>
              </a:rPr>
              <a:t>(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LSDB).</a:t>
            </a:r>
          </a:p>
          <a:p>
            <a:pPr algn="just">
              <a:defRPr/>
            </a:pPr>
            <a:endParaRPr lang="fr-FR" sz="20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algn="just">
              <a:defRPr/>
            </a:pPr>
            <a:endParaRPr lang="fr-FR" sz="2000" b="1" dirty="0">
              <a:solidFill>
                <a:srgbClr val="FF0000"/>
              </a:solidFill>
              <a:latin typeface="Garamond" pitchFamily="18" charset="0"/>
            </a:endParaRPr>
          </a:p>
          <a:p>
            <a:pPr marL="0" indent="0" algn="just">
              <a:buNone/>
              <a:defRPr/>
            </a:pPr>
            <a:r>
              <a:rPr lang="en-US" sz="2800" b="1" dirty="0" smtClean="0">
                <a:solidFill>
                  <a:schemeClr val="accent6"/>
                </a:solidFill>
                <a:latin typeface="Garamond" pitchFamily="18" charset="0"/>
              </a:rPr>
              <a:t> 3</a:t>
            </a:r>
            <a:r>
              <a:rPr lang="en-US" sz="2800" b="1" baseline="30000" dirty="0" smtClean="0">
                <a:solidFill>
                  <a:schemeClr val="accent6"/>
                </a:solidFill>
                <a:latin typeface="Garamond" pitchFamily="18" charset="0"/>
              </a:rPr>
              <a:t>ème</a:t>
            </a:r>
            <a:r>
              <a:rPr lang="fr-FR" sz="2800" b="1" dirty="0" smtClean="0">
                <a:solidFill>
                  <a:schemeClr val="accent6"/>
                </a:solidFill>
                <a:latin typeface="Garamond" pitchFamily="18" charset="0"/>
              </a:rPr>
              <a:t> </a:t>
            </a:r>
            <a:r>
              <a:rPr lang="fr-FR" sz="2800" b="1" dirty="0">
                <a:solidFill>
                  <a:schemeClr val="accent6"/>
                </a:solidFill>
                <a:latin typeface="Garamond" pitchFamily="18" charset="0"/>
              </a:rPr>
              <a:t>fonction : calcule les coûts vers tous les </a:t>
            </a:r>
            <a:r>
              <a:rPr lang="fr-FR" sz="2800" b="1" dirty="0" smtClean="0">
                <a:solidFill>
                  <a:schemeClr val="accent6"/>
                </a:solidFill>
                <a:latin typeface="Garamond" pitchFamily="18" charset="0"/>
              </a:rPr>
              <a:t>sous-réseaux</a:t>
            </a:r>
          </a:p>
          <a:p>
            <a:pPr marL="0" indent="0" algn="just">
              <a:buNone/>
              <a:defRPr/>
            </a:pPr>
            <a:endParaRPr lang="fr-FR" sz="2000" b="1" dirty="0" smtClean="0">
              <a:solidFill>
                <a:schemeClr val="accent6"/>
              </a:solidFill>
              <a:latin typeface="Garamond" pitchFamily="18" charset="0"/>
            </a:endParaRPr>
          </a:p>
          <a:p>
            <a:pPr marL="342900" lvl="1" indent="-342900" algn="just">
              <a:buClr>
                <a:schemeClr val="accent2"/>
              </a:buClr>
              <a:buSzTx/>
              <a:defRPr/>
            </a:pPr>
            <a:r>
              <a:rPr lang="fr-FR" sz="2000" dirty="0">
                <a:latin typeface="Garamond" pitchFamily="18" charset="0"/>
              </a:rPr>
              <a:t>Utilisation de l’algorithme de </a:t>
            </a:r>
            <a:r>
              <a:rPr lang="fr-FR" sz="2000" b="1" dirty="0" err="1">
                <a:solidFill>
                  <a:srgbClr val="FF0000"/>
                </a:solidFill>
                <a:latin typeface="Garamond" pitchFamily="18" charset="0"/>
              </a:rPr>
              <a:t>Dijkstra’s</a:t>
            </a:r>
            <a:r>
              <a:rPr lang="fr-FR" sz="2000" b="1" dirty="0">
                <a:solidFill>
                  <a:srgbClr val="FF0000"/>
                </a:solidFill>
                <a:latin typeface="Garamond" pitchFamily="18" charset="0"/>
              </a:rPr>
              <a:t> </a:t>
            </a:r>
            <a:r>
              <a:rPr lang="fr-FR" sz="2000" b="1" dirty="0" err="1">
                <a:solidFill>
                  <a:srgbClr val="FF0000"/>
                </a:solidFill>
                <a:latin typeface="Garamond" pitchFamily="18" charset="0"/>
              </a:rPr>
              <a:t>Shortest</a:t>
            </a:r>
            <a:r>
              <a:rPr lang="fr-FR" sz="2000" b="1" dirty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sz="2000" b="1" dirty="0" err="1">
                <a:solidFill>
                  <a:srgbClr val="FF0000"/>
                </a:solidFill>
                <a:latin typeface="Garamond" pitchFamily="18" charset="0"/>
              </a:rPr>
              <a:t>Path</a:t>
            </a:r>
            <a:r>
              <a:rPr lang="fr-FR" sz="2000" b="1" dirty="0">
                <a:solidFill>
                  <a:srgbClr val="FF0000"/>
                </a:solidFill>
                <a:latin typeface="Garamond" pitchFamily="18" charset="0"/>
              </a:rPr>
              <a:t> First (SPF) </a:t>
            </a:r>
            <a:r>
              <a:rPr lang="fr-FR" sz="2000" dirty="0">
                <a:latin typeface="Garamond" pitchFamily="18" charset="0"/>
              </a:rPr>
              <a:t>sur le </a:t>
            </a:r>
            <a:r>
              <a:rPr lang="fr-FR" sz="2000" b="1" dirty="0">
                <a:solidFill>
                  <a:srgbClr val="FF0000"/>
                </a:solidFill>
                <a:latin typeface="Garamond" pitchFamily="18" charset="0"/>
              </a:rPr>
              <a:t>LSDB.</a:t>
            </a:r>
          </a:p>
          <a:p>
            <a:pPr marL="0" indent="0" algn="just">
              <a:buNone/>
              <a:defRPr/>
            </a:pPr>
            <a:endParaRPr lang="fr-FR" sz="2800" b="1" dirty="0">
              <a:solidFill>
                <a:srgbClr val="FF0000"/>
              </a:solidFill>
              <a:latin typeface="Garamond" pitchFamily="18" charset="0"/>
            </a:endParaRPr>
          </a:p>
          <a:p>
            <a:pPr lvl="1" algn="just">
              <a:defRPr/>
            </a:pPr>
            <a:endParaRPr lang="fr-FR" sz="1800" dirty="0" smtClean="0">
              <a:latin typeface="Garamond" pitchFamily="18" charset="0"/>
            </a:endParaRPr>
          </a:p>
          <a:p>
            <a:pPr lvl="1" algn="just">
              <a:defRPr/>
            </a:pPr>
            <a:endParaRPr lang="fr-FR" sz="1800" dirty="0" smtClean="0">
              <a:latin typeface="Garamond" pitchFamily="18" charset="0"/>
            </a:endParaRPr>
          </a:p>
          <a:p>
            <a:pPr lvl="1" algn="just">
              <a:defRPr/>
            </a:pPr>
            <a:endParaRPr lang="fr-FR" sz="1800" dirty="0" smtClean="0">
              <a:latin typeface="Garamond" pitchFamily="18" charset="0"/>
            </a:endParaRPr>
          </a:p>
          <a:p>
            <a:pPr lvl="1" algn="just">
              <a:defRPr/>
            </a:pPr>
            <a:endParaRPr lang="fr-FR" sz="1800" dirty="0" smtClean="0">
              <a:latin typeface="Garamond" pitchFamily="18" charset="0"/>
            </a:endParaRPr>
          </a:p>
          <a:p>
            <a:pPr lvl="1" algn="just">
              <a:defRPr/>
            </a:pPr>
            <a:endParaRPr lang="fr-FR" sz="800" dirty="0" smtClean="0">
              <a:latin typeface="Garamond" pitchFamily="18" charset="0"/>
            </a:endParaRPr>
          </a:p>
          <a:p>
            <a:pPr marL="457200" lvl="1" indent="0">
              <a:buNone/>
            </a:pPr>
            <a:endParaRPr lang="fr-FR" sz="1800" dirty="0">
              <a:solidFill>
                <a:srgbClr val="FF0000"/>
              </a:solidFill>
              <a:latin typeface="Garamond" pitchFamily="18" charset="0"/>
            </a:endParaRPr>
          </a:p>
          <a:p>
            <a:endParaRPr lang="fr-FR" sz="1800" dirty="0">
              <a:latin typeface="Garamond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B2A742-E37D-41AB-8A88-2BBA70296F1A}" type="slidenum">
              <a:rPr lang="fr-FR" smtClean="0"/>
              <a:pPr>
                <a:defRPr/>
              </a:pPr>
              <a:t>24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15224" y="1409008"/>
            <a:ext cx="8161232" cy="10838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lèche vers le bas 1"/>
          <p:cNvSpPr/>
          <p:nvPr/>
        </p:nvSpPr>
        <p:spPr bwMode="auto">
          <a:xfrm>
            <a:off x="3799336" y="4135432"/>
            <a:ext cx="457200" cy="731520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5496" y="4931096"/>
            <a:ext cx="8869680" cy="128016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82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496" y="91480"/>
            <a:ext cx="8961120" cy="457200"/>
          </a:xfrm>
        </p:spPr>
        <p:txBody>
          <a:bodyPr/>
          <a:lstStyle/>
          <a:p>
            <a:r>
              <a:rPr lang="fr-FR" sz="2800" b="1" dirty="0" smtClean="0">
                <a:solidFill>
                  <a:schemeClr val="accent6"/>
                </a:solidFill>
                <a:latin typeface="Garamond" pitchFamily="18" charset="0"/>
              </a:rPr>
              <a:t>Ex. Construction du LSDB</a:t>
            </a:r>
            <a:endParaRPr lang="fr-FR" sz="2800" b="1" dirty="0">
              <a:solidFill>
                <a:schemeClr val="accent6"/>
              </a:solidFill>
              <a:latin typeface="Garamond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21C6E9-B511-47CE-B5B9-9B76D1DE62FE}" type="slidenum">
              <a:rPr lang="fr-FR" smtClean="0"/>
              <a:pPr>
                <a:defRPr/>
              </a:pPr>
              <a:t>25</a:t>
            </a:fld>
            <a:endParaRPr lang="fr-FR"/>
          </a:p>
        </p:txBody>
      </p:sp>
      <p:grpSp>
        <p:nvGrpSpPr>
          <p:cNvPr id="12" name="Groupe 29"/>
          <p:cNvGrpSpPr>
            <a:grpSpLocks/>
          </p:cNvGrpSpPr>
          <p:nvPr/>
        </p:nvGrpSpPr>
        <p:grpSpPr bwMode="auto">
          <a:xfrm>
            <a:off x="5074617" y="2465388"/>
            <a:ext cx="2952750" cy="1900237"/>
            <a:chOff x="3059832" y="2682026"/>
            <a:chExt cx="2952328" cy="1899102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2686697"/>
              <a:ext cx="2952328" cy="1894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ZoneTexte 16"/>
            <p:cNvSpPr txBox="1">
              <a:spLocks noChangeArrowheads="1"/>
            </p:cNvSpPr>
            <p:nvPr/>
          </p:nvSpPr>
          <p:spPr bwMode="auto">
            <a:xfrm>
              <a:off x="3219626" y="3162454"/>
              <a:ext cx="423453" cy="33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solidFill>
                    <a:srgbClr val="800000"/>
                  </a:solidFill>
                  <a:latin typeface="Garamond" pitchFamily="18" charset="0"/>
                </a:rPr>
                <a:t>R6</a:t>
              </a:r>
              <a:endParaRPr lang="fr-FR" sz="1600" dirty="0">
                <a:solidFill>
                  <a:srgbClr val="800000"/>
                </a:solidFill>
                <a:latin typeface="Garamond" pitchFamily="18" charset="0"/>
              </a:endParaRPr>
            </a:p>
          </p:txBody>
        </p:sp>
        <p:sp>
          <p:nvSpPr>
            <p:cNvPr id="15" name="ZoneTexte 17"/>
            <p:cNvSpPr txBox="1">
              <a:spLocks noChangeArrowheads="1"/>
            </p:cNvSpPr>
            <p:nvPr/>
          </p:nvSpPr>
          <p:spPr bwMode="auto">
            <a:xfrm>
              <a:off x="5460050" y="3140968"/>
              <a:ext cx="505196" cy="33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solidFill>
                    <a:srgbClr val="800000"/>
                  </a:solidFill>
                  <a:latin typeface="Garamond" pitchFamily="18" charset="0"/>
                </a:rPr>
                <a:t>R10</a:t>
              </a:r>
              <a:endParaRPr lang="fr-FR" sz="1600" dirty="0">
                <a:solidFill>
                  <a:srgbClr val="800000"/>
                </a:solidFill>
                <a:latin typeface="Garamond" pitchFamily="18" charset="0"/>
              </a:endParaRPr>
            </a:p>
          </p:txBody>
        </p:sp>
        <p:sp>
          <p:nvSpPr>
            <p:cNvPr id="16" name="ZoneTexte 18"/>
            <p:cNvSpPr txBox="1">
              <a:spLocks noChangeArrowheads="1"/>
            </p:cNvSpPr>
            <p:nvPr/>
          </p:nvSpPr>
          <p:spPr bwMode="auto">
            <a:xfrm>
              <a:off x="4839402" y="2682026"/>
              <a:ext cx="423453" cy="33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solidFill>
                    <a:srgbClr val="800000"/>
                  </a:solidFill>
                  <a:latin typeface="Garamond" pitchFamily="18" charset="0"/>
                </a:rPr>
                <a:t>R8</a:t>
              </a:r>
              <a:endParaRPr lang="fr-FR" sz="1600" dirty="0">
                <a:solidFill>
                  <a:srgbClr val="800000"/>
                </a:solidFill>
                <a:latin typeface="Garamond" pitchFamily="18" charset="0"/>
              </a:endParaRPr>
            </a:p>
          </p:txBody>
        </p:sp>
        <p:sp>
          <p:nvSpPr>
            <p:cNvPr id="17" name="ZoneTexte 19"/>
            <p:cNvSpPr txBox="1">
              <a:spLocks noChangeArrowheads="1"/>
            </p:cNvSpPr>
            <p:nvPr/>
          </p:nvSpPr>
          <p:spPr bwMode="auto">
            <a:xfrm>
              <a:off x="4780841" y="4221088"/>
              <a:ext cx="423453" cy="33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solidFill>
                    <a:srgbClr val="800000"/>
                  </a:solidFill>
                  <a:latin typeface="Garamond" pitchFamily="18" charset="0"/>
                </a:rPr>
                <a:t>R9</a:t>
              </a:r>
              <a:endParaRPr lang="fr-FR" sz="1600" dirty="0">
                <a:solidFill>
                  <a:srgbClr val="800000"/>
                </a:solidFill>
                <a:latin typeface="Garamond" pitchFamily="18" charset="0"/>
              </a:endParaRPr>
            </a:p>
          </p:txBody>
        </p:sp>
        <p:sp>
          <p:nvSpPr>
            <p:cNvPr id="18" name="ZoneTexte 20"/>
            <p:cNvSpPr txBox="1">
              <a:spLocks noChangeArrowheads="1"/>
            </p:cNvSpPr>
            <p:nvPr/>
          </p:nvSpPr>
          <p:spPr bwMode="auto">
            <a:xfrm>
              <a:off x="4389134" y="3150514"/>
              <a:ext cx="423453" cy="33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solidFill>
                    <a:srgbClr val="800000"/>
                  </a:solidFill>
                  <a:latin typeface="Garamond" pitchFamily="18" charset="0"/>
                </a:rPr>
                <a:t>R7</a:t>
              </a:r>
              <a:endParaRPr lang="fr-FR" sz="1600" dirty="0">
                <a:solidFill>
                  <a:srgbClr val="800000"/>
                </a:solidFill>
                <a:latin typeface="Garamond" pitchFamily="18" charset="0"/>
              </a:endParaRPr>
            </a:p>
          </p:txBody>
        </p:sp>
      </p:grpSp>
      <p:cxnSp>
        <p:nvCxnSpPr>
          <p:cNvPr id="20" name="Connecteur droit 19"/>
          <p:cNvCxnSpPr/>
          <p:nvPr/>
        </p:nvCxnSpPr>
        <p:spPr bwMode="auto">
          <a:xfrm flipH="1">
            <a:off x="6834592" y="3372961"/>
            <a:ext cx="64008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Connecteur droit 20"/>
          <p:cNvCxnSpPr/>
          <p:nvPr/>
        </p:nvCxnSpPr>
        <p:spPr bwMode="auto">
          <a:xfrm flipV="1">
            <a:off x="6550992" y="3489589"/>
            <a:ext cx="794" cy="587483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Connecteur droit 21"/>
          <p:cNvCxnSpPr/>
          <p:nvPr/>
        </p:nvCxnSpPr>
        <p:spPr bwMode="auto">
          <a:xfrm flipH="1">
            <a:off x="5709760" y="3356992"/>
            <a:ext cx="59436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Connecteur droit 22"/>
          <p:cNvCxnSpPr/>
          <p:nvPr/>
        </p:nvCxnSpPr>
        <p:spPr bwMode="auto">
          <a:xfrm flipV="1">
            <a:off x="6587504" y="2742213"/>
            <a:ext cx="794" cy="50292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4" name="Groupe 29"/>
          <p:cNvGrpSpPr>
            <a:grpSpLocks/>
          </p:cNvGrpSpPr>
          <p:nvPr/>
        </p:nvGrpSpPr>
        <p:grpSpPr bwMode="auto">
          <a:xfrm>
            <a:off x="1691110" y="2465388"/>
            <a:ext cx="2952750" cy="1900237"/>
            <a:chOff x="3059832" y="2682026"/>
            <a:chExt cx="2952328" cy="1899102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2686697"/>
              <a:ext cx="2952328" cy="1894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ZoneTexte 16"/>
            <p:cNvSpPr txBox="1">
              <a:spLocks noChangeArrowheads="1"/>
            </p:cNvSpPr>
            <p:nvPr/>
          </p:nvSpPr>
          <p:spPr bwMode="auto">
            <a:xfrm>
              <a:off x="3226810" y="3162454"/>
              <a:ext cx="4090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R1</a:t>
              </a:r>
            </a:p>
          </p:txBody>
        </p:sp>
        <p:sp>
          <p:nvSpPr>
            <p:cNvPr id="27" name="ZoneTexte 17"/>
            <p:cNvSpPr txBox="1">
              <a:spLocks noChangeArrowheads="1"/>
            </p:cNvSpPr>
            <p:nvPr/>
          </p:nvSpPr>
          <p:spPr bwMode="auto">
            <a:xfrm>
              <a:off x="5500890" y="3140968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R3</a:t>
              </a:r>
            </a:p>
          </p:txBody>
        </p:sp>
        <p:sp>
          <p:nvSpPr>
            <p:cNvPr id="28" name="ZoneTexte 18"/>
            <p:cNvSpPr txBox="1">
              <a:spLocks noChangeArrowheads="1"/>
            </p:cNvSpPr>
            <p:nvPr/>
          </p:nvSpPr>
          <p:spPr bwMode="auto">
            <a:xfrm>
              <a:off x="4839371" y="2682026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R4</a:t>
              </a:r>
            </a:p>
          </p:txBody>
        </p:sp>
        <p:sp>
          <p:nvSpPr>
            <p:cNvPr id="29" name="ZoneTexte 19"/>
            <p:cNvSpPr txBox="1">
              <a:spLocks noChangeArrowheads="1"/>
            </p:cNvSpPr>
            <p:nvPr/>
          </p:nvSpPr>
          <p:spPr bwMode="auto">
            <a:xfrm>
              <a:off x="4780810" y="4221088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R5</a:t>
              </a:r>
            </a:p>
          </p:txBody>
        </p:sp>
        <p:sp>
          <p:nvSpPr>
            <p:cNvPr id="30" name="ZoneTexte 20"/>
            <p:cNvSpPr txBox="1">
              <a:spLocks noChangeArrowheads="1"/>
            </p:cNvSpPr>
            <p:nvPr/>
          </p:nvSpPr>
          <p:spPr bwMode="auto">
            <a:xfrm>
              <a:off x="4389103" y="3150514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R2</a:t>
              </a:r>
            </a:p>
          </p:txBody>
        </p:sp>
      </p:grpSp>
      <p:cxnSp>
        <p:nvCxnSpPr>
          <p:cNvPr id="32" name="Connecteur droit 31"/>
          <p:cNvCxnSpPr/>
          <p:nvPr/>
        </p:nvCxnSpPr>
        <p:spPr bwMode="auto">
          <a:xfrm flipH="1">
            <a:off x="3451085" y="3372961"/>
            <a:ext cx="64008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Connecteur droit 32"/>
          <p:cNvCxnSpPr/>
          <p:nvPr/>
        </p:nvCxnSpPr>
        <p:spPr bwMode="auto">
          <a:xfrm flipV="1">
            <a:off x="3167485" y="3489589"/>
            <a:ext cx="794" cy="587483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Connecteur droit 33"/>
          <p:cNvCxnSpPr/>
          <p:nvPr/>
        </p:nvCxnSpPr>
        <p:spPr bwMode="auto">
          <a:xfrm flipH="1">
            <a:off x="2326253" y="3356992"/>
            <a:ext cx="59436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Connecteur droit 34"/>
          <p:cNvCxnSpPr/>
          <p:nvPr/>
        </p:nvCxnSpPr>
        <p:spPr bwMode="auto">
          <a:xfrm flipV="1">
            <a:off x="3203997" y="2742213"/>
            <a:ext cx="794" cy="50292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Connecteur droit 35"/>
          <p:cNvCxnSpPr/>
          <p:nvPr/>
        </p:nvCxnSpPr>
        <p:spPr bwMode="auto">
          <a:xfrm flipH="1">
            <a:off x="4585648" y="3356992"/>
            <a:ext cx="59436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Connecteur droit 39"/>
          <p:cNvCxnSpPr/>
          <p:nvPr/>
        </p:nvCxnSpPr>
        <p:spPr bwMode="auto">
          <a:xfrm flipH="1">
            <a:off x="7475178" y="3645024"/>
            <a:ext cx="505268" cy="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ZoneTexte 4"/>
          <p:cNvSpPr txBox="1"/>
          <p:nvPr/>
        </p:nvSpPr>
        <p:spPr>
          <a:xfrm>
            <a:off x="1597321" y="1052736"/>
            <a:ext cx="6287047" cy="1015663"/>
          </a:xfrm>
          <a:prstGeom prst="rect">
            <a:avLst/>
          </a:prstGeom>
          <a:solidFill>
            <a:srgbClr val="FFC993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fr-FR" sz="2000" dirty="0">
                <a:solidFill>
                  <a:schemeClr val="tx1"/>
                </a:solidFill>
                <a:latin typeface="Garamond" pitchFamily="18" charset="0"/>
              </a:rPr>
              <a:t>C</a:t>
            </a:r>
            <a:r>
              <a:rPr lang="fr-FR" sz="2000" dirty="0" smtClean="0">
                <a:solidFill>
                  <a:schemeClr val="tx1"/>
                </a:solidFill>
                <a:latin typeface="Garamond" pitchFamily="18" charset="0"/>
              </a:rPr>
              <a:t>omment </a:t>
            </a:r>
            <a:r>
              <a:rPr lang="fr-FR" sz="2000" dirty="0">
                <a:solidFill>
                  <a:schemeClr val="tx1"/>
                </a:solidFill>
                <a:latin typeface="Garamond" pitchFamily="18" charset="0"/>
              </a:rPr>
              <a:t>il fait </a:t>
            </a:r>
            <a:r>
              <a:rPr lang="fr-FR" sz="2000" dirty="0" smtClean="0">
                <a:solidFill>
                  <a:schemeClr val="tx1"/>
                </a:solidFill>
                <a:latin typeface="Garamond" pitchFamily="18" charset="0"/>
              </a:rPr>
              <a:t>R10 pour construire la </a:t>
            </a:r>
            <a:r>
              <a:rPr lang="fr-FR" sz="2000" dirty="0">
                <a:solidFill>
                  <a:schemeClr val="tx1"/>
                </a:solidFill>
                <a:latin typeface="Garamond" pitchFamily="18" charset="0"/>
              </a:rPr>
              <a:t>base de </a:t>
            </a:r>
            <a:r>
              <a:rPr lang="fr-FR" sz="2000" dirty="0" smtClean="0">
                <a:solidFill>
                  <a:schemeClr val="tx1"/>
                </a:solidFill>
                <a:latin typeface="Garamond" pitchFamily="18" charset="0"/>
              </a:rPr>
              <a:t>données globale </a:t>
            </a:r>
            <a:r>
              <a:rPr lang="fr-FR" sz="2000" dirty="0">
                <a:solidFill>
                  <a:schemeClr val="tx1"/>
                </a:solidFill>
                <a:latin typeface="Garamond" pitchFamily="18" charset="0"/>
              </a:rPr>
              <a:t>de la topologie du </a:t>
            </a:r>
            <a:r>
              <a:rPr lang="fr-FR" sz="2000" dirty="0" smtClean="0">
                <a:solidFill>
                  <a:schemeClr val="tx1"/>
                </a:solidFill>
                <a:latin typeface="Garamond" pitchFamily="18" charset="0"/>
              </a:rPr>
              <a:t>réseau pour appliquer le SPF et construire ainsi sa table de routage ?</a:t>
            </a:r>
            <a:endParaRPr lang="fr-FR" sz="2000" dirty="0">
              <a:solidFill>
                <a:schemeClr val="tx1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84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496" y="91480"/>
            <a:ext cx="8961120" cy="457200"/>
          </a:xfrm>
        </p:spPr>
        <p:txBody>
          <a:bodyPr/>
          <a:lstStyle/>
          <a:p>
            <a:r>
              <a:rPr lang="fr-FR" sz="2800" b="1" dirty="0" smtClean="0">
                <a:solidFill>
                  <a:schemeClr val="accent6"/>
                </a:solidFill>
                <a:latin typeface="Garamond" pitchFamily="18" charset="0"/>
              </a:rPr>
              <a:t>Ex. Construction du LSDB</a:t>
            </a:r>
            <a:endParaRPr lang="fr-FR" sz="2800" b="1" dirty="0">
              <a:solidFill>
                <a:schemeClr val="accent6"/>
              </a:solidFill>
              <a:latin typeface="Garamond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21C6E9-B511-47CE-B5B9-9B76D1DE62FE}" type="slidenum">
              <a:rPr lang="fr-FR" smtClean="0"/>
              <a:pPr>
                <a:defRPr/>
              </a:pPr>
              <a:t>26</a:t>
            </a:fld>
            <a:endParaRPr lang="fr-FR"/>
          </a:p>
        </p:txBody>
      </p:sp>
      <p:grpSp>
        <p:nvGrpSpPr>
          <p:cNvPr id="12" name="Groupe 29"/>
          <p:cNvGrpSpPr>
            <a:grpSpLocks/>
          </p:cNvGrpSpPr>
          <p:nvPr/>
        </p:nvGrpSpPr>
        <p:grpSpPr bwMode="auto">
          <a:xfrm>
            <a:off x="5074617" y="2465388"/>
            <a:ext cx="2952750" cy="1900237"/>
            <a:chOff x="3059832" y="2682026"/>
            <a:chExt cx="2952328" cy="1899102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2686697"/>
              <a:ext cx="2952328" cy="1894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ZoneTexte 16"/>
            <p:cNvSpPr txBox="1">
              <a:spLocks noChangeArrowheads="1"/>
            </p:cNvSpPr>
            <p:nvPr/>
          </p:nvSpPr>
          <p:spPr bwMode="auto">
            <a:xfrm>
              <a:off x="3219626" y="3162454"/>
              <a:ext cx="423453" cy="33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solidFill>
                    <a:srgbClr val="800000"/>
                  </a:solidFill>
                  <a:latin typeface="Garamond" pitchFamily="18" charset="0"/>
                </a:rPr>
                <a:t>R6</a:t>
              </a:r>
              <a:endParaRPr lang="fr-FR" sz="1600" dirty="0">
                <a:solidFill>
                  <a:srgbClr val="800000"/>
                </a:solidFill>
                <a:latin typeface="Garamond" pitchFamily="18" charset="0"/>
              </a:endParaRPr>
            </a:p>
          </p:txBody>
        </p:sp>
        <p:sp>
          <p:nvSpPr>
            <p:cNvPr id="15" name="ZoneTexte 17"/>
            <p:cNvSpPr txBox="1">
              <a:spLocks noChangeArrowheads="1"/>
            </p:cNvSpPr>
            <p:nvPr/>
          </p:nvSpPr>
          <p:spPr bwMode="auto">
            <a:xfrm>
              <a:off x="5460050" y="3140968"/>
              <a:ext cx="505196" cy="33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solidFill>
                    <a:srgbClr val="800000"/>
                  </a:solidFill>
                  <a:latin typeface="Garamond" pitchFamily="18" charset="0"/>
                </a:rPr>
                <a:t>R10</a:t>
              </a:r>
              <a:endParaRPr lang="fr-FR" sz="1600" dirty="0">
                <a:solidFill>
                  <a:srgbClr val="800000"/>
                </a:solidFill>
                <a:latin typeface="Garamond" pitchFamily="18" charset="0"/>
              </a:endParaRPr>
            </a:p>
          </p:txBody>
        </p:sp>
        <p:sp>
          <p:nvSpPr>
            <p:cNvPr id="16" name="ZoneTexte 18"/>
            <p:cNvSpPr txBox="1">
              <a:spLocks noChangeArrowheads="1"/>
            </p:cNvSpPr>
            <p:nvPr/>
          </p:nvSpPr>
          <p:spPr bwMode="auto">
            <a:xfrm>
              <a:off x="4839402" y="2682026"/>
              <a:ext cx="423453" cy="33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solidFill>
                    <a:srgbClr val="800000"/>
                  </a:solidFill>
                  <a:latin typeface="Garamond" pitchFamily="18" charset="0"/>
                </a:rPr>
                <a:t>R8</a:t>
              </a:r>
              <a:endParaRPr lang="fr-FR" sz="1600" dirty="0">
                <a:solidFill>
                  <a:srgbClr val="800000"/>
                </a:solidFill>
                <a:latin typeface="Garamond" pitchFamily="18" charset="0"/>
              </a:endParaRPr>
            </a:p>
          </p:txBody>
        </p:sp>
        <p:sp>
          <p:nvSpPr>
            <p:cNvPr id="17" name="ZoneTexte 19"/>
            <p:cNvSpPr txBox="1">
              <a:spLocks noChangeArrowheads="1"/>
            </p:cNvSpPr>
            <p:nvPr/>
          </p:nvSpPr>
          <p:spPr bwMode="auto">
            <a:xfrm>
              <a:off x="4780841" y="4221088"/>
              <a:ext cx="423453" cy="33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solidFill>
                    <a:srgbClr val="800000"/>
                  </a:solidFill>
                  <a:latin typeface="Garamond" pitchFamily="18" charset="0"/>
                </a:rPr>
                <a:t>R9</a:t>
              </a:r>
              <a:endParaRPr lang="fr-FR" sz="1600" dirty="0">
                <a:solidFill>
                  <a:srgbClr val="800000"/>
                </a:solidFill>
                <a:latin typeface="Garamond" pitchFamily="18" charset="0"/>
              </a:endParaRPr>
            </a:p>
          </p:txBody>
        </p:sp>
        <p:sp>
          <p:nvSpPr>
            <p:cNvPr id="18" name="ZoneTexte 20"/>
            <p:cNvSpPr txBox="1">
              <a:spLocks noChangeArrowheads="1"/>
            </p:cNvSpPr>
            <p:nvPr/>
          </p:nvSpPr>
          <p:spPr bwMode="auto">
            <a:xfrm>
              <a:off x="4389134" y="3150514"/>
              <a:ext cx="423453" cy="33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solidFill>
                    <a:srgbClr val="800000"/>
                  </a:solidFill>
                  <a:latin typeface="Garamond" pitchFamily="18" charset="0"/>
                </a:rPr>
                <a:t>R7</a:t>
              </a:r>
              <a:endParaRPr lang="fr-FR" sz="1600" dirty="0">
                <a:solidFill>
                  <a:srgbClr val="800000"/>
                </a:solidFill>
                <a:latin typeface="Garamond" pitchFamily="18" charset="0"/>
              </a:endParaRPr>
            </a:p>
          </p:txBody>
        </p:sp>
      </p:grpSp>
      <p:cxnSp>
        <p:nvCxnSpPr>
          <p:cNvPr id="21" name="Connecteur droit 20"/>
          <p:cNvCxnSpPr/>
          <p:nvPr/>
        </p:nvCxnSpPr>
        <p:spPr bwMode="auto">
          <a:xfrm flipV="1">
            <a:off x="6550992" y="3489589"/>
            <a:ext cx="794" cy="587483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Connecteur droit 21"/>
          <p:cNvCxnSpPr/>
          <p:nvPr/>
        </p:nvCxnSpPr>
        <p:spPr bwMode="auto">
          <a:xfrm flipH="1">
            <a:off x="5709760" y="3356992"/>
            <a:ext cx="59436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Connecteur droit 22"/>
          <p:cNvCxnSpPr/>
          <p:nvPr/>
        </p:nvCxnSpPr>
        <p:spPr bwMode="auto">
          <a:xfrm flipV="1">
            <a:off x="6587504" y="2742213"/>
            <a:ext cx="794" cy="50292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4" name="Groupe 29"/>
          <p:cNvGrpSpPr>
            <a:grpSpLocks/>
          </p:cNvGrpSpPr>
          <p:nvPr/>
        </p:nvGrpSpPr>
        <p:grpSpPr bwMode="auto">
          <a:xfrm>
            <a:off x="1691110" y="2465388"/>
            <a:ext cx="2952750" cy="1900237"/>
            <a:chOff x="3059832" y="2682026"/>
            <a:chExt cx="2952328" cy="1899102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2686697"/>
              <a:ext cx="2952328" cy="1894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ZoneTexte 16"/>
            <p:cNvSpPr txBox="1">
              <a:spLocks noChangeArrowheads="1"/>
            </p:cNvSpPr>
            <p:nvPr/>
          </p:nvSpPr>
          <p:spPr bwMode="auto">
            <a:xfrm>
              <a:off x="3226810" y="3162454"/>
              <a:ext cx="4090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R1</a:t>
              </a:r>
            </a:p>
          </p:txBody>
        </p:sp>
        <p:sp>
          <p:nvSpPr>
            <p:cNvPr id="27" name="ZoneTexte 17"/>
            <p:cNvSpPr txBox="1">
              <a:spLocks noChangeArrowheads="1"/>
            </p:cNvSpPr>
            <p:nvPr/>
          </p:nvSpPr>
          <p:spPr bwMode="auto">
            <a:xfrm>
              <a:off x="5500890" y="3140968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R3</a:t>
              </a:r>
            </a:p>
          </p:txBody>
        </p:sp>
        <p:sp>
          <p:nvSpPr>
            <p:cNvPr id="28" name="ZoneTexte 18"/>
            <p:cNvSpPr txBox="1">
              <a:spLocks noChangeArrowheads="1"/>
            </p:cNvSpPr>
            <p:nvPr/>
          </p:nvSpPr>
          <p:spPr bwMode="auto">
            <a:xfrm>
              <a:off x="4839371" y="2682026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R4</a:t>
              </a:r>
            </a:p>
          </p:txBody>
        </p:sp>
        <p:sp>
          <p:nvSpPr>
            <p:cNvPr id="29" name="ZoneTexte 19"/>
            <p:cNvSpPr txBox="1">
              <a:spLocks noChangeArrowheads="1"/>
            </p:cNvSpPr>
            <p:nvPr/>
          </p:nvSpPr>
          <p:spPr bwMode="auto">
            <a:xfrm>
              <a:off x="4780810" y="4221088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R5</a:t>
              </a:r>
            </a:p>
          </p:txBody>
        </p:sp>
        <p:sp>
          <p:nvSpPr>
            <p:cNvPr id="30" name="ZoneTexte 20"/>
            <p:cNvSpPr txBox="1">
              <a:spLocks noChangeArrowheads="1"/>
            </p:cNvSpPr>
            <p:nvPr/>
          </p:nvSpPr>
          <p:spPr bwMode="auto">
            <a:xfrm>
              <a:off x="4389103" y="3150514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R2</a:t>
              </a:r>
            </a:p>
          </p:txBody>
        </p:sp>
      </p:grpSp>
      <p:cxnSp>
        <p:nvCxnSpPr>
          <p:cNvPr id="32" name="Connecteur droit 31"/>
          <p:cNvCxnSpPr/>
          <p:nvPr/>
        </p:nvCxnSpPr>
        <p:spPr bwMode="auto">
          <a:xfrm flipH="1">
            <a:off x="3451085" y="3372961"/>
            <a:ext cx="64008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Connecteur droit 32"/>
          <p:cNvCxnSpPr/>
          <p:nvPr/>
        </p:nvCxnSpPr>
        <p:spPr bwMode="auto">
          <a:xfrm flipV="1">
            <a:off x="3167485" y="3489589"/>
            <a:ext cx="794" cy="587483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Connecteur droit 33"/>
          <p:cNvCxnSpPr/>
          <p:nvPr/>
        </p:nvCxnSpPr>
        <p:spPr bwMode="auto">
          <a:xfrm flipH="1">
            <a:off x="2326253" y="3356992"/>
            <a:ext cx="59436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Connecteur droit 34"/>
          <p:cNvCxnSpPr/>
          <p:nvPr/>
        </p:nvCxnSpPr>
        <p:spPr bwMode="auto">
          <a:xfrm flipV="1">
            <a:off x="3203997" y="2742213"/>
            <a:ext cx="794" cy="50292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Connecteur droit 35"/>
          <p:cNvCxnSpPr/>
          <p:nvPr/>
        </p:nvCxnSpPr>
        <p:spPr bwMode="auto">
          <a:xfrm flipH="1">
            <a:off x="4585648" y="3356992"/>
            <a:ext cx="59436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Connecteur droit 30"/>
          <p:cNvCxnSpPr/>
          <p:nvPr/>
        </p:nvCxnSpPr>
        <p:spPr bwMode="auto">
          <a:xfrm flipH="1">
            <a:off x="6834592" y="3372961"/>
            <a:ext cx="640080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5049529" y="4815501"/>
            <a:ext cx="3384581" cy="701731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Garamond" pitchFamily="18" charset="0"/>
              </a:rPr>
              <a:t>Découverte de voisinage par R10</a:t>
            </a:r>
          </a:p>
          <a:p>
            <a:r>
              <a:rPr lang="fr-FR" dirty="0" smtClean="0">
                <a:solidFill>
                  <a:srgbClr val="FF0000"/>
                </a:solidFill>
                <a:latin typeface="Garamond" pitchFamily="18" charset="0"/>
              </a:rPr>
              <a:t>(échange de messages Hello)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38" name="Connecteur droit avec flèche 37"/>
          <p:cNvCxnSpPr/>
          <p:nvPr/>
        </p:nvCxnSpPr>
        <p:spPr bwMode="auto">
          <a:xfrm>
            <a:off x="7586640" y="3507938"/>
            <a:ext cx="141172" cy="1307563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558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21C6E9-B511-47CE-B5B9-9B76D1DE62FE}" type="slidenum">
              <a:rPr lang="fr-FR" smtClean="0"/>
              <a:pPr>
                <a:defRPr/>
              </a:pPr>
              <a:t>27</a:t>
            </a:fld>
            <a:endParaRPr lang="fr-FR"/>
          </a:p>
        </p:txBody>
      </p:sp>
      <p:grpSp>
        <p:nvGrpSpPr>
          <p:cNvPr id="12" name="Groupe 29"/>
          <p:cNvGrpSpPr>
            <a:grpSpLocks/>
          </p:cNvGrpSpPr>
          <p:nvPr/>
        </p:nvGrpSpPr>
        <p:grpSpPr bwMode="auto">
          <a:xfrm>
            <a:off x="5074617" y="2465388"/>
            <a:ext cx="2952750" cy="1900237"/>
            <a:chOff x="3059832" y="2682026"/>
            <a:chExt cx="2952328" cy="1899102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2686697"/>
              <a:ext cx="2952328" cy="1894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ZoneTexte 16"/>
            <p:cNvSpPr txBox="1">
              <a:spLocks noChangeArrowheads="1"/>
            </p:cNvSpPr>
            <p:nvPr/>
          </p:nvSpPr>
          <p:spPr bwMode="auto">
            <a:xfrm>
              <a:off x="3219626" y="3162454"/>
              <a:ext cx="423453" cy="33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solidFill>
                    <a:srgbClr val="800000"/>
                  </a:solidFill>
                  <a:latin typeface="Garamond" pitchFamily="18" charset="0"/>
                </a:rPr>
                <a:t>R6</a:t>
              </a:r>
              <a:endParaRPr lang="fr-FR" sz="1600" dirty="0">
                <a:solidFill>
                  <a:srgbClr val="800000"/>
                </a:solidFill>
                <a:latin typeface="Garamond" pitchFamily="18" charset="0"/>
              </a:endParaRPr>
            </a:p>
          </p:txBody>
        </p:sp>
        <p:sp>
          <p:nvSpPr>
            <p:cNvPr id="15" name="ZoneTexte 17"/>
            <p:cNvSpPr txBox="1">
              <a:spLocks noChangeArrowheads="1"/>
            </p:cNvSpPr>
            <p:nvPr/>
          </p:nvSpPr>
          <p:spPr bwMode="auto">
            <a:xfrm>
              <a:off x="5460050" y="3140968"/>
              <a:ext cx="505196" cy="33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solidFill>
                    <a:srgbClr val="800000"/>
                  </a:solidFill>
                  <a:latin typeface="Garamond" pitchFamily="18" charset="0"/>
                </a:rPr>
                <a:t>R10</a:t>
              </a:r>
              <a:endParaRPr lang="fr-FR" sz="1600" dirty="0">
                <a:solidFill>
                  <a:srgbClr val="800000"/>
                </a:solidFill>
                <a:latin typeface="Garamond" pitchFamily="18" charset="0"/>
              </a:endParaRPr>
            </a:p>
          </p:txBody>
        </p:sp>
        <p:sp>
          <p:nvSpPr>
            <p:cNvPr id="16" name="ZoneTexte 18"/>
            <p:cNvSpPr txBox="1">
              <a:spLocks noChangeArrowheads="1"/>
            </p:cNvSpPr>
            <p:nvPr/>
          </p:nvSpPr>
          <p:spPr bwMode="auto">
            <a:xfrm>
              <a:off x="4839402" y="2682026"/>
              <a:ext cx="423453" cy="33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solidFill>
                    <a:srgbClr val="800000"/>
                  </a:solidFill>
                  <a:latin typeface="Garamond" pitchFamily="18" charset="0"/>
                </a:rPr>
                <a:t>R8</a:t>
              </a:r>
              <a:endParaRPr lang="fr-FR" sz="1600" dirty="0">
                <a:solidFill>
                  <a:srgbClr val="800000"/>
                </a:solidFill>
                <a:latin typeface="Garamond" pitchFamily="18" charset="0"/>
              </a:endParaRPr>
            </a:p>
          </p:txBody>
        </p:sp>
        <p:sp>
          <p:nvSpPr>
            <p:cNvPr id="17" name="ZoneTexte 19"/>
            <p:cNvSpPr txBox="1">
              <a:spLocks noChangeArrowheads="1"/>
            </p:cNvSpPr>
            <p:nvPr/>
          </p:nvSpPr>
          <p:spPr bwMode="auto">
            <a:xfrm>
              <a:off x="4780841" y="4221088"/>
              <a:ext cx="423453" cy="33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solidFill>
                    <a:srgbClr val="800000"/>
                  </a:solidFill>
                  <a:latin typeface="Garamond" pitchFamily="18" charset="0"/>
                </a:rPr>
                <a:t>R9</a:t>
              </a:r>
              <a:endParaRPr lang="fr-FR" sz="1600" dirty="0">
                <a:solidFill>
                  <a:srgbClr val="800000"/>
                </a:solidFill>
                <a:latin typeface="Garamond" pitchFamily="18" charset="0"/>
              </a:endParaRPr>
            </a:p>
          </p:txBody>
        </p:sp>
        <p:sp>
          <p:nvSpPr>
            <p:cNvPr id="18" name="ZoneTexte 20"/>
            <p:cNvSpPr txBox="1">
              <a:spLocks noChangeArrowheads="1"/>
            </p:cNvSpPr>
            <p:nvPr/>
          </p:nvSpPr>
          <p:spPr bwMode="auto">
            <a:xfrm>
              <a:off x="4389134" y="3150514"/>
              <a:ext cx="423453" cy="33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solidFill>
                    <a:srgbClr val="800000"/>
                  </a:solidFill>
                  <a:latin typeface="Garamond" pitchFamily="18" charset="0"/>
                </a:rPr>
                <a:t>R7</a:t>
              </a:r>
              <a:endParaRPr lang="fr-FR" sz="1600" dirty="0">
                <a:solidFill>
                  <a:srgbClr val="800000"/>
                </a:solidFill>
                <a:latin typeface="Garamond" pitchFamily="18" charset="0"/>
              </a:endParaRPr>
            </a:p>
          </p:txBody>
        </p:sp>
      </p:grpSp>
      <p:cxnSp>
        <p:nvCxnSpPr>
          <p:cNvPr id="20" name="Connecteur droit 19"/>
          <p:cNvCxnSpPr/>
          <p:nvPr/>
        </p:nvCxnSpPr>
        <p:spPr bwMode="auto">
          <a:xfrm flipH="1">
            <a:off x="6834592" y="3372961"/>
            <a:ext cx="640080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Connecteur droit 20"/>
          <p:cNvCxnSpPr/>
          <p:nvPr/>
        </p:nvCxnSpPr>
        <p:spPr bwMode="auto">
          <a:xfrm flipV="1">
            <a:off x="6550992" y="3489589"/>
            <a:ext cx="794" cy="587483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Connecteur droit 21"/>
          <p:cNvCxnSpPr/>
          <p:nvPr/>
        </p:nvCxnSpPr>
        <p:spPr bwMode="auto">
          <a:xfrm flipH="1">
            <a:off x="5709760" y="3356992"/>
            <a:ext cx="594360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Connecteur droit 22"/>
          <p:cNvCxnSpPr/>
          <p:nvPr/>
        </p:nvCxnSpPr>
        <p:spPr bwMode="auto">
          <a:xfrm flipV="1">
            <a:off x="6587504" y="2742213"/>
            <a:ext cx="794" cy="50292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4" name="Groupe 29"/>
          <p:cNvGrpSpPr>
            <a:grpSpLocks/>
          </p:cNvGrpSpPr>
          <p:nvPr/>
        </p:nvGrpSpPr>
        <p:grpSpPr bwMode="auto">
          <a:xfrm>
            <a:off x="1691110" y="2465388"/>
            <a:ext cx="2952750" cy="1900237"/>
            <a:chOff x="3059832" y="2682026"/>
            <a:chExt cx="2952328" cy="1899102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2686697"/>
              <a:ext cx="2952328" cy="1894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ZoneTexte 16"/>
            <p:cNvSpPr txBox="1">
              <a:spLocks noChangeArrowheads="1"/>
            </p:cNvSpPr>
            <p:nvPr/>
          </p:nvSpPr>
          <p:spPr bwMode="auto">
            <a:xfrm>
              <a:off x="3226810" y="3162454"/>
              <a:ext cx="4090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R1</a:t>
              </a:r>
            </a:p>
          </p:txBody>
        </p:sp>
        <p:sp>
          <p:nvSpPr>
            <p:cNvPr id="27" name="ZoneTexte 17"/>
            <p:cNvSpPr txBox="1">
              <a:spLocks noChangeArrowheads="1"/>
            </p:cNvSpPr>
            <p:nvPr/>
          </p:nvSpPr>
          <p:spPr bwMode="auto">
            <a:xfrm>
              <a:off x="5500890" y="3140968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R3</a:t>
              </a:r>
            </a:p>
          </p:txBody>
        </p:sp>
        <p:sp>
          <p:nvSpPr>
            <p:cNvPr id="28" name="ZoneTexte 18"/>
            <p:cNvSpPr txBox="1">
              <a:spLocks noChangeArrowheads="1"/>
            </p:cNvSpPr>
            <p:nvPr/>
          </p:nvSpPr>
          <p:spPr bwMode="auto">
            <a:xfrm>
              <a:off x="4839371" y="2682026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R4</a:t>
              </a:r>
            </a:p>
          </p:txBody>
        </p:sp>
        <p:sp>
          <p:nvSpPr>
            <p:cNvPr id="29" name="ZoneTexte 19"/>
            <p:cNvSpPr txBox="1">
              <a:spLocks noChangeArrowheads="1"/>
            </p:cNvSpPr>
            <p:nvPr/>
          </p:nvSpPr>
          <p:spPr bwMode="auto">
            <a:xfrm>
              <a:off x="4780810" y="4221088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R5</a:t>
              </a:r>
            </a:p>
          </p:txBody>
        </p:sp>
        <p:sp>
          <p:nvSpPr>
            <p:cNvPr id="30" name="ZoneTexte 20"/>
            <p:cNvSpPr txBox="1">
              <a:spLocks noChangeArrowheads="1"/>
            </p:cNvSpPr>
            <p:nvPr/>
          </p:nvSpPr>
          <p:spPr bwMode="auto">
            <a:xfrm>
              <a:off x="4389103" y="3150514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R2</a:t>
              </a:r>
            </a:p>
          </p:txBody>
        </p:sp>
      </p:grpSp>
      <p:cxnSp>
        <p:nvCxnSpPr>
          <p:cNvPr id="32" name="Connecteur droit 31"/>
          <p:cNvCxnSpPr/>
          <p:nvPr/>
        </p:nvCxnSpPr>
        <p:spPr bwMode="auto">
          <a:xfrm flipH="1">
            <a:off x="3451085" y="3372961"/>
            <a:ext cx="64008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Connecteur droit 32"/>
          <p:cNvCxnSpPr/>
          <p:nvPr/>
        </p:nvCxnSpPr>
        <p:spPr bwMode="auto">
          <a:xfrm flipV="1">
            <a:off x="3167485" y="3489589"/>
            <a:ext cx="794" cy="587483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Connecteur droit 33"/>
          <p:cNvCxnSpPr/>
          <p:nvPr/>
        </p:nvCxnSpPr>
        <p:spPr bwMode="auto">
          <a:xfrm flipH="1">
            <a:off x="2326253" y="3356992"/>
            <a:ext cx="59436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Connecteur droit 34"/>
          <p:cNvCxnSpPr/>
          <p:nvPr/>
        </p:nvCxnSpPr>
        <p:spPr bwMode="auto">
          <a:xfrm flipV="1">
            <a:off x="3203997" y="2742213"/>
            <a:ext cx="794" cy="50292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Connecteur droit 35"/>
          <p:cNvCxnSpPr/>
          <p:nvPr/>
        </p:nvCxnSpPr>
        <p:spPr bwMode="auto">
          <a:xfrm flipH="1">
            <a:off x="4585648" y="3356992"/>
            <a:ext cx="59436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itre 1"/>
          <p:cNvSpPr>
            <a:spLocks noGrp="1"/>
          </p:cNvSpPr>
          <p:nvPr>
            <p:ph type="title"/>
          </p:nvPr>
        </p:nvSpPr>
        <p:spPr>
          <a:xfrm>
            <a:off x="35496" y="91480"/>
            <a:ext cx="8961120" cy="457200"/>
          </a:xfrm>
        </p:spPr>
        <p:txBody>
          <a:bodyPr/>
          <a:lstStyle/>
          <a:p>
            <a:r>
              <a:rPr lang="fr-FR" sz="2800" b="1" dirty="0">
                <a:solidFill>
                  <a:schemeClr val="accent6"/>
                </a:solidFill>
                <a:latin typeface="Garamond" pitchFamily="18" charset="0"/>
              </a:rPr>
              <a:t>Ex. Construction du LSDB</a:t>
            </a:r>
            <a:endParaRPr lang="fr-FR" sz="2400" b="1" dirty="0">
              <a:solidFill>
                <a:schemeClr val="accent6"/>
              </a:solidFill>
              <a:latin typeface="Garamond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12685" y="4797152"/>
            <a:ext cx="3293209" cy="701731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Garamond" pitchFamily="18" charset="0"/>
              </a:rPr>
              <a:t>Découverte de voisinage par R7</a:t>
            </a:r>
          </a:p>
          <a:p>
            <a:r>
              <a:rPr lang="fr-FR" dirty="0" smtClean="0">
                <a:solidFill>
                  <a:srgbClr val="FF0000"/>
                </a:solidFill>
                <a:latin typeface="Garamond" pitchFamily="18" charset="0"/>
              </a:rPr>
              <a:t>(échange de messages Hello)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7" name="Connecteur droit avec flèche 6"/>
          <p:cNvCxnSpPr/>
          <p:nvPr/>
        </p:nvCxnSpPr>
        <p:spPr bwMode="auto">
          <a:xfrm flipH="1">
            <a:off x="5364088" y="3489589"/>
            <a:ext cx="1040021" cy="1307563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6202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21C6E9-B511-47CE-B5B9-9B76D1DE62FE}" type="slidenum">
              <a:rPr lang="fr-FR" smtClean="0"/>
              <a:pPr>
                <a:defRPr/>
              </a:pPr>
              <a:t>28</a:t>
            </a:fld>
            <a:endParaRPr lang="fr-FR"/>
          </a:p>
        </p:txBody>
      </p:sp>
      <p:grpSp>
        <p:nvGrpSpPr>
          <p:cNvPr id="12" name="Groupe 29"/>
          <p:cNvGrpSpPr>
            <a:grpSpLocks/>
          </p:cNvGrpSpPr>
          <p:nvPr/>
        </p:nvGrpSpPr>
        <p:grpSpPr bwMode="auto">
          <a:xfrm>
            <a:off x="5074617" y="2465388"/>
            <a:ext cx="2952750" cy="1900237"/>
            <a:chOff x="3059832" y="2682026"/>
            <a:chExt cx="2952328" cy="1899102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2686697"/>
              <a:ext cx="2952328" cy="1894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ZoneTexte 16"/>
            <p:cNvSpPr txBox="1">
              <a:spLocks noChangeArrowheads="1"/>
            </p:cNvSpPr>
            <p:nvPr/>
          </p:nvSpPr>
          <p:spPr bwMode="auto">
            <a:xfrm>
              <a:off x="3219626" y="3162454"/>
              <a:ext cx="423453" cy="33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solidFill>
                    <a:srgbClr val="800000"/>
                  </a:solidFill>
                  <a:latin typeface="Garamond" pitchFamily="18" charset="0"/>
                </a:rPr>
                <a:t>R6</a:t>
              </a:r>
              <a:endParaRPr lang="fr-FR" sz="1600" dirty="0">
                <a:solidFill>
                  <a:srgbClr val="800000"/>
                </a:solidFill>
                <a:latin typeface="Garamond" pitchFamily="18" charset="0"/>
              </a:endParaRPr>
            </a:p>
          </p:txBody>
        </p:sp>
        <p:sp>
          <p:nvSpPr>
            <p:cNvPr id="15" name="ZoneTexte 17"/>
            <p:cNvSpPr txBox="1">
              <a:spLocks noChangeArrowheads="1"/>
            </p:cNvSpPr>
            <p:nvPr/>
          </p:nvSpPr>
          <p:spPr bwMode="auto">
            <a:xfrm>
              <a:off x="5460050" y="3140968"/>
              <a:ext cx="505196" cy="33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solidFill>
                    <a:srgbClr val="800000"/>
                  </a:solidFill>
                  <a:latin typeface="Garamond" pitchFamily="18" charset="0"/>
                </a:rPr>
                <a:t>R10</a:t>
              </a:r>
              <a:endParaRPr lang="fr-FR" sz="1600" dirty="0">
                <a:solidFill>
                  <a:srgbClr val="800000"/>
                </a:solidFill>
                <a:latin typeface="Garamond" pitchFamily="18" charset="0"/>
              </a:endParaRPr>
            </a:p>
          </p:txBody>
        </p:sp>
        <p:sp>
          <p:nvSpPr>
            <p:cNvPr id="16" name="ZoneTexte 18"/>
            <p:cNvSpPr txBox="1">
              <a:spLocks noChangeArrowheads="1"/>
            </p:cNvSpPr>
            <p:nvPr/>
          </p:nvSpPr>
          <p:spPr bwMode="auto">
            <a:xfrm>
              <a:off x="4839402" y="2682026"/>
              <a:ext cx="423453" cy="33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solidFill>
                    <a:srgbClr val="800000"/>
                  </a:solidFill>
                  <a:latin typeface="Garamond" pitchFamily="18" charset="0"/>
                </a:rPr>
                <a:t>R8</a:t>
              </a:r>
              <a:endParaRPr lang="fr-FR" sz="1600" dirty="0">
                <a:solidFill>
                  <a:srgbClr val="800000"/>
                </a:solidFill>
                <a:latin typeface="Garamond" pitchFamily="18" charset="0"/>
              </a:endParaRPr>
            </a:p>
          </p:txBody>
        </p:sp>
        <p:sp>
          <p:nvSpPr>
            <p:cNvPr id="17" name="ZoneTexte 19"/>
            <p:cNvSpPr txBox="1">
              <a:spLocks noChangeArrowheads="1"/>
            </p:cNvSpPr>
            <p:nvPr/>
          </p:nvSpPr>
          <p:spPr bwMode="auto">
            <a:xfrm>
              <a:off x="4780841" y="4221088"/>
              <a:ext cx="423453" cy="33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solidFill>
                    <a:srgbClr val="800000"/>
                  </a:solidFill>
                  <a:latin typeface="Garamond" pitchFamily="18" charset="0"/>
                </a:rPr>
                <a:t>R9</a:t>
              </a:r>
              <a:endParaRPr lang="fr-FR" sz="1600" dirty="0">
                <a:solidFill>
                  <a:srgbClr val="800000"/>
                </a:solidFill>
                <a:latin typeface="Garamond" pitchFamily="18" charset="0"/>
              </a:endParaRPr>
            </a:p>
          </p:txBody>
        </p:sp>
        <p:sp>
          <p:nvSpPr>
            <p:cNvPr id="18" name="ZoneTexte 20"/>
            <p:cNvSpPr txBox="1">
              <a:spLocks noChangeArrowheads="1"/>
            </p:cNvSpPr>
            <p:nvPr/>
          </p:nvSpPr>
          <p:spPr bwMode="auto">
            <a:xfrm>
              <a:off x="4389134" y="3150514"/>
              <a:ext cx="423453" cy="33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solidFill>
                    <a:srgbClr val="800000"/>
                  </a:solidFill>
                  <a:latin typeface="Garamond" pitchFamily="18" charset="0"/>
                </a:rPr>
                <a:t>R7</a:t>
              </a:r>
              <a:endParaRPr lang="fr-FR" sz="1600" dirty="0">
                <a:solidFill>
                  <a:srgbClr val="800000"/>
                </a:solidFill>
                <a:latin typeface="Garamond" pitchFamily="18" charset="0"/>
              </a:endParaRPr>
            </a:p>
          </p:txBody>
        </p:sp>
      </p:grpSp>
      <p:cxnSp>
        <p:nvCxnSpPr>
          <p:cNvPr id="20" name="Connecteur droit 19"/>
          <p:cNvCxnSpPr/>
          <p:nvPr/>
        </p:nvCxnSpPr>
        <p:spPr bwMode="auto">
          <a:xfrm flipH="1">
            <a:off x="6834592" y="3372961"/>
            <a:ext cx="640080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Connecteur droit 20"/>
          <p:cNvCxnSpPr/>
          <p:nvPr/>
        </p:nvCxnSpPr>
        <p:spPr bwMode="auto">
          <a:xfrm flipV="1">
            <a:off x="6550992" y="3489589"/>
            <a:ext cx="794" cy="587483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Connecteur droit 21"/>
          <p:cNvCxnSpPr/>
          <p:nvPr/>
        </p:nvCxnSpPr>
        <p:spPr bwMode="auto">
          <a:xfrm flipH="1">
            <a:off x="5709760" y="3356992"/>
            <a:ext cx="594360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Connecteur droit 22"/>
          <p:cNvCxnSpPr/>
          <p:nvPr/>
        </p:nvCxnSpPr>
        <p:spPr bwMode="auto">
          <a:xfrm flipV="1">
            <a:off x="6587504" y="2742213"/>
            <a:ext cx="794" cy="50292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4" name="Groupe 29"/>
          <p:cNvGrpSpPr>
            <a:grpSpLocks/>
          </p:cNvGrpSpPr>
          <p:nvPr/>
        </p:nvGrpSpPr>
        <p:grpSpPr bwMode="auto">
          <a:xfrm>
            <a:off x="1691110" y="2465388"/>
            <a:ext cx="2952750" cy="1900237"/>
            <a:chOff x="3059832" y="2682026"/>
            <a:chExt cx="2952328" cy="1899102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2686697"/>
              <a:ext cx="2952328" cy="1894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ZoneTexte 16"/>
            <p:cNvSpPr txBox="1">
              <a:spLocks noChangeArrowheads="1"/>
            </p:cNvSpPr>
            <p:nvPr/>
          </p:nvSpPr>
          <p:spPr bwMode="auto">
            <a:xfrm>
              <a:off x="3226810" y="3162454"/>
              <a:ext cx="4090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R1</a:t>
              </a:r>
            </a:p>
          </p:txBody>
        </p:sp>
        <p:sp>
          <p:nvSpPr>
            <p:cNvPr id="27" name="ZoneTexte 17"/>
            <p:cNvSpPr txBox="1">
              <a:spLocks noChangeArrowheads="1"/>
            </p:cNvSpPr>
            <p:nvPr/>
          </p:nvSpPr>
          <p:spPr bwMode="auto">
            <a:xfrm>
              <a:off x="5500890" y="3140968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R3</a:t>
              </a:r>
            </a:p>
          </p:txBody>
        </p:sp>
        <p:sp>
          <p:nvSpPr>
            <p:cNvPr id="28" name="ZoneTexte 18"/>
            <p:cNvSpPr txBox="1">
              <a:spLocks noChangeArrowheads="1"/>
            </p:cNvSpPr>
            <p:nvPr/>
          </p:nvSpPr>
          <p:spPr bwMode="auto">
            <a:xfrm>
              <a:off x="4839371" y="2682026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R4</a:t>
              </a:r>
            </a:p>
          </p:txBody>
        </p:sp>
        <p:sp>
          <p:nvSpPr>
            <p:cNvPr id="29" name="ZoneTexte 19"/>
            <p:cNvSpPr txBox="1">
              <a:spLocks noChangeArrowheads="1"/>
            </p:cNvSpPr>
            <p:nvPr/>
          </p:nvSpPr>
          <p:spPr bwMode="auto">
            <a:xfrm>
              <a:off x="4780810" y="4221088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R5</a:t>
              </a:r>
            </a:p>
          </p:txBody>
        </p:sp>
        <p:sp>
          <p:nvSpPr>
            <p:cNvPr id="30" name="ZoneTexte 20"/>
            <p:cNvSpPr txBox="1">
              <a:spLocks noChangeArrowheads="1"/>
            </p:cNvSpPr>
            <p:nvPr/>
          </p:nvSpPr>
          <p:spPr bwMode="auto">
            <a:xfrm>
              <a:off x="4389103" y="3150514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R2</a:t>
              </a:r>
            </a:p>
          </p:txBody>
        </p:sp>
      </p:grpSp>
      <p:cxnSp>
        <p:nvCxnSpPr>
          <p:cNvPr id="32" name="Connecteur droit 31"/>
          <p:cNvCxnSpPr/>
          <p:nvPr/>
        </p:nvCxnSpPr>
        <p:spPr bwMode="auto">
          <a:xfrm flipH="1">
            <a:off x="3451085" y="3372961"/>
            <a:ext cx="64008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Connecteur droit 32"/>
          <p:cNvCxnSpPr/>
          <p:nvPr/>
        </p:nvCxnSpPr>
        <p:spPr bwMode="auto">
          <a:xfrm flipV="1">
            <a:off x="3167485" y="3489589"/>
            <a:ext cx="794" cy="587483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Connecteur droit 33"/>
          <p:cNvCxnSpPr/>
          <p:nvPr/>
        </p:nvCxnSpPr>
        <p:spPr bwMode="auto">
          <a:xfrm flipH="1">
            <a:off x="2326253" y="3356992"/>
            <a:ext cx="59436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Connecteur droit 34"/>
          <p:cNvCxnSpPr/>
          <p:nvPr/>
        </p:nvCxnSpPr>
        <p:spPr bwMode="auto">
          <a:xfrm flipV="1">
            <a:off x="3203997" y="2742213"/>
            <a:ext cx="794" cy="50292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Connecteur droit 35"/>
          <p:cNvCxnSpPr/>
          <p:nvPr/>
        </p:nvCxnSpPr>
        <p:spPr bwMode="auto">
          <a:xfrm flipH="1">
            <a:off x="4585648" y="3356992"/>
            <a:ext cx="59436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Forme libre 2"/>
          <p:cNvSpPr/>
          <p:nvPr/>
        </p:nvSpPr>
        <p:spPr bwMode="auto">
          <a:xfrm>
            <a:off x="6660232" y="3590479"/>
            <a:ext cx="1165878" cy="203999"/>
          </a:xfrm>
          <a:custGeom>
            <a:avLst/>
            <a:gdLst>
              <a:gd name="connsiteX0" fmla="*/ 0 w 1165878"/>
              <a:gd name="connsiteY0" fmla="*/ 0 h 423186"/>
              <a:gd name="connsiteX1" fmla="*/ 477672 w 1165878"/>
              <a:gd name="connsiteY1" fmla="*/ 423081 h 423186"/>
              <a:gd name="connsiteX2" fmla="*/ 1105469 w 1165878"/>
              <a:gd name="connsiteY2" fmla="*/ 40943 h 423186"/>
              <a:gd name="connsiteX3" fmla="*/ 1105469 w 1165878"/>
              <a:gd name="connsiteY3" fmla="*/ 54591 h 423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5878" h="423186">
                <a:moveTo>
                  <a:pt x="0" y="0"/>
                </a:moveTo>
                <a:cubicBezTo>
                  <a:pt x="146713" y="208128"/>
                  <a:pt x="293427" y="416257"/>
                  <a:pt x="477672" y="423081"/>
                </a:cubicBezTo>
                <a:cubicBezTo>
                  <a:pt x="661917" y="429905"/>
                  <a:pt x="1000836" y="102358"/>
                  <a:pt x="1105469" y="40943"/>
                </a:cubicBezTo>
                <a:cubicBezTo>
                  <a:pt x="1210102" y="-20472"/>
                  <a:pt x="1157785" y="17059"/>
                  <a:pt x="1105469" y="54591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itre 1"/>
          <p:cNvSpPr>
            <a:spLocks noGrp="1"/>
          </p:cNvSpPr>
          <p:nvPr>
            <p:ph type="title"/>
          </p:nvPr>
        </p:nvSpPr>
        <p:spPr>
          <a:xfrm>
            <a:off x="35496" y="91480"/>
            <a:ext cx="8961120" cy="457200"/>
          </a:xfrm>
        </p:spPr>
        <p:txBody>
          <a:bodyPr/>
          <a:lstStyle/>
          <a:p>
            <a:r>
              <a:rPr lang="fr-FR" sz="2800" b="1" dirty="0">
                <a:solidFill>
                  <a:schemeClr val="accent6"/>
                </a:solidFill>
                <a:latin typeface="Garamond" pitchFamily="18" charset="0"/>
              </a:rPr>
              <a:t>Ex. Construction du LSDB</a:t>
            </a:r>
            <a:endParaRPr lang="fr-FR" sz="2400" b="1" dirty="0">
              <a:solidFill>
                <a:schemeClr val="accent6"/>
              </a:solidFill>
              <a:latin typeface="Garamond" pitchFamily="18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6876256" y="342900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Garamond" pitchFamily="18" charset="0"/>
              </a:rPr>
              <a:t>LSA</a:t>
            </a:r>
            <a:endParaRPr lang="fr-FR" dirty="0">
              <a:solidFill>
                <a:srgbClr val="FF0000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08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21C6E9-B511-47CE-B5B9-9B76D1DE62FE}" type="slidenum">
              <a:rPr lang="fr-FR" smtClean="0"/>
              <a:pPr>
                <a:defRPr/>
              </a:pPr>
              <a:t>29</a:t>
            </a:fld>
            <a:endParaRPr lang="fr-FR"/>
          </a:p>
        </p:txBody>
      </p:sp>
      <p:grpSp>
        <p:nvGrpSpPr>
          <p:cNvPr id="12" name="Groupe 29"/>
          <p:cNvGrpSpPr>
            <a:grpSpLocks/>
          </p:cNvGrpSpPr>
          <p:nvPr/>
        </p:nvGrpSpPr>
        <p:grpSpPr bwMode="auto">
          <a:xfrm>
            <a:off x="5074617" y="2465388"/>
            <a:ext cx="2952750" cy="1900237"/>
            <a:chOff x="3059832" y="2682026"/>
            <a:chExt cx="2952328" cy="1899102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2686697"/>
              <a:ext cx="2952328" cy="1894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ZoneTexte 16"/>
            <p:cNvSpPr txBox="1">
              <a:spLocks noChangeArrowheads="1"/>
            </p:cNvSpPr>
            <p:nvPr/>
          </p:nvSpPr>
          <p:spPr bwMode="auto">
            <a:xfrm>
              <a:off x="3219626" y="3162454"/>
              <a:ext cx="423453" cy="33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solidFill>
                    <a:srgbClr val="800000"/>
                  </a:solidFill>
                  <a:latin typeface="Garamond" pitchFamily="18" charset="0"/>
                </a:rPr>
                <a:t>R6</a:t>
              </a:r>
              <a:endParaRPr lang="fr-FR" sz="1600" dirty="0">
                <a:solidFill>
                  <a:srgbClr val="800000"/>
                </a:solidFill>
                <a:latin typeface="Garamond" pitchFamily="18" charset="0"/>
              </a:endParaRPr>
            </a:p>
          </p:txBody>
        </p:sp>
        <p:sp>
          <p:nvSpPr>
            <p:cNvPr id="15" name="ZoneTexte 17"/>
            <p:cNvSpPr txBox="1">
              <a:spLocks noChangeArrowheads="1"/>
            </p:cNvSpPr>
            <p:nvPr/>
          </p:nvSpPr>
          <p:spPr bwMode="auto">
            <a:xfrm>
              <a:off x="5460050" y="3140968"/>
              <a:ext cx="505196" cy="33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solidFill>
                    <a:srgbClr val="800000"/>
                  </a:solidFill>
                  <a:latin typeface="Garamond" pitchFamily="18" charset="0"/>
                </a:rPr>
                <a:t>R10</a:t>
              </a:r>
              <a:endParaRPr lang="fr-FR" sz="1600" dirty="0">
                <a:solidFill>
                  <a:srgbClr val="800000"/>
                </a:solidFill>
                <a:latin typeface="Garamond" pitchFamily="18" charset="0"/>
              </a:endParaRPr>
            </a:p>
          </p:txBody>
        </p:sp>
        <p:sp>
          <p:nvSpPr>
            <p:cNvPr id="16" name="ZoneTexte 18"/>
            <p:cNvSpPr txBox="1">
              <a:spLocks noChangeArrowheads="1"/>
            </p:cNvSpPr>
            <p:nvPr/>
          </p:nvSpPr>
          <p:spPr bwMode="auto">
            <a:xfrm>
              <a:off x="4839402" y="2682026"/>
              <a:ext cx="423453" cy="33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solidFill>
                    <a:srgbClr val="800000"/>
                  </a:solidFill>
                  <a:latin typeface="Garamond" pitchFamily="18" charset="0"/>
                </a:rPr>
                <a:t>R8</a:t>
              </a:r>
              <a:endParaRPr lang="fr-FR" sz="1600" dirty="0">
                <a:solidFill>
                  <a:srgbClr val="800000"/>
                </a:solidFill>
                <a:latin typeface="Garamond" pitchFamily="18" charset="0"/>
              </a:endParaRPr>
            </a:p>
          </p:txBody>
        </p:sp>
        <p:sp>
          <p:nvSpPr>
            <p:cNvPr id="17" name="ZoneTexte 19"/>
            <p:cNvSpPr txBox="1">
              <a:spLocks noChangeArrowheads="1"/>
            </p:cNvSpPr>
            <p:nvPr/>
          </p:nvSpPr>
          <p:spPr bwMode="auto">
            <a:xfrm>
              <a:off x="4780841" y="4221088"/>
              <a:ext cx="423453" cy="33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solidFill>
                    <a:srgbClr val="800000"/>
                  </a:solidFill>
                  <a:latin typeface="Garamond" pitchFamily="18" charset="0"/>
                </a:rPr>
                <a:t>R9</a:t>
              </a:r>
              <a:endParaRPr lang="fr-FR" sz="1600" dirty="0">
                <a:solidFill>
                  <a:srgbClr val="800000"/>
                </a:solidFill>
                <a:latin typeface="Garamond" pitchFamily="18" charset="0"/>
              </a:endParaRPr>
            </a:p>
          </p:txBody>
        </p:sp>
        <p:sp>
          <p:nvSpPr>
            <p:cNvPr id="18" name="ZoneTexte 20"/>
            <p:cNvSpPr txBox="1">
              <a:spLocks noChangeArrowheads="1"/>
            </p:cNvSpPr>
            <p:nvPr/>
          </p:nvSpPr>
          <p:spPr bwMode="auto">
            <a:xfrm>
              <a:off x="4389134" y="3150514"/>
              <a:ext cx="423453" cy="33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solidFill>
                    <a:srgbClr val="800000"/>
                  </a:solidFill>
                  <a:latin typeface="Garamond" pitchFamily="18" charset="0"/>
                </a:rPr>
                <a:t>R7</a:t>
              </a:r>
              <a:endParaRPr lang="fr-FR" sz="1600" dirty="0">
                <a:solidFill>
                  <a:srgbClr val="800000"/>
                </a:solidFill>
                <a:latin typeface="Garamond" pitchFamily="18" charset="0"/>
              </a:endParaRPr>
            </a:p>
          </p:txBody>
        </p:sp>
      </p:grpSp>
      <p:cxnSp>
        <p:nvCxnSpPr>
          <p:cNvPr id="20" name="Connecteur droit 19"/>
          <p:cNvCxnSpPr/>
          <p:nvPr/>
        </p:nvCxnSpPr>
        <p:spPr bwMode="auto">
          <a:xfrm flipH="1">
            <a:off x="6834592" y="3372961"/>
            <a:ext cx="640080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Connecteur droit 20"/>
          <p:cNvCxnSpPr/>
          <p:nvPr/>
        </p:nvCxnSpPr>
        <p:spPr bwMode="auto">
          <a:xfrm flipV="1">
            <a:off x="6550992" y="3489589"/>
            <a:ext cx="794" cy="587483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Connecteur droit 21"/>
          <p:cNvCxnSpPr/>
          <p:nvPr/>
        </p:nvCxnSpPr>
        <p:spPr bwMode="auto">
          <a:xfrm flipH="1">
            <a:off x="5709760" y="3356992"/>
            <a:ext cx="594360" cy="0"/>
          </a:xfrm>
          <a:prstGeom prst="line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Connecteur droit 22"/>
          <p:cNvCxnSpPr/>
          <p:nvPr/>
        </p:nvCxnSpPr>
        <p:spPr bwMode="auto">
          <a:xfrm flipV="1">
            <a:off x="6587504" y="2742213"/>
            <a:ext cx="794" cy="50292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4" name="Groupe 29"/>
          <p:cNvGrpSpPr>
            <a:grpSpLocks/>
          </p:cNvGrpSpPr>
          <p:nvPr/>
        </p:nvGrpSpPr>
        <p:grpSpPr bwMode="auto">
          <a:xfrm>
            <a:off x="1691110" y="2465388"/>
            <a:ext cx="2952750" cy="1900237"/>
            <a:chOff x="3059832" y="2682026"/>
            <a:chExt cx="2952328" cy="1899102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2686697"/>
              <a:ext cx="2952328" cy="1894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ZoneTexte 16"/>
            <p:cNvSpPr txBox="1">
              <a:spLocks noChangeArrowheads="1"/>
            </p:cNvSpPr>
            <p:nvPr/>
          </p:nvSpPr>
          <p:spPr bwMode="auto">
            <a:xfrm>
              <a:off x="3226810" y="3162454"/>
              <a:ext cx="4090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R1</a:t>
              </a:r>
            </a:p>
          </p:txBody>
        </p:sp>
        <p:sp>
          <p:nvSpPr>
            <p:cNvPr id="27" name="ZoneTexte 17"/>
            <p:cNvSpPr txBox="1">
              <a:spLocks noChangeArrowheads="1"/>
            </p:cNvSpPr>
            <p:nvPr/>
          </p:nvSpPr>
          <p:spPr bwMode="auto">
            <a:xfrm>
              <a:off x="5500890" y="3140968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R3</a:t>
              </a:r>
            </a:p>
          </p:txBody>
        </p:sp>
        <p:sp>
          <p:nvSpPr>
            <p:cNvPr id="28" name="ZoneTexte 18"/>
            <p:cNvSpPr txBox="1">
              <a:spLocks noChangeArrowheads="1"/>
            </p:cNvSpPr>
            <p:nvPr/>
          </p:nvSpPr>
          <p:spPr bwMode="auto">
            <a:xfrm>
              <a:off x="4839371" y="2682026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R4</a:t>
              </a:r>
            </a:p>
          </p:txBody>
        </p:sp>
        <p:sp>
          <p:nvSpPr>
            <p:cNvPr id="29" name="ZoneTexte 19"/>
            <p:cNvSpPr txBox="1">
              <a:spLocks noChangeArrowheads="1"/>
            </p:cNvSpPr>
            <p:nvPr/>
          </p:nvSpPr>
          <p:spPr bwMode="auto">
            <a:xfrm>
              <a:off x="4780810" y="4221088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R5</a:t>
              </a:r>
            </a:p>
          </p:txBody>
        </p:sp>
        <p:sp>
          <p:nvSpPr>
            <p:cNvPr id="30" name="ZoneTexte 20"/>
            <p:cNvSpPr txBox="1">
              <a:spLocks noChangeArrowheads="1"/>
            </p:cNvSpPr>
            <p:nvPr/>
          </p:nvSpPr>
          <p:spPr bwMode="auto">
            <a:xfrm>
              <a:off x="4389103" y="3150514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R2</a:t>
              </a:r>
            </a:p>
          </p:txBody>
        </p:sp>
      </p:grpSp>
      <p:sp>
        <p:nvSpPr>
          <p:cNvPr id="3" name="Forme libre 2"/>
          <p:cNvSpPr/>
          <p:nvPr/>
        </p:nvSpPr>
        <p:spPr bwMode="auto">
          <a:xfrm>
            <a:off x="6660232" y="3590479"/>
            <a:ext cx="1165878" cy="203999"/>
          </a:xfrm>
          <a:custGeom>
            <a:avLst/>
            <a:gdLst>
              <a:gd name="connsiteX0" fmla="*/ 0 w 1165878"/>
              <a:gd name="connsiteY0" fmla="*/ 0 h 423186"/>
              <a:gd name="connsiteX1" fmla="*/ 477672 w 1165878"/>
              <a:gd name="connsiteY1" fmla="*/ 423081 h 423186"/>
              <a:gd name="connsiteX2" fmla="*/ 1105469 w 1165878"/>
              <a:gd name="connsiteY2" fmla="*/ 40943 h 423186"/>
              <a:gd name="connsiteX3" fmla="*/ 1105469 w 1165878"/>
              <a:gd name="connsiteY3" fmla="*/ 54591 h 423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5878" h="423186">
                <a:moveTo>
                  <a:pt x="0" y="0"/>
                </a:moveTo>
                <a:cubicBezTo>
                  <a:pt x="146713" y="208128"/>
                  <a:pt x="293427" y="416257"/>
                  <a:pt x="477672" y="423081"/>
                </a:cubicBezTo>
                <a:cubicBezTo>
                  <a:pt x="661917" y="429905"/>
                  <a:pt x="1000836" y="102358"/>
                  <a:pt x="1105469" y="40943"/>
                </a:cubicBezTo>
                <a:cubicBezTo>
                  <a:pt x="1210102" y="-20472"/>
                  <a:pt x="1157785" y="17059"/>
                  <a:pt x="1105469" y="54591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itre 1"/>
          <p:cNvSpPr>
            <a:spLocks noGrp="1"/>
          </p:cNvSpPr>
          <p:nvPr>
            <p:ph type="title"/>
          </p:nvPr>
        </p:nvSpPr>
        <p:spPr>
          <a:xfrm>
            <a:off x="35496" y="91480"/>
            <a:ext cx="8961120" cy="457200"/>
          </a:xfrm>
        </p:spPr>
        <p:txBody>
          <a:bodyPr/>
          <a:lstStyle/>
          <a:p>
            <a:r>
              <a:rPr lang="fr-FR" sz="2800" b="1" dirty="0">
                <a:solidFill>
                  <a:schemeClr val="accent6"/>
                </a:solidFill>
                <a:latin typeface="Garamond" pitchFamily="18" charset="0"/>
              </a:rPr>
              <a:t>Ex. Construction du LSDB</a:t>
            </a:r>
            <a:endParaRPr lang="fr-FR" sz="2400" b="1" dirty="0">
              <a:solidFill>
                <a:schemeClr val="accent6"/>
              </a:solidFill>
              <a:latin typeface="Garamond" pitchFamily="18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6876256" y="342900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Garamond" pitchFamily="18" charset="0"/>
              </a:rPr>
              <a:t>LSA</a:t>
            </a:r>
            <a:endParaRPr lang="fr-FR" dirty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394973" y="4608424"/>
            <a:ext cx="3293209" cy="701731"/>
          </a:xfrm>
          <a:prstGeom prst="rect">
            <a:avLst/>
          </a:prstGeom>
          <a:solidFill>
            <a:srgbClr val="FFC993"/>
          </a:solidFill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002060"/>
                </a:solidFill>
                <a:latin typeface="Garamond" pitchFamily="18" charset="0"/>
              </a:rPr>
              <a:t>Découverte de voisinage par R6</a:t>
            </a:r>
          </a:p>
          <a:p>
            <a:r>
              <a:rPr lang="fr-FR" dirty="0" smtClean="0">
                <a:solidFill>
                  <a:srgbClr val="002060"/>
                </a:solidFill>
                <a:latin typeface="Garamond" pitchFamily="18" charset="0"/>
              </a:rPr>
              <a:t>(échange de messages Hello)</a:t>
            </a:r>
            <a:endParaRPr lang="fr-FR" dirty="0">
              <a:solidFill>
                <a:srgbClr val="002060"/>
              </a:solidFill>
            </a:endParaRPr>
          </a:p>
        </p:txBody>
      </p:sp>
      <p:cxnSp>
        <p:nvCxnSpPr>
          <p:cNvPr id="43" name="Connecteur droit avec flèche 42"/>
          <p:cNvCxnSpPr/>
          <p:nvPr/>
        </p:nvCxnSpPr>
        <p:spPr bwMode="auto">
          <a:xfrm flipH="1">
            <a:off x="5097905" y="3501008"/>
            <a:ext cx="266183" cy="1097280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grpSp>
        <p:nvGrpSpPr>
          <p:cNvPr id="44" name="Groupe 29"/>
          <p:cNvGrpSpPr>
            <a:grpSpLocks/>
          </p:cNvGrpSpPr>
          <p:nvPr/>
        </p:nvGrpSpPr>
        <p:grpSpPr bwMode="auto">
          <a:xfrm>
            <a:off x="1691110" y="2465388"/>
            <a:ext cx="2952750" cy="1900237"/>
            <a:chOff x="3059832" y="2682026"/>
            <a:chExt cx="2952328" cy="1899102"/>
          </a:xfrm>
        </p:grpSpPr>
        <p:pic>
          <p:nvPicPr>
            <p:cNvPr id="4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2686697"/>
              <a:ext cx="2952328" cy="1894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ZoneTexte 16"/>
            <p:cNvSpPr txBox="1">
              <a:spLocks noChangeArrowheads="1"/>
            </p:cNvSpPr>
            <p:nvPr/>
          </p:nvSpPr>
          <p:spPr bwMode="auto">
            <a:xfrm>
              <a:off x="3226810" y="3162454"/>
              <a:ext cx="4090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R1</a:t>
              </a:r>
            </a:p>
          </p:txBody>
        </p:sp>
        <p:sp>
          <p:nvSpPr>
            <p:cNvPr id="47" name="ZoneTexte 17"/>
            <p:cNvSpPr txBox="1">
              <a:spLocks noChangeArrowheads="1"/>
            </p:cNvSpPr>
            <p:nvPr/>
          </p:nvSpPr>
          <p:spPr bwMode="auto">
            <a:xfrm>
              <a:off x="5500890" y="3140968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R3</a:t>
              </a:r>
            </a:p>
          </p:txBody>
        </p:sp>
        <p:sp>
          <p:nvSpPr>
            <p:cNvPr id="48" name="ZoneTexte 18"/>
            <p:cNvSpPr txBox="1">
              <a:spLocks noChangeArrowheads="1"/>
            </p:cNvSpPr>
            <p:nvPr/>
          </p:nvSpPr>
          <p:spPr bwMode="auto">
            <a:xfrm>
              <a:off x="4839371" y="2682026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R4</a:t>
              </a:r>
            </a:p>
          </p:txBody>
        </p:sp>
        <p:sp>
          <p:nvSpPr>
            <p:cNvPr id="49" name="ZoneTexte 19"/>
            <p:cNvSpPr txBox="1">
              <a:spLocks noChangeArrowheads="1"/>
            </p:cNvSpPr>
            <p:nvPr/>
          </p:nvSpPr>
          <p:spPr bwMode="auto">
            <a:xfrm>
              <a:off x="4780810" y="4221088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R5</a:t>
              </a:r>
            </a:p>
          </p:txBody>
        </p:sp>
        <p:sp>
          <p:nvSpPr>
            <p:cNvPr id="50" name="ZoneTexte 20"/>
            <p:cNvSpPr txBox="1">
              <a:spLocks noChangeArrowheads="1"/>
            </p:cNvSpPr>
            <p:nvPr/>
          </p:nvSpPr>
          <p:spPr bwMode="auto">
            <a:xfrm>
              <a:off x="4389103" y="3150514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R2</a:t>
              </a:r>
            </a:p>
          </p:txBody>
        </p:sp>
      </p:grpSp>
      <p:cxnSp>
        <p:nvCxnSpPr>
          <p:cNvPr id="51" name="Connecteur droit 50"/>
          <p:cNvCxnSpPr/>
          <p:nvPr/>
        </p:nvCxnSpPr>
        <p:spPr bwMode="auto">
          <a:xfrm flipH="1">
            <a:off x="3451085" y="3372961"/>
            <a:ext cx="64008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Connecteur droit 51"/>
          <p:cNvCxnSpPr/>
          <p:nvPr/>
        </p:nvCxnSpPr>
        <p:spPr bwMode="auto">
          <a:xfrm flipV="1">
            <a:off x="3167485" y="3489589"/>
            <a:ext cx="794" cy="587483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Connecteur droit 52"/>
          <p:cNvCxnSpPr/>
          <p:nvPr/>
        </p:nvCxnSpPr>
        <p:spPr bwMode="auto">
          <a:xfrm flipH="1">
            <a:off x="2326253" y="3356992"/>
            <a:ext cx="59436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Connecteur droit 53"/>
          <p:cNvCxnSpPr/>
          <p:nvPr/>
        </p:nvCxnSpPr>
        <p:spPr bwMode="auto">
          <a:xfrm flipV="1">
            <a:off x="3203997" y="2742213"/>
            <a:ext cx="794" cy="50292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Connecteur droit 54"/>
          <p:cNvCxnSpPr/>
          <p:nvPr/>
        </p:nvCxnSpPr>
        <p:spPr bwMode="auto">
          <a:xfrm flipH="1">
            <a:off x="4585648" y="3356992"/>
            <a:ext cx="594360" cy="0"/>
          </a:xfrm>
          <a:prstGeom prst="line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Forme libre 55"/>
          <p:cNvSpPr/>
          <p:nvPr/>
        </p:nvSpPr>
        <p:spPr bwMode="auto">
          <a:xfrm>
            <a:off x="5490944" y="3590479"/>
            <a:ext cx="1097280" cy="203999"/>
          </a:xfrm>
          <a:custGeom>
            <a:avLst/>
            <a:gdLst>
              <a:gd name="connsiteX0" fmla="*/ 0 w 1165878"/>
              <a:gd name="connsiteY0" fmla="*/ 0 h 423186"/>
              <a:gd name="connsiteX1" fmla="*/ 477672 w 1165878"/>
              <a:gd name="connsiteY1" fmla="*/ 423081 h 423186"/>
              <a:gd name="connsiteX2" fmla="*/ 1105469 w 1165878"/>
              <a:gd name="connsiteY2" fmla="*/ 40943 h 423186"/>
              <a:gd name="connsiteX3" fmla="*/ 1105469 w 1165878"/>
              <a:gd name="connsiteY3" fmla="*/ 54591 h 423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5878" h="423186">
                <a:moveTo>
                  <a:pt x="0" y="0"/>
                </a:moveTo>
                <a:cubicBezTo>
                  <a:pt x="146713" y="208128"/>
                  <a:pt x="293427" y="416257"/>
                  <a:pt x="477672" y="423081"/>
                </a:cubicBezTo>
                <a:cubicBezTo>
                  <a:pt x="661917" y="429905"/>
                  <a:pt x="1000836" y="102358"/>
                  <a:pt x="1105469" y="40943"/>
                </a:cubicBezTo>
                <a:cubicBezTo>
                  <a:pt x="1210102" y="-20472"/>
                  <a:pt x="1157785" y="17059"/>
                  <a:pt x="1105469" y="54591"/>
                </a:cubicBezTo>
              </a:path>
            </a:pathLst>
          </a:cu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5652120" y="342900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2060"/>
                </a:solidFill>
                <a:latin typeface="Garamond" pitchFamily="18" charset="0"/>
              </a:rPr>
              <a:t>LSA</a:t>
            </a:r>
            <a:endParaRPr lang="fr-FR" dirty="0">
              <a:solidFill>
                <a:srgbClr val="002060"/>
              </a:solidFill>
              <a:latin typeface="Garamond" pitchFamily="18" charset="0"/>
            </a:endParaRPr>
          </a:p>
        </p:txBody>
      </p:sp>
      <p:sp>
        <p:nvSpPr>
          <p:cNvPr id="58" name="Forme libre 57"/>
          <p:cNvSpPr/>
          <p:nvPr/>
        </p:nvSpPr>
        <p:spPr bwMode="auto">
          <a:xfrm flipV="1">
            <a:off x="6792808" y="2994139"/>
            <a:ext cx="731520" cy="218837"/>
          </a:xfrm>
          <a:custGeom>
            <a:avLst/>
            <a:gdLst>
              <a:gd name="connsiteX0" fmla="*/ 0 w 1165878"/>
              <a:gd name="connsiteY0" fmla="*/ 0 h 423186"/>
              <a:gd name="connsiteX1" fmla="*/ 477672 w 1165878"/>
              <a:gd name="connsiteY1" fmla="*/ 423081 h 423186"/>
              <a:gd name="connsiteX2" fmla="*/ 1105469 w 1165878"/>
              <a:gd name="connsiteY2" fmla="*/ 40943 h 423186"/>
              <a:gd name="connsiteX3" fmla="*/ 1105469 w 1165878"/>
              <a:gd name="connsiteY3" fmla="*/ 54591 h 423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5878" h="423186">
                <a:moveTo>
                  <a:pt x="0" y="0"/>
                </a:moveTo>
                <a:cubicBezTo>
                  <a:pt x="146713" y="208128"/>
                  <a:pt x="293427" y="416257"/>
                  <a:pt x="477672" y="423081"/>
                </a:cubicBezTo>
                <a:cubicBezTo>
                  <a:pt x="661917" y="429905"/>
                  <a:pt x="1000836" y="102358"/>
                  <a:pt x="1105469" y="40943"/>
                </a:cubicBezTo>
                <a:cubicBezTo>
                  <a:pt x="1210102" y="-20472"/>
                  <a:pt x="1157785" y="17059"/>
                  <a:pt x="1105469" y="54591"/>
                </a:cubicBezTo>
              </a:path>
            </a:pathLst>
          </a:cu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6948264" y="268598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2060"/>
                </a:solidFill>
                <a:latin typeface="Garamond" pitchFamily="18" charset="0"/>
              </a:rPr>
              <a:t>LSA</a:t>
            </a:r>
            <a:endParaRPr lang="fr-FR" dirty="0">
              <a:solidFill>
                <a:srgbClr val="002060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95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772400" cy="620712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fr-FR" sz="2800" b="1" dirty="0" smtClean="0">
                <a:latin typeface="Garamond" pitchFamily="18" charset="0"/>
              </a:rPr>
              <a:t>Rappel : les inconvénients de RIP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990600"/>
            <a:ext cx="8726487" cy="4814888"/>
          </a:xfrm>
        </p:spPr>
        <p:txBody>
          <a:bodyPr lIns="92075" tIns="46038" rIns="92075" bIns="46038"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Une seule métrique est utilisée (nombre de sauts). 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fr-FR" sz="2000" dirty="0" smtClean="0">
                <a:latin typeface="Garamond" pitchFamily="18" charset="0"/>
              </a:rPr>
              <a:t>Le plus court chemin en termes de nombre de sauts n’est pas forcément le meilleur en termes de performance.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fr-FR" sz="2000" b="1" dirty="0" smtClean="0">
                <a:latin typeface="Garamond" pitchFamily="18" charset="0"/>
              </a:rPr>
              <a:t>Ex. </a:t>
            </a:r>
            <a:r>
              <a:rPr lang="fr-FR" sz="2000" b="1" dirty="0">
                <a:latin typeface="Garamond" pitchFamily="18" charset="0"/>
              </a:rPr>
              <a:t>u</a:t>
            </a:r>
            <a:r>
              <a:rPr lang="fr-FR" sz="2000" b="1" dirty="0" smtClean="0">
                <a:latin typeface="Garamond" pitchFamily="18" charset="0"/>
              </a:rPr>
              <a:t>ne surcharge sur l’unes des routes. </a:t>
            </a:r>
          </a:p>
          <a:p>
            <a:pPr marL="342900" lvl="3" indent="-342900" algn="just" eaLnBrk="1" hangingPunct="1">
              <a:lnSpc>
                <a:spcPct val="90000"/>
              </a:lnSpc>
              <a:buSzTx/>
              <a:defRPr/>
            </a:pPr>
            <a:endParaRPr lang="fr-FR" sz="12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marL="342900" lvl="3" indent="-342900" algn="just" eaLnBrk="1" hangingPunct="1">
              <a:lnSpc>
                <a:spcPct val="90000"/>
              </a:lnSpc>
              <a:buSzTx/>
              <a:defRPr/>
            </a:pPr>
            <a:r>
              <a:rPr lang="fr-FR" b="1" dirty="0" smtClean="0">
                <a:solidFill>
                  <a:srgbClr val="FF0000"/>
                </a:solidFill>
                <a:latin typeface="Garamond" pitchFamily="18" charset="0"/>
              </a:rPr>
              <a:t>RIP n’est pas fiable : </a:t>
            </a:r>
            <a:r>
              <a:rPr lang="fr-FR" b="1" dirty="0" smtClean="0">
                <a:latin typeface="Garamond" pitchFamily="18" charset="0"/>
              </a:rPr>
              <a:t>utilise UDP </a:t>
            </a:r>
            <a:r>
              <a:rPr lang="fr-FR" b="1" dirty="0" smtClean="0">
                <a:latin typeface="Garamond" pitchFamily="18" charset="0"/>
                <a:sym typeface="Wingdings" pitchFamily="2" charset="2"/>
              </a:rPr>
              <a:t> </a:t>
            </a:r>
            <a:r>
              <a:rPr lang="fr-FR" dirty="0" smtClean="0">
                <a:latin typeface="Garamond" pitchFamily="18" charset="0"/>
                <a:sym typeface="Wingdings" pitchFamily="2" charset="2"/>
              </a:rPr>
              <a:t>possibilité de perte des tables de routage.</a:t>
            </a:r>
            <a:endParaRPr lang="fr-FR" dirty="0" smtClean="0">
              <a:latin typeface="Garamond" pitchFamily="18" charset="0"/>
            </a:endParaRPr>
          </a:p>
          <a:p>
            <a:pPr marL="342900" lvl="3" indent="-342900" algn="just" eaLnBrk="1" hangingPunct="1">
              <a:lnSpc>
                <a:spcPct val="90000"/>
              </a:lnSpc>
              <a:buSzTx/>
              <a:defRPr/>
            </a:pPr>
            <a:endParaRPr lang="fr-FR" sz="1200" dirty="0" smtClean="0">
              <a:latin typeface="Garamond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Ne gère pas les grands réseaux (obsolète) : nombre de saut limité à 15.</a:t>
            </a:r>
          </a:p>
          <a:p>
            <a:pPr marL="800100" lvl="2" indent="-342900" algn="just">
              <a:buClr>
                <a:srgbClr val="FF0000"/>
              </a:buClr>
              <a:buSzPct val="90000"/>
              <a:defRPr/>
            </a:pPr>
            <a:r>
              <a:rPr lang="fr-FR" b="1" dirty="0" smtClean="0">
                <a:latin typeface="Garamond" pitchFamily="18" charset="0"/>
                <a:sym typeface="Wingdings" pitchFamily="2" charset="2"/>
              </a:rPr>
              <a:t>Distance </a:t>
            </a:r>
            <a:r>
              <a:rPr lang="fr-FR" b="1" dirty="0">
                <a:latin typeface="Garamond" pitchFamily="18" charset="0"/>
                <a:sym typeface="Wingdings" pitchFamily="2" charset="2"/>
              </a:rPr>
              <a:t>codée sur 4 </a:t>
            </a:r>
            <a:r>
              <a:rPr lang="fr-FR" b="1" dirty="0" smtClean="0">
                <a:latin typeface="Garamond" pitchFamily="18" charset="0"/>
                <a:sym typeface="Wingdings" pitchFamily="2" charset="2"/>
              </a:rPr>
              <a:t>bits.</a:t>
            </a:r>
            <a:endParaRPr lang="fr-FR" dirty="0" smtClean="0">
              <a:latin typeface="Garamond" pitchFamily="18" charset="0"/>
            </a:endParaRPr>
          </a:p>
          <a:p>
            <a:pPr marL="800100" lvl="2" indent="-342900" algn="just">
              <a:buClr>
                <a:srgbClr val="FF0000"/>
              </a:buClr>
              <a:buSzPct val="90000"/>
              <a:defRPr/>
            </a:pPr>
            <a:r>
              <a:rPr lang="fr-FR" b="1" dirty="0" smtClean="0">
                <a:latin typeface="Garamond" pitchFamily="18" charset="0"/>
              </a:rPr>
              <a:t>Métrique </a:t>
            </a:r>
            <a:r>
              <a:rPr lang="fr-FR" b="1" dirty="0">
                <a:latin typeface="Garamond" pitchFamily="18" charset="0"/>
              </a:rPr>
              <a:t>= 16 </a:t>
            </a:r>
            <a:r>
              <a:rPr lang="fr-FR" dirty="0" smtClean="0">
                <a:latin typeface="Garamond" pitchFamily="18" charset="0"/>
                <a:sym typeface="Wingdings" pitchFamily="2" charset="2"/>
              </a:rPr>
              <a:t> </a:t>
            </a:r>
            <a:r>
              <a:rPr lang="fr-FR" dirty="0" smtClean="0">
                <a:latin typeface="Garamond" pitchFamily="18" charset="0"/>
              </a:rPr>
              <a:t>inaccessibilité </a:t>
            </a:r>
            <a:r>
              <a:rPr lang="fr-FR" dirty="0">
                <a:latin typeface="Garamond" pitchFamily="18" charset="0"/>
              </a:rPr>
              <a:t>de la destination.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fr-FR" sz="1200" dirty="0" smtClean="0">
              <a:latin typeface="Garamond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fr-FR" sz="2000" dirty="0" smtClean="0">
                <a:latin typeface="Garamond" pitchFamily="18" charset="0"/>
              </a:rPr>
              <a:t>Des diffusions régulières de la table de routage complète utilisent 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une grande quantité de bande passante </a:t>
            </a:r>
            <a:r>
              <a:rPr lang="fr-FR" sz="2000" dirty="0">
                <a:latin typeface="Garamond" pitchFamily="18" charset="0"/>
              </a:rPr>
              <a:t>et cela malgré la convergence. </a:t>
            </a:r>
          </a:p>
          <a:p>
            <a:pPr marL="342900" lvl="3" indent="-342900" algn="just" eaLnBrk="1" hangingPunct="1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endParaRPr lang="fr-FR" sz="1200" b="1" dirty="0" smtClean="0">
              <a:latin typeface="Garamond" pitchFamily="18" charset="0"/>
            </a:endParaRPr>
          </a:p>
          <a:p>
            <a:pPr marL="342900" lvl="3" indent="-342900" algn="just" eaLnBrk="1" hangingPunct="1">
              <a:lnSpc>
                <a:spcPct val="90000"/>
              </a:lnSpc>
              <a:buSzTx/>
              <a:defRPr/>
            </a:pPr>
            <a:r>
              <a:rPr lang="fr-FR" b="1" dirty="0" smtClean="0">
                <a:solidFill>
                  <a:srgbClr val="FF0000"/>
                </a:solidFill>
                <a:latin typeface="Garamond" pitchFamily="18" charset="0"/>
              </a:rPr>
              <a:t>Problème de la convergence lente</a:t>
            </a:r>
            <a:r>
              <a:rPr lang="fr-FR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dirty="0" smtClean="0">
                <a:latin typeface="Garamond" pitchFamily="18" charset="0"/>
                <a:sym typeface="Wingdings" pitchFamily="2" charset="2"/>
              </a:rPr>
              <a:t> </a:t>
            </a:r>
            <a:r>
              <a:rPr lang="fr-FR" b="1" dirty="0" smtClean="0">
                <a:latin typeface="Garamond" pitchFamily="18" charset="0"/>
                <a:sym typeface="Wingdings" pitchFamily="2" charset="2"/>
              </a:rPr>
              <a:t>les nœuds ne disposent pas de vision globale : </a:t>
            </a:r>
            <a:r>
              <a:rPr lang="fr-FR" dirty="0" smtClean="0">
                <a:latin typeface="Garamond" pitchFamily="18" charset="0"/>
                <a:sym typeface="Wingdings" pitchFamily="2" charset="2"/>
              </a:rPr>
              <a:t>besoin  d’échanger les tables de routage entre voisins. </a:t>
            </a:r>
            <a:endParaRPr lang="fr-FR" b="1" dirty="0" smtClean="0">
              <a:latin typeface="Garamond" pitchFamily="18" charset="0"/>
            </a:endParaRPr>
          </a:p>
          <a:p>
            <a:pPr marL="342900" lvl="3" indent="-342900" algn="just" eaLnBrk="1" hangingPunct="1">
              <a:lnSpc>
                <a:spcPct val="90000"/>
              </a:lnSpc>
              <a:buSzTx/>
              <a:defRPr/>
            </a:pPr>
            <a:endParaRPr lang="fr-FR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marL="742950" lvl="2" indent="-342900" algn="just">
              <a:lnSpc>
                <a:spcPts val="2600"/>
              </a:lnSpc>
              <a:buClr>
                <a:srgbClr val="333399"/>
              </a:buClr>
              <a:defRPr/>
            </a:pPr>
            <a:endParaRPr lang="fr-FR" b="1" dirty="0" smtClean="0">
              <a:solidFill>
                <a:schemeClr val="accent6"/>
              </a:solidFill>
              <a:latin typeface="Garamond" pitchFamily="18" charset="0"/>
            </a:endParaRPr>
          </a:p>
          <a:p>
            <a:pPr marL="742950" lvl="2" indent="-342900" algn="just">
              <a:lnSpc>
                <a:spcPts val="2600"/>
              </a:lnSpc>
              <a:buClr>
                <a:srgbClr val="333399"/>
              </a:buClr>
              <a:defRPr/>
            </a:pPr>
            <a:endParaRPr lang="fr-FR" b="1" dirty="0" smtClean="0">
              <a:solidFill>
                <a:schemeClr val="accent6"/>
              </a:solidFill>
              <a:latin typeface="Garamond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fr-FR" sz="20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fr-FR" sz="20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fr-FR" sz="20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fr-FR" sz="20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endParaRPr lang="fr-FR" sz="2000" dirty="0" smtClean="0">
              <a:latin typeface="Garamond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293D2C-6CD6-4CAF-B439-B1AB380175F5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65541" name="Rectangle 4"/>
          <p:cNvSpPr>
            <a:spLocks noChangeArrowheads="1"/>
          </p:cNvSpPr>
          <p:nvPr/>
        </p:nvSpPr>
        <p:spPr bwMode="auto">
          <a:xfrm>
            <a:off x="107950" y="981075"/>
            <a:ext cx="8712200" cy="133191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152400" y="2965887"/>
            <a:ext cx="7991475" cy="118872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107950" y="4262094"/>
            <a:ext cx="8685213" cy="64008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544" name="Rectangle 8"/>
          <p:cNvSpPr>
            <a:spLocks noChangeArrowheads="1"/>
          </p:cNvSpPr>
          <p:nvPr/>
        </p:nvSpPr>
        <p:spPr bwMode="auto">
          <a:xfrm>
            <a:off x="139700" y="2461832"/>
            <a:ext cx="8503920" cy="36576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545" name="Rectangle 8"/>
          <p:cNvSpPr>
            <a:spLocks noChangeArrowheads="1"/>
          </p:cNvSpPr>
          <p:nvPr/>
        </p:nvSpPr>
        <p:spPr bwMode="auto">
          <a:xfrm>
            <a:off x="134938" y="5044240"/>
            <a:ext cx="8685212" cy="684212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6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21C6E9-B511-47CE-B5B9-9B76D1DE62FE}" type="slidenum">
              <a:rPr lang="fr-FR" smtClean="0"/>
              <a:pPr>
                <a:defRPr/>
              </a:pPr>
              <a:t>30</a:t>
            </a:fld>
            <a:endParaRPr lang="fr-FR"/>
          </a:p>
        </p:txBody>
      </p:sp>
      <p:grpSp>
        <p:nvGrpSpPr>
          <p:cNvPr id="12" name="Groupe 29"/>
          <p:cNvGrpSpPr>
            <a:grpSpLocks/>
          </p:cNvGrpSpPr>
          <p:nvPr/>
        </p:nvGrpSpPr>
        <p:grpSpPr bwMode="auto">
          <a:xfrm>
            <a:off x="5074617" y="2465388"/>
            <a:ext cx="2952750" cy="1900237"/>
            <a:chOff x="3059832" y="2682026"/>
            <a:chExt cx="2952328" cy="1899102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2686697"/>
              <a:ext cx="2952328" cy="1894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ZoneTexte 16"/>
            <p:cNvSpPr txBox="1">
              <a:spLocks noChangeArrowheads="1"/>
            </p:cNvSpPr>
            <p:nvPr/>
          </p:nvSpPr>
          <p:spPr bwMode="auto">
            <a:xfrm>
              <a:off x="3219626" y="3162454"/>
              <a:ext cx="423453" cy="33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solidFill>
                    <a:srgbClr val="800000"/>
                  </a:solidFill>
                  <a:latin typeface="Garamond" pitchFamily="18" charset="0"/>
                </a:rPr>
                <a:t>R6</a:t>
              </a:r>
              <a:endParaRPr lang="fr-FR" sz="1600" dirty="0">
                <a:solidFill>
                  <a:srgbClr val="800000"/>
                </a:solidFill>
                <a:latin typeface="Garamond" pitchFamily="18" charset="0"/>
              </a:endParaRPr>
            </a:p>
          </p:txBody>
        </p:sp>
        <p:sp>
          <p:nvSpPr>
            <p:cNvPr id="15" name="ZoneTexte 17"/>
            <p:cNvSpPr txBox="1">
              <a:spLocks noChangeArrowheads="1"/>
            </p:cNvSpPr>
            <p:nvPr/>
          </p:nvSpPr>
          <p:spPr bwMode="auto">
            <a:xfrm>
              <a:off x="5460050" y="3140968"/>
              <a:ext cx="505196" cy="33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solidFill>
                    <a:srgbClr val="800000"/>
                  </a:solidFill>
                  <a:latin typeface="Garamond" pitchFamily="18" charset="0"/>
                </a:rPr>
                <a:t>R10</a:t>
              </a:r>
              <a:endParaRPr lang="fr-FR" sz="1600" dirty="0">
                <a:solidFill>
                  <a:srgbClr val="800000"/>
                </a:solidFill>
                <a:latin typeface="Garamond" pitchFamily="18" charset="0"/>
              </a:endParaRPr>
            </a:p>
          </p:txBody>
        </p:sp>
        <p:sp>
          <p:nvSpPr>
            <p:cNvPr id="16" name="ZoneTexte 18"/>
            <p:cNvSpPr txBox="1">
              <a:spLocks noChangeArrowheads="1"/>
            </p:cNvSpPr>
            <p:nvPr/>
          </p:nvSpPr>
          <p:spPr bwMode="auto">
            <a:xfrm>
              <a:off x="4839402" y="2682026"/>
              <a:ext cx="423453" cy="33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solidFill>
                    <a:srgbClr val="800000"/>
                  </a:solidFill>
                  <a:latin typeface="Garamond" pitchFamily="18" charset="0"/>
                </a:rPr>
                <a:t>R8</a:t>
              </a:r>
              <a:endParaRPr lang="fr-FR" sz="1600" dirty="0">
                <a:solidFill>
                  <a:srgbClr val="800000"/>
                </a:solidFill>
                <a:latin typeface="Garamond" pitchFamily="18" charset="0"/>
              </a:endParaRPr>
            </a:p>
          </p:txBody>
        </p:sp>
        <p:sp>
          <p:nvSpPr>
            <p:cNvPr id="17" name="ZoneTexte 19"/>
            <p:cNvSpPr txBox="1">
              <a:spLocks noChangeArrowheads="1"/>
            </p:cNvSpPr>
            <p:nvPr/>
          </p:nvSpPr>
          <p:spPr bwMode="auto">
            <a:xfrm>
              <a:off x="4780841" y="4221088"/>
              <a:ext cx="423453" cy="33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solidFill>
                    <a:srgbClr val="800000"/>
                  </a:solidFill>
                  <a:latin typeface="Garamond" pitchFamily="18" charset="0"/>
                </a:rPr>
                <a:t>R9</a:t>
              </a:r>
              <a:endParaRPr lang="fr-FR" sz="1600" dirty="0">
                <a:solidFill>
                  <a:srgbClr val="800000"/>
                </a:solidFill>
                <a:latin typeface="Garamond" pitchFamily="18" charset="0"/>
              </a:endParaRPr>
            </a:p>
          </p:txBody>
        </p:sp>
        <p:sp>
          <p:nvSpPr>
            <p:cNvPr id="18" name="ZoneTexte 20"/>
            <p:cNvSpPr txBox="1">
              <a:spLocks noChangeArrowheads="1"/>
            </p:cNvSpPr>
            <p:nvPr/>
          </p:nvSpPr>
          <p:spPr bwMode="auto">
            <a:xfrm>
              <a:off x="4389134" y="3150514"/>
              <a:ext cx="423453" cy="33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solidFill>
                    <a:srgbClr val="800000"/>
                  </a:solidFill>
                  <a:latin typeface="Garamond" pitchFamily="18" charset="0"/>
                </a:rPr>
                <a:t>R7</a:t>
              </a:r>
              <a:endParaRPr lang="fr-FR" sz="1600" dirty="0">
                <a:solidFill>
                  <a:srgbClr val="800000"/>
                </a:solidFill>
                <a:latin typeface="Garamond" pitchFamily="18" charset="0"/>
              </a:endParaRPr>
            </a:p>
          </p:txBody>
        </p:sp>
      </p:grpSp>
      <p:cxnSp>
        <p:nvCxnSpPr>
          <p:cNvPr id="20" name="Connecteur droit 19"/>
          <p:cNvCxnSpPr/>
          <p:nvPr/>
        </p:nvCxnSpPr>
        <p:spPr bwMode="auto">
          <a:xfrm flipH="1">
            <a:off x="6834592" y="3372961"/>
            <a:ext cx="640080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Connecteur droit 20"/>
          <p:cNvCxnSpPr/>
          <p:nvPr/>
        </p:nvCxnSpPr>
        <p:spPr bwMode="auto">
          <a:xfrm flipV="1">
            <a:off x="6550992" y="3489589"/>
            <a:ext cx="794" cy="587483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Connecteur droit 22"/>
          <p:cNvCxnSpPr/>
          <p:nvPr/>
        </p:nvCxnSpPr>
        <p:spPr bwMode="auto">
          <a:xfrm flipV="1">
            <a:off x="6587504" y="2742213"/>
            <a:ext cx="794" cy="50292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4" name="Groupe 29"/>
          <p:cNvGrpSpPr>
            <a:grpSpLocks/>
          </p:cNvGrpSpPr>
          <p:nvPr/>
        </p:nvGrpSpPr>
        <p:grpSpPr bwMode="auto">
          <a:xfrm>
            <a:off x="1691110" y="2465388"/>
            <a:ext cx="2952750" cy="1900237"/>
            <a:chOff x="3059832" y="2682026"/>
            <a:chExt cx="2952328" cy="1899102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2686697"/>
              <a:ext cx="2952328" cy="1894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ZoneTexte 16"/>
            <p:cNvSpPr txBox="1">
              <a:spLocks noChangeArrowheads="1"/>
            </p:cNvSpPr>
            <p:nvPr/>
          </p:nvSpPr>
          <p:spPr bwMode="auto">
            <a:xfrm>
              <a:off x="3226810" y="3162454"/>
              <a:ext cx="4090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R1</a:t>
              </a:r>
            </a:p>
          </p:txBody>
        </p:sp>
        <p:sp>
          <p:nvSpPr>
            <p:cNvPr id="27" name="ZoneTexte 17"/>
            <p:cNvSpPr txBox="1">
              <a:spLocks noChangeArrowheads="1"/>
            </p:cNvSpPr>
            <p:nvPr/>
          </p:nvSpPr>
          <p:spPr bwMode="auto">
            <a:xfrm>
              <a:off x="5500890" y="3140968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R3</a:t>
              </a:r>
            </a:p>
          </p:txBody>
        </p:sp>
        <p:sp>
          <p:nvSpPr>
            <p:cNvPr id="28" name="ZoneTexte 18"/>
            <p:cNvSpPr txBox="1">
              <a:spLocks noChangeArrowheads="1"/>
            </p:cNvSpPr>
            <p:nvPr/>
          </p:nvSpPr>
          <p:spPr bwMode="auto">
            <a:xfrm>
              <a:off x="4839371" y="2682026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R4</a:t>
              </a:r>
            </a:p>
          </p:txBody>
        </p:sp>
        <p:sp>
          <p:nvSpPr>
            <p:cNvPr id="29" name="ZoneTexte 19"/>
            <p:cNvSpPr txBox="1">
              <a:spLocks noChangeArrowheads="1"/>
            </p:cNvSpPr>
            <p:nvPr/>
          </p:nvSpPr>
          <p:spPr bwMode="auto">
            <a:xfrm>
              <a:off x="4780810" y="4221088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R5</a:t>
              </a:r>
            </a:p>
          </p:txBody>
        </p:sp>
        <p:sp>
          <p:nvSpPr>
            <p:cNvPr id="30" name="ZoneTexte 20"/>
            <p:cNvSpPr txBox="1">
              <a:spLocks noChangeArrowheads="1"/>
            </p:cNvSpPr>
            <p:nvPr/>
          </p:nvSpPr>
          <p:spPr bwMode="auto">
            <a:xfrm>
              <a:off x="4389103" y="3150514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R2</a:t>
              </a:r>
            </a:p>
          </p:txBody>
        </p:sp>
      </p:grpSp>
      <p:cxnSp>
        <p:nvCxnSpPr>
          <p:cNvPr id="32" name="Connecteur droit 31"/>
          <p:cNvCxnSpPr/>
          <p:nvPr/>
        </p:nvCxnSpPr>
        <p:spPr bwMode="auto">
          <a:xfrm flipH="1">
            <a:off x="3451085" y="3372961"/>
            <a:ext cx="640080" cy="0"/>
          </a:xfrm>
          <a:prstGeom prst="line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Connecteur droit 32"/>
          <p:cNvCxnSpPr/>
          <p:nvPr/>
        </p:nvCxnSpPr>
        <p:spPr bwMode="auto">
          <a:xfrm flipV="1">
            <a:off x="3167485" y="3489589"/>
            <a:ext cx="794" cy="587483"/>
          </a:xfrm>
          <a:prstGeom prst="line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Connecteur droit 33"/>
          <p:cNvCxnSpPr/>
          <p:nvPr/>
        </p:nvCxnSpPr>
        <p:spPr bwMode="auto">
          <a:xfrm flipH="1">
            <a:off x="2326253" y="3356992"/>
            <a:ext cx="594360" cy="0"/>
          </a:xfrm>
          <a:prstGeom prst="line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Connecteur droit 34"/>
          <p:cNvCxnSpPr/>
          <p:nvPr/>
        </p:nvCxnSpPr>
        <p:spPr bwMode="auto">
          <a:xfrm flipV="1">
            <a:off x="3203997" y="2742213"/>
            <a:ext cx="794" cy="502920"/>
          </a:xfrm>
          <a:prstGeom prst="line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Forme libre 2"/>
          <p:cNvSpPr/>
          <p:nvPr/>
        </p:nvSpPr>
        <p:spPr bwMode="auto">
          <a:xfrm>
            <a:off x="6660232" y="3590479"/>
            <a:ext cx="1165878" cy="203999"/>
          </a:xfrm>
          <a:custGeom>
            <a:avLst/>
            <a:gdLst>
              <a:gd name="connsiteX0" fmla="*/ 0 w 1165878"/>
              <a:gd name="connsiteY0" fmla="*/ 0 h 423186"/>
              <a:gd name="connsiteX1" fmla="*/ 477672 w 1165878"/>
              <a:gd name="connsiteY1" fmla="*/ 423081 h 423186"/>
              <a:gd name="connsiteX2" fmla="*/ 1105469 w 1165878"/>
              <a:gd name="connsiteY2" fmla="*/ 40943 h 423186"/>
              <a:gd name="connsiteX3" fmla="*/ 1105469 w 1165878"/>
              <a:gd name="connsiteY3" fmla="*/ 54591 h 423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5878" h="423186">
                <a:moveTo>
                  <a:pt x="0" y="0"/>
                </a:moveTo>
                <a:cubicBezTo>
                  <a:pt x="146713" y="208128"/>
                  <a:pt x="293427" y="416257"/>
                  <a:pt x="477672" y="423081"/>
                </a:cubicBezTo>
                <a:cubicBezTo>
                  <a:pt x="661917" y="429905"/>
                  <a:pt x="1000836" y="102358"/>
                  <a:pt x="1105469" y="40943"/>
                </a:cubicBezTo>
                <a:cubicBezTo>
                  <a:pt x="1210102" y="-20472"/>
                  <a:pt x="1157785" y="17059"/>
                  <a:pt x="1105469" y="54591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Forme libre 30"/>
          <p:cNvSpPr/>
          <p:nvPr/>
        </p:nvSpPr>
        <p:spPr bwMode="auto">
          <a:xfrm>
            <a:off x="3275856" y="3573016"/>
            <a:ext cx="1165878" cy="203999"/>
          </a:xfrm>
          <a:custGeom>
            <a:avLst/>
            <a:gdLst>
              <a:gd name="connsiteX0" fmla="*/ 0 w 1165878"/>
              <a:gd name="connsiteY0" fmla="*/ 0 h 423186"/>
              <a:gd name="connsiteX1" fmla="*/ 477672 w 1165878"/>
              <a:gd name="connsiteY1" fmla="*/ 423081 h 423186"/>
              <a:gd name="connsiteX2" fmla="*/ 1105469 w 1165878"/>
              <a:gd name="connsiteY2" fmla="*/ 40943 h 423186"/>
              <a:gd name="connsiteX3" fmla="*/ 1105469 w 1165878"/>
              <a:gd name="connsiteY3" fmla="*/ 54591 h 423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5878" h="423186">
                <a:moveTo>
                  <a:pt x="0" y="0"/>
                </a:moveTo>
                <a:cubicBezTo>
                  <a:pt x="146713" y="208128"/>
                  <a:pt x="293427" y="416257"/>
                  <a:pt x="477672" y="423081"/>
                </a:cubicBezTo>
                <a:cubicBezTo>
                  <a:pt x="661917" y="429905"/>
                  <a:pt x="1000836" y="102358"/>
                  <a:pt x="1105469" y="40943"/>
                </a:cubicBezTo>
                <a:cubicBezTo>
                  <a:pt x="1210102" y="-20472"/>
                  <a:pt x="1157785" y="17059"/>
                  <a:pt x="1105469" y="54591"/>
                </a:cubicBezTo>
              </a:path>
            </a:pathLst>
          </a:cu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itre 1"/>
          <p:cNvSpPr>
            <a:spLocks noGrp="1"/>
          </p:cNvSpPr>
          <p:nvPr>
            <p:ph type="title"/>
          </p:nvPr>
        </p:nvSpPr>
        <p:spPr>
          <a:xfrm>
            <a:off x="35496" y="91480"/>
            <a:ext cx="8961120" cy="457200"/>
          </a:xfrm>
        </p:spPr>
        <p:txBody>
          <a:bodyPr/>
          <a:lstStyle/>
          <a:p>
            <a:r>
              <a:rPr lang="fr-FR" sz="2800" b="1" dirty="0">
                <a:solidFill>
                  <a:schemeClr val="accent6"/>
                </a:solidFill>
                <a:latin typeface="Garamond" pitchFamily="18" charset="0"/>
              </a:rPr>
              <a:t>Ex. Construction du LSDB</a:t>
            </a:r>
            <a:endParaRPr lang="fr-FR" sz="2400" b="1" dirty="0">
              <a:solidFill>
                <a:schemeClr val="accent6"/>
              </a:solidFill>
              <a:latin typeface="Garamond" pitchFamily="18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6876256" y="342900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Garamond" pitchFamily="18" charset="0"/>
              </a:rPr>
              <a:t>LSA</a:t>
            </a:r>
            <a:endParaRPr lang="fr-FR" dirty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3477673" y="342900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  <a:latin typeface="Garamond" pitchFamily="18" charset="0"/>
              </a:rPr>
              <a:t>LSA</a:t>
            </a:r>
            <a:endParaRPr lang="fr-FR" dirty="0">
              <a:solidFill>
                <a:srgbClr val="C00000"/>
              </a:solidFill>
              <a:latin typeface="Garamond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91894" y="4797151"/>
            <a:ext cx="3293209" cy="701731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800000"/>
                </a:solidFill>
                <a:latin typeface="Garamond" pitchFamily="18" charset="0"/>
              </a:rPr>
              <a:t>Découverte de voisinage par R2</a:t>
            </a:r>
          </a:p>
          <a:p>
            <a:r>
              <a:rPr lang="fr-FR" dirty="0" smtClean="0">
                <a:solidFill>
                  <a:srgbClr val="800000"/>
                </a:solidFill>
                <a:latin typeface="Garamond" pitchFamily="18" charset="0"/>
              </a:rPr>
              <a:t>(échange de messages Hello)</a:t>
            </a:r>
            <a:endParaRPr lang="fr-FR" dirty="0">
              <a:solidFill>
                <a:srgbClr val="800000"/>
              </a:solidFill>
            </a:endParaRPr>
          </a:p>
        </p:txBody>
      </p:sp>
      <p:cxnSp>
        <p:nvCxnSpPr>
          <p:cNvPr id="41" name="Connecteur droit avec flèche 40"/>
          <p:cNvCxnSpPr/>
          <p:nvPr/>
        </p:nvCxnSpPr>
        <p:spPr bwMode="auto">
          <a:xfrm flipH="1">
            <a:off x="1880592" y="3490167"/>
            <a:ext cx="1040021" cy="1307563"/>
          </a:xfrm>
          <a:prstGeom prst="straightConnector1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42" name="Connecteur droit 41"/>
          <p:cNvCxnSpPr/>
          <p:nvPr/>
        </p:nvCxnSpPr>
        <p:spPr bwMode="auto">
          <a:xfrm flipH="1">
            <a:off x="5709760" y="3356992"/>
            <a:ext cx="594360" cy="0"/>
          </a:xfrm>
          <a:prstGeom prst="line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Connecteur droit 42"/>
          <p:cNvCxnSpPr/>
          <p:nvPr/>
        </p:nvCxnSpPr>
        <p:spPr bwMode="auto">
          <a:xfrm flipH="1">
            <a:off x="4585648" y="3356992"/>
            <a:ext cx="594360" cy="0"/>
          </a:xfrm>
          <a:prstGeom prst="line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Forme libre 43"/>
          <p:cNvSpPr/>
          <p:nvPr/>
        </p:nvSpPr>
        <p:spPr bwMode="auto">
          <a:xfrm flipV="1">
            <a:off x="6792808" y="2994139"/>
            <a:ext cx="731520" cy="218837"/>
          </a:xfrm>
          <a:custGeom>
            <a:avLst/>
            <a:gdLst>
              <a:gd name="connsiteX0" fmla="*/ 0 w 1165878"/>
              <a:gd name="connsiteY0" fmla="*/ 0 h 423186"/>
              <a:gd name="connsiteX1" fmla="*/ 477672 w 1165878"/>
              <a:gd name="connsiteY1" fmla="*/ 423081 h 423186"/>
              <a:gd name="connsiteX2" fmla="*/ 1105469 w 1165878"/>
              <a:gd name="connsiteY2" fmla="*/ 40943 h 423186"/>
              <a:gd name="connsiteX3" fmla="*/ 1105469 w 1165878"/>
              <a:gd name="connsiteY3" fmla="*/ 54591 h 423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5878" h="423186">
                <a:moveTo>
                  <a:pt x="0" y="0"/>
                </a:moveTo>
                <a:cubicBezTo>
                  <a:pt x="146713" y="208128"/>
                  <a:pt x="293427" y="416257"/>
                  <a:pt x="477672" y="423081"/>
                </a:cubicBezTo>
                <a:cubicBezTo>
                  <a:pt x="661917" y="429905"/>
                  <a:pt x="1000836" y="102358"/>
                  <a:pt x="1105469" y="40943"/>
                </a:cubicBezTo>
                <a:cubicBezTo>
                  <a:pt x="1210102" y="-20472"/>
                  <a:pt x="1157785" y="17059"/>
                  <a:pt x="1105469" y="54591"/>
                </a:cubicBezTo>
              </a:path>
            </a:pathLst>
          </a:cu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6948264" y="268598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2060"/>
                </a:solidFill>
                <a:latin typeface="Garamond" pitchFamily="18" charset="0"/>
              </a:rPr>
              <a:t>LSA</a:t>
            </a:r>
            <a:endParaRPr lang="fr-FR" dirty="0">
              <a:solidFill>
                <a:srgbClr val="002060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82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21C6E9-B511-47CE-B5B9-9B76D1DE62FE}" type="slidenum">
              <a:rPr lang="fr-FR" smtClean="0"/>
              <a:pPr>
                <a:defRPr/>
              </a:pPr>
              <a:t>31</a:t>
            </a:fld>
            <a:endParaRPr lang="fr-FR"/>
          </a:p>
        </p:txBody>
      </p:sp>
      <p:grpSp>
        <p:nvGrpSpPr>
          <p:cNvPr id="12" name="Groupe 29"/>
          <p:cNvGrpSpPr>
            <a:grpSpLocks/>
          </p:cNvGrpSpPr>
          <p:nvPr/>
        </p:nvGrpSpPr>
        <p:grpSpPr bwMode="auto">
          <a:xfrm>
            <a:off x="5074617" y="2465388"/>
            <a:ext cx="2952750" cy="1900237"/>
            <a:chOff x="3059832" y="2682026"/>
            <a:chExt cx="2952328" cy="1899102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2686697"/>
              <a:ext cx="2952328" cy="1894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ZoneTexte 16"/>
            <p:cNvSpPr txBox="1">
              <a:spLocks noChangeArrowheads="1"/>
            </p:cNvSpPr>
            <p:nvPr/>
          </p:nvSpPr>
          <p:spPr bwMode="auto">
            <a:xfrm>
              <a:off x="3219626" y="3162454"/>
              <a:ext cx="423453" cy="33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solidFill>
                    <a:srgbClr val="800000"/>
                  </a:solidFill>
                  <a:latin typeface="Garamond" pitchFamily="18" charset="0"/>
                </a:rPr>
                <a:t>R6</a:t>
              </a:r>
              <a:endParaRPr lang="fr-FR" sz="1600" dirty="0">
                <a:solidFill>
                  <a:srgbClr val="800000"/>
                </a:solidFill>
                <a:latin typeface="Garamond" pitchFamily="18" charset="0"/>
              </a:endParaRPr>
            </a:p>
          </p:txBody>
        </p:sp>
        <p:sp>
          <p:nvSpPr>
            <p:cNvPr id="15" name="ZoneTexte 17"/>
            <p:cNvSpPr txBox="1">
              <a:spLocks noChangeArrowheads="1"/>
            </p:cNvSpPr>
            <p:nvPr/>
          </p:nvSpPr>
          <p:spPr bwMode="auto">
            <a:xfrm>
              <a:off x="5460050" y="3140968"/>
              <a:ext cx="505196" cy="33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solidFill>
                    <a:srgbClr val="800000"/>
                  </a:solidFill>
                  <a:latin typeface="Garamond" pitchFamily="18" charset="0"/>
                </a:rPr>
                <a:t>R10</a:t>
              </a:r>
              <a:endParaRPr lang="fr-FR" sz="1600" dirty="0">
                <a:solidFill>
                  <a:srgbClr val="800000"/>
                </a:solidFill>
                <a:latin typeface="Garamond" pitchFamily="18" charset="0"/>
              </a:endParaRPr>
            </a:p>
          </p:txBody>
        </p:sp>
        <p:sp>
          <p:nvSpPr>
            <p:cNvPr id="16" name="ZoneTexte 18"/>
            <p:cNvSpPr txBox="1">
              <a:spLocks noChangeArrowheads="1"/>
            </p:cNvSpPr>
            <p:nvPr/>
          </p:nvSpPr>
          <p:spPr bwMode="auto">
            <a:xfrm>
              <a:off x="4839402" y="2682026"/>
              <a:ext cx="423453" cy="33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solidFill>
                    <a:srgbClr val="800000"/>
                  </a:solidFill>
                  <a:latin typeface="Garamond" pitchFamily="18" charset="0"/>
                </a:rPr>
                <a:t>R8</a:t>
              </a:r>
              <a:endParaRPr lang="fr-FR" sz="1600" dirty="0">
                <a:solidFill>
                  <a:srgbClr val="800000"/>
                </a:solidFill>
                <a:latin typeface="Garamond" pitchFamily="18" charset="0"/>
              </a:endParaRPr>
            </a:p>
          </p:txBody>
        </p:sp>
        <p:sp>
          <p:nvSpPr>
            <p:cNvPr id="17" name="ZoneTexte 19"/>
            <p:cNvSpPr txBox="1">
              <a:spLocks noChangeArrowheads="1"/>
            </p:cNvSpPr>
            <p:nvPr/>
          </p:nvSpPr>
          <p:spPr bwMode="auto">
            <a:xfrm>
              <a:off x="4780841" y="4221088"/>
              <a:ext cx="423453" cy="33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solidFill>
                    <a:srgbClr val="800000"/>
                  </a:solidFill>
                  <a:latin typeface="Garamond" pitchFamily="18" charset="0"/>
                </a:rPr>
                <a:t>R9</a:t>
              </a:r>
              <a:endParaRPr lang="fr-FR" sz="1600" dirty="0">
                <a:solidFill>
                  <a:srgbClr val="800000"/>
                </a:solidFill>
                <a:latin typeface="Garamond" pitchFamily="18" charset="0"/>
              </a:endParaRPr>
            </a:p>
          </p:txBody>
        </p:sp>
        <p:sp>
          <p:nvSpPr>
            <p:cNvPr id="18" name="ZoneTexte 20"/>
            <p:cNvSpPr txBox="1">
              <a:spLocks noChangeArrowheads="1"/>
            </p:cNvSpPr>
            <p:nvPr/>
          </p:nvSpPr>
          <p:spPr bwMode="auto">
            <a:xfrm>
              <a:off x="4389134" y="3150514"/>
              <a:ext cx="423453" cy="33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solidFill>
                    <a:srgbClr val="800000"/>
                  </a:solidFill>
                  <a:latin typeface="Garamond" pitchFamily="18" charset="0"/>
                </a:rPr>
                <a:t>R7</a:t>
              </a:r>
              <a:endParaRPr lang="fr-FR" sz="1600" dirty="0">
                <a:solidFill>
                  <a:srgbClr val="800000"/>
                </a:solidFill>
                <a:latin typeface="Garamond" pitchFamily="18" charset="0"/>
              </a:endParaRPr>
            </a:p>
          </p:txBody>
        </p:sp>
      </p:grpSp>
      <p:cxnSp>
        <p:nvCxnSpPr>
          <p:cNvPr id="20" name="Connecteur droit 19"/>
          <p:cNvCxnSpPr/>
          <p:nvPr/>
        </p:nvCxnSpPr>
        <p:spPr bwMode="auto">
          <a:xfrm flipH="1">
            <a:off x="6834592" y="3372961"/>
            <a:ext cx="640080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Connecteur droit 20"/>
          <p:cNvCxnSpPr/>
          <p:nvPr/>
        </p:nvCxnSpPr>
        <p:spPr bwMode="auto">
          <a:xfrm flipV="1">
            <a:off x="6550992" y="3489589"/>
            <a:ext cx="794" cy="587483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Connecteur droit 22"/>
          <p:cNvCxnSpPr/>
          <p:nvPr/>
        </p:nvCxnSpPr>
        <p:spPr bwMode="auto">
          <a:xfrm flipV="1">
            <a:off x="6587504" y="2742213"/>
            <a:ext cx="794" cy="50292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4" name="Groupe 29"/>
          <p:cNvGrpSpPr>
            <a:grpSpLocks/>
          </p:cNvGrpSpPr>
          <p:nvPr/>
        </p:nvGrpSpPr>
        <p:grpSpPr bwMode="auto">
          <a:xfrm>
            <a:off x="1691110" y="2465388"/>
            <a:ext cx="2952750" cy="1900237"/>
            <a:chOff x="3059832" y="2682026"/>
            <a:chExt cx="2952328" cy="1899102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2686697"/>
              <a:ext cx="2952328" cy="1894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ZoneTexte 16"/>
            <p:cNvSpPr txBox="1">
              <a:spLocks noChangeArrowheads="1"/>
            </p:cNvSpPr>
            <p:nvPr/>
          </p:nvSpPr>
          <p:spPr bwMode="auto">
            <a:xfrm>
              <a:off x="3226810" y="3162454"/>
              <a:ext cx="4090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R1</a:t>
              </a:r>
            </a:p>
          </p:txBody>
        </p:sp>
        <p:sp>
          <p:nvSpPr>
            <p:cNvPr id="27" name="ZoneTexte 17"/>
            <p:cNvSpPr txBox="1">
              <a:spLocks noChangeArrowheads="1"/>
            </p:cNvSpPr>
            <p:nvPr/>
          </p:nvSpPr>
          <p:spPr bwMode="auto">
            <a:xfrm>
              <a:off x="5500890" y="3140968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R3</a:t>
              </a:r>
            </a:p>
          </p:txBody>
        </p:sp>
        <p:sp>
          <p:nvSpPr>
            <p:cNvPr id="28" name="ZoneTexte 18"/>
            <p:cNvSpPr txBox="1">
              <a:spLocks noChangeArrowheads="1"/>
            </p:cNvSpPr>
            <p:nvPr/>
          </p:nvSpPr>
          <p:spPr bwMode="auto">
            <a:xfrm>
              <a:off x="4839371" y="2682026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R4</a:t>
              </a:r>
            </a:p>
          </p:txBody>
        </p:sp>
        <p:sp>
          <p:nvSpPr>
            <p:cNvPr id="29" name="ZoneTexte 19"/>
            <p:cNvSpPr txBox="1">
              <a:spLocks noChangeArrowheads="1"/>
            </p:cNvSpPr>
            <p:nvPr/>
          </p:nvSpPr>
          <p:spPr bwMode="auto">
            <a:xfrm>
              <a:off x="4780810" y="4221088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R5</a:t>
              </a:r>
            </a:p>
          </p:txBody>
        </p:sp>
        <p:sp>
          <p:nvSpPr>
            <p:cNvPr id="30" name="ZoneTexte 20"/>
            <p:cNvSpPr txBox="1">
              <a:spLocks noChangeArrowheads="1"/>
            </p:cNvSpPr>
            <p:nvPr/>
          </p:nvSpPr>
          <p:spPr bwMode="auto">
            <a:xfrm>
              <a:off x="4389103" y="3150514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R2</a:t>
              </a:r>
            </a:p>
          </p:txBody>
        </p:sp>
      </p:grpSp>
      <p:cxnSp>
        <p:nvCxnSpPr>
          <p:cNvPr id="32" name="Connecteur droit 31"/>
          <p:cNvCxnSpPr/>
          <p:nvPr/>
        </p:nvCxnSpPr>
        <p:spPr bwMode="auto">
          <a:xfrm flipH="1">
            <a:off x="3451085" y="3372961"/>
            <a:ext cx="640080" cy="0"/>
          </a:xfrm>
          <a:prstGeom prst="line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Connecteur droit 32"/>
          <p:cNvCxnSpPr/>
          <p:nvPr/>
        </p:nvCxnSpPr>
        <p:spPr bwMode="auto">
          <a:xfrm flipV="1">
            <a:off x="3167485" y="3489589"/>
            <a:ext cx="794" cy="587483"/>
          </a:xfrm>
          <a:prstGeom prst="line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Connecteur droit 33"/>
          <p:cNvCxnSpPr/>
          <p:nvPr/>
        </p:nvCxnSpPr>
        <p:spPr bwMode="auto">
          <a:xfrm flipH="1">
            <a:off x="2326253" y="3356992"/>
            <a:ext cx="594360" cy="0"/>
          </a:xfrm>
          <a:prstGeom prst="line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Connecteur droit 34"/>
          <p:cNvCxnSpPr/>
          <p:nvPr/>
        </p:nvCxnSpPr>
        <p:spPr bwMode="auto">
          <a:xfrm flipV="1">
            <a:off x="3203997" y="2742213"/>
            <a:ext cx="794" cy="502920"/>
          </a:xfrm>
          <a:prstGeom prst="line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Forme libre 2"/>
          <p:cNvSpPr/>
          <p:nvPr/>
        </p:nvSpPr>
        <p:spPr bwMode="auto">
          <a:xfrm>
            <a:off x="6660232" y="3590479"/>
            <a:ext cx="1165878" cy="203999"/>
          </a:xfrm>
          <a:custGeom>
            <a:avLst/>
            <a:gdLst>
              <a:gd name="connsiteX0" fmla="*/ 0 w 1165878"/>
              <a:gd name="connsiteY0" fmla="*/ 0 h 423186"/>
              <a:gd name="connsiteX1" fmla="*/ 477672 w 1165878"/>
              <a:gd name="connsiteY1" fmla="*/ 423081 h 423186"/>
              <a:gd name="connsiteX2" fmla="*/ 1105469 w 1165878"/>
              <a:gd name="connsiteY2" fmla="*/ 40943 h 423186"/>
              <a:gd name="connsiteX3" fmla="*/ 1105469 w 1165878"/>
              <a:gd name="connsiteY3" fmla="*/ 54591 h 423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5878" h="423186">
                <a:moveTo>
                  <a:pt x="0" y="0"/>
                </a:moveTo>
                <a:cubicBezTo>
                  <a:pt x="146713" y="208128"/>
                  <a:pt x="293427" y="416257"/>
                  <a:pt x="477672" y="423081"/>
                </a:cubicBezTo>
                <a:cubicBezTo>
                  <a:pt x="661917" y="429905"/>
                  <a:pt x="1000836" y="102358"/>
                  <a:pt x="1105469" y="40943"/>
                </a:cubicBezTo>
                <a:cubicBezTo>
                  <a:pt x="1210102" y="-20472"/>
                  <a:pt x="1157785" y="17059"/>
                  <a:pt x="1105469" y="54591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Forme libre 30"/>
          <p:cNvSpPr/>
          <p:nvPr/>
        </p:nvSpPr>
        <p:spPr bwMode="auto">
          <a:xfrm>
            <a:off x="3275856" y="3573016"/>
            <a:ext cx="1165878" cy="203999"/>
          </a:xfrm>
          <a:custGeom>
            <a:avLst/>
            <a:gdLst>
              <a:gd name="connsiteX0" fmla="*/ 0 w 1165878"/>
              <a:gd name="connsiteY0" fmla="*/ 0 h 423186"/>
              <a:gd name="connsiteX1" fmla="*/ 477672 w 1165878"/>
              <a:gd name="connsiteY1" fmla="*/ 423081 h 423186"/>
              <a:gd name="connsiteX2" fmla="*/ 1105469 w 1165878"/>
              <a:gd name="connsiteY2" fmla="*/ 40943 h 423186"/>
              <a:gd name="connsiteX3" fmla="*/ 1105469 w 1165878"/>
              <a:gd name="connsiteY3" fmla="*/ 54591 h 423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5878" h="423186">
                <a:moveTo>
                  <a:pt x="0" y="0"/>
                </a:moveTo>
                <a:cubicBezTo>
                  <a:pt x="146713" y="208128"/>
                  <a:pt x="293427" y="416257"/>
                  <a:pt x="477672" y="423081"/>
                </a:cubicBezTo>
                <a:cubicBezTo>
                  <a:pt x="661917" y="429905"/>
                  <a:pt x="1000836" y="102358"/>
                  <a:pt x="1105469" y="40943"/>
                </a:cubicBezTo>
                <a:cubicBezTo>
                  <a:pt x="1210102" y="-20472"/>
                  <a:pt x="1157785" y="17059"/>
                  <a:pt x="1105469" y="54591"/>
                </a:cubicBezTo>
              </a:path>
            </a:pathLst>
          </a:cu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Forme libre 37"/>
          <p:cNvSpPr/>
          <p:nvPr/>
        </p:nvSpPr>
        <p:spPr bwMode="auto">
          <a:xfrm flipV="1">
            <a:off x="4283968" y="2636912"/>
            <a:ext cx="1165878" cy="298449"/>
          </a:xfrm>
          <a:custGeom>
            <a:avLst/>
            <a:gdLst>
              <a:gd name="connsiteX0" fmla="*/ 0 w 1165878"/>
              <a:gd name="connsiteY0" fmla="*/ 0 h 423186"/>
              <a:gd name="connsiteX1" fmla="*/ 477672 w 1165878"/>
              <a:gd name="connsiteY1" fmla="*/ 423081 h 423186"/>
              <a:gd name="connsiteX2" fmla="*/ 1105469 w 1165878"/>
              <a:gd name="connsiteY2" fmla="*/ 40943 h 423186"/>
              <a:gd name="connsiteX3" fmla="*/ 1105469 w 1165878"/>
              <a:gd name="connsiteY3" fmla="*/ 54591 h 423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5878" h="423186">
                <a:moveTo>
                  <a:pt x="0" y="0"/>
                </a:moveTo>
                <a:cubicBezTo>
                  <a:pt x="146713" y="208128"/>
                  <a:pt x="293427" y="416257"/>
                  <a:pt x="477672" y="423081"/>
                </a:cubicBezTo>
                <a:cubicBezTo>
                  <a:pt x="661917" y="429905"/>
                  <a:pt x="1000836" y="102358"/>
                  <a:pt x="1105469" y="40943"/>
                </a:cubicBezTo>
                <a:cubicBezTo>
                  <a:pt x="1210102" y="-20472"/>
                  <a:pt x="1157785" y="17059"/>
                  <a:pt x="1105469" y="54591"/>
                </a:cubicBezTo>
              </a:path>
            </a:pathLst>
          </a:cu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itre 1"/>
          <p:cNvSpPr>
            <a:spLocks noGrp="1"/>
          </p:cNvSpPr>
          <p:nvPr>
            <p:ph type="title"/>
          </p:nvPr>
        </p:nvSpPr>
        <p:spPr>
          <a:xfrm>
            <a:off x="35496" y="91480"/>
            <a:ext cx="8961120" cy="457200"/>
          </a:xfrm>
        </p:spPr>
        <p:txBody>
          <a:bodyPr/>
          <a:lstStyle/>
          <a:p>
            <a:r>
              <a:rPr lang="fr-FR" sz="2800" b="1" dirty="0">
                <a:solidFill>
                  <a:schemeClr val="accent6"/>
                </a:solidFill>
                <a:latin typeface="Garamond" pitchFamily="18" charset="0"/>
              </a:rPr>
              <a:t>Ex. Construction du LSDB</a:t>
            </a:r>
            <a:endParaRPr lang="fr-FR" sz="2400" b="1" dirty="0">
              <a:solidFill>
                <a:schemeClr val="accent6"/>
              </a:solidFill>
              <a:latin typeface="Garamond" pitchFamily="18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4441734" y="226533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  <a:latin typeface="Garamond" pitchFamily="18" charset="0"/>
              </a:rPr>
              <a:t>LSA</a:t>
            </a:r>
            <a:endParaRPr lang="fr-FR" dirty="0">
              <a:solidFill>
                <a:srgbClr val="C00000"/>
              </a:solidFill>
              <a:latin typeface="Garamond" pitchFamily="18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6876256" y="342900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Garamond" pitchFamily="18" charset="0"/>
              </a:rPr>
              <a:t>LSA</a:t>
            </a:r>
            <a:endParaRPr lang="fr-FR" dirty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3477673" y="342900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  <a:latin typeface="Garamond" pitchFamily="18" charset="0"/>
              </a:rPr>
              <a:t>LSA</a:t>
            </a:r>
            <a:endParaRPr lang="fr-FR" dirty="0">
              <a:solidFill>
                <a:srgbClr val="C00000"/>
              </a:solidFill>
              <a:latin typeface="Garamond" pitchFamily="18" charset="0"/>
            </a:endParaRPr>
          </a:p>
        </p:txBody>
      </p:sp>
      <p:cxnSp>
        <p:nvCxnSpPr>
          <p:cNvPr id="44" name="Connecteur droit 43"/>
          <p:cNvCxnSpPr/>
          <p:nvPr/>
        </p:nvCxnSpPr>
        <p:spPr bwMode="auto">
          <a:xfrm flipH="1">
            <a:off x="5709760" y="3356992"/>
            <a:ext cx="594360" cy="0"/>
          </a:xfrm>
          <a:prstGeom prst="line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Connecteur droit 44"/>
          <p:cNvCxnSpPr/>
          <p:nvPr/>
        </p:nvCxnSpPr>
        <p:spPr bwMode="auto">
          <a:xfrm flipH="1">
            <a:off x="4585648" y="3356992"/>
            <a:ext cx="594360" cy="0"/>
          </a:xfrm>
          <a:prstGeom prst="line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Forme libre 45"/>
          <p:cNvSpPr/>
          <p:nvPr/>
        </p:nvSpPr>
        <p:spPr bwMode="auto">
          <a:xfrm flipV="1">
            <a:off x="6792808" y="2994139"/>
            <a:ext cx="731520" cy="218837"/>
          </a:xfrm>
          <a:custGeom>
            <a:avLst/>
            <a:gdLst>
              <a:gd name="connsiteX0" fmla="*/ 0 w 1165878"/>
              <a:gd name="connsiteY0" fmla="*/ 0 h 423186"/>
              <a:gd name="connsiteX1" fmla="*/ 477672 w 1165878"/>
              <a:gd name="connsiteY1" fmla="*/ 423081 h 423186"/>
              <a:gd name="connsiteX2" fmla="*/ 1105469 w 1165878"/>
              <a:gd name="connsiteY2" fmla="*/ 40943 h 423186"/>
              <a:gd name="connsiteX3" fmla="*/ 1105469 w 1165878"/>
              <a:gd name="connsiteY3" fmla="*/ 54591 h 423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5878" h="423186">
                <a:moveTo>
                  <a:pt x="0" y="0"/>
                </a:moveTo>
                <a:cubicBezTo>
                  <a:pt x="146713" y="208128"/>
                  <a:pt x="293427" y="416257"/>
                  <a:pt x="477672" y="423081"/>
                </a:cubicBezTo>
                <a:cubicBezTo>
                  <a:pt x="661917" y="429905"/>
                  <a:pt x="1000836" y="102358"/>
                  <a:pt x="1105469" y="40943"/>
                </a:cubicBezTo>
                <a:cubicBezTo>
                  <a:pt x="1210102" y="-20472"/>
                  <a:pt x="1157785" y="17059"/>
                  <a:pt x="1105469" y="54591"/>
                </a:cubicBezTo>
              </a:path>
            </a:pathLst>
          </a:cu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6948264" y="268598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2060"/>
                </a:solidFill>
                <a:latin typeface="Garamond" pitchFamily="18" charset="0"/>
              </a:rPr>
              <a:t>LSA</a:t>
            </a:r>
            <a:endParaRPr lang="fr-FR" dirty="0">
              <a:solidFill>
                <a:srgbClr val="002060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26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21C6E9-B511-47CE-B5B9-9B76D1DE62FE}" type="slidenum">
              <a:rPr lang="fr-FR" smtClean="0"/>
              <a:pPr>
                <a:defRPr/>
              </a:pPr>
              <a:t>32</a:t>
            </a:fld>
            <a:endParaRPr lang="fr-FR"/>
          </a:p>
        </p:txBody>
      </p:sp>
      <p:grpSp>
        <p:nvGrpSpPr>
          <p:cNvPr id="12" name="Groupe 29"/>
          <p:cNvGrpSpPr>
            <a:grpSpLocks/>
          </p:cNvGrpSpPr>
          <p:nvPr/>
        </p:nvGrpSpPr>
        <p:grpSpPr bwMode="auto">
          <a:xfrm>
            <a:off x="5074617" y="2465388"/>
            <a:ext cx="2952750" cy="1900237"/>
            <a:chOff x="3059832" y="2682026"/>
            <a:chExt cx="2952328" cy="1899102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2686697"/>
              <a:ext cx="2952328" cy="1894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ZoneTexte 16"/>
            <p:cNvSpPr txBox="1">
              <a:spLocks noChangeArrowheads="1"/>
            </p:cNvSpPr>
            <p:nvPr/>
          </p:nvSpPr>
          <p:spPr bwMode="auto">
            <a:xfrm>
              <a:off x="3219626" y="3162454"/>
              <a:ext cx="423453" cy="33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solidFill>
                    <a:srgbClr val="800000"/>
                  </a:solidFill>
                  <a:latin typeface="Garamond" pitchFamily="18" charset="0"/>
                </a:rPr>
                <a:t>R6</a:t>
              </a:r>
              <a:endParaRPr lang="fr-FR" sz="1600" dirty="0">
                <a:solidFill>
                  <a:srgbClr val="800000"/>
                </a:solidFill>
                <a:latin typeface="Garamond" pitchFamily="18" charset="0"/>
              </a:endParaRPr>
            </a:p>
          </p:txBody>
        </p:sp>
        <p:sp>
          <p:nvSpPr>
            <p:cNvPr id="15" name="ZoneTexte 17"/>
            <p:cNvSpPr txBox="1">
              <a:spLocks noChangeArrowheads="1"/>
            </p:cNvSpPr>
            <p:nvPr/>
          </p:nvSpPr>
          <p:spPr bwMode="auto">
            <a:xfrm>
              <a:off x="5460050" y="3140968"/>
              <a:ext cx="505196" cy="33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solidFill>
                    <a:srgbClr val="800000"/>
                  </a:solidFill>
                  <a:latin typeface="Garamond" pitchFamily="18" charset="0"/>
                </a:rPr>
                <a:t>R10</a:t>
              </a:r>
              <a:endParaRPr lang="fr-FR" sz="1600" dirty="0">
                <a:solidFill>
                  <a:srgbClr val="800000"/>
                </a:solidFill>
                <a:latin typeface="Garamond" pitchFamily="18" charset="0"/>
              </a:endParaRPr>
            </a:p>
          </p:txBody>
        </p:sp>
        <p:sp>
          <p:nvSpPr>
            <p:cNvPr id="16" name="ZoneTexte 18"/>
            <p:cNvSpPr txBox="1">
              <a:spLocks noChangeArrowheads="1"/>
            </p:cNvSpPr>
            <p:nvPr/>
          </p:nvSpPr>
          <p:spPr bwMode="auto">
            <a:xfrm>
              <a:off x="4839402" y="2682026"/>
              <a:ext cx="423453" cy="33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solidFill>
                    <a:srgbClr val="800000"/>
                  </a:solidFill>
                  <a:latin typeface="Garamond" pitchFamily="18" charset="0"/>
                </a:rPr>
                <a:t>R8</a:t>
              </a:r>
              <a:endParaRPr lang="fr-FR" sz="1600" dirty="0">
                <a:solidFill>
                  <a:srgbClr val="800000"/>
                </a:solidFill>
                <a:latin typeface="Garamond" pitchFamily="18" charset="0"/>
              </a:endParaRPr>
            </a:p>
          </p:txBody>
        </p:sp>
        <p:sp>
          <p:nvSpPr>
            <p:cNvPr id="17" name="ZoneTexte 19"/>
            <p:cNvSpPr txBox="1">
              <a:spLocks noChangeArrowheads="1"/>
            </p:cNvSpPr>
            <p:nvPr/>
          </p:nvSpPr>
          <p:spPr bwMode="auto">
            <a:xfrm>
              <a:off x="4780841" y="4221088"/>
              <a:ext cx="423453" cy="33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solidFill>
                    <a:srgbClr val="800000"/>
                  </a:solidFill>
                  <a:latin typeface="Garamond" pitchFamily="18" charset="0"/>
                </a:rPr>
                <a:t>R9</a:t>
              </a:r>
              <a:endParaRPr lang="fr-FR" sz="1600" dirty="0">
                <a:solidFill>
                  <a:srgbClr val="800000"/>
                </a:solidFill>
                <a:latin typeface="Garamond" pitchFamily="18" charset="0"/>
              </a:endParaRPr>
            </a:p>
          </p:txBody>
        </p:sp>
        <p:sp>
          <p:nvSpPr>
            <p:cNvPr id="18" name="ZoneTexte 20"/>
            <p:cNvSpPr txBox="1">
              <a:spLocks noChangeArrowheads="1"/>
            </p:cNvSpPr>
            <p:nvPr/>
          </p:nvSpPr>
          <p:spPr bwMode="auto">
            <a:xfrm>
              <a:off x="4389134" y="3150514"/>
              <a:ext cx="423453" cy="33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solidFill>
                    <a:srgbClr val="800000"/>
                  </a:solidFill>
                  <a:latin typeface="Garamond" pitchFamily="18" charset="0"/>
                </a:rPr>
                <a:t>R7</a:t>
              </a:r>
              <a:endParaRPr lang="fr-FR" sz="1600" dirty="0">
                <a:solidFill>
                  <a:srgbClr val="800000"/>
                </a:solidFill>
                <a:latin typeface="Garamond" pitchFamily="18" charset="0"/>
              </a:endParaRPr>
            </a:p>
          </p:txBody>
        </p:sp>
      </p:grpSp>
      <p:cxnSp>
        <p:nvCxnSpPr>
          <p:cNvPr id="20" name="Connecteur droit 19"/>
          <p:cNvCxnSpPr/>
          <p:nvPr/>
        </p:nvCxnSpPr>
        <p:spPr bwMode="auto">
          <a:xfrm flipH="1">
            <a:off x="6834592" y="3372961"/>
            <a:ext cx="640080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Connecteur droit 20"/>
          <p:cNvCxnSpPr/>
          <p:nvPr/>
        </p:nvCxnSpPr>
        <p:spPr bwMode="auto">
          <a:xfrm flipV="1">
            <a:off x="6550992" y="3489589"/>
            <a:ext cx="794" cy="587483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Connecteur droit 22"/>
          <p:cNvCxnSpPr/>
          <p:nvPr/>
        </p:nvCxnSpPr>
        <p:spPr bwMode="auto">
          <a:xfrm flipV="1">
            <a:off x="6587504" y="2742213"/>
            <a:ext cx="794" cy="50292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4" name="Groupe 29"/>
          <p:cNvGrpSpPr>
            <a:grpSpLocks/>
          </p:cNvGrpSpPr>
          <p:nvPr/>
        </p:nvGrpSpPr>
        <p:grpSpPr bwMode="auto">
          <a:xfrm>
            <a:off x="1691110" y="2465388"/>
            <a:ext cx="2952750" cy="1900237"/>
            <a:chOff x="3059832" y="2682026"/>
            <a:chExt cx="2952328" cy="1899102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2686697"/>
              <a:ext cx="2952328" cy="1894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ZoneTexte 16"/>
            <p:cNvSpPr txBox="1">
              <a:spLocks noChangeArrowheads="1"/>
            </p:cNvSpPr>
            <p:nvPr/>
          </p:nvSpPr>
          <p:spPr bwMode="auto">
            <a:xfrm>
              <a:off x="3226810" y="3162454"/>
              <a:ext cx="4090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R1</a:t>
              </a:r>
            </a:p>
          </p:txBody>
        </p:sp>
        <p:sp>
          <p:nvSpPr>
            <p:cNvPr id="27" name="ZoneTexte 17"/>
            <p:cNvSpPr txBox="1">
              <a:spLocks noChangeArrowheads="1"/>
            </p:cNvSpPr>
            <p:nvPr/>
          </p:nvSpPr>
          <p:spPr bwMode="auto">
            <a:xfrm>
              <a:off x="5500890" y="3140968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R3</a:t>
              </a:r>
            </a:p>
          </p:txBody>
        </p:sp>
        <p:sp>
          <p:nvSpPr>
            <p:cNvPr id="28" name="ZoneTexte 18"/>
            <p:cNvSpPr txBox="1">
              <a:spLocks noChangeArrowheads="1"/>
            </p:cNvSpPr>
            <p:nvPr/>
          </p:nvSpPr>
          <p:spPr bwMode="auto">
            <a:xfrm>
              <a:off x="4839371" y="2682026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R4</a:t>
              </a:r>
            </a:p>
          </p:txBody>
        </p:sp>
        <p:sp>
          <p:nvSpPr>
            <p:cNvPr id="29" name="ZoneTexte 19"/>
            <p:cNvSpPr txBox="1">
              <a:spLocks noChangeArrowheads="1"/>
            </p:cNvSpPr>
            <p:nvPr/>
          </p:nvSpPr>
          <p:spPr bwMode="auto">
            <a:xfrm>
              <a:off x="4780810" y="4221088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R5</a:t>
              </a:r>
            </a:p>
          </p:txBody>
        </p:sp>
        <p:sp>
          <p:nvSpPr>
            <p:cNvPr id="30" name="ZoneTexte 20"/>
            <p:cNvSpPr txBox="1">
              <a:spLocks noChangeArrowheads="1"/>
            </p:cNvSpPr>
            <p:nvPr/>
          </p:nvSpPr>
          <p:spPr bwMode="auto">
            <a:xfrm>
              <a:off x="4389103" y="3150514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R2</a:t>
              </a:r>
            </a:p>
          </p:txBody>
        </p:sp>
      </p:grpSp>
      <p:cxnSp>
        <p:nvCxnSpPr>
          <p:cNvPr id="32" name="Connecteur droit 31"/>
          <p:cNvCxnSpPr/>
          <p:nvPr/>
        </p:nvCxnSpPr>
        <p:spPr bwMode="auto">
          <a:xfrm flipH="1">
            <a:off x="3451085" y="3372961"/>
            <a:ext cx="640080" cy="0"/>
          </a:xfrm>
          <a:prstGeom prst="line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Connecteur droit 32"/>
          <p:cNvCxnSpPr/>
          <p:nvPr/>
        </p:nvCxnSpPr>
        <p:spPr bwMode="auto">
          <a:xfrm flipV="1">
            <a:off x="3167485" y="3489589"/>
            <a:ext cx="794" cy="587483"/>
          </a:xfrm>
          <a:prstGeom prst="line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Connecteur droit 33"/>
          <p:cNvCxnSpPr/>
          <p:nvPr/>
        </p:nvCxnSpPr>
        <p:spPr bwMode="auto">
          <a:xfrm flipH="1">
            <a:off x="2326253" y="3356992"/>
            <a:ext cx="594360" cy="0"/>
          </a:xfrm>
          <a:prstGeom prst="line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Connecteur droit 34"/>
          <p:cNvCxnSpPr/>
          <p:nvPr/>
        </p:nvCxnSpPr>
        <p:spPr bwMode="auto">
          <a:xfrm flipV="1">
            <a:off x="3203997" y="2742213"/>
            <a:ext cx="794" cy="502920"/>
          </a:xfrm>
          <a:prstGeom prst="line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Forme libre 2"/>
          <p:cNvSpPr/>
          <p:nvPr/>
        </p:nvSpPr>
        <p:spPr bwMode="auto">
          <a:xfrm>
            <a:off x="6660232" y="3590479"/>
            <a:ext cx="1165878" cy="203999"/>
          </a:xfrm>
          <a:custGeom>
            <a:avLst/>
            <a:gdLst>
              <a:gd name="connsiteX0" fmla="*/ 0 w 1165878"/>
              <a:gd name="connsiteY0" fmla="*/ 0 h 423186"/>
              <a:gd name="connsiteX1" fmla="*/ 477672 w 1165878"/>
              <a:gd name="connsiteY1" fmla="*/ 423081 h 423186"/>
              <a:gd name="connsiteX2" fmla="*/ 1105469 w 1165878"/>
              <a:gd name="connsiteY2" fmla="*/ 40943 h 423186"/>
              <a:gd name="connsiteX3" fmla="*/ 1105469 w 1165878"/>
              <a:gd name="connsiteY3" fmla="*/ 54591 h 423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5878" h="423186">
                <a:moveTo>
                  <a:pt x="0" y="0"/>
                </a:moveTo>
                <a:cubicBezTo>
                  <a:pt x="146713" y="208128"/>
                  <a:pt x="293427" y="416257"/>
                  <a:pt x="477672" y="423081"/>
                </a:cubicBezTo>
                <a:cubicBezTo>
                  <a:pt x="661917" y="429905"/>
                  <a:pt x="1000836" y="102358"/>
                  <a:pt x="1105469" y="40943"/>
                </a:cubicBezTo>
                <a:cubicBezTo>
                  <a:pt x="1210102" y="-20472"/>
                  <a:pt x="1157785" y="17059"/>
                  <a:pt x="1105469" y="54591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Forme libre 30"/>
          <p:cNvSpPr/>
          <p:nvPr/>
        </p:nvSpPr>
        <p:spPr bwMode="auto">
          <a:xfrm>
            <a:off x="3275856" y="3573016"/>
            <a:ext cx="1165878" cy="203999"/>
          </a:xfrm>
          <a:custGeom>
            <a:avLst/>
            <a:gdLst>
              <a:gd name="connsiteX0" fmla="*/ 0 w 1165878"/>
              <a:gd name="connsiteY0" fmla="*/ 0 h 423186"/>
              <a:gd name="connsiteX1" fmla="*/ 477672 w 1165878"/>
              <a:gd name="connsiteY1" fmla="*/ 423081 h 423186"/>
              <a:gd name="connsiteX2" fmla="*/ 1105469 w 1165878"/>
              <a:gd name="connsiteY2" fmla="*/ 40943 h 423186"/>
              <a:gd name="connsiteX3" fmla="*/ 1105469 w 1165878"/>
              <a:gd name="connsiteY3" fmla="*/ 54591 h 423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5878" h="423186">
                <a:moveTo>
                  <a:pt x="0" y="0"/>
                </a:moveTo>
                <a:cubicBezTo>
                  <a:pt x="146713" y="208128"/>
                  <a:pt x="293427" y="416257"/>
                  <a:pt x="477672" y="423081"/>
                </a:cubicBezTo>
                <a:cubicBezTo>
                  <a:pt x="661917" y="429905"/>
                  <a:pt x="1000836" y="102358"/>
                  <a:pt x="1105469" y="40943"/>
                </a:cubicBezTo>
                <a:cubicBezTo>
                  <a:pt x="1210102" y="-20472"/>
                  <a:pt x="1157785" y="17059"/>
                  <a:pt x="1105469" y="54591"/>
                </a:cubicBezTo>
              </a:path>
            </a:pathLst>
          </a:cu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Forme libre 37"/>
          <p:cNvSpPr/>
          <p:nvPr/>
        </p:nvSpPr>
        <p:spPr bwMode="auto">
          <a:xfrm flipV="1">
            <a:off x="4283968" y="2636912"/>
            <a:ext cx="1165878" cy="298449"/>
          </a:xfrm>
          <a:custGeom>
            <a:avLst/>
            <a:gdLst>
              <a:gd name="connsiteX0" fmla="*/ 0 w 1165878"/>
              <a:gd name="connsiteY0" fmla="*/ 0 h 423186"/>
              <a:gd name="connsiteX1" fmla="*/ 477672 w 1165878"/>
              <a:gd name="connsiteY1" fmla="*/ 423081 h 423186"/>
              <a:gd name="connsiteX2" fmla="*/ 1105469 w 1165878"/>
              <a:gd name="connsiteY2" fmla="*/ 40943 h 423186"/>
              <a:gd name="connsiteX3" fmla="*/ 1105469 w 1165878"/>
              <a:gd name="connsiteY3" fmla="*/ 54591 h 423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5878" h="423186">
                <a:moveTo>
                  <a:pt x="0" y="0"/>
                </a:moveTo>
                <a:cubicBezTo>
                  <a:pt x="146713" y="208128"/>
                  <a:pt x="293427" y="416257"/>
                  <a:pt x="477672" y="423081"/>
                </a:cubicBezTo>
                <a:cubicBezTo>
                  <a:pt x="661917" y="429905"/>
                  <a:pt x="1000836" y="102358"/>
                  <a:pt x="1105469" y="40943"/>
                </a:cubicBezTo>
                <a:cubicBezTo>
                  <a:pt x="1210102" y="-20472"/>
                  <a:pt x="1157785" y="17059"/>
                  <a:pt x="1105469" y="54591"/>
                </a:cubicBezTo>
              </a:path>
            </a:pathLst>
          </a:cu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Forme libre 38"/>
          <p:cNvSpPr/>
          <p:nvPr/>
        </p:nvSpPr>
        <p:spPr bwMode="auto">
          <a:xfrm>
            <a:off x="5510376" y="3573016"/>
            <a:ext cx="1005840" cy="203999"/>
          </a:xfrm>
          <a:custGeom>
            <a:avLst/>
            <a:gdLst>
              <a:gd name="connsiteX0" fmla="*/ 0 w 1165878"/>
              <a:gd name="connsiteY0" fmla="*/ 0 h 423186"/>
              <a:gd name="connsiteX1" fmla="*/ 477672 w 1165878"/>
              <a:gd name="connsiteY1" fmla="*/ 423081 h 423186"/>
              <a:gd name="connsiteX2" fmla="*/ 1105469 w 1165878"/>
              <a:gd name="connsiteY2" fmla="*/ 40943 h 423186"/>
              <a:gd name="connsiteX3" fmla="*/ 1105469 w 1165878"/>
              <a:gd name="connsiteY3" fmla="*/ 54591 h 423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5878" h="423186">
                <a:moveTo>
                  <a:pt x="0" y="0"/>
                </a:moveTo>
                <a:cubicBezTo>
                  <a:pt x="146713" y="208128"/>
                  <a:pt x="293427" y="416257"/>
                  <a:pt x="477672" y="423081"/>
                </a:cubicBezTo>
                <a:cubicBezTo>
                  <a:pt x="661917" y="429905"/>
                  <a:pt x="1000836" y="102358"/>
                  <a:pt x="1105469" y="40943"/>
                </a:cubicBezTo>
                <a:cubicBezTo>
                  <a:pt x="1210102" y="-20472"/>
                  <a:pt x="1157785" y="17059"/>
                  <a:pt x="1105469" y="54591"/>
                </a:cubicBezTo>
              </a:path>
            </a:pathLst>
          </a:cu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itre 1"/>
          <p:cNvSpPr>
            <a:spLocks noGrp="1"/>
          </p:cNvSpPr>
          <p:nvPr>
            <p:ph type="title"/>
          </p:nvPr>
        </p:nvSpPr>
        <p:spPr>
          <a:xfrm>
            <a:off x="35496" y="91480"/>
            <a:ext cx="8961120" cy="457200"/>
          </a:xfrm>
        </p:spPr>
        <p:txBody>
          <a:bodyPr/>
          <a:lstStyle/>
          <a:p>
            <a:r>
              <a:rPr lang="fr-FR" sz="2800" b="1" dirty="0">
                <a:solidFill>
                  <a:schemeClr val="accent6"/>
                </a:solidFill>
                <a:latin typeface="Garamond" pitchFamily="18" charset="0"/>
              </a:rPr>
              <a:t>Ex. Construction du LSDB</a:t>
            </a:r>
            <a:endParaRPr lang="fr-FR" sz="2400" b="1" dirty="0">
              <a:solidFill>
                <a:schemeClr val="accent6"/>
              </a:solidFill>
              <a:latin typeface="Garamond" pitchFamily="18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5580112" y="378904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  <a:latin typeface="Garamond" pitchFamily="18" charset="0"/>
              </a:rPr>
              <a:t>LSA</a:t>
            </a:r>
            <a:endParaRPr lang="fr-FR" dirty="0">
              <a:solidFill>
                <a:srgbClr val="C00000"/>
              </a:solidFill>
              <a:latin typeface="Garamond" pitchFamily="18" charset="0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4441734" y="226533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  <a:latin typeface="Garamond" pitchFamily="18" charset="0"/>
              </a:rPr>
              <a:t>LSA</a:t>
            </a:r>
            <a:endParaRPr lang="fr-FR" dirty="0">
              <a:solidFill>
                <a:srgbClr val="C00000"/>
              </a:solidFill>
              <a:latin typeface="Garamond" pitchFamily="18" charset="0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6876256" y="342900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Garamond" pitchFamily="18" charset="0"/>
              </a:rPr>
              <a:t>LSA</a:t>
            </a:r>
            <a:endParaRPr lang="fr-FR" dirty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3477673" y="342900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  <a:latin typeface="Garamond" pitchFamily="18" charset="0"/>
              </a:rPr>
              <a:t>LSA</a:t>
            </a:r>
            <a:endParaRPr lang="fr-FR" dirty="0">
              <a:solidFill>
                <a:srgbClr val="C00000"/>
              </a:solidFill>
              <a:latin typeface="Garamond" pitchFamily="18" charset="0"/>
            </a:endParaRPr>
          </a:p>
        </p:txBody>
      </p:sp>
      <p:cxnSp>
        <p:nvCxnSpPr>
          <p:cNvPr id="41" name="Connecteur droit 40"/>
          <p:cNvCxnSpPr/>
          <p:nvPr/>
        </p:nvCxnSpPr>
        <p:spPr bwMode="auto">
          <a:xfrm flipH="1">
            <a:off x="5709760" y="3356992"/>
            <a:ext cx="594360" cy="0"/>
          </a:xfrm>
          <a:prstGeom prst="line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Connecteur droit 44"/>
          <p:cNvCxnSpPr/>
          <p:nvPr/>
        </p:nvCxnSpPr>
        <p:spPr bwMode="auto">
          <a:xfrm flipH="1">
            <a:off x="4585648" y="3356992"/>
            <a:ext cx="594360" cy="0"/>
          </a:xfrm>
          <a:prstGeom prst="line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Forme libre 45"/>
          <p:cNvSpPr/>
          <p:nvPr/>
        </p:nvSpPr>
        <p:spPr bwMode="auto">
          <a:xfrm flipV="1">
            <a:off x="6792808" y="2994139"/>
            <a:ext cx="731520" cy="218837"/>
          </a:xfrm>
          <a:custGeom>
            <a:avLst/>
            <a:gdLst>
              <a:gd name="connsiteX0" fmla="*/ 0 w 1165878"/>
              <a:gd name="connsiteY0" fmla="*/ 0 h 423186"/>
              <a:gd name="connsiteX1" fmla="*/ 477672 w 1165878"/>
              <a:gd name="connsiteY1" fmla="*/ 423081 h 423186"/>
              <a:gd name="connsiteX2" fmla="*/ 1105469 w 1165878"/>
              <a:gd name="connsiteY2" fmla="*/ 40943 h 423186"/>
              <a:gd name="connsiteX3" fmla="*/ 1105469 w 1165878"/>
              <a:gd name="connsiteY3" fmla="*/ 54591 h 423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5878" h="423186">
                <a:moveTo>
                  <a:pt x="0" y="0"/>
                </a:moveTo>
                <a:cubicBezTo>
                  <a:pt x="146713" y="208128"/>
                  <a:pt x="293427" y="416257"/>
                  <a:pt x="477672" y="423081"/>
                </a:cubicBezTo>
                <a:cubicBezTo>
                  <a:pt x="661917" y="429905"/>
                  <a:pt x="1000836" y="102358"/>
                  <a:pt x="1105469" y="40943"/>
                </a:cubicBezTo>
                <a:cubicBezTo>
                  <a:pt x="1210102" y="-20472"/>
                  <a:pt x="1157785" y="17059"/>
                  <a:pt x="1105469" y="54591"/>
                </a:cubicBezTo>
              </a:path>
            </a:pathLst>
          </a:cu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6948264" y="268598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2060"/>
                </a:solidFill>
                <a:latin typeface="Garamond" pitchFamily="18" charset="0"/>
              </a:rPr>
              <a:t>LSA</a:t>
            </a:r>
            <a:endParaRPr lang="fr-FR" dirty="0">
              <a:solidFill>
                <a:srgbClr val="002060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26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21C6E9-B511-47CE-B5B9-9B76D1DE62FE}" type="slidenum">
              <a:rPr lang="fr-FR" smtClean="0"/>
              <a:pPr>
                <a:defRPr/>
              </a:pPr>
              <a:t>33</a:t>
            </a:fld>
            <a:endParaRPr lang="fr-FR"/>
          </a:p>
        </p:txBody>
      </p:sp>
      <p:grpSp>
        <p:nvGrpSpPr>
          <p:cNvPr id="12" name="Groupe 29"/>
          <p:cNvGrpSpPr>
            <a:grpSpLocks/>
          </p:cNvGrpSpPr>
          <p:nvPr/>
        </p:nvGrpSpPr>
        <p:grpSpPr bwMode="auto">
          <a:xfrm>
            <a:off x="5074617" y="2465388"/>
            <a:ext cx="2952750" cy="1900237"/>
            <a:chOff x="3059832" y="2682026"/>
            <a:chExt cx="2952328" cy="1899102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2686697"/>
              <a:ext cx="2952328" cy="1894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ZoneTexte 16"/>
            <p:cNvSpPr txBox="1">
              <a:spLocks noChangeArrowheads="1"/>
            </p:cNvSpPr>
            <p:nvPr/>
          </p:nvSpPr>
          <p:spPr bwMode="auto">
            <a:xfrm>
              <a:off x="3219626" y="3162454"/>
              <a:ext cx="423453" cy="33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solidFill>
                    <a:srgbClr val="800000"/>
                  </a:solidFill>
                  <a:latin typeface="Garamond" pitchFamily="18" charset="0"/>
                </a:rPr>
                <a:t>R6</a:t>
              </a:r>
              <a:endParaRPr lang="fr-FR" sz="1600" dirty="0">
                <a:solidFill>
                  <a:srgbClr val="800000"/>
                </a:solidFill>
                <a:latin typeface="Garamond" pitchFamily="18" charset="0"/>
              </a:endParaRPr>
            </a:p>
          </p:txBody>
        </p:sp>
        <p:sp>
          <p:nvSpPr>
            <p:cNvPr id="15" name="ZoneTexte 17"/>
            <p:cNvSpPr txBox="1">
              <a:spLocks noChangeArrowheads="1"/>
            </p:cNvSpPr>
            <p:nvPr/>
          </p:nvSpPr>
          <p:spPr bwMode="auto">
            <a:xfrm>
              <a:off x="5460050" y="3140968"/>
              <a:ext cx="505196" cy="33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solidFill>
                    <a:srgbClr val="800000"/>
                  </a:solidFill>
                  <a:latin typeface="Garamond" pitchFamily="18" charset="0"/>
                </a:rPr>
                <a:t>R10</a:t>
              </a:r>
              <a:endParaRPr lang="fr-FR" sz="1600" dirty="0">
                <a:solidFill>
                  <a:srgbClr val="800000"/>
                </a:solidFill>
                <a:latin typeface="Garamond" pitchFamily="18" charset="0"/>
              </a:endParaRPr>
            </a:p>
          </p:txBody>
        </p:sp>
        <p:sp>
          <p:nvSpPr>
            <p:cNvPr id="16" name="ZoneTexte 18"/>
            <p:cNvSpPr txBox="1">
              <a:spLocks noChangeArrowheads="1"/>
            </p:cNvSpPr>
            <p:nvPr/>
          </p:nvSpPr>
          <p:spPr bwMode="auto">
            <a:xfrm>
              <a:off x="4839402" y="2682026"/>
              <a:ext cx="423453" cy="33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solidFill>
                    <a:srgbClr val="800000"/>
                  </a:solidFill>
                  <a:latin typeface="Garamond" pitchFamily="18" charset="0"/>
                </a:rPr>
                <a:t>R8</a:t>
              </a:r>
              <a:endParaRPr lang="fr-FR" sz="1600" dirty="0">
                <a:solidFill>
                  <a:srgbClr val="800000"/>
                </a:solidFill>
                <a:latin typeface="Garamond" pitchFamily="18" charset="0"/>
              </a:endParaRPr>
            </a:p>
          </p:txBody>
        </p:sp>
        <p:sp>
          <p:nvSpPr>
            <p:cNvPr id="17" name="ZoneTexte 19"/>
            <p:cNvSpPr txBox="1">
              <a:spLocks noChangeArrowheads="1"/>
            </p:cNvSpPr>
            <p:nvPr/>
          </p:nvSpPr>
          <p:spPr bwMode="auto">
            <a:xfrm>
              <a:off x="4780841" y="4221088"/>
              <a:ext cx="423453" cy="33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solidFill>
                    <a:srgbClr val="800000"/>
                  </a:solidFill>
                  <a:latin typeface="Garamond" pitchFamily="18" charset="0"/>
                </a:rPr>
                <a:t>R9</a:t>
              </a:r>
              <a:endParaRPr lang="fr-FR" sz="1600" dirty="0">
                <a:solidFill>
                  <a:srgbClr val="800000"/>
                </a:solidFill>
                <a:latin typeface="Garamond" pitchFamily="18" charset="0"/>
              </a:endParaRPr>
            </a:p>
          </p:txBody>
        </p:sp>
        <p:sp>
          <p:nvSpPr>
            <p:cNvPr id="18" name="ZoneTexte 20"/>
            <p:cNvSpPr txBox="1">
              <a:spLocks noChangeArrowheads="1"/>
            </p:cNvSpPr>
            <p:nvPr/>
          </p:nvSpPr>
          <p:spPr bwMode="auto">
            <a:xfrm>
              <a:off x="4389134" y="3150514"/>
              <a:ext cx="423453" cy="33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solidFill>
                    <a:srgbClr val="800000"/>
                  </a:solidFill>
                  <a:latin typeface="Garamond" pitchFamily="18" charset="0"/>
                </a:rPr>
                <a:t>R7</a:t>
              </a:r>
              <a:endParaRPr lang="fr-FR" sz="1600" dirty="0">
                <a:solidFill>
                  <a:srgbClr val="800000"/>
                </a:solidFill>
                <a:latin typeface="Garamond" pitchFamily="18" charset="0"/>
              </a:endParaRPr>
            </a:p>
          </p:txBody>
        </p:sp>
      </p:grpSp>
      <p:cxnSp>
        <p:nvCxnSpPr>
          <p:cNvPr id="20" name="Connecteur droit 19"/>
          <p:cNvCxnSpPr/>
          <p:nvPr/>
        </p:nvCxnSpPr>
        <p:spPr bwMode="auto">
          <a:xfrm flipH="1">
            <a:off x="6834592" y="3372961"/>
            <a:ext cx="640080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Connecteur droit 20"/>
          <p:cNvCxnSpPr/>
          <p:nvPr/>
        </p:nvCxnSpPr>
        <p:spPr bwMode="auto">
          <a:xfrm flipV="1">
            <a:off x="6550992" y="3489589"/>
            <a:ext cx="794" cy="587483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Connecteur droit 22"/>
          <p:cNvCxnSpPr/>
          <p:nvPr/>
        </p:nvCxnSpPr>
        <p:spPr bwMode="auto">
          <a:xfrm flipV="1">
            <a:off x="6587504" y="2742213"/>
            <a:ext cx="794" cy="50292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4" name="Groupe 29"/>
          <p:cNvGrpSpPr>
            <a:grpSpLocks/>
          </p:cNvGrpSpPr>
          <p:nvPr/>
        </p:nvGrpSpPr>
        <p:grpSpPr bwMode="auto">
          <a:xfrm>
            <a:off x="1691110" y="2465388"/>
            <a:ext cx="2952750" cy="1900237"/>
            <a:chOff x="3059832" y="2682026"/>
            <a:chExt cx="2952328" cy="1899102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2686697"/>
              <a:ext cx="2952328" cy="1894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ZoneTexte 16"/>
            <p:cNvSpPr txBox="1">
              <a:spLocks noChangeArrowheads="1"/>
            </p:cNvSpPr>
            <p:nvPr/>
          </p:nvSpPr>
          <p:spPr bwMode="auto">
            <a:xfrm>
              <a:off x="3226810" y="3162454"/>
              <a:ext cx="4090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R1</a:t>
              </a:r>
            </a:p>
          </p:txBody>
        </p:sp>
        <p:sp>
          <p:nvSpPr>
            <p:cNvPr id="27" name="ZoneTexte 17"/>
            <p:cNvSpPr txBox="1">
              <a:spLocks noChangeArrowheads="1"/>
            </p:cNvSpPr>
            <p:nvPr/>
          </p:nvSpPr>
          <p:spPr bwMode="auto">
            <a:xfrm>
              <a:off x="5500890" y="3140968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R3</a:t>
              </a:r>
            </a:p>
          </p:txBody>
        </p:sp>
        <p:sp>
          <p:nvSpPr>
            <p:cNvPr id="28" name="ZoneTexte 18"/>
            <p:cNvSpPr txBox="1">
              <a:spLocks noChangeArrowheads="1"/>
            </p:cNvSpPr>
            <p:nvPr/>
          </p:nvSpPr>
          <p:spPr bwMode="auto">
            <a:xfrm>
              <a:off x="4839371" y="2682026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R4</a:t>
              </a:r>
            </a:p>
          </p:txBody>
        </p:sp>
        <p:sp>
          <p:nvSpPr>
            <p:cNvPr id="29" name="ZoneTexte 19"/>
            <p:cNvSpPr txBox="1">
              <a:spLocks noChangeArrowheads="1"/>
            </p:cNvSpPr>
            <p:nvPr/>
          </p:nvSpPr>
          <p:spPr bwMode="auto">
            <a:xfrm>
              <a:off x="4780810" y="4221088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R5</a:t>
              </a:r>
            </a:p>
          </p:txBody>
        </p:sp>
        <p:sp>
          <p:nvSpPr>
            <p:cNvPr id="30" name="ZoneTexte 20"/>
            <p:cNvSpPr txBox="1">
              <a:spLocks noChangeArrowheads="1"/>
            </p:cNvSpPr>
            <p:nvPr/>
          </p:nvSpPr>
          <p:spPr bwMode="auto">
            <a:xfrm>
              <a:off x="4389103" y="3150514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R2</a:t>
              </a:r>
            </a:p>
          </p:txBody>
        </p:sp>
      </p:grpSp>
      <p:cxnSp>
        <p:nvCxnSpPr>
          <p:cNvPr id="32" name="Connecteur droit 31"/>
          <p:cNvCxnSpPr/>
          <p:nvPr/>
        </p:nvCxnSpPr>
        <p:spPr bwMode="auto">
          <a:xfrm flipH="1">
            <a:off x="3451085" y="3372961"/>
            <a:ext cx="640080" cy="0"/>
          </a:xfrm>
          <a:prstGeom prst="line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Connecteur droit 32"/>
          <p:cNvCxnSpPr/>
          <p:nvPr/>
        </p:nvCxnSpPr>
        <p:spPr bwMode="auto">
          <a:xfrm flipV="1">
            <a:off x="3167485" y="3489589"/>
            <a:ext cx="794" cy="587483"/>
          </a:xfrm>
          <a:prstGeom prst="line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Connecteur droit 33"/>
          <p:cNvCxnSpPr/>
          <p:nvPr/>
        </p:nvCxnSpPr>
        <p:spPr bwMode="auto">
          <a:xfrm flipH="1">
            <a:off x="2326253" y="3356992"/>
            <a:ext cx="594360" cy="0"/>
          </a:xfrm>
          <a:prstGeom prst="line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Connecteur droit 34"/>
          <p:cNvCxnSpPr/>
          <p:nvPr/>
        </p:nvCxnSpPr>
        <p:spPr bwMode="auto">
          <a:xfrm flipV="1">
            <a:off x="3203997" y="2742213"/>
            <a:ext cx="794" cy="502920"/>
          </a:xfrm>
          <a:prstGeom prst="line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Forme libre 2"/>
          <p:cNvSpPr/>
          <p:nvPr/>
        </p:nvSpPr>
        <p:spPr bwMode="auto">
          <a:xfrm>
            <a:off x="6660232" y="3590479"/>
            <a:ext cx="1165878" cy="203999"/>
          </a:xfrm>
          <a:custGeom>
            <a:avLst/>
            <a:gdLst>
              <a:gd name="connsiteX0" fmla="*/ 0 w 1165878"/>
              <a:gd name="connsiteY0" fmla="*/ 0 h 423186"/>
              <a:gd name="connsiteX1" fmla="*/ 477672 w 1165878"/>
              <a:gd name="connsiteY1" fmla="*/ 423081 h 423186"/>
              <a:gd name="connsiteX2" fmla="*/ 1105469 w 1165878"/>
              <a:gd name="connsiteY2" fmla="*/ 40943 h 423186"/>
              <a:gd name="connsiteX3" fmla="*/ 1105469 w 1165878"/>
              <a:gd name="connsiteY3" fmla="*/ 54591 h 423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5878" h="423186">
                <a:moveTo>
                  <a:pt x="0" y="0"/>
                </a:moveTo>
                <a:cubicBezTo>
                  <a:pt x="146713" y="208128"/>
                  <a:pt x="293427" y="416257"/>
                  <a:pt x="477672" y="423081"/>
                </a:cubicBezTo>
                <a:cubicBezTo>
                  <a:pt x="661917" y="429905"/>
                  <a:pt x="1000836" y="102358"/>
                  <a:pt x="1105469" y="40943"/>
                </a:cubicBezTo>
                <a:cubicBezTo>
                  <a:pt x="1210102" y="-20472"/>
                  <a:pt x="1157785" y="17059"/>
                  <a:pt x="1105469" y="54591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Forme libre 30"/>
          <p:cNvSpPr/>
          <p:nvPr/>
        </p:nvSpPr>
        <p:spPr bwMode="auto">
          <a:xfrm>
            <a:off x="3275856" y="3573016"/>
            <a:ext cx="1165878" cy="203999"/>
          </a:xfrm>
          <a:custGeom>
            <a:avLst/>
            <a:gdLst>
              <a:gd name="connsiteX0" fmla="*/ 0 w 1165878"/>
              <a:gd name="connsiteY0" fmla="*/ 0 h 423186"/>
              <a:gd name="connsiteX1" fmla="*/ 477672 w 1165878"/>
              <a:gd name="connsiteY1" fmla="*/ 423081 h 423186"/>
              <a:gd name="connsiteX2" fmla="*/ 1105469 w 1165878"/>
              <a:gd name="connsiteY2" fmla="*/ 40943 h 423186"/>
              <a:gd name="connsiteX3" fmla="*/ 1105469 w 1165878"/>
              <a:gd name="connsiteY3" fmla="*/ 54591 h 423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5878" h="423186">
                <a:moveTo>
                  <a:pt x="0" y="0"/>
                </a:moveTo>
                <a:cubicBezTo>
                  <a:pt x="146713" y="208128"/>
                  <a:pt x="293427" y="416257"/>
                  <a:pt x="477672" y="423081"/>
                </a:cubicBezTo>
                <a:cubicBezTo>
                  <a:pt x="661917" y="429905"/>
                  <a:pt x="1000836" y="102358"/>
                  <a:pt x="1105469" y="40943"/>
                </a:cubicBezTo>
                <a:cubicBezTo>
                  <a:pt x="1210102" y="-20472"/>
                  <a:pt x="1157785" y="17059"/>
                  <a:pt x="1105469" y="54591"/>
                </a:cubicBezTo>
              </a:path>
            </a:pathLst>
          </a:cu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Forme libre 37"/>
          <p:cNvSpPr/>
          <p:nvPr/>
        </p:nvSpPr>
        <p:spPr bwMode="auto">
          <a:xfrm flipV="1">
            <a:off x="4283968" y="2636912"/>
            <a:ext cx="1165878" cy="298449"/>
          </a:xfrm>
          <a:custGeom>
            <a:avLst/>
            <a:gdLst>
              <a:gd name="connsiteX0" fmla="*/ 0 w 1165878"/>
              <a:gd name="connsiteY0" fmla="*/ 0 h 423186"/>
              <a:gd name="connsiteX1" fmla="*/ 477672 w 1165878"/>
              <a:gd name="connsiteY1" fmla="*/ 423081 h 423186"/>
              <a:gd name="connsiteX2" fmla="*/ 1105469 w 1165878"/>
              <a:gd name="connsiteY2" fmla="*/ 40943 h 423186"/>
              <a:gd name="connsiteX3" fmla="*/ 1105469 w 1165878"/>
              <a:gd name="connsiteY3" fmla="*/ 54591 h 423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5878" h="423186">
                <a:moveTo>
                  <a:pt x="0" y="0"/>
                </a:moveTo>
                <a:cubicBezTo>
                  <a:pt x="146713" y="208128"/>
                  <a:pt x="293427" y="416257"/>
                  <a:pt x="477672" y="423081"/>
                </a:cubicBezTo>
                <a:cubicBezTo>
                  <a:pt x="661917" y="429905"/>
                  <a:pt x="1000836" y="102358"/>
                  <a:pt x="1105469" y="40943"/>
                </a:cubicBezTo>
                <a:cubicBezTo>
                  <a:pt x="1210102" y="-20472"/>
                  <a:pt x="1157785" y="17059"/>
                  <a:pt x="1105469" y="54591"/>
                </a:cubicBezTo>
              </a:path>
            </a:pathLst>
          </a:cu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Forme libre 38"/>
          <p:cNvSpPr/>
          <p:nvPr/>
        </p:nvSpPr>
        <p:spPr bwMode="auto">
          <a:xfrm>
            <a:off x="5510376" y="3573016"/>
            <a:ext cx="1005840" cy="203999"/>
          </a:xfrm>
          <a:custGeom>
            <a:avLst/>
            <a:gdLst>
              <a:gd name="connsiteX0" fmla="*/ 0 w 1165878"/>
              <a:gd name="connsiteY0" fmla="*/ 0 h 423186"/>
              <a:gd name="connsiteX1" fmla="*/ 477672 w 1165878"/>
              <a:gd name="connsiteY1" fmla="*/ 423081 h 423186"/>
              <a:gd name="connsiteX2" fmla="*/ 1105469 w 1165878"/>
              <a:gd name="connsiteY2" fmla="*/ 40943 h 423186"/>
              <a:gd name="connsiteX3" fmla="*/ 1105469 w 1165878"/>
              <a:gd name="connsiteY3" fmla="*/ 54591 h 423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5878" h="423186">
                <a:moveTo>
                  <a:pt x="0" y="0"/>
                </a:moveTo>
                <a:cubicBezTo>
                  <a:pt x="146713" y="208128"/>
                  <a:pt x="293427" y="416257"/>
                  <a:pt x="477672" y="423081"/>
                </a:cubicBezTo>
                <a:cubicBezTo>
                  <a:pt x="661917" y="429905"/>
                  <a:pt x="1000836" y="102358"/>
                  <a:pt x="1105469" y="40943"/>
                </a:cubicBezTo>
                <a:cubicBezTo>
                  <a:pt x="1210102" y="-20472"/>
                  <a:pt x="1157785" y="17059"/>
                  <a:pt x="1105469" y="54591"/>
                </a:cubicBezTo>
              </a:path>
            </a:pathLst>
          </a:cu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Forme libre 36"/>
          <p:cNvSpPr/>
          <p:nvPr/>
        </p:nvSpPr>
        <p:spPr bwMode="auto">
          <a:xfrm flipV="1">
            <a:off x="6792808" y="2994139"/>
            <a:ext cx="731520" cy="218837"/>
          </a:xfrm>
          <a:custGeom>
            <a:avLst/>
            <a:gdLst>
              <a:gd name="connsiteX0" fmla="*/ 0 w 1165878"/>
              <a:gd name="connsiteY0" fmla="*/ 0 h 423186"/>
              <a:gd name="connsiteX1" fmla="*/ 477672 w 1165878"/>
              <a:gd name="connsiteY1" fmla="*/ 423081 h 423186"/>
              <a:gd name="connsiteX2" fmla="*/ 1105469 w 1165878"/>
              <a:gd name="connsiteY2" fmla="*/ 40943 h 423186"/>
              <a:gd name="connsiteX3" fmla="*/ 1105469 w 1165878"/>
              <a:gd name="connsiteY3" fmla="*/ 54591 h 423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5878" h="423186">
                <a:moveTo>
                  <a:pt x="0" y="0"/>
                </a:moveTo>
                <a:cubicBezTo>
                  <a:pt x="146713" y="208128"/>
                  <a:pt x="293427" y="416257"/>
                  <a:pt x="477672" y="423081"/>
                </a:cubicBezTo>
                <a:cubicBezTo>
                  <a:pt x="661917" y="429905"/>
                  <a:pt x="1000836" y="102358"/>
                  <a:pt x="1105469" y="40943"/>
                </a:cubicBezTo>
                <a:cubicBezTo>
                  <a:pt x="1210102" y="-20472"/>
                  <a:pt x="1157785" y="17059"/>
                  <a:pt x="1105469" y="54591"/>
                </a:cubicBezTo>
              </a:path>
            </a:pathLst>
          </a:cu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itre 1"/>
          <p:cNvSpPr>
            <a:spLocks noGrp="1"/>
          </p:cNvSpPr>
          <p:nvPr>
            <p:ph type="title"/>
          </p:nvPr>
        </p:nvSpPr>
        <p:spPr>
          <a:xfrm>
            <a:off x="35496" y="91480"/>
            <a:ext cx="8961120" cy="457200"/>
          </a:xfrm>
        </p:spPr>
        <p:txBody>
          <a:bodyPr/>
          <a:lstStyle/>
          <a:p>
            <a:r>
              <a:rPr lang="fr-FR" sz="2800" b="1" dirty="0">
                <a:solidFill>
                  <a:schemeClr val="accent6"/>
                </a:solidFill>
                <a:latin typeface="Garamond" pitchFamily="18" charset="0"/>
              </a:rPr>
              <a:t>Ex. Construction du LSDB</a:t>
            </a:r>
            <a:endParaRPr lang="fr-FR" sz="2400" b="1" dirty="0">
              <a:solidFill>
                <a:schemeClr val="accent6"/>
              </a:solidFill>
              <a:latin typeface="Garamond" pitchFamily="18" charset="0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6948264" y="268598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  <a:latin typeface="Garamond" pitchFamily="18" charset="0"/>
              </a:rPr>
              <a:t>LSA</a:t>
            </a:r>
            <a:endParaRPr lang="fr-FR" dirty="0">
              <a:solidFill>
                <a:srgbClr val="C00000"/>
              </a:solidFill>
              <a:latin typeface="Garamond" pitchFamily="18" charset="0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5580112" y="378904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  <a:latin typeface="Garamond" pitchFamily="18" charset="0"/>
              </a:rPr>
              <a:t>LSA</a:t>
            </a:r>
            <a:endParaRPr lang="fr-FR" dirty="0">
              <a:solidFill>
                <a:srgbClr val="C00000"/>
              </a:solidFill>
              <a:latin typeface="Garamond" pitchFamily="18" charset="0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4441734" y="226533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  <a:latin typeface="Garamond" pitchFamily="18" charset="0"/>
              </a:rPr>
              <a:t>LSA</a:t>
            </a:r>
            <a:endParaRPr lang="fr-FR" dirty="0">
              <a:solidFill>
                <a:srgbClr val="C00000"/>
              </a:solidFill>
              <a:latin typeface="Garamond" pitchFamily="18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6876256" y="342900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Garamond" pitchFamily="18" charset="0"/>
              </a:rPr>
              <a:t>LSA</a:t>
            </a:r>
            <a:endParaRPr lang="fr-FR" dirty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477673" y="342900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  <a:latin typeface="Garamond" pitchFamily="18" charset="0"/>
              </a:rPr>
              <a:t>LSA</a:t>
            </a:r>
            <a:endParaRPr lang="fr-FR" dirty="0">
              <a:solidFill>
                <a:srgbClr val="C00000"/>
              </a:solidFill>
              <a:latin typeface="Garamond" pitchFamily="18" charset="0"/>
            </a:endParaRPr>
          </a:p>
        </p:txBody>
      </p:sp>
      <p:cxnSp>
        <p:nvCxnSpPr>
          <p:cNvPr id="5" name="Connecteur droit avec flèche 4"/>
          <p:cNvCxnSpPr/>
          <p:nvPr/>
        </p:nvCxnSpPr>
        <p:spPr bwMode="auto">
          <a:xfrm>
            <a:off x="7826008" y="3545720"/>
            <a:ext cx="214745" cy="964333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46" name="ZoneTexte 45"/>
          <p:cNvSpPr txBox="1"/>
          <p:nvPr/>
        </p:nvSpPr>
        <p:spPr>
          <a:xfrm>
            <a:off x="7668344" y="4541058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chemeClr val="accent6"/>
                </a:solidFill>
                <a:latin typeface="Garamond" pitchFamily="18" charset="0"/>
              </a:rPr>
              <a:t>LSDB</a:t>
            </a:r>
            <a:endParaRPr lang="fr-FR" sz="2000" dirty="0">
              <a:solidFill>
                <a:schemeClr val="accent6"/>
              </a:solidFill>
              <a:latin typeface="Garamond" pitchFamily="18" charset="0"/>
            </a:endParaRPr>
          </a:p>
        </p:txBody>
      </p:sp>
      <p:sp>
        <p:nvSpPr>
          <p:cNvPr id="47" name="Rectangle 35"/>
          <p:cNvSpPr>
            <a:spLocks noChangeArrowheads="1"/>
          </p:cNvSpPr>
          <p:nvPr/>
        </p:nvSpPr>
        <p:spPr bwMode="auto">
          <a:xfrm>
            <a:off x="1968974" y="1340768"/>
            <a:ext cx="5391925" cy="400110"/>
          </a:xfrm>
          <a:prstGeom prst="rect">
            <a:avLst/>
          </a:prstGeom>
          <a:solidFill>
            <a:srgbClr val="FFC993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chemeClr val="accent2"/>
                </a:solidFill>
                <a:latin typeface="Garamond" pitchFamily="18" charset="0"/>
              </a:rPr>
              <a:t>L’envoi de LSA se fait par Inondation </a:t>
            </a:r>
            <a:r>
              <a:rPr lang="fr-FR" sz="2000" dirty="0">
                <a:solidFill>
                  <a:schemeClr val="accent2"/>
                </a:solidFill>
                <a:latin typeface="Garamond" pitchFamily="18" charset="0"/>
              </a:rPr>
              <a:t>(</a:t>
            </a:r>
            <a:r>
              <a:rPr lang="fr-FR" sz="2000" dirty="0" err="1">
                <a:solidFill>
                  <a:schemeClr val="accent2"/>
                </a:solidFill>
                <a:latin typeface="Garamond" pitchFamily="18" charset="0"/>
              </a:rPr>
              <a:t>flooding</a:t>
            </a:r>
            <a:r>
              <a:rPr lang="fr-FR" sz="2000" dirty="0">
                <a:solidFill>
                  <a:schemeClr val="accent2"/>
                </a:solidFill>
                <a:latin typeface="Garamond" pitchFamily="18" charset="0"/>
              </a:rPr>
              <a:t>)</a:t>
            </a:r>
          </a:p>
        </p:txBody>
      </p:sp>
      <p:cxnSp>
        <p:nvCxnSpPr>
          <p:cNvPr id="48" name="Connecteur droit 47"/>
          <p:cNvCxnSpPr/>
          <p:nvPr/>
        </p:nvCxnSpPr>
        <p:spPr bwMode="auto">
          <a:xfrm flipH="1">
            <a:off x="5709760" y="3356992"/>
            <a:ext cx="594360" cy="0"/>
          </a:xfrm>
          <a:prstGeom prst="line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Connecteur droit 48"/>
          <p:cNvCxnSpPr/>
          <p:nvPr/>
        </p:nvCxnSpPr>
        <p:spPr bwMode="auto">
          <a:xfrm flipH="1">
            <a:off x="4585648" y="3356992"/>
            <a:ext cx="594360" cy="0"/>
          </a:xfrm>
          <a:prstGeom prst="line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4435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21C6E9-B511-47CE-B5B9-9B76D1DE62FE}" type="slidenum">
              <a:rPr lang="fr-FR" smtClean="0"/>
              <a:pPr>
                <a:defRPr/>
              </a:pPr>
              <a:t>34</a:t>
            </a:fld>
            <a:endParaRPr lang="fr-FR"/>
          </a:p>
        </p:txBody>
      </p:sp>
      <p:grpSp>
        <p:nvGrpSpPr>
          <p:cNvPr id="12" name="Groupe 29"/>
          <p:cNvGrpSpPr>
            <a:grpSpLocks/>
          </p:cNvGrpSpPr>
          <p:nvPr/>
        </p:nvGrpSpPr>
        <p:grpSpPr bwMode="auto">
          <a:xfrm>
            <a:off x="5074617" y="2465388"/>
            <a:ext cx="2952750" cy="1900237"/>
            <a:chOff x="3059832" y="2682026"/>
            <a:chExt cx="2952328" cy="1899102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2686697"/>
              <a:ext cx="2952328" cy="1894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ZoneTexte 16"/>
            <p:cNvSpPr txBox="1">
              <a:spLocks noChangeArrowheads="1"/>
            </p:cNvSpPr>
            <p:nvPr/>
          </p:nvSpPr>
          <p:spPr bwMode="auto">
            <a:xfrm>
              <a:off x="3219626" y="3162454"/>
              <a:ext cx="423453" cy="33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solidFill>
                    <a:srgbClr val="800000"/>
                  </a:solidFill>
                  <a:latin typeface="Garamond" pitchFamily="18" charset="0"/>
                </a:rPr>
                <a:t>R6</a:t>
              </a:r>
              <a:endParaRPr lang="fr-FR" sz="1600" dirty="0">
                <a:solidFill>
                  <a:srgbClr val="800000"/>
                </a:solidFill>
                <a:latin typeface="Garamond" pitchFamily="18" charset="0"/>
              </a:endParaRPr>
            </a:p>
          </p:txBody>
        </p:sp>
        <p:sp>
          <p:nvSpPr>
            <p:cNvPr id="15" name="ZoneTexte 17"/>
            <p:cNvSpPr txBox="1">
              <a:spLocks noChangeArrowheads="1"/>
            </p:cNvSpPr>
            <p:nvPr/>
          </p:nvSpPr>
          <p:spPr bwMode="auto">
            <a:xfrm>
              <a:off x="5460050" y="3140968"/>
              <a:ext cx="505196" cy="33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solidFill>
                    <a:srgbClr val="800000"/>
                  </a:solidFill>
                  <a:latin typeface="Garamond" pitchFamily="18" charset="0"/>
                </a:rPr>
                <a:t>R10</a:t>
              </a:r>
              <a:endParaRPr lang="fr-FR" sz="1600" dirty="0">
                <a:solidFill>
                  <a:srgbClr val="800000"/>
                </a:solidFill>
                <a:latin typeface="Garamond" pitchFamily="18" charset="0"/>
              </a:endParaRPr>
            </a:p>
          </p:txBody>
        </p:sp>
        <p:sp>
          <p:nvSpPr>
            <p:cNvPr id="16" name="ZoneTexte 18"/>
            <p:cNvSpPr txBox="1">
              <a:spLocks noChangeArrowheads="1"/>
            </p:cNvSpPr>
            <p:nvPr/>
          </p:nvSpPr>
          <p:spPr bwMode="auto">
            <a:xfrm>
              <a:off x="4839402" y="2682026"/>
              <a:ext cx="423453" cy="33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solidFill>
                    <a:srgbClr val="800000"/>
                  </a:solidFill>
                  <a:latin typeface="Garamond" pitchFamily="18" charset="0"/>
                </a:rPr>
                <a:t>R8</a:t>
              </a:r>
              <a:endParaRPr lang="fr-FR" sz="1600" dirty="0">
                <a:solidFill>
                  <a:srgbClr val="800000"/>
                </a:solidFill>
                <a:latin typeface="Garamond" pitchFamily="18" charset="0"/>
              </a:endParaRPr>
            </a:p>
          </p:txBody>
        </p:sp>
        <p:sp>
          <p:nvSpPr>
            <p:cNvPr id="17" name="ZoneTexte 19"/>
            <p:cNvSpPr txBox="1">
              <a:spLocks noChangeArrowheads="1"/>
            </p:cNvSpPr>
            <p:nvPr/>
          </p:nvSpPr>
          <p:spPr bwMode="auto">
            <a:xfrm>
              <a:off x="4780841" y="4221088"/>
              <a:ext cx="423453" cy="33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solidFill>
                    <a:srgbClr val="800000"/>
                  </a:solidFill>
                  <a:latin typeface="Garamond" pitchFamily="18" charset="0"/>
                </a:rPr>
                <a:t>R9</a:t>
              </a:r>
              <a:endParaRPr lang="fr-FR" sz="1600" dirty="0">
                <a:solidFill>
                  <a:srgbClr val="800000"/>
                </a:solidFill>
                <a:latin typeface="Garamond" pitchFamily="18" charset="0"/>
              </a:endParaRPr>
            </a:p>
          </p:txBody>
        </p:sp>
        <p:sp>
          <p:nvSpPr>
            <p:cNvPr id="18" name="ZoneTexte 20"/>
            <p:cNvSpPr txBox="1">
              <a:spLocks noChangeArrowheads="1"/>
            </p:cNvSpPr>
            <p:nvPr/>
          </p:nvSpPr>
          <p:spPr bwMode="auto">
            <a:xfrm>
              <a:off x="4389134" y="3150514"/>
              <a:ext cx="423453" cy="33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solidFill>
                    <a:srgbClr val="800000"/>
                  </a:solidFill>
                  <a:latin typeface="Garamond" pitchFamily="18" charset="0"/>
                </a:rPr>
                <a:t>R7</a:t>
              </a:r>
              <a:endParaRPr lang="fr-FR" sz="1600" dirty="0">
                <a:solidFill>
                  <a:srgbClr val="800000"/>
                </a:solidFill>
                <a:latin typeface="Garamond" pitchFamily="18" charset="0"/>
              </a:endParaRPr>
            </a:p>
          </p:txBody>
        </p:sp>
      </p:grpSp>
      <p:cxnSp>
        <p:nvCxnSpPr>
          <p:cNvPr id="20" name="Connecteur droit 19"/>
          <p:cNvCxnSpPr/>
          <p:nvPr/>
        </p:nvCxnSpPr>
        <p:spPr bwMode="auto">
          <a:xfrm flipH="1">
            <a:off x="6834592" y="3372961"/>
            <a:ext cx="640080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Connecteur droit 20"/>
          <p:cNvCxnSpPr/>
          <p:nvPr/>
        </p:nvCxnSpPr>
        <p:spPr bwMode="auto">
          <a:xfrm flipV="1">
            <a:off x="6550992" y="3489589"/>
            <a:ext cx="794" cy="587483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Connecteur droit 22"/>
          <p:cNvCxnSpPr/>
          <p:nvPr/>
        </p:nvCxnSpPr>
        <p:spPr bwMode="auto">
          <a:xfrm flipV="1">
            <a:off x="6587504" y="2742213"/>
            <a:ext cx="794" cy="50292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4" name="Groupe 29"/>
          <p:cNvGrpSpPr>
            <a:grpSpLocks/>
          </p:cNvGrpSpPr>
          <p:nvPr/>
        </p:nvGrpSpPr>
        <p:grpSpPr bwMode="auto">
          <a:xfrm>
            <a:off x="1691110" y="2465388"/>
            <a:ext cx="2952750" cy="1900237"/>
            <a:chOff x="3059832" y="2682026"/>
            <a:chExt cx="2952328" cy="1899102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2686697"/>
              <a:ext cx="2952328" cy="1894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ZoneTexte 16"/>
            <p:cNvSpPr txBox="1">
              <a:spLocks noChangeArrowheads="1"/>
            </p:cNvSpPr>
            <p:nvPr/>
          </p:nvSpPr>
          <p:spPr bwMode="auto">
            <a:xfrm>
              <a:off x="3226810" y="3162454"/>
              <a:ext cx="4090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R1</a:t>
              </a:r>
            </a:p>
          </p:txBody>
        </p:sp>
        <p:sp>
          <p:nvSpPr>
            <p:cNvPr id="27" name="ZoneTexte 17"/>
            <p:cNvSpPr txBox="1">
              <a:spLocks noChangeArrowheads="1"/>
            </p:cNvSpPr>
            <p:nvPr/>
          </p:nvSpPr>
          <p:spPr bwMode="auto">
            <a:xfrm>
              <a:off x="5500890" y="3140968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R3</a:t>
              </a:r>
            </a:p>
          </p:txBody>
        </p:sp>
        <p:sp>
          <p:nvSpPr>
            <p:cNvPr id="28" name="ZoneTexte 18"/>
            <p:cNvSpPr txBox="1">
              <a:spLocks noChangeArrowheads="1"/>
            </p:cNvSpPr>
            <p:nvPr/>
          </p:nvSpPr>
          <p:spPr bwMode="auto">
            <a:xfrm>
              <a:off x="4839371" y="2682026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R4</a:t>
              </a:r>
            </a:p>
          </p:txBody>
        </p:sp>
        <p:sp>
          <p:nvSpPr>
            <p:cNvPr id="29" name="ZoneTexte 19"/>
            <p:cNvSpPr txBox="1">
              <a:spLocks noChangeArrowheads="1"/>
            </p:cNvSpPr>
            <p:nvPr/>
          </p:nvSpPr>
          <p:spPr bwMode="auto">
            <a:xfrm>
              <a:off x="4780810" y="4221088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R5</a:t>
              </a:r>
            </a:p>
          </p:txBody>
        </p:sp>
        <p:sp>
          <p:nvSpPr>
            <p:cNvPr id="30" name="ZoneTexte 20"/>
            <p:cNvSpPr txBox="1">
              <a:spLocks noChangeArrowheads="1"/>
            </p:cNvSpPr>
            <p:nvPr/>
          </p:nvSpPr>
          <p:spPr bwMode="auto">
            <a:xfrm>
              <a:off x="4389103" y="3150514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solidFill>
                    <a:srgbClr val="800000"/>
                  </a:solidFill>
                  <a:latin typeface="Garamond" pitchFamily="18" charset="0"/>
                </a:rPr>
                <a:t>R2</a:t>
              </a:r>
            </a:p>
          </p:txBody>
        </p:sp>
      </p:grpSp>
      <p:cxnSp>
        <p:nvCxnSpPr>
          <p:cNvPr id="32" name="Connecteur droit 31"/>
          <p:cNvCxnSpPr/>
          <p:nvPr/>
        </p:nvCxnSpPr>
        <p:spPr bwMode="auto">
          <a:xfrm flipH="1">
            <a:off x="3451085" y="3372961"/>
            <a:ext cx="640080" cy="0"/>
          </a:xfrm>
          <a:prstGeom prst="line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Connecteur droit 32"/>
          <p:cNvCxnSpPr/>
          <p:nvPr/>
        </p:nvCxnSpPr>
        <p:spPr bwMode="auto">
          <a:xfrm flipV="1">
            <a:off x="3167485" y="3489589"/>
            <a:ext cx="794" cy="587483"/>
          </a:xfrm>
          <a:prstGeom prst="line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Connecteur droit 33"/>
          <p:cNvCxnSpPr/>
          <p:nvPr/>
        </p:nvCxnSpPr>
        <p:spPr bwMode="auto">
          <a:xfrm flipH="1">
            <a:off x="2326253" y="3356992"/>
            <a:ext cx="594360" cy="0"/>
          </a:xfrm>
          <a:prstGeom prst="line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Connecteur droit 34"/>
          <p:cNvCxnSpPr/>
          <p:nvPr/>
        </p:nvCxnSpPr>
        <p:spPr bwMode="auto">
          <a:xfrm flipV="1">
            <a:off x="3203997" y="2742213"/>
            <a:ext cx="794" cy="502920"/>
          </a:xfrm>
          <a:prstGeom prst="line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Forme libre 2"/>
          <p:cNvSpPr/>
          <p:nvPr/>
        </p:nvSpPr>
        <p:spPr bwMode="auto">
          <a:xfrm>
            <a:off x="6660232" y="3590479"/>
            <a:ext cx="1165878" cy="203999"/>
          </a:xfrm>
          <a:custGeom>
            <a:avLst/>
            <a:gdLst>
              <a:gd name="connsiteX0" fmla="*/ 0 w 1165878"/>
              <a:gd name="connsiteY0" fmla="*/ 0 h 423186"/>
              <a:gd name="connsiteX1" fmla="*/ 477672 w 1165878"/>
              <a:gd name="connsiteY1" fmla="*/ 423081 h 423186"/>
              <a:gd name="connsiteX2" fmla="*/ 1105469 w 1165878"/>
              <a:gd name="connsiteY2" fmla="*/ 40943 h 423186"/>
              <a:gd name="connsiteX3" fmla="*/ 1105469 w 1165878"/>
              <a:gd name="connsiteY3" fmla="*/ 54591 h 423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5878" h="423186">
                <a:moveTo>
                  <a:pt x="0" y="0"/>
                </a:moveTo>
                <a:cubicBezTo>
                  <a:pt x="146713" y="208128"/>
                  <a:pt x="293427" y="416257"/>
                  <a:pt x="477672" y="423081"/>
                </a:cubicBezTo>
                <a:cubicBezTo>
                  <a:pt x="661917" y="429905"/>
                  <a:pt x="1000836" y="102358"/>
                  <a:pt x="1105469" y="40943"/>
                </a:cubicBezTo>
                <a:cubicBezTo>
                  <a:pt x="1210102" y="-20472"/>
                  <a:pt x="1157785" y="17059"/>
                  <a:pt x="1105469" y="54591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Forme libre 30"/>
          <p:cNvSpPr/>
          <p:nvPr/>
        </p:nvSpPr>
        <p:spPr bwMode="auto">
          <a:xfrm>
            <a:off x="3275856" y="3573016"/>
            <a:ext cx="1165878" cy="203999"/>
          </a:xfrm>
          <a:custGeom>
            <a:avLst/>
            <a:gdLst>
              <a:gd name="connsiteX0" fmla="*/ 0 w 1165878"/>
              <a:gd name="connsiteY0" fmla="*/ 0 h 423186"/>
              <a:gd name="connsiteX1" fmla="*/ 477672 w 1165878"/>
              <a:gd name="connsiteY1" fmla="*/ 423081 h 423186"/>
              <a:gd name="connsiteX2" fmla="*/ 1105469 w 1165878"/>
              <a:gd name="connsiteY2" fmla="*/ 40943 h 423186"/>
              <a:gd name="connsiteX3" fmla="*/ 1105469 w 1165878"/>
              <a:gd name="connsiteY3" fmla="*/ 54591 h 423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5878" h="423186">
                <a:moveTo>
                  <a:pt x="0" y="0"/>
                </a:moveTo>
                <a:cubicBezTo>
                  <a:pt x="146713" y="208128"/>
                  <a:pt x="293427" y="416257"/>
                  <a:pt x="477672" y="423081"/>
                </a:cubicBezTo>
                <a:cubicBezTo>
                  <a:pt x="661917" y="429905"/>
                  <a:pt x="1000836" y="102358"/>
                  <a:pt x="1105469" y="40943"/>
                </a:cubicBezTo>
                <a:cubicBezTo>
                  <a:pt x="1210102" y="-20472"/>
                  <a:pt x="1157785" y="17059"/>
                  <a:pt x="1105469" y="54591"/>
                </a:cubicBezTo>
              </a:path>
            </a:pathLst>
          </a:cu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Forme libre 37"/>
          <p:cNvSpPr/>
          <p:nvPr/>
        </p:nvSpPr>
        <p:spPr bwMode="auto">
          <a:xfrm flipV="1">
            <a:off x="4283968" y="2636912"/>
            <a:ext cx="1165878" cy="298449"/>
          </a:xfrm>
          <a:custGeom>
            <a:avLst/>
            <a:gdLst>
              <a:gd name="connsiteX0" fmla="*/ 0 w 1165878"/>
              <a:gd name="connsiteY0" fmla="*/ 0 h 423186"/>
              <a:gd name="connsiteX1" fmla="*/ 477672 w 1165878"/>
              <a:gd name="connsiteY1" fmla="*/ 423081 h 423186"/>
              <a:gd name="connsiteX2" fmla="*/ 1105469 w 1165878"/>
              <a:gd name="connsiteY2" fmla="*/ 40943 h 423186"/>
              <a:gd name="connsiteX3" fmla="*/ 1105469 w 1165878"/>
              <a:gd name="connsiteY3" fmla="*/ 54591 h 423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5878" h="423186">
                <a:moveTo>
                  <a:pt x="0" y="0"/>
                </a:moveTo>
                <a:cubicBezTo>
                  <a:pt x="146713" y="208128"/>
                  <a:pt x="293427" y="416257"/>
                  <a:pt x="477672" y="423081"/>
                </a:cubicBezTo>
                <a:cubicBezTo>
                  <a:pt x="661917" y="429905"/>
                  <a:pt x="1000836" y="102358"/>
                  <a:pt x="1105469" y="40943"/>
                </a:cubicBezTo>
                <a:cubicBezTo>
                  <a:pt x="1210102" y="-20472"/>
                  <a:pt x="1157785" y="17059"/>
                  <a:pt x="1105469" y="54591"/>
                </a:cubicBezTo>
              </a:path>
            </a:pathLst>
          </a:cu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Forme libre 38"/>
          <p:cNvSpPr/>
          <p:nvPr/>
        </p:nvSpPr>
        <p:spPr bwMode="auto">
          <a:xfrm>
            <a:off x="5510376" y="3573016"/>
            <a:ext cx="1005840" cy="203999"/>
          </a:xfrm>
          <a:custGeom>
            <a:avLst/>
            <a:gdLst>
              <a:gd name="connsiteX0" fmla="*/ 0 w 1165878"/>
              <a:gd name="connsiteY0" fmla="*/ 0 h 423186"/>
              <a:gd name="connsiteX1" fmla="*/ 477672 w 1165878"/>
              <a:gd name="connsiteY1" fmla="*/ 423081 h 423186"/>
              <a:gd name="connsiteX2" fmla="*/ 1105469 w 1165878"/>
              <a:gd name="connsiteY2" fmla="*/ 40943 h 423186"/>
              <a:gd name="connsiteX3" fmla="*/ 1105469 w 1165878"/>
              <a:gd name="connsiteY3" fmla="*/ 54591 h 423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5878" h="423186">
                <a:moveTo>
                  <a:pt x="0" y="0"/>
                </a:moveTo>
                <a:cubicBezTo>
                  <a:pt x="146713" y="208128"/>
                  <a:pt x="293427" y="416257"/>
                  <a:pt x="477672" y="423081"/>
                </a:cubicBezTo>
                <a:cubicBezTo>
                  <a:pt x="661917" y="429905"/>
                  <a:pt x="1000836" y="102358"/>
                  <a:pt x="1105469" y="40943"/>
                </a:cubicBezTo>
                <a:cubicBezTo>
                  <a:pt x="1210102" y="-20472"/>
                  <a:pt x="1157785" y="17059"/>
                  <a:pt x="1105469" y="54591"/>
                </a:cubicBezTo>
              </a:path>
            </a:pathLst>
          </a:cu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Forme libre 36"/>
          <p:cNvSpPr/>
          <p:nvPr/>
        </p:nvSpPr>
        <p:spPr bwMode="auto">
          <a:xfrm flipV="1">
            <a:off x="6792808" y="2994139"/>
            <a:ext cx="731520" cy="218837"/>
          </a:xfrm>
          <a:custGeom>
            <a:avLst/>
            <a:gdLst>
              <a:gd name="connsiteX0" fmla="*/ 0 w 1165878"/>
              <a:gd name="connsiteY0" fmla="*/ 0 h 423186"/>
              <a:gd name="connsiteX1" fmla="*/ 477672 w 1165878"/>
              <a:gd name="connsiteY1" fmla="*/ 423081 h 423186"/>
              <a:gd name="connsiteX2" fmla="*/ 1105469 w 1165878"/>
              <a:gd name="connsiteY2" fmla="*/ 40943 h 423186"/>
              <a:gd name="connsiteX3" fmla="*/ 1105469 w 1165878"/>
              <a:gd name="connsiteY3" fmla="*/ 54591 h 423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5878" h="423186">
                <a:moveTo>
                  <a:pt x="0" y="0"/>
                </a:moveTo>
                <a:cubicBezTo>
                  <a:pt x="146713" y="208128"/>
                  <a:pt x="293427" y="416257"/>
                  <a:pt x="477672" y="423081"/>
                </a:cubicBezTo>
                <a:cubicBezTo>
                  <a:pt x="661917" y="429905"/>
                  <a:pt x="1000836" y="102358"/>
                  <a:pt x="1105469" y="40943"/>
                </a:cubicBezTo>
                <a:cubicBezTo>
                  <a:pt x="1210102" y="-20472"/>
                  <a:pt x="1157785" y="17059"/>
                  <a:pt x="1105469" y="54591"/>
                </a:cubicBezTo>
              </a:path>
            </a:pathLst>
          </a:cu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itre 1"/>
          <p:cNvSpPr>
            <a:spLocks noGrp="1"/>
          </p:cNvSpPr>
          <p:nvPr>
            <p:ph type="title"/>
          </p:nvPr>
        </p:nvSpPr>
        <p:spPr>
          <a:xfrm>
            <a:off x="35496" y="91480"/>
            <a:ext cx="8961120" cy="457200"/>
          </a:xfrm>
        </p:spPr>
        <p:txBody>
          <a:bodyPr/>
          <a:lstStyle/>
          <a:p>
            <a:r>
              <a:rPr lang="fr-FR" sz="2800" b="1" dirty="0">
                <a:solidFill>
                  <a:schemeClr val="accent6"/>
                </a:solidFill>
                <a:latin typeface="Garamond" pitchFamily="18" charset="0"/>
              </a:rPr>
              <a:t>Ex. Construction du LSDB</a:t>
            </a:r>
            <a:endParaRPr lang="fr-FR" sz="2400" b="1" dirty="0">
              <a:solidFill>
                <a:schemeClr val="accent6"/>
              </a:solidFill>
              <a:latin typeface="Garamond" pitchFamily="18" charset="0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6948264" y="268598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  <a:latin typeface="Garamond" pitchFamily="18" charset="0"/>
              </a:rPr>
              <a:t>LSA</a:t>
            </a:r>
            <a:endParaRPr lang="fr-FR" dirty="0">
              <a:solidFill>
                <a:srgbClr val="C00000"/>
              </a:solidFill>
              <a:latin typeface="Garamond" pitchFamily="18" charset="0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5580112" y="378904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  <a:latin typeface="Garamond" pitchFamily="18" charset="0"/>
              </a:rPr>
              <a:t>LSA</a:t>
            </a:r>
            <a:endParaRPr lang="fr-FR" dirty="0">
              <a:solidFill>
                <a:srgbClr val="C00000"/>
              </a:solidFill>
              <a:latin typeface="Garamond" pitchFamily="18" charset="0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4441734" y="226533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  <a:latin typeface="Garamond" pitchFamily="18" charset="0"/>
              </a:rPr>
              <a:t>LSA</a:t>
            </a:r>
            <a:endParaRPr lang="fr-FR" dirty="0">
              <a:solidFill>
                <a:srgbClr val="C00000"/>
              </a:solidFill>
              <a:latin typeface="Garamond" pitchFamily="18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6876256" y="342900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Garamond" pitchFamily="18" charset="0"/>
              </a:rPr>
              <a:t>LSA</a:t>
            </a:r>
            <a:endParaRPr lang="fr-FR" dirty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477673" y="342900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  <a:latin typeface="Garamond" pitchFamily="18" charset="0"/>
              </a:rPr>
              <a:t>LSA</a:t>
            </a:r>
            <a:endParaRPr lang="fr-FR" dirty="0">
              <a:solidFill>
                <a:srgbClr val="C00000"/>
              </a:solidFill>
              <a:latin typeface="Garamond" pitchFamily="18" charset="0"/>
            </a:endParaRPr>
          </a:p>
        </p:txBody>
      </p:sp>
      <p:cxnSp>
        <p:nvCxnSpPr>
          <p:cNvPr id="5" name="Connecteur droit avec flèche 4"/>
          <p:cNvCxnSpPr/>
          <p:nvPr/>
        </p:nvCxnSpPr>
        <p:spPr bwMode="auto">
          <a:xfrm>
            <a:off x="7826008" y="3545720"/>
            <a:ext cx="214745" cy="964333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46" name="ZoneTexte 45"/>
          <p:cNvSpPr txBox="1"/>
          <p:nvPr/>
        </p:nvSpPr>
        <p:spPr>
          <a:xfrm>
            <a:off x="7668344" y="4541058"/>
            <a:ext cx="85311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chemeClr val="accent6"/>
                </a:solidFill>
                <a:latin typeface="Garamond" pitchFamily="18" charset="0"/>
              </a:rPr>
              <a:t>LSDB</a:t>
            </a:r>
          </a:p>
          <a:p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+ </a:t>
            </a:r>
          </a:p>
          <a:p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SPF</a:t>
            </a:r>
            <a:endParaRPr lang="fr-FR" sz="2000" dirty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2" name="Accolade ouvrante 1"/>
          <p:cNvSpPr/>
          <p:nvPr/>
        </p:nvSpPr>
        <p:spPr bwMode="auto">
          <a:xfrm>
            <a:off x="7164288" y="4577572"/>
            <a:ext cx="538766" cy="1083676"/>
          </a:xfrm>
          <a:prstGeom prst="leftBrac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788024" y="4918228"/>
            <a:ext cx="2285242" cy="400110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800000"/>
                </a:solidFill>
                <a:latin typeface="Garamond" pitchFamily="18" charset="0"/>
              </a:rPr>
              <a:t>La table de routage</a:t>
            </a:r>
            <a:endParaRPr lang="fr-FR" sz="2000" dirty="0">
              <a:solidFill>
                <a:srgbClr val="800000"/>
              </a:solidFill>
              <a:latin typeface="Garamond" pitchFamily="18" charset="0"/>
            </a:endParaRPr>
          </a:p>
        </p:txBody>
      </p:sp>
      <p:cxnSp>
        <p:nvCxnSpPr>
          <p:cNvPr id="47" name="Connecteur droit 46"/>
          <p:cNvCxnSpPr/>
          <p:nvPr/>
        </p:nvCxnSpPr>
        <p:spPr bwMode="auto">
          <a:xfrm flipH="1">
            <a:off x="5709760" y="3356992"/>
            <a:ext cx="594360" cy="0"/>
          </a:xfrm>
          <a:prstGeom prst="line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Connecteur droit 47"/>
          <p:cNvCxnSpPr/>
          <p:nvPr/>
        </p:nvCxnSpPr>
        <p:spPr bwMode="auto">
          <a:xfrm flipH="1">
            <a:off x="4585648" y="3356992"/>
            <a:ext cx="594360" cy="0"/>
          </a:xfrm>
          <a:prstGeom prst="line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6439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re 1"/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419100"/>
          </a:xfrm>
        </p:spPr>
        <p:txBody>
          <a:bodyPr/>
          <a:lstStyle/>
          <a:p>
            <a:r>
              <a:rPr lang="fr-FR" sz="2800" b="1" dirty="0">
                <a:solidFill>
                  <a:schemeClr val="accent6"/>
                </a:solidFill>
                <a:latin typeface="Garamond" pitchFamily="18" charset="0"/>
              </a:rPr>
              <a:t>Ex. Construction du LSDB</a:t>
            </a:r>
            <a:endParaRPr lang="fr-FR" sz="2800" b="1" dirty="0" smtClean="0">
              <a:latin typeface="Garamond" pitchFamily="18" charset="0"/>
            </a:endParaRPr>
          </a:p>
        </p:txBody>
      </p:sp>
      <p:sp>
        <p:nvSpPr>
          <p:cNvPr id="74755" name="Espace réservé du contenu 2"/>
          <p:cNvSpPr>
            <a:spLocks noGrp="1"/>
          </p:cNvSpPr>
          <p:nvPr>
            <p:ph idx="1"/>
          </p:nvPr>
        </p:nvSpPr>
        <p:spPr>
          <a:xfrm>
            <a:off x="107950" y="908050"/>
            <a:ext cx="8856663" cy="5761038"/>
          </a:xfrm>
        </p:spPr>
        <p:txBody>
          <a:bodyPr/>
          <a:lstStyle/>
          <a:p>
            <a:endParaRPr lang="fr-FR" sz="1800" smtClean="0">
              <a:latin typeface="Garamond" pitchFamily="18" charset="0"/>
            </a:endParaRPr>
          </a:p>
          <a:p>
            <a:endParaRPr lang="fr-FR" sz="1800" smtClean="0">
              <a:latin typeface="Garamond" pitchFamily="18" charset="0"/>
            </a:endParaRPr>
          </a:p>
          <a:p>
            <a:endParaRPr lang="fr-FR" sz="1800" smtClean="0">
              <a:latin typeface="Garamond" pitchFamily="18" charset="0"/>
            </a:endParaRPr>
          </a:p>
          <a:p>
            <a:endParaRPr lang="fr-FR" sz="1800" smtClean="0">
              <a:latin typeface="Garamond" pitchFamily="18" charset="0"/>
            </a:endParaRPr>
          </a:p>
          <a:p>
            <a:endParaRPr lang="fr-FR" sz="1800" smtClean="0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endParaRPr lang="fr-FR" sz="1800" b="1" smtClean="0">
              <a:latin typeface="Garamond" pitchFamily="18" charset="0"/>
            </a:endParaRPr>
          </a:p>
          <a:p>
            <a:endParaRPr lang="fr-FR" sz="1800" b="1" smtClean="0">
              <a:latin typeface="Garamond" pitchFamily="18" charset="0"/>
            </a:endParaRPr>
          </a:p>
          <a:p>
            <a:endParaRPr lang="fr-FR" sz="1800" b="1" smtClean="0">
              <a:latin typeface="Garamond" pitchFamily="18" charset="0"/>
            </a:endParaRPr>
          </a:p>
          <a:p>
            <a:endParaRPr lang="fr-FR" sz="1800" b="1" smtClean="0">
              <a:latin typeface="Garamond" pitchFamily="18" charset="0"/>
            </a:endParaRPr>
          </a:p>
          <a:p>
            <a:endParaRPr lang="fr-FR" sz="1800" b="1" smtClean="0">
              <a:latin typeface="Garamond" pitchFamily="18" charset="0"/>
            </a:endParaRPr>
          </a:p>
          <a:p>
            <a:endParaRPr lang="fr-FR" sz="1800" b="1" smtClean="0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endParaRPr lang="fr-FR" sz="1800" b="1" smtClean="0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endParaRPr lang="fr-FR" sz="1800" b="1" smtClean="0">
              <a:latin typeface="Garamond" pitchFamily="18" charset="0"/>
            </a:endParaRPr>
          </a:p>
          <a:p>
            <a:pPr lvl="1"/>
            <a:endParaRPr lang="fr-FR" sz="2400" b="1" smtClean="0">
              <a:solidFill>
                <a:srgbClr val="FF0000"/>
              </a:solidFill>
              <a:latin typeface="Garamond" pitchFamily="18" charset="0"/>
              <a:sym typeface="Wingdings" pitchFamily="2" charset="2"/>
            </a:endParaRPr>
          </a:p>
          <a:p>
            <a:pPr lvl="1"/>
            <a:endParaRPr lang="fr-FR" sz="2400" b="1" smtClean="0">
              <a:solidFill>
                <a:srgbClr val="FF0000"/>
              </a:solidFill>
              <a:latin typeface="Garamond" pitchFamily="18" charset="0"/>
              <a:sym typeface="Wingdings" pitchFamily="2" charset="2"/>
            </a:endParaRPr>
          </a:p>
          <a:p>
            <a:pPr lvl="1"/>
            <a:endParaRPr lang="fr-FR" sz="2000" b="1" smtClean="0">
              <a:latin typeface="Garamond" pitchFamily="18" charset="0"/>
            </a:endParaRPr>
          </a:p>
          <a:p>
            <a:pPr lvl="1"/>
            <a:endParaRPr lang="fr-FR" sz="1800" smtClean="0">
              <a:latin typeface="Garamond" pitchFamily="18" charset="0"/>
            </a:endParaRPr>
          </a:p>
          <a:p>
            <a:endParaRPr lang="fr-FR" sz="1800" smtClean="0">
              <a:latin typeface="Garamond" pitchFamily="18" charset="0"/>
            </a:endParaRPr>
          </a:p>
          <a:p>
            <a:endParaRPr lang="fr-FR" sz="1800" smtClean="0">
              <a:latin typeface="Garamond" pitchFamily="18" charset="0"/>
            </a:endParaRPr>
          </a:p>
          <a:p>
            <a:endParaRPr lang="fr-FR" sz="1800" smtClean="0">
              <a:latin typeface="Garamond" pitchFamily="18" charset="0"/>
            </a:endParaRPr>
          </a:p>
          <a:p>
            <a:endParaRPr lang="fr-FR" sz="1800" smtClean="0">
              <a:latin typeface="Garamond" pitchFamily="18" charset="0"/>
            </a:endParaRPr>
          </a:p>
          <a:p>
            <a:endParaRPr lang="fr-FR" sz="1800" smtClean="0">
              <a:latin typeface="Garamond" pitchFamily="18" charset="0"/>
            </a:endParaRPr>
          </a:p>
        </p:txBody>
      </p:sp>
      <p:sp>
        <p:nvSpPr>
          <p:cNvPr id="33" name="Espace réservé du numéro de diapositive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A5E612-F73E-4369-99F7-9F8CC52228CA}" type="slidenum">
              <a:rPr lang="fr-FR" smtClean="0"/>
              <a:pPr>
                <a:defRPr/>
              </a:pPr>
              <a:t>35</a:t>
            </a:fld>
            <a:endParaRPr lang="fr-FR" dirty="0"/>
          </a:p>
        </p:txBody>
      </p:sp>
      <p:grpSp>
        <p:nvGrpSpPr>
          <p:cNvPr id="74757" name="Groupe 28"/>
          <p:cNvGrpSpPr>
            <a:grpSpLocks/>
          </p:cNvGrpSpPr>
          <p:nvPr/>
        </p:nvGrpSpPr>
        <p:grpSpPr bwMode="auto">
          <a:xfrm>
            <a:off x="1187450" y="692150"/>
            <a:ext cx="6986588" cy="2200275"/>
            <a:chOff x="1187450" y="692150"/>
            <a:chExt cx="6986588" cy="2200275"/>
          </a:xfrm>
        </p:grpSpPr>
        <p:grpSp>
          <p:nvGrpSpPr>
            <p:cNvPr id="74761" name="Groupe 24"/>
            <p:cNvGrpSpPr>
              <a:grpSpLocks/>
            </p:cNvGrpSpPr>
            <p:nvPr/>
          </p:nvGrpSpPr>
          <p:grpSpPr bwMode="auto">
            <a:xfrm>
              <a:off x="1187450" y="692150"/>
              <a:ext cx="6091850" cy="2200275"/>
              <a:chOff x="791330" y="436143"/>
              <a:chExt cx="6092148" cy="2200310"/>
            </a:xfrm>
          </p:grpSpPr>
          <p:sp>
            <p:nvSpPr>
              <p:cNvPr id="74766" name="Ellipse 4"/>
              <p:cNvSpPr>
                <a:spLocks noChangeArrowheads="1"/>
              </p:cNvSpPr>
              <p:nvPr/>
            </p:nvSpPr>
            <p:spPr bwMode="auto">
              <a:xfrm>
                <a:off x="4656482" y="908184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4767" name="Ellipse 5"/>
              <p:cNvSpPr>
                <a:spLocks noChangeArrowheads="1"/>
              </p:cNvSpPr>
              <p:nvPr/>
            </p:nvSpPr>
            <p:spPr bwMode="auto">
              <a:xfrm>
                <a:off x="2784138" y="1088317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4768" name="Ellipse 6"/>
              <p:cNvSpPr>
                <a:spLocks noChangeArrowheads="1"/>
              </p:cNvSpPr>
              <p:nvPr/>
            </p:nvSpPr>
            <p:spPr bwMode="auto">
              <a:xfrm>
                <a:off x="1199847" y="1448328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4769" name="Ellipse 7"/>
              <p:cNvSpPr>
                <a:spLocks noChangeArrowheads="1"/>
              </p:cNvSpPr>
              <p:nvPr/>
            </p:nvSpPr>
            <p:spPr bwMode="auto">
              <a:xfrm>
                <a:off x="3576284" y="2096429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cxnSp>
            <p:nvCxnSpPr>
              <p:cNvPr id="74770" name="Connecteur droit 9"/>
              <p:cNvCxnSpPr>
                <a:cxnSpLocks noChangeShapeType="1"/>
                <a:stCxn id="74766" idx="2"/>
                <a:endCxn id="74767" idx="7"/>
              </p:cNvCxnSpPr>
              <p:nvPr/>
            </p:nvCxnSpPr>
            <p:spPr bwMode="auto">
              <a:xfrm flipH="1" flipV="1">
                <a:off x="3245090" y="1167402"/>
                <a:ext cx="1411392" cy="10794"/>
              </a:xfrm>
              <a:prstGeom prst="line">
                <a:avLst/>
              </a:prstGeom>
              <a:noFill/>
              <a:ln w="28575" algn="ctr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771" name="Connecteur droit 10"/>
              <p:cNvCxnSpPr>
                <a:cxnSpLocks noChangeShapeType="1"/>
                <a:stCxn id="74762" idx="3"/>
                <a:endCxn id="74769" idx="6"/>
              </p:cNvCxnSpPr>
              <p:nvPr/>
            </p:nvCxnSpPr>
            <p:spPr bwMode="auto">
              <a:xfrm flipH="1">
                <a:off x="4116322" y="1801161"/>
                <a:ext cx="2767156" cy="565280"/>
              </a:xfrm>
              <a:prstGeom prst="line">
                <a:avLst/>
              </a:prstGeom>
              <a:noFill/>
              <a:ln w="28575" algn="ctr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772" name="Connecteur droit 13"/>
              <p:cNvCxnSpPr>
                <a:cxnSpLocks noChangeShapeType="1"/>
                <a:stCxn id="74767" idx="2"/>
              </p:cNvCxnSpPr>
              <p:nvPr/>
            </p:nvCxnSpPr>
            <p:spPr bwMode="auto">
              <a:xfrm flipH="1">
                <a:off x="1775953" y="1358329"/>
                <a:ext cx="1008185" cy="270012"/>
              </a:xfrm>
              <a:prstGeom prst="line">
                <a:avLst/>
              </a:prstGeom>
              <a:noFill/>
              <a:ln w="28575" algn="ctr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773" name="Connecteur droit 17"/>
              <p:cNvCxnSpPr>
                <a:cxnSpLocks noChangeShapeType="1"/>
                <a:stCxn id="74769" idx="2"/>
              </p:cNvCxnSpPr>
              <p:nvPr/>
            </p:nvCxnSpPr>
            <p:spPr bwMode="auto">
              <a:xfrm flipH="1" flipV="1">
                <a:off x="1703940" y="1880395"/>
                <a:ext cx="1872344" cy="486046"/>
              </a:xfrm>
              <a:prstGeom prst="line">
                <a:avLst/>
              </a:prstGeom>
              <a:noFill/>
              <a:ln w="28575" algn="ctr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4774" name="ZoneTexte 19"/>
              <p:cNvSpPr txBox="1">
                <a:spLocks noChangeArrowheads="1"/>
              </p:cNvSpPr>
              <p:nvPr/>
            </p:nvSpPr>
            <p:spPr bwMode="auto">
              <a:xfrm>
                <a:off x="791330" y="1556333"/>
                <a:ext cx="353008" cy="400128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A</a:t>
                </a:r>
              </a:p>
            </p:txBody>
          </p:sp>
          <p:sp>
            <p:nvSpPr>
              <p:cNvPr id="74775" name="ZoneTexte 20"/>
              <p:cNvSpPr txBox="1">
                <a:spLocks noChangeArrowheads="1"/>
              </p:cNvSpPr>
              <p:nvPr/>
            </p:nvSpPr>
            <p:spPr bwMode="auto">
              <a:xfrm>
                <a:off x="4754243" y="436143"/>
                <a:ext cx="357811" cy="400110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C</a:t>
                </a:r>
              </a:p>
            </p:txBody>
          </p:sp>
          <p:sp>
            <p:nvSpPr>
              <p:cNvPr id="74776" name="ZoneTexte 21"/>
              <p:cNvSpPr txBox="1">
                <a:spLocks noChangeArrowheads="1"/>
              </p:cNvSpPr>
              <p:nvPr/>
            </p:nvSpPr>
            <p:spPr bwMode="auto">
              <a:xfrm>
                <a:off x="2881929" y="620229"/>
                <a:ext cx="357811" cy="400110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B</a:t>
                </a:r>
              </a:p>
            </p:txBody>
          </p:sp>
          <p:sp>
            <p:nvSpPr>
              <p:cNvPr id="74777" name="ZoneTexte 22"/>
              <p:cNvSpPr txBox="1">
                <a:spLocks noChangeArrowheads="1"/>
              </p:cNvSpPr>
              <p:nvPr/>
            </p:nvSpPr>
            <p:spPr bwMode="auto">
              <a:xfrm>
                <a:off x="3671813" y="1628341"/>
                <a:ext cx="363646" cy="400110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D</a:t>
                </a:r>
              </a:p>
            </p:txBody>
          </p:sp>
          <p:sp>
            <p:nvSpPr>
              <p:cNvPr id="74778" name="ZoneTexte 23"/>
              <p:cNvSpPr txBox="1">
                <a:spLocks noChangeArrowheads="1"/>
              </p:cNvSpPr>
              <p:nvPr/>
            </p:nvSpPr>
            <p:spPr bwMode="auto">
              <a:xfrm>
                <a:off x="3468761" y="764158"/>
                <a:ext cx="1047134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(4 M, 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  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  <p:sp>
            <p:nvSpPr>
              <p:cNvPr id="74779" name="ZoneTexte 25"/>
              <p:cNvSpPr txBox="1">
                <a:spLocks noChangeArrowheads="1"/>
              </p:cNvSpPr>
              <p:nvPr/>
            </p:nvSpPr>
            <p:spPr bwMode="auto">
              <a:xfrm rot="-746082">
                <a:off x="5125637" y="2180507"/>
                <a:ext cx="1047134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(4 M,  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 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  <p:sp>
            <p:nvSpPr>
              <p:cNvPr id="74780" name="ZoneTexte 28"/>
              <p:cNvSpPr txBox="1">
                <a:spLocks noChangeArrowheads="1"/>
              </p:cNvSpPr>
              <p:nvPr/>
            </p:nvSpPr>
            <p:spPr bwMode="auto">
              <a:xfrm rot="-621140">
                <a:off x="1587195" y="1047968"/>
                <a:ext cx="1148127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(10 M,  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 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  <p:sp>
            <p:nvSpPr>
              <p:cNvPr id="74781" name="ZoneTexte 32"/>
              <p:cNvSpPr txBox="1">
                <a:spLocks noChangeArrowheads="1"/>
              </p:cNvSpPr>
              <p:nvPr/>
            </p:nvSpPr>
            <p:spPr bwMode="auto">
              <a:xfrm rot="814905">
                <a:off x="1886384" y="2177822"/>
                <a:ext cx="1047134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(4 M,  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 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</p:grpSp>
        <p:sp>
          <p:nvSpPr>
            <p:cNvPr id="74762" name="Ellipse 4"/>
            <p:cNvSpPr>
              <a:spLocks noChangeArrowheads="1"/>
            </p:cNvSpPr>
            <p:nvPr/>
          </p:nvSpPr>
          <p:spPr bwMode="auto">
            <a:xfrm>
              <a:off x="7200216" y="1596215"/>
              <a:ext cx="540012" cy="540015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74763" name="Connecteur droit 9"/>
            <p:cNvCxnSpPr>
              <a:cxnSpLocks noChangeShapeType="1"/>
              <a:stCxn id="74762" idx="1"/>
              <a:endCxn id="74766" idx="6"/>
            </p:cNvCxnSpPr>
            <p:nvPr/>
          </p:nvCxnSpPr>
          <p:spPr bwMode="auto">
            <a:xfrm flipH="1" flipV="1">
              <a:off x="5592424" y="1434191"/>
              <a:ext cx="1686875" cy="241107"/>
            </a:xfrm>
            <a:prstGeom prst="line">
              <a:avLst/>
            </a:prstGeom>
            <a:noFill/>
            <a:ln w="28575" algn="ctr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764" name="ZoneTexte 20"/>
            <p:cNvSpPr txBox="1">
              <a:spLocks noChangeArrowheads="1"/>
            </p:cNvSpPr>
            <p:nvPr/>
          </p:nvSpPr>
          <p:spPr bwMode="auto">
            <a:xfrm>
              <a:off x="7808229" y="1668308"/>
              <a:ext cx="365809" cy="400104"/>
            </a:xfrm>
            <a:prstGeom prst="rect">
              <a:avLst/>
            </a:prstGeom>
            <a:solidFill>
              <a:srgbClr val="FFD8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Garamond" pitchFamily="18" charset="0"/>
                </a:rPr>
                <a:t>E</a:t>
              </a:r>
            </a:p>
          </p:txBody>
        </p:sp>
        <p:sp>
          <p:nvSpPr>
            <p:cNvPr id="74765" name="ZoneTexte 28"/>
            <p:cNvSpPr txBox="1">
              <a:spLocks noChangeArrowheads="1"/>
            </p:cNvSpPr>
            <p:nvPr/>
          </p:nvSpPr>
          <p:spPr bwMode="auto">
            <a:xfrm rot="408353">
              <a:off x="6058514" y="1092251"/>
              <a:ext cx="114807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Garamond" pitchFamily="18" charset="0"/>
                </a:rPr>
                <a:t>(10 M,  </a:t>
              </a:r>
              <a:r>
                <a:rPr lang="fr-FR" sz="2000">
                  <a:solidFill>
                    <a:srgbClr val="FF0000"/>
                  </a:solidFill>
                  <a:latin typeface="Garamond" pitchFamily="18" charset="0"/>
                </a:rPr>
                <a:t> </a:t>
              </a:r>
              <a:r>
                <a:rPr lang="fr-FR" sz="2000">
                  <a:latin typeface="Garamond" pitchFamily="18" charset="0"/>
                </a:rPr>
                <a:t>)</a:t>
              </a:r>
            </a:p>
          </p:txBody>
        </p:sp>
      </p:grpSp>
      <p:grpSp>
        <p:nvGrpSpPr>
          <p:cNvPr id="74758" name="Groupe 26"/>
          <p:cNvGrpSpPr>
            <a:grpSpLocks/>
          </p:cNvGrpSpPr>
          <p:nvPr/>
        </p:nvGrpSpPr>
        <p:grpSpPr bwMode="auto">
          <a:xfrm>
            <a:off x="2916238" y="3573463"/>
            <a:ext cx="3057525" cy="904875"/>
            <a:chOff x="1006475" y="765175"/>
            <a:chExt cx="3057525" cy="904875"/>
          </a:xfrm>
        </p:grpSpPr>
        <p:pic>
          <p:nvPicPr>
            <p:cNvPr id="74759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3" y="765175"/>
              <a:ext cx="2160587" cy="904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760" name="Rectangle 4"/>
            <p:cNvSpPr>
              <a:spLocks noChangeArrowheads="1"/>
            </p:cNvSpPr>
            <p:nvPr/>
          </p:nvSpPr>
          <p:spPr bwMode="auto">
            <a:xfrm>
              <a:off x="1006475" y="1039813"/>
              <a:ext cx="9477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2000">
                  <a:solidFill>
                    <a:srgbClr val="FF0000"/>
                  </a:solidFill>
                  <a:latin typeface="Garamond" pitchFamily="18" charset="0"/>
                </a:rPr>
                <a:t>Coût =</a:t>
              </a:r>
              <a:endParaRPr lang="fr-FR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re 1"/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419100"/>
          </a:xfrm>
        </p:spPr>
        <p:txBody>
          <a:bodyPr/>
          <a:lstStyle/>
          <a:p>
            <a:r>
              <a:rPr lang="fr-FR" sz="2800" b="1" dirty="0">
                <a:solidFill>
                  <a:schemeClr val="accent6"/>
                </a:solidFill>
                <a:latin typeface="Garamond" pitchFamily="18" charset="0"/>
              </a:rPr>
              <a:t>Ex. Construction du LSDB</a:t>
            </a:r>
            <a:endParaRPr lang="fr-FR" sz="2800" b="1" dirty="0" smtClean="0">
              <a:latin typeface="Garamond" pitchFamily="18" charset="0"/>
            </a:endParaRPr>
          </a:p>
        </p:txBody>
      </p:sp>
      <p:sp>
        <p:nvSpPr>
          <p:cNvPr id="75779" name="Espace réservé du contenu 2"/>
          <p:cNvSpPr>
            <a:spLocks noGrp="1"/>
          </p:cNvSpPr>
          <p:nvPr>
            <p:ph idx="1"/>
          </p:nvPr>
        </p:nvSpPr>
        <p:spPr>
          <a:xfrm>
            <a:off x="107950" y="908050"/>
            <a:ext cx="8856663" cy="5761038"/>
          </a:xfrm>
        </p:spPr>
        <p:txBody>
          <a:bodyPr/>
          <a:lstStyle/>
          <a:p>
            <a:endParaRPr lang="fr-FR" sz="1800" smtClean="0">
              <a:latin typeface="Garamond" pitchFamily="18" charset="0"/>
            </a:endParaRPr>
          </a:p>
          <a:p>
            <a:endParaRPr lang="fr-FR" sz="1800" smtClean="0">
              <a:latin typeface="Garamond" pitchFamily="18" charset="0"/>
            </a:endParaRPr>
          </a:p>
          <a:p>
            <a:endParaRPr lang="fr-FR" sz="1800" smtClean="0">
              <a:latin typeface="Garamond" pitchFamily="18" charset="0"/>
            </a:endParaRPr>
          </a:p>
          <a:p>
            <a:endParaRPr lang="fr-FR" sz="1800" smtClean="0">
              <a:latin typeface="Garamond" pitchFamily="18" charset="0"/>
            </a:endParaRPr>
          </a:p>
          <a:p>
            <a:endParaRPr lang="fr-FR" sz="1800" smtClean="0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endParaRPr lang="fr-FR" sz="1800" b="1" smtClean="0">
              <a:latin typeface="Garamond" pitchFamily="18" charset="0"/>
            </a:endParaRPr>
          </a:p>
          <a:p>
            <a:endParaRPr lang="fr-FR" sz="1800" b="1" smtClean="0">
              <a:latin typeface="Garamond" pitchFamily="18" charset="0"/>
            </a:endParaRPr>
          </a:p>
          <a:p>
            <a:endParaRPr lang="fr-FR" sz="1800" b="1" smtClean="0">
              <a:latin typeface="Garamond" pitchFamily="18" charset="0"/>
            </a:endParaRPr>
          </a:p>
          <a:p>
            <a:endParaRPr lang="fr-FR" sz="1800" b="1" smtClean="0">
              <a:latin typeface="Garamond" pitchFamily="18" charset="0"/>
            </a:endParaRPr>
          </a:p>
          <a:p>
            <a:endParaRPr lang="fr-FR" sz="1800" b="1" smtClean="0">
              <a:latin typeface="Garamond" pitchFamily="18" charset="0"/>
            </a:endParaRPr>
          </a:p>
          <a:p>
            <a:endParaRPr lang="fr-FR" sz="1800" b="1" smtClean="0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endParaRPr lang="fr-FR" sz="1800" b="1" smtClean="0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endParaRPr lang="fr-FR" sz="1800" b="1" smtClean="0">
              <a:latin typeface="Garamond" pitchFamily="18" charset="0"/>
            </a:endParaRPr>
          </a:p>
          <a:p>
            <a:pPr lvl="1"/>
            <a:endParaRPr lang="fr-FR" sz="2400" b="1" smtClean="0">
              <a:solidFill>
                <a:srgbClr val="FF0000"/>
              </a:solidFill>
              <a:latin typeface="Garamond" pitchFamily="18" charset="0"/>
              <a:sym typeface="Wingdings" pitchFamily="2" charset="2"/>
            </a:endParaRPr>
          </a:p>
          <a:p>
            <a:pPr lvl="1"/>
            <a:endParaRPr lang="fr-FR" sz="2400" b="1" smtClean="0">
              <a:solidFill>
                <a:srgbClr val="FF0000"/>
              </a:solidFill>
              <a:latin typeface="Garamond" pitchFamily="18" charset="0"/>
              <a:sym typeface="Wingdings" pitchFamily="2" charset="2"/>
            </a:endParaRPr>
          </a:p>
          <a:p>
            <a:pPr lvl="1"/>
            <a:endParaRPr lang="fr-FR" sz="2000" b="1" smtClean="0">
              <a:latin typeface="Garamond" pitchFamily="18" charset="0"/>
            </a:endParaRPr>
          </a:p>
          <a:p>
            <a:pPr lvl="1"/>
            <a:endParaRPr lang="fr-FR" sz="1800" smtClean="0">
              <a:latin typeface="Garamond" pitchFamily="18" charset="0"/>
            </a:endParaRPr>
          </a:p>
          <a:p>
            <a:endParaRPr lang="fr-FR" sz="1800" smtClean="0">
              <a:latin typeface="Garamond" pitchFamily="18" charset="0"/>
            </a:endParaRPr>
          </a:p>
          <a:p>
            <a:endParaRPr lang="fr-FR" sz="1800" smtClean="0">
              <a:latin typeface="Garamond" pitchFamily="18" charset="0"/>
            </a:endParaRPr>
          </a:p>
          <a:p>
            <a:endParaRPr lang="fr-FR" sz="1800" smtClean="0">
              <a:latin typeface="Garamond" pitchFamily="18" charset="0"/>
            </a:endParaRPr>
          </a:p>
          <a:p>
            <a:endParaRPr lang="fr-FR" sz="1800" smtClean="0">
              <a:latin typeface="Garamond" pitchFamily="18" charset="0"/>
            </a:endParaRPr>
          </a:p>
          <a:p>
            <a:endParaRPr lang="fr-FR" sz="1800" smtClean="0">
              <a:latin typeface="Garamond" pitchFamily="18" charset="0"/>
            </a:endParaRPr>
          </a:p>
        </p:txBody>
      </p:sp>
      <p:sp>
        <p:nvSpPr>
          <p:cNvPr id="33" name="Espace réservé du numéro de diapositive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463546-64FE-48D5-9C7C-D56F7AD0C9C7}" type="slidenum">
              <a:rPr lang="fr-FR" smtClean="0"/>
              <a:pPr>
                <a:defRPr/>
              </a:pPr>
              <a:t>36</a:t>
            </a:fld>
            <a:endParaRPr lang="fr-FR" dirty="0"/>
          </a:p>
        </p:txBody>
      </p:sp>
      <p:grpSp>
        <p:nvGrpSpPr>
          <p:cNvPr id="75781" name="Groupe 28"/>
          <p:cNvGrpSpPr>
            <a:grpSpLocks/>
          </p:cNvGrpSpPr>
          <p:nvPr/>
        </p:nvGrpSpPr>
        <p:grpSpPr bwMode="auto">
          <a:xfrm>
            <a:off x="1187450" y="692150"/>
            <a:ext cx="6986588" cy="2200275"/>
            <a:chOff x="1187450" y="692150"/>
            <a:chExt cx="6986588" cy="2200275"/>
          </a:xfrm>
        </p:grpSpPr>
        <p:grpSp>
          <p:nvGrpSpPr>
            <p:cNvPr id="75785" name="Groupe 24"/>
            <p:cNvGrpSpPr>
              <a:grpSpLocks/>
            </p:cNvGrpSpPr>
            <p:nvPr/>
          </p:nvGrpSpPr>
          <p:grpSpPr bwMode="auto">
            <a:xfrm>
              <a:off x="1187450" y="692150"/>
              <a:ext cx="6091850" cy="2200275"/>
              <a:chOff x="791330" y="436143"/>
              <a:chExt cx="6092148" cy="2200310"/>
            </a:xfrm>
          </p:grpSpPr>
          <p:sp>
            <p:nvSpPr>
              <p:cNvPr id="75790" name="Ellipse 4"/>
              <p:cNvSpPr>
                <a:spLocks noChangeArrowheads="1"/>
              </p:cNvSpPr>
              <p:nvPr/>
            </p:nvSpPr>
            <p:spPr bwMode="auto">
              <a:xfrm>
                <a:off x="4656482" y="908184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5791" name="Ellipse 5"/>
              <p:cNvSpPr>
                <a:spLocks noChangeArrowheads="1"/>
              </p:cNvSpPr>
              <p:nvPr/>
            </p:nvSpPr>
            <p:spPr bwMode="auto">
              <a:xfrm>
                <a:off x="2784138" y="1088317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5792" name="Ellipse 6"/>
              <p:cNvSpPr>
                <a:spLocks noChangeArrowheads="1"/>
              </p:cNvSpPr>
              <p:nvPr/>
            </p:nvSpPr>
            <p:spPr bwMode="auto">
              <a:xfrm>
                <a:off x="1199847" y="1448328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5793" name="Ellipse 7"/>
              <p:cNvSpPr>
                <a:spLocks noChangeArrowheads="1"/>
              </p:cNvSpPr>
              <p:nvPr/>
            </p:nvSpPr>
            <p:spPr bwMode="auto">
              <a:xfrm>
                <a:off x="3576284" y="2096429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cxnSp>
            <p:nvCxnSpPr>
              <p:cNvPr id="75794" name="Connecteur droit 9"/>
              <p:cNvCxnSpPr>
                <a:cxnSpLocks noChangeShapeType="1"/>
                <a:stCxn id="75790" idx="2"/>
                <a:endCxn id="75791" idx="7"/>
              </p:cNvCxnSpPr>
              <p:nvPr/>
            </p:nvCxnSpPr>
            <p:spPr bwMode="auto">
              <a:xfrm flipH="1" flipV="1">
                <a:off x="3245090" y="1167402"/>
                <a:ext cx="1411392" cy="10794"/>
              </a:xfrm>
              <a:prstGeom prst="line">
                <a:avLst/>
              </a:prstGeom>
              <a:noFill/>
              <a:ln w="28575" algn="ctr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5795" name="Connecteur droit 10"/>
              <p:cNvCxnSpPr>
                <a:cxnSpLocks noChangeShapeType="1"/>
                <a:stCxn id="75786" idx="3"/>
                <a:endCxn id="75793" idx="6"/>
              </p:cNvCxnSpPr>
              <p:nvPr/>
            </p:nvCxnSpPr>
            <p:spPr bwMode="auto">
              <a:xfrm flipH="1">
                <a:off x="4116322" y="1801161"/>
                <a:ext cx="2767156" cy="565280"/>
              </a:xfrm>
              <a:prstGeom prst="line">
                <a:avLst/>
              </a:prstGeom>
              <a:noFill/>
              <a:ln w="28575" algn="ctr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5796" name="Connecteur droit 13"/>
              <p:cNvCxnSpPr>
                <a:cxnSpLocks noChangeShapeType="1"/>
                <a:stCxn id="75791" idx="2"/>
              </p:cNvCxnSpPr>
              <p:nvPr/>
            </p:nvCxnSpPr>
            <p:spPr bwMode="auto">
              <a:xfrm flipH="1">
                <a:off x="1775953" y="1358329"/>
                <a:ext cx="1008185" cy="270012"/>
              </a:xfrm>
              <a:prstGeom prst="line">
                <a:avLst/>
              </a:prstGeom>
              <a:noFill/>
              <a:ln w="28575" algn="ctr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5797" name="Connecteur droit 17"/>
              <p:cNvCxnSpPr>
                <a:cxnSpLocks noChangeShapeType="1"/>
                <a:stCxn id="75793" idx="2"/>
              </p:cNvCxnSpPr>
              <p:nvPr/>
            </p:nvCxnSpPr>
            <p:spPr bwMode="auto">
              <a:xfrm flipH="1" flipV="1">
                <a:off x="1703940" y="1880395"/>
                <a:ext cx="1872344" cy="486046"/>
              </a:xfrm>
              <a:prstGeom prst="line">
                <a:avLst/>
              </a:prstGeom>
              <a:noFill/>
              <a:ln w="28575" algn="ctr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5798" name="ZoneTexte 19"/>
              <p:cNvSpPr txBox="1">
                <a:spLocks noChangeArrowheads="1"/>
              </p:cNvSpPr>
              <p:nvPr/>
            </p:nvSpPr>
            <p:spPr bwMode="auto">
              <a:xfrm>
                <a:off x="791330" y="1556333"/>
                <a:ext cx="353008" cy="400128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A</a:t>
                </a:r>
              </a:p>
            </p:txBody>
          </p:sp>
          <p:sp>
            <p:nvSpPr>
              <p:cNvPr id="75799" name="ZoneTexte 20"/>
              <p:cNvSpPr txBox="1">
                <a:spLocks noChangeArrowheads="1"/>
              </p:cNvSpPr>
              <p:nvPr/>
            </p:nvSpPr>
            <p:spPr bwMode="auto">
              <a:xfrm>
                <a:off x="4754243" y="436143"/>
                <a:ext cx="357811" cy="400110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C</a:t>
                </a:r>
              </a:p>
            </p:txBody>
          </p:sp>
          <p:sp>
            <p:nvSpPr>
              <p:cNvPr id="75800" name="ZoneTexte 21"/>
              <p:cNvSpPr txBox="1">
                <a:spLocks noChangeArrowheads="1"/>
              </p:cNvSpPr>
              <p:nvPr/>
            </p:nvSpPr>
            <p:spPr bwMode="auto">
              <a:xfrm>
                <a:off x="2881929" y="620229"/>
                <a:ext cx="357811" cy="400110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B</a:t>
                </a:r>
              </a:p>
            </p:txBody>
          </p:sp>
          <p:sp>
            <p:nvSpPr>
              <p:cNvPr id="75801" name="ZoneTexte 22"/>
              <p:cNvSpPr txBox="1">
                <a:spLocks noChangeArrowheads="1"/>
              </p:cNvSpPr>
              <p:nvPr/>
            </p:nvSpPr>
            <p:spPr bwMode="auto">
              <a:xfrm>
                <a:off x="3671813" y="1628341"/>
                <a:ext cx="363646" cy="400110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D</a:t>
                </a:r>
              </a:p>
            </p:txBody>
          </p:sp>
          <p:sp>
            <p:nvSpPr>
              <p:cNvPr id="75802" name="ZoneTexte 23"/>
              <p:cNvSpPr txBox="1">
                <a:spLocks noChangeArrowheads="1"/>
              </p:cNvSpPr>
              <p:nvPr/>
            </p:nvSpPr>
            <p:spPr bwMode="auto">
              <a:xfrm>
                <a:off x="3412649" y="764158"/>
                <a:ext cx="115935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(4 M, 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25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  <p:sp>
            <p:nvSpPr>
              <p:cNvPr id="75803" name="ZoneTexte 25"/>
              <p:cNvSpPr txBox="1">
                <a:spLocks noChangeArrowheads="1"/>
              </p:cNvSpPr>
              <p:nvPr/>
            </p:nvSpPr>
            <p:spPr bwMode="auto">
              <a:xfrm rot="-746082">
                <a:off x="5069525" y="2180510"/>
                <a:ext cx="115935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(4 M, 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25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  <p:sp>
            <p:nvSpPr>
              <p:cNvPr id="75804" name="ZoneTexte 28"/>
              <p:cNvSpPr txBox="1">
                <a:spLocks noChangeArrowheads="1"/>
              </p:cNvSpPr>
              <p:nvPr/>
            </p:nvSpPr>
            <p:spPr bwMode="auto">
              <a:xfrm rot="-621140">
                <a:off x="1540702" y="1047971"/>
                <a:ext cx="124111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 dirty="0">
                    <a:latin typeface="Garamond" pitchFamily="18" charset="0"/>
                  </a:rPr>
                  <a:t>(10 M, </a:t>
                </a:r>
                <a:r>
                  <a:rPr lang="fr-FR" sz="2000" dirty="0">
                    <a:solidFill>
                      <a:srgbClr val="FF0000"/>
                    </a:solidFill>
                    <a:latin typeface="Garamond" pitchFamily="18" charset="0"/>
                  </a:rPr>
                  <a:t>10</a:t>
                </a:r>
                <a:r>
                  <a:rPr lang="fr-FR" sz="2000" dirty="0">
                    <a:latin typeface="Garamond" pitchFamily="18" charset="0"/>
                  </a:rPr>
                  <a:t>)</a:t>
                </a:r>
              </a:p>
            </p:txBody>
          </p:sp>
          <p:sp>
            <p:nvSpPr>
              <p:cNvPr id="75805" name="ZoneTexte 32"/>
              <p:cNvSpPr txBox="1">
                <a:spLocks noChangeArrowheads="1"/>
              </p:cNvSpPr>
              <p:nvPr/>
            </p:nvSpPr>
            <p:spPr bwMode="auto">
              <a:xfrm rot="814905">
                <a:off x="1830272" y="2177825"/>
                <a:ext cx="115935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(4 M, 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25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</p:grpSp>
        <p:sp>
          <p:nvSpPr>
            <p:cNvPr id="75786" name="Ellipse 4"/>
            <p:cNvSpPr>
              <a:spLocks noChangeArrowheads="1"/>
            </p:cNvSpPr>
            <p:nvPr/>
          </p:nvSpPr>
          <p:spPr bwMode="auto">
            <a:xfrm>
              <a:off x="7200216" y="1596215"/>
              <a:ext cx="540012" cy="540015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75787" name="Connecteur droit 9"/>
            <p:cNvCxnSpPr>
              <a:cxnSpLocks noChangeShapeType="1"/>
              <a:stCxn id="75786" idx="1"/>
              <a:endCxn id="75790" idx="6"/>
            </p:cNvCxnSpPr>
            <p:nvPr/>
          </p:nvCxnSpPr>
          <p:spPr bwMode="auto">
            <a:xfrm flipH="1" flipV="1">
              <a:off x="5592424" y="1434191"/>
              <a:ext cx="1686875" cy="241107"/>
            </a:xfrm>
            <a:prstGeom prst="line">
              <a:avLst/>
            </a:prstGeom>
            <a:noFill/>
            <a:ln w="28575" algn="ctr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5788" name="ZoneTexte 20"/>
            <p:cNvSpPr txBox="1">
              <a:spLocks noChangeArrowheads="1"/>
            </p:cNvSpPr>
            <p:nvPr/>
          </p:nvSpPr>
          <p:spPr bwMode="auto">
            <a:xfrm>
              <a:off x="7808229" y="1668308"/>
              <a:ext cx="365809" cy="400104"/>
            </a:xfrm>
            <a:prstGeom prst="rect">
              <a:avLst/>
            </a:prstGeom>
            <a:solidFill>
              <a:srgbClr val="FFD8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Garamond" pitchFamily="18" charset="0"/>
                </a:rPr>
                <a:t>E</a:t>
              </a:r>
            </a:p>
          </p:txBody>
        </p:sp>
        <p:sp>
          <p:nvSpPr>
            <p:cNvPr id="75789" name="ZoneTexte 28"/>
            <p:cNvSpPr txBox="1">
              <a:spLocks noChangeArrowheads="1"/>
            </p:cNvSpPr>
            <p:nvPr/>
          </p:nvSpPr>
          <p:spPr bwMode="auto">
            <a:xfrm rot="408353">
              <a:off x="6012023" y="1092254"/>
              <a:ext cx="1241055" cy="400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Garamond" pitchFamily="18" charset="0"/>
                </a:rPr>
                <a:t>(10 M, </a:t>
              </a:r>
              <a:r>
                <a:rPr lang="fr-FR" sz="2000">
                  <a:solidFill>
                    <a:srgbClr val="FF0000"/>
                  </a:solidFill>
                  <a:latin typeface="Garamond" pitchFamily="18" charset="0"/>
                </a:rPr>
                <a:t>10</a:t>
              </a:r>
              <a:r>
                <a:rPr lang="fr-FR" sz="2000">
                  <a:latin typeface="Garamond" pitchFamily="18" charset="0"/>
                </a:rPr>
                <a:t>)</a:t>
              </a:r>
            </a:p>
          </p:txBody>
        </p:sp>
      </p:grpSp>
      <p:grpSp>
        <p:nvGrpSpPr>
          <p:cNvPr id="75782" name="Groupe 26"/>
          <p:cNvGrpSpPr>
            <a:grpSpLocks/>
          </p:cNvGrpSpPr>
          <p:nvPr/>
        </p:nvGrpSpPr>
        <p:grpSpPr bwMode="auto">
          <a:xfrm>
            <a:off x="2916238" y="3573463"/>
            <a:ext cx="3057525" cy="904875"/>
            <a:chOff x="1006475" y="765175"/>
            <a:chExt cx="3057525" cy="904875"/>
          </a:xfrm>
        </p:grpSpPr>
        <p:pic>
          <p:nvPicPr>
            <p:cNvPr id="75783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3" y="765175"/>
              <a:ext cx="2160587" cy="904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784" name="Rectangle 4"/>
            <p:cNvSpPr>
              <a:spLocks noChangeArrowheads="1"/>
            </p:cNvSpPr>
            <p:nvPr/>
          </p:nvSpPr>
          <p:spPr bwMode="auto">
            <a:xfrm>
              <a:off x="1006475" y="1039813"/>
              <a:ext cx="9477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2000">
                  <a:solidFill>
                    <a:srgbClr val="FF0000"/>
                  </a:solidFill>
                  <a:latin typeface="Garamond" pitchFamily="18" charset="0"/>
                </a:rPr>
                <a:t>Coût =</a:t>
              </a:r>
              <a:endParaRPr lang="fr-FR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re 1"/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419100"/>
          </a:xfrm>
        </p:spPr>
        <p:txBody>
          <a:bodyPr/>
          <a:lstStyle/>
          <a:p>
            <a:r>
              <a:rPr lang="fr-FR" sz="2800" b="1" dirty="0">
                <a:solidFill>
                  <a:schemeClr val="accent6"/>
                </a:solidFill>
                <a:latin typeface="Garamond" pitchFamily="18" charset="0"/>
              </a:rPr>
              <a:t>Ex. Construction du LSDB</a:t>
            </a:r>
            <a:endParaRPr lang="fr-FR" sz="2800" b="1" dirty="0" smtClean="0">
              <a:latin typeface="Garamond" pitchFamily="18" charset="0"/>
            </a:endParaRPr>
          </a:p>
        </p:txBody>
      </p:sp>
      <p:sp>
        <p:nvSpPr>
          <p:cNvPr id="33" name="Espace réservé du numéro de diapositive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5ED13B-F41D-4B5F-88C3-202ABB71F2B8}" type="slidenum">
              <a:rPr lang="fr-FR" smtClean="0"/>
              <a:pPr>
                <a:defRPr/>
              </a:pPr>
              <a:t>37</a:t>
            </a:fld>
            <a:endParaRPr lang="fr-FR" dirty="0"/>
          </a:p>
        </p:txBody>
      </p:sp>
      <p:grpSp>
        <p:nvGrpSpPr>
          <p:cNvPr id="76804" name="Groupe 28"/>
          <p:cNvGrpSpPr>
            <a:grpSpLocks/>
          </p:cNvGrpSpPr>
          <p:nvPr/>
        </p:nvGrpSpPr>
        <p:grpSpPr bwMode="auto">
          <a:xfrm>
            <a:off x="1187450" y="692150"/>
            <a:ext cx="6986588" cy="2200275"/>
            <a:chOff x="1187450" y="692150"/>
            <a:chExt cx="6986588" cy="2200275"/>
          </a:xfrm>
        </p:grpSpPr>
        <p:grpSp>
          <p:nvGrpSpPr>
            <p:cNvPr id="76806" name="Groupe 24"/>
            <p:cNvGrpSpPr>
              <a:grpSpLocks/>
            </p:cNvGrpSpPr>
            <p:nvPr/>
          </p:nvGrpSpPr>
          <p:grpSpPr bwMode="auto">
            <a:xfrm>
              <a:off x="1187450" y="692150"/>
              <a:ext cx="6091850" cy="2200275"/>
              <a:chOff x="791330" y="436143"/>
              <a:chExt cx="6092148" cy="2200310"/>
            </a:xfrm>
          </p:grpSpPr>
          <p:sp>
            <p:nvSpPr>
              <p:cNvPr id="76811" name="Ellipse 4"/>
              <p:cNvSpPr>
                <a:spLocks noChangeArrowheads="1"/>
              </p:cNvSpPr>
              <p:nvPr/>
            </p:nvSpPr>
            <p:spPr bwMode="auto">
              <a:xfrm>
                <a:off x="4656482" y="908184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6812" name="Ellipse 5"/>
              <p:cNvSpPr>
                <a:spLocks noChangeArrowheads="1"/>
              </p:cNvSpPr>
              <p:nvPr/>
            </p:nvSpPr>
            <p:spPr bwMode="auto">
              <a:xfrm>
                <a:off x="2784138" y="1088317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6813" name="Ellipse 6"/>
              <p:cNvSpPr>
                <a:spLocks noChangeArrowheads="1"/>
              </p:cNvSpPr>
              <p:nvPr/>
            </p:nvSpPr>
            <p:spPr bwMode="auto">
              <a:xfrm>
                <a:off x="1199847" y="1448328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6814" name="Ellipse 7"/>
              <p:cNvSpPr>
                <a:spLocks noChangeArrowheads="1"/>
              </p:cNvSpPr>
              <p:nvPr/>
            </p:nvSpPr>
            <p:spPr bwMode="auto">
              <a:xfrm>
                <a:off x="3576284" y="2096429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cxnSp>
            <p:nvCxnSpPr>
              <p:cNvPr id="76815" name="Connecteur droit 9"/>
              <p:cNvCxnSpPr>
                <a:cxnSpLocks noChangeShapeType="1"/>
                <a:stCxn id="76811" idx="2"/>
                <a:endCxn id="76812" idx="7"/>
              </p:cNvCxnSpPr>
              <p:nvPr/>
            </p:nvCxnSpPr>
            <p:spPr bwMode="auto">
              <a:xfrm flipH="1" flipV="1">
                <a:off x="3245090" y="1167402"/>
                <a:ext cx="1411392" cy="10794"/>
              </a:xfrm>
              <a:prstGeom prst="line">
                <a:avLst/>
              </a:prstGeom>
              <a:noFill/>
              <a:ln w="28575" algn="ctr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816" name="Connecteur droit 10"/>
              <p:cNvCxnSpPr>
                <a:cxnSpLocks noChangeShapeType="1"/>
                <a:stCxn id="76807" idx="3"/>
                <a:endCxn id="76814" idx="6"/>
              </p:cNvCxnSpPr>
              <p:nvPr/>
            </p:nvCxnSpPr>
            <p:spPr bwMode="auto">
              <a:xfrm flipH="1">
                <a:off x="4116322" y="1801161"/>
                <a:ext cx="2767156" cy="565280"/>
              </a:xfrm>
              <a:prstGeom prst="line">
                <a:avLst/>
              </a:prstGeom>
              <a:noFill/>
              <a:ln w="28575" algn="ctr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817" name="Connecteur droit 13"/>
              <p:cNvCxnSpPr>
                <a:cxnSpLocks noChangeShapeType="1"/>
                <a:stCxn id="76812" idx="2"/>
              </p:cNvCxnSpPr>
              <p:nvPr/>
            </p:nvCxnSpPr>
            <p:spPr bwMode="auto">
              <a:xfrm flipH="1">
                <a:off x="1775953" y="1358329"/>
                <a:ext cx="1008185" cy="270012"/>
              </a:xfrm>
              <a:prstGeom prst="line">
                <a:avLst/>
              </a:prstGeom>
              <a:noFill/>
              <a:ln w="28575" algn="ctr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818" name="Connecteur droit 17"/>
              <p:cNvCxnSpPr>
                <a:cxnSpLocks noChangeShapeType="1"/>
                <a:stCxn id="76814" idx="2"/>
              </p:cNvCxnSpPr>
              <p:nvPr/>
            </p:nvCxnSpPr>
            <p:spPr bwMode="auto">
              <a:xfrm flipH="1" flipV="1">
                <a:off x="1703940" y="1880395"/>
                <a:ext cx="1872344" cy="486046"/>
              </a:xfrm>
              <a:prstGeom prst="line">
                <a:avLst/>
              </a:prstGeom>
              <a:noFill/>
              <a:ln w="28575" algn="ctr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6819" name="ZoneTexte 19"/>
              <p:cNvSpPr txBox="1">
                <a:spLocks noChangeArrowheads="1"/>
              </p:cNvSpPr>
              <p:nvPr/>
            </p:nvSpPr>
            <p:spPr bwMode="auto">
              <a:xfrm>
                <a:off x="791330" y="1556333"/>
                <a:ext cx="353008" cy="400128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A</a:t>
                </a:r>
              </a:p>
            </p:txBody>
          </p:sp>
          <p:sp>
            <p:nvSpPr>
              <p:cNvPr id="76820" name="ZoneTexte 20"/>
              <p:cNvSpPr txBox="1">
                <a:spLocks noChangeArrowheads="1"/>
              </p:cNvSpPr>
              <p:nvPr/>
            </p:nvSpPr>
            <p:spPr bwMode="auto">
              <a:xfrm>
                <a:off x="4754243" y="436143"/>
                <a:ext cx="357811" cy="400110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C</a:t>
                </a:r>
              </a:p>
            </p:txBody>
          </p:sp>
          <p:sp>
            <p:nvSpPr>
              <p:cNvPr id="76821" name="ZoneTexte 21"/>
              <p:cNvSpPr txBox="1">
                <a:spLocks noChangeArrowheads="1"/>
              </p:cNvSpPr>
              <p:nvPr/>
            </p:nvSpPr>
            <p:spPr bwMode="auto">
              <a:xfrm>
                <a:off x="2881929" y="620229"/>
                <a:ext cx="357811" cy="400110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B</a:t>
                </a:r>
              </a:p>
            </p:txBody>
          </p:sp>
          <p:sp>
            <p:nvSpPr>
              <p:cNvPr id="76822" name="ZoneTexte 22"/>
              <p:cNvSpPr txBox="1">
                <a:spLocks noChangeArrowheads="1"/>
              </p:cNvSpPr>
              <p:nvPr/>
            </p:nvSpPr>
            <p:spPr bwMode="auto">
              <a:xfrm>
                <a:off x="3671813" y="1628341"/>
                <a:ext cx="363646" cy="400110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D</a:t>
                </a:r>
              </a:p>
            </p:txBody>
          </p:sp>
          <p:sp>
            <p:nvSpPr>
              <p:cNvPr id="76823" name="ZoneTexte 23"/>
              <p:cNvSpPr txBox="1">
                <a:spLocks noChangeArrowheads="1"/>
              </p:cNvSpPr>
              <p:nvPr/>
            </p:nvSpPr>
            <p:spPr bwMode="auto">
              <a:xfrm>
                <a:off x="3481587" y="764158"/>
                <a:ext cx="1021483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25,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  <p:sp>
            <p:nvSpPr>
              <p:cNvPr id="76824" name="ZoneTexte 25"/>
              <p:cNvSpPr txBox="1">
                <a:spLocks noChangeArrowheads="1"/>
              </p:cNvSpPr>
              <p:nvPr/>
            </p:nvSpPr>
            <p:spPr bwMode="auto">
              <a:xfrm rot="-746082">
                <a:off x="5138462" y="2180507"/>
                <a:ext cx="1021484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25,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  <p:sp>
            <p:nvSpPr>
              <p:cNvPr id="76825" name="ZoneTexte 28"/>
              <p:cNvSpPr txBox="1">
                <a:spLocks noChangeArrowheads="1"/>
              </p:cNvSpPr>
              <p:nvPr/>
            </p:nvSpPr>
            <p:spPr bwMode="auto">
              <a:xfrm rot="-621140">
                <a:off x="1660135" y="1047968"/>
                <a:ext cx="1002246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10,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  <p:sp>
            <p:nvSpPr>
              <p:cNvPr id="76826" name="ZoneTexte 32"/>
              <p:cNvSpPr txBox="1">
                <a:spLocks noChangeArrowheads="1"/>
              </p:cNvSpPr>
              <p:nvPr/>
            </p:nvSpPr>
            <p:spPr bwMode="auto">
              <a:xfrm rot="814905">
                <a:off x="1899208" y="2177822"/>
                <a:ext cx="1021484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25,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</p:grpSp>
        <p:sp>
          <p:nvSpPr>
            <p:cNvPr id="76807" name="Ellipse 4"/>
            <p:cNvSpPr>
              <a:spLocks noChangeArrowheads="1"/>
            </p:cNvSpPr>
            <p:nvPr/>
          </p:nvSpPr>
          <p:spPr bwMode="auto">
            <a:xfrm>
              <a:off x="7200216" y="1596215"/>
              <a:ext cx="540012" cy="540015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76808" name="Connecteur droit 9"/>
            <p:cNvCxnSpPr>
              <a:cxnSpLocks noChangeShapeType="1"/>
              <a:stCxn id="76807" idx="1"/>
              <a:endCxn id="76811" idx="6"/>
            </p:cNvCxnSpPr>
            <p:nvPr/>
          </p:nvCxnSpPr>
          <p:spPr bwMode="auto">
            <a:xfrm flipH="1" flipV="1">
              <a:off x="5592424" y="1434191"/>
              <a:ext cx="1686875" cy="241107"/>
            </a:xfrm>
            <a:prstGeom prst="line">
              <a:avLst/>
            </a:prstGeom>
            <a:noFill/>
            <a:ln w="28575" algn="ctr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6809" name="ZoneTexte 20"/>
            <p:cNvSpPr txBox="1">
              <a:spLocks noChangeArrowheads="1"/>
            </p:cNvSpPr>
            <p:nvPr/>
          </p:nvSpPr>
          <p:spPr bwMode="auto">
            <a:xfrm>
              <a:off x="7808229" y="1668308"/>
              <a:ext cx="365809" cy="400104"/>
            </a:xfrm>
            <a:prstGeom prst="rect">
              <a:avLst/>
            </a:prstGeom>
            <a:solidFill>
              <a:srgbClr val="FFD8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Garamond" pitchFamily="18" charset="0"/>
                </a:rPr>
                <a:t>E</a:t>
              </a:r>
            </a:p>
          </p:txBody>
        </p:sp>
        <p:sp>
          <p:nvSpPr>
            <p:cNvPr id="76810" name="ZoneTexte 28"/>
            <p:cNvSpPr txBox="1">
              <a:spLocks noChangeArrowheads="1"/>
            </p:cNvSpPr>
            <p:nvPr/>
          </p:nvSpPr>
          <p:spPr bwMode="auto">
            <a:xfrm rot="408353">
              <a:off x="6131452" y="1092251"/>
              <a:ext cx="10021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Garamond" pitchFamily="18" charset="0"/>
                </a:rPr>
                <a:t>(</a:t>
              </a:r>
              <a:r>
                <a:rPr lang="fr-FR" sz="2000">
                  <a:solidFill>
                    <a:srgbClr val="FF0000"/>
                  </a:solidFill>
                  <a:latin typeface="Garamond" pitchFamily="18" charset="0"/>
                </a:rPr>
                <a:t>10, up</a:t>
              </a:r>
              <a:r>
                <a:rPr lang="fr-FR" sz="2000">
                  <a:latin typeface="Garamond" pitchFamily="18" charset="0"/>
                </a:rPr>
                <a:t>)</a:t>
              </a:r>
            </a:p>
          </p:txBody>
        </p:sp>
      </p:grpSp>
      <p:sp>
        <p:nvSpPr>
          <p:cNvPr id="76805" name="Espace réservé du contenu 2"/>
          <p:cNvSpPr>
            <a:spLocks noGrp="1"/>
          </p:cNvSpPr>
          <p:nvPr>
            <p:ph idx="1"/>
          </p:nvPr>
        </p:nvSpPr>
        <p:spPr>
          <a:xfrm>
            <a:off x="107950" y="908050"/>
            <a:ext cx="8856663" cy="5761038"/>
          </a:xfrm>
        </p:spPr>
        <p:txBody>
          <a:bodyPr/>
          <a:lstStyle/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endParaRPr lang="fr-FR" sz="1800" b="1" dirty="0" smtClean="0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endParaRPr lang="fr-FR" sz="1800" b="1" dirty="0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endParaRPr lang="fr-FR" sz="1800" b="1" dirty="0" smtClean="0">
              <a:latin typeface="Garamond" pitchFamily="18" charset="0"/>
            </a:endParaRPr>
          </a:p>
          <a:p>
            <a:r>
              <a:rPr lang="fr-FR" sz="2000" b="1" dirty="0" err="1" smtClean="0">
                <a:latin typeface="Garamond" pitchFamily="18" charset="0"/>
              </a:rPr>
              <a:t>Voisins_A</a:t>
            </a:r>
            <a:r>
              <a:rPr lang="fr-FR" sz="2000" b="1" dirty="0" smtClean="0">
                <a:latin typeface="Garamond" pitchFamily="18" charset="0"/>
              </a:rPr>
              <a:t> </a:t>
            </a:r>
            <a:r>
              <a:rPr lang="fr-FR" sz="2000" dirty="0" smtClean="0">
                <a:latin typeface="Garamond" pitchFamily="18" charset="0"/>
              </a:rPr>
              <a:t>= {B, D}. </a:t>
            </a:r>
          </a:p>
          <a:p>
            <a:r>
              <a:rPr lang="fr-FR" sz="2000" b="1" dirty="0" err="1" smtClean="0">
                <a:latin typeface="Garamond" pitchFamily="18" charset="0"/>
              </a:rPr>
              <a:t>Voisins_B</a:t>
            </a:r>
            <a:r>
              <a:rPr lang="fr-FR" sz="2000" b="1" dirty="0" smtClean="0">
                <a:latin typeface="Garamond" pitchFamily="18" charset="0"/>
              </a:rPr>
              <a:t> </a:t>
            </a:r>
            <a:r>
              <a:rPr lang="fr-FR" sz="2000" dirty="0" smtClean="0">
                <a:latin typeface="Garamond" pitchFamily="18" charset="0"/>
              </a:rPr>
              <a:t>= {A, C}. </a:t>
            </a:r>
          </a:p>
          <a:p>
            <a:r>
              <a:rPr lang="fr-FR" sz="2000" b="1" dirty="0" err="1" smtClean="0">
                <a:latin typeface="Garamond" pitchFamily="18" charset="0"/>
              </a:rPr>
              <a:t>Voisins_C</a:t>
            </a:r>
            <a:r>
              <a:rPr lang="fr-FR" sz="2000" b="1" dirty="0" smtClean="0">
                <a:latin typeface="Garamond" pitchFamily="18" charset="0"/>
              </a:rPr>
              <a:t> </a:t>
            </a:r>
            <a:r>
              <a:rPr lang="fr-FR" sz="2000" dirty="0" smtClean="0">
                <a:latin typeface="Garamond" pitchFamily="18" charset="0"/>
              </a:rPr>
              <a:t>= {B, E}. </a:t>
            </a:r>
          </a:p>
          <a:p>
            <a:r>
              <a:rPr lang="fr-FR" sz="2000" b="1" dirty="0" err="1" smtClean="0">
                <a:latin typeface="Garamond" pitchFamily="18" charset="0"/>
              </a:rPr>
              <a:t>Voisins_D</a:t>
            </a:r>
            <a:r>
              <a:rPr lang="fr-FR" sz="2000" b="1" dirty="0" smtClean="0">
                <a:latin typeface="Garamond" pitchFamily="18" charset="0"/>
              </a:rPr>
              <a:t> </a:t>
            </a:r>
            <a:r>
              <a:rPr lang="fr-FR" sz="2000" dirty="0" smtClean="0">
                <a:latin typeface="Garamond" pitchFamily="18" charset="0"/>
              </a:rPr>
              <a:t>= {A, E}. </a:t>
            </a:r>
          </a:p>
          <a:p>
            <a:r>
              <a:rPr lang="fr-FR" sz="2000" b="1" dirty="0" err="1" smtClean="0">
                <a:latin typeface="Garamond" pitchFamily="18" charset="0"/>
              </a:rPr>
              <a:t>Voisins_E</a:t>
            </a:r>
            <a:r>
              <a:rPr lang="fr-FR" sz="2000" dirty="0" smtClean="0">
                <a:latin typeface="Garamond" pitchFamily="18" charset="0"/>
              </a:rPr>
              <a:t>= {C, D}.</a:t>
            </a:r>
          </a:p>
          <a:p>
            <a:pPr marL="457200" lvl="1" indent="0">
              <a:buNone/>
            </a:pPr>
            <a:endParaRPr lang="fr-FR" sz="2400" b="1" dirty="0" smtClean="0">
              <a:solidFill>
                <a:srgbClr val="FF0000"/>
              </a:solidFill>
              <a:latin typeface="Garamond" pitchFamily="18" charset="0"/>
              <a:sym typeface="Wingdings" pitchFamily="2" charset="2"/>
            </a:endParaRPr>
          </a:p>
          <a:p>
            <a:pPr lvl="1"/>
            <a:endParaRPr lang="fr-FR" sz="2400" b="1" dirty="0" smtClean="0">
              <a:solidFill>
                <a:srgbClr val="FF0000"/>
              </a:solidFill>
              <a:latin typeface="Garamond" pitchFamily="18" charset="0"/>
              <a:sym typeface="Wingdings" pitchFamily="2" charset="2"/>
            </a:endParaRPr>
          </a:p>
          <a:p>
            <a:pPr lvl="1"/>
            <a:endParaRPr lang="fr-FR" sz="2000" b="1" dirty="0" smtClean="0">
              <a:latin typeface="Garamond" pitchFamily="18" charset="0"/>
            </a:endParaRPr>
          </a:p>
          <a:p>
            <a:pPr lvl="1"/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059832" y="4077072"/>
            <a:ext cx="5562548" cy="769441"/>
          </a:xfrm>
          <a:prstGeom prst="rect">
            <a:avLst/>
          </a:prstGeom>
          <a:solidFill>
            <a:srgbClr val="FFC993"/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Garamond" pitchFamily="18" charset="0"/>
              </a:rPr>
              <a:t>Ex. A échange chaque 10 secondes des messages </a:t>
            </a:r>
          </a:p>
          <a:p>
            <a:r>
              <a:rPr lang="fr-FR" sz="2000" dirty="0" smtClean="0">
                <a:latin typeface="Garamond" pitchFamily="18" charset="0"/>
              </a:rPr>
              <a:t>Hello avec B et D</a:t>
            </a:r>
            <a:endParaRPr lang="fr-FR" sz="2000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re 1"/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419100"/>
          </a:xfrm>
        </p:spPr>
        <p:txBody>
          <a:bodyPr/>
          <a:lstStyle/>
          <a:p>
            <a:r>
              <a:rPr lang="fr-FR" sz="2800" b="1" dirty="0">
                <a:solidFill>
                  <a:schemeClr val="accent6"/>
                </a:solidFill>
                <a:latin typeface="Garamond" pitchFamily="18" charset="0"/>
              </a:rPr>
              <a:t>Ex. Construction du LSDB</a:t>
            </a:r>
            <a:endParaRPr lang="fr-FR" sz="2800" b="1" dirty="0" smtClean="0">
              <a:latin typeface="Garamond" pitchFamily="18" charset="0"/>
            </a:endParaRPr>
          </a:p>
        </p:txBody>
      </p:sp>
      <p:sp>
        <p:nvSpPr>
          <p:cNvPr id="77827" name="Espace réservé du contenu 2"/>
          <p:cNvSpPr>
            <a:spLocks noGrp="1"/>
          </p:cNvSpPr>
          <p:nvPr>
            <p:ph idx="1"/>
          </p:nvPr>
        </p:nvSpPr>
        <p:spPr>
          <a:xfrm>
            <a:off x="107950" y="908050"/>
            <a:ext cx="8856663" cy="5761038"/>
          </a:xfrm>
        </p:spPr>
        <p:txBody>
          <a:bodyPr/>
          <a:lstStyle/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endParaRPr lang="fr-FR" sz="1800" b="1" dirty="0" smtClean="0">
              <a:latin typeface="Garamond" pitchFamily="18" charset="0"/>
            </a:endParaRPr>
          </a:p>
          <a:p>
            <a:endParaRPr lang="fr-FR" sz="1800" b="1" dirty="0" smtClean="0">
              <a:latin typeface="Garamond" pitchFamily="18" charset="0"/>
            </a:endParaRPr>
          </a:p>
          <a:p>
            <a:endParaRPr lang="fr-FR" sz="1800" b="1" dirty="0" smtClean="0">
              <a:latin typeface="Garamond" pitchFamily="18" charset="0"/>
            </a:endParaRPr>
          </a:p>
          <a:p>
            <a:endParaRPr lang="fr-FR" sz="1800" b="1" dirty="0" smtClean="0">
              <a:latin typeface="Garamond" pitchFamily="18" charset="0"/>
            </a:endParaRPr>
          </a:p>
          <a:p>
            <a:endParaRPr lang="fr-FR" sz="1800" b="1" dirty="0" smtClean="0">
              <a:latin typeface="Garamond" pitchFamily="18" charset="0"/>
            </a:endParaRPr>
          </a:p>
          <a:p>
            <a:endParaRPr lang="fr-FR" sz="1800" b="1" dirty="0" smtClean="0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endParaRPr lang="fr-FR" sz="1800" b="1" dirty="0" smtClean="0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endParaRPr lang="fr-FR" sz="1800" b="1" dirty="0" smtClean="0">
              <a:latin typeface="Garamond" pitchFamily="18" charset="0"/>
            </a:endParaRPr>
          </a:p>
          <a:p>
            <a:pPr lvl="1"/>
            <a:endParaRPr lang="fr-FR" sz="2400" b="1" dirty="0" smtClean="0">
              <a:solidFill>
                <a:srgbClr val="FF0000"/>
              </a:solidFill>
              <a:latin typeface="Garamond" pitchFamily="18" charset="0"/>
              <a:sym typeface="Wingdings" pitchFamily="2" charset="2"/>
            </a:endParaRPr>
          </a:p>
          <a:p>
            <a:pPr lvl="1"/>
            <a:endParaRPr lang="fr-FR" sz="2400" b="1" dirty="0" smtClean="0">
              <a:solidFill>
                <a:srgbClr val="FF0000"/>
              </a:solidFill>
              <a:latin typeface="Garamond" pitchFamily="18" charset="0"/>
              <a:sym typeface="Wingdings" pitchFamily="2" charset="2"/>
            </a:endParaRPr>
          </a:p>
          <a:p>
            <a:pPr lvl="1"/>
            <a:endParaRPr lang="fr-FR" sz="2000" b="1" dirty="0" smtClean="0">
              <a:latin typeface="Garamond" pitchFamily="18" charset="0"/>
            </a:endParaRPr>
          </a:p>
          <a:p>
            <a:pPr lvl="1"/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</p:txBody>
      </p:sp>
      <p:sp>
        <p:nvSpPr>
          <p:cNvPr id="33" name="Espace réservé du numéro de diapositive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084E29-D5FB-4CBE-B84C-ED5A4ED144B1}" type="slidenum">
              <a:rPr lang="fr-FR" smtClean="0"/>
              <a:pPr>
                <a:defRPr/>
              </a:pPr>
              <a:t>38</a:t>
            </a:fld>
            <a:endParaRPr lang="fr-FR" dirty="0"/>
          </a:p>
        </p:txBody>
      </p:sp>
      <p:grpSp>
        <p:nvGrpSpPr>
          <p:cNvPr id="77829" name="Groupe 28"/>
          <p:cNvGrpSpPr>
            <a:grpSpLocks/>
          </p:cNvGrpSpPr>
          <p:nvPr/>
        </p:nvGrpSpPr>
        <p:grpSpPr bwMode="auto">
          <a:xfrm>
            <a:off x="1187450" y="692150"/>
            <a:ext cx="6986588" cy="2200275"/>
            <a:chOff x="1187450" y="692150"/>
            <a:chExt cx="6986588" cy="2200275"/>
          </a:xfrm>
        </p:grpSpPr>
        <p:grpSp>
          <p:nvGrpSpPr>
            <p:cNvPr id="77830" name="Groupe 24"/>
            <p:cNvGrpSpPr>
              <a:grpSpLocks/>
            </p:cNvGrpSpPr>
            <p:nvPr/>
          </p:nvGrpSpPr>
          <p:grpSpPr bwMode="auto">
            <a:xfrm>
              <a:off x="1187450" y="692150"/>
              <a:ext cx="6091850" cy="2200275"/>
              <a:chOff x="791330" y="436143"/>
              <a:chExt cx="6092148" cy="2200310"/>
            </a:xfrm>
          </p:grpSpPr>
          <p:sp>
            <p:nvSpPr>
              <p:cNvPr id="77835" name="Ellipse 4"/>
              <p:cNvSpPr>
                <a:spLocks noChangeArrowheads="1"/>
              </p:cNvSpPr>
              <p:nvPr/>
            </p:nvSpPr>
            <p:spPr bwMode="auto">
              <a:xfrm>
                <a:off x="4656482" y="908184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7836" name="Ellipse 5"/>
              <p:cNvSpPr>
                <a:spLocks noChangeArrowheads="1"/>
              </p:cNvSpPr>
              <p:nvPr/>
            </p:nvSpPr>
            <p:spPr bwMode="auto">
              <a:xfrm>
                <a:off x="2784138" y="1088317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7837" name="Ellipse 6"/>
              <p:cNvSpPr>
                <a:spLocks noChangeArrowheads="1"/>
              </p:cNvSpPr>
              <p:nvPr/>
            </p:nvSpPr>
            <p:spPr bwMode="auto">
              <a:xfrm>
                <a:off x="1199847" y="1448328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7838" name="Ellipse 7"/>
              <p:cNvSpPr>
                <a:spLocks noChangeArrowheads="1"/>
              </p:cNvSpPr>
              <p:nvPr/>
            </p:nvSpPr>
            <p:spPr bwMode="auto">
              <a:xfrm>
                <a:off x="3576284" y="2096429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cxnSp>
            <p:nvCxnSpPr>
              <p:cNvPr id="77839" name="Connecteur droit 9"/>
              <p:cNvCxnSpPr>
                <a:cxnSpLocks noChangeShapeType="1"/>
                <a:stCxn id="77835" idx="2"/>
                <a:endCxn id="77836" idx="7"/>
              </p:cNvCxnSpPr>
              <p:nvPr/>
            </p:nvCxnSpPr>
            <p:spPr bwMode="auto">
              <a:xfrm flipH="1" flipV="1">
                <a:off x="3245090" y="1167402"/>
                <a:ext cx="1411392" cy="10794"/>
              </a:xfrm>
              <a:prstGeom prst="line">
                <a:avLst/>
              </a:prstGeom>
              <a:noFill/>
              <a:ln w="28575" algn="ctr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840" name="Connecteur droit 10"/>
              <p:cNvCxnSpPr>
                <a:cxnSpLocks noChangeShapeType="1"/>
                <a:stCxn id="77831" idx="3"/>
                <a:endCxn id="77838" idx="6"/>
              </p:cNvCxnSpPr>
              <p:nvPr/>
            </p:nvCxnSpPr>
            <p:spPr bwMode="auto">
              <a:xfrm flipH="1">
                <a:off x="4116322" y="1801161"/>
                <a:ext cx="2767156" cy="565280"/>
              </a:xfrm>
              <a:prstGeom prst="line">
                <a:avLst/>
              </a:prstGeom>
              <a:noFill/>
              <a:ln w="28575" algn="ctr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841" name="Connecteur droit 13"/>
              <p:cNvCxnSpPr>
                <a:cxnSpLocks noChangeShapeType="1"/>
                <a:stCxn id="77836" idx="2"/>
              </p:cNvCxnSpPr>
              <p:nvPr/>
            </p:nvCxnSpPr>
            <p:spPr bwMode="auto">
              <a:xfrm flipH="1">
                <a:off x="1775953" y="1358329"/>
                <a:ext cx="1008185" cy="270012"/>
              </a:xfrm>
              <a:prstGeom prst="line">
                <a:avLst/>
              </a:prstGeom>
              <a:noFill/>
              <a:ln w="5715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842" name="Connecteur droit 17"/>
              <p:cNvCxnSpPr>
                <a:cxnSpLocks noChangeShapeType="1"/>
                <a:stCxn id="77838" idx="2"/>
              </p:cNvCxnSpPr>
              <p:nvPr/>
            </p:nvCxnSpPr>
            <p:spPr bwMode="auto">
              <a:xfrm flipH="1" flipV="1">
                <a:off x="1703940" y="1880395"/>
                <a:ext cx="1872344" cy="486046"/>
              </a:xfrm>
              <a:prstGeom prst="line">
                <a:avLst/>
              </a:prstGeom>
              <a:noFill/>
              <a:ln w="5715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7843" name="ZoneTexte 19"/>
              <p:cNvSpPr txBox="1">
                <a:spLocks noChangeArrowheads="1"/>
              </p:cNvSpPr>
              <p:nvPr/>
            </p:nvSpPr>
            <p:spPr bwMode="auto">
              <a:xfrm>
                <a:off x="791330" y="1556333"/>
                <a:ext cx="353008" cy="400128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A</a:t>
                </a:r>
              </a:p>
            </p:txBody>
          </p:sp>
          <p:sp>
            <p:nvSpPr>
              <p:cNvPr id="77844" name="ZoneTexte 20"/>
              <p:cNvSpPr txBox="1">
                <a:spLocks noChangeArrowheads="1"/>
              </p:cNvSpPr>
              <p:nvPr/>
            </p:nvSpPr>
            <p:spPr bwMode="auto">
              <a:xfrm>
                <a:off x="4754243" y="436143"/>
                <a:ext cx="357811" cy="400110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C</a:t>
                </a:r>
              </a:p>
            </p:txBody>
          </p:sp>
          <p:sp>
            <p:nvSpPr>
              <p:cNvPr id="77845" name="ZoneTexte 21"/>
              <p:cNvSpPr txBox="1">
                <a:spLocks noChangeArrowheads="1"/>
              </p:cNvSpPr>
              <p:nvPr/>
            </p:nvSpPr>
            <p:spPr bwMode="auto">
              <a:xfrm>
                <a:off x="2881929" y="620229"/>
                <a:ext cx="357811" cy="400110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B</a:t>
                </a:r>
              </a:p>
            </p:txBody>
          </p:sp>
          <p:sp>
            <p:nvSpPr>
              <p:cNvPr id="77846" name="ZoneTexte 22"/>
              <p:cNvSpPr txBox="1">
                <a:spLocks noChangeArrowheads="1"/>
              </p:cNvSpPr>
              <p:nvPr/>
            </p:nvSpPr>
            <p:spPr bwMode="auto">
              <a:xfrm>
                <a:off x="3671813" y="1628341"/>
                <a:ext cx="363646" cy="400110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D</a:t>
                </a:r>
              </a:p>
            </p:txBody>
          </p:sp>
          <p:sp>
            <p:nvSpPr>
              <p:cNvPr id="77847" name="ZoneTexte 23"/>
              <p:cNvSpPr txBox="1">
                <a:spLocks noChangeArrowheads="1"/>
              </p:cNvSpPr>
              <p:nvPr/>
            </p:nvSpPr>
            <p:spPr bwMode="auto">
              <a:xfrm>
                <a:off x="3481586" y="764158"/>
                <a:ext cx="1021484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25,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  <p:sp>
            <p:nvSpPr>
              <p:cNvPr id="77848" name="ZoneTexte 25"/>
              <p:cNvSpPr txBox="1">
                <a:spLocks noChangeArrowheads="1"/>
              </p:cNvSpPr>
              <p:nvPr/>
            </p:nvSpPr>
            <p:spPr bwMode="auto">
              <a:xfrm rot="-746082">
                <a:off x="5138462" y="2180507"/>
                <a:ext cx="1021484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25,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  <p:sp>
            <p:nvSpPr>
              <p:cNvPr id="77849" name="ZoneTexte 28"/>
              <p:cNvSpPr txBox="1">
                <a:spLocks noChangeArrowheads="1"/>
              </p:cNvSpPr>
              <p:nvPr/>
            </p:nvSpPr>
            <p:spPr bwMode="auto">
              <a:xfrm rot="-621140">
                <a:off x="1660136" y="1047968"/>
                <a:ext cx="1002247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10,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  <p:sp>
            <p:nvSpPr>
              <p:cNvPr id="77850" name="ZoneTexte 32"/>
              <p:cNvSpPr txBox="1">
                <a:spLocks noChangeArrowheads="1"/>
              </p:cNvSpPr>
              <p:nvPr/>
            </p:nvSpPr>
            <p:spPr bwMode="auto">
              <a:xfrm rot="814905">
                <a:off x="1899208" y="2177822"/>
                <a:ext cx="1021484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25,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</p:grpSp>
        <p:sp>
          <p:nvSpPr>
            <p:cNvPr id="77831" name="Ellipse 4"/>
            <p:cNvSpPr>
              <a:spLocks noChangeArrowheads="1"/>
            </p:cNvSpPr>
            <p:nvPr/>
          </p:nvSpPr>
          <p:spPr bwMode="auto">
            <a:xfrm>
              <a:off x="7200216" y="1596215"/>
              <a:ext cx="540012" cy="540015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77832" name="Connecteur droit 9"/>
            <p:cNvCxnSpPr>
              <a:cxnSpLocks noChangeShapeType="1"/>
              <a:stCxn id="77831" idx="1"/>
              <a:endCxn id="77835" idx="6"/>
            </p:cNvCxnSpPr>
            <p:nvPr/>
          </p:nvCxnSpPr>
          <p:spPr bwMode="auto">
            <a:xfrm flipH="1" flipV="1">
              <a:off x="5592424" y="1434191"/>
              <a:ext cx="1686875" cy="241107"/>
            </a:xfrm>
            <a:prstGeom prst="line">
              <a:avLst/>
            </a:prstGeom>
            <a:noFill/>
            <a:ln w="28575" algn="ctr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7833" name="ZoneTexte 20"/>
            <p:cNvSpPr txBox="1">
              <a:spLocks noChangeArrowheads="1"/>
            </p:cNvSpPr>
            <p:nvPr/>
          </p:nvSpPr>
          <p:spPr bwMode="auto">
            <a:xfrm>
              <a:off x="7808229" y="1668308"/>
              <a:ext cx="365809" cy="400104"/>
            </a:xfrm>
            <a:prstGeom prst="rect">
              <a:avLst/>
            </a:prstGeom>
            <a:solidFill>
              <a:srgbClr val="FFD8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Garamond" pitchFamily="18" charset="0"/>
                </a:rPr>
                <a:t>E</a:t>
              </a:r>
            </a:p>
          </p:txBody>
        </p:sp>
        <p:sp>
          <p:nvSpPr>
            <p:cNvPr id="77834" name="ZoneTexte 28"/>
            <p:cNvSpPr txBox="1">
              <a:spLocks noChangeArrowheads="1"/>
            </p:cNvSpPr>
            <p:nvPr/>
          </p:nvSpPr>
          <p:spPr bwMode="auto">
            <a:xfrm rot="408353">
              <a:off x="6131452" y="1092251"/>
              <a:ext cx="10021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Garamond" pitchFamily="18" charset="0"/>
                </a:rPr>
                <a:t>(</a:t>
              </a:r>
              <a:r>
                <a:rPr lang="fr-FR" sz="2000">
                  <a:solidFill>
                    <a:srgbClr val="FF0000"/>
                  </a:solidFill>
                  <a:latin typeface="Garamond" pitchFamily="18" charset="0"/>
                </a:rPr>
                <a:t>10, up</a:t>
              </a:r>
              <a:r>
                <a:rPr lang="fr-FR" sz="2000">
                  <a:latin typeface="Garamond" pitchFamily="18" charset="0"/>
                </a:rPr>
                <a:t>)</a:t>
              </a: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27657" y="3532946"/>
            <a:ext cx="4304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LSA (A) = [AB (10, up), AD (25, 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up</a:t>
            </a:r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)]</a:t>
            </a:r>
          </a:p>
        </p:txBody>
      </p:sp>
      <p:cxnSp>
        <p:nvCxnSpPr>
          <p:cNvPr id="4" name="Connecteur droit avec flèche 3"/>
          <p:cNvCxnSpPr/>
          <p:nvPr/>
        </p:nvCxnSpPr>
        <p:spPr bwMode="auto">
          <a:xfrm flipH="1" flipV="1">
            <a:off x="1865953" y="2379398"/>
            <a:ext cx="162468" cy="1153548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re 1"/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419100"/>
          </a:xfrm>
        </p:spPr>
        <p:txBody>
          <a:bodyPr/>
          <a:lstStyle/>
          <a:p>
            <a:r>
              <a:rPr lang="fr-FR" sz="2800" b="1" dirty="0">
                <a:solidFill>
                  <a:schemeClr val="accent6"/>
                </a:solidFill>
                <a:latin typeface="Garamond" pitchFamily="18" charset="0"/>
              </a:rPr>
              <a:t>Ex. Construction du LSDB</a:t>
            </a:r>
            <a:endParaRPr lang="fr-FR" sz="2800" b="1" dirty="0" smtClean="0">
              <a:latin typeface="Garamond" pitchFamily="18" charset="0"/>
            </a:endParaRPr>
          </a:p>
        </p:txBody>
      </p:sp>
      <p:sp>
        <p:nvSpPr>
          <p:cNvPr id="33" name="Espace réservé du numéro de diapositive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75B803-6B94-4F3A-9FC2-E5F59FCD0DD4}" type="slidenum">
              <a:rPr lang="fr-FR" smtClean="0"/>
              <a:pPr>
                <a:defRPr/>
              </a:pPr>
              <a:t>39</a:t>
            </a:fld>
            <a:endParaRPr lang="fr-FR"/>
          </a:p>
        </p:txBody>
      </p:sp>
      <p:grpSp>
        <p:nvGrpSpPr>
          <p:cNvPr id="78852" name="Groupe 28"/>
          <p:cNvGrpSpPr>
            <a:grpSpLocks/>
          </p:cNvGrpSpPr>
          <p:nvPr/>
        </p:nvGrpSpPr>
        <p:grpSpPr bwMode="auto">
          <a:xfrm>
            <a:off x="1187450" y="692150"/>
            <a:ext cx="6986588" cy="2200275"/>
            <a:chOff x="1187450" y="692150"/>
            <a:chExt cx="6986588" cy="2200275"/>
          </a:xfrm>
        </p:grpSpPr>
        <p:grpSp>
          <p:nvGrpSpPr>
            <p:cNvPr id="78856" name="Groupe 24"/>
            <p:cNvGrpSpPr>
              <a:grpSpLocks/>
            </p:cNvGrpSpPr>
            <p:nvPr/>
          </p:nvGrpSpPr>
          <p:grpSpPr bwMode="auto">
            <a:xfrm>
              <a:off x="1187450" y="692150"/>
              <a:ext cx="6091850" cy="2200275"/>
              <a:chOff x="791330" y="436143"/>
              <a:chExt cx="6092148" cy="2200310"/>
            </a:xfrm>
          </p:grpSpPr>
          <p:sp>
            <p:nvSpPr>
              <p:cNvPr id="78861" name="Ellipse 4"/>
              <p:cNvSpPr>
                <a:spLocks noChangeArrowheads="1"/>
              </p:cNvSpPr>
              <p:nvPr/>
            </p:nvSpPr>
            <p:spPr bwMode="auto">
              <a:xfrm>
                <a:off x="4656482" y="908184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8862" name="Ellipse 5"/>
              <p:cNvSpPr>
                <a:spLocks noChangeArrowheads="1"/>
              </p:cNvSpPr>
              <p:nvPr/>
            </p:nvSpPr>
            <p:spPr bwMode="auto">
              <a:xfrm>
                <a:off x="2784138" y="1088317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8863" name="Ellipse 6"/>
              <p:cNvSpPr>
                <a:spLocks noChangeArrowheads="1"/>
              </p:cNvSpPr>
              <p:nvPr/>
            </p:nvSpPr>
            <p:spPr bwMode="auto">
              <a:xfrm>
                <a:off x="1199847" y="1448328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8864" name="Ellipse 7"/>
              <p:cNvSpPr>
                <a:spLocks noChangeArrowheads="1"/>
              </p:cNvSpPr>
              <p:nvPr/>
            </p:nvSpPr>
            <p:spPr bwMode="auto">
              <a:xfrm>
                <a:off x="3576284" y="2096429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cxnSp>
            <p:nvCxnSpPr>
              <p:cNvPr id="78865" name="Connecteur droit 9"/>
              <p:cNvCxnSpPr>
                <a:cxnSpLocks noChangeShapeType="1"/>
                <a:stCxn id="78861" idx="2"/>
                <a:endCxn id="78862" idx="7"/>
              </p:cNvCxnSpPr>
              <p:nvPr/>
            </p:nvCxnSpPr>
            <p:spPr bwMode="auto">
              <a:xfrm flipH="1" flipV="1">
                <a:off x="3245090" y="1167402"/>
                <a:ext cx="1411392" cy="10794"/>
              </a:xfrm>
              <a:prstGeom prst="line">
                <a:avLst/>
              </a:prstGeom>
              <a:noFill/>
              <a:ln w="57150" algn="ctr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8866" name="Connecteur droit 10"/>
              <p:cNvCxnSpPr>
                <a:cxnSpLocks noChangeShapeType="1"/>
                <a:stCxn id="78857" idx="3"/>
                <a:endCxn id="78864" idx="6"/>
              </p:cNvCxnSpPr>
              <p:nvPr/>
            </p:nvCxnSpPr>
            <p:spPr bwMode="auto">
              <a:xfrm flipH="1">
                <a:off x="4116322" y="1801161"/>
                <a:ext cx="2767156" cy="565280"/>
              </a:xfrm>
              <a:prstGeom prst="line">
                <a:avLst/>
              </a:prstGeom>
              <a:noFill/>
              <a:ln w="57150" algn="ctr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8867" name="Connecteur droit 13"/>
              <p:cNvCxnSpPr>
                <a:cxnSpLocks noChangeShapeType="1"/>
                <a:stCxn id="78862" idx="2"/>
              </p:cNvCxnSpPr>
              <p:nvPr/>
            </p:nvCxnSpPr>
            <p:spPr bwMode="auto">
              <a:xfrm flipH="1">
                <a:off x="1775953" y="1358329"/>
                <a:ext cx="1008185" cy="270012"/>
              </a:xfrm>
              <a:prstGeom prst="line">
                <a:avLst/>
              </a:prstGeom>
              <a:noFill/>
              <a:ln w="5715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8868" name="Connecteur droit 17"/>
              <p:cNvCxnSpPr>
                <a:cxnSpLocks noChangeShapeType="1"/>
                <a:stCxn id="78864" idx="2"/>
              </p:cNvCxnSpPr>
              <p:nvPr/>
            </p:nvCxnSpPr>
            <p:spPr bwMode="auto">
              <a:xfrm flipH="1" flipV="1">
                <a:off x="1703940" y="1880395"/>
                <a:ext cx="1872344" cy="486046"/>
              </a:xfrm>
              <a:prstGeom prst="line">
                <a:avLst/>
              </a:prstGeom>
              <a:noFill/>
              <a:ln w="5715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8869" name="ZoneTexte 19"/>
              <p:cNvSpPr txBox="1">
                <a:spLocks noChangeArrowheads="1"/>
              </p:cNvSpPr>
              <p:nvPr/>
            </p:nvSpPr>
            <p:spPr bwMode="auto">
              <a:xfrm>
                <a:off x="791330" y="1556333"/>
                <a:ext cx="353008" cy="400128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A</a:t>
                </a:r>
              </a:p>
            </p:txBody>
          </p:sp>
          <p:sp>
            <p:nvSpPr>
              <p:cNvPr id="78870" name="ZoneTexte 20"/>
              <p:cNvSpPr txBox="1">
                <a:spLocks noChangeArrowheads="1"/>
              </p:cNvSpPr>
              <p:nvPr/>
            </p:nvSpPr>
            <p:spPr bwMode="auto">
              <a:xfrm>
                <a:off x="4754243" y="436143"/>
                <a:ext cx="357811" cy="400110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C</a:t>
                </a:r>
              </a:p>
            </p:txBody>
          </p:sp>
          <p:sp>
            <p:nvSpPr>
              <p:cNvPr id="78871" name="ZoneTexte 21"/>
              <p:cNvSpPr txBox="1">
                <a:spLocks noChangeArrowheads="1"/>
              </p:cNvSpPr>
              <p:nvPr/>
            </p:nvSpPr>
            <p:spPr bwMode="auto">
              <a:xfrm>
                <a:off x="2881929" y="620229"/>
                <a:ext cx="357811" cy="400110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B</a:t>
                </a:r>
              </a:p>
            </p:txBody>
          </p:sp>
          <p:sp>
            <p:nvSpPr>
              <p:cNvPr id="78872" name="ZoneTexte 22"/>
              <p:cNvSpPr txBox="1">
                <a:spLocks noChangeArrowheads="1"/>
              </p:cNvSpPr>
              <p:nvPr/>
            </p:nvSpPr>
            <p:spPr bwMode="auto">
              <a:xfrm>
                <a:off x="3671813" y="1628341"/>
                <a:ext cx="363646" cy="400110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D</a:t>
                </a:r>
              </a:p>
            </p:txBody>
          </p:sp>
          <p:sp>
            <p:nvSpPr>
              <p:cNvPr id="78873" name="ZoneTexte 23"/>
              <p:cNvSpPr txBox="1">
                <a:spLocks noChangeArrowheads="1"/>
              </p:cNvSpPr>
              <p:nvPr/>
            </p:nvSpPr>
            <p:spPr bwMode="auto">
              <a:xfrm>
                <a:off x="3481586" y="764158"/>
                <a:ext cx="1021484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25,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  <p:sp>
            <p:nvSpPr>
              <p:cNvPr id="78874" name="ZoneTexte 25"/>
              <p:cNvSpPr txBox="1">
                <a:spLocks noChangeArrowheads="1"/>
              </p:cNvSpPr>
              <p:nvPr/>
            </p:nvSpPr>
            <p:spPr bwMode="auto">
              <a:xfrm rot="-746082">
                <a:off x="5138462" y="2180507"/>
                <a:ext cx="1021484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25,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  <p:sp>
            <p:nvSpPr>
              <p:cNvPr id="78875" name="ZoneTexte 28"/>
              <p:cNvSpPr txBox="1">
                <a:spLocks noChangeArrowheads="1"/>
              </p:cNvSpPr>
              <p:nvPr/>
            </p:nvSpPr>
            <p:spPr bwMode="auto">
              <a:xfrm rot="-621140">
                <a:off x="1660136" y="1047968"/>
                <a:ext cx="1002247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10,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  <p:sp>
            <p:nvSpPr>
              <p:cNvPr id="78876" name="ZoneTexte 32"/>
              <p:cNvSpPr txBox="1">
                <a:spLocks noChangeArrowheads="1"/>
              </p:cNvSpPr>
              <p:nvPr/>
            </p:nvSpPr>
            <p:spPr bwMode="auto">
              <a:xfrm rot="814905">
                <a:off x="1899208" y="2177822"/>
                <a:ext cx="1021484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25,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</p:grpSp>
        <p:sp>
          <p:nvSpPr>
            <p:cNvPr id="78857" name="Ellipse 4"/>
            <p:cNvSpPr>
              <a:spLocks noChangeArrowheads="1"/>
            </p:cNvSpPr>
            <p:nvPr/>
          </p:nvSpPr>
          <p:spPr bwMode="auto">
            <a:xfrm>
              <a:off x="7200216" y="1596215"/>
              <a:ext cx="540012" cy="540015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78858" name="Connecteur droit 9"/>
            <p:cNvCxnSpPr>
              <a:cxnSpLocks noChangeShapeType="1"/>
              <a:stCxn id="78857" idx="1"/>
              <a:endCxn id="78861" idx="6"/>
            </p:cNvCxnSpPr>
            <p:nvPr/>
          </p:nvCxnSpPr>
          <p:spPr bwMode="auto">
            <a:xfrm flipH="1" flipV="1">
              <a:off x="5592424" y="1434191"/>
              <a:ext cx="1686875" cy="241107"/>
            </a:xfrm>
            <a:prstGeom prst="line">
              <a:avLst/>
            </a:prstGeom>
            <a:noFill/>
            <a:ln w="28575" algn="ctr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8859" name="ZoneTexte 20"/>
            <p:cNvSpPr txBox="1">
              <a:spLocks noChangeArrowheads="1"/>
            </p:cNvSpPr>
            <p:nvPr/>
          </p:nvSpPr>
          <p:spPr bwMode="auto">
            <a:xfrm>
              <a:off x="7808229" y="1668308"/>
              <a:ext cx="365809" cy="400104"/>
            </a:xfrm>
            <a:prstGeom prst="rect">
              <a:avLst/>
            </a:prstGeom>
            <a:solidFill>
              <a:srgbClr val="FFD8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Garamond" pitchFamily="18" charset="0"/>
                </a:rPr>
                <a:t>E</a:t>
              </a:r>
            </a:p>
          </p:txBody>
        </p:sp>
        <p:sp>
          <p:nvSpPr>
            <p:cNvPr id="78860" name="ZoneTexte 28"/>
            <p:cNvSpPr txBox="1">
              <a:spLocks noChangeArrowheads="1"/>
            </p:cNvSpPr>
            <p:nvPr/>
          </p:nvSpPr>
          <p:spPr bwMode="auto">
            <a:xfrm rot="408353">
              <a:off x="6131452" y="1092251"/>
              <a:ext cx="10021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Garamond" pitchFamily="18" charset="0"/>
                </a:rPr>
                <a:t>(</a:t>
              </a:r>
              <a:r>
                <a:rPr lang="fr-FR" sz="2000">
                  <a:solidFill>
                    <a:srgbClr val="FF0000"/>
                  </a:solidFill>
                  <a:latin typeface="Garamond" pitchFamily="18" charset="0"/>
                </a:rPr>
                <a:t>10, up</a:t>
              </a:r>
              <a:r>
                <a:rPr lang="fr-FR" sz="2000">
                  <a:latin typeface="Garamond" pitchFamily="18" charset="0"/>
                </a:rPr>
                <a:t>)</a:t>
              </a:r>
            </a:p>
          </p:txBody>
        </p:sp>
      </p:grpSp>
      <p:sp>
        <p:nvSpPr>
          <p:cNvPr id="78853" name="Forme libre 28"/>
          <p:cNvSpPr>
            <a:spLocks/>
          </p:cNvSpPr>
          <p:nvPr/>
        </p:nvSpPr>
        <p:spPr bwMode="auto">
          <a:xfrm>
            <a:off x="1965325" y="2292350"/>
            <a:ext cx="3562350" cy="1517650"/>
          </a:xfrm>
          <a:custGeom>
            <a:avLst/>
            <a:gdLst>
              <a:gd name="T0" fmla="*/ 3568068 w 3562065"/>
              <a:gd name="T1" fmla="*/ 178593 h 1517176"/>
              <a:gd name="T2" fmla="*/ 1134676 w 3562065"/>
              <a:gd name="T3" fmla="*/ 1497397 h 1517176"/>
              <a:gd name="T4" fmla="*/ 0 w 3562065"/>
              <a:gd name="T5" fmla="*/ 0 h 1517176"/>
              <a:gd name="T6" fmla="*/ 0 w 3562065"/>
              <a:gd name="T7" fmla="*/ 0 h 1517176"/>
              <a:gd name="T8" fmla="*/ 0 60000 65536"/>
              <a:gd name="T9" fmla="*/ 0 60000 65536"/>
              <a:gd name="T10" fmla="*/ 0 60000 65536"/>
              <a:gd name="T11" fmla="*/ 0 60000 65536"/>
              <a:gd name="T12" fmla="*/ 0 w 3562065"/>
              <a:gd name="T13" fmla="*/ 0 h 1517176"/>
              <a:gd name="T14" fmla="*/ 3562065 w 3562065"/>
              <a:gd name="T15" fmla="*/ 1517176 h 15171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62065" h="1517176">
                <a:moveTo>
                  <a:pt x="3562065" y="177421"/>
                </a:moveTo>
                <a:cubicBezTo>
                  <a:pt x="2644253" y="847298"/>
                  <a:pt x="1726441" y="1517176"/>
                  <a:pt x="1132764" y="1487606"/>
                </a:cubicBezTo>
                <a:cubicBezTo>
                  <a:pt x="539087" y="1458036"/>
                  <a:pt x="0" y="0"/>
                  <a:pt x="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8854" name="Forme libre 29"/>
          <p:cNvSpPr>
            <a:spLocks/>
          </p:cNvSpPr>
          <p:nvPr/>
        </p:nvSpPr>
        <p:spPr bwMode="auto">
          <a:xfrm>
            <a:off x="1397000" y="620713"/>
            <a:ext cx="2806700" cy="1089025"/>
          </a:xfrm>
          <a:custGeom>
            <a:avLst/>
            <a:gdLst>
              <a:gd name="T0" fmla="*/ 2475814 w 2806890"/>
              <a:gd name="T1" fmla="*/ 686826 h 1089546"/>
              <a:gd name="T2" fmla="*/ 2448562 w 2806890"/>
              <a:gd name="T3" fmla="*/ 78814 h 1089546"/>
              <a:gd name="T4" fmla="*/ 349788 w 2806890"/>
              <a:gd name="T5" fmla="*/ 213929 h 1089546"/>
              <a:gd name="T6" fmla="*/ 349788 w 2806890"/>
              <a:gd name="T7" fmla="*/ 1051634 h 1089546"/>
              <a:gd name="T8" fmla="*/ 349788 w 2806890"/>
              <a:gd name="T9" fmla="*/ 1078655 h 10895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06890"/>
              <a:gd name="T16" fmla="*/ 0 h 1089546"/>
              <a:gd name="T17" fmla="*/ 2806890 w 2806890"/>
              <a:gd name="T18" fmla="*/ 1089546 h 108954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06890" h="1089546">
                <a:moveTo>
                  <a:pt x="2479343" y="693761"/>
                </a:moveTo>
                <a:cubicBezTo>
                  <a:pt x="2643116" y="426492"/>
                  <a:pt x="2806890" y="159224"/>
                  <a:pt x="2452048" y="79612"/>
                </a:cubicBezTo>
                <a:cubicBezTo>
                  <a:pt x="2097206" y="0"/>
                  <a:pt x="700584" y="52316"/>
                  <a:pt x="350292" y="216089"/>
                </a:cubicBezTo>
                <a:cubicBezTo>
                  <a:pt x="0" y="379862"/>
                  <a:pt x="350292" y="1062250"/>
                  <a:pt x="350292" y="1062250"/>
                </a:cubicBezTo>
                <a:lnTo>
                  <a:pt x="350292" y="1089546"/>
                </a:lnTo>
              </a:path>
            </a:pathLst>
          </a:cu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8855" name="Espace réservé du contenu 2"/>
          <p:cNvSpPr>
            <a:spLocks noGrp="1"/>
          </p:cNvSpPr>
          <p:nvPr>
            <p:ph idx="1"/>
          </p:nvPr>
        </p:nvSpPr>
        <p:spPr>
          <a:xfrm>
            <a:off x="107950" y="908050"/>
            <a:ext cx="8856663" cy="5761038"/>
          </a:xfrm>
        </p:spPr>
        <p:txBody>
          <a:bodyPr/>
          <a:lstStyle/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endParaRPr lang="fr-FR" sz="1800" b="1" dirty="0" smtClean="0">
              <a:latin typeface="Garamond" pitchFamily="18" charset="0"/>
            </a:endParaRPr>
          </a:p>
          <a:p>
            <a:endParaRPr lang="fr-FR" sz="1800" b="1" dirty="0" smtClean="0">
              <a:latin typeface="Garamond" pitchFamily="18" charset="0"/>
            </a:endParaRPr>
          </a:p>
          <a:p>
            <a:endParaRPr lang="fr-FR" sz="1800" b="1" dirty="0" smtClean="0">
              <a:latin typeface="Garamond" pitchFamily="18" charset="0"/>
            </a:endParaRPr>
          </a:p>
          <a:p>
            <a:endParaRPr lang="fr-FR" sz="1800" b="1" dirty="0" smtClean="0">
              <a:latin typeface="Garamond" pitchFamily="18" charset="0"/>
            </a:endParaRPr>
          </a:p>
          <a:p>
            <a:endParaRPr lang="fr-FR" sz="1800" b="1" dirty="0" smtClean="0">
              <a:latin typeface="Garamond" pitchFamily="18" charset="0"/>
            </a:endParaRPr>
          </a:p>
          <a:p>
            <a:endParaRPr lang="fr-FR" sz="1800" b="1" dirty="0" smtClean="0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endParaRPr lang="fr-FR" sz="1800" b="1" dirty="0" smtClean="0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endParaRPr lang="fr-FR" sz="1800" b="1" dirty="0" smtClean="0">
              <a:latin typeface="Garamond" pitchFamily="18" charset="0"/>
            </a:endParaRPr>
          </a:p>
          <a:p>
            <a:pPr lvl="1"/>
            <a:endParaRPr lang="fr-FR" sz="2400" b="1" dirty="0" smtClean="0">
              <a:solidFill>
                <a:srgbClr val="FF0000"/>
              </a:solidFill>
              <a:latin typeface="Garamond" pitchFamily="18" charset="0"/>
              <a:sym typeface="Wingdings" pitchFamily="2" charset="2"/>
            </a:endParaRPr>
          </a:p>
          <a:p>
            <a:pPr lvl="1"/>
            <a:endParaRPr lang="fr-FR" sz="2400" b="1" dirty="0" smtClean="0">
              <a:solidFill>
                <a:srgbClr val="FF0000"/>
              </a:solidFill>
              <a:latin typeface="Garamond" pitchFamily="18" charset="0"/>
              <a:sym typeface="Wingdings" pitchFamily="2" charset="2"/>
            </a:endParaRPr>
          </a:p>
          <a:p>
            <a:pPr lvl="1"/>
            <a:endParaRPr lang="fr-FR" sz="2000" b="1" dirty="0" smtClean="0">
              <a:latin typeface="Garamond" pitchFamily="18" charset="0"/>
            </a:endParaRPr>
          </a:p>
          <a:p>
            <a:pPr lvl="1"/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4518620" y="3429000"/>
            <a:ext cx="4155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C00000"/>
                </a:solidFill>
                <a:latin typeface="Garamond" pitchFamily="18" charset="0"/>
              </a:rPr>
              <a:t>LSA (B) = [BC (25, up), AB (10, </a:t>
            </a:r>
            <a:r>
              <a:rPr lang="fr-FR" sz="2000" dirty="0">
                <a:solidFill>
                  <a:srgbClr val="C00000"/>
                </a:solidFill>
                <a:latin typeface="Garamond" pitchFamily="18" charset="0"/>
              </a:rPr>
              <a:t>up</a:t>
            </a:r>
            <a:r>
              <a:rPr lang="fr-FR" sz="2000" dirty="0" smtClean="0">
                <a:solidFill>
                  <a:srgbClr val="C00000"/>
                </a:solidFill>
                <a:latin typeface="Garamond" pitchFamily="18" charset="0"/>
              </a:rPr>
              <a:t>)]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4499992" y="3964994"/>
            <a:ext cx="4264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C00000"/>
                </a:solidFill>
                <a:latin typeface="Garamond" pitchFamily="18" charset="0"/>
              </a:rPr>
              <a:t>LSA (D) = [DE (25, up), AD (25, </a:t>
            </a:r>
            <a:r>
              <a:rPr lang="fr-FR" sz="2000" dirty="0">
                <a:solidFill>
                  <a:srgbClr val="C00000"/>
                </a:solidFill>
                <a:latin typeface="Garamond" pitchFamily="18" charset="0"/>
              </a:rPr>
              <a:t>up</a:t>
            </a:r>
            <a:r>
              <a:rPr lang="fr-FR" sz="2000" dirty="0" smtClean="0">
                <a:solidFill>
                  <a:srgbClr val="C00000"/>
                </a:solidFill>
                <a:latin typeface="Garamond" pitchFamily="18" charset="0"/>
              </a:rPr>
              <a:t>)]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-36512" y="3861048"/>
            <a:ext cx="4304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LSA (A) = [AB (10, up), AD (25, 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up</a:t>
            </a:r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304950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Font typeface="Wingdings" pitchFamily="2" charset="2"/>
              <a:buNone/>
            </a:pPr>
            <a:endParaRPr lang="fr-FR" sz="3600" b="1" smtClean="0">
              <a:solidFill>
                <a:schemeClr val="accent2"/>
              </a:solidFill>
              <a:latin typeface="Garamond" pitchFamily="18" charset="0"/>
            </a:endParaRPr>
          </a:p>
          <a:p>
            <a:pPr>
              <a:spcBef>
                <a:spcPct val="0"/>
              </a:spcBef>
              <a:buClrTx/>
              <a:buFont typeface="Wingdings" pitchFamily="2" charset="2"/>
              <a:buNone/>
            </a:pPr>
            <a:endParaRPr lang="fr-FR" sz="3600" b="1" smtClean="0">
              <a:solidFill>
                <a:schemeClr val="accent2"/>
              </a:solidFill>
              <a:latin typeface="Garamond" pitchFamily="18" charset="0"/>
            </a:endParaRPr>
          </a:p>
          <a:p>
            <a:pPr algn="ctr"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fr-FR" sz="3600" b="1" smtClean="0">
                <a:solidFill>
                  <a:schemeClr val="accent2"/>
                </a:solidFill>
                <a:latin typeface="Garamond" pitchFamily="18" charset="0"/>
              </a:rPr>
              <a:t>OSPF : Open Shortest Path First</a:t>
            </a:r>
          </a:p>
          <a:p>
            <a:pPr algn="ctr">
              <a:spcBef>
                <a:spcPct val="0"/>
              </a:spcBef>
              <a:buClrTx/>
              <a:buFont typeface="Wingdings" pitchFamily="2" charset="2"/>
              <a:buNone/>
            </a:pPr>
            <a:endParaRPr lang="fr-FR" sz="3600" b="1" smtClean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BF873F-ACE2-4E12-B422-F98D6C7C55A9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re 1"/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419100"/>
          </a:xfrm>
        </p:spPr>
        <p:txBody>
          <a:bodyPr/>
          <a:lstStyle/>
          <a:p>
            <a:r>
              <a:rPr lang="fr-FR" sz="2800" b="1" dirty="0">
                <a:solidFill>
                  <a:schemeClr val="accent6"/>
                </a:solidFill>
                <a:latin typeface="Garamond" pitchFamily="18" charset="0"/>
              </a:rPr>
              <a:t>Ex. Construction du LSDB</a:t>
            </a:r>
            <a:endParaRPr lang="fr-FR" sz="2800" b="1" dirty="0" smtClean="0">
              <a:latin typeface="Garamond" pitchFamily="18" charset="0"/>
            </a:endParaRPr>
          </a:p>
        </p:txBody>
      </p:sp>
      <p:sp>
        <p:nvSpPr>
          <p:cNvPr id="33" name="Espace réservé du numéro de diapositive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75B803-6B94-4F3A-9FC2-E5F59FCD0DD4}" type="slidenum">
              <a:rPr lang="fr-FR" smtClean="0"/>
              <a:pPr>
                <a:defRPr/>
              </a:pPr>
              <a:t>40</a:t>
            </a:fld>
            <a:endParaRPr lang="fr-FR"/>
          </a:p>
        </p:txBody>
      </p:sp>
      <p:grpSp>
        <p:nvGrpSpPr>
          <p:cNvPr id="78852" name="Groupe 28"/>
          <p:cNvGrpSpPr>
            <a:grpSpLocks/>
          </p:cNvGrpSpPr>
          <p:nvPr/>
        </p:nvGrpSpPr>
        <p:grpSpPr bwMode="auto">
          <a:xfrm>
            <a:off x="1187450" y="692150"/>
            <a:ext cx="6986588" cy="2200275"/>
            <a:chOff x="1187450" y="692150"/>
            <a:chExt cx="6986588" cy="2200275"/>
          </a:xfrm>
        </p:grpSpPr>
        <p:grpSp>
          <p:nvGrpSpPr>
            <p:cNvPr id="78856" name="Groupe 24"/>
            <p:cNvGrpSpPr>
              <a:grpSpLocks/>
            </p:cNvGrpSpPr>
            <p:nvPr/>
          </p:nvGrpSpPr>
          <p:grpSpPr bwMode="auto">
            <a:xfrm>
              <a:off x="1187450" y="692150"/>
              <a:ext cx="6091850" cy="2200275"/>
              <a:chOff x="791330" y="436143"/>
              <a:chExt cx="6092148" cy="2200310"/>
            </a:xfrm>
          </p:grpSpPr>
          <p:sp>
            <p:nvSpPr>
              <p:cNvPr id="78861" name="Ellipse 4"/>
              <p:cNvSpPr>
                <a:spLocks noChangeArrowheads="1"/>
              </p:cNvSpPr>
              <p:nvPr/>
            </p:nvSpPr>
            <p:spPr bwMode="auto">
              <a:xfrm>
                <a:off x="4656482" y="908184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8862" name="Ellipse 5"/>
              <p:cNvSpPr>
                <a:spLocks noChangeArrowheads="1"/>
              </p:cNvSpPr>
              <p:nvPr/>
            </p:nvSpPr>
            <p:spPr bwMode="auto">
              <a:xfrm>
                <a:off x="2784138" y="1088317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8863" name="Ellipse 6"/>
              <p:cNvSpPr>
                <a:spLocks noChangeArrowheads="1"/>
              </p:cNvSpPr>
              <p:nvPr/>
            </p:nvSpPr>
            <p:spPr bwMode="auto">
              <a:xfrm>
                <a:off x="1199847" y="1448328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8864" name="Ellipse 7"/>
              <p:cNvSpPr>
                <a:spLocks noChangeArrowheads="1"/>
              </p:cNvSpPr>
              <p:nvPr/>
            </p:nvSpPr>
            <p:spPr bwMode="auto">
              <a:xfrm>
                <a:off x="3576284" y="2096429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cxnSp>
            <p:nvCxnSpPr>
              <p:cNvPr id="78865" name="Connecteur droit 9"/>
              <p:cNvCxnSpPr>
                <a:cxnSpLocks noChangeShapeType="1"/>
                <a:stCxn id="78861" idx="2"/>
                <a:endCxn id="78862" idx="7"/>
              </p:cNvCxnSpPr>
              <p:nvPr/>
            </p:nvCxnSpPr>
            <p:spPr bwMode="auto">
              <a:xfrm flipH="1" flipV="1">
                <a:off x="3245090" y="1167402"/>
                <a:ext cx="1411392" cy="10794"/>
              </a:xfrm>
              <a:prstGeom prst="line">
                <a:avLst/>
              </a:prstGeom>
              <a:noFill/>
              <a:ln w="57150" algn="ctr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8866" name="Connecteur droit 10"/>
              <p:cNvCxnSpPr>
                <a:cxnSpLocks noChangeShapeType="1"/>
                <a:stCxn id="78857" idx="3"/>
                <a:endCxn id="78864" idx="6"/>
              </p:cNvCxnSpPr>
              <p:nvPr/>
            </p:nvCxnSpPr>
            <p:spPr bwMode="auto">
              <a:xfrm flipH="1">
                <a:off x="4116322" y="1801161"/>
                <a:ext cx="2767156" cy="565280"/>
              </a:xfrm>
              <a:prstGeom prst="line">
                <a:avLst/>
              </a:prstGeom>
              <a:noFill/>
              <a:ln w="57150" algn="ctr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8867" name="Connecteur droit 13"/>
              <p:cNvCxnSpPr>
                <a:cxnSpLocks noChangeShapeType="1"/>
                <a:stCxn id="78862" idx="2"/>
              </p:cNvCxnSpPr>
              <p:nvPr/>
            </p:nvCxnSpPr>
            <p:spPr bwMode="auto">
              <a:xfrm flipH="1">
                <a:off x="1775953" y="1358329"/>
                <a:ext cx="1008185" cy="270012"/>
              </a:xfrm>
              <a:prstGeom prst="line">
                <a:avLst/>
              </a:prstGeom>
              <a:noFill/>
              <a:ln w="5715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8868" name="Connecteur droit 17"/>
              <p:cNvCxnSpPr>
                <a:cxnSpLocks noChangeShapeType="1"/>
                <a:stCxn id="78864" idx="2"/>
              </p:cNvCxnSpPr>
              <p:nvPr/>
            </p:nvCxnSpPr>
            <p:spPr bwMode="auto">
              <a:xfrm flipH="1" flipV="1">
                <a:off x="1703940" y="1880395"/>
                <a:ext cx="1872344" cy="486046"/>
              </a:xfrm>
              <a:prstGeom prst="line">
                <a:avLst/>
              </a:prstGeom>
              <a:noFill/>
              <a:ln w="5715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8869" name="ZoneTexte 19"/>
              <p:cNvSpPr txBox="1">
                <a:spLocks noChangeArrowheads="1"/>
              </p:cNvSpPr>
              <p:nvPr/>
            </p:nvSpPr>
            <p:spPr bwMode="auto">
              <a:xfrm>
                <a:off x="791330" y="1556333"/>
                <a:ext cx="353008" cy="400128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A</a:t>
                </a:r>
              </a:p>
            </p:txBody>
          </p:sp>
          <p:sp>
            <p:nvSpPr>
              <p:cNvPr id="78870" name="ZoneTexte 20"/>
              <p:cNvSpPr txBox="1">
                <a:spLocks noChangeArrowheads="1"/>
              </p:cNvSpPr>
              <p:nvPr/>
            </p:nvSpPr>
            <p:spPr bwMode="auto">
              <a:xfrm>
                <a:off x="4754243" y="436143"/>
                <a:ext cx="357811" cy="400110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C</a:t>
                </a:r>
              </a:p>
            </p:txBody>
          </p:sp>
          <p:sp>
            <p:nvSpPr>
              <p:cNvPr id="78871" name="ZoneTexte 21"/>
              <p:cNvSpPr txBox="1">
                <a:spLocks noChangeArrowheads="1"/>
              </p:cNvSpPr>
              <p:nvPr/>
            </p:nvSpPr>
            <p:spPr bwMode="auto">
              <a:xfrm>
                <a:off x="2881929" y="620229"/>
                <a:ext cx="357811" cy="400110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B</a:t>
                </a:r>
              </a:p>
            </p:txBody>
          </p:sp>
          <p:sp>
            <p:nvSpPr>
              <p:cNvPr id="78872" name="ZoneTexte 22"/>
              <p:cNvSpPr txBox="1">
                <a:spLocks noChangeArrowheads="1"/>
              </p:cNvSpPr>
              <p:nvPr/>
            </p:nvSpPr>
            <p:spPr bwMode="auto">
              <a:xfrm>
                <a:off x="3671813" y="1628341"/>
                <a:ext cx="363646" cy="400110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D</a:t>
                </a:r>
              </a:p>
            </p:txBody>
          </p:sp>
          <p:sp>
            <p:nvSpPr>
              <p:cNvPr id="78873" name="ZoneTexte 23"/>
              <p:cNvSpPr txBox="1">
                <a:spLocks noChangeArrowheads="1"/>
              </p:cNvSpPr>
              <p:nvPr/>
            </p:nvSpPr>
            <p:spPr bwMode="auto">
              <a:xfrm>
                <a:off x="3481586" y="764158"/>
                <a:ext cx="1021484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25,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  <p:sp>
            <p:nvSpPr>
              <p:cNvPr id="78874" name="ZoneTexte 25"/>
              <p:cNvSpPr txBox="1">
                <a:spLocks noChangeArrowheads="1"/>
              </p:cNvSpPr>
              <p:nvPr/>
            </p:nvSpPr>
            <p:spPr bwMode="auto">
              <a:xfrm rot="-746082">
                <a:off x="5138462" y="2180507"/>
                <a:ext cx="1021484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25,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  <p:sp>
            <p:nvSpPr>
              <p:cNvPr id="78875" name="ZoneTexte 28"/>
              <p:cNvSpPr txBox="1">
                <a:spLocks noChangeArrowheads="1"/>
              </p:cNvSpPr>
              <p:nvPr/>
            </p:nvSpPr>
            <p:spPr bwMode="auto">
              <a:xfrm rot="-621140">
                <a:off x="1660136" y="1047968"/>
                <a:ext cx="1002247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10,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  <p:sp>
            <p:nvSpPr>
              <p:cNvPr id="78876" name="ZoneTexte 32"/>
              <p:cNvSpPr txBox="1">
                <a:spLocks noChangeArrowheads="1"/>
              </p:cNvSpPr>
              <p:nvPr/>
            </p:nvSpPr>
            <p:spPr bwMode="auto">
              <a:xfrm rot="814905">
                <a:off x="1899208" y="2177822"/>
                <a:ext cx="1021484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25,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</p:grpSp>
        <p:sp>
          <p:nvSpPr>
            <p:cNvPr id="78857" name="Ellipse 4"/>
            <p:cNvSpPr>
              <a:spLocks noChangeArrowheads="1"/>
            </p:cNvSpPr>
            <p:nvPr/>
          </p:nvSpPr>
          <p:spPr bwMode="auto">
            <a:xfrm>
              <a:off x="7200216" y="1596215"/>
              <a:ext cx="540012" cy="540015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78858" name="Connecteur droit 9"/>
            <p:cNvCxnSpPr>
              <a:cxnSpLocks noChangeShapeType="1"/>
              <a:stCxn id="78857" idx="1"/>
              <a:endCxn id="78861" idx="6"/>
            </p:cNvCxnSpPr>
            <p:nvPr/>
          </p:nvCxnSpPr>
          <p:spPr bwMode="auto">
            <a:xfrm flipH="1" flipV="1">
              <a:off x="5592424" y="1434191"/>
              <a:ext cx="1686875" cy="241107"/>
            </a:xfrm>
            <a:prstGeom prst="line">
              <a:avLst/>
            </a:prstGeom>
            <a:noFill/>
            <a:ln w="28575" algn="ctr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8859" name="ZoneTexte 20"/>
            <p:cNvSpPr txBox="1">
              <a:spLocks noChangeArrowheads="1"/>
            </p:cNvSpPr>
            <p:nvPr/>
          </p:nvSpPr>
          <p:spPr bwMode="auto">
            <a:xfrm>
              <a:off x="7808229" y="1668308"/>
              <a:ext cx="365809" cy="400104"/>
            </a:xfrm>
            <a:prstGeom prst="rect">
              <a:avLst/>
            </a:prstGeom>
            <a:solidFill>
              <a:srgbClr val="FFD8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Garamond" pitchFamily="18" charset="0"/>
                </a:rPr>
                <a:t>E</a:t>
              </a:r>
            </a:p>
          </p:txBody>
        </p:sp>
        <p:sp>
          <p:nvSpPr>
            <p:cNvPr id="78860" name="ZoneTexte 28"/>
            <p:cNvSpPr txBox="1">
              <a:spLocks noChangeArrowheads="1"/>
            </p:cNvSpPr>
            <p:nvPr/>
          </p:nvSpPr>
          <p:spPr bwMode="auto">
            <a:xfrm rot="408353">
              <a:off x="6131452" y="1092251"/>
              <a:ext cx="10021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Garamond" pitchFamily="18" charset="0"/>
                </a:rPr>
                <a:t>(</a:t>
              </a:r>
              <a:r>
                <a:rPr lang="fr-FR" sz="2000">
                  <a:solidFill>
                    <a:srgbClr val="FF0000"/>
                  </a:solidFill>
                  <a:latin typeface="Garamond" pitchFamily="18" charset="0"/>
                </a:rPr>
                <a:t>10, up</a:t>
              </a:r>
              <a:r>
                <a:rPr lang="fr-FR" sz="2000">
                  <a:latin typeface="Garamond" pitchFamily="18" charset="0"/>
                </a:rPr>
                <a:t>)</a:t>
              </a:r>
            </a:p>
          </p:txBody>
        </p:sp>
      </p:grpSp>
      <p:sp>
        <p:nvSpPr>
          <p:cNvPr id="78853" name="Forme libre 28"/>
          <p:cNvSpPr>
            <a:spLocks/>
          </p:cNvSpPr>
          <p:nvPr/>
        </p:nvSpPr>
        <p:spPr bwMode="auto">
          <a:xfrm>
            <a:off x="1965325" y="2292350"/>
            <a:ext cx="3562350" cy="1517650"/>
          </a:xfrm>
          <a:custGeom>
            <a:avLst/>
            <a:gdLst>
              <a:gd name="T0" fmla="*/ 3568068 w 3562065"/>
              <a:gd name="T1" fmla="*/ 178593 h 1517176"/>
              <a:gd name="T2" fmla="*/ 1134676 w 3562065"/>
              <a:gd name="T3" fmla="*/ 1497397 h 1517176"/>
              <a:gd name="T4" fmla="*/ 0 w 3562065"/>
              <a:gd name="T5" fmla="*/ 0 h 1517176"/>
              <a:gd name="T6" fmla="*/ 0 w 3562065"/>
              <a:gd name="T7" fmla="*/ 0 h 1517176"/>
              <a:gd name="T8" fmla="*/ 0 60000 65536"/>
              <a:gd name="T9" fmla="*/ 0 60000 65536"/>
              <a:gd name="T10" fmla="*/ 0 60000 65536"/>
              <a:gd name="T11" fmla="*/ 0 60000 65536"/>
              <a:gd name="T12" fmla="*/ 0 w 3562065"/>
              <a:gd name="T13" fmla="*/ 0 h 1517176"/>
              <a:gd name="T14" fmla="*/ 3562065 w 3562065"/>
              <a:gd name="T15" fmla="*/ 1517176 h 15171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62065" h="1517176">
                <a:moveTo>
                  <a:pt x="3562065" y="177421"/>
                </a:moveTo>
                <a:cubicBezTo>
                  <a:pt x="2644253" y="847298"/>
                  <a:pt x="1726441" y="1517176"/>
                  <a:pt x="1132764" y="1487606"/>
                </a:cubicBezTo>
                <a:cubicBezTo>
                  <a:pt x="539087" y="1458036"/>
                  <a:pt x="0" y="0"/>
                  <a:pt x="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8854" name="Forme libre 29"/>
          <p:cNvSpPr>
            <a:spLocks/>
          </p:cNvSpPr>
          <p:nvPr/>
        </p:nvSpPr>
        <p:spPr bwMode="auto">
          <a:xfrm>
            <a:off x="1397000" y="620713"/>
            <a:ext cx="2806700" cy="1089025"/>
          </a:xfrm>
          <a:custGeom>
            <a:avLst/>
            <a:gdLst>
              <a:gd name="T0" fmla="*/ 2475814 w 2806890"/>
              <a:gd name="T1" fmla="*/ 686826 h 1089546"/>
              <a:gd name="T2" fmla="*/ 2448562 w 2806890"/>
              <a:gd name="T3" fmla="*/ 78814 h 1089546"/>
              <a:gd name="T4" fmla="*/ 349788 w 2806890"/>
              <a:gd name="T5" fmla="*/ 213929 h 1089546"/>
              <a:gd name="T6" fmla="*/ 349788 w 2806890"/>
              <a:gd name="T7" fmla="*/ 1051634 h 1089546"/>
              <a:gd name="T8" fmla="*/ 349788 w 2806890"/>
              <a:gd name="T9" fmla="*/ 1078655 h 10895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06890"/>
              <a:gd name="T16" fmla="*/ 0 h 1089546"/>
              <a:gd name="T17" fmla="*/ 2806890 w 2806890"/>
              <a:gd name="T18" fmla="*/ 1089546 h 108954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06890" h="1089546">
                <a:moveTo>
                  <a:pt x="2479343" y="693761"/>
                </a:moveTo>
                <a:cubicBezTo>
                  <a:pt x="2643116" y="426492"/>
                  <a:pt x="2806890" y="159224"/>
                  <a:pt x="2452048" y="79612"/>
                </a:cubicBezTo>
                <a:cubicBezTo>
                  <a:pt x="2097206" y="0"/>
                  <a:pt x="700584" y="52316"/>
                  <a:pt x="350292" y="216089"/>
                </a:cubicBezTo>
                <a:cubicBezTo>
                  <a:pt x="0" y="379862"/>
                  <a:pt x="350292" y="1062250"/>
                  <a:pt x="350292" y="1062250"/>
                </a:cubicBezTo>
                <a:lnTo>
                  <a:pt x="350292" y="1089546"/>
                </a:lnTo>
              </a:path>
            </a:pathLst>
          </a:cu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8855" name="Espace réservé du contenu 2"/>
          <p:cNvSpPr>
            <a:spLocks noGrp="1"/>
          </p:cNvSpPr>
          <p:nvPr>
            <p:ph idx="1"/>
          </p:nvPr>
        </p:nvSpPr>
        <p:spPr>
          <a:xfrm>
            <a:off x="107950" y="908050"/>
            <a:ext cx="8856663" cy="5761038"/>
          </a:xfrm>
        </p:spPr>
        <p:txBody>
          <a:bodyPr/>
          <a:lstStyle/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endParaRPr lang="fr-FR" sz="1800" b="1" dirty="0" smtClean="0">
              <a:latin typeface="Garamond" pitchFamily="18" charset="0"/>
            </a:endParaRPr>
          </a:p>
          <a:p>
            <a:endParaRPr lang="fr-FR" sz="1800" b="1" dirty="0" smtClean="0">
              <a:latin typeface="Garamond" pitchFamily="18" charset="0"/>
            </a:endParaRPr>
          </a:p>
          <a:p>
            <a:endParaRPr lang="fr-FR" sz="1800" b="1" dirty="0" smtClean="0">
              <a:latin typeface="Garamond" pitchFamily="18" charset="0"/>
            </a:endParaRPr>
          </a:p>
          <a:p>
            <a:endParaRPr lang="fr-FR" sz="1800" b="1" dirty="0" smtClean="0">
              <a:latin typeface="Garamond" pitchFamily="18" charset="0"/>
            </a:endParaRPr>
          </a:p>
          <a:p>
            <a:endParaRPr lang="fr-FR" sz="1800" b="1" dirty="0" smtClean="0">
              <a:latin typeface="Garamond" pitchFamily="18" charset="0"/>
            </a:endParaRPr>
          </a:p>
          <a:p>
            <a:endParaRPr lang="fr-FR" sz="1800" b="1" dirty="0" smtClean="0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endParaRPr lang="fr-FR" sz="1800" b="1" dirty="0" smtClean="0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endParaRPr lang="fr-FR" sz="1800" b="1" dirty="0" smtClean="0">
              <a:latin typeface="Garamond" pitchFamily="18" charset="0"/>
            </a:endParaRPr>
          </a:p>
          <a:p>
            <a:pPr lvl="1"/>
            <a:endParaRPr lang="fr-FR" sz="2400" b="1" dirty="0" smtClean="0">
              <a:solidFill>
                <a:srgbClr val="FF0000"/>
              </a:solidFill>
              <a:latin typeface="Garamond" pitchFamily="18" charset="0"/>
              <a:sym typeface="Wingdings" pitchFamily="2" charset="2"/>
            </a:endParaRPr>
          </a:p>
          <a:p>
            <a:pPr lvl="1"/>
            <a:endParaRPr lang="fr-FR" sz="2400" b="1" dirty="0" smtClean="0">
              <a:solidFill>
                <a:srgbClr val="FF0000"/>
              </a:solidFill>
              <a:latin typeface="Garamond" pitchFamily="18" charset="0"/>
              <a:sym typeface="Wingdings" pitchFamily="2" charset="2"/>
            </a:endParaRPr>
          </a:p>
          <a:p>
            <a:pPr lvl="1"/>
            <a:endParaRPr lang="fr-FR" sz="2000" b="1" dirty="0" smtClean="0">
              <a:latin typeface="Garamond" pitchFamily="18" charset="0"/>
            </a:endParaRPr>
          </a:p>
          <a:p>
            <a:pPr lvl="1"/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54124" y="4221088"/>
            <a:ext cx="4155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LSA (B) = [BC (25, up), AB (10, 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up</a:t>
            </a:r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)]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35496" y="4581128"/>
            <a:ext cx="4264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LSA (D) = [DE (25, up), AD (25, 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up</a:t>
            </a:r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)]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-36512" y="3861048"/>
            <a:ext cx="4304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LSA (A) = [AB (10, up), AD (25, 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up</a:t>
            </a:r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)]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re 1"/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419100"/>
          </a:xfrm>
        </p:spPr>
        <p:txBody>
          <a:bodyPr/>
          <a:lstStyle/>
          <a:p>
            <a:r>
              <a:rPr lang="fr-FR" sz="2800" b="1" dirty="0">
                <a:solidFill>
                  <a:schemeClr val="accent6"/>
                </a:solidFill>
                <a:latin typeface="Garamond" pitchFamily="18" charset="0"/>
              </a:rPr>
              <a:t>Ex. Construction du LSDB</a:t>
            </a:r>
            <a:endParaRPr lang="fr-FR" sz="2800" b="1" dirty="0" smtClean="0">
              <a:latin typeface="Garamond" pitchFamily="18" charset="0"/>
            </a:endParaRPr>
          </a:p>
        </p:txBody>
      </p:sp>
      <p:sp>
        <p:nvSpPr>
          <p:cNvPr id="33" name="Espace réservé du numéro de diapositive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A1E300-EAE9-4202-B89D-12256028A3AB}" type="slidenum">
              <a:rPr lang="fr-FR" smtClean="0"/>
              <a:pPr>
                <a:defRPr/>
              </a:pPr>
              <a:t>41</a:t>
            </a:fld>
            <a:endParaRPr lang="fr-FR"/>
          </a:p>
        </p:txBody>
      </p:sp>
      <p:grpSp>
        <p:nvGrpSpPr>
          <p:cNvPr id="79876" name="Groupe 28"/>
          <p:cNvGrpSpPr>
            <a:grpSpLocks/>
          </p:cNvGrpSpPr>
          <p:nvPr/>
        </p:nvGrpSpPr>
        <p:grpSpPr bwMode="auto">
          <a:xfrm>
            <a:off x="1187450" y="692150"/>
            <a:ext cx="6986588" cy="2200275"/>
            <a:chOff x="1187450" y="692150"/>
            <a:chExt cx="6986588" cy="2200275"/>
          </a:xfrm>
        </p:grpSpPr>
        <p:grpSp>
          <p:nvGrpSpPr>
            <p:cNvPr id="79882" name="Groupe 24"/>
            <p:cNvGrpSpPr>
              <a:grpSpLocks/>
            </p:cNvGrpSpPr>
            <p:nvPr/>
          </p:nvGrpSpPr>
          <p:grpSpPr bwMode="auto">
            <a:xfrm>
              <a:off x="1187450" y="692150"/>
              <a:ext cx="6091850" cy="2200275"/>
              <a:chOff x="791330" y="436143"/>
              <a:chExt cx="6092148" cy="2200310"/>
            </a:xfrm>
          </p:grpSpPr>
          <p:sp>
            <p:nvSpPr>
              <p:cNvPr id="79887" name="Ellipse 4"/>
              <p:cNvSpPr>
                <a:spLocks noChangeArrowheads="1"/>
              </p:cNvSpPr>
              <p:nvPr/>
            </p:nvSpPr>
            <p:spPr bwMode="auto">
              <a:xfrm>
                <a:off x="4656482" y="908184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9888" name="Ellipse 5"/>
              <p:cNvSpPr>
                <a:spLocks noChangeArrowheads="1"/>
              </p:cNvSpPr>
              <p:nvPr/>
            </p:nvSpPr>
            <p:spPr bwMode="auto">
              <a:xfrm>
                <a:off x="2784138" y="1088317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9889" name="Ellipse 6"/>
              <p:cNvSpPr>
                <a:spLocks noChangeArrowheads="1"/>
              </p:cNvSpPr>
              <p:nvPr/>
            </p:nvSpPr>
            <p:spPr bwMode="auto">
              <a:xfrm>
                <a:off x="1199847" y="1448328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9890" name="Ellipse 7"/>
              <p:cNvSpPr>
                <a:spLocks noChangeArrowheads="1"/>
              </p:cNvSpPr>
              <p:nvPr/>
            </p:nvSpPr>
            <p:spPr bwMode="auto">
              <a:xfrm>
                <a:off x="3576284" y="2096429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cxnSp>
            <p:nvCxnSpPr>
              <p:cNvPr id="79891" name="Connecteur droit 9"/>
              <p:cNvCxnSpPr>
                <a:cxnSpLocks noChangeShapeType="1"/>
                <a:stCxn id="79887" idx="2"/>
                <a:endCxn id="79888" idx="7"/>
              </p:cNvCxnSpPr>
              <p:nvPr/>
            </p:nvCxnSpPr>
            <p:spPr bwMode="auto">
              <a:xfrm flipH="1" flipV="1">
                <a:off x="3245090" y="1167402"/>
                <a:ext cx="1411392" cy="10794"/>
              </a:xfrm>
              <a:prstGeom prst="line">
                <a:avLst/>
              </a:prstGeom>
              <a:noFill/>
              <a:ln w="57150" algn="ctr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892" name="Connecteur droit 10"/>
              <p:cNvCxnSpPr>
                <a:cxnSpLocks noChangeShapeType="1"/>
                <a:stCxn id="79883" idx="3"/>
                <a:endCxn id="79890" idx="6"/>
              </p:cNvCxnSpPr>
              <p:nvPr/>
            </p:nvCxnSpPr>
            <p:spPr bwMode="auto">
              <a:xfrm flipH="1">
                <a:off x="4116322" y="1801161"/>
                <a:ext cx="2767156" cy="565280"/>
              </a:xfrm>
              <a:prstGeom prst="line">
                <a:avLst/>
              </a:prstGeom>
              <a:noFill/>
              <a:ln w="57150" algn="ctr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893" name="Connecteur droit 13"/>
              <p:cNvCxnSpPr>
                <a:cxnSpLocks noChangeShapeType="1"/>
                <a:stCxn id="79888" idx="2"/>
              </p:cNvCxnSpPr>
              <p:nvPr/>
            </p:nvCxnSpPr>
            <p:spPr bwMode="auto">
              <a:xfrm flipH="1">
                <a:off x="1775953" y="1358329"/>
                <a:ext cx="1008185" cy="270012"/>
              </a:xfrm>
              <a:prstGeom prst="line">
                <a:avLst/>
              </a:prstGeom>
              <a:noFill/>
              <a:ln w="5715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894" name="Connecteur droit 17"/>
              <p:cNvCxnSpPr>
                <a:cxnSpLocks noChangeShapeType="1"/>
                <a:stCxn id="79890" idx="2"/>
              </p:cNvCxnSpPr>
              <p:nvPr/>
            </p:nvCxnSpPr>
            <p:spPr bwMode="auto">
              <a:xfrm flipH="1" flipV="1">
                <a:off x="1703940" y="1880395"/>
                <a:ext cx="1872344" cy="486046"/>
              </a:xfrm>
              <a:prstGeom prst="line">
                <a:avLst/>
              </a:prstGeom>
              <a:noFill/>
              <a:ln w="5715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9895" name="ZoneTexte 19"/>
              <p:cNvSpPr txBox="1">
                <a:spLocks noChangeArrowheads="1"/>
              </p:cNvSpPr>
              <p:nvPr/>
            </p:nvSpPr>
            <p:spPr bwMode="auto">
              <a:xfrm>
                <a:off x="791330" y="1556333"/>
                <a:ext cx="353008" cy="400128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A</a:t>
                </a:r>
              </a:p>
            </p:txBody>
          </p:sp>
          <p:sp>
            <p:nvSpPr>
              <p:cNvPr id="79896" name="ZoneTexte 20"/>
              <p:cNvSpPr txBox="1">
                <a:spLocks noChangeArrowheads="1"/>
              </p:cNvSpPr>
              <p:nvPr/>
            </p:nvSpPr>
            <p:spPr bwMode="auto">
              <a:xfrm>
                <a:off x="4754243" y="436143"/>
                <a:ext cx="357811" cy="400110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C</a:t>
                </a:r>
              </a:p>
            </p:txBody>
          </p:sp>
          <p:sp>
            <p:nvSpPr>
              <p:cNvPr id="79897" name="ZoneTexte 21"/>
              <p:cNvSpPr txBox="1">
                <a:spLocks noChangeArrowheads="1"/>
              </p:cNvSpPr>
              <p:nvPr/>
            </p:nvSpPr>
            <p:spPr bwMode="auto">
              <a:xfrm>
                <a:off x="2881929" y="620229"/>
                <a:ext cx="357811" cy="400110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B</a:t>
                </a:r>
              </a:p>
            </p:txBody>
          </p:sp>
          <p:sp>
            <p:nvSpPr>
              <p:cNvPr id="79898" name="ZoneTexte 22"/>
              <p:cNvSpPr txBox="1">
                <a:spLocks noChangeArrowheads="1"/>
              </p:cNvSpPr>
              <p:nvPr/>
            </p:nvSpPr>
            <p:spPr bwMode="auto">
              <a:xfrm>
                <a:off x="3671813" y="1628341"/>
                <a:ext cx="363646" cy="400110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D</a:t>
                </a:r>
              </a:p>
            </p:txBody>
          </p:sp>
          <p:sp>
            <p:nvSpPr>
              <p:cNvPr id="79899" name="ZoneTexte 23"/>
              <p:cNvSpPr txBox="1">
                <a:spLocks noChangeArrowheads="1"/>
              </p:cNvSpPr>
              <p:nvPr/>
            </p:nvSpPr>
            <p:spPr bwMode="auto">
              <a:xfrm>
                <a:off x="3481586" y="764158"/>
                <a:ext cx="1021484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25,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  <p:sp>
            <p:nvSpPr>
              <p:cNvPr id="79900" name="ZoneTexte 25"/>
              <p:cNvSpPr txBox="1">
                <a:spLocks noChangeArrowheads="1"/>
              </p:cNvSpPr>
              <p:nvPr/>
            </p:nvSpPr>
            <p:spPr bwMode="auto">
              <a:xfrm rot="-746082">
                <a:off x="5138462" y="2180507"/>
                <a:ext cx="1021484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25,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  <p:sp>
            <p:nvSpPr>
              <p:cNvPr id="79901" name="ZoneTexte 28"/>
              <p:cNvSpPr txBox="1">
                <a:spLocks noChangeArrowheads="1"/>
              </p:cNvSpPr>
              <p:nvPr/>
            </p:nvSpPr>
            <p:spPr bwMode="auto">
              <a:xfrm rot="-621140">
                <a:off x="1660136" y="1047968"/>
                <a:ext cx="1002247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10,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  <p:sp>
            <p:nvSpPr>
              <p:cNvPr id="79902" name="ZoneTexte 32"/>
              <p:cNvSpPr txBox="1">
                <a:spLocks noChangeArrowheads="1"/>
              </p:cNvSpPr>
              <p:nvPr/>
            </p:nvSpPr>
            <p:spPr bwMode="auto">
              <a:xfrm rot="814905">
                <a:off x="1899208" y="2177822"/>
                <a:ext cx="1021484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25,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</p:grpSp>
        <p:sp>
          <p:nvSpPr>
            <p:cNvPr id="79883" name="Ellipse 4"/>
            <p:cNvSpPr>
              <a:spLocks noChangeArrowheads="1"/>
            </p:cNvSpPr>
            <p:nvPr/>
          </p:nvSpPr>
          <p:spPr bwMode="auto">
            <a:xfrm>
              <a:off x="7200216" y="1596215"/>
              <a:ext cx="540012" cy="540015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79884" name="Connecteur droit 9"/>
            <p:cNvCxnSpPr>
              <a:cxnSpLocks noChangeShapeType="1"/>
              <a:stCxn id="79883" idx="1"/>
              <a:endCxn id="79887" idx="6"/>
            </p:cNvCxnSpPr>
            <p:nvPr/>
          </p:nvCxnSpPr>
          <p:spPr bwMode="auto">
            <a:xfrm flipH="1" flipV="1">
              <a:off x="5592424" y="1434191"/>
              <a:ext cx="1686875" cy="241107"/>
            </a:xfrm>
            <a:prstGeom prst="line">
              <a:avLst/>
            </a:prstGeom>
            <a:noFill/>
            <a:ln w="57150" algn="ctr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885" name="ZoneTexte 20"/>
            <p:cNvSpPr txBox="1">
              <a:spLocks noChangeArrowheads="1"/>
            </p:cNvSpPr>
            <p:nvPr/>
          </p:nvSpPr>
          <p:spPr bwMode="auto">
            <a:xfrm>
              <a:off x="7808229" y="1668308"/>
              <a:ext cx="365809" cy="400104"/>
            </a:xfrm>
            <a:prstGeom prst="rect">
              <a:avLst/>
            </a:prstGeom>
            <a:solidFill>
              <a:srgbClr val="FFD8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Garamond" pitchFamily="18" charset="0"/>
                </a:rPr>
                <a:t>E</a:t>
              </a:r>
            </a:p>
          </p:txBody>
        </p:sp>
        <p:sp>
          <p:nvSpPr>
            <p:cNvPr id="79886" name="ZoneTexte 28"/>
            <p:cNvSpPr txBox="1">
              <a:spLocks noChangeArrowheads="1"/>
            </p:cNvSpPr>
            <p:nvPr/>
          </p:nvSpPr>
          <p:spPr bwMode="auto">
            <a:xfrm rot="408353">
              <a:off x="6131452" y="1092251"/>
              <a:ext cx="10021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Garamond" pitchFamily="18" charset="0"/>
                </a:rPr>
                <a:t>(</a:t>
              </a:r>
              <a:r>
                <a:rPr lang="fr-FR" sz="2000">
                  <a:solidFill>
                    <a:srgbClr val="FF0000"/>
                  </a:solidFill>
                  <a:latin typeface="Garamond" pitchFamily="18" charset="0"/>
                </a:rPr>
                <a:t>10, up</a:t>
              </a:r>
              <a:r>
                <a:rPr lang="fr-FR" sz="2000">
                  <a:latin typeface="Garamond" pitchFamily="18" charset="0"/>
                </a:rPr>
                <a:t>)</a:t>
              </a:r>
            </a:p>
          </p:txBody>
        </p:sp>
      </p:grpSp>
      <p:sp>
        <p:nvSpPr>
          <p:cNvPr id="79877" name="Forme libre 28"/>
          <p:cNvSpPr>
            <a:spLocks/>
          </p:cNvSpPr>
          <p:nvPr/>
        </p:nvSpPr>
        <p:spPr bwMode="auto">
          <a:xfrm>
            <a:off x="1965325" y="2292350"/>
            <a:ext cx="3562350" cy="1517650"/>
          </a:xfrm>
          <a:custGeom>
            <a:avLst/>
            <a:gdLst>
              <a:gd name="T0" fmla="*/ 3568068 w 3562065"/>
              <a:gd name="T1" fmla="*/ 178593 h 1517176"/>
              <a:gd name="T2" fmla="*/ 1134676 w 3562065"/>
              <a:gd name="T3" fmla="*/ 1497397 h 1517176"/>
              <a:gd name="T4" fmla="*/ 0 w 3562065"/>
              <a:gd name="T5" fmla="*/ 0 h 1517176"/>
              <a:gd name="T6" fmla="*/ 0 w 3562065"/>
              <a:gd name="T7" fmla="*/ 0 h 1517176"/>
              <a:gd name="T8" fmla="*/ 0 60000 65536"/>
              <a:gd name="T9" fmla="*/ 0 60000 65536"/>
              <a:gd name="T10" fmla="*/ 0 60000 65536"/>
              <a:gd name="T11" fmla="*/ 0 60000 65536"/>
              <a:gd name="T12" fmla="*/ 0 w 3562065"/>
              <a:gd name="T13" fmla="*/ 0 h 1517176"/>
              <a:gd name="T14" fmla="*/ 3562065 w 3562065"/>
              <a:gd name="T15" fmla="*/ 1517176 h 15171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62065" h="1517176">
                <a:moveTo>
                  <a:pt x="3562065" y="177421"/>
                </a:moveTo>
                <a:cubicBezTo>
                  <a:pt x="2644253" y="847298"/>
                  <a:pt x="1726441" y="1517176"/>
                  <a:pt x="1132764" y="1487606"/>
                </a:cubicBezTo>
                <a:cubicBezTo>
                  <a:pt x="539087" y="1458036"/>
                  <a:pt x="0" y="0"/>
                  <a:pt x="0" y="0"/>
                </a:cubicBezTo>
              </a:path>
            </a:pathLst>
          </a:cu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9878" name="Forme libre 29"/>
          <p:cNvSpPr>
            <a:spLocks/>
          </p:cNvSpPr>
          <p:nvPr/>
        </p:nvSpPr>
        <p:spPr bwMode="auto">
          <a:xfrm>
            <a:off x="1397000" y="620713"/>
            <a:ext cx="2806700" cy="1089025"/>
          </a:xfrm>
          <a:custGeom>
            <a:avLst/>
            <a:gdLst>
              <a:gd name="T0" fmla="*/ 2475814 w 2806890"/>
              <a:gd name="T1" fmla="*/ 686826 h 1089546"/>
              <a:gd name="T2" fmla="*/ 2448562 w 2806890"/>
              <a:gd name="T3" fmla="*/ 78814 h 1089546"/>
              <a:gd name="T4" fmla="*/ 349788 w 2806890"/>
              <a:gd name="T5" fmla="*/ 213929 h 1089546"/>
              <a:gd name="T6" fmla="*/ 349788 w 2806890"/>
              <a:gd name="T7" fmla="*/ 1051634 h 1089546"/>
              <a:gd name="T8" fmla="*/ 349788 w 2806890"/>
              <a:gd name="T9" fmla="*/ 1078655 h 10895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06890"/>
              <a:gd name="T16" fmla="*/ 0 h 1089546"/>
              <a:gd name="T17" fmla="*/ 2806890 w 2806890"/>
              <a:gd name="T18" fmla="*/ 1089546 h 108954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06890" h="1089546">
                <a:moveTo>
                  <a:pt x="2479343" y="693761"/>
                </a:moveTo>
                <a:cubicBezTo>
                  <a:pt x="2643116" y="426492"/>
                  <a:pt x="2806890" y="159224"/>
                  <a:pt x="2452048" y="79612"/>
                </a:cubicBezTo>
                <a:cubicBezTo>
                  <a:pt x="2097206" y="0"/>
                  <a:pt x="700584" y="52316"/>
                  <a:pt x="350292" y="216089"/>
                </a:cubicBezTo>
                <a:cubicBezTo>
                  <a:pt x="0" y="379862"/>
                  <a:pt x="350292" y="1062250"/>
                  <a:pt x="350292" y="1062250"/>
                </a:cubicBezTo>
                <a:lnTo>
                  <a:pt x="350292" y="1089546"/>
                </a:lnTo>
              </a:path>
            </a:pathLst>
          </a:cu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32" name="Forme libre 31"/>
          <p:cNvSpPr/>
          <p:nvPr/>
        </p:nvSpPr>
        <p:spPr bwMode="auto">
          <a:xfrm rot="300055">
            <a:off x="4533900" y="2074863"/>
            <a:ext cx="2928938" cy="1539875"/>
          </a:xfrm>
          <a:custGeom>
            <a:avLst/>
            <a:gdLst>
              <a:gd name="connsiteX0" fmla="*/ 2975212 w 2975212"/>
              <a:gd name="connsiteY0" fmla="*/ 0 h 1460311"/>
              <a:gd name="connsiteX1" fmla="*/ 2429301 w 2975212"/>
              <a:gd name="connsiteY1" fmla="*/ 1460311 h 1460311"/>
              <a:gd name="connsiteX2" fmla="*/ 0 w 2975212"/>
              <a:gd name="connsiteY2" fmla="*/ 805218 h 1460311"/>
              <a:gd name="connsiteX3" fmla="*/ 0 w 2975212"/>
              <a:gd name="connsiteY3" fmla="*/ 805218 h 1460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5212" h="1460311">
                <a:moveTo>
                  <a:pt x="2975212" y="0"/>
                </a:moveTo>
                <a:cubicBezTo>
                  <a:pt x="2950191" y="663054"/>
                  <a:pt x="2925170" y="1326108"/>
                  <a:pt x="2429301" y="1460311"/>
                </a:cubicBezTo>
                <a:lnTo>
                  <a:pt x="0" y="805218"/>
                </a:lnTo>
                <a:lnTo>
                  <a:pt x="0" y="805218"/>
                </a:lnTo>
              </a:path>
            </a:pathLst>
          </a:cu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fr-FR"/>
          </a:p>
        </p:txBody>
      </p:sp>
      <p:sp>
        <p:nvSpPr>
          <p:cNvPr id="34" name="Forme libre 33"/>
          <p:cNvSpPr/>
          <p:nvPr/>
        </p:nvSpPr>
        <p:spPr bwMode="auto">
          <a:xfrm>
            <a:off x="3794125" y="1582738"/>
            <a:ext cx="2538413" cy="268287"/>
          </a:xfrm>
          <a:custGeom>
            <a:avLst/>
            <a:gdLst>
              <a:gd name="connsiteX0" fmla="*/ 2538483 w 2538483"/>
              <a:gd name="connsiteY0" fmla="*/ 0 h 268406"/>
              <a:gd name="connsiteX1" fmla="*/ 2047164 w 2538483"/>
              <a:gd name="connsiteY1" fmla="*/ 259308 h 268406"/>
              <a:gd name="connsiteX2" fmla="*/ 0 w 2538483"/>
              <a:gd name="connsiteY2" fmla="*/ 54591 h 268406"/>
              <a:gd name="connsiteX3" fmla="*/ 0 w 2538483"/>
              <a:gd name="connsiteY3" fmla="*/ 54591 h 268406"/>
              <a:gd name="connsiteX4" fmla="*/ 0 w 2538483"/>
              <a:gd name="connsiteY4" fmla="*/ 54591 h 268406"/>
              <a:gd name="connsiteX5" fmla="*/ 0 w 2538483"/>
              <a:gd name="connsiteY5" fmla="*/ 54591 h 268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38483" h="268406">
                <a:moveTo>
                  <a:pt x="2538483" y="0"/>
                </a:moveTo>
                <a:cubicBezTo>
                  <a:pt x="2504363" y="125105"/>
                  <a:pt x="2470244" y="250210"/>
                  <a:pt x="2047164" y="259308"/>
                </a:cubicBezTo>
                <a:cubicBezTo>
                  <a:pt x="1624084" y="268406"/>
                  <a:pt x="0" y="54591"/>
                  <a:pt x="0" y="54591"/>
                </a:cubicBezTo>
                <a:lnTo>
                  <a:pt x="0" y="54591"/>
                </a:lnTo>
                <a:lnTo>
                  <a:pt x="0" y="54591"/>
                </a:lnTo>
                <a:lnTo>
                  <a:pt x="0" y="54591"/>
                </a:lnTo>
              </a:path>
            </a:pathLst>
          </a:cu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4512207" y="3861048"/>
            <a:ext cx="4168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chemeClr val="accent2"/>
                </a:solidFill>
                <a:latin typeface="Garamond" pitchFamily="18" charset="0"/>
              </a:rPr>
              <a:t>LSA (C) = [BC (25, up), CE (10, </a:t>
            </a:r>
            <a:r>
              <a:rPr lang="fr-FR" sz="2000" dirty="0">
                <a:solidFill>
                  <a:schemeClr val="accent2"/>
                </a:solidFill>
                <a:latin typeface="Garamond" pitchFamily="18" charset="0"/>
              </a:rPr>
              <a:t>up</a:t>
            </a:r>
            <a:r>
              <a:rPr lang="fr-FR" sz="2000" dirty="0" smtClean="0">
                <a:solidFill>
                  <a:schemeClr val="accent2"/>
                </a:solidFill>
                <a:latin typeface="Garamond" pitchFamily="18" charset="0"/>
              </a:rPr>
              <a:t>)]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4526442" y="4397042"/>
            <a:ext cx="4211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chemeClr val="accent2"/>
                </a:solidFill>
                <a:latin typeface="Garamond" pitchFamily="18" charset="0"/>
              </a:rPr>
              <a:t>LSA (E) = [DE (25, up), CE (10, </a:t>
            </a:r>
            <a:r>
              <a:rPr lang="fr-FR" sz="2000" dirty="0">
                <a:solidFill>
                  <a:schemeClr val="accent2"/>
                </a:solidFill>
                <a:latin typeface="Garamond" pitchFamily="18" charset="0"/>
              </a:rPr>
              <a:t>up</a:t>
            </a:r>
            <a:r>
              <a:rPr lang="fr-FR" sz="2000" dirty="0" smtClean="0">
                <a:solidFill>
                  <a:schemeClr val="accent2"/>
                </a:solidFill>
                <a:latin typeface="Garamond" pitchFamily="18" charset="0"/>
              </a:rPr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428209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re 1"/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419100"/>
          </a:xfrm>
        </p:spPr>
        <p:txBody>
          <a:bodyPr/>
          <a:lstStyle/>
          <a:p>
            <a:r>
              <a:rPr lang="fr-FR" sz="2800" b="1" dirty="0">
                <a:solidFill>
                  <a:schemeClr val="accent6"/>
                </a:solidFill>
                <a:latin typeface="Garamond" pitchFamily="18" charset="0"/>
              </a:rPr>
              <a:t>Ex. Construction du LSDB</a:t>
            </a:r>
            <a:endParaRPr lang="fr-FR" sz="2800" b="1" dirty="0" smtClean="0">
              <a:latin typeface="Garamond" pitchFamily="18" charset="0"/>
            </a:endParaRPr>
          </a:p>
        </p:txBody>
      </p:sp>
      <p:sp>
        <p:nvSpPr>
          <p:cNvPr id="33" name="Espace réservé du numéro de diapositive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A1E300-EAE9-4202-B89D-12256028A3AB}" type="slidenum">
              <a:rPr lang="fr-FR" smtClean="0"/>
              <a:pPr>
                <a:defRPr/>
              </a:pPr>
              <a:t>42</a:t>
            </a:fld>
            <a:endParaRPr lang="fr-FR"/>
          </a:p>
        </p:txBody>
      </p:sp>
      <p:grpSp>
        <p:nvGrpSpPr>
          <p:cNvPr id="79876" name="Groupe 28"/>
          <p:cNvGrpSpPr>
            <a:grpSpLocks/>
          </p:cNvGrpSpPr>
          <p:nvPr/>
        </p:nvGrpSpPr>
        <p:grpSpPr bwMode="auto">
          <a:xfrm>
            <a:off x="1187450" y="692150"/>
            <a:ext cx="6986588" cy="2200275"/>
            <a:chOff x="1187450" y="692150"/>
            <a:chExt cx="6986588" cy="2200275"/>
          </a:xfrm>
        </p:grpSpPr>
        <p:grpSp>
          <p:nvGrpSpPr>
            <p:cNvPr id="79882" name="Groupe 24"/>
            <p:cNvGrpSpPr>
              <a:grpSpLocks/>
            </p:cNvGrpSpPr>
            <p:nvPr/>
          </p:nvGrpSpPr>
          <p:grpSpPr bwMode="auto">
            <a:xfrm>
              <a:off x="1187450" y="692150"/>
              <a:ext cx="6091850" cy="2200275"/>
              <a:chOff x="791330" y="436143"/>
              <a:chExt cx="6092148" cy="2200310"/>
            </a:xfrm>
          </p:grpSpPr>
          <p:sp>
            <p:nvSpPr>
              <p:cNvPr id="79887" name="Ellipse 4"/>
              <p:cNvSpPr>
                <a:spLocks noChangeArrowheads="1"/>
              </p:cNvSpPr>
              <p:nvPr/>
            </p:nvSpPr>
            <p:spPr bwMode="auto">
              <a:xfrm>
                <a:off x="4656482" y="908184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9888" name="Ellipse 5"/>
              <p:cNvSpPr>
                <a:spLocks noChangeArrowheads="1"/>
              </p:cNvSpPr>
              <p:nvPr/>
            </p:nvSpPr>
            <p:spPr bwMode="auto">
              <a:xfrm>
                <a:off x="2784138" y="1088317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9889" name="Ellipse 6"/>
              <p:cNvSpPr>
                <a:spLocks noChangeArrowheads="1"/>
              </p:cNvSpPr>
              <p:nvPr/>
            </p:nvSpPr>
            <p:spPr bwMode="auto">
              <a:xfrm>
                <a:off x="1199847" y="1448328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9890" name="Ellipse 7"/>
              <p:cNvSpPr>
                <a:spLocks noChangeArrowheads="1"/>
              </p:cNvSpPr>
              <p:nvPr/>
            </p:nvSpPr>
            <p:spPr bwMode="auto">
              <a:xfrm>
                <a:off x="3576284" y="2096429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cxnSp>
            <p:nvCxnSpPr>
              <p:cNvPr id="79891" name="Connecteur droit 9"/>
              <p:cNvCxnSpPr>
                <a:cxnSpLocks noChangeShapeType="1"/>
                <a:stCxn id="79887" idx="2"/>
                <a:endCxn id="79888" idx="7"/>
              </p:cNvCxnSpPr>
              <p:nvPr/>
            </p:nvCxnSpPr>
            <p:spPr bwMode="auto">
              <a:xfrm flipH="1" flipV="1">
                <a:off x="3245090" y="1167402"/>
                <a:ext cx="1411392" cy="10794"/>
              </a:xfrm>
              <a:prstGeom prst="line">
                <a:avLst/>
              </a:prstGeom>
              <a:noFill/>
              <a:ln w="57150" algn="ctr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892" name="Connecteur droit 10"/>
              <p:cNvCxnSpPr>
                <a:cxnSpLocks noChangeShapeType="1"/>
                <a:stCxn id="79883" idx="3"/>
                <a:endCxn id="79890" idx="6"/>
              </p:cNvCxnSpPr>
              <p:nvPr/>
            </p:nvCxnSpPr>
            <p:spPr bwMode="auto">
              <a:xfrm flipH="1">
                <a:off x="4116322" y="1801161"/>
                <a:ext cx="2767156" cy="565280"/>
              </a:xfrm>
              <a:prstGeom prst="line">
                <a:avLst/>
              </a:prstGeom>
              <a:noFill/>
              <a:ln w="57150" algn="ctr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893" name="Connecteur droit 13"/>
              <p:cNvCxnSpPr>
                <a:cxnSpLocks noChangeShapeType="1"/>
                <a:stCxn id="79888" idx="2"/>
              </p:cNvCxnSpPr>
              <p:nvPr/>
            </p:nvCxnSpPr>
            <p:spPr bwMode="auto">
              <a:xfrm flipH="1">
                <a:off x="1775953" y="1358329"/>
                <a:ext cx="1008185" cy="270012"/>
              </a:xfrm>
              <a:prstGeom prst="line">
                <a:avLst/>
              </a:prstGeom>
              <a:noFill/>
              <a:ln w="5715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894" name="Connecteur droit 17"/>
              <p:cNvCxnSpPr>
                <a:cxnSpLocks noChangeShapeType="1"/>
                <a:stCxn id="79890" idx="2"/>
              </p:cNvCxnSpPr>
              <p:nvPr/>
            </p:nvCxnSpPr>
            <p:spPr bwMode="auto">
              <a:xfrm flipH="1" flipV="1">
                <a:off x="1703940" y="1880395"/>
                <a:ext cx="1872344" cy="486046"/>
              </a:xfrm>
              <a:prstGeom prst="line">
                <a:avLst/>
              </a:prstGeom>
              <a:noFill/>
              <a:ln w="5715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9895" name="ZoneTexte 19"/>
              <p:cNvSpPr txBox="1">
                <a:spLocks noChangeArrowheads="1"/>
              </p:cNvSpPr>
              <p:nvPr/>
            </p:nvSpPr>
            <p:spPr bwMode="auto">
              <a:xfrm>
                <a:off x="791330" y="1556333"/>
                <a:ext cx="353008" cy="400128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A</a:t>
                </a:r>
              </a:p>
            </p:txBody>
          </p:sp>
          <p:sp>
            <p:nvSpPr>
              <p:cNvPr id="79896" name="ZoneTexte 20"/>
              <p:cNvSpPr txBox="1">
                <a:spLocks noChangeArrowheads="1"/>
              </p:cNvSpPr>
              <p:nvPr/>
            </p:nvSpPr>
            <p:spPr bwMode="auto">
              <a:xfrm>
                <a:off x="4754243" y="436143"/>
                <a:ext cx="357811" cy="400110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C</a:t>
                </a:r>
              </a:p>
            </p:txBody>
          </p:sp>
          <p:sp>
            <p:nvSpPr>
              <p:cNvPr id="79897" name="ZoneTexte 21"/>
              <p:cNvSpPr txBox="1">
                <a:spLocks noChangeArrowheads="1"/>
              </p:cNvSpPr>
              <p:nvPr/>
            </p:nvSpPr>
            <p:spPr bwMode="auto">
              <a:xfrm>
                <a:off x="2881929" y="620229"/>
                <a:ext cx="357811" cy="400110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B</a:t>
                </a:r>
              </a:p>
            </p:txBody>
          </p:sp>
          <p:sp>
            <p:nvSpPr>
              <p:cNvPr id="79898" name="ZoneTexte 22"/>
              <p:cNvSpPr txBox="1">
                <a:spLocks noChangeArrowheads="1"/>
              </p:cNvSpPr>
              <p:nvPr/>
            </p:nvSpPr>
            <p:spPr bwMode="auto">
              <a:xfrm>
                <a:off x="3671813" y="1628341"/>
                <a:ext cx="363646" cy="400110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D</a:t>
                </a:r>
              </a:p>
            </p:txBody>
          </p:sp>
          <p:sp>
            <p:nvSpPr>
              <p:cNvPr id="79899" name="ZoneTexte 23"/>
              <p:cNvSpPr txBox="1">
                <a:spLocks noChangeArrowheads="1"/>
              </p:cNvSpPr>
              <p:nvPr/>
            </p:nvSpPr>
            <p:spPr bwMode="auto">
              <a:xfrm>
                <a:off x="3481586" y="764158"/>
                <a:ext cx="1021484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25,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  <p:sp>
            <p:nvSpPr>
              <p:cNvPr id="79900" name="ZoneTexte 25"/>
              <p:cNvSpPr txBox="1">
                <a:spLocks noChangeArrowheads="1"/>
              </p:cNvSpPr>
              <p:nvPr/>
            </p:nvSpPr>
            <p:spPr bwMode="auto">
              <a:xfrm rot="-746082">
                <a:off x="5138462" y="2180507"/>
                <a:ext cx="1021484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25,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  <p:sp>
            <p:nvSpPr>
              <p:cNvPr id="79901" name="ZoneTexte 28"/>
              <p:cNvSpPr txBox="1">
                <a:spLocks noChangeArrowheads="1"/>
              </p:cNvSpPr>
              <p:nvPr/>
            </p:nvSpPr>
            <p:spPr bwMode="auto">
              <a:xfrm rot="-621140">
                <a:off x="1660136" y="1047968"/>
                <a:ext cx="1002247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10,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  <p:sp>
            <p:nvSpPr>
              <p:cNvPr id="79902" name="ZoneTexte 32"/>
              <p:cNvSpPr txBox="1">
                <a:spLocks noChangeArrowheads="1"/>
              </p:cNvSpPr>
              <p:nvPr/>
            </p:nvSpPr>
            <p:spPr bwMode="auto">
              <a:xfrm rot="814905">
                <a:off x="1899208" y="2177822"/>
                <a:ext cx="1021484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25,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</p:grpSp>
        <p:sp>
          <p:nvSpPr>
            <p:cNvPr id="79883" name="Ellipse 4"/>
            <p:cNvSpPr>
              <a:spLocks noChangeArrowheads="1"/>
            </p:cNvSpPr>
            <p:nvPr/>
          </p:nvSpPr>
          <p:spPr bwMode="auto">
            <a:xfrm>
              <a:off x="7200216" y="1596215"/>
              <a:ext cx="540012" cy="540015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79884" name="Connecteur droit 9"/>
            <p:cNvCxnSpPr>
              <a:cxnSpLocks noChangeShapeType="1"/>
              <a:stCxn id="79883" idx="1"/>
              <a:endCxn id="79887" idx="6"/>
            </p:cNvCxnSpPr>
            <p:nvPr/>
          </p:nvCxnSpPr>
          <p:spPr bwMode="auto">
            <a:xfrm flipH="1" flipV="1">
              <a:off x="5592424" y="1434191"/>
              <a:ext cx="1686875" cy="241107"/>
            </a:xfrm>
            <a:prstGeom prst="line">
              <a:avLst/>
            </a:prstGeom>
            <a:noFill/>
            <a:ln w="57150" algn="ctr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885" name="ZoneTexte 20"/>
            <p:cNvSpPr txBox="1">
              <a:spLocks noChangeArrowheads="1"/>
            </p:cNvSpPr>
            <p:nvPr/>
          </p:nvSpPr>
          <p:spPr bwMode="auto">
            <a:xfrm>
              <a:off x="7808229" y="1668308"/>
              <a:ext cx="365809" cy="400104"/>
            </a:xfrm>
            <a:prstGeom prst="rect">
              <a:avLst/>
            </a:prstGeom>
            <a:solidFill>
              <a:srgbClr val="FFD8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Garamond" pitchFamily="18" charset="0"/>
                </a:rPr>
                <a:t>E</a:t>
              </a:r>
            </a:p>
          </p:txBody>
        </p:sp>
        <p:sp>
          <p:nvSpPr>
            <p:cNvPr id="79886" name="ZoneTexte 28"/>
            <p:cNvSpPr txBox="1">
              <a:spLocks noChangeArrowheads="1"/>
            </p:cNvSpPr>
            <p:nvPr/>
          </p:nvSpPr>
          <p:spPr bwMode="auto">
            <a:xfrm rot="408353">
              <a:off x="6131452" y="1092251"/>
              <a:ext cx="10021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Garamond" pitchFamily="18" charset="0"/>
                </a:rPr>
                <a:t>(</a:t>
              </a:r>
              <a:r>
                <a:rPr lang="fr-FR" sz="2000">
                  <a:solidFill>
                    <a:srgbClr val="FF0000"/>
                  </a:solidFill>
                  <a:latin typeface="Garamond" pitchFamily="18" charset="0"/>
                </a:rPr>
                <a:t>10, up</a:t>
              </a:r>
              <a:r>
                <a:rPr lang="fr-FR" sz="2000">
                  <a:latin typeface="Garamond" pitchFamily="18" charset="0"/>
                </a:rPr>
                <a:t>)</a:t>
              </a:r>
            </a:p>
          </p:txBody>
        </p:sp>
      </p:grpSp>
      <p:sp>
        <p:nvSpPr>
          <p:cNvPr id="79877" name="Forme libre 28"/>
          <p:cNvSpPr>
            <a:spLocks/>
          </p:cNvSpPr>
          <p:nvPr/>
        </p:nvSpPr>
        <p:spPr bwMode="auto">
          <a:xfrm>
            <a:off x="1965325" y="2292350"/>
            <a:ext cx="3562350" cy="1517650"/>
          </a:xfrm>
          <a:custGeom>
            <a:avLst/>
            <a:gdLst>
              <a:gd name="T0" fmla="*/ 3568068 w 3562065"/>
              <a:gd name="T1" fmla="*/ 178593 h 1517176"/>
              <a:gd name="T2" fmla="*/ 1134676 w 3562065"/>
              <a:gd name="T3" fmla="*/ 1497397 h 1517176"/>
              <a:gd name="T4" fmla="*/ 0 w 3562065"/>
              <a:gd name="T5" fmla="*/ 0 h 1517176"/>
              <a:gd name="T6" fmla="*/ 0 w 3562065"/>
              <a:gd name="T7" fmla="*/ 0 h 1517176"/>
              <a:gd name="T8" fmla="*/ 0 60000 65536"/>
              <a:gd name="T9" fmla="*/ 0 60000 65536"/>
              <a:gd name="T10" fmla="*/ 0 60000 65536"/>
              <a:gd name="T11" fmla="*/ 0 60000 65536"/>
              <a:gd name="T12" fmla="*/ 0 w 3562065"/>
              <a:gd name="T13" fmla="*/ 0 h 1517176"/>
              <a:gd name="T14" fmla="*/ 3562065 w 3562065"/>
              <a:gd name="T15" fmla="*/ 1517176 h 15171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62065" h="1517176">
                <a:moveTo>
                  <a:pt x="3562065" y="177421"/>
                </a:moveTo>
                <a:cubicBezTo>
                  <a:pt x="2644253" y="847298"/>
                  <a:pt x="1726441" y="1517176"/>
                  <a:pt x="1132764" y="1487606"/>
                </a:cubicBezTo>
                <a:cubicBezTo>
                  <a:pt x="539087" y="1458036"/>
                  <a:pt x="0" y="0"/>
                  <a:pt x="0" y="0"/>
                </a:cubicBezTo>
              </a:path>
            </a:pathLst>
          </a:cu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9878" name="Forme libre 29"/>
          <p:cNvSpPr>
            <a:spLocks/>
          </p:cNvSpPr>
          <p:nvPr/>
        </p:nvSpPr>
        <p:spPr bwMode="auto">
          <a:xfrm>
            <a:off x="1397000" y="620713"/>
            <a:ext cx="2806700" cy="1089025"/>
          </a:xfrm>
          <a:custGeom>
            <a:avLst/>
            <a:gdLst>
              <a:gd name="T0" fmla="*/ 2475814 w 2806890"/>
              <a:gd name="T1" fmla="*/ 686826 h 1089546"/>
              <a:gd name="T2" fmla="*/ 2448562 w 2806890"/>
              <a:gd name="T3" fmla="*/ 78814 h 1089546"/>
              <a:gd name="T4" fmla="*/ 349788 w 2806890"/>
              <a:gd name="T5" fmla="*/ 213929 h 1089546"/>
              <a:gd name="T6" fmla="*/ 349788 w 2806890"/>
              <a:gd name="T7" fmla="*/ 1051634 h 1089546"/>
              <a:gd name="T8" fmla="*/ 349788 w 2806890"/>
              <a:gd name="T9" fmla="*/ 1078655 h 10895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06890"/>
              <a:gd name="T16" fmla="*/ 0 h 1089546"/>
              <a:gd name="T17" fmla="*/ 2806890 w 2806890"/>
              <a:gd name="T18" fmla="*/ 1089546 h 108954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06890" h="1089546">
                <a:moveTo>
                  <a:pt x="2479343" y="693761"/>
                </a:moveTo>
                <a:cubicBezTo>
                  <a:pt x="2643116" y="426492"/>
                  <a:pt x="2806890" y="159224"/>
                  <a:pt x="2452048" y="79612"/>
                </a:cubicBezTo>
                <a:cubicBezTo>
                  <a:pt x="2097206" y="0"/>
                  <a:pt x="700584" y="52316"/>
                  <a:pt x="350292" y="216089"/>
                </a:cubicBezTo>
                <a:cubicBezTo>
                  <a:pt x="0" y="379862"/>
                  <a:pt x="350292" y="1062250"/>
                  <a:pt x="350292" y="1062250"/>
                </a:cubicBezTo>
                <a:lnTo>
                  <a:pt x="350292" y="1089546"/>
                </a:lnTo>
              </a:path>
            </a:pathLst>
          </a:cu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32" name="Forme libre 31"/>
          <p:cNvSpPr/>
          <p:nvPr/>
        </p:nvSpPr>
        <p:spPr bwMode="auto">
          <a:xfrm rot="300055">
            <a:off x="4533900" y="2074863"/>
            <a:ext cx="2928938" cy="1539875"/>
          </a:xfrm>
          <a:custGeom>
            <a:avLst/>
            <a:gdLst>
              <a:gd name="connsiteX0" fmla="*/ 2975212 w 2975212"/>
              <a:gd name="connsiteY0" fmla="*/ 0 h 1460311"/>
              <a:gd name="connsiteX1" fmla="*/ 2429301 w 2975212"/>
              <a:gd name="connsiteY1" fmla="*/ 1460311 h 1460311"/>
              <a:gd name="connsiteX2" fmla="*/ 0 w 2975212"/>
              <a:gd name="connsiteY2" fmla="*/ 805218 h 1460311"/>
              <a:gd name="connsiteX3" fmla="*/ 0 w 2975212"/>
              <a:gd name="connsiteY3" fmla="*/ 805218 h 1460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5212" h="1460311">
                <a:moveTo>
                  <a:pt x="2975212" y="0"/>
                </a:moveTo>
                <a:cubicBezTo>
                  <a:pt x="2950191" y="663054"/>
                  <a:pt x="2925170" y="1326108"/>
                  <a:pt x="2429301" y="1460311"/>
                </a:cubicBezTo>
                <a:lnTo>
                  <a:pt x="0" y="805218"/>
                </a:lnTo>
                <a:lnTo>
                  <a:pt x="0" y="805218"/>
                </a:lnTo>
              </a:path>
            </a:pathLst>
          </a:cu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fr-FR"/>
          </a:p>
        </p:txBody>
      </p:sp>
      <p:sp>
        <p:nvSpPr>
          <p:cNvPr id="34" name="Forme libre 33"/>
          <p:cNvSpPr/>
          <p:nvPr/>
        </p:nvSpPr>
        <p:spPr bwMode="auto">
          <a:xfrm>
            <a:off x="3794125" y="1582738"/>
            <a:ext cx="2538413" cy="268287"/>
          </a:xfrm>
          <a:custGeom>
            <a:avLst/>
            <a:gdLst>
              <a:gd name="connsiteX0" fmla="*/ 2538483 w 2538483"/>
              <a:gd name="connsiteY0" fmla="*/ 0 h 268406"/>
              <a:gd name="connsiteX1" fmla="*/ 2047164 w 2538483"/>
              <a:gd name="connsiteY1" fmla="*/ 259308 h 268406"/>
              <a:gd name="connsiteX2" fmla="*/ 0 w 2538483"/>
              <a:gd name="connsiteY2" fmla="*/ 54591 h 268406"/>
              <a:gd name="connsiteX3" fmla="*/ 0 w 2538483"/>
              <a:gd name="connsiteY3" fmla="*/ 54591 h 268406"/>
              <a:gd name="connsiteX4" fmla="*/ 0 w 2538483"/>
              <a:gd name="connsiteY4" fmla="*/ 54591 h 268406"/>
              <a:gd name="connsiteX5" fmla="*/ 0 w 2538483"/>
              <a:gd name="connsiteY5" fmla="*/ 54591 h 268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38483" h="268406">
                <a:moveTo>
                  <a:pt x="2538483" y="0"/>
                </a:moveTo>
                <a:cubicBezTo>
                  <a:pt x="2504363" y="125105"/>
                  <a:pt x="2470244" y="250210"/>
                  <a:pt x="2047164" y="259308"/>
                </a:cubicBezTo>
                <a:cubicBezTo>
                  <a:pt x="1624084" y="268406"/>
                  <a:pt x="0" y="54591"/>
                  <a:pt x="0" y="54591"/>
                </a:cubicBezTo>
                <a:lnTo>
                  <a:pt x="0" y="54591"/>
                </a:lnTo>
                <a:lnTo>
                  <a:pt x="0" y="54591"/>
                </a:lnTo>
                <a:lnTo>
                  <a:pt x="0" y="54591"/>
                </a:lnTo>
              </a:path>
            </a:pathLst>
          </a:cu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fr-FR"/>
          </a:p>
        </p:txBody>
      </p:sp>
      <p:sp>
        <p:nvSpPr>
          <p:cNvPr id="79881" name="Rectangle 35"/>
          <p:cNvSpPr>
            <a:spLocks noChangeArrowheads="1"/>
          </p:cNvSpPr>
          <p:nvPr/>
        </p:nvSpPr>
        <p:spPr bwMode="auto">
          <a:xfrm>
            <a:off x="3267075" y="4005263"/>
            <a:ext cx="3032125" cy="461962"/>
          </a:xfrm>
          <a:prstGeom prst="rect">
            <a:avLst/>
          </a:prstGeom>
          <a:solidFill>
            <a:srgbClr val="FFC993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chemeClr val="accent2"/>
                </a:solidFill>
                <a:latin typeface="Garamond" pitchFamily="18" charset="0"/>
              </a:rPr>
              <a:t>Inondation (</a:t>
            </a:r>
            <a:r>
              <a:rPr lang="fr-FR" sz="2400" dirty="0" err="1">
                <a:solidFill>
                  <a:schemeClr val="accent2"/>
                </a:solidFill>
                <a:latin typeface="Garamond" pitchFamily="18" charset="0"/>
              </a:rPr>
              <a:t>flooding</a:t>
            </a:r>
            <a:r>
              <a:rPr lang="fr-FR" sz="2400" dirty="0">
                <a:solidFill>
                  <a:schemeClr val="accent2"/>
                </a:solidFill>
                <a:latin typeface="Garamond" pitchFamily="18" charset="0"/>
              </a:rPr>
              <a:t>)</a:t>
            </a:r>
          </a:p>
        </p:txBody>
      </p:sp>
      <p:sp>
        <p:nvSpPr>
          <p:cNvPr id="35" name="Forme libre 34"/>
          <p:cNvSpPr/>
          <p:nvPr/>
        </p:nvSpPr>
        <p:spPr bwMode="auto">
          <a:xfrm rot="21369366">
            <a:off x="2273632" y="1954377"/>
            <a:ext cx="1119543" cy="213200"/>
          </a:xfrm>
          <a:custGeom>
            <a:avLst/>
            <a:gdLst>
              <a:gd name="connsiteX0" fmla="*/ 2538483 w 2538483"/>
              <a:gd name="connsiteY0" fmla="*/ 0 h 268406"/>
              <a:gd name="connsiteX1" fmla="*/ 2047164 w 2538483"/>
              <a:gd name="connsiteY1" fmla="*/ 259308 h 268406"/>
              <a:gd name="connsiteX2" fmla="*/ 0 w 2538483"/>
              <a:gd name="connsiteY2" fmla="*/ 54591 h 268406"/>
              <a:gd name="connsiteX3" fmla="*/ 0 w 2538483"/>
              <a:gd name="connsiteY3" fmla="*/ 54591 h 268406"/>
              <a:gd name="connsiteX4" fmla="*/ 0 w 2538483"/>
              <a:gd name="connsiteY4" fmla="*/ 54591 h 268406"/>
              <a:gd name="connsiteX5" fmla="*/ 0 w 2538483"/>
              <a:gd name="connsiteY5" fmla="*/ 54591 h 268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38483" h="268406">
                <a:moveTo>
                  <a:pt x="2538483" y="0"/>
                </a:moveTo>
                <a:cubicBezTo>
                  <a:pt x="2504363" y="125105"/>
                  <a:pt x="2470244" y="250210"/>
                  <a:pt x="2047164" y="259308"/>
                </a:cubicBezTo>
                <a:cubicBezTo>
                  <a:pt x="1624084" y="268406"/>
                  <a:pt x="0" y="54591"/>
                  <a:pt x="0" y="54591"/>
                </a:cubicBezTo>
                <a:lnTo>
                  <a:pt x="0" y="54591"/>
                </a:lnTo>
                <a:lnTo>
                  <a:pt x="0" y="54591"/>
                </a:lnTo>
                <a:lnTo>
                  <a:pt x="0" y="54591"/>
                </a:lnTo>
              </a:path>
            </a:pathLst>
          </a:cu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fr-FR"/>
          </a:p>
        </p:txBody>
      </p:sp>
      <p:sp>
        <p:nvSpPr>
          <p:cNvPr id="37" name="Forme libre 36"/>
          <p:cNvSpPr/>
          <p:nvPr/>
        </p:nvSpPr>
        <p:spPr bwMode="auto">
          <a:xfrm rot="1744059">
            <a:off x="2008992" y="2319753"/>
            <a:ext cx="1933117" cy="1019163"/>
          </a:xfrm>
          <a:custGeom>
            <a:avLst/>
            <a:gdLst>
              <a:gd name="connsiteX0" fmla="*/ 2975212 w 2975212"/>
              <a:gd name="connsiteY0" fmla="*/ 0 h 1460311"/>
              <a:gd name="connsiteX1" fmla="*/ 2429301 w 2975212"/>
              <a:gd name="connsiteY1" fmla="*/ 1460311 h 1460311"/>
              <a:gd name="connsiteX2" fmla="*/ 0 w 2975212"/>
              <a:gd name="connsiteY2" fmla="*/ 805218 h 1460311"/>
              <a:gd name="connsiteX3" fmla="*/ 0 w 2975212"/>
              <a:gd name="connsiteY3" fmla="*/ 805218 h 1460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5212" h="1460311">
                <a:moveTo>
                  <a:pt x="2975212" y="0"/>
                </a:moveTo>
                <a:cubicBezTo>
                  <a:pt x="2950191" y="663054"/>
                  <a:pt x="2925170" y="1326108"/>
                  <a:pt x="2429301" y="1460311"/>
                </a:cubicBezTo>
                <a:lnTo>
                  <a:pt x="0" y="805218"/>
                </a:lnTo>
                <a:lnTo>
                  <a:pt x="0" y="805218"/>
                </a:lnTo>
              </a:path>
            </a:pathLst>
          </a:cu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re 1"/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419100"/>
          </a:xfrm>
        </p:spPr>
        <p:txBody>
          <a:bodyPr/>
          <a:lstStyle/>
          <a:p>
            <a:r>
              <a:rPr lang="fr-FR" sz="2800" b="1" dirty="0">
                <a:solidFill>
                  <a:schemeClr val="accent6"/>
                </a:solidFill>
                <a:latin typeface="Garamond" pitchFamily="18" charset="0"/>
              </a:rPr>
              <a:t>Ex. Construction du LSDB</a:t>
            </a:r>
            <a:endParaRPr lang="fr-FR" sz="2800" b="1" dirty="0" smtClean="0">
              <a:latin typeface="Garamond" pitchFamily="18" charset="0"/>
            </a:endParaRPr>
          </a:p>
        </p:txBody>
      </p:sp>
      <p:sp>
        <p:nvSpPr>
          <p:cNvPr id="33" name="Espace réservé du numéro de diapositive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75B803-6B94-4F3A-9FC2-E5F59FCD0DD4}" type="slidenum">
              <a:rPr lang="fr-FR" smtClean="0"/>
              <a:pPr>
                <a:defRPr/>
              </a:pPr>
              <a:t>43</a:t>
            </a:fld>
            <a:endParaRPr lang="fr-FR"/>
          </a:p>
        </p:txBody>
      </p:sp>
      <p:grpSp>
        <p:nvGrpSpPr>
          <p:cNvPr id="78852" name="Groupe 28"/>
          <p:cNvGrpSpPr>
            <a:grpSpLocks/>
          </p:cNvGrpSpPr>
          <p:nvPr/>
        </p:nvGrpSpPr>
        <p:grpSpPr bwMode="auto">
          <a:xfrm>
            <a:off x="1187450" y="692150"/>
            <a:ext cx="6986588" cy="2200275"/>
            <a:chOff x="1187450" y="692150"/>
            <a:chExt cx="6986588" cy="2200275"/>
          </a:xfrm>
        </p:grpSpPr>
        <p:grpSp>
          <p:nvGrpSpPr>
            <p:cNvPr id="78856" name="Groupe 24"/>
            <p:cNvGrpSpPr>
              <a:grpSpLocks/>
            </p:cNvGrpSpPr>
            <p:nvPr/>
          </p:nvGrpSpPr>
          <p:grpSpPr bwMode="auto">
            <a:xfrm>
              <a:off x="1187450" y="692150"/>
              <a:ext cx="6091850" cy="2200275"/>
              <a:chOff x="791330" y="436143"/>
              <a:chExt cx="6092148" cy="2200310"/>
            </a:xfrm>
          </p:grpSpPr>
          <p:sp>
            <p:nvSpPr>
              <p:cNvPr id="78861" name="Ellipse 4"/>
              <p:cNvSpPr>
                <a:spLocks noChangeArrowheads="1"/>
              </p:cNvSpPr>
              <p:nvPr/>
            </p:nvSpPr>
            <p:spPr bwMode="auto">
              <a:xfrm>
                <a:off x="4656482" y="908184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8862" name="Ellipse 5"/>
              <p:cNvSpPr>
                <a:spLocks noChangeArrowheads="1"/>
              </p:cNvSpPr>
              <p:nvPr/>
            </p:nvSpPr>
            <p:spPr bwMode="auto">
              <a:xfrm>
                <a:off x="2784138" y="1088317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8863" name="Ellipse 6"/>
              <p:cNvSpPr>
                <a:spLocks noChangeArrowheads="1"/>
              </p:cNvSpPr>
              <p:nvPr/>
            </p:nvSpPr>
            <p:spPr bwMode="auto">
              <a:xfrm>
                <a:off x="1199847" y="1448328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8864" name="Ellipse 7"/>
              <p:cNvSpPr>
                <a:spLocks noChangeArrowheads="1"/>
              </p:cNvSpPr>
              <p:nvPr/>
            </p:nvSpPr>
            <p:spPr bwMode="auto">
              <a:xfrm>
                <a:off x="3576284" y="2096429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cxnSp>
            <p:nvCxnSpPr>
              <p:cNvPr id="78865" name="Connecteur droit 9"/>
              <p:cNvCxnSpPr>
                <a:cxnSpLocks noChangeShapeType="1"/>
                <a:stCxn id="78861" idx="2"/>
                <a:endCxn id="78862" idx="7"/>
              </p:cNvCxnSpPr>
              <p:nvPr/>
            </p:nvCxnSpPr>
            <p:spPr bwMode="auto">
              <a:xfrm flipH="1" flipV="1">
                <a:off x="3245090" y="1167402"/>
                <a:ext cx="1411392" cy="10794"/>
              </a:xfrm>
              <a:prstGeom prst="line">
                <a:avLst/>
              </a:prstGeom>
              <a:noFill/>
              <a:ln w="57150" algn="ctr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8866" name="Connecteur droit 10"/>
              <p:cNvCxnSpPr>
                <a:cxnSpLocks noChangeShapeType="1"/>
                <a:stCxn id="78857" idx="3"/>
                <a:endCxn id="78864" idx="6"/>
              </p:cNvCxnSpPr>
              <p:nvPr/>
            </p:nvCxnSpPr>
            <p:spPr bwMode="auto">
              <a:xfrm flipH="1">
                <a:off x="4116322" y="1801161"/>
                <a:ext cx="2767156" cy="565280"/>
              </a:xfrm>
              <a:prstGeom prst="line">
                <a:avLst/>
              </a:prstGeom>
              <a:noFill/>
              <a:ln w="57150" algn="ctr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8867" name="Connecteur droit 13"/>
              <p:cNvCxnSpPr>
                <a:cxnSpLocks noChangeShapeType="1"/>
                <a:stCxn id="78862" idx="2"/>
              </p:cNvCxnSpPr>
              <p:nvPr/>
            </p:nvCxnSpPr>
            <p:spPr bwMode="auto">
              <a:xfrm flipH="1">
                <a:off x="1775953" y="1358329"/>
                <a:ext cx="1008185" cy="270012"/>
              </a:xfrm>
              <a:prstGeom prst="line">
                <a:avLst/>
              </a:prstGeom>
              <a:noFill/>
              <a:ln w="5715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8868" name="Connecteur droit 17"/>
              <p:cNvCxnSpPr>
                <a:cxnSpLocks noChangeShapeType="1"/>
                <a:stCxn id="78864" idx="2"/>
              </p:cNvCxnSpPr>
              <p:nvPr/>
            </p:nvCxnSpPr>
            <p:spPr bwMode="auto">
              <a:xfrm flipH="1" flipV="1">
                <a:off x="1703940" y="1880395"/>
                <a:ext cx="1872344" cy="486046"/>
              </a:xfrm>
              <a:prstGeom prst="line">
                <a:avLst/>
              </a:prstGeom>
              <a:noFill/>
              <a:ln w="5715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8869" name="ZoneTexte 19"/>
              <p:cNvSpPr txBox="1">
                <a:spLocks noChangeArrowheads="1"/>
              </p:cNvSpPr>
              <p:nvPr/>
            </p:nvSpPr>
            <p:spPr bwMode="auto">
              <a:xfrm>
                <a:off x="791330" y="1556333"/>
                <a:ext cx="353008" cy="400128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A</a:t>
                </a:r>
              </a:p>
            </p:txBody>
          </p:sp>
          <p:sp>
            <p:nvSpPr>
              <p:cNvPr id="78870" name="ZoneTexte 20"/>
              <p:cNvSpPr txBox="1">
                <a:spLocks noChangeArrowheads="1"/>
              </p:cNvSpPr>
              <p:nvPr/>
            </p:nvSpPr>
            <p:spPr bwMode="auto">
              <a:xfrm>
                <a:off x="4754243" y="436143"/>
                <a:ext cx="357811" cy="400110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C</a:t>
                </a:r>
              </a:p>
            </p:txBody>
          </p:sp>
          <p:sp>
            <p:nvSpPr>
              <p:cNvPr id="78871" name="ZoneTexte 21"/>
              <p:cNvSpPr txBox="1">
                <a:spLocks noChangeArrowheads="1"/>
              </p:cNvSpPr>
              <p:nvPr/>
            </p:nvSpPr>
            <p:spPr bwMode="auto">
              <a:xfrm>
                <a:off x="2881929" y="620229"/>
                <a:ext cx="357811" cy="400110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B</a:t>
                </a:r>
              </a:p>
            </p:txBody>
          </p:sp>
          <p:sp>
            <p:nvSpPr>
              <p:cNvPr id="78872" name="ZoneTexte 22"/>
              <p:cNvSpPr txBox="1">
                <a:spLocks noChangeArrowheads="1"/>
              </p:cNvSpPr>
              <p:nvPr/>
            </p:nvSpPr>
            <p:spPr bwMode="auto">
              <a:xfrm>
                <a:off x="3671813" y="1628341"/>
                <a:ext cx="363646" cy="400110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D</a:t>
                </a:r>
              </a:p>
            </p:txBody>
          </p:sp>
          <p:sp>
            <p:nvSpPr>
              <p:cNvPr id="78873" name="ZoneTexte 23"/>
              <p:cNvSpPr txBox="1">
                <a:spLocks noChangeArrowheads="1"/>
              </p:cNvSpPr>
              <p:nvPr/>
            </p:nvSpPr>
            <p:spPr bwMode="auto">
              <a:xfrm>
                <a:off x="3481586" y="764158"/>
                <a:ext cx="1021484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25,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  <p:sp>
            <p:nvSpPr>
              <p:cNvPr id="78874" name="ZoneTexte 25"/>
              <p:cNvSpPr txBox="1">
                <a:spLocks noChangeArrowheads="1"/>
              </p:cNvSpPr>
              <p:nvPr/>
            </p:nvSpPr>
            <p:spPr bwMode="auto">
              <a:xfrm rot="-746082">
                <a:off x="5138462" y="2180507"/>
                <a:ext cx="1021484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25,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  <p:sp>
            <p:nvSpPr>
              <p:cNvPr id="78875" name="ZoneTexte 28"/>
              <p:cNvSpPr txBox="1">
                <a:spLocks noChangeArrowheads="1"/>
              </p:cNvSpPr>
              <p:nvPr/>
            </p:nvSpPr>
            <p:spPr bwMode="auto">
              <a:xfrm rot="-621140">
                <a:off x="1660136" y="1047968"/>
                <a:ext cx="1002247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10,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  <p:sp>
            <p:nvSpPr>
              <p:cNvPr id="78876" name="ZoneTexte 32"/>
              <p:cNvSpPr txBox="1">
                <a:spLocks noChangeArrowheads="1"/>
              </p:cNvSpPr>
              <p:nvPr/>
            </p:nvSpPr>
            <p:spPr bwMode="auto">
              <a:xfrm rot="814905">
                <a:off x="1899208" y="2177822"/>
                <a:ext cx="1021484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25,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</p:grpSp>
        <p:sp>
          <p:nvSpPr>
            <p:cNvPr id="78857" name="Ellipse 4"/>
            <p:cNvSpPr>
              <a:spLocks noChangeArrowheads="1"/>
            </p:cNvSpPr>
            <p:nvPr/>
          </p:nvSpPr>
          <p:spPr bwMode="auto">
            <a:xfrm>
              <a:off x="7200216" y="1596215"/>
              <a:ext cx="540012" cy="540015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78858" name="Connecteur droit 9"/>
            <p:cNvCxnSpPr>
              <a:cxnSpLocks noChangeShapeType="1"/>
              <a:stCxn id="78857" idx="1"/>
              <a:endCxn id="78861" idx="6"/>
            </p:cNvCxnSpPr>
            <p:nvPr/>
          </p:nvCxnSpPr>
          <p:spPr bwMode="auto">
            <a:xfrm flipH="1" flipV="1">
              <a:off x="5592424" y="1434191"/>
              <a:ext cx="1686875" cy="241107"/>
            </a:xfrm>
            <a:prstGeom prst="line">
              <a:avLst/>
            </a:prstGeom>
            <a:noFill/>
            <a:ln w="57150" algn="ctr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8859" name="ZoneTexte 20"/>
            <p:cNvSpPr txBox="1">
              <a:spLocks noChangeArrowheads="1"/>
            </p:cNvSpPr>
            <p:nvPr/>
          </p:nvSpPr>
          <p:spPr bwMode="auto">
            <a:xfrm>
              <a:off x="7808229" y="1668308"/>
              <a:ext cx="365809" cy="400104"/>
            </a:xfrm>
            <a:prstGeom prst="rect">
              <a:avLst/>
            </a:prstGeom>
            <a:solidFill>
              <a:srgbClr val="FFD8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Garamond" pitchFamily="18" charset="0"/>
                </a:rPr>
                <a:t>E</a:t>
              </a:r>
            </a:p>
          </p:txBody>
        </p:sp>
        <p:sp>
          <p:nvSpPr>
            <p:cNvPr id="78860" name="ZoneTexte 28"/>
            <p:cNvSpPr txBox="1">
              <a:spLocks noChangeArrowheads="1"/>
            </p:cNvSpPr>
            <p:nvPr/>
          </p:nvSpPr>
          <p:spPr bwMode="auto">
            <a:xfrm rot="408353">
              <a:off x="6131452" y="1092251"/>
              <a:ext cx="10021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Garamond" pitchFamily="18" charset="0"/>
                </a:rPr>
                <a:t>(</a:t>
              </a:r>
              <a:r>
                <a:rPr lang="fr-FR" sz="2000">
                  <a:solidFill>
                    <a:srgbClr val="FF0000"/>
                  </a:solidFill>
                  <a:latin typeface="Garamond" pitchFamily="18" charset="0"/>
                </a:rPr>
                <a:t>10, up</a:t>
              </a:r>
              <a:r>
                <a:rPr lang="fr-FR" sz="2000">
                  <a:latin typeface="Garamond" pitchFamily="18" charset="0"/>
                </a:rPr>
                <a:t>)</a:t>
              </a:r>
            </a:p>
          </p:txBody>
        </p:sp>
      </p:grpSp>
      <p:sp>
        <p:nvSpPr>
          <p:cNvPr id="78855" name="Espace réservé du contenu 2"/>
          <p:cNvSpPr>
            <a:spLocks noGrp="1"/>
          </p:cNvSpPr>
          <p:nvPr>
            <p:ph idx="1"/>
          </p:nvPr>
        </p:nvSpPr>
        <p:spPr>
          <a:xfrm>
            <a:off x="107950" y="908050"/>
            <a:ext cx="8856663" cy="5761038"/>
          </a:xfrm>
        </p:spPr>
        <p:txBody>
          <a:bodyPr/>
          <a:lstStyle/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endParaRPr lang="fr-FR" sz="1800" b="1" dirty="0" smtClean="0">
              <a:latin typeface="Garamond" pitchFamily="18" charset="0"/>
            </a:endParaRPr>
          </a:p>
          <a:p>
            <a:endParaRPr lang="fr-FR" sz="1800" b="1" dirty="0" smtClean="0">
              <a:latin typeface="Garamond" pitchFamily="18" charset="0"/>
            </a:endParaRPr>
          </a:p>
          <a:p>
            <a:endParaRPr lang="fr-FR" sz="1800" b="1" dirty="0" smtClean="0">
              <a:latin typeface="Garamond" pitchFamily="18" charset="0"/>
            </a:endParaRPr>
          </a:p>
          <a:p>
            <a:endParaRPr lang="fr-FR" sz="1800" b="1" dirty="0" smtClean="0">
              <a:latin typeface="Garamond" pitchFamily="18" charset="0"/>
            </a:endParaRPr>
          </a:p>
          <a:p>
            <a:endParaRPr lang="fr-FR" sz="1800" b="1" dirty="0" smtClean="0">
              <a:latin typeface="Garamond" pitchFamily="18" charset="0"/>
            </a:endParaRPr>
          </a:p>
          <a:p>
            <a:endParaRPr lang="fr-FR" sz="1800" b="1" dirty="0" smtClean="0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endParaRPr lang="fr-FR" sz="1800" b="1" dirty="0" smtClean="0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endParaRPr lang="fr-FR" sz="1800" b="1" dirty="0" smtClean="0">
              <a:latin typeface="Garamond" pitchFamily="18" charset="0"/>
            </a:endParaRPr>
          </a:p>
          <a:p>
            <a:pPr lvl="1"/>
            <a:endParaRPr lang="fr-FR" sz="2400" b="1" dirty="0" smtClean="0">
              <a:solidFill>
                <a:srgbClr val="FF0000"/>
              </a:solidFill>
              <a:latin typeface="Garamond" pitchFamily="18" charset="0"/>
              <a:sym typeface="Wingdings" pitchFamily="2" charset="2"/>
            </a:endParaRPr>
          </a:p>
          <a:p>
            <a:pPr lvl="1"/>
            <a:endParaRPr lang="fr-FR" sz="2400" b="1" dirty="0" smtClean="0">
              <a:solidFill>
                <a:srgbClr val="FF0000"/>
              </a:solidFill>
              <a:latin typeface="Garamond" pitchFamily="18" charset="0"/>
              <a:sym typeface="Wingdings" pitchFamily="2" charset="2"/>
            </a:endParaRPr>
          </a:p>
          <a:p>
            <a:pPr lvl="1"/>
            <a:endParaRPr lang="fr-FR" sz="2000" b="1" dirty="0" smtClean="0">
              <a:latin typeface="Garamond" pitchFamily="18" charset="0"/>
            </a:endParaRPr>
          </a:p>
          <a:p>
            <a:pPr lvl="1"/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54124" y="4221088"/>
            <a:ext cx="4155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LSA (B) = [BC (25, up), </a:t>
            </a:r>
            <a:r>
              <a:rPr lang="fr-FR" sz="2000" dirty="0" smtClean="0">
                <a:solidFill>
                  <a:schemeClr val="tx1"/>
                </a:solidFill>
                <a:latin typeface="Garamond" pitchFamily="18" charset="0"/>
              </a:rPr>
              <a:t>AB (10, </a:t>
            </a:r>
            <a:r>
              <a:rPr lang="fr-FR" sz="2000" dirty="0">
                <a:solidFill>
                  <a:schemeClr val="tx1"/>
                </a:solidFill>
                <a:latin typeface="Garamond" pitchFamily="18" charset="0"/>
              </a:rPr>
              <a:t>up</a:t>
            </a:r>
            <a:r>
              <a:rPr lang="fr-FR" sz="2000" dirty="0" smtClean="0">
                <a:solidFill>
                  <a:schemeClr val="tx1"/>
                </a:solidFill>
                <a:latin typeface="Garamond" pitchFamily="18" charset="0"/>
              </a:rPr>
              <a:t>)</a:t>
            </a:r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]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35496" y="4581128"/>
            <a:ext cx="4264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LSA (D) = [DE (25, up), </a:t>
            </a:r>
            <a:r>
              <a:rPr lang="fr-FR" sz="2000" dirty="0" smtClean="0">
                <a:solidFill>
                  <a:schemeClr val="tx1"/>
                </a:solidFill>
                <a:latin typeface="Garamond" pitchFamily="18" charset="0"/>
              </a:rPr>
              <a:t>AD (25, </a:t>
            </a:r>
            <a:r>
              <a:rPr lang="fr-FR" sz="2000" dirty="0">
                <a:solidFill>
                  <a:schemeClr val="tx1"/>
                </a:solidFill>
                <a:latin typeface="Garamond" pitchFamily="18" charset="0"/>
              </a:rPr>
              <a:t>up</a:t>
            </a:r>
            <a:r>
              <a:rPr lang="fr-FR" sz="2000" dirty="0" smtClean="0">
                <a:solidFill>
                  <a:schemeClr val="tx1"/>
                </a:solidFill>
                <a:latin typeface="Garamond" pitchFamily="18" charset="0"/>
              </a:rPr>
              <a:t>)</a:t>
            </a:r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]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-36512" y="3861048"/>
            <a:ext cx="4304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LSA (A) = [AB (10, up), AD (25, 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up</a:t>
            </a:r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)]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35496" y="4979970"/>
            <a:ext cx="4168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LSA (C) = [</a:t>
            </a:r>
            <a:r>
              <a:rPr lang="fr-FR" sz="2000" dirty="0" smtClean="0">
                <a:solidFill>
                  <a:schemeClr val="tx1"/>
                </a:solidFill>
                <a:latin typeface="Garamond" pitchFamily="18" charset="0"/>
              </a:rPr>
              <a:t>BC (25, up)</a:t>
            </a:r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, CE (10, 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up</a:t>
            </a:r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)]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35496" y="5373216"/>
            <a:ext cx="4211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LSA (E) = [</a:t>
            </a:r>
            <a:r>
              <a:rPr lang="fr-FR" sz="2000" dirty="0" smtClean="0">
                <a:solidFill>
                  <a:schemeClr val="tx1"/>
                </a:solidFill>
                <a:latin typeface="Garamond" pitchFamily="18" charset="0"/>
              </a:rPr>
              <a:t>DE (25, up), CE (10, </a:t>
            </a:r>
            <a:r>
              <a:rPr lang="fr-FR" sz="2000" dirty="0">
                <a:solidFill>
                  <a:schemeClr val="tx1"/>
                </a:solidFill>
                <a:latin typeface="Garamond" pitchFamily="18" charset="0"/>
              </a:rPr>
              <a:t>up</a:t>
            </a:r>
            <a:r>
              <a:rPr lang="fr-FR" sz="2000" dirty="0" smtClean="0">
                <a:solidFill>
                  <a:schemeClr val="tx1"/>
                </a:solidFill>
                <a:latin typeface="Garamond" pitchFamily="18" charset="0"/>
              </a:rPr>
              <a:t>)</a:t>
            </a:r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]</a:t>
            </a:r>
          </a:p>
        </p:txBody>
      </p:sp>
      <p:sp>
        <p:nvSpPr>
          <p:cNvPr id="36" name="Accolade fermante 27"/>
          <p:cNvSpPr>
            <a:spLocks/>
          </p:cNvSpPr>
          <p:nvPr/>
        </p:nvSpPr>
        <p:spPr bwMode="auto">
          <a:xfrm>
            <a:off x="4211960" y="3802063"/>
            <a:ext cx="720725" cy="2016125"/>
          </a:xfrm>
          <a:prstGeom prst="rightBrace">
            <a:avLst>
              <a:gd name="adj1" fmla="val 8327"/>
              <a:gd name="adj2" fmla="val 50000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4932000" y="4522788"/>
            <a:ext cx="16562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  <a:latin typeface="Garamond" pitchFamily="18" charset="0"/>
              </a:rPr>
              <a:t>LSDB de A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01444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re 1"/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419100"/>
          </a:xfrm>
        </p:spPr>
        <p:txBody>
          <a:bodyPr/>
          <a:lstStyle/>
          <a:p>
            <a:r>
              <a:rPr lang="fr-FR" sz="2800" b="1" dirty="0">
                <a:solidFill>
                  <a:schemeClr val="accent6"/>
                </a:solidFill>
                <a:latin typeface="Garamond" pitchFamily="18" charset="0"/>
              </a:rPr>
              <a:t>Ex. Construction du LSDB</a:t>
            </a:r>
            <a:endParaRPr lang="fr-FR" sz="2800" b="1" dirty="0" smtClean="0">
              <a:latin typeface="Garamond" pitchFamily="18" charset="0"/>
            </a:endParaRPr>
          </a:p>
        </p:txBody>
      </p:sp>
      <p:sp>
        <p:nvSpPr>
          <p:cNvPr id="80899" name="Espace réservé du contenu 2"/>
          <p:cNvSpPr>
            <a:spLocks noGrp="1"/>
          </p:cNvSpPr>
          <p:nvPr>
            <p:ph idx="1"/>
          </p:nvPr>
        </p:nvSpPr>
        <p:spPr>
          <a:xfrm>
            <a:off x="107950" y="908050"/>
            <a:ext cx="8856663" cy="5761038"/>
          </a:xfrm>
        </p:spPr>
        <p:txBody>
          <a:bodyPr/>
          <a:lstStyle/>
          <a:p>
            <a:endParaRPr lang="fr-FR" sz="1800" smtClean="0">
              <a:latin typeface="Garamond" pitchFamily="18" charset="0"/>
            </a:endParaRPr>
          </a:p>
          <a:p>
            <a:endParaRPr lang="fr-FR" sz="1800" smtClean="0">
              <a:latin typeface="Garamond" pitchFamily="18" charset="0"/>
            </a:endParaRPr>
          </a:p>
          <a:p>
            <a:endParaRPr lang="fr-FR" sz="1800" smtClean="0">
              <a:latin typeface="Garamond" pitchFamily="18" charset="0"/>
            </a:endParaRPr>
          </a:p>
          <a:p>
            <a:endParaRPr lang="fr-FR" sz="1800" smtClean="0">
              <a:latin typeface="Garamond" pitchFamily="18" charset="0"/>
            </a:endParaRPr>
          </a:p>
          <a:p>
            <a:endParaRPr lang="fr-FR" sz="1800" smtClean="0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endParaRPr lang="fr-FR" sz="1800" b="1" smtClean="0">
              <a:latin typeface="Garamond" pitchFamily="18" charset="0"/>
            </a:endParaRPr>
          </a:p>
          <a:p>
            <a:endParaRPr lang="fr-FR" sz="1800" b="1" smtClean="0">
              <a:latin typeface="Garamond" pitchFamily="18" charset="0"/>
            </a:endParaRPr>
          </a:p>
          <a:p>
            <a:pPr lvl="1"/>
            <a:endParaRPr lang="fr-FR" sz="2400" b="1" smtClean="0">
              <a:latin typeface="Garamond" pitchFamily="18" charset="0"/>
            </a:endParaRPr>
          </a:p>
          <a:p>
            <a:pPr lvl="1"/>
            <a:r>
              <a:rPr lang="fr-FR" sz="2400" b="1" smtClean="0">
                <a:latin typeface="Garamond" pitchFamily="18" charset="0"/>
              </a:rPr>
              <a:t>[</a:t>
            </a:r>
            <a:r>
              <a:rPr lang="fr-FR" sz="2400" b="1" smtClean="0">
                <a:solidFill>
                  <a:schemeClr val="accent2"/>
                </a:solidFill>
                <a:latin typeface="Garamond" pitchFamily="18" charset="0"/>
              </a:rPr>
              <a:t>B </a:t>
            </a:r>
            <a:r>
              <a:rPr lang="fr-FR" sz="2400" b="1" smtClean="0">
                <a:solidFill>
                  <a:schemeClr val="accent2"/>
                </a:solidFill>
                <a:latin typeface="Garamond" pitchFamily="18" charset="0"/>
                <a:sym typeface="Wingdings" pitchFamily="2" charset="2"/>
              </a:rPr>
              <a:t> </a:t>
            </a:r>
            <a:r>
              <a:rPr lang="fr-FR" sz="2400" b="1" smtClean="0">
                <a:solidFill>
                  <a:schemeClr val="accent2"/>
                </a:solidFill>
                <a:latin typeface="Garamond" pitchFamily="18" charset="0"/>
              </a:rPr>
              <a:t>(BC + CE)</a:t>
            </a:r>
            <a:r>
              <a:rPr lang="fr-FR" sz="2400" b="1" smtClean="0">
                <a:solidFill>
                  <a:schemeClr val="accent2"/>
                </a:solidFill>
                <a:latin typeface="Garamond" pitchFamily="18" charset="0"/>
                <a:sym typeface="Wingdings" pitchFamily="2" charset="2"/>
              </a:rPr>
              <a:t> </a:t>
            </a:r>
            <a:r>
              <a:rPr lang="fr-FR" sz="2400" b="1" smtClean="0">
                <a:latin typeface="Garamond" pitchFamily="18" charset="0"/>
                <a:sym typeface="Wingdings" pitchFamily="2" charset="2"/>
              </a:rPr>
              <a:t>+</a:t>
            </a:r>
            <a:r>
              <a:rPr lang="fr-FR" sz="2400" b="1" smtClean="0">
                <a:solidFill>
                  <a:srgbClr val="800000"/>
                </a:solidFill>
                <a:latin typeface="Garamond" pitchFamily="18" charset="0"/>
                <a:sym typeface="Wingdings" pitchFamily="2" charset="2"/>
              </a:rPr>
              <a:t> </a:t>
            </a:r>
            <a:r>
              <a:rPr lang="fr-FR" sz="2400" b="1" smtClean="0">
                <a:solidFill>
                  <a:srgbClr val="800000"/>
                </a:solidFill>
                <a:latin typeface="Garamond" pitchFamily="18" charset="0"/>
              </a:rPr>
              <a:t>D </a:t>
            </a:r>
            <a:r>
              <a:rPr lang="fr-FR" sz="2400" b="1" smtClean="0">
                <a:solidFill>
                  <a:srgbClr val="800000"/>
                </a:solidFill>
                <a:latin typeface="Garamond" pitchFamily="18" charset="0"/>
                <a:sym typeface="Wingdings" pitchFamily="2" charset="2"/>
              </a:rPr>
              <a:t> </a:t>
            </a:r>
            <a:r>
              <a:rPr lang="fr-FR" sz="2400" b="1" smtClean="0">
                <a:solidFill>
                  <a:srgbClr val="800000"/>
                </a:solidFill>
                <a:latin typeface="Garamond" pitchFamily="18" charset="0"/>
              </a:rPr>
              <a:t>(DE)</a:t>
            </a:r>
            <a:r>
              <a:rPr lang="fr-FR" sz="2400" b="1" smtClean="0">
                <a:latin typeface="Garamond" pitchFamily="18" charset="0"/>
              </a:rPr>
              <a:t>]</a:t>
            </a:r>
            <a:r>
              <a:rPr lang="fr-FR" sz="2400" b="1" smtClean="0">
                <a:latin typeface="Garamond" pitchFamily="18" charset="0"/>
                <a:sym typeface="Wingdings" pitchFamily="2" charset="2"/>
              </a:rPr>
              <a:t> </a:t>
            </a:r>
            <a:r>
              <a:rPr lang="fr-FR" sz="2400" b="1" smtClean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 A</a:t>
            </a:r>
            <a:endParaRPr lang="fr-FR" sz="2400" b="1" smtClean="0">
              <a:solidFill>
                <a:srgbClr val="FF0000"/>
              </a:solidFill>
              <a:latin typeface="Garamond" pitchFamily="18" charset="0"/>
            </a:endParaRPr>
          </a:p>
          <a:p>
            <a:pPr lvl="1"/>
            <a:r>
              <a:rPr lang="fr-FR" sz="2400" b="1" smtClean="0">
                <a:latin typeface="Garamond" pitchFamily="18" charset="0"/>
                <a:sym typeface="Wingdings" pitchFamily="2" charset="2"/>
              </a:rPr>
              <a:t>[</a:t>
            </a:r>
            <a:r>
              <a:rPr lang="fr-FR" sz="2400" b="1" smtClean="0">
                <a:solidFill>
                  <a:schemeClr val="accent2"/>
                </a:solidFill>
                <a:latin typeface="Garamond" pitchFamily="18" charset="0"/>
                <a:sym typeface="Wingdings" pitchFamily="2" charset="2"/>
              </a:rPr>
              <a:t>A  </a:t>
            </a:r>
            <a:r>
              <a:rPr lang="fr-FR" sz="2400" b="1" smtClean="0">
                <a:solidFill>
                  <a:schemeClr val="accent2"/>
                </a:solidFill>
                <a:latin typeface="Garamond" pitchFamily="18" charset="0"/>
              </a:rPr>
              <a:t>(AD + DE)</a:t>
            </a:r>
            <a:r>
              <a:rPr lang="fr-FR" sz="2400" b="1" smtClean="0">
                <a:latin typeface="Garamond" pitchFamily="18" charset="0"/>
                <a:sym typeface="Wingdings" pitchFamily="2" charset="2"/>
              </a:rPr>
              <a:t> + </a:t>
            </a:r>
            <a:r>
              <a:rPr lang="fr-FR" sz="2400" b="1" smtClean="0">
                <a:solidFill>
                  <a:srgbClr val="800000"/>
                </a:solidFill>
                <a:latin typeface="Garamond" pitchFamily="18" charset="0"/>
                <a:sym typeface="Wingdings" pitchFamily="2" charset="2"/>
              </a:rPr>
              <a:t>C  </a:t>
            </a:r>
            <a:r>
              <a:rPr lang="fr-FR" sz="2400" b="1" smtClean="0">
                <a:solidFill>
                  <a:srgbClr val="800000"/>
                </a:solidFill>
                <a:latin typeface="Garamond" pitchFamily="18" charset="0"/>
              </a:rPr>
              <a:t>(CE)</a:t>
            </a:r>
            <a:r>
              <a:rPr lang="fr-FR" sz="2400" b="1" smtClean="0">
                <a:latin typeface="Garamond" pitchFamily="18" charset="0"/>
              </a:rPr>
              <a:t>]</a:t>
            </a:r>
            <a:r>
              <a:rPr lang="fr-FR" sz="2400" b="1" smtClean="0">
                <a:latin typeface="Garamond" pitchFamily="18" charset="0"/>
                <a:sym typeface="Wingdings" pitchFamily="2" charset="2"/>
              </a:rPr>
              <a:t> </a:t>
            </a:r>
            <a:r>
              <a:rPr lang="fr-FR" sz="2400" b="1" smtClean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 B</a:t>
            </a:r>
          </a:p>
          <a:p>
            <a:pPr lvl="1"/>
            <a:r>
              <a:rPr lang="fr-FR" sz="2400" b="1" smtClean="0">
                <a:latin typeface="Garamond" pitchFamily="18" charset="0"/>
                <a:sym typeface="Wingdings" pitchFamily="2" charset="2"/>
              </a:rPr>
              <a:t>[</a:t>
            </a:r>
            <a:r>
              <a:rPr lang="fr-FR" sz="2400" b="1" smtClean="0">
                <a:solidFill>
                  <a:schemeClr val="accent2"/>
                </a:solidFill>
                <a:latin typeface="Garamond" pitchFamily="18" charset="0"/>
                <a:sym typeface="Wingdings" pitchFamily="2" charset="2"/>
              </a:rPr>
              <a:t>B  </a:t>
            </a:r>
            <a:r>
              <a:rPr lang="fr-FR" sz="2400" b="1" smtClean="0">
                <a:solidFill>
                  <a:schemeClr val="accent2"/>
                </a:solidFill>
                <a:latin typeface="Garamond" pitchFamily="18" charset="0"/>
              </a:rPr>
              <a:t>(AB + AD)</a:t>
            </a:r>
            <a:r>
              <a:rPr lang="fr-FR" sz="2400" b="1" smtClean="0">
                <a:latin typeface="Garamond" pitchFamily="18" charset="0"/>
                <a:sym typeface="Wingdings" pitchFamily="2" charset="2"/>
              </a:rPr>
              <a:t> </a:t>
            </a:r>
            <a:r>
              <a:rPr lang="fr-FR" sz="2400" b="1" smtClean="0">
                <a:latin typeface="Garamond" pitchFamily="18" charset="0"/>
              </a:rPr>
              <a:t>+ </a:t>
            </a:r>
            <a:r>
              <a:rPr lang="fr-FR" sz="2400" b="1" smtClean="0">
                <a:solidFill>
                  <a:srgbClr val="800000"/>
                </a:solidFill>
                <a:latin typeface="Garamond" pitchFamily="18" charset="0"/>
              </a:rPr>
              <a:t>E </a:t>
            </a:r>
            <a:r>
              <a:rPr lang="fr-FR" sz="2400" b="1" smtClean="0">
                <a:solidFill>
                  <a:srgbClr val="800000"/>
                </a:solidFill>
                <a:latin typeface="Garamond" pitchFamily="18" charset="0"/>
                <a:sym typeface="Wingdings" pitchFamily="2" charset="2"/>
              </a:rPr>
              <a:t> </a:t>
            </a:r>
            <a:r>
              <a:rPr lang="fr-FR" sz="2400" b="1" smtClean="0">
                <a:solidFill>
                  <a:srgbClr val="800000"/>
                </a:solidFill>
                <a:latin typeface="Garamond" pitchFamily="18" charset="0"/>
              </a:rPr>
              <a:t>(DE)</a:t>
            </a:r>
            <a:r>
              <a:rPr lang="fr-FR" sz="2400" b="1" smtClean="0">
                <a:latin typeface="Garamond" pitchFamily="18" charset="0"/>
              </a:rPr>
              <a:t>]</a:t>
            </a:r>
            <a:r>
              <a:rPr lang="fr-FR" sz="2400" b="1" smtClean="0">
                <a:latin typeface="Garamond" pitchFamily="18" charset="0"/>
                <a:sym typeface="Wingdings" pitchFamily="2" charset="2"/>
              </a:rPr>
              <a:t> </a:t>
            </a:r>
            <a:r>
              <a:rPr lang="fr-FR" sz="2400" b="1" smtClean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 C</a:t>
            </a:r>
          </a:p>
          <a:p>
            <a:pPr lvl="1"/>
            <a:r>
              <a:rPr lang="fr-FR" sz="2400" b="1" smtClean="0">
                <a:latin typeface="Garamond" pitchFamily="18" charset="0"/>
                <a:sym typeface="Wingdings" pitchFamily="2" charset="2"/>
              </a:rPr>
              <a:t>[</a:t>
            </a:r>
            <a:r>
              <a:rPr lang="fr-FR" sz="2400" b="1" smtClean="0">
                <a:solidFill>
                  <a:schemeClr val="accent2"/>
                </a:solidFill>
                <a:latin typeface="Garamond" pitchFamily="18" charset="0"/>
                <a:sym typeface="Wingdings" pitchFamily="2" charset="2"/>
              </a:rPr>
              <a:t>A  </a:t>
            </a:r>
            <a:r>
              <a:rPr lang="fr-FR" sz="2400" b="1" smtClean="0">
                <a:solidFill>
                  <a:schemeClr val="accent2"/>
                </a:solidFill>
                <a:latin typeface="Garamond" pitchFamily="18" charset="0"/>
              </a:rPr>
              <a:t>(AB + BC)</a:t>
            </a:r>
            <a:r>
              <a:rPr lang="fr-FR" sz="2400" b="1" smtClean="0">
                <a:latin typeface="Garamond" pitchFamily="18" charset="0"/>
                <a:sym typeface="Wingdings" pitchFamily="2" charset="2"/>
              </a:rPr>
              <a:t> + </a:t>
            </a:r>
            <a:r>
              <a:rPr lang="fr-FR" sz="2400" b="1" smtClean="0">
                <a:solidFill>
                  <a:srgbClr val="800000"/>
                </a:solidFill>
                <a:latin typeface="Garamond" pitchFamily="18" charset="0"/>
                <a:sym typeface="Wingdings" pitchFamily="2" charset="2"/>
              </a:rPr>
              <a:t>E  </a:t>
            </a:r>
            <a:r>
              <a:rPr lang="fr-FR" sz="2400" b="1" smtClean="0">
                <a:solidFill>
                  <a:srgbClr val="800000"/>
                </a:solidFill>
                <a:latin typeface="Garamond" pitchFamily="18" charset="0"/>
              </a:rPr>
              <a:t>(CE)</a:t>
            </a:r>
            <a:r>
              <a:rPr lang="fr-FR" sz="2400" b="1" smtClean="0">
                <a:latin typeface="Garamond" pitchFamily="18" charset="0"/>
              </a:rPr>
              <a:t>]</a:t>
            </a:r>
            <a:r>
              <a:rPr lang="fr-FR" sz="2400" b="1" smtClean="0">
                <a:latin typeface="Garamond" pitchFamily="18" charset="0"/>
                <a:sym typeface="Wingdings" pitchFamily="2" charset="2"/>
              </a:rPr>
              <a:t> </a:t>
            </a:r>
            <a:r>
              <a:rPr lang="fr-FR" sz="2400" b="1" smtClean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 D</a:t>
            </a:r>
          </a:p>
          <a:p>
            <a:pPr lvl="1"/>
            <a:r>
              <a:rPr lang="fr-FR" sz="2400" b="1" smtClean="0">
                <a:latin typeface="Garamond" pitchFamily="18" charset="0"/>
              </a:rPr>
              <a:t>[</a:t>
            </a:r>
            <a:r>
              <a:rPr lang="fr-FR" sz="2400" b="1" smtClean="0">
                <a:solidFill>
                  <a:schemeClr val="accent2"/>
                </a:solidFill>
                <a:latin typeface="Garamond" pitchFamily="18" charset="0"/>
              </a:rPr>
              <a:t>D </a:t>
            </a:r>
            <a:r>
              <a:rPr lang="fr-FR" sz="2400" b="1" smtClean="0">
                <a:solidFill>
                  <a:schemeClr val="accent2"/>
                </a:solidFill>
                <a:latin typeface="Garamond" pitchFamily="18" charset="0"/>
                <a:sym typeface="Wingdings" pitchFamily="2" charset="2"/>
              </a:rPr>
              <a:t> </a:t>
            </a:r>
            <a:r>
              <a:rPr lang="fr-FR" sz="2400" b="1" smtClean="0">
                <a:solidFill>
                  <a:schemeClr val="accent2"/>
                </a:solidFill>
                <a:latin typeface="Garamond" pitchFamily="18" charset="0"/>
              </a:rPr>
              <a:t>(AB + AD)</a:t>
            </a:r>
            <a:r>
              <a:rPr lang="fr-FR" sz="2400" b="1" smtClean="0">
                <a:latin typeface="Garamond" pitchFamily="18" charset="0"/>
                <a:sym typeface="Wingdings" pitchFamily="2" charset="2"/>
              </a:rPr>
              <a:t> </a:t>
            </a:r>
            <a:r>
              <a:rPr lang="fr-FR" sz="2400" b="1" smtClean="0">
                <a:latin typeface="Garamond" pitchFamily="18" charset="0"/>
              </a:rPr>
              <a:t>+ </a:t>
            </a:r>
            <a:r>
              <a:rPr lang="fr-FR" sz="2400" b="1" smtClean="0">
                <a:solidFill>
                  <a:srgbClr val="800000"/>
                </a:solidFill>
                <a:latin typeface="Garamond" pitchFamily="18" charset="0"/>
              </a:rPr>
              <a:t>C </a:t>
            </a:r>
            <a:r>
              <a:rPr lang="fr-FR" sz="2400" b="1" smtClean="0">
                <a:solidFill>
                  <a:srgbClr val="800000"/>
                </a:solidFill>
                <a:latin typeface="Garamond" pitchFamily="18" charset="0"/>
                <a:sym typeface="Wingdings" pitchFamily="2" charset="2"/>
              </a:rPr>
              <a:t> </a:t>
            </a:r>
            <a:r>
              <a:rPr lang="fr-FR" sz="2400" b="1" smtClean="0">
                <a:solidFill>
                  <a:srgbClr val="800000"/>
                </a:solidFill>
                <a:latin typeface="Garamond" pitchFamily="18" charset="0"/>
              </a:rPr>
              <a:t>(BC)</a:t>
            </a:r>
            <a:r>
              <a:rPr lang="fr-FR" sz="2400" b="1" smtClean="0">
                <a:latin typeface="Garamond" pitchFamily="18" charset="0"/>
              </a:rPr>
              <a:t>] </a:t>
            </a:r>
            <a:r>
              <a:rPr lang="fr-FR" sz="2400" b="1" smtClean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 E</a:t>
            </a:r>
          </a:p>
          <a:p>
            <a:pPr lvl="1"/>
            <a:endParaRPr lang="fr-FR" sz="2400" b="1" smtClean="0">
              <a:solidFill>
                <a:srgbClr val="FF0000"/>
              </a:solidFill>
              <a:latin typeface="Garamond" pitchFamily="18" charset="0"/>
              <a:sym typeface="Wingdings" pitchFamily="2" charset="2"/>
            </a:endParaRPr>
          </a:p>
          <a:p>
            <a:pPr lvl="1"/>
            <a:endParaRPr lang="fr-FR" sz="2400" b="1" smtClean="0">
              <a:solidFill>
                <a:srgbClr val="FF0000"/>
              </a:solidFill>
              <a:latin typeface="Garamond" pitchFamily="18" charset="0"/>
              <a:sym typeface="Wingdings" pitchFamily="2" charset="2"/>
            </a:endParaRPr>
          </a:p>
          <a:p>
            <a:pPr lvl="1"/>
            <a:endParaRPr lang="fr-FR" sz="2000" b="1" smtClean="0">
              <a:latin typeface="Garamond" pitchFamily="18" charset="0"/>
            </a:endParaRPr>
          </a:p>
          <a:p>
            <a:pPr lvl="1"/>
            <a:endParaRPr lang="fr-FR" sz="1800" smtClean="0">
              <a:latin typeface="Garamond" pitchFamily="18" charset="0"/>
            </a:endParaRPr>
          </a:p>
          <a:p>
            <a:endParaRPr lang="fr-FR" sz="1800" smtClean="0">
              <a:latin typeface="Garamond" pitchFamily="18" charset="0"/>
            </a:endParaRPr>
          </a:p>
          <a:p>
            <a:endParaRPr lang="fr-FR" sz="1800" smtClean="0">
              <a:latin typeface="Garamond" pitchFamily="18" charset="0"/>
            </a:endParaRPr>
          </a:p>
          <a:p>
            <a:endParaRPr lang="fr-FR" sz="1800" smtClean="0">
              <a:latin typeface="Garamond" pitchFamily="18" charset="0"/>
            </a:endParaRPr>
          </a:p>
          <a:p>
            <a:endParaRPr lang="fr-FR" sz="1800" smtClean="0">
              <a:latin typeface="Garamond" pitchFamily="18" charset="0"/>
            </a:endParaRPr>
          </a:p>
          <a:p>
            <a:endParaRPr lang="fr-FR" sz="1800" smtClean="0">
              <a:latin typeface="Garamond" pitchFamily="18" charset="0"/>
            </a:endParaRPr>
          </a:p>
        </p:txBody>
      </p:sp>
      <p:sp>
        <p:nvSpPr>
          <p:cNvPr id="33" name="Espace réservé du numéro de diapositive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74C4D8-C613-4AD6-9EFC-AF382FE9329E}" type="slidenum">
              <a:rPr lang="fr-FR" smtClean="0"/>
              <a:pPr>
                <a:defRPr/>
              </a:pPr>
              <a:t>44</a:t>
            </a:fld>
            <a:endParaRPr lang="fr-FR"/>
          </a:p>
        </p:txBody>
      </p:sp>
      <p:grpSp>
        <p:nvGrpSpPr>
          <p:cNvPr id="80901" name="Groupe 28"/>
          <p:cNvGrpSpPr>
            <a:grpSpLocks/>
          </p:cNvGrpSpPr>
          <p:nvPr/>
        </p:nvGrpSpPr>
        <p:grpSpPr bwMode="auto">
          <a:xfrm>
            <a:off x="1187450" y="692150"/>
            <a:ext cx="6986588" cy="2200275"/>
            <a:chOff x="1187450" y="692150"/>
            <a:chExt cx="6986588" cy="2200275"/>
          </a:xfrm>
        </p:grpSpPr>
        <p:grpSp>
          <p:nvGrpSpPr>
            <p:cNvPr id="80909" name="Groupe 24"/>
            <p:cNvGrpSpPr>
              <a:grpSpLocks/>
            </p:cNvGrpSpPr>
            <p:nvPr/>
          </p:nvGrpSpPr>
          <p:grpSpPr bwMode="auto">
            <a:xfrm>
              <a:off x="1187450" y="692150"/>
              <a:ext cx="6091850" cy="2200275"/>
              <a:chOff x="791330" y="436143"/>
              <a:chExt cx="6092148" cy="2200310"/>
            </a:xfrm>
          </p:grpSpPr>
          <p:sp>
            <p:nvSpPr>
              <p:cNvPr id="80914" name="Ellipse 4"/>
              <p:cNvSpPr>
                <a:spLocks noChangeArrowheads="1"/>
              </p:cNvSpPr>
              <p:nvPr/>
            </p:nvSpPr>
            <p:spPr bwMode="auto">
              <a:xfrm>
                <a:off x="4656482" y="908184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0915" name="Ellipse 5"/>
              <p:cNvSpPr>
                <a:spLocks noChangeArrowheads="1"/>
              </p:cNvSpPr>
              <p:nvPr/>
            </p:nvSpPr>
            <p:spPr bwMode="auto">
              <a:xfrm>
                <a:off x="2784138" y="1088317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0916" name="Ellipse 6"/>
              <p:cNvSpPr>
                <a:spLocks noChangeArrowheads="1"/>
              </p:cNvSpPr>
              <p:nvPr/>
            </p:nvSpPr>
            <p:spPr bwMode="auto">
              <a:xfrm>
                <a:off x="1199847" y="1448328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0917" name="Ellipse 7"/>
              <p:cNvSpPr>
                <a:spLocks noChangeArrowheads="1"/>
              </p:cNvSpPr>
              <p:nvPr/>
            </p:nvSpPr>
            <p:spPr bwMode="auto">
              <a:xfrm>
                <a:off x="3576284" y="2096429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cxnSp>
            <p:nvCxnSpPr>
              <p:cNvPr id="80918" name="Connecteur droit 9"/>
              <p:cNvCxnSpPr>
                <a:cxnSpLocks noChangeShapeType="1"/>
                <a:stCxn id="80914" idx="2"/>
                <a:endCxn id="80915" idx="7"/>
              </p:cNvCxnSpPr>
              <p:nvPr/>
            </p:nvCxnSpPr>
            <p:spPr bwMode="auto">
              <a:xfrm flipH="1" flipV="1">
                <a:off x="3245090" y="1167402"/>
                <a:ext cx="1411392" cy="10794"/>
              </a:xfrm>
              <a:prstGeom prst="line">
                <a:avLst/>
              </a:prstGeom>
              <a:noFill/>
              <a:ln w="28575" algn="ctr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919" name="Connecteur droit 10"/>
              <p:cNvCxnSpPr>
                <a:cxnSpLocks noChangeShapeType="1"/>
                <a:stCxn id="80910" idx="3"/>
                <a:endCxn id="80917" idx="6"/>
              </p:cNvCxnSpPr>
              <p:nvPr/>
            </p:nvCxnSpPr>
            <p:spPr bwMode="auto">
              <a:xfrm flipH="1">
                <a:off x="4116322" y="1801161"/>
                <a:ext cx="2767156" cy="565280"/>
              </a:xfrm>
              <a:prstGeom prst="line">
                <a:avLst/>
              </a:prstGeom>
              <a:noFill/>
              <a:ln w="28575" algn="ctr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920" name="Connecteur droit 13"/>
              <p:cNvCxnSpPr>
                <a:cxnSpLocks noChangeShapeType="1"/>
                <a:stCxn id="80915" idx="2"/>
              </p:cNvCxnSpPr>
              <p:nvPr/>
            </p:nvCxnSpPr>
            <p:spPr bwMode="auto">
              <a:xfrm flipH="1">
                <a:off x="1775953" y="1358329"/>
                <a:ext cx="1008185" cy="270012"/>
              </a:xfrm>
              <a:prstGeom prst="line">
                <a:avLst/>
              </a:prstGeom>
              <a:noFill/>
              <a:ln w="28575" algn="ctr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921" name="Connecteur droit 17"/>
              <p:cNvCxnSpPr>
                <a:cxnSpLocks noChangeShapeType="1"/>
                <a:stCxn id="80917" idx="2"/>
              </p:cNvCxnSpPr>
              <p:nvPr/>
            </p:nvCxnSpPr>
            <p:spPr bwMode="auto">
              <a:xfrm flipH="1" flipV="1">
                <a:off x="1703940" y="1880395"/>
                <a:ext cx="1872344" cy="486046"/>
              </a:xfrm>
              <a:prstGeom prst="line">
                <a:avLst/>
              </a:prstGeom>
              <a:noFill/>
              <a:ln w="28575" algn="ctr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0922" name="ZoneTexte 19"/>
              <p:cNvSpPr txBox="1">
                <a:spLocks noChangeArrowheads="1"/>
              </p:cNvSpPr>
              <p:nvPr/>
            </p:nvSpPr>
            <p:spPr bwMode="auto">
              <a:xfrm>
                <a:off x="791330" y="1556333"/>
                <a:ext cx="353008" cy="400128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A</a:t>
                </a:r>
              </a:p>
            </p:txBody>
          </p:sp>
          <p:sp>
            <p:nvSpPr>
              <p:cNvPr id="80923" name="ZoneTexte 20"/>
              <p:cNvSpPr txBox="1">
                <a:spLocks noChangeArrowheads="1"/>
              </p:cNvSpPr>
              <p:nvPr/>
            </p:nvSpPr>
            <p:spPr bwMode="auto">
              <a:xfrm>
                <a:off x="4754243" y="436143"/>
                <a:ext cx="357811" cy="400110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C</a:t>
                </a:r>
              </a:p>
            </p:txBody>
          </p:sp>
          <p:sp>
            <p:nvSpPr>
              <p:cNvPr id="80924" name="ZoneTexte 21"/>
              <p:cNvSpPr txBox="1">
                <a:spLocks noChangeArrowheads="1"/>
              </p:cNvSpPr>
              <p:nvPr/>
            </p:nvSpPr>
            <p:spPr bwMode="auto">
              <a:xfrm>
                <a:off x="2881929" y="620229"/>
                <a:ext cx="357811" cy="400110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B</a:t>
                </a:r>
              </a:p>
            </p:txBody>
          </p:sp>
          <p:sp>
            <p:nvSpPr>
              <p:cNvPr id="80925" name="ZoneTexte 22"/>
              <p:cNvSpPr txBox="1">
                <a:spLocks noChangeArrowheads="1"/>
              </p:cNvSpPr>
              <p:nvPr/>
            </p:nvSpPr>
            <p:spPr bwMode="auto">
              <a:xfrm>
                <a:off x="3671813" y="1628341"/>
                <a:ext cx="363646" cy="400110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D</a:t>
                </a:r>
              </a:p>
            </p:txBody>
          </p:sp>
          <p:sp>
            <p:nvSpPr>
              <p:cNvPr id="80926" name="ZoneTexte 23"/>
              <p:cNvSpPr txBox="1">
                <a:spLocks noChangeArrowheads="1"/>
              </p:cNvSpPr>
              <p:nvPr/>
            </p:nvSpPr>
            <p:spPr bwMode="auto">
              <a:xfrm>
                <a:off x="3481586" y="764158"/>
                <a:ext cx="1021484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25,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  <p:sp>
            <p:nvSpPr>
              <p:cNvPr id="80927" name="ZoneTexte 25"/>
              <p:cNvSpPr txBox="1">
                <a:spLocks noChangeArrowheads="1"/>
              </p:cNvSpPr>
              <p:nvPr/>
            </p:nvSpPr>
            <p:spPr bwMode="auto">
              <a:xfrm rot="-746082">
                <a:off x="5138462" y="2180507"/>
                <a:ext cx="1021484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25,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  <p:sp>
            <p:nvSpPr>
              <p:cNvPr id="80928" name="ZoneTexte 28"/>
              <p:cNvSpPr txBox="1">
                <a:spLocks noChangeArrowheads="1"/>
              </p:cNvSpPr>
              <p:nvPr/>
            </p:nvSpPr>
            <p:spPr bwMode="auto">
              <a:xfrm rot="-621140">
                <a:off x="1660136" y="1047968"/>
                <a:ext cx="1002247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10,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  <p:sp>
            <p:nvSpPr>
              <p:cNvPr id="80929" name="ZoneTexte 32"/>
              <p:cNvSpPr txBox="1">
                <a:spLocks noChangeArrowheads="1"/>
              </p:cNvSpPr>
              <p:nvPr/>
            </p:nvSpPr>
            <p:spPr bwMode="auto">
              <a:xfrm rot="814905">
                <a:off x="1899208" y="2177822"/>
                <a:ext cx="1021484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25,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</p:grpSp>
        <p:sp>
          <p:nvSpPr>
            <p:cNvPr id="80910" name="Ellipse 4"/>
            <p:cNvSpPr>
              <a:spLocks noChangeArrowheads="1"/>
            </p:cNvSpPr>
            <p:nvPr/>
          </p:nvSpPr>
          <p:spPr bwMode="auto">
            <a:xfrm>
              <a:off x="7200216" y="1596215"/>
              <a:ext cx="540012" cy="540015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80911" name="Connecteur droit 9"/>
            <p:cNvCxnSpPr>
              <a:cxnSpLocks noChangeShapeType="1"/>
              <a:stCxn id="80910" idx="1"/>
              <a:endCxn id="80914" idx="6"/>
            </p:cNvCxnSpPr>
            <p:nvPr/>
          </p:nvCxnSpPr>
          <p:spPr bwMode="auto">
            <a:xfrm flipH="1" flipV="1">
              <a:off x="5592424" y="1434191"/>
              <a:ext cx="1686875" cy="241107"/>
            </a:xfrm>
            <a:prstGeom prst="line">
              <a:avLst/>
            </a:prstGeom>
            <a:noFill/>
            <a:ln w="28575" algn="ctr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0912" name="ZoneTexte 20"/>
            <p:cNvSpPr txBox="1">
              <a:spLocks noChangeArrowheads="1"/>
            </p:cNvSpPr>
            <p:nvPr/>
          </p:nvSpPr>
          <p:spPr bwMode="auto">
            <a:xfrm>
              <a:off x="7808229" y="1668308"/>
              <a:ext cx="365809" cy="400104"/>
            </a:xfrm>
            <a:prstGeom prst="rect">
              <a:avLst/>
            </a:prstGeom>
            <a:solidFill>
              <a:srgbClr val="FFD8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Garamond" pitchFamily="18" charset="0"/>
                </a:rPr>
                <a:t>E</a:t>
              </a:r>
            </a:p>
          </p:txBody>
        </p:sp>
        <p:sp>
          <p:nvSpPr>
            <p:cNvPr id="80913" name="ZoneTexte 28"/>
            <p:cNvSpPr txBox="1">
              <a:spLocks noChangeArrowheads="1"/>
            </p:cNvSpPr>
            <p:nvPr/>
          </p:nvSpPr>
          <p:spPr bwMode="auto">
            <a:xfrm rot="408353">
              <a:off x="6131452" y="1092251"/>
              <a:ext cx="10021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Garamond" pitchFamily="18" charset="0"/>
                </a:rPr>
                <a:t>(</a:t>
              </a:r>
              <a:r>
                <a:rPr lang="fr-FR" sz="2000">
                  <a:solidFill>
                    <a:srgbClr val="FF0000"/>
                  </a:solidFill>
                  <a:latin typeface="Garamond" pitchFamily="18" charset="0"/>
                </a:rPr>
                <a:t>10, up</a:t>
              </a:r>
              <a:r>
                <a:rPr lang="fr-FR" sz="2000">
                  <a:latin typeface="Garamond" pitchFamily="18" charset="0"/>
                </a:rPr>
                <a:t>)</a:t>
              </a:r>
            </a:p>
          </p:txBody>
        </p:sp>
      </p:grpSp>
      <p:sp>
        <p:nvSpPr>
          <p:cNvPr id="80902" name="Accolade fermante 27"/>
          <p:cNvSpPr>
            <a:spLocks/>
          </p:cNvSpPr>
          <p:nvPr/>
        </p:nvSpPr>
        <p:spPr bwMode="auto">
          <a:xfrm>
            <a:off x="5795963" y="3802063"/>
            <a:ext cx="720725" cy="2016125"/>
          </a:xfrm>
          <a:prstGeom prst="rightBrace">
            <a:avLst>
              <a:gd name="adj1" fmla="val 8327"/>
              <a:gd name="adj2" fmla="val 50000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0903" name="Rectangle 28"/>
          <p:cNvSpPr>
            <a:spLocks noChangeArrowheads="1"/>
          </p:cNvSpPr>
          <p:nvPr/>
        </p:nvSpPr>
        <p:spPr bwMode="auto">
          <a:xfrm>
            <a:off x="6538913" y="4522788"/>
            <a:ext cx="9858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sz="2400">
                <a:solidFill>
                  <a:srgbClr val="FF0000"/>
                </a:solidFill>
                <a:latin typeface="Garamond" pitchFamily="18" charset="0"/>
              </a:rPr>
              <a:t>LSDB</a:t>
            </a:r>
            <a:endParaRPr lang="fr-FR" sz="240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7591425" y="2205038"/>
            <a:ext cx="852488" cy="40005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800000"/>
                </a:solidFill>
                <a:latin typeface="Garamond" pitchFamily="18" charset="0"/>
              </a:rPr>
              <a:t>LSDB</a:t>
            </a:r>
            <a:endParaRPr lang="fr-FR" sz="2000" dirty="0">
              <a:solidFill>
                <a:srgbClr val="800000"/>
              </a:solidFill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3851275" y="2997200"/>
            <a:ext cx="854075" cy="40005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800000"/>
                </a:solidFill>
                <a:latin typeface="Garamond" pitchFamily="18" charset="0"/>
              </a:rPr>
              <a:t>LSDB</a:t>
            </a:r>
            <a:endParaRPr lang="fr-FR" sz="2000" dirty="0">
              <a:solidFill>
                <a:srgbClr val="800000"/>
              </a:solidFill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1187450" y="2420938"/>
            <a:ext cx="854075" cy="40005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800000"/>
                </a:solidFill>
                <a:latin typeface="Garamond" pitchFamily="18" charset="0"/>
              </a:rPr>
              <a:t>LSDB</a:t>
            </a:r>
            <a:endParaRPr lang="fr-FR" sz="2000" dirty="0">
              <a:solidFill>
                <a:srgbClr val="800000"/>
              </a:solidFill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5724525" y="620713"/>
            <a:ext cx="852488" cy="40005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800000"/>
                </a:solidFill>
                <a:latin typeface="Garamond" pitchFamily="18" charset="0"/>
              </a:rPr>
              <a:t>LSDB</a:t>
            </a:r>
            <a:endParaRPr lang="fr-FR" sz="2000" dirty="0">
              <a:solidFill>
                <a:srgbClr val="800000"/>
              </a:solidFill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268538" y="620713"/>
            <a:ext cx="852487" cy="40005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800000"/>
                </a:solidFill>
                <a:latin typeface="Garamond" pitchFamily="18" charset="0"/>
              </a:rPr>
              <a:t>LSDB</a:t>
            </a:r>
            <a:endParaRPr lang="fr-FR" sz="2000"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re 1"/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419100"/>
          </a:xfrm>
        </p:spPr>
        <p:txBody>
          <a:bodyPr/>
          <a:lstStyle/>
          <a:p>
            <a:r>
              <a:rPr lang="fr-FR" sz="2800" b="1" dirty="0">
                <a:solidFill>
                  <a:schemeClr val="accent6"/>
                </a:solidFill>
                <a:latin typeface="Garamond" pitchFamily="18" charset="0"/>
              </a:rPr>
              <a:t>Ex. Construction du LSDB</a:t>
            </a:r>
            <a:endParaRPr lang="fr-FR" sz="2800" b="1" dirty="0" smtClean="0">
              <a:latin typeface="Garamond" pitchFamily="18" charset="0"/>
            </a:endParaRPr>
          </a:p>
        </p:txBody>
      </p:sp>
      <p:sp>
        <p:nvSpPr>
          <p:cNvPr id="33" name="Espace réservé du numéro de diapositive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A00558-A8F6-4D82-8D00-3DF9572F417C}" type="slidenum">
              <a:rPr lang="fr-FR" smtClean="0"/>
              <a:pPr>
                <a:defRPr/>
              </a:pPr>
              <a:t>45</a:t>
            </a:fld>
            <a:endParaRPr lang="fr-FR"/>
          </a:p>
        </p:txBody>
      </p:sp>
      <p:sp>
        <p:nvSpPr>
          <p:cNvPr id="31748" name="Espace réservé du contenu 2"/>
          <p:cNvSpPr>
            <a:spLocks noGrp="1"/>
          </p:cNvSpPr>
          <p:nvPr>
            <p:ph idx="1"/>
          </p:nvPr>
        </p:nvSpPr>
        <p:spPr>
          <a:xfrm>
            <a:off x="323850" y="4076700"/>
            <a:ext cx="8353425" cy="2665413"/>
          </a:xfrm>
        </p:spPr>
        <p:txBody>
          <a:bodyPr/>
          <a:lstStyle/>
          <a:p>
            <a:pPr marL="0" indent="0">
              <a:buNone/>
              <a:defRPr/>
            </a:pPr>
            <a:endParaRPr lang="fr-FR" sz="20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>
              <a:defRPr/>
            </a:pPr>
            <a:endParaRPr lang="fr-FR" b="1" dirty="0" smtClean="0">
              <a:solidFill>
                <a:schemeClr val="accent2"/>
              </a:solidFill>
              <a:latin typeface="Garamond" pitchFamily="18" charset="0"/>
            </a:endParaRPr>
          </a:p>
          <a:p>
            <a:pPr>
              <a:defRPr/>
            </a:pPr>
            <a:endParaRPr lang="fr-FR" b="1" dirty="0" smtClean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7475" y="4293096"/>
            <a:ext cx="8851900" cy="1016000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>
            <a:spAutoFit/>
          </a:bodyPr>
          <a:lstStyle/>
          <a:p>
            <a:pPr algn="l">
              <a:spcBef>
                <a:spcPts val="0"/>
              </a:spcBef>
              <a:defRPr/>
            </a:pPr>
            <a:r>
              <a:rPr lang="fr-FR" sz="2000" dirty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Chaque routeur OSPF dispose de vision globale : une base de données de </a:t>
            </a:r>
          </a:p>
          <a:p>
            <a:pPr algn="l">
              <a:spcBef>
                <a:spcPts val="0"/>
              </a:spcBef>
              <a:defRPr/>
            </a:pPr>
            <a:r>
              <a:rPr lang="fr-FR" sz="2000" dirty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la topologie du réseau (LSDB)  </a:t>
            </a:r>
            <a:r>
              <a:rPr lang="en-US" sz="2000" dirty="0" err="1">
                <a:solidFill>
                  <a:schemeClr val="tx1"/>
                </a:solidFill>
                <a:latin typeface="Garamond" pitchFamily="18" charset="0"/>
              </a:rPr>
              <a:t>Dijkstra’s</a:t>
            </a:r>
            <a:r>
              <a:rPr lang="en-US" sz="2000" dirty="0">
                <a:solidFill>
                  <a:schemeClr val="tx1"/>
                </a:solidFill>
                <a:latin typeface="Garamond" pitchFamily="18" charset="0"/>
              </a:rPr>
              <a:t> Shortest Path First (SPF) Algorithm</a:t>
            </a:r>
          </a:p>
          <a:p>
            <a:pPr algn="l">
              <a:spcBef>
                <a:spcPts val="0"/>
              </a:spcBef>
              <a:defRPr/>
            </a:pPr>
            <a:r>
              <a:rPr lang="en-US" sz="2000" dirty="0">
                <a:solidFill>
                  <a:schemeClr val="tx1"/>
                </a:solidFill>
                <a:latin typeface="Garamond" pitchFamily="18" charset="0"/>
                <a:sym typeface="Wingdings" pitchFamily="2" charset="2"/>
              </a:rPr>
              <a:t> La table de </a:t>
            </a:r>
            <a:r>
              <a:rPr lang="en-US" sz="2000" dirty="0" err="1">
                <a:solidFill>
                  <a:schemeClr val="tx1"/>
                </a:solidFill>
                <a:latin typeface="Garamond" pitchFamily="18" charset="0"/>
                <a:sym typeface="Wingdings" pitchFamily="2" charset="2"/>
              </a:rPr>
              <a:t>routage</a:t>
            </a:r>
            <a:r>
              <a:rPr lang="en-US" sz="2000" dirty="0">
                <a:solidFill>
                  <a:schemeClr val="tx1"/>
                </a:solidFill>
                <a:latin typeface="Garamond" pitchFamily="18" charset="0"/>
                <a:sym typeface="Wingdings" pitchFamily="2" charset="2"/>
              </a:rPr>
              <a:t>. </a:t>
            </a:r>
            <a:endParaRPr lang="fr-FR" sz="2000" dirty="0">
              <a:solidFill>
                <a:schemeClr val="tx1"/>
              </a:solidFill>
              <a:latin typeface="Garamond" pitchFamily="18" charset="0"/>
            </a:endParaRPr>
          </a:p>
        </p:txBody>
      </p:sp>
      <p:grpSp>
        <p:nvGrpSpPr>
          <p:cNvPr id="81934" name="Groupe 30"/>
          <p:cNvGrpSpPr>
            <a:grpSpLocks/>
          </p:cNvGrpSpPr>
          <p:nvPr/>
        </p:nvGrpSpPr>
        <p:grpSpPr bwMode="auto">
          <a:xfrm>
            <a:off x="900113" y="1728788"/>
            <a:ext cx="6986587" cy="2200275"/>
            <a:chOff x="899592" y="980728"/>
            <a:chExt cx="6986588" cy="2200275"/>
          </a:xfrm>
        </p:grpSpPr>
        <p:grpSp>
          <p:nvGrpSpPr>
            <p:cNvPr id="81937" name="Groupe 24"/>
            <p:cNvGrpSpPr>
              <a:grpSpLocks/>
            </p:cNvGrpSpPr>
            <p:nvPr/>
          </p:nvGrpSpPr>
          <p:grpSpPr bwMode="auto">
            <a:xfrm>
              <a:off x="899592" y="980728"/>
              <a:ext cx="6091850" cy="2200275"/>
              <a:chOff x="791330" y="436143"/>
              <a:chExt cx="6092148" cy="2200310"/>
            </a:xfrm>
          </p:grpSpPr>
          <p:sp>
            <p:nvSpPr>
              <p:cNvPr id="81942" name="Ellipse 4"/>
              <p:cNvSpPr>
                <a:spLocks noChangeArrowheads="1"/>
              </p:cNvSpPr>
              <p:nvPr/>
            </p:nvSpPr>
            <p:spPr bwMode="auto">
              <a:xfrm>
                <a:off x="4656482" y="908184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1943" name="Ellipse 5"/>
              <p:cNvSpPr>
                <a:spLocks noChangeArrowheads="1"/>
              </p:cNvSpPr>
              <p:nvPr/>
            </p:nvSpPr>
            <p:spPr bwMode="auto">
              <a:xfrm>
                <a:off x="2784138" y="1088317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1944" name="Ellipse 6"/>
              <p:cNvSpPr>
                <a:spLocks noChangeArrowheads="1"/>
              </p:cNvSpPr>
              <p:nvPr/>
            </p:nvSpPr>
            <p:spPr bwMode="auto">
              <a:xfrm>
                <a:off x="1199847" y="1448328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1945" name="Ellipse 7"/>
              <p:cNvSpPr>
                <a:spLocks noChangeArrowheads="1"/>
              </p:cNvSpPr>
              <p:nvPr/>
            </p:nvSpPr>
            <p:spPr bwMode="auto">
              <a:xfrm>
                <a:off x="3576284" y="2096429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cxnSp>
            <p:nvCxnSpPr>
              <p:cNvPr id="81946" name="Connecteur droit 9"/>
              <p:cNvCxnSpPr>
                <a:cxnSpLocks noChangeShapeType="1"/>
                <a:stCxn id="81942" idx="2"/>
                <a:endCxn id="81943" idx="7"/>
              </p:cNvCxnSpPr>
              <p:nvPr/>
            </p:nvCxnSpPr>
            <p:spPr bwMode="auto">
              <a:xfrm flipH="1" flipV="1">
                <a:off x="3245090" y="1167402"/>
                <a:ext cx="1411392" cy="10794"/>
              </a:xfrm>
              <a:prstGeom prst="line">
                <a:avLst/>
              </a:prstGeom>
              <a:noFill/>
              <a:ln w="28575" algn="ctr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947" name="Connecteur droit 10"/>
              <p:cNvCxnSpPr>
                <a:cxnSpLocks noChangeShapeType="1"/>
                <a:stCxn id="81938" idx="3"/>
                <a:endCxn id="81945" idx="6"/>
              </p:cNvCxnSpPr>
              <p:nvPr/>
            </p:nvCxnSpPr>
            <p:spPr bwMode="auto">
              <a:xfrm flipH="1">
                <a:off x="4116322" y="1801161"/>
                <a:ext cx="2767156" cy="565280"/>
              </a:xfrm>
              <a:prstGeom prst="line">
                <a:avLst/>
              </a:prstGeom>
              <a:noFill/>
              <a:ln w="28575" algn="ctr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948" name="Connecteur droit 13"/>
              <p:cNvCxnSpPr>
                <a:cxnSpLocks noChangeShapeType="1"/>
                <a:stCxn id="81943" idx="2"/>
              </p:cNvCxnSpPr>
              <p:nvPr/>
            </p:nvCxnSpPr>
            <p:spPr bwMode="auto">
              <a:xfrm flipH="1">
                <a:off x="1775953" y="1358329"/>
                <a:ext cx="1008185" cy="270012"/>
              </a:xfrm>
              <a:prstGeom prst="line">
                <a:avLst/>
              </a:prstGeom>
              <a:noFill/>
              <a:ln w="28575" algn="ctr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949" name="Connecteur droit 17"/>
              <p:cNvCxnSpPr>
                <a:cxnSpLocks noChangeShapeType="1"/>
                <a:stCxn id="81945" idx="2"/>
              </p:cNvCxnSpPr>
              <p:nvPr/>
            </p:nvCxnSpPr>
            <p:spPr bwMode="auto">
              <a:xfrm flipH="1" flipV="1">
                <a:off x="1703940" y="1880395"/>
                <a:ext cx="1872344" cy="486046"/>
              </a:xfrm>
              <a:prstGeom prst="line">
                <a:avLst/>
              </a:prstGeom>
              <a:noFill/>
              <a:ln w="28575" algn="ctr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1950" name="ZoneTexte 19"/>
              <p:cNvSpPr txBox="1">
                <a:spLocks noChangeArrowheads="1"/>
              </p:cNvSpPr>
              <p:nvPr/>
            </p:nvSpPr>
            <p:spPr bwMode="auto">
              <a:xfrm>
                <a:off x="791330" y="1556333"/>
                <a:ext cx="353008" cy="400128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A</a:t>
                </a:r>
              </a:p>
            </p:txBody>
          </p:sp>
          <p:sp>
            <p:nvSpPr>
              <p:cNvPr id="81951" name="ZoneTexte 20"/>
              <p:cNvSpPr txBox="1">
                <a:spLocks noChangeArrowheads="1"/>
              </p:cNvSpPr>
              <p:nvPr/>
            </p:nvSpPr>
            <p:spPr bwMode="auto">
              <a:xfrm>
                <a:off x="4754243" y="436143"/>
                <a:ext cx="357811" cy="400110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C</a:t>
                </a:r>
              </a:p>
            </p:txBody>
          </p:sp>
          <p:sp>
            <p:nvSpPr>
              <p:cNvPr id="81952" name="ZoneTexte 21"/>
              <p:cNvSpPr txBox="1">
                <a:spLocks noChangeArrowheads="1"/>
              </p:cNvSpPr>
              <p:nvPr/>
            </p:nvSpPr>
            <p:spPr bwMode="auto">
              <a:xfrm>
                <a:off x="2881929" y="620229"/>
                <a:ext cx="357811" cy="400110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B</a:t>
                </a:r>
              </a:p>
            </p:txBody>
          </p:sp>
          <p:sp>
            <p:nvSpPr>
              <p:cNvPr id="81953" name="ZoneTexte 22"/>
              <p:cNvSpPr txBox="1">
                <a:spLocks noChangeArrowheads="1"/>
              </p:cNvSpPr>
              <p:nvPr/>
            </p:nvSpPr>
            <p:spPr bwMode="auto">
              <a:xfrm>
                <a:off x="3671813" y="1628341"/>
                <a:ext cx="363646" cy="400110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D</a:t>
                </a:r>
              </a:p>
            </p:txBody>
          </p:sp>
          <p:sp>
            <p:nvSpPr>
              <p:cNvPr id="81954" name="ZoneTexte 23"/>
              <p:cNvSpPr txBox="1">
                <a:spLocks noChangeArrowheads="1"/>
              </p:cNvSpPr>
              <p:nvPr/>
            </p:nvSpPr>
            <p:spPr bwMode="auto">
              <a:xfrm>
                <a:off x="3481585" y="764158"/>
                <a:ext cx="1021484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25,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  <p:sp>
            <p:nvSpPr>
              <p:cNvPr id="81955" name="ZoneTexte 25"/>
              <p:cNvSpPr txBox="1">
                <a:spLocks noChangeArrowheads="1"/>
              </p:cNvSpPr>
              <p:nvPr/>
            </p:nvSpPr>
            <p:spPr bwMode="auto">
              <a:xfrm rot="-746082">
                <a:off x="5138461" y="2180507"/>
                <a:ext cx="1021484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25,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  <p:sp>
            <p:nvSpPr>
              <p:cNvPr id="81956" name="ZoneTexte 28"/>
              <p:cNvSpPr txBox="1">
                <a:spLocks noChangeArrowheads="1"/>
              </p:cNvSpPr>
              <p:nvPr/>
            </p:nvSpPr>
            <p:spPr bwMode="auto">
              <a:xfrm rot="-621140">
                <a:off x="1660137" y="1047968"/>
                <a:ext cx="1002247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10,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  <p:sp>
            <p:nvSpPr>
              <p:cNvPr id="81957" name="ZoneTexte 32"/>
              <p:cNvSpPr txBox="1">
                <a:spLocks noChangeArrowheads="1"/>
              </p:cNvSpPr>
              <p:nvPr/>
            </p:nvSpPr>
            <p:spPr bwMode="auto">
              <a:xfrm rot="814905">
                <a:off x="1899208" y="2177822"/>
                <a:ext cx="1021484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25,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</p:grpSp>
        <p:sp>
          <p:nvSpPr>
            <p:cNvPr id="81938" name="Ellipse 4"/>
            <p:cNvSpPr>
              <a:spLocks noChangeArrowheads="1"/>
            </p:cNvSpPr>
            <p:nvPr/>
          </p:nvSpPr>
          <p:spPr bwMode="auto">
            <a:xfrm>
              <a:off x="6912358" y="1884793"/>
              <a:ext cx="540012" cy="540015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81939" name="Connecteur droit 9"/>
            <p:cNvCxnSpPr>
              <a:cxnSpLocks noChangeShapeType="1"/>
              <a:stCxn id="81938" idx="1"/>
              <a:endCxn id="81942" idx="6"/>
            </p:cNvCxnSpPr>
            <p:nvPr/>
          </p:nvCxnSpPr>
          <p:spPr bwMode="auto">
            <a:xfrm flipH="1" flipV="1">
              <a:off x="5304566" y="1722769"/>
              <a:ext cx="1686875" cy="241107"/>
            </a:xfrm>
            <a:prstGeom prst="line">
              <a:avLst/>
            </a:prstGeom>
            <a:noFill/>
            <a:ln w="28575" algn="ctr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940" name="ZoneTexte 20"/>
            <p:cNvSpPr txBox="1">
              <a:spLocks noChangeArrowheads="1"/>
            </p:cNvSpPr>
            <p:nvPr/>
          </p:nvSpPr>
          <p:spPr bwMode="auto">
            <a:xfrm>
              <a:off x="7520371" y="1956886"/>
              <a:ext cx="365809" cy="400104"/>
            </a:xfrm>
            <a:prstGeom prst="rect">
              <a:avLst/>
            </a:prstGeom>
            <a:solidFill>
              <a:srgbClr val="FFD8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Garamond" pitchFamily="18" charset="0"/>
                </a:rPr>
                <a:t>E</a:t>
              </a:r>
            </a:p>
          </p:txBody>
        </p:sp>
        <p:sp>
          <p:nvSpPr>
            <p:cNvPr id="81941" name="ZoneTexte 28"/>
            <p:cNvSpPr txBox="1">
              <a:spLocks noChangeArrowheads="1"/>
            </p:cNvSpPr>
            <p:nvPr/>
          </p:nvSpPr>
          <p:spPr bwMode="auto">
            <a:xfrm rot="408353">
              <a:off x="5843594" y="1380829"/>
              <a:ext cx="10021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Garamond" pitchFamily="18" charset="0"/>
                </a:rPr>
                <a:t>(</a:t>
              </a:r>
              <a:r>
                <a:rPr lang="fr-FR" sz="2000">
                  <a:solidFill>
                    <a:srgbClr val="FF0000"/>
                  </a:solidFill>
                  <a:latin typeface="Garamond" pitchFamily="18" charset="0"/>
                </a:rPr>
                <a:t>10, up</a:t>
              </a:r>
              <a:r>
                <a:rPr lang="fr-FR" sz="2000">
                  <a:latin typeface="Garamond" pitchFamily="18" charset="0"/>
                </a:rPr>
                <a:t>)</a:t>
              </a:r>
            </a:p>
          </p:txBody>
        </p:sp>
      </p:grp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539750" y="2349500"/>
            <a:ext cx="630238" cy="40005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800000"/>
                </a:solidFill>
                <a:latin typeface="Garamond" pitchFamily="18" charset="0"/>
              </a:rPr>
              <a:t>SPF</a:t>
            </a:r>
            <a:endParaRPr lang="fr-FR" sz="2000" dirty="0">
              <a:solidFill>
                <a:srgbClr val="800000"/>
              </a:solidFill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268538" y="1844675"/>
            <a:ext cx="630237" cy="40005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800000"/>
                </a:solidFill>
                <a:latin typeface="Garamond" pitchFamily="18" charset="0"/>
              </a:rPr>
              <a:t>SPF</a:t>
            </a:r>
            <a:endParaRPr lang="fr-FR" sz="2000" dirty="0">
              <a:solidFill>
                <a:srgbClr val="800000"/>
              </a:solidFill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5292725" y="1700213"/>
            <a:ext cx="630238" cy="40005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800000"/>
                </a:solidFill>
                <a:latin typeface="Garamond" pitchFamily="18" charset="0"/>
              </a:rPr>
              <a:t>SPF</a:t>
            </a:r>
            <a:endParaRPr lang="fr-FR" sz="2000" dirty="0">
              <a:solidFill>
                <a:srgbClr val="800000"/>
              </a:solidFill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4211638" y="3068638"/>
            <a:ext cx="630237" cy="40005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800000"/>
                </a:solidFill>
                <a:latin typeface="Garamond" pitchFamily="18" charset="0"/>
              </a:rPr>
              <a:t>SPF</a:t>
            </a:r>
            <a:endParaRPr lang="fr-FR" sz="2000" dirty="0">
              <a:solidFill>
                <a:srgbClr val="800000"/>
              </a:solidFill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308850" y="3213100"/>
            <a:ext cx="630238" cy="40005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800000"/>
                </a:solidFill>
                <a:latin typeface="Garamond" pitchFamily="18" charset="0"/>
              </a:rPr>
              <a:t>SPF</a:t>
            </a:r>
            <a:endParaRPr lang="fr-FR" sz="2000"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re 1"/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419100"/>
          </a:xfrm>
        </p:spPr>
        <p:txBody>
          <a:bodyPr/>
          <a:lstStyle/>
          <a:p>
            <a:r>
              <a:rPr lang="fr-FR" sz="2800" b="1" dirty="0" smtClean="0">
                <a:latin typeface="Garamond" pitchFamily="18" charset="0"/>
              </a:rPr>
              <a:t>RIP vs OSPF </a:t>
            </a:r>
          </a:p>
        </p:txBody>
      </p:sp>
      <p:sp>
        <p:nvSpPr>
          <p:cNvPr id="33" name="Espace réservé du numéro de diapositive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A00558-A8F6-4D82-8D00-3DF9572F417C}" type="slidenum">
              <a:rPr lang="fr-FR" smtClean="0"/>
              <a:pPr>
                <a:defRPr/>
              </a:pPr>
              <a:t>46</a:t>
            </a:fld>
            <a:endParaRPr lang="fr-FR"/>
          </a:p>
        </p:txBody>
      </p:sp>
      <p:sp>
        <p:nvSpPr>
          <p:cNvPr id="31748" name="Espace réservé du contenu 2"/>
          <p:cNvSpPr>
            <a:spLocks noGrp="1"/>
          </p:cNvSpPr>
          <p:nvPr>
            <p:ph idx="1"/>
          </p:nvPr>
        </p:nvSpPr>
        <p:spPr>
          <a:xfrm>
            <a:off x="323850" y="4076700"/>
            <a:ext cx="8712646" cy="2665413"/>
          </a:xfrm>
        </p:spPr>
        <p:txBody>
          <a:bodyPr/>
          <a:lstStyle/>
          <a:p>
            <a:pPr marL="342900" lvl="1" indent="-342900">
              <a:buClr>
                <a:schemeClr val="accent2"/>
              </a:buClr>
              <a:buSzTx/>
              <a:defRPr/>
            </a:pPr>
            <a:r>
              <a:rPr lang="fr-FR" sz="2000" b="1" dirty="0" smtClean="0">
                <a:latin typeface="Garamond" pitchFamily="18" charset="0"/>
                <a:sym typeface="Wingdings" pitchFamily="2" charset="2"/>
              </a:rPr>
              <a:t>Le plus cours chemin entre A et E selon RIP : </a:t>
            </a:r>
            <a:r>
              <a:rPr lang="fr-FR" sz="2000" b="1" dirty="0" smtClean="0">
                <a:solidFill>
                  <a:srgbClr val="0070C0"/>
                </a:solidFill>
                <a:latin typeface="Garamond" pitchFamily="18" charset="0"/>
                <a:sym typeface="Wingdings" pitchFamily="2" charset="2"/>
              </a:rPr>
              <a:t>ADE.</a:t>
            </a:r>
          </a:p>
          <a:p>
            <a:pPr marL="742950" lvl="2" indent="-342900">
              <a:buClr>
                <a:schemeClr val="accent2"/>
              </a:buClr>
              <a:buSzTx/>
              <a:defRPr/>
            </a:pPr>
            <a:r>
              <a:rPr lang="fr-FR" b="1" dirty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L</a:t>
            </a:r>
            <a:r>
              <a:rPr lang="fr-FR" b="1" dirty="0" smtClean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e </a:t>
            </a:r>
            <a:r>
              <a:rPr lang="fr-FR" b="1" dirty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nombre de sauts minimal.</a:t>
            </a:r>
            <a:endParaRPr lang="fr-FR" b="1" dirty="0">
              <a:solidFill>
                <a:srgbClr val="FF0000"/>
              </a:solidFill>
              <a:latin typeface="Garamond" pitchFamily="18" charset="0"/>
            </a:endParaRPr>
          </a:p>
          <a:p>
            <a:pPr>
              <a:defRPr/>
            </a:pPr>
            <a:endParaRPr lang="fr-FR" b="1" dirty="0" smtClean="0">
              <a:solidFill>
                <a:schemeClr val="accent2"/>
              </a:solidFill>
              <a:latin typeface="Garamond" pitchFamily="18" charset="0"/>
            </a:endParaRPr>
          </a:p>
        </p:txBody>
      </p:sp>
      <p:grpSp>
        <p:nvGrpSpPr>
          <p:cNvPr id="81934" name="Groupe 30"/>
          <p:cNvGrpSpPr>
            <a:grpSpLocks/>
          </p:cNvGrpSpPr>
          <p:nvPr/>
        </p:nvGrpSpPr>
        <p:grpSpPr bwMode="auto">
          <a:xfrm>
            <a:off x="900113" y="1728788"/>
            <a:ext cx="6986587" cy="2200275"/>
            <a:chOff x="899592" y="980728"/>
            <a:chExt cx="6986588" cy="2200275"/>
          </a:xfrm>
        </p:grpSpPr>
        <p:grpSp>
          <p:nvGrpSpPr>
            <p:cNvPr id="81937" name="Groupe 24"/>
            <p:cNvGrpSpPr>
              <a:grpSpLocks/>
            </p:cNvGrpSpPr>
            <p:nvPr/>
          </p:nvGrpSpPr>
          <p:grpSpPr bwMode="auto">
            <a:xfrm>
              <a:off x="899592" y="980728"/>
              <a:ext cx="6091850" cy="2200275"/>
              <a:chOff x="791330" y="436143"/>
              <a:chExt cx="6092148" cy="2200310"/>
            </a:xfrm>
          </p:grpSpPr>
          <p:sp>
            <p:nvSpPr>
              <p:cNvPr id="81942" name="Ellipse 4"/>
              <p:cNvSpPr>
                <a:spLocks noChangeArrowheads="1"/>
              </p:cNvSpPr>
              <p:nvPr/>
            </p:nvSpPr>
            <p:spPr bwMode="auto">
              <a:xfrm>
                <a:off x="4656482" y="908184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1943" name="Ellipse 5"/>
              <p:cNvSpPr>
                <a:spLocks noChangeArrowheads="1"/>
              </p:cNvSpPr>
              <p:nvPr/>
            </p:nvSpPr>
            <p:spPr bwMode="auto">
              <a:xfrm>
                <a:off x="2784138" y="1088317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1944" name="Ellipse 6"/>
              <p:cNvSpPr>
                <a:spLocks noChangeArrowheads="1"/>
              </p:cNvSpPr>
              <p:nvPr/>
            </p:nvSpPr>
            <p:spPr bwMode="auto">
              <a:xfrm>
                <a:off x="1199847" y="1448328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1945" name="Ellipse 7"/>
              <p:cNvSpPr>
                <a:spLocks noChangeArrowheads="1"/>
              </p:cNvSpPr>
              <p:nvPr/>
            </p:nvSpPr>
            <p:spPr bwMode="auto">
              <a:xfrm>
                <a:off x="3576284" y="2096429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cxnSp>
            <p:nvCxnSpPr>
              <p:cNvPr id="81946" name="Connecteur droit 9"/>
              <p:cNvCxnSpPr>
                <a:cxnSpLocks noChangeShapeType="1"/>
                <a:stCxn id="81942" idx="2"/>
                <a:endCxn id="81943" idx="7"/>
              </p:cNvCxnSpPr>
              <p:nvPr/>
            </p:nvCxnSpPr>
            <p:spPr bwMode="auto">
              <a:xfrm flipH="1" flipV="1">
                <a:off x="3245090" y="1167402"/>
                <a:ext cx="1411392" cy="10794"/>
              </a:xfrm>
              <a:prstGeom prst="line">
                <a:avLst/>
              </a:prstGeom>
              <a:noFill/>
              <a:ln w="28575" algn="ctr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947" name="Connecteur droit 10"/>
              <p:cNvCxnSpPr>
                <a:cxnSpLocks noChangeShapeType="1"/>
                <a:stCxn id="81938" idx="3"/>
                <a:endCxn id="81945" idx="6"/>
              </p:cNvCxnSpPr>
              <p:nvPr/>
            </p:nvCxnSpPr>
            <p:spPr bwMode="auto">
              <a:xfrm flipH="1">
                <a:off x="4116322" y="1801161"/>
                <a:ext cx="2767156" cy="565280"/>
              </a:xfrm>
              <a:prstGeom prst="line">
                <a:avLst/>
              </a:prstGeom>
              <a:noFill/>
              <a:ln w="28575" algn="ctr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948" name="Connecteur droit 13"/>
              <p:cNvCxnSpPr>
                <a:cxnSpLocks noChangeShapeType="1"/>
                <a:stCxn id="81943" idx="2"/>
              </p:cNvCxnSpPr>
              <p:nvPr/>
            </p:nvCxnSpPr>
            <p:spPr bwMode="auto">
              <a:xfrm flipH="1">
                <a:off x="1775953" y="1358329"/>
                <a:ext cx="1008185" cy="270012"/>
              </a:xfrm>
              <a:prstGeom prst="line">
                <a:avLst/>
              </a:prstGeom>
              <a:noFill/>
              <a:ln w="28575" algn="ctr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949" name="Connecteur droit 17"/>
              <p:cNvCxnSpPr>
                <a:cxnSpLocks noChangeShapeType="1"/>
                <a:stCxn id="81945" idx="2"/>
              </p:cNvCxnSpPr>
              <p:nvPr/>
            </p:nvCxnSpPr>
            <p:spPr bwMode="auto">
              <a:xfrm flipH="1" flipV="1">
                <a:off x="1703940" y="1880395"/>
                <a:ext cx="1872344" cy="486046"/>
              </a:xfrm>
              <a:prstGeom prst="line">
                <a:avLst/>
              </a:prstGeom>
              <a:noFill/>
              <a:ln w="28575" algn="ctr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1950" name="ZoneTexte 19"/>
              <p:cNvSpPr txBox="1">
                <a:spLocks noChangeArrowheads="1"/>
              </p:cNvSpPr>
              <p:nvPr/>
            </p:nvSpPr>
            <p:spPr bwMode="auto">
              <a:xfrm>
                <a:off x="791330" y="1556333"/>
                <a:ext cx="353008" cy="400128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A</a:t>
                </a:r>
              </a:p>
            </p:txBody>
          </p:sp>
          <p:sp>
            <p:nvSpPr>
              <p:cNvPr id="81951" name="ZoneTexte 20"/>
              <p:cNvSpPr txBox="1">
                <a:spLocks noChangeArrowheads="1"/>
              </p:cNvSpPr>
              <p:nvPr/>
            </p:nvSpPr>
            <p:spPr bwMode="auto">
              <a:xfrm>
                <a:off x="4754243" y="436143"/>
                <a:ext cx="357811" cy="400110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C</a:t>
                </a:r>
              </a:p>
            </p:txBody>
          </p:sp>
          <p:sp>
            <p:nvSpPr>
              <p:cNvPr id="81952" name="ZoneTexte 21"/>
              <p:cNvSpPr txBox="1">
                <a:spLocks noChangeArrowheads="1"/>
              </p:cNvSpPr>
              <p:nvPr/>
            </p:nvSpPr>
            <p:spPr bwMode="auto">
              <a:xfrm>
                <a:off x="2881929" y="620229"/>
                <a:ext cx="357811" cy="400110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B</a:t>
                </a:r>
              </a:p>
            </p:txBody>
          </p:sp>
          <p:sp>
            <p:nvSpPr>
              <p:cNvPr id="81953" name="ZoneTexte 22"/>
              <p:cNvSpPr txBox="1">
                <a:spLocks noChangeArrowheads="1"/>
              </p:cNvSpPr>
              <p:nvPr/>
            </p:nvSpPr>
            <p:spPr bwMode="auto">
              <a:xfrm>
                <a:off x="3671813" y="1628341"/>
                <a:ext cx="363646" cy="400110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D</a:t>
                </a:r>
              </a:p>
            </p:txBody>
          </p:sp>
          <p:sp>
            <p:nvSpPr>
              <p:cNvPr id="81954" name="ZoneTexte 23"/>
              <p:cNvSpPr txBox="1">
                <a:spLocks noChangeArrowheads="1"/>
              </p:cNvSpPr>
              <p:nvPr/>
            </p:nvSpPr>
            <p:spPr bwMode="auto">
              <a:xfrm>
                <a:off x="3481585" y="764158"/>
                <a:ext cx="1021484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25,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  <p:sp>
            <p:nvSpPr>
              <p:cNvPr id="81955" name="ZoneTexte 25"/>
              <p:cNvSpPr txBox="1">
                <a:spLocks noChangeArrowheads="1"/>
              </p:cNvSpPr>
              <p:nvPr/>
            </p:nvSpPr>
            <p:spPr bwMode="auto">
              <a:xfrm rot="-746082">
                <a:off x="5138461" y="2180507"/>
                <a:ext cx="1021484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25,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  <p:sp>
            <p:nvSpPr>
              <p:cNvPr id="81956" name="ZoneTexte 28"/>
              <p:cNvSpPr txBox="1">
                <a:spLocks noChangeArrowheads="1"/>
              </p:cNvSpPr>
              <p:nvPr/>
            </p:nvSpPr>
            <p:spPr bwMode="auto">
              <a:xfrm rot="-621140">
                <a:off x="1660137" y="1047968"/>
                <a:ext cx="1002247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10,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  <p:sp>
            <p:nvSpPr>
              <p:cNvPr id="81957" name="ZoneTexte 32"/>
              <p:cNvSpPr txBox="1">
                <a:spLocks noChangeArrowheads="1"/>
              </p:cNvSpPr>
              <p:nvPr/>
            </p:nvSpPr>
            <p:spPr bwMode="auto">
              <a:xfrm rot="814905">
                <a:off x="1899208" y="2177822"/>
                <a:ext cx="1021484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25,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</p:grpSp>
        <p:sp>
          <p:nvSpPr>
            <p:cNvPr id="81938" name="Ellipse 4"/>
            <p:cNvSpPr>
              <a:spLocks noChangeArrowheads="1"/>
            </p:cNvSpPr>
            <p:nvPr/>
          </p:nvSpPr>
          <p:spPr bwMode="auto">
            <a:xfrm>
              <a:off x="6912358" y="1884793"/>
              <a:ext cx="540012" cy="540015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81939" name="Connecteur droit 9"/>
            <p:cNvCxnSpPr>
              <a:cxnSpLocks noChangeShapeType="1"/>
              <a:stCxn id="81938" idx="1"/>
              <a:endCxn id="81942" idx="6"/>
            </p:cNvCxnSpPr>
            <p:nvPr/>
          </p:nvCxnSpPr>
          <p:spPr bwMode="auto">
            <a:xfrm flipH="1" flipV="1">
              <a:off x="5304566" y="1722769"/>
              <a:ext cx="1686875" cy="241107"/>
            </a:xfrm>
            <a:prstGeom prst="line">
              <a:avLst/>
            </a:prstGeom>
            <a:noFill/>
            <a:ln w="28575" algn="ctr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940" name="ZoneTexte 20"/>
            <p:cNvSpPr txBox="1">
              <a:spLocks noChangeArrowheads="1"/>
            </p:cNvSpPr>
            <p:nvPr/>
          </p:nvSpPr>
          <p:spPr bwMode="auto">
            <a:xfrm>
              <a:off x="7520371" y="1956886"/>
              <a:ext cx="365809" cy="400104"/>
            </a:xfrm>
            <a:prstGeom prst="rect">
              <a:avLst/>
            </a:prstGeom>
            <a:solidFill>
              <a:srgbClr val="FFD8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Garamond" pitchFamily="18" charset="0"/>
                </a:rPr>
                <a:t>E</a:t>
              </a:r>
            </a:p>
          </p:txBody>
        </p:sp>
        <p:sp>
          <p:nvSpPr>
            <p:cNvPr id="81941" name="ZoneTexte 28"/>
            <p:cNvSpPr txBox="1">
              <a:spLocks noChangeArrowheads="1"/>
            </p:cNvSpPr>
            <p:nvPr/>
          </p:nvSpPr>
          <p:spPr bwMode="auto">
            <a:xfrm rot="408353">
              <a:off x="5843594" y="1380829"/>
              <a:ext cx="10021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Garamond" pitchFamily="18" charset="0"/>
                </a:rPr>
                <a:t>(</a:t>
              </a:r>
              <a:r>
                <a:rPr lang="fr-FR" sz="2000">
                  <a:solidFill>
                    <a:srgbClr val="FF0000"/>
                  </a:solidFill>
                  <a:latin typeface="Garamond" pitchFamily="18" charset="0"/>
                </a:rPr>
                <a:t>10, up</a:t>
              </a:r>
              <a:r>
                <a:rPr lang="fr-FR" sz="2000">
                  <a:latin typeface="Garamond" pitchFamily="18" charset="0"/>
                </a:rPr>
                <a:t>)</a:t>
              </a:r>
            </a:p>
          </p:txBody>
        </p:sp>
      </p:grpSp>
      <p:sp>
        <p:nvSpPr>
          <p:cNvPr id="2" name="Parenthèse ouvrante 1"/>
          <p:cNvSpPr/>
          <p:nvPr/>
        </p:nvSpPr>
        <p:spPr bwMode="auto">
          <a:xfrm rot="5400000">
            <a:off x="3756232" y="-933758"/>
            <a:ext cx="1146078" cy="5707229"/>
          </a:xfrm>
          <a:prstGeom prst="leftBracket">
            <a:avLst/>
          </a:prstGeom>
          <a:noFill/>
          <a:ln w="57150" cap="flat" cmpd="sng" algn="ctr">
            <a:solidFill>
              <a:srgbClr val="002060"/>
            </a:solidFill>
            <a:prstDash val="sysDash"/>
            <a:round/>
            <a:headEnd type="triangl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342122" y="908720"/>
            <a:ext cx="4030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Le plus court chemin entre A et E ?</a:t>
            </a:r>
            <a:endParaRPr lang="fr-FR" sz="2000" dirty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323528" y="4086952"/>
            <a:ext cx="6126480" cy="73152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2" name="Tableau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570304"/>
              </p:ext>
            </p:extLst>
          </p:nvPr>
        </p:nvGraphicFramePr>
        <p:xfrm>
          <a:off x="1076608" y="4941168"/>
          <a:ext cx="4678040" cy="586994"/>
        </p:xfrm>
        <a:graphic>
          <a:graphicData uri="http://schemas.openxmlformats.org/drawingml/2006/table">
            <a:tbl>
              <a:tblPr/>
              <a:tblGrid>
                <a:gridCol w="2258364"/>
                <a:gridCol w="1209838"/>
                <a:gridCol w="1209838"/>
              </a:tblGrid>
              <a:tr h="826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err="1">
                          <a:latin typeface="Garamond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1800" b="1" dirty="0">
                          <a:latin typeface="Garamond"/>
                          <a:ea typeface="Calibri"/>
                          <a:cs typeface="Times New Roman"/>
                        </a:rPr>
                        <a:t> hop</a:t>
                      </a:r>
                      <a:endParaRPr lang="fr-FR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826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2</a:t>
                      </a:r>
                      <a:endParaRPr lang="fr-FR" sz="18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4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re 1"/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419100"/>
          </a:xfrm>
        </p:spPr>
        <p:txBody>
          <a:bodyPr/>
          <a:lstStyle/>
          <a:p>
            <a:r>
              <a:rPr lang="fr-FR" sz="2800" b="1" dirty="0">
                <a:latin typeface="Garamond" pitchFamily="18" charset="0"/>
              </a:rPr>
              <a:t>RIP vs OSPF </a:t>
            </a:r>
            <a:endParaRPr lang="fr-FR" sz="2800" b="1" dirty="0" smtClean="0">
              <a:latin typeface="Garamond" pitchFamily="18" charset="0"/>
            </a:endParaRPr>
          </a:p>
        </p:txBody>
      </p:sp>
      <p:sp>
        <p:nvSpPr>
          <p:cNvPr id="33" name="Espace réservé du numéro de diapositive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A00558-A8F6-4D82-8D00-3DF9572F417C}" type="slidenum">
              <a:rPr lang="fr-FR" smtClean="0"/>
              <a:pPr>
                <a:defRPr/>
              </a:pPr>
              <a:t>47</a:t>
            </a:fld>
            <a:endParaRPr lang="fr-FR"/>
          </a:p>
        </p:txBody>
      </p:sp>
      <p:sp>
        <p:nvSpPr>
          <p:cNvPr id="31748" name="Espace réservé du contenu 2"/>
          <p:cNvSpPr>
            <a:spLocks noGrp="1"/>
          </p:cNvSpPr>
          <p:nvPr>
            <p:ph idx="1"/>
          </p:nvPr>
        </p:nvSpPr>
        <p:spPr>
          <a:xfrm>
            <a:off x="323850" y="4076700"/>
            <a:ext cx="8712646" cy="2665413"/>
          </a:xfrm>
        </p:spPr>
        <p:txBody>
          <a:bodyPr/>
          <a:lstStyle/>
          <a:p>
            <a:pPr>
              <a:defRPr/>
            </a:pPr>
            <a:r>
              <a:rPr lang="fr-FR" sz="2000" b="1" dirty="0" smtClean="0">
                <a:latin typeface="Garamond" pitchFamily="18" charset="0"/>
              </a:rPr>
              <a:t>AB </a:t>
            </a:r>
            <a:r>
              <a:rPr lang="fr-FR" sz="2000" b="1" dirty="0">
                <a:latin typeface="Garamond" pitchFamily="18" charset="0"/>
                <a:sym typeface="Wingdings" pitchFamily="2" charset="2"/>
              </a:rPr>
              <a:t> BC  CE = </a:t>
            </a:r>
            <a:r>
              <a:rPr lang="fr-FR" sz="2000" b="1" dirty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45</a:t>
            </a:r>
            <a:r>
              <a:rPr lang="fr-FR" sz="2000" b="1" dirty="0">
                <a:latin typeface="Garamond" pitchFamily="18" charset="0"/>
                <a:sym typeface="Wingdings" pitchFamily="2" charset="2"/>
              </a:rPr>
              <a:t> (coût selon OSPF).</a:t>
            </a:r>
          </a:p>
          <a:p>
            <a:pPr>
              <a:defRPr/>
            </a:pPr>
            <a:r>
              <a:rPr lang="fr-FR" sz="2000" b="1" dirty="0">
                <a:latin typeface="Garamond" pitchFamily="18" charset="0"/>
                <a:sym typeface="Wingdings" pitchFamily="2" charset="2"/>
              </a:rPr>
              <a:t>AD  DE = </a:t>
            </a:r>
            <a:r>
              <a:rPr lang="fr-FR" sz="2000" b="1" dirty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50</a:t>
            </a:r>
            <a:r>
              <a:rPr lang="fr-FR" sz="2000" b="1" dirty="0">
                <a:latin typeface="Garamond" pitchFamily="18" charset="0"/>
                <a:sym typeface="Wingdings" pitchFamily="2" charset="2"/>
              </a:rPr>
              <a:t> (coût selon OSPF).</a:t>
            </a:r>
          </a:p>
          <a:p>
            <a:pPr marL="342900" lvl="1" indent="-342900">
              <a:buClr>
                <a:schemeClr val="accent2"/>
              </a:buClr>
              <a:buSzTx/>
              <a:defRPr/>
            </a:pPr>
            <a:r>
              <a:rPr lang="fr-FR" sz="2000" b="1" dirty="0">
                <a:latin typeface="Garamond" pitchFamily="18" charset="0"/>
                <a:sym typeface="Wingdings" pitchFamily="2" charset="2"/>
              </a:rPr>
              <a:t>Le plus cours chemin entre A et E selon </a:t>
            </a:r>
            <a:r>
              <a:rPr lang="fr-FR" sz="2000" b="1" dirty="0" smtClean="0">
                <a:latin typeface="Garamond" pitchFamily="18" charset="0"/>
                <a:sym typeface="Wingdings" pitchFamily="2" charset="2"/>
              </a:rPr>
              <a:t>OSPF </a:t>
            </a:r>
            <a:r>
              <a:rPr lang="fr-FR" sz="2000" b="1" dirty="0">
                <a:latin typeface="Garamond" pitchFamily="18" charset="0"/>
                <a:sym typeface="Wingdings" pitchFamily="2" charset="2"/>
              </a:rPr>
              <a:t>: </a:t>
            </a:r>
            <a:r>
              <a:rPr lang="fr-FR" sz="2000" b="1" dirty="0" smtClean="0">
                <a:solidFill>
                  <a:srgbClr val="0070C0"/>
                </a:solidFill>
                <a:latin typeface="Garamond" pitchFamily="18" charset="0"/>
                <a:sym typeface="Wingdings" pitchFamily="2" charset="2"/>
              </a:rPr>
              <a:t>ABCE.</a:t>
            </a:r>
          </a:p>
          <a:p>
            <a:pPr marL="742950" lvl="2" indent="-342900">
              <a:buClr>
                <a:schemeClr val="accent2"/>
              </a:buClr>
              <a:buSzTx/>
              <a:defRPr/>
            </a:pPr>
            <a:r>
              <a:rPr lang="fr-FR" b="1" dirty="0" smtClean="0">
                <a:solidFill>
                  <a:srgbClr val="0070C0"/>
                </a:solidFill>
                <a:latin typeface="Garamond" pitchFamily="18" charset="0"/>
                <a:sym typeface="Wingdings" pitchFamily="2" charset="2"/>
              </a:rPr>
              <a:t> </a:t>
            </a:r>
            <a:r>
              <a:rPr lang="fr-FR" b="1" dirty="0" smtClean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Le coût minimal.</a:t>
            </a:r>
            <a:endParaRPr lang="fr-FR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>
              <a:defRPr/>
            </a:pPr>
            <a:endParaRPr lang="fr-FR" b="1" dirty="0" smtClean="0">
              <a:solidFill>
                <a:schemeClr val="accent2"/>
              </a:solidFill>
              <a:latin typeface="Garamond" pitchFamily="18" charset="0"/>
            </a:endParaRPr>
          </a:p>
        </p:txBody>
      </p:sp>
      <p:grpSp>
        <p:nvGrpSpPr>
          <p:cNvPr id="81934" name="Groupe 30"/>
          <p:cNvGrpSpPr>
            <a:grpSpLocks/>
          </p:cNvGrpSpPr>
          <p:nvPr/>
        </p:nvGrpSpPr>
        <p:grpSpPr bwMode="auto">
          <a:xfrm>
            <a:off x="900113" y="1728788"/>
            <a:ext cx="6986587" cy="2200275"/>
            <a:chOff x="899592" y="980728"/>
            <a:chExt cx="6986588" cy="2200275"/>
          </a:xfrm>
        </p:grpSpPr>
        <p:grpSp>
          <p:nvGrpSpPr>
            <p:cNvPr id="81937" name="Groupe 24"/>
            <p:cNvGrpSpPr>
              <a:grpSpLocks/>
            </p:cNvGrpSpPr>
            <p:nvPr/>
          </p:nvGrpSpPr>
          <p:grpSpPr bwMode="auto">
            <a:xfrm>
              <a:off x="899592" y="980728"/>
              <a:ext cx="6091850" cy="2200275"/>
              <a:chOff x="791330" y="436143"/>
              <a:chExt cx="6092148" cy="2200310"/>
            </a:xfrm>
          </p:grpSpPr>
          <p:sp>
            <p:nvSpPr>
              <p:cNvPr id="81942" name="Ellipse 4"/>
              <p:cNvSpPr>
                <a:spLocks noChangeArrowheads="1"/>
              </p:cNvSpPr>
              <p:nvPr/>
            </p:nvSpPr>
            <p:spPr bwMode="auto">
              <a:xfrm>
                <a:off x="4656482" y="908184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1943" name="Ellipse 5"/>
              <p:cNvSpPr>
                <a:spLocks noChangeArrowheads="1"/>
              </p:cNvSpPr>
              <p:nvPr/>
            </p:nvSpPr>
            <p:spPr bwMode="auto">
              <a:xfrm>
                <a:off x="2784138" y="1088317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1944" name="Ellipse 6"/>
              <p:cNvSpPr>
                <a:spLocks noChangeArrowheads="1"/>
              </p:cNvSpPr>
              <p:nvPr/>
            </p:nvSpPr>
            <p:spPr bwMode="auto">
              <a:xfrm>
                <a:off x="1199847" y="1448328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1945" name="Ellipse 7"/>
              <p:cNvSpPr>
                <a:spLocks noChangeArrowheads="1"/>
              </p:cNvSpPr>
              <p:nvPr/>
            </p:nvSpPr>
            <p:spPr bwMode="auto">
              <a:xfrm>
                <a:off x="3576284" y="2096429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cxnSp>
            <p:nvCxnSpPr>
              <p:cNvPr id="81946" name="Connecteur droit 9"/>
              <p:cNvCxnSpPr>
                <a:cxnSpLocks noChangeShapeType="1"/>
                <a:stCxn id="81942" idx="2"/>
                <a:endCxn id="81943" idx="7"/>
              </p:cNvCxnSpPr>
              <p:nvPr/>
            </p:nvCxnSpPr>
            <p:spPr bwMode="auto">
              <a:xfrm flipH="1" flipV="1">
                <a:off x="3245090" y="1167402"/>
                <a:ext cx="1411392" cy="10794"/>
              </a:xfrm>
              <a:prstGeom prst="line">
                <a:avLst/>
              </a:prstGeom>
              <a:noFill/>
              <a:ln w="28575" algn="ctr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947" name="Connecteur droit 10"/>
              <p:cNvCxnSpPr>
                <a:cxnSpLocks noChangeShapeType="1"/>
                <a:stCxn id="81938" idx="3"/>
                <a:endCxn id="81945" idx="6"/>
              </p:cNvCxnSpPr>
              <p:nvPr/>
            </p:nvCxnSpPr>
            <p:spPr bwMode="auto">
              <a:xfrm flipH="1">
                <a:off x="4116322" y="1801161"/>
                <a:ext cx="2767156" cy="565280"/>
              </a:xfrm>
              <a:prstGeom prst="line">
                <a:avLst/>
              </a:prstGeom>
              <a:noFill/>
              <a:ln w="28575" algn="ctr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948" name="Connecteur droit 13"/>
              <p:cNvCxnSpPr>
                <a:cxnSpLocks noChangeShapeType="1"/>
                <a:stCxn id="81943" idx="2"/>
              </p:cNvCxnSpPr>
              <p:nvPr/>
            </p:nvCxnSpPr>
            <p:spPr bwMode="auto">
              <a:xfrm flipH="1">
                <a:off x="1775953" y="1358329"/>
                <a:ext cx="1008185" cy="270012"/>
              </a:xfrm>
              <a:prstGeom prst="line">
                <a:avLst/>
              </a:prstGeom>
              <a:noFill/>
              <a:ln w="28575" algn="ctr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949" name="Connecteur droit 17"/>
              <p:cNvCxnSpPr>
                <a:cxnSpLocks noChangeShapeType="1"/>
                <a:stCxn id="81945" idx="2"/>
              </p:cNvCxnSpPr>
              <p:nvPr/>
            </p:nvCxnSpPr>
            <p:spPr bwMode="auto">
              <a:xfrm flipH="1" flipV="1">
                <a:off x="1703940" y="1880395"/>
                <a:ext cx="1872344" cy="486046"/>
              </a:xfrm>
              <a:prstGeom prst="line">
                <a:avLst/>
              </a:prstGeom>
              <a:noFill/>
              <a:ln w="28575" algn="ctr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1950" name="ZoneTexte 19"/>
              <p:cNvSpPr txBox="1">
                <a:spLocks noChangeArrowheads="1"/>
              </p:cNvSpPr>
              <p:nvPr/>
            </p:nvSpPr>
            <p:spPr bwMode="auto">
              <a:xfrm>
                <a:off x="791330" y="1556333"/>
                <a:ext cx="353008" cy="400128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A</a:t>
                </a:r>
              </a:p>
            </p:txBody>
          </p:sp>
          <p:sp>
            <p:nvSpPr>
              <p:cNvPr id="81951" name="ZoneTexte 20"/>
              <p:cNvSpPr txBox="1">
                <a:spLocks noChangeArrowheads="1"/>
              </p:cNvSpPr>
              <p:nvPr/>
            </p:nvSpPr>
            <p:spPr bwMode="auto">
              <a:xfrm>
                <a:off x="4754243" y="436143"/>
                <a:ext cx="357811" cy="400110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C</a:t>
                </a:r>
              </a:p>
            </p:txBody>
          </p:sp>
          <p:sp>
            <p:nvSpPr>
              <p:cNvPr id="81952" name="ZoneTexte 21"/>
              <p:cNvSpPr txBox="1">
                <a:spLocks noChangeArrowheads="1"/>
              </p:cNvSpPr>
              <p:nvPr/>
            </p:nvSpPr>
            <p:spPr bwMode="auto">
              <a:xfrm>
                <a:off x="2881929" y="620229"/>
                <a:ext cx="357811" cy="400110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B</a:t>
                </a:r>
              </a:p>
            </p:txBody>
          </p:sp>
          <p:sp>
            <p:nvSpPr>
              <p:cNvPr id="81953" name="ZoneTexte 22"/>
              <p:cNvSpPr txBox="1">
                <a:spLocks noChangeArrowheads="1"/>
              </p:cNvSpPr>
              <p:nvPr/>
            </p:nvSpPr>
            <p:spPr bwMode="auto">
              <a:xfrm>
                <a:off x="3671813" y="1628341"/>
                <a:ext cx="363646" cy="400110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D</a:t>
                </a:r>
              </a:p>
            </p:txBody>
          </p:sp>
          <p:sp>
            <p:nvSpPr>
              <p:cNvPr id="81954" name="ZoneTexte 23"/>
              <p:cNvSpPr txBox="1">
                <a:spLocks noChangeArrowheads="1"/>
              </p:cNvSpPr>
              <p:nvPr/>
            </p:nvSpPr>
            <p:spPr bwMode="auto">
              <a:xfrm>
                <a:off x="3481585" y="764158"/>
                <a:ext cx="1021484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25,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  <p:sp>
            <p:nvSpPr>
              <p:cNvPr id="81955" name="ZoneTexte 25"/>
              <p:cNvSpPr txBox="1">
                <a:spLocks noChangeArrowheads="1"/>
              </p:cNvSpPr>
              <p:nvPr/>
            </p:nvSpPr>
            <p:spPr bwMode="auto">
              <a:xfrm rot="-746082">
                <a:off x="5138461" y="2180507"/>
                <a:ext cx="1021484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25,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  <p:sp>
            <p:nvSpPr>
              <p:cNvPr id="81956" name="ZoneTexte 28"/>
              <p:cNvSpPr txBox="1">
                <a:spLocks noChangeArrowheads="1"/>
              </p:cNvSpPr>
              <p:nvPr/>
            </p:nvSpPr>
            <p:spPr bwMode="auto">
              <a:xfrm rot="-621140">
                <a:off x="1660137" y="1047968"/>
                <a:ext cx="1002247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10,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  <p:sp>
            <p:nvSpPr>
              <p:cNvPr id="81957" name="ZoneTexte 32"/>
              <p:cNvSpPr txBox="1">
                <a:spLocks noChangeArrowheads="1"/>
              </p:cNvSpPr>
              <p:nvPr/>
            </p:nvSpPr>
            <p:spPr bwMode="auto">
              <a:xfrm rot="814905">
                <a:off x="1899208" y="2177822"/>
                <a:ext cx="1021484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25,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</p:grpSp>
        <p:sp>
          <p:nvSpPr>
            <p:cNvPr id="81938" name="Ellipse 4"/>
            <p:cNvSpPr>
              <a:spLocks noChangeArrowheads="1"/>
            </p:cNvSpPr>
            <p:nvPr/>
          </p:nvSpPr>
          <p:spPr bwMode="auto">
            <a:xfrm>
              <a:off x="6912358" y="1884793"/>
              <a:ext cx="540012" cy="540015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81939" name="Connecteur droit 9"/>
            <p:cNvCxnSpPr>
              <a:cxnSpLocks noChangeShapeType="1"/>
              <a:stCxn id="81938" idx="1"/>
              <a:endCxn id="81942" idx="6"/>
            </p:cNvCxnSpPr>
            <p:nvPr/>
          </p:nvCxnSpPr>
          <p:spPr bwMode="auto">
            <a:xfrm flipH="1" flipV="1">
              <a:off x="5304566" y="1722769"/>
              <a:ext cx="1686875" cy="241107"/>
            </a:xfrm>
            <a:prstGeom prst="line">
              <a:avLst/>
            </a:prstGeom>
            <a:noFill/>
            <a:ln w="28575" algn="ctr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940" name="ZoneTexte 20"/>
            <p:cNvSpPr txBox="1">
              <a:spLocks noChangeArrowheads="1"/>
            </p:cNvSpPr>
            <p:nvPr/>
          </p:nvSpPr>
          <p:spPr bwMode="auto">
            <a:xfrm>
              <a:off x="7520371" y="1956886"/>
              <a:ext cx="365809" cy="400104"/>
            </a:xfrm>
            <a:prstGeom prst="rect">
              <a:avLst/>
            </a:prstGeom>
            <a:solidFill>
              <a:srgbClr val="FFD8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Garamond" pitchFamily="18" charset="0"/>
                </a:rPr>
                <a:t>E</a:t>
              </a:r>
            </a:p>
          </p:txBody>
        </p:sp>
        <p:sp>
          <p:nvSpPr>
            <p:cNvPr id="81941" name="ZoneTexte 28"/>
            <p:cNvSpPr txBox="1">
              <a:spLocks noChangeArrowheads="1"/>
            </p:cNvSpPr>
            <p:nvPr/>
          </p:nvSpPr>
          <p:spPr bwMode="auto">
            <a:xfrm rot="408353">
              <a:off x="5843594" y="1380829"/>
              <a:ext cx="10021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Garamond" pitchFamily="18" charset="0"/>
                </a:rPr>
                <a:t>(</a:t>
              </a:r>
              <a:r>
                <a:rPr lang="fr-FR" sz="2000">
                  <a:solidFill>
                    <a:srgbClr val="FF0000"/>
                  </a:solidFill>
                  <a:latin typeface="Garamond" pitchFamily="18" charset="0"/>
                </a:rPr>
                <a:t>10, up</a:t>
              </a:r>
              <a:r>
                <a:rPr lang="fr-FR" sz="2000">
                  <a:latin typeface="Garamond" pitchFamily="18" charset="0"/>
                </a:rPr>
                <a:t>)</a:t>
              </a:r>
            </a:p>
          </p:txBody>
        </p:sp>
      </p:grp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539750" y="2349500"/>
            <a:ext cx="630238" cy="40005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800000"/>
                </a:solidFill>
                <a:latin typeface="Garamond" pitchFamily="18" charset="0"/>
              </a:rPr>
              <a:t>SPF</a:t>
            </a:r>
            <a:endParaRPr lang="fr-FR" sz="2000" dirty="0">
              <a:solidFill>
                <a:srgbClr val="800000"/>
              </a:solidFill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268538" y="1844675"/>
            <a:ext cx="630237" cy="40005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800000"/>
                </a:solidFill>
                <a:latin typeface="Garamond" pitchFamily="18" charset="0"/>
              </a:rPr>
              <a:t>SPF</a:t>
            </a:r>
            <a:endParaRPr lang="fr-FR" sz="2000" dirty="0">
              <a:solidFill>
                <a:srgbClr val="800000"/>
              </a:solidFill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5292725" y="1700213"/>
            <a:ext cx="630238" cy="40005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800000"/>
                </a:solidFill>
                <a:latin typeface="Garamond" pitchFamily="18" charset="0"/>
              </a:rPr>
              <a:t>SPF</a:t>
            </a:r>
            <a:endParaRPr lang="fr-FR" sz="2000" dirty="0">
              <a:solidFill>
                <a:srgbClr val="800000"/>
              </a:solidFill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4211638" y="3068638"/>
            <a:ext cx="630237" cy="40005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800000"/>
                </a:solidFill>
                <a:latin typeface="Garamond" pitchFamily="18" charset="0"/>
              </a:rPr>
              <a:t>SPF</a:t>
            </a:r>
            <a:endParaRPr lang="fr-FR" sz="2000" dirty="0">
              <a:solidFill>
                <a:srgbClr val="800000"/>
              </a:solidFill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308850" y="3213100"/>
            <a:ext cx="630238" cy="40005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800000"/>
                </a:solidFill>
                <a:latin typeface="Garamond" pitchFamily="18" charset="0"/>
              </a:rPr>
              <a:t>SPF</a:t>
            </a:r>
            <a:endParaRPr lang="fr-FR" sz="2000" dirty="0">
              <a:solidFill>
                <a:srgbClr val="800000"/>
              </a:solidFill>
            </a:endParaRPr>
          </a:p>
        </p:txBody>
      </p:sp>
      <p:sp>
        <p:nvSpPr>
          <p:cNvPr id="2" name="Parenthèse ouvrante 1"/>
          <p:cNvSpPr/>
          <p:nvPr/>
        </p:nvSpPr>
        <p:spPr bwMode="auto">
          <a:xfrm rot="5400000">
            <a:off x="3756232" y="-933758"/>
            <a:ext cx="1146078" cy="5707229"/>
          </a:xfrm>
          <a:prstGeom prst="leftBracket">
            <a:avLst/>
          </a:prstGeom>
          <a:noFill/>
          <a:ln w="57150" cap="flat" cmpd="sng" algn="ctr">
            <a:solidFill>
              <a:srgbClr val="002060"/>
            </a:solidFill>
            <a:prstDash val="sysDash"/>
            <a:round/>
            <a:headEnd type="triangl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342122" y="908720"/>
            <a:ext cx="4030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Le plus court chemin entre A et E ?</a:t>
            </a:r>
            <a:endParaRPr lang="fr-FR" sz="2000" dirty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323528" y="4830424"/>
            <a:ext cx="6492240" cy="73152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3" name="Tableau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409162"/>
              </p:ext>
            </p:extLst>
          </p:nvPr>
        </p:nvGraphicFramePr>
        <p:xfrm>
          <a:off x="1076608" y="5733256"/>
          <a:ext cx="4678040" cy="586994"/>
        </p:xfrm>
        <a:graphic>
          <a:graphicData uri="http://schemas.openxmlformats.org/drawingml/2006/table">
            <a:tbl>
              <a:tblPr/>
              <a:tblGrid>
                <a:gridCol w="2258364"/>
                <a:gridCol w="1209838"/>
                <a:gridCol w="1209838"/>
              </a:tblGrid>
              <a:tr h="826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err="1">
                          <a:latin typeface="Garamond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1800" b="1" dirty="0">
                          <a:latin typeface="Garamond"/>
                          <a:ea typeface="Calibri"/>
                          <a:cs typeface="Times New Roman"/>
                        </a:rPr>
                        <a:t> hop</a:t>
                      </a:r>
                      <a:endParaRPr lang="fr-FR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Garamond"/>
                          <a:ea typeface="Calibri"/>
                          <a:cs typeface="Times New Roman"/>
                          <a:sym typeface="Wingdings" pitchFamily="2" charset="2"/>
                        </a:rPr>
                        <a:t>Coût</a:t>
                      </a:r>
                      <a:endParaRPr lang="fr-FR" sz="1800" b="1" kern="1200" dirty="0">
                        <a:solidFill>
                          <a:schemeClr val="tx1"/>
                        </a:solidFill>
                        <a:latin typeface="Garamond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826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45</a:t>
                      </a:r>
                      <a:endParaRPr lang="fr-FR" sz="18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15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re 1"/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419100"/>
          </a:xfrm>
        </p:spPr>
        <p:txBody>
          <a:bodyPr/>
          <a:lstStyle/>
          <a:p>
            <a:r>
              <a:rPr lang="fr-FR" sz="2800" b="1" dirty="0">
                <a:latin typeface="Garamond" pitchFamily="18" charset="0"/>
              </a:rPr>
              <a:t>RIP vs OSPF </a:t>
            </a:r>
            <a:endParaRPr lang="fr-FR" sz="2800" b="1" dirty="0" smtClean="0">
              <a:latin typeface="Garamond" pitchFamily="18" charset="0"/>
            </a:endParaRPr>
          </a:p>
        </p:txBody>
      </p:sp>
      <p:sp>
        <p:nvSpPr>
          <p:cNvPr id="33" name="Espace réservé du numéro de diapositive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A00558-A8F6-4D82-8D00-3DF9572F417C}" type="slidenum">
              <a:rPr lang="fr-FR" smtClean="0"/>
              <a:pPr>
                <a:defRPr/>
              </a:pPr>
              <a:t>48</a:t>
            </a:fld>
            <a:endParaRPr lang="fr-FR"/>
          </a:p>
        </p:txBody>
      </p:sp>
      <p:grpSp>
        <p:nvGrpSpPr>
          <p:cNvPr id="81934" name="Groupe 30"/>
          <p:cNvGrpSpPr>
            <a:grpSpLocks/>
          </p:cNvGrpSpPr>
          <p:nvPr/>
        </p:nvGrpSpPr>
        <p:grpSpPr bwMode="auto">
          <a:xfrm>
            <a:off x="900113" y="1081311"/>
            <a:ext cx="6986587" cy="2200275"/>
            <a:chOff x="899592" y="980728"/>
            <a:chExt cx="6986588" cy="2200275"/>
          </a:xfrm>
        </p:grpSpPr>
        <p:grpSp>
          <p:nvGrpSpPr>
            <p:cNvPr id="81937" name="Groupe 24"/>
            <p:cNvGrpSpPr>
              <a:grpSpLocks/>
            </p:cNvGrpSpPr>
            <p:nvPr/>
          </p:nvGrpSpPr>
          <p:grpSpPr bwMode="auto">
            <a:xfrm>
              <a:off x="899592" y="980728"/>
              <a:ext cx="6091850" cy="2200275"/>
              <a:chOff x="791330" y="436143"/>
              <a:chExt cx="6092148" cy="2200310"/>
            </a:xfrm>
          </p:grpSpPr>
          <p:sp>
            <p:nvSpPr>
              <p:cNvPr id="81942" name="Ellipse 4"/>
              <p:cNvSpPr>
                <a:spLocks noChangeArrowheads="1"/>
              </p:cNvSpPr>
              <p:nvPr/>
            </p:nvSpPr>
            <p:spPr bwMode="auto">
              <a:xfrm>
                <a:off x="4656482" y="908184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1943" name="Ellipse 5"/>
              <p:cNvSpPr>
                <a:spLocks noChangeArrowheads="1"/>
              </p:cNvSpPr>
              <p:nvPr/>
            </p:nvSpPr>
            <p:spPr bwMode="auto">
              <a:xfrm>
                <a:off x="2784138" y="1088317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1944" name="Ellipse 6"/>
              <p:cNvSpPr>
                <a:spLocks noChangeArrowheads="1"/>
              </p:cNvSpPr>
              <p:nvPr/>
            </p:nvSpPr>
            <p:spPr bwMode="auto">
              <a:xfrm>
                <a:off x="1199847" y="1448328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1945" name="Ellipse 7"/>
              <p:cNvSpPr>
                <a:spLocks noChangeArrowheads="1"/>
              </p:cNvSpPr>
              <p:nvPr/>
            </p:nvSpPr>
            <p:spPr bwMode="auto">
              <a:xfrm>
                <a:off x="3576284" y="2096429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cxnSp>
            <p:nvCxnSpPr>
              <p:cNvPr id="81946" name="Connecteur droit 9"/>
              <p:cNvCxnSpPr>
                <a:cxnSpLocks noChangeShapeType="1"/>
                <a:stCxn id="81942" idx="2"/>
                <a:endCxn id="81943" idx="7"/>
              </p:cNvCxnSpPr>
              <p:nvPr/>
            </p:nvCxnSpPr>
            <p:spPr bwMode="auto">
              <a:xfrm flipH="1" flipV="1">
                <a:off x="3245090" y="1167402"/>
                <a:ext cx="1411392" cy="10794"/>
              </a:xfrm>
              <a:prstGeom prst="line">
                <a:avLst/>
              </a:prstGeom>
              <a:noFill/>
              <a:ln w="28575" algn="ctr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947" name="Connecteur droit 10"/>
              <p:cNvCxnSpPr>
                <a:cxnSpLocks noChangeShapeType="1"/>
                <a:stCxn id="81938" idx="3"/>
                <a:endCxn id="81945" idx="6"/>
              </p:cNvCxnSpPr>
              <p:nvPr/>
            </p:nvCxnSpPr>
            <p:spPr bwMode="auto">
              <a:xfrm flipH="1">
                <a:off x="4116322" y="1801161"/>
                <a:ext cx="2767156" cy="565280"/>
              </a:xfrm>
              <a:prstGeom prst="line">
                <a:avLst/>
              </a:prstGeom>
              <a:noFill/>
              <a:ln w="28575" algn="ctr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948" name="Connecteur droit 13"/>
              <p:cNvCxnSpPr>
                <a:cxnSpLocks noChangeShapeType="1"/>
                <a:stCxn id="81943" idx="2"/>
              </p:cNvCxnSpPr>
              <p:nvPr/>
            </p:nvCxnSpPr>
            <p:spPr bwMode="auto">
              <a:xfrm flipH="1">
                <a:off x="1775953" y="1358329"/>
                <a:ext cx="1008185" cy="270012"/>
              </a:xfrm>
              <a:prstGeom prst="line">
                <a:avLst/>
              </a:prstGeom>
              <a:noFill/>
              <a:ln w="28575" algn="ctr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949" name="Connecteur droit 17"/>
              <p:cNvCxnSpPr>
                <a:cxnSpLocks noChangeShapeType="1"/>
                <a:stCxn id="81945" idx="2"/>
              </p:cNvCxnSpPr>
              <p:nvPr/>
            </p:nvCxnSpPr>
            <p:spPr bwMode="auto">
              <a:xfrm flipH="1" flipV="1">
                <a:off x="1703940" y="1880395"/>
                <a:ext cx="1872344" cy="486046"/>
              </a:xfrm>
              <a:prstGeom prst="line">
                <a:avLst/>
              </a:prstGeom>
              <a:noFill/>
              <a:ln w="28575" algn="ctr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1950" name="ZoneTexte 19"/>
              <p:cNvSpPr txBox="1">
                <a:spLocks noChangeArrowheads="1"/>
              </p:cNvSpPr>
              <p:nvPr/>
            </p:nvSpPr>
            <p:spPr bwMode="auto">
              <a:xfrm>
                <a:off x="791330" y="1556333"/>
                <a:ext cx="353008" cy="400128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A</a:t>
                </a:r>
              </a:p>
            </p:txBody>
          </p:sp>
          <p:sp>
            <p:nvSpPr>
              <p:cNvPr id="81951" name="ZoneTexte 20"/>
              <p:cNvSpPr txBox="1">
                <a:spLocks noChangeArrowheads="1"/>
              </p:cNvSpPr>
              <p:nvPr/>
            </p:nvSpPr>
            <p:spPr bwMode="auto">
              <a:xfrm>
                <a:off x="4754243" y="436143"/>
                <a:ext cx="357811" cy="400110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C</a:t>
                </a:r>
              </a:p>
            </p:txBody>
          </p:sp>
          <p:sp>
            <p:nvSpPr>
              <p:cNvPr id="81952" name="ZoneTexte 21"/>
              <p:cNvSpPr txBox="1">
                <a:spLocks noChangeArrowheads="1"/>
              </p:cNvSpPr>
              <p:nvPr/>
            </p:nvSpPr>
            <p:spPr bwMode="auto">
              <a:xfrm>
                <a:off x="2881929" y="620229"/>
                <a:ext cx="357811" cy="400110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B</a:t>
                </a:r>
              </a:p>
            </p:txBody>
          </p:sp>
          <p:sp>
            <p:nvSpPr>
              <p:cNvPr id="81953" name="ZoneTexte 22"/>
              <p:cNvSpPr txBox="1">
                <a:spLocks noChangeArrowheads="1"/>
              </p:cNvSpPr>
              <p:nvPr/>
            </p:nvSpPr>
            <p:spPr bwMode="auto">
              <a:xfrm>
                <a:off x="3671813" y="1628341"/>
                <a:ext cx="363646" cy="400110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D</a:t>
                </a:r>
              </a:p>
            </p:txBody>
          </p:sp>
          <p:sp>
            <p:nvSpPr>
              <p:cNvPr id="81954" name="ZoneTexte 23"/>
              <p:cNvSpPr txBox="1">
                <a:spLocks noChangeArrowheads="1"/>
              </p:cNvSpPr>
              <p:nvPr/>
            </p:nvSpPr>
            <p:spPr bwMode="auto">
              <a:xfrm>
                <a:off x="3481585" y="764158"/>
                <a:ext cx="1021484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25,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  <p:sp>
            <p:nvSpPr>
              <p:cNvPr id="81955" name="ZoneTexte 25"/>
              <p:cNvSpPr txBox="1">
                <a:spLocks noChangeArrowheads="1"/>
              </p:cNvSpPr>
              <p:nvPr/>
            </p:nvSpPr>
            <p:spPr bwMode="auto">
              <a:xfrm rot="-746082">
                <a:off x="5138461" y="2180507"/>
                <a:ext cx="1021484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25,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  <p:sp>
            <p:nvSpPr>
              <p:cNvPr id="81956" name="ZoneTexte 28"/>
              <p:cNvSpPr txBox="1">
                <a:spLocks noChangeArrowheads="1"/>
              </p:cNvSpPr>
              <p:nvPr/>
            </p:nvSpPr>
            <p:spPr bwMode="auto">
              <a:xfrm rot="-621140">
                <a:off x="1660137" y="1047968"/>
                <a:ext cx="1002247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10,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  <p:sp>
            <p:nvSpPr>
              <p:cNvPr id="81957" name="ZoneTexte 32"/>
              <p:cNvSpPr txBox="1">
                <a:spLocks noChangeArrowheads="1"/>
              </p:cNvSpPr>
              <p:nvPr/>
            </p:nvSpPr>
            <p:spPr bwMode="auto">
              <a:xfrm rot="814905">
                <a:off x="1899208" y="2177822"/>
                <a:ext cx="1021484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25,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</p:grpSp>
        <p:sp>
          <p:nvSpPr>
            <p:cNvPr id="81938" name="Ellipse 4"/>
            <p:cNvSpPr>
              <a:spLocks noChangeArrowheads="1"/>
            </p:cNvSpPr>
            <p:nvPr/>
          </p:nvSpPr>
          <p:spPr bwMode="auto">
            <a:xfrm>
              <a:off x="6912358" y="1884793"/>
              <a:ext cx="540012" cy="540015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81939" name="Connecteur droit 9"/>
            <p:cNvCxnSpPr>
              <a:cxnSpLocks noChangeShapeType="1"/>
              <a:stCxn id="81938" idx="1"/>
              <a:endCxn id="81942" idx="6"/>
            </p:cNvCxnSpPr>
            <p:nvPr/>
          </p:nvCxnSpPr>
          <p:spPr bwMode="auto">
            <a:xfrm flipH="1" flipV="1">
              <a:off x="5304566" y="1722769"/>
              <a:ext cx="1686875" cy="241107"/>
            </a:xfrm>
            <a:prstGeom prst="line">
              <a:avLst/>
            </a:prstGeom>
            <a:noFill/>
            <a:ln w="28575" algn="ctr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940" name="ZoneTexte 20"/>
            <p:cNvSpPr txBox="1">
              <a:spLocks noChangeArrowheads="1"/>
            </p:cNvSpPr>
            <p:nvPr/>
          </p:nvSpPr>
          <p:spPr bwMode="auto">
            <a:xfrm>
              <a:off x="7520371" y="1956886"/>
              <a:ext cx="365809" cy="400104"/>
            </a:xfrm>
            <a:prstGeom prst="rect">
              <a:avLst/>
            </a:prstGeom>
            <a:solidFill>
              <a:srgbClr val="FFD8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Garamond" pitchFamily="18" charset="0"/>
                </a:rPr>
                <a:t>E</a:t>
              </a:r>
            </a:p>
          </p:txBody>
        </p:sp>
        <p:sp>
          <p:nvSpPr>
            <p:cNvPr id="81941" name="ZoneTexte 28"/>
            <p:cNvSpPr txBox="1">
              <a:spLocks noChangeArrowheads="1"/>
            </p:cNvSpPr>
            <p:nvPr/>
          </p:nvSpPr>
          <p:spPr bwMode="auto">
            <a:xfrm rot="408353">
              <a:off x="5843594" y="1380829"/>
              <a:ext cx="10021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Garamond" pitchFamily="18" charset="0"/>
                </a:rPr>
                <a:t>(</a:t>
              </a:r>
              <a:r>
                <a:rPr lang="fr-FR" sz="2000">
                  <a:solidFill>
                    <a:srgbClr val="FF0000"/>
                  </a:solidFill>
                  <a:latin typeface="Garamond" pitchFamily="18" charset="0"/>
                </a:rPr>
                <a:t>10, up</a:t>
              </a:r>
              <a:r>
                <a:rPr lang="fr-FR" sz="2000">
                  <a:latin typeface="Garamond" pitchFamily="18" charset="0"/>
                </a:rPr>
                <a:t>)</a:t>
              </a:r>
            </a:p>
          </p:txBody>
        </p:sp>
      </p:grpSp>
      <p:graphicFrame>
        <p:nvGraphicFramePr>
          <p:cNvPr id="41" name="Tableau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406974"/>
              </p:ext>
            </p:extLst>
          </p:nvPr>
        </p:nvGraphicFramePr>
        <p:xfrm>
          <a:off x="35496" y="4068291"/>
          <a:ext cx="4490518" cy="1467485"/>
        </p:xfrm>
        <a:graphic>
          <a:graphicData uri="http://schemas.openxmlformats.org/drawingml/2006/table">
            <a:tbl>
              <a:tblPr/>
              <a:tblGrid>
                <a:gridCol w="2164326"/>
                <a:gridCol w="1156649"/>
                <a:gridCol w="1169543"/>
              </a:tblGrid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6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8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18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  <a:endParaRPr lang="fr-FR" sz="18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2</a:t>
                      </a:r>
                      <a:endParaRPr lang="fr-FR" sz="18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8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8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8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8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8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2</a:t>
                      </a:r>
                      <a:endParaRPr lang="fr-FR" sz="18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Tableau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311226"/>
              </p:ext>
            </p:extLst>
          </p:nvPr>
        </p:nvGraphicFramePr>
        <p:xfrm>
          <a:off x="4611670" y="4077072"/>
          <a:ext cx="4490518" cy="1467485"/>
        </p:xfrm>
        <a:graphic>
          <a:graphicData uri="http://schemas.openxmlformats.org/drawingml/2006/table">
            <a:tbl>
              <a:tblPr/>
              <a:tblGrid>
                <a:gridCol w="2164326"/>
                <a:gridCol w="1156649"/>
                <a:gridCol w="1169543"/>
              </a:tblGrid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err="1">
                          <a:latin typeface="Garamond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1800" b="1" dirty="0">
                          <a:latin typeface="Garamond"/>
                          <a:ea typeface="Calibri"/>
                          <a:cs typeface="Times New Roman"/>
                        </a:rPr>
                        <a:t> hop</a:t>
                      </a:r>
                      <a:endParaRPr lang="fr-FR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Garamond"/>
                          <a:ea typeface="Calibri"/>
                          <a:cs typeface="Times New Roman"/>
                          <a:sym typeface="Wingdings" pitchFamily="2" charset="2"/>
                        </a:rPr>
                        <a:t>Coût</a:t>
                      </a:r>
                      <a:endParaRPr lang="fr-FR" sz="1800" b="1" kern="1200" dirty="0" smtClean="0">
                        <a:solidFill>
                          <a:schemeClr val="tx1"/>
                        </a:solidFill>
                        <a:latin typeface="Garamond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10</a:t>
                      </a:r>
                      <a:endParaRPr lang="fr-FR" sz="18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18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  <a:endParaRPr lang="fr-FR" sz="18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35</a:t>
                      </a:r>
                      <a:endParaRPr lang="fr-FR" sz="18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8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8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25</a:t>
                      </a:r>
                      <a:endParaRPr lang="fr-FR" sz="18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8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  <a:endParaRPr lang="fr-FR" sz="18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45</a:t>
                      </a:r>
                      <a:endParaRPr lang="fr-FR" sz="18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44" name="ZoneTexte 43"/>
          <p:cNvSpPr txBox="1"/>
          <p:nvPr/>
        </p:nvSpPr>
        <p:spPr>
          <a:xfrm>
            <a:off x="515388" y="5621178"/>
            <a:ext cx="3251404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Table de routage de A (RIP)</a:t>
            </a:r>
            <a:endParaRPr lang="fr-FR" sz="2000" dirty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4974928" y="5621178"/>
            <a:ext cx="3462999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Table de routage de A (OSPF)</a:t>
            </a:r>
            <a:endParaRPr lang="fr-FR" sz="2000" dirty="0">
              <a:solidFill>
                <a:srgbClr val="FF0000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78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re 1"/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490538"/>
          </a:xfrm>
        </p:spPr>
        <p:txBody>
          <a:bodyPr/>
          <a:lstStyle/>
          <a:p>
            <a:r>
              <a:rPr lang="fr-FR" sz="2800" b="1" dirty="0">
                <a:latin typeface="Garamond" pitchFamily="18" charset="0"/>
              </a:rPr>
              <a:t>Changement de </a:t>
            </a:r>
            <a:r>
              <a:rPr lang="fr-FR" sz="2800" b="1" dirty="0" smtClean="0">
                <a:latin typeface="Garamond" pitchFamily="18" charset="0"/>
              </a:rPr>
              <a:t>topologie dans OSPF</a:t>
            </a:r>
          </a:p>
        </p:txBody>
      </p:sp>
      <p:sp>
        <p:nvSpPr>
          <p:cNvPr id="17411" name="Espace réservé du contenu 2"/>
          <p:cNvSpPr>
            <a:spLocks noGrp="1"/>
          </p:cNvSpPr>
          <p:nvPr>
            <p:ph idx="1"/>
          </p:nvPr>
        </p:nvSpPr>
        <p:spPr>
          <a:xfrm>
            <a:off x="1127154" y="651752"/>
            <a:ext cx="6541190" cy="1440160"/>
          </a:xfrm>
          <a:solidFill>
            <a:srgbClr val="FFC993"/>
          </a:solidFill>
        </p:spPr>
        <p:txBody>
          <a:bodyPr/>
          <a:lstStyle/>
          <a:p>
            <a:pPr algn="just">
              <a:defRPr/>
            </a:pPr>
            <a:r>
              <a:rPr lang="fr-FR" sz="2000" b="1" dirty="0" smtClean="0">
                <a:latin typeface="Garamond" pitchFamily="18" charset="0"/>
              </a:rPr>
              <a:t>Changement de topologie :</a:t>
            </a:r>
          </a:p>
          <a:p>
            <a:pPr lvl="1" algn="just">
              <a:defRPr/>
            </a:pPr>
            <a:r>
              <a:rPr lang="fr-FR" sz="2000" dirty="0">
                <a:latin typeface="Garamond" pitchFamily="18" charset="0"/>
              </a:rPr>
              <a:t>Changement de </a:t>
            </a:r>
            <a:r>
              <a:rPr lang="fr-FR" sz="2000" dirty="0" smtClean="0">
                <a:latin typeface="Garamond" pitchFamily="18" charset="0"/>
              </a:rPr>
              <a:t>coût (changement de la bande passante). </a:t>
            </a:r>
          </a:p>
          <a:p>
            <a:pPr lvl="1" algn="just">
              <a:defRPr/>
            </a:pPr>
            <a:r>
              <a:rPr lang="fr-FR" sz="2000" dirty="0" smtClean="0">
                <a:latin typeface="Garamond" pitchFamily="18" charset="0"/>
              </a:rPr>
              <a:t>Rupture ou réparation d’un lien. </a:t>
            </a:r>
          </a:p>
          <a:p>
            <a:pPr lvl="1" algn="just">
              <a:defRPr/>
            </a:pPr>
            <a:r>
              <a:rPr lang="fr-FR" sz="2000" dirty="0" smtClean="0">
                <a:latin typeface="Garamond" pitchFamily="18" charset="0"/>
              </a:rPr>
              <a:t>Panne ou recouvrement d’un routeur. </a:t>
            </a:r>
          </a:p>
          <a:p>
            <a:pPr lvl="1" algn="just">
              <a:buFont typeface="Wingdings" pitchFamily="2" charset="2"/>
              <a:buNone/>
              <a:defRPr/>
            </a:pPr>
            <a:endParaRPr lang="fr-FR" sz="1800" dirty="0" smtClean="0">
              <a:latin typeface="Garamond" pitchFamily="18" charset="0"/>
            </a:endParaRPr>
          </a:p>
          <a:p>
            <a:pPr marL="342900" lvl="1" indent="-342900" algn="just">
              <a:buClr>
                <a:schemeClr val="accent2"/>
              </a:buClr>
              <a:buSzTx/>
              <a:defRPr/>
            </a:pPr>
            <a:endParaRPr lang="fr-FR" sz="2000" dirty="0" smtClean="0">
              <a:latin typeface="Garamond" pitchFamily="18" charset="0"/>
            </a:endParaRPr>
          </a:p>
          <a:p>
            <a:pPr marL="342900" lvl="1" indent="-342900" algn="just">
              <a:buClr>
                <a:schemeClr val="accent2"/>
              </a:buClr>
              <a:buSzTx/>
              <a:defRPr/>
            </a:pPr>
            <a:endParaRPr lang="fr-FR" sz="2000" dirty="0" smtClean="0">
              <a:latin typeface="Garamond" pitchFamily="18" charset="0"/>
            </a:endParaRPr>
          </a:p>
          <a:p>
            <a:pPr algn="just">
              <a:defRPr/>
            </a:pPr>
            <a:endParaRPr lang="fr-FR" sz="2000" dirty="0" smtClean="0">
              <a:latin typeface="Garamond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A275B4-A333-4BAD-9EE0-57BE8102F8F6}" type="slidenum">
              <a:rPr lang="fr-FR" smtClean="0"/>
              <a:pPr>
                <a:defRPr/>
              </a:pPr>
              <a:t>49</a:t>
            </a:fld>
            <a:endParaRPr lang="fr-FR"/>
          </a:p>
        </p:txBody>
      </p:sp>
      <p:sp>
        <p:nvSpPr>
          <p:cNvPr id="82950" name="Accolade fermante 6"/>
          <p:cNvSpPr>
            <a:spLocks/>
          </p:cNvSpPr>
          <p:nvPr/>
        </p:nvSpPr>
        <p:spPr bwMode="auto">
          <a:xfrm>
            <a:off x="10980738" y="908050"/>
            <a:ext cx="46037" cy="73025"/>
          </a:xfrm>
          <a:prstGeom prst="rightBrace">
            <a:avLst>
              <a:gd name="adj1" fmla="val 8394"/>
              <a:gd name="adj2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5536" y="2852936"/>
            <a:ext cx="5224227" cy="40011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fr-FR" sz="2000" dirty="0">
                <a:solidFill>
                  <a:srgbClr val="C00000"/>
                </a:solidFill>
                <a:latin typeface="Garamond" pitchFamily="18" charset="0"/>
              </a:rPr>
              <a:t>Tous les routeurs sont immédiatement avertis</a:t>
            </a:r>
          </a:p>
        </p:txBody>
      </p:sp>
      <p:sp>
        <p:nvSpPr>
          <p:cNvPr id="82952" name="ZoneTexte 11"/>
          <p:cNvSpPr txBox="1">
            <a:spLocks noChangeArrowheads="1"/>
          </p:cNvSpPr>
          <p:nvPr/>
        </p:nvSpPr>
        <p:spPr bwMode="auto">
          <a:xfrm>
            <a:off x="3584555" y="3739679"/>
            <a:ext cx="5485604" cy="769441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just" eaLnBrk="1" hangingPunct="1"/>
            <a:r>
              <a:rPr lang="fr-FR" sz="2000" dirty="0">
                <a:latin typeface="Garamond" pitchFamily="18" charset="0"/>
              </a:rPr>
              <a:t>Diffuser 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que les changements d’état sur les </a:t>
            </a:r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liens:</a:t>
            </a:r>
          </a:p>
          <a:p>
            <a:pPr eaLnBrk="1" hangingPunct="1"/>
            <a:r>
              <a:rPr lang="fr-FR" sz="2000" dirty="0" smtClean="0">
                <a:latin typeface="Garamond" pitchFamily="18" charset="0"/>
                <a:sym typeface="Wingdings" pitchFamily="2" charset="2"/>
              </a:rPr>
              <a:t>Paquets</a:t>
            </a:r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 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Link State Updates (</a:t>
            </a:r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LSU)</a:t>
            </a:r>
          </a:p>
        </p:txBody>
      </p:sp>
      <p:sp>
        <p:nvSpPr>
          <p:cNvPr id="82954" name="Flèche droite 13"/>
          <p:cNvSpPr>
            <a:spLocks noChangeArrowheads="1"/>
          </p:cNvSpPr>
          <p:nvPr/>
        </p:nvSpPr>
        <p:spPr bwMode="auto">
          <a:xfrm rot="5400000">
            <a:off x="3849060" y="2274012"/>
            <a:ext cx="648072" cy="365760"/>
          </a:xfrm>
          <a:prstGeom prst="rightArrow">
            <a:avLst>
              <a:gd name="adj1" fmla="val 50000"/>
              <a:gd name="adj2" fmla="val 50186"/>
            </a:avLst>
          </a:prstGeom>
          <a:solidFill>
            <a:srgbClr val="FF0000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ZoneTexte 2"/>
          <p:cNvSpPr txBox="1"/>
          <p:nvPr/>
        </p:nvSpPr>
        <p:spPr>
          <a:xfrm>
            <a:off x="1403648" y="5517232"/>
            <a:ext cx="6241709" cy="769441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000" dirty="0" smtClean="0">
                <a:solidFill>
                  <a:srgbClr val="800000"/>
                </a:solidFill>
                <a:latin typeface="Garamond" pitchFamily="18" charset="0"/>
              </a:rPr>
              <a:t>RIP : protocole à</a:t>
            </a:r>
            <a:r>
              <a:rPr lang="fr-FR" sz="2000" dirty="0">
                <a:solidFill>
                  <a:srgbClr val="800000"/>
                </a:solidFill>
                <a:latin typeface="Garamond" pitchFamily="18" charset="0"/>
              </a:rPr>
              <a:t> vecteur de distances (Distance </a:t>
            </a:r>
            <a:r>
              <a:rPr lang="fr-FR" sz="2000" dirty="0" err="1">
                <a:solidFill>
                  <a:srgbClr val="800000"/>
                </a:solidFill>
                <a:latin typeface="Garamond" pitchFamily="18" charset="0"/>
              </a:rPr>
              <a:t>Vector</a:t>
            </a:r>
            <a:r>
              <a:rPr lang="fr-FR" sz="2000" dirty="0">
                <a:solidFill>
                  <a:srgbClr val="800000"/>
                </a:solidFill>
                <a:latin typeface="Garamond" pitchFamily="18" charset="0"/>
              </a:rPr>
              <a:t>)</a:t>
            </a:r>
          </a:p>
          <a:p>
            <a:pPr>
              <a:defRPr/>
            </a:pPr>
            <a:r>
              <a:rPr lang="fr-FR" sz="2000" dirty="0" smtClean="0">
                <a:solidFill>
                  <a:srgbClr val="800000"/>
                </a:solidFill>
                <a:latin typeface="Garamond" pitchFamily="18" charset="0"/>
              </a:rPr>
              <a:t>OSPF : protocoles </a:t>
            </a:r>
            <a:r>
              <a:rPr lang="fr-FR" sz="2000" dirty="0">
                <a:solidFill>
                  <a:srgbClr val="800000"/>
                </a:solidFill>
                <a:latin typeface="Garamond" pitchFamily="18" charset="0"/>
              </a:rPr>
              <a:t>à état de </a:t>
            </a:r>
            <a:r>
              <a:rPr lang="fr-FR" sz="2000" dirty="0" smtClean="0">
                <a:solidFill>
                  <a:srgbClr val="800000"/>
                </a:solidFill>
                <a:latin typeface="Garamond" pitchFamily="18" charset="0"/>
              </a:rPr>
              <a:t>lien (Link </a:t>
            </a:r>
            <a:r>
              <a:rPr lang="fr-FR" sz="2000" dirty="0">
                <a:solidFill>
                  <a:srgbClr val="800000"/>
                </a:solidFill>
                <a:latin typeface="Garamond" pitchFamily="18" charset="0"/>
              </a:rPr>
              <a:t>States</a:t>
            </a:r>
            <a:r>
              <a:rPr lang="fr-FR" sz="2000" dirty="0" smtClean="0">
                <a:solidFill>
                  <a:srgbClr val="800000"/>
                </a:solidFill>
                <a:latin typeface="Garamond" pitchFamily="18" charset="0"/>
              </a:rPr>
              <a:t>)</a:t>
            </a:r>
            <a:endParaRPr lang="fr-FR" sz="2000" dirty="0">
              <a:solidFill>
                <a:srgbClr val="8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4735" y="4757082"/>
            <a:ext cx="4510402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pPr algn="just" eaLnBrk="1" hangingPunct="1"/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RIP envoie la table de routage complète</a:t>
            </a:r>
          </a:p>
        </p:txBody>
      </p:sp>
      <p:sp>
        <p:nvSpPr>
          <p:cNvPr id="5" name="Flèche à angle droit 4"/>
          <p:cNvSpPr/>
          <p:nvPr/>
        </p:nvSpPr>
        <p:spPr bwMode="auto">
          <a:xfrm rot="5400000">
            <a:off x="552124" y="5288636"/>
            <a:ext cx="850392" cy="731520"/>
          </a:xfrm>
          <a:prstGeom prst="bentUp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7504" y="4653136"/>
            <a:ext cx="7704856" cy="1800200"/>
          </a:xfrm>
          <a:prstGeom prst="rect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Virage 9"/>
          <p:cNvSpPr/>
          <p:nvPr/>
        </p:nvSpPr>
        <p:spPr bwMode="auto">
          <a:xfrm rot="5400000">
            <a:off x="5800179" y="2839013"/>
            <a:ext cx="731520" cy="965510"/>
          </a:xfrm>
          <a:prstGeom prst="ben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43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07950" y="1320800"/>
            <a:ext cx="8891588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buFont typeface="Wingdings" pitchFamily="2" charset="2"/>
              <a:buChar char="q"/>
              <a:defRPr/>
            </a:pP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Peut gérer de larges réseaux.</a:t>
            </a:r>
          </a:p>
          <a:p>
            <a:pPr marL="800100" lvl="1" indent="-342900" algn="just"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fr-FR" sz="2000" b="0" dirty="0">
                <a:solidFill>
                  <a:schemeClr val="tx1"/>
                </a:solidFill>
                <a:latin typeface="Garamond" pitchFamily="18" charset="0"/>
              </a:rPr>
              <a:t>Aucune limitation sur le nombre de sauts.</a:t>
            </a:r>
          </a:p>
          <a:p>
            <a:pPr algn="just">
              <a:defRPr/>
            </a:pPr>
            <a:endParaRPr lang="fr-FR" sz="2000" dirty="0">
              <a:solidFill>
                <a:srgbClr val="FF0000"/>
              </a:solidFill>
              <a:latin typeface="Garamond" pitchFamily="18" charset="0"/>
            </a:endParaRPr>
          </a:p>
          <a:p>
            <a:pPr marL="800100" lvl="1" indent="-342900" algn="just">
              <a:buFont typeface="Wingdings" pitchFamily="2" charset="2"/>
              <a:buChar char="q"/>
              <a:defRPr/>
            </a:pPr>
            <a:endParaRPr lang="fr-FR" sz="2000" b="0" dirty="0">
              <a:solidFill>
                <a:schemeClr val="tx1"/>
              </a:solidFill>
              <a:latin typeface="Garamond" pitchFamily="18" charset="0"/>
            </a:endParaRPr>
          </a:p>
          <a:p>
            <a:pPr marL="800100" lvl="1" indent="-342900" algn="just">
              <a:buClr>
                <a:srgbClr val="FF0000"/>
              </a:buClr>
              <a:buFont typeface="Wingdings" pitchFamily="2" charset="2"/>
              <a:buChar char="q"/>
              <a:defRPr/>
            </a:pPr>
            <a:endParaRPr lang="fr-FR" sz="2000" b="0" dirty="0">
              <a:solidFill>
                <a:schemeClr val="tx1"/>
              </a:solidFill>
              <a:latin typeface="Garamond" pitchFamily="18" charset="0"/>
              <a:cs typeface="+mn-cs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5800" y="115888"/>
            <a:ext cx="7772400" cy="620712"/>
          </a:xfrm>
          <a:prstGeom prst="rect">
            <a:avLst/>
          </a:prstGeom>
          <a:noFill/>
        </p:spPr>
        <p:txBody>
          <a:bodyPr lIns="92075" tIns="46038" rIns="92075" bIns="46038"/>
          <a:lstStyle/>
          <a:p>
            <a:pPr>
              <a:spcBef>
                <a:spcPct val="0"/>
              </a:spcBef>
              <a:buClrTx/>
              <a:defRPr/>
            </a:pPr>
            <a:r>
              <a:rPr lang="fr-FR" sz="2800" kern="0" dirty="0">
                <a:solidFill>
                  <a:schemeClr val="accent2"/>
                </a:solidFill>
                <a:latin typeface="Garamond" pitchFamily="18" charset="0"/>
                <a:ea typeface="+mj-ea"/>
                <a:cs typeface="+mj-cs"/>
              </a:rPr>
              <a:t>Motivations et principe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08F75-970C-499E-9A02-D5AF478602F6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  <p:sp>
        <p:nvSpPr>
          <p:cNvPr id="67589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675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67591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67592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67593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872296" y="664854"/>
            <a:ext cx="7680960" cy="548640"/>
          </a:xfrm>
          <a:prstGeom prst="rect">
            <a:avLst/>
          </a:prstGeom>
          <a:solidFill>
            <a:srgbClr val="FFC993"/>
          </a:solidFill>
          <a:ln>
            <a:noFill/>
          </a:ln>
          <a:extLst/>
        </p:spPr>
        <p:txBody>
          <a:bodyPr>
            <a:spAutoFit/>
          </a:bodyPr>
          <a:lstStyle/>
          <a:p>
            <a:r>
              <a:rPr lang="fr-FR" sz="2400" dirty="0" smtClean="0">
                <a:solidFill>
                  <a:schemeClr val="tx2"/>
                </a:solidFill>
                <a:latin typeface="Garamond" pitchFamily="18" charset="0"/>
              </a:rPr>
              <a:t>OSPF a </a:t>
            </a:r>
            <a:r>
              <a:rPr lang="fr-FR" sz="2400" dirty="0">
                <a:solidFill>
                  <a:schemeClr val="tx2"/>
                </a:solidFill>
                <a:latin typeface="Garamond" pitchFamily="18" charset="0"/>
              </a:rPr>
              <a:t>été conçu pour s’affranchir des limitations de RIP</a:t>
            </a:r>
            <a:endParaRPr lang="fr-FR" sz="240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152216" y="1307152"/>
            <a:ext cx="5067856" cy="8229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61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re 1"/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419100"/>
          </a:xfrm>
        </p:spPr>
        <p:txBody>
          <a:bodyPr/>
          <a:lstStyle/>
          <a:p>
            <a:r>
              <a:rPr lang="fr-FR" sz="2800" b="1" dirty="0" smtClean="0">
                <a:latin typeface="Garamond" pitchFamily="18" charset="0"/>
              </a:rPr>
              <a:t>OSPF : changement </a:t>
            </a:r>
            <a:r>
              <a:rPr lang="fr-FR" sz="2800" b="1" dirty="0">
                <a:latin typeface="Garamond" pitchFamily="18" charset="0"/>
              </a:rPr>
              <a:t>de </a:t>
            </a:r>
            <a:r>
              <a:rPr lang="fr-FR" sz="2800" b="1" dirty="0" smtClean="0">
                <a:latin typeface="Garamond" pitchFamily="18" charset="0"/>
              </a:rPr>
              <a:t>coût</a:t>
            </a:r>
          </a:p>
        </p:txBody>
      </p:sp>
      <p:sp>
        <p:nvSpPr>
          <p:cNvPr id="33" name="Espace réservé du numéro de diapositive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CECEC-2157-4817-A7CB-4A70E6F76D99}" type="slidenum">
              <a:rPr lang="fr-FR" smtClean="0"/>
              <a:pPr>
                <a:defRPr/>
              </a:pPr>
              <a:t>50</a:t>
            </a:fld>
            <a:endParaRPr lang="fr-FR"/>
          </a:p>
        </p:txBody>
      </p:sp>
      <p:grpSp>
        <p:nvGrpSpPr>
          <p:cNvPr id="83975" name="Groupe 30"/>
          <p:cNvGrpSpPr>
            <a:grpSpLocks/>
          </p:cNvGrpSpPr>
          <p:nvPr/>
        </p:nvGrpSpPr>
        <p:grpSpPr bwMode="auto">
          <a:xfrm>
            <a:off x="684213" y="652463"/>
            <a:ext cx="6986587" cy="2200275"/>
            <a:chOff x="899592" y="980728"/>
            <a:chExt cx="6986588" cy="2200275"/>
          </a:xfrm>
        </p:grpSpPr>
        <p:grpSp>
          <p:nvGrpSpPr>
            <p:cNvPr id="83986" name="Groupe 24"/>
            <p:cNvGrpSpPr>
              <a:grpSpLocks/>
            </p:cNvGrpSpPr>
            <p:nvPr/>
          </p:nvGrpSpPr>
          <p:grpSpPr bwMode="auto">
            <a:xfrm>
              <a:off x="899592" y="980728"/>
              <a:ext cx="6091850" cy="2200275"/>
              <a:chOff x="791330" y="436143"/>
              <a:chExt cx="6092148" cy="2200310"/>
            </a:xfrm>
          </p:grpSpPr>
          <p:sp>
            <p:nvSpPr>
              <p:cNvPr id="83991" name="Ellipse 4"/>
              <p:cNvSpPr>
                <a:spLocks noChangeArrowheads="1"/>
              </p:cNvSpPr>
              <p:nvPr/>
            </p:nvSpPr>
            <p:spPr bwMode="auto">
              <a:xfrm>
                <a:off x="4656482" y="908184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3992" name="Ellipse 5"/>
              <p:cNvSpPr>
                <a:spLocks noChangeArrowheads="1"/>
              </p:cNvSpPr>
              <p:nvPr/>
            </p:nvSpPr>
            <p:spPr bwMode="auto">
              <a:xfrm>
                <a:off x="2784138" y="1088317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3993" name="Ellipse 6"/>
              <p:cNvSpPr>
                <a:spLocks noChangeArrowheads="1"/>
              </p:cNvSpPr>
              <p:nvPr/>
            </p:nvSpPr>
            <p:spPr bwMode="auto">
              <a:xfrm>
                <a:off x="1199847" y="1448328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3994" name="Ellipse 7"/>
              <p:cNvSpPr>
                <a:spLocks noChangeArrowheads="1"/>
              </p:cNvSpPr>
              <p:nvPr/>
            </p:nvSpPr>
            <p:spPr bwMode="auto">
              <a:xfrm>
                <a:off x="3576284" y="2096429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cxnSp>
            <p:nvCxnSpPr>
              <p:cNvPr id="83995" name="Connecteur droit 9"/>
              <p:cNvCxnSpPr>
                <a:cxnSpLocks noChangeShapeType="1"/>
                <a:stCxn id="83991" idx="2"/>
                <a:endCxn id="83992" idx="7"/>
              </p:cNvCxnSpPr>
              <p:nvPr/>
            </p:nvCxnSpPr>
            <p:spPr bwMode="auto">
              <a:xfrm flipH="1" flipV="1">
                <a:off x="3245090" y="1167402"/>
                <a:ext cx="1411392" cy="10794"/>
              </a:xfrm>
              <a:prstGeom prst="line">
                <a:avLst/>
              </a:prstGeom>
              <a:noFill/>
              <a:ln w="28575" algn="ctr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996" name="Connecteur droit 10"/>
              <p:cNvCxnSpPr>
                <a:cxnSpLocks noChangeShapeType="1"/>
                <a:stCxn id="83987" idx="3"/>
                <a:endCxn id="83994" idx="6"/>
              </p:cNvCxnSpPr>
              <p:nvPr/>
            </p:nvCxnSpPr>
            <p:spPr bwMode="auto">
              <a:xfrm flipH="1">
                <a:off x="4116322" y="1801161"/>
                <a:ext cx="2767156" cy="565280"/>
              </a:xfrm>
              <a:prstGeom prst="line">
                <a:avLst/>
              </a:prstGeom>
              <a:noFill/>
              <a:ln w="28575" algn="ctr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997" name="Connecteur droit 13"/>
              <p:cNvCxnSpPr>
                <a:cxnSpLocks noChangeShapeType="1"/>
                <a:stCxn id="83992" idx="2"/>
              </p:cNvCxnSpPr>
              <p:nvPr/>
            </p:nvCxnSpPr>
            <p:spPr bwMode="auto">
              <a:xfrm flipH="1">
                <a:off x="1775953" y="1358329"/>
                <a:ext cx="1008185" cy="270012"/>
              </a:xfrm>
              <a:prstGeom prst="line">
                <a:avLst/>
              </a:prstGeom>
              <a:noFill/>
              <a:ln w="28575" algn="ctr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998" name="Connecteur droit 17"/>
              <p:cNvCxnSpPr>
                <a:cxnSpLocks noChangeShapeType="1"/>
                <a:stCxn id="83994" idx="2"/>
              </p:cNvCxnSpPr>
              <p:nvPr/>
            </p:nvCxnSpPr>
            <p:spPr bwMode="auto">
              <a:xfrm flipH="1" flipV="1">
                <a:off x="1703940" y="1880395"/>
                <a:ext cx="1872344" cy="486046"/>
              </a:xfrm>
              <a:prstGeom prst="line">
                <a:avLst/>
              </a:prstGeom>
              <a:noFill/>
              <a:ln w="28575" algn="ctr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3999" name="ZoneTexte 19"/>
              <p:cNvSpPr txBox="1">
                <a:spLocks noChangeArrowheads="1"/>
              </p:cNvSpPr>
              <p:nvPr/>
            </p:nvSpPr>
            <p:spPr bwMode="auto">
              <a:xfrm>
                <a:off x="791330" y="1556333"/>
                <a:ext cx="353008" cy="400128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A</a:t>
                </a:r>
              </a:p>
            </p:txBody>
          </p:sp>
          <p:sp>
            <p:nvSpPr>
              <p:cNvPr id="84000" name="ZoneTexte 20"/>
              <p:cNvSpPr txBox="1">
                <a:spLocks noChangeArrowheads="1"/>
              </p:cNvSpPr>
              <p:nvPr/>
            </p:nvSpPr>
            <p:spPr bwMode="auto">
              <a:xfrm>
                <a:off x="4754243" y="436143"/>
                <a:ext cx="357811" cy="400110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C</a:t>
                </a:r>
              </a:p>
            </p:txBody>
          </p:sp>
          <p:sp>
            <p:nvSpPr>
              <p:cNvPr id="84001" name="ZoneTexte 21"/>
              <p:cNvSpPr txBox="1">
                <a:spLocks noChangeArrowheads="1"/>
              </p:cNvSpPr>
              <p:nvPr/>
            </p:nvSpPr>
            <p:spPr bwMode="auto">
              <a:xfrm>
                <a:off x="2881929" y="620229"/>
                <a:ext cx="357811" cy="400110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B</a:t>
                </a:r>
              </a:p>
            </p:txBody>
          </p:sp>
          <p:sp>
            <p:nvSpPr>
              <p:cNvPr id="84002" name="ZoneTexte 22"/>
              <p:cNvSpPr txBox="1">
                <a:spLocks noChangeArrowheads="1"/>
              </p:cNvSpPr>
              <p:nvPr/>
            </p:nvSpPr>
            <p:spPr bwMode="auto">
              <a:xfrm>
                <a:off x="3671813" y="1628341"/>
                <a:ext cx="363646" cy="400110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D</a:t>
                </a:r>
              </a:p>
            </p:txBody>
          </p:sp>
          <p:sp>
            <p:nvSpPr>
              <p:cNvPr id="84003" name="ZoneTexte 23"/>
              <p:cNvSpPr txBox="1">
                <a:spLocks noChangeArrowheads="1"/>
              </p:cNvSpPr>
              <p:nvPr/>
            </p:nvSpPr>
            <p:spPr bwMode="auto">
              <a:xfrm>
                <a:off x="3481585" y="764158"/>
                <a:ext cx="1021484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25,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  <p:sp>
            <p:nvSpPr>
              <p:cNvPr id="84004" name="ZoneTexte 25"/>
              <p:cNvSpPr txBox="1">
                <a:spLocks noChangeArrowheads="1"/>
              </p:cNvSpPr>
              <p:nvPr/>
            </p:nvSpPr>
            <p:spPr bwMode="auto">
              <a:xfrm rot="20853918">
                <a:off x="5138462" y="2180507"/>
                <a:ext cx="1021484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 dirty="0" smtClean="0">
                    <a:latin typeface="Garamond" pitchFamily="18" charset="0"/>
                  </a:rPr>
                  <a:t>(</a:t>
                </a:r>
                <a:r>
                  <a:rPr lang="fr-FR" sz="2000" dirty="0" smtClean="0">
                    <a:solidFill>
                      <a:srgbClr val="FF0000"/>
                    </a:solidFill>
                    <a:latin typeface="Garamond" pitchFamily="18" charset="0"/>
                  </a:rPr>
                  <a:t>25, </a:t>
                </a:r>
                <a:r>
                  <a:rPr lang="fr-FR" sz="2000" dirty="0">
                    <a:solidFill>
                      <a:srgbClr val="FF0000"/>
                    </a:solidFill>
                    <a:latin typeface="Garamond" pitchFamily="18" charset="0"/>
                  </a:rPr>
                  <a:t>up</a:t>
                </a:r>
                <a:r>
                  <a:rPr lang="fr-FR" sz="2000" dirty="0">
                    <a:latin typeface="Garamond" pitchFamily="18" charset="0"/>
                  </a:rPr>
                  <a:t>)</a:t>
                </a:r>
              </a:p>
            </p:txBody>
          </p:sp>
          <p:sp>
            <p:nvSpPr>
              <p:cNvPr id="84005" name="ZoneTexte 28"/>
              <p:cNvSpPr txBox="1">
                <a:spLocks noChangeArrowheads="1"/>
              </p:cNvSpPr>
              <p:nvPr/>
            </p:nvSpPr>
            <p:spPr bwMode="auto">
              <a:xfrm rot="-621140">
                <a:off x="1660137" y="1047968"/>
                <a:ext cx="1002247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10,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  <p:sp>
            <p:nvSpPr>
              <p:cNvPr id="84006" name="ZoneTexte 32"/>
              <p:cNvSpPr txBox="1">
                <a:spLocks noChangeArrowheads="1"/>
              </p:cNvSpPr>
              <p:nvPr/>
            </p:nvSpPr>
            <p:spPr bwMode="auto">
              <a:xfrm rot="814905">
                <a:off x="1899208" y="2177822"/>
                <a:ext cx="1021484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25,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</p:grpSp>
        <p:sp>
          <p:nvSpPr>
            <p:cNvPr id="83987" name="Ellipse 4"/>
            <p:cNvSpPr>
              <a:spLocks noChangeArrowheads="1"/>
            </p:cNvSpPr>
            <p:nvPr/>
          </p:nvSpPr>
          <p:spPr bwMode="auto">
            <a:xfrm>
              <a:off x="6912358" y="1884793"/>
              <a:ext cx="540012" cy="540015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83988" name="Connecteur droit 9"/>
            <p:cNvCxnSpPr>
              <a:cxnSpLocks noChangeShapeType="1"/>
              <a:stCxn id="83987" idx="1"/>
              <a:endCxn id="83991" idx="6"/>
            </p:cNvCxnSpPr>
            <p:nvPr/>
          </p:nvCxnSpPr>
          <p:spPr bwMode="auto">
            <a:xfrm flipH="1" flipV="1">
              <a:off x="5304566" y="1722769"/>
              <a:ext cx="1686875" cy="241107"/>
            </a:xfrm>
            <a:prstGeom prst="line">
              <a:avLst/>
            </a:prstGeom>
            <a:noFill/>
            <a:ln w="28575" algn="ctr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3989" name="ZoneTexte 20"/>
            <p:cNvSpPr txBox="1">
              <a:spLocks noChangeArrowheads="1"/>
            </p:cNvSpPr>
            <p:nvPr/>
          </p:nvSpPr>
          <p:spPr bwMode="auto">
            <a:xfrm>
              <a:off x="7520371" y="1956886"/>
              <a:ext cx="365809" cy="400104"/>
            </a:xfrm>
            <a:prstGeom prst="rect">
              <a:avLst/>
            </a:prstGeom>
            <a:solidFill>
              <a:srgbClr val="FFD8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Garamond" pitchFamily="18" charset="0"/>
                </a:rPr>
                <a:t>E</a:t>
              </a:r>
            </a:p>
          </p:txBody>
        </p:sp>
        <p:sp>
          <p:nvSpPr>
            <p:cNvPr id="83990" name="ZoneTexte 28"/>
            <p:cNvSpPr txBox="1">
              <a:spLocks noChangeArrowheads="1"/>
            </p:cNvSpPr>
            <p:nvPr/>
          </p:nvSpPr>
          <p:spPr bwMode="auto">
            <a:xfrm rot="408353">
              <a:off x="5843594" y="1380829"/>
              <a:ext cx="10021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Garamond" pitchFamily="18" charset="0"/>
                </a:rPr>
                <a:t>(</a:t>
              </a:r>
              <a:r>
                <a:rPr lang="fr-FR" sz="2000">
                  <a:solidFill>
                    <a:srgbClr val="FF0000"/>
                  </a:solidFill>
                  <a:latin typeface="Garamond" pitchFamily="18" charset="0"/>
                </a:rPr>
                <a:t>10, up</a:t>
              </a:r>
              <a:r>
                <a:rPr lang="fr-FR" sz="2000">
                  <a:latin typeface="Garamond" pitchFamily="18" charset="0"/>
                </a:rPr>
                <a:t>)</a:t>
              </a:r>
            </a:p>
          </p:txBody>
        </p:sp>
      </p:grpSp>
      <p:sp>
        <p:nvSpPr>
          <p:cNvPr id="41" name="Rectangle 34"/>
          <p:cNvSpPr>
            <a:spLocks noChangeArrowheads="1"/>
          </p:cNvSpPr>
          <p:nvPr/>
        </p:nvSpPr>
        <p:spPr bwMode="auto">
          <a:xfrm rot="-644774">
            <a:off x="5073650" y="2382838"/>
            <a:ext cx="935038" cy="431800"/>
          </a:xfrm>
          <a:prstGeom prst="rect">
            <a:avLst/>
          </a:prstGeom>
          <a:noFill/>
          <a:ln w="38100" algn="ctr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" name="Espace réservé du contenu 2"/>
          <p:cNvSpPr>
            <a:spLocks noGrp="1"/>
          </p:cNvSpPr>
          <p:nvPr>
            <p:ph idx="1"/>
          </p:nvPr>
        </p:nvSpPr>
        <p:spPr>
          <a:xfrm>
            <a:off x="179512" y="836613"/>
            <a:ext cx="8796893" cy="2219325"/>
          </a:xfrm>
        </p:spPr>
        <p:txBody>
          <a:bodyPr/>
          <a:lstStyle/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endParaRPr lang="fr-FR" sz="1800" b="1" dirty="0" smtClean="0">
              <a:latin typeface="Garamond" pitchFamily="18" charset="0"/>
            </a:endParaRPr>
          </a:p>
          <a:p>
            <a:endParaRPr lang="fr-FR" sz="1800" b="1" dirty="0" smtClean="0">
              <a:latin typeface="Garamond" pitchFamily="18" charset="0"/>
            </a:endParaRPr>
          </a:p>
          <a:p>
            <a:r>
              <a:rPr lang="fr-FR" sz="2000" b="1" dirty="0" smtClean="0">
                <a:latin typeface="Garamond" pitchFamily="18" charset="0"/>
              </a:rPr>
              <a:t>Avant le changement :</a:t>
            </a:r>
          </a:p>
          <a:p>
            <a:pPr marL="457200" lvl="1" indent="0">
              <a:buNone/>
            </a:pPr>
            <a:endParaRPr lang="fr-FR" sz="2000" b="1" dirty="0" smtClean="0">
              <a:latin typeface="Garamond" pitchFamily="18" charset="0"/>
            </a:endParaRPr>
          </a:p>
          <a:p>
            <a:pPr lvl="1"/>
            <a:endParaRPr lang="fr-FR" sz="2000" b="1" dirty="0" smtClean="0">
              <a:latin typeface="Garamond" pitchFamily="18" charset="0"/>
            </a:endParaRPr>
          </a:p>
          <a:p>
            <a:pPr marL="457200" lvl="1" indent="0">
              <a:buNone/>
            </a:pPr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179511" y="3155002"/>
            <a:ext cx="7772400" cy="778054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ZoneTexte 2"/>
          <p:cNvSpPr txBox="1"/>
          <p:nvPr/>
        </p:nvSpPr>
        <p:spPr>
          <a:xfrm>
            <a:off x="6220294" y="2380818"/>
            <a:ext cx="994183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Garamond" pitchFamily="18" charset="0"/>
              </a:rPr>
              <a:t>4 Mb/s</a:t>
            </a:r>
            <a:endParaRPr lang="fr-FR" sz="2000" dirty="0">
              <a:latin typeface="Garamond" pitchFamily="18" charset="0"/>
            </a:endParaRPr>
          </a:p>
        </p:txBody>
      </p:sp>
      <p:graphicFrame>
        <p:nvGraphicFramePr>
          <p:cNvPr id="44" name="Tableau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359500"/>
              </p:ext>
            </p:extLst>
          </p:nvPr>
        </p:nvGraphicFramePr>
        <p:xfrm>
          <a:off x="3132502" y="3250532"/>
          <a:ext cx="4678040" cy="586994"/>
        </p:xfrm>
        <a:graphic>
          <a:graphicData uri="http://schemas.openxmlformats.org/drawingml/2006/table">
            <a:tbl>
              <a:tblPr/>
              <a:tblGrid>
                <a:gridCol w="2258364"/>
                <a:gridCol w="1209838"/>
                <a:gridCol w="1209838"/>
              </a:tblGrid>
              <a:tr h="826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err="1">
                          <a:latin typeface="Garamond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1800" b="1" dirty="0">
                          <a:latin typeface="Garamond"/>
                          <a:ea typeface="Calibri"/>
                          <a:cs typeface="Times New Roman"/>
                        </a:rPr>
                        <a:t> hop</a:t>
                      </a:r>
                      <a:endParaRPr lang="fr-FR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Garamond"/>
                          <a:ea typeface="Calibri"/>
                          <a:cs typeface="Times New Roman"/>
                          <a:sym typeface="Wingdings" pitchFamily="2" charset="2"/>
                        </a:rPr>
                        <a:t>Coût</a:t>
                      </a:r>
                      <a:endParaRPr lang="fr-FR" sz="1800" b="1" kern="1200" dirty="0">
                        <a:solidFill>
                          <a:schemeClr val="tx1"/>
                        </a:solidFill>
                        <a:latin typeface="Garamond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826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45</a:t>
                      </a:r>
                      <a:endParaRPr lang="fr-FR" sz="18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76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re 1"/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419100"/>
          </a:xfrm>
        </p:spPr>
        <p:txBody>
          <a:bodyPr/>
          <a:lstStyle/>
          <a:p>
            <a:r>
              <a:rPr lang="fr-FR" sz="2800" b="1" dirty="0">
                <a:latin typeface="Garamond" pitchFamily="18" charset="0"/>
              </a:rPr>
              <a:t>OSPF : changement de coût</a:t>
            </a:r>
            <a:endParaRPr lang="fr-FR" sz="2800" b="1" dirty="0" smtClean="0">
              <a:latin typeface="Garamond" pitchFamily="18" charset="0"/>
            </a:endParaRPr>
          </a:p>
        </p:txBody>
      </p:sp>
      <p:sp>
        <p:nvSpPr>
          <p:cNvPr id="83971" name="Espace réservé du contenu 2"/>
          <p:cNvSpPr>
            <a:spLocks noGrp="1"/>
          </p:cNvSpPr>
          <p:nvPr>
            <p:ph idx="1"/>
          </p:nvPr>
        </p:nvSpPr>
        <p:spPr>
          <a:xfrm>
            <a:off x="179512" y="836613"/>
            <a:ext cx="8796893" cy="5761037"/>
          </a:xfrm>
        </p:spPr>
        <p:txBody>
          <a:bodyPr/>
          <a:lstStyle/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endParaRPr lang="fr-FR" sz="1800" b="1" dirty="0" smtClean="0">
              <a:latin typeface="Garamond" pitchFamily="18" charset="0"/>
            </a:endParaRPr>
          </a:p>
          <a:p>
            <a:endParaRPr lang="fr-FR" sz="1800" b="1" dirty="0" smtClean="0">
              <a:latin typeface="Garamond" pitchFamily="18" charset="0"/>
            </a:endParaRPr>
          </a:p>
          <a:p>
            <a:pPr marL="457200" lvl="1" indent="0">
              <a:buNone/>
            </a:pPr>
            <a:endParaRPr lang="fr-FR" sz="20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marL="457200" lvl="1" indent="0">
              <a:buNone/>
            </a:pPr>
            <a:endParaRPr lang="fr-FR" sz="2000" b="1" dirty="0" smtClean="0">
              <a:latin typeface="Garamond" pitchFamily="18" charset="0"/>
            </a:endParaRPr>
          </a:p>
          <a:p>
            <a:pPr marL="457200" lvl="1" indent="0">
              <a:buNone/>
            </a:pPr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</p:txBody>
      </p:sp>
      <p:sp>
        <p:nvSpPr>
          <p:cNvPr id="33" name="Espace réservé du numéro de diapositive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CECEC-2157-4817-A7CB-4A70E6F76D99}" type="slidenum">
              <a:rPr lang="fr-FR" smtClean="0"/>
              <a:pPr>
                <a:defRPr/>
              </a:pPr>
              <a:t>51</a:t>
            </a:fld>
            <a:endParaRPr lang="fr-FR"/>
          </a:p>
        </p:txBody>
      </p:sp>
      <p:grpSp>
        <p:nvGrpSpPr>
          <p:cNvPr id="83975" name="Groupe 30"/>
          <p:cNvGrpSpPr>
            <a:grpSpLocks/>
          </p:cNvGrpSpPr>
          <p:nvPr/>
        </p:nvGrpSpPr>
        <p:grpSpPr bwMode="auto">
          <a:xfrm>
            <a:off x="684213" y="652463"/>
            <a:ext cx="6986587" cy="2200275"/>
            <a:chOff x="899592" y="980728"/>
            <a:chExt cx="6986588" cy="2200275"/>
          </a:xfrm>
        </p:grpSpPr>
        <p:grpSp>
          <p:nvGrpSpPr>
            <p:cNvPr id="83986" name="Groupe 24"/>
            <p:cNvGrpSpPr>
              <a:grpSpLocks/>
            </p:cNvGrpSpPr>
            <p:nvPr/>
          </p:nvGrpSpPr>
          <p:grpSpPr bwMode="auto">
            <a:xfrm>
              <a:off x="899592" y="980728"/>
              <a:ext cx="6091850" cy="2200275"/>
              <a:chOff x="791330" y="436143"/>
              <a:chExt cx="6092148" cy="2200310"/>
            </a:xfrm>
          </p:grpSpPr>
          <p:sp>
            <p:nvSpPr>
              <p:cNvPr id="83991" name="Ellipse 4"/>
              <p:cNvSpPr>
                <a:spLocks noChangeArrowheads="1"/>
              </p:cNvSpPr>
              <p:nvPr/>
            </p:nvSpPr>
            <p:spPr bwMode="auto">
              <a:xfrm>
                <a:off x="4656482" y="908184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3992" name="Ellipse 5"/>
              <p:cNvSpPr>
                <a:spLocks noChangeArrowheads="1"/>
              </p:cNvSpPr>
              <p:nvPr/>
            </p:nvSpPr>
            <p:spPr bwMode="auto">
              <a:xfrm>
                <a:off x="2784138" y="1088317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3993" name="Ellipse 6"/>
              <p:cNvSpPr>
                <a:spLocks noChangeArrowheads="1"/>
              </p:cNvSpPr>
              <p:nvPr/>
            </p:nvSpPr>
            <p:spPr bwMode="auto">
              <a:xfrm>
                <a:off x="1199847" y="1448328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3994" name="Ellipse 7"/>
              <p:cNvSpPr>
                <a:spLocks noChangeArrowheads="1"/>
              </p:cNvSpPr>
              <p:nvPr/>
            </p:nvSpPr>
            <p:spPr bwMode="auto">
              <a:xfrm>
                <a:off x="3576284" y="2096429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cxnSp>
            <p:nvCxnSpPr>
              <p:cNvPr id="83995" name="Connecteur droit 9"/>
              <p:cNvCxnSpPr>
                <a:cxnSpLocks noChangeShapeType="1"/>
                <a:stCxn id="83991" idx="2"/>
                <a:endCxn id="83992" idx="7"/>
              </p:cNvCxnSpPr>
              <p:nvPr/>
            </p:nvCxnSpPr>
            <p:spPr bwMode="auto">
              <a:xfrm flipH="1" flipV="1">
                <a:off x="3245090" y="1167402"/>
                <a:ext cx="1411392" cy="10794"/>
              </a:xfrm>
              <a:prstGeom prst="line">
                <a:avLst/>
              </a:prstGeom>
              <a:noFill/>
              <a:ln w="28575" algn="ctr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996" name="Connecteur droit 10"/>
              <p:cNvCxnSpPr>
                <a:cxnSpLocks noChangeShapeType="1"/>
                <a:stCxn id="83987" idx="3"/>
                <a:endCxn id="83994" idx="6"/>
              </p:cNvCxnSpPr>
              <p:nvPr/>
            </p:nvCxnSpPr>
            <p:spPr bwMode="auto">
              <a:xfrm flipH="1">
                <a:off x="4116322" y="1801161"/>
                <a:ext cx="2767156" cy="565280"/>
              </a:xfrm>
              <a:prstGeom prst="line">
                <a:avLst/>
              </a:prstGeom>
              <a:noFill/>
              <a:ln w="28575" algn="ctr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997" name="Connecteur droit 13"/>
              <p:cNvCxnSpPr>
                <a:cxnSpLocks noChangeShapeType="1"/>
                <a:stCxn id="83992" idx="2"/>
              </p:cNvCxnSpPr>
              <p:nvPr/>
            </p:nvCxnSpPr>
            <p:spPr bwMode="auto">
              <a:xfrm flipH="1">
                <a:off x="1775953" y="1358329"/>
                <a:ext cx="1008185" cy="270012"/>
              </a:xfrm>
              <a:prstGeom prst="line">
                <a:avLst/>
              </a:prstGeom>
              <a:noFill/>
              <a:ln w="28575" algn="ctr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998" name="Connecteur droit 17"/>
              <p:cNvCxnSpPr>
                <a:cxnSpLocks noChangeShapeType="1"/>
                <a:stCxn id="83994" idx="2"/>
              </p:cNvCxnSpPr>
              <p:nvPr/>
            </p:nvCxnSpPr>
            <p:spPr bwMode="auto">
              <a:xfrm flipH="1" flipV="1">
                <a:off x="1703940" y="1880395"/>
                <a:ext cx="1872344" cy="486046"/>
              </a:xfrm>
              <a:prstGeom prst="line">
                <a:avLst/>
              </a:prstGeom>
              <a:noFill/>
              <a:ln w="28575" algn="ctr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3999" name="ZoneTexte 19"/>
              <p:cNvSpPr txBox="1">
                <a:spLocks noChangeArrowheads="1"/>
              </p:cNvSpPr>
              <p:nvPr/>
            </p:nvSpPr>
            <p:spPr bwMode="auto">
              <a:xfrm>
                <a:off x="791330" y="1556333"/>
                <a:ext cx="353008" cy="400128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A</a:t>
                </a:r>
              </a:p>
            </p:txBody>
          </p:sp>
          <p:sp>
            <p:nvSpPr>
              <p:cNvPr id="84000" name="ZoneTexte 20"/>
              <p:cNvSpPr txBox="1">
                <a:spLocks noChangeArrowheads="1"/>
              </p:cNvSpPr>
              <p:nvPr/>
            </p:nvSpPr>
            <p:spPr bwMode="auto">
              <a:xfrm>
                <a:off x="4754243" y="436143"/>
                <a:ext cx="357811" cy="400110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C</a:t>
                </a:r>
              </a:p>
            </p:txBody>
          </p:sp>
          <p:sp>
            <p:nvSpPr>
              <p:cNvPr id="84001" name="ZoneTexte 21"/>
              <p:cNvSpPr txBox="1">
                <a:spLocks noChangeArrowheads="1"/>
              </p:cNvSpPr>
              <p:nvPr/>
            </p:nvSpPr>
            <p:spPr bwMode="auto">
              <a:xfrm>
                <a:off x="2881929" y="620229"/>
                <a:ext cx="357811" cy="400110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B</a:t>
                </a:r>
              </a:p>
            </p:txBody>
          </p:sp>
          <p:sp>
            <p:nvSpPr>
              <p:cNvPr id="84002" name="ZoneTexte 22"/>
              <p:cNvSpPr txBox="1">
                <a:spLocks noChangeArrowheads="1"/>
              </p:cNvSpPr>
              <p:nvPr/>
            </p:nvSpPr>
            <p:spPr bwMode="auto">
              <a:xfrm>
                <a:off x="3671813" y="1628341"/>
                <a:ext cx="363646" cy="400110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D</a:t>
                </a:r>
              </a:p>
            </p:txBody>
          </p:sp>
          <p:sp>
            <p:nvSpPr>
              <p:cNvPr id="84003" name="ZoneTexte 23"/>
              <p:cNvSpPr txBox="1">
                <a:spLocks noChangeArrowheads="1"/>
              </p:cNvSpPr>
              <p:nvPr/>
            </p:nvSpPr>
            <p:spPr bwMode="auto">
              <a:xfrm>
                <a:off x="3481585" y="764158"/>
                <a:ext cx="1021484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25,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  <p:sp>
            <p:nvSpPr>
              <p:cNvPr id="84004" name="ZoneTexte 25"/>
              <p:cNvSpPr txBox="1">
                <a:spLocks noChangeArrowheads="1"/>
              </p:cNvSpPr>
              <p:nvPr/>
            </p:nvSpPr>
            <p:spPr bwMode="auto">
              <a:xfrm rot="-746082">
                <a:off x="5148081" y="2180507"/>
                <a:ext cx="1002247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 dirty="0">
                    <a:latin typeface="Garamond" pitchFamily="18" charset="0"/>
                  </a:rPr>
                  <a:t>(</a:t>
                </a:r>
                <a:r>
                  <a:rPr lang="fr-FR" sz="2000" dirty="0">
                    <a:solidFill>
                      <a:srgbClr val="FF0000"/>
                    </a:solidFill>
                    <a:latin typeface="Garamond" pitchFamily="18" charset="0"/>
                  </a:rPr>
                  <a:t>10, up</a:t>
                </a:r>
                <a:r>
                  <a:rPr lang="fr-FR" sz="2000" dirty="0">
                    <a:latin typeface="Garamond" pitchFamily="18" charset="0"/>
                  </a:rPr>
                  <a:t>)</a:t>
                </a:r>
              </a:p>
            </p:txBody>
          </p:sp>
          <p:sp>
            <p:nvSpPr>
              <p:cNvPr id="84005" name="ZoneTexte 28"/>
              <p:cNvSpPr txBox="1">
                <a:spLocks noChangeArrowheads="1"/>
              </p:cNvSpPr>
              <p:nvPr/>
            </p:nvSpPr>
            <p:spPr bwMode="auto">
              <a:xfrm rot="-621140">
                <a:off x="1660137" y="1047968"/>
                <a:ext cx="1002247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10,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  <p:sp>
            <p:nvSpPr>
              <p:cNvPr id="84006" name="ZoneTexte 32"/>
              <p:cNvSpPr txBox="1">
                <a:spLocks noChangeArrowheads="1"/>
              </p:cNvSpPr>
              <p:nvPr/>
            </p:nvSpPr>
            <p:spPr bwMode="auto">
              <a:xfrm rot="814905">
                <a:off x="1899208" y="2177822"/>
                <a:ext cx="1021484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25,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</p:grpSp>
        <p:sp>
          <p:nvSpPr>
            <p:cNvPr id="83987" name="Ellipse 4"/>
            <p:cNvSpPr>
              <a:spLocks noChangeArrowheads="1"/>
            </p:cNvSpPr>
            <p:nvPr/>
          </p:nvSpPr>
          <p:spPr bwMode="auto">
            <a:xfrm>
              <a:off x="6912358" y="1884793"/>
              <a:ext cx="540012" cy="540015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83988" name="Connecteur droit 9"/>
            <p:cNvCxnSpPr>
              <a:cxnSpLocks noChangeShapeType="1"/>
              <a:stCxn id="83987" idx="1"/>
              <a:endCxn id="83991" idx="6"/>
            </p:cNvCxnSpPr>
            <p:nvPr/>
          </p:nvCxnSpPr>
          <p:spPr bwMode="auto">
            <a:xfrm flipH="1" flipV="1">
              <a:off x="5304566" y="1722769"/>
              <a:ext cx="1686875" cy="241107"/>
            </a:xfrm>
            <a:prstGeom prst="line">
              <a:avLst/>
            </a:prstGeom>
            <a:noFill/>
            <a:ln w="28575" algn="ctr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3989" name="ZoneTexte 20"/>
            <p:cNvSpPr txBox="1">
              <a:spLocks noChangeArrowheads="1"/>
            </p:cNvSpPr>
            <p:nvPr/>
          </p:nvSpPr>
          <p:spPr bwMode="auto">
            <a:xfrm>
              <a:off x="7520371" y="1956886"/>
              <a:ext cx="365809" cy="400104"/>
            </a:xfrm>
            <a:prstGeom prst="rect">
              <a:avLst/>
            </a:prstGeom>
            <a:solidFill>
              <a:srgbClr val="FFD8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Garamond" pitchFamily="18" charset="0"/>
                </a:rPr>
                <a:t>E</a:t>
              </a:r>
            </a:p>
          </p:txBody>
        </p:sp>
        <p:sp>
          <p:nvSpPr>
            <p:cNvPr id="83990" name="ZoneTexte 28"/>
            <p:cNvSpPr txBox="1">
              <a:spLocks noChangeArrowheads="1"/>
            </p:cNvSpPr>
            <p:nvPr/>
          </p:nvSpPr>
          <p:spPr bwMode="auto">
            <a:xfrm rot="408353">
              <a:off x="5843594" y="1380829"/>
              <a:ext cx="10021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Garamond" pitchFamily="18" charset="0"/>
                </a:rPr>
                <a:t>(</a:t>
              </a:r>
              <a:r>
                <a:rPr lang="fr-FR" sz="2000">
                  <a:solidFill>
                    <a:srgbClr val="FF0000"/>
                  </a:solidFill>
                  <a:latin typeface="Garamond" pitchFamily="18" charset="0"/>
                </a:rPr>
                <a:t>10, up</a:t>
              </a:r>
              <a:r>
                <a:rPr lang="fr-FR" sz="2000">
                  <a:latin typeface="Garamond" pitchFamily="18" charset="0"/>
                </a:rPr>
                <a:t>)</a:t>
              </a:r>
            </a:p>
          </p:txBody>
        </p:sp>
      </p:grpSp>
      <p:sp>
        <p:nvSpPr>
          <p:cNvPr id="83977" name="Rectangle 34"/>
          <p:cNvSpPr>
            <a:spLocks noChangeArrowheads="1"/>
          </p:cNvSpPr>
          <p:nvPr/>
        </p:nvSpPr>
        <p:spPr bwMode="auto">
          <a:xfrm rot="-644774">
            <a:off x="5073650" y="2382838"/>
            <a:ext cx="935038" cy="431800"/>
          </a:xfrm>
          <a:prstGeom prst="rect">
            <a:avLst/>
          </a:prstGeom>
          <a:noFill/>
          <a:ln w="38100" algn="ctr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3978" name="Connecteur droit avec flèche 35"/>
          <p:cNvCxnSpPr>
            <a:cxnSpLocks noChangeShapeType="1"/>
          </p:cNvCxnSpPr>
          <p:nvPr/>
        </p:nvCxnSpPr>
        <p:spPr bwMode="auto">
          <a:xfrm flipH="1">
            <a:off x="4067175" y="1917700"/>
            <a:ext cx="2520950" cy="50482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979" name="ZoneTexte 36"/>
          <p:cNvSpPr txBox="1">
            <a:spLocks noChangeArrowheads="1"/>
          </p:cNvSpPr>
          <p:nvPr/>
        </p:nvSpPr>
        <p:spPr bwMode="auto">
          <a:xfrm rot="-733526">
            <a:off x="4889500" y="1824038"/>
            <a:ext cx="86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>
                <a:solidFill>
                  <a:srgbClr val="FF0000"/>
                </a:solidFill>
                <a:latin typeface="Garamond" pitchFamily="18" charset="0"/>
              </a:rPr>
              <a:t>LSU</a:t>
            </a:r>
          </a:p>
        </p:txBody>
      </p:sp>
      <p:sp>
        <p:nvSpPr>
          <p:cNvPr id="83980" name="Rectangle 37"/>
          <p:cNvSpPr>
            <a:spLocks noChangeArrowheads="1"/>
          </p:cNvSpPr>
          <p:nvPr/>
        </p:nvSpPr>
        <p:spPr bwMode="auto">
          <a:xfrm>
            <a:off x="6649358" y="755650"/>
            <a:ext cx="2327048" cy="369332"/>
          </a:xfrm>
          <a:prstGeom prst="rect">
            <a:avLst/>
          </a:prstGeom>
          <a:solidFill>
            <a:srgbClr val="FFC993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2060"/>
                </a:solidFill>
                <a:latin typeface="Garamond" pitchFamily="18" charset="0"/>
              </a:rPr>
              <a:t>Inondation (</a:t>
            </a:r>
            <a:r>
              <a:rPr lang="fr-FR" dirty="0" err="1">
                <a:solidFill>
                  <a:srgbClr val="002060"/>
                </a:solidFill>
                <a:latin typeface="Garamond" pitchFamily="18" charset="0"/>
              </a:rPr>
              <a:t>flooding</a:t>
            </a:r>
            <a:r>
              <a:rPr lang="fr-FR" dirty="0">
                <a:solidFill>
                  <a:srgbClr val="002060"/>
                </a:solidFill>
                <a:latin typeface="Garamond" pitchFamily="18" charset="0"/>
              </a:rPr>
              <a:t>)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6169799" y="2380818"/>
            <a:ext cx="1095173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Garamond" pitchFamily="18" charset="0"/>
              </a:rPr>
              <a:t>10 Mb/s</a:t>
            </a:r>
            <a:endParaRPr lang="fr-FR" sz="20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67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re 1"/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419100"/>
          </a:xfrm>
        </p:spPr>
        <p:txBody>
          <a:bodyPr/>
          <a:lstStyle/>
          <a:p>
            <a:r>
              <a:rPr lang="fr-FR" sz="2800" b="1" dirty="0">
                <a:latin typeface="Garamond" pitchFamily="18" charset="0"/>
              </a:rPr>
              <a:t>OSPF : changement de coût</a:t>
            </a:r>
            <a:endParaRPr lang="fr-FR" sz="2800" b="1" dirty="0" smtClean="0">
              <a:latin typeface="Garamond" pitchFamily="18" charset="0"/>
            </a:endParaRPr>
          </a:p>
        </p:txBody>
      </p:sp>
      <p:sp>
        <p:nvSpPr>
          <p:cNvPr id="83971" name="Espace réservé du contenu 2"/>
          <p:cNvSpPr>
            <a:spLocks noGrp="1"/>
          </p:cNvSpPr>
          <p:nvPr>
            <p:ph idx="1"/>
          </p:nvPr>
        </p:nvSpPr>
        <p:spPr>
          <a:xfrm>
            <a:off x="179512" y="836613"/>
            <a:ext cx="8796893" cy="5761037"/>
          </a:xfrm>
        </p:spPr>
        <p:txBody>
          <a:bodyPr/>
          <a:lstStyle/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endParaRPr lang="fr-FR" sz="1800" b="1" dirty="0" smtClean="0">
              <a:latin typeface="Garamond" pitchFamily="18" charset="0"/>
            </a:endParaRPr>
          </a:p>
          <a:p>
            <a:endParaRPr lang="fr-FR" sz="1800" b="1" dirty="0" smtClean="0">
              <a:latin typeface="Garamond" pitchFamily="18" charset="0"/>
            </a:endParaRPr>
          </a:p>
          <a:p>
            <a:r>
              <a:rPr lang="fr-FR" sz="2000" b="1" dirty="0" smtClean="0">
                <a:latin typeface="Garamond" pitchFamily="18" charset="0"/>
              </a:rPr>
              <a:t>Avant le changement :</a:t>
            </a:r>
          </a:p>
          <a:p>
            <a:pPr marL="457200" lvl="1" indent="0">
              <a:buNone/>
            </a:pPr>
            <a:endParaRPr lang="fr-FR" sz="20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marL="457200" lvl="1" indent="0">
              <a:buNone/>
            </a:pPr>
            <a:endParaRPr lang="fr-FR" sz="2000" b="1" dirty="0" smtClean="0">
              <a:latin typeface="Garamond" pitchFamily="18" charset="0"/>
            </a:endParaRPr>
          </a:p>
          <a:p>
            <a:r>
              <a:rPr lang="fr-FR" sz="2000" b="1" dirty="0" smtClean="0">
                <a:latin typeface="Garamond" pitchFamily="18" charset="0"/>
              </a:rPr>
              <a:t>Après le changement 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(</a:t>
            </a:r>
            <a:r>
              <a:rPr lang="fr-FR" sz="2000" b="1" dirty="0" err="1" smtClean="0">
                <a:solidFill>
                  <a:srgbClr val="FF0000"/>
                </a:solidFill>
                <a:latin typeface="Garamond" pitchFamily="18" charset="0"/>
              </a:rPr>
              <a:t>Maj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 du LSDB 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 SPF  nouvelle table de routage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) : </a:t>
            </a:r>
            <a:endParaRPr lang="fr-FR" sz="2000" b="1" dirty="0" smtClean="0">
              <a:latin typeface="Garamond" pitchFamily="18" charset="0"/>
            </a:endParaRPr>
          </a:p>
          <a:p>
            <a:pPr marL="457200" lvl="1" indent="0">
              <a:buNone/>
            </a:pPr>
            <a:endParaRPr lang="fr-FR" sz="20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lvl="1"/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</p:txBody>
      </p:sp>
      <p:sp>
        <p:nvSpPr>
          <p:cNvPr id="33" name="Espace réservé du numéro de diapositive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CECEC-2157-4817-A7CB-4A70E6F76D99}" type="slidenum">
              <a:rPr lang="fr-FR" smtClean="0"/>
              <a:pPr>
                <a:defRPr/>
              </a:pPr>
              <a:t>52</a:t>
            </a:fld>
            <a:endParaRPr lang="fr-FR"/>
          </a:p>
        </p:txBody>
      </p:sp>
      <p:sp>
        <p:nvSpPr>
          <p:cNvPr id="83974" name="Rectangle 3"/>
          <p:cNvSpPr>
            <a:spLocks noChangeArrowheads="1"/>
          </p:cNvSpPr>
          <p:nvPr/>
        </p:nvSpPr>
        <p:spPr bwMode="auto">
          <a:xfrm>
            <a:off x="179512" y="4248383"/>
            <a:ext cx="8595360" cy="1124833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83975" name="Groupe 30"/>
          <p:cNvGrpSpPr>
            <a:grpSpLocks/>
          </p:cNvGrpSpPr>
          <p:nvPr/>
        </p:nvGrpSpPr>
        <p:grpSpPr bwMode="auto">
          <a:xfrm>
            <a:off x="684213" y="652463"/>
            <a:ext cx="6986587" cy="2200275"/>
            <a:chOff x="899592" y="980728"/>
            <a:chExt cx="6986588" cy="2200275"/>
          </a:xfrm>
        </p:grpSpPr>
        <p:grpSp>
          <p:nvGrpSpPr>
            <p:cNvPr id="83986" name="Groupe 24"/>
            <p:cNvGrpSpPr>
              <a:grpSpLocks/>
            </p:cNvGrpSpPr>
            <p:nvPr/>
          </p:nvGrpSpPr>
          <p:grpSpPr bwMode="auto">
            <a:xfrm>
              <a:off x="899592" y="980728"/>
              <a:ext cx="6091850" cy="2200275"/>
              <a:chOff x="791330" y="436143"/>
              <a:chExt cx="6092148" cy="2200310"/>
            </a:xfrm>
          </p:grpSpPr>
          <p:sp>
            <p:nvSpPr>
              <p:cNvPr id="83991" name="Ellipse 4"/>
              <p:cNvSpPr>
                <a:spLocks noChangeArrowheads="1"/>
              </p:cNvSpPr>
              <p:nvPr/>
            </p:nvSpPr>
            <p:spPr bwMode="auto">
              <a:xfrm>
                <a:off x="4656482" y="908184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3992" name="Ellipse 5"/>
              <p:cNvSpPr>
                <a:spLocks noChangeArrowheads="1"/>
              </p:cNvSpPr>
              <p:nvPr/>
            </p:nvSpPr>
            <p:spPr bwMode="auto">
              <a:xfrm>
                <a:off x="2784138" y="1088317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3993" name="Ellipse 6"/>
              <p:cNvSpPr>
                <a:spLocks noChangeArrowheads="1"/>
              </p:cNvSpPr>
              <p:nvPr/>
            </p:nvSpPr>
            <p:spPr bwMode="auto">
              <a:xfrm>
                <a:off x="1199847" y="1448328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3994" name="Ellipse 7"/>
              <p:cNvSpPr>
                <a:spLocks noChangeArrowheads="1"/>
              </p:cNvSpPr>
              <p:nvPr/>
            </p:nvSpPr>
            <p:spPr bwMode="auto">
              <a:xfrm>
                <a:off x="3576284" y="2096429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cxnSp>
            <p:nvCxnSpPr>
              <p:cNvPr id="83995" name="Connecteur droit 9"/>
              <p:cNvCxnSpPr>
                <a:cxnSpLocks noChangeShapeType="1"/>
                <a:stCxn id="83991" idx="2"/>
                <a:endCxn id="83992" idx="7"/>
              </p:cNvCxnSpPr>
              <p:nvPr/>
            </p:nvCxnSpPr>
            <p:spPr bwMode="auto">
              <a:xfrm flipH="1" flipV="1">
                <a:off x="3245090" y="1167402"/>
                <a:ext cx="1411392" cy="10794"/>
              </a:xfrm>
              <a:prstGeom prst="line">
                <a:avLst/>
              </a:prstGeom>
              <a:noFill/>
              <a:ln w="28575" algn="ctr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996" name="Connecteur droit 10"/>
              <p:cNvCxnSpPr>
                <a:cxnSpLocks noChangeShapeType="1"/>
                <a:stCxn id="83987" idx="3"/>
                <a:endCxn id="83994" idx="6"/>
              </p:cNvCxnSpPr>
              <p:nvPr/>
            </p:nvCxnSpPr>
            <p:spPr bwMode="auto">
              <a:xfrm flipH="1">
                <a:off x="4116322" y="1801161"/>
                <a:ext cx="2767156" cy="565280"/>
              </a:xfrm>
              <a:prstGeom prst="line">
                <a:avLst/>
              </a:prstGeom>
              <a:noFill/>
              <a:ln w="28575" algn="ctr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997" name="Connecteur droit 13"/>
              <p:cNvCxnSpPr>
                <a:cxnSpLocks noChangeShapeType="1"/>
                <a:stCxn id="83992" idx="2"/>
              </p:cNvCxnSpPr>
              <p:nvPr/>
            </p:nvCxnSpPr>
            <p:spPr bwMode="auto">
              <a:xfrm flipH="1">
                <a:off x="1775953" y="1358329"/>
                <a:ext cx="1008185" cy="270012"/>
              </a:xfrm>
              <a:prstGeom prst="line">
                <a:avLst/>
              </a:prstGeom>
              <a:noFill/>
              <a:ln w="28575" algn="ctr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998" name="Connecteur droit 17"/>
              <p:cNvCxnSpPr>
                <a:cxnSpLocks noChangeShapeType="1"/>
                <a:stCxn id="83994" idx="2"/>
              </p:cNvCxnSpPr>
              <p:nvPr/>
            </p:nvCxnSpPr>
            <p:spPr bwMode="auto">
              <a:xfrm flipH="1" flipV="1">
                <a:off x="1703940" y="1880395"/>
                <a:ext cx="1872344" cy="486046"/>
              </a:xfrm>
              <a:prstGeom prst="line">
                <a:avLst/>
              </a:prstGeom>
              <a:noFill/>
              <a:ln w="28575" algn="ctr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3999" name="ZoneTexte 19"/>
              <p:cNvSpPr txBox="1">
                <a:spLocks noChangeArrowheads="1"/>
              </p:cNvSpPr>
              <p:nvPr/>
            </p:nvSpPr>
            <p:spPr bwMode="auto">
              <a:xfrm>
                <a:off x="791330" y="1556333"/>
                <a:ext cx="353008" cy="400128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A</a:t>
                </a:r>
              </a:p>
            </p:txBody>
          </p:sp>
          <p:sp>
            <p:nvSpPr>
              <p:cNvPr id="84000" name="ZoneTexte 20"/>
              <p:cNvSpPr txBox="1">
                <a:spLocks noChangeArrowheads="1"/>
              </p:cNvSpPr>
              <p:nvPr/>
            </p:nvSpPr>
            <p:spPr bwMode="auto">
              <a:xfrm>
                <a:off x="4754243" y="436143"/>
                <a:ext cx="357811" cy="400110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C</a:t>
                </a:r>
              </a:p>
            </p:txBody>
          </p:sp>
          <p:sp>
            <p:nvSpPr>
              <p:cNvPr id="84001" name="ZoneTexte 21"/>
              <p:cNvSpPr txBox="1">
                <a:spLocks noChangeArrowheads="1"/>
              </p:cNvSpPr>
              <p:nvPr/>
            </p:nvSpPr>
            <p:spPr bwMode="auto">
              <a:xfrm>
                <a:off x="2881929" y="620229"/>
                <a:ext cx="357811" cy="400110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B</a:t>
                </a:r>
              </a:p>
            </p:txBody>
          </p:sp>
          <p:sp>
            <p:nvSpPr>
              <p:cNvPr id="84002" name="ZoneTexte 22"/>
              <p:cNvSpPr txBox="1">
                <a:spLocks noChangeArrowheads="1"/>
              </p:cNvSpPr>
              <p:nvPr/>
            </p:nvSpPr>
            <p:spPr bwMode="auto">
              <a:xfrm>
                <a:off x="3671813" y="1628341"/>
                <a:ext cx="363646" cy="400110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D</a:t>
                </a:r>
              </a:p>
            </p:txBody>
          </p:sp>
          <p:sp>
            <p:nvSpPr>
              <p:cNvPr id="84003" name="ZoneTexte 23"/>
              <p:cNvSpPr txBox="1">
                <a:spLocks noChangeArrowheads="1"/>
              </p:cNvSpPr>
              <p:nvPr/>
            </p:nvSpPr>
            <p:spPr bwMode="auto">
              <a:xfrm>
                <a:off x="3481585" y="764158"/>
                <a:ext cx="1021484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25,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  <p:sp>
            <p:nvSpPr>
              <p:cNvPr id="84004" name="ZoneTexte 25"/>
              <p:cNvSpPr txBox="1">
                <a:spLocks noChangeArrowheads="1"/>
              </p:cNvSpPr>
              <p:nvPr/>
            </p:nvSpPr>
            <p:spPr bwMode="auto">
              <a:xfrm rot="-746082">
                <a:off x="5148081" y="2180507"/>
                <a:ext cx="1002247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 dirty="0">
                    <a:latin typeface="Garamond" pitchFamily="18" charset="0"/>
                  </a:rPr>
                  <a:t>(</a:t>
                </a:r>
                <a:r>
                  <a:rPr lang="fr-FR" sz="2000" dirty="0">
                    <a:solidFill>
                      <a:srgbClr val="FF0000"/>
                    </a:solidFill>
                    <a:latin typeface="Garamond" pitchFamily="18" charset="0"/>
                  </a:rPr>
                  <a:t>10, up</a:t>
                </a:r>
                <a:r>
                  <a:rPr lang="fr-FR" sz="2000" dirty="0">
                    <a:latin typeface="Garamond" pitchFamily="18" charset="0"/>
                  </a:rPr>
                  <a:t>)</a:t>
                </a:r>
              </a:p>
            </p:txBody>
          </p:sp>
          <p:sp>
            <p:nvSpPr>
              <p:cNvPr id="84005" name="ZoneTexte 28"/>
              <p:cNvSpPr txBox="1">
                <a:spLocks noChangeArrowheads="1"/>
              </p:cNvSpPr>
              <p:nvPr/>
            </p:nvSpPr>
            <p:spPr bwMode="auto">
              <a:xfrm rot="-621140">
                <a:off x="1660137" y="1047968"/>
                <a:ext cx="1002247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10,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  <p:sp>
            <p:nvSpPr>
              <p:cNvPr id="84006" name="ZoneTexte 32"/>
              <p:cNvSpPr txBox="1">
                <a:spLocks noChangeArrowheads="1"/>
              </p:cNvSpPr>
              <p:nvPr/>
            </p:nvSpPr>
            <p:spPr bwMode="auto">
              <a:xfrm rot="814905">
                <a:off x="1899208" y="2177822"/>
                <a:ext cx="1021484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25,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</p:grpSp>
        <p:sp>
          <p:nvSpPr>
            <p:cNvPr id="83987" name="Ellipse 4"/>
            <p:cNvSpPr>
              <a:spLocks noChangeArrowheads="1"/>
            </p:cNvSpPr>
            <p:nvPr/>
          </p:nvSpPr>
          <p:spPr bwMode="auto">
            <a:xfrm>
              <a:off x="6912358" y="1884793"/>
              <a:ext cx="540012" cy="540015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83988" name="Connecteur droit 9"/>
            <p:cNvCxnSpPr>
              <a:cxnSpLocks noChangeShapeType="1"/>
              <a:stCxn id="83987" idx="1"/>
              <a:endCxn id="83991" idx="6"/>
            </p:cNvCxnSpPr>
            <p:nvPr/>
          </p:nvCxnSpPr>
          <p:spPr bwMode="auto">
            <a:xfrm flipH="1" flipV="1">
              <a:off x="5304566" y="1722769"/>
              <a:ext cx="1686875" cy="241107"/>
            </a:xfrm>
            <a:prstGeom prst="line">
              <a:avLst/>
            </a:prstGeom>
            <a:noFill/>
            <a:ln w="28575" algn="ctr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3989" name="ZoneTexte 20"/>
            <p:cNvSpPr txBox="1">
              <a:spLocks noChangeArrowheads="1"/>
            </p:cNvSpPr>
            <p:nvPr/>
          </p:nvSpPr>
          <p:spPr bwMode="auto">
            <a:xfrm>
              <a:off x="7520371" y="1956886"/>
              <a:ext cx="365809" cy="400104"/>
            </a:xfrm>
            <a:prstGeom prst="rect">
              <a:avLst/>
            </a:prstGeom>
            <a:solidFill>
              <a:srgbClr val="FFD8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Garamond" pitchFamily="18" charset="0"/>
                </a:rPr>
                <a:t>E</a:t>
              </a:r>
            </a:p>
          </p:txBody>
        </p:sp>
        <p:sp>
          <p:nvSpPr>
            <p:cNvPr id="83990" name="ZoneTexte 28"/>
            <p:cNvSpPr txBox="1">
              <a:spLocks noChangeArrowheads="1"/>
            </p:cNvSpPr>
            <p:nvPr/>
          </p:nvSpPr>
          <p:spPr bwMode="auto">
            <a:xfrm rot="408353">
              <a:off x="5843594" y="1380829"/>
              <a:ext cx="10021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Garamond" pitchFamily="18" charset="0"/>
                </a:rPr>
                <a:t>(</a:t>
              </a:r>
              <a:r>
                <a:rPr lang="fr-FR" sz="2000">
                  <a:solidFill>
                    <a:srgbClr val="FF0000"/>
                  </a:solidFill>
                  <a:latin typeface="Garamond" pitchFamily="18" charset="0"/>
                </a:rPr>
                <a:t>10, up</a:t>
              </a:r>
              <a:r>
                <a:rPr lang="fr-FR" sz="2000">
                  <a:latin typeface="Garamond" pitchFamily="18" charset="0"/>
                </a:rPr>
                <a:t>)</a:t>
              </a:r>
            </a:p>
          </p:txBody>
        </p:sp>
      </p:grpSp>
      <p:sp>
        <p:nvSpPr>
          <p:cNvPr id="83977" name="Rectangle 34"/>
          <p:cNvSpPr>
            <a:spLocks noChangeArrowheads="1"/>
          </p:cNvSpPr>
          <p:nvPr/>
        </p:nvSpPr>
        <p:spPr bwMode="auto">
          <a:xfrm rot="-644774">
            <a:off x="5073650" y="2382838"/>
            <a:ext cx="935038" cy="431800"/>
          </a:xfrm>
          <a:prstGeom prst="rect">
            <a:avLst/>
          </a:prstGeom>
          <a:noFill/>
          <a:ln w="38100" algn="ctr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3978" name="Connecteur droit avec flèche 35"/>
          <p:cNvCxnSpPr>
            <a:cxnSpLocks noChangeShapeType="1"/>
          </p:cNvCxnSpPr>
          <p:nvPr/>
        </p:nvCxnSpPr>
        <p:spPr bwMode="auto">
          <a:xfrm flipH="1">
            <a:off x="4067175" y="1917700"/>
            <a:ext cx="2520950" cy="50482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979" name="ZoneTexte 36"/>
          <p:cNvSpPr txBox="1">
            <a:spLocks noChangeArrowheads="1"/>
          </p:cNvSpPr>
          <p:nvPr/>
        </p:nvSpPr>
        <p:spPr bwMode="auto">
          <a:xfrm rot="-733526">
            <a:off x="4889500" y="1824038"/>
            <a:ext cx="86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>
                <a:solidFill>
                  <a:srgbClr val="FF0000"/>
                </a:solidFill>
                <a:latin typeface="Garamond" pitchFamily="18" charset="0"/>
              </a:rPr>
              <a:t>LSU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179511" y="3155002"/>
            <a:ext cx="7772400" cy="778054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42" name="Tableau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292007"/>
              </p:ext>
            </p:extLst>
          </p:nvPr>
        </p:nvGraphicFramePr>
        <p:xfrm>
          <a:off x="3132502" y="3250532"/>
          <a:ext cx="4678040" cy="586994"/>
        </p:xfrm>
        <a:graphic>
          <a:graphicData uri="http://schemas.openxmlformats.org/drawingml/2006/table">
            <a:tbl>
              <a:tblPr/>
              <a:tblGrid>
                <a:gridCol w="2258364"/>
                <a:gridCol w="1209838"/>
                <a:gridCol w="1209838"/>
              </a:tblGrid>
              <a:tr h="826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err="1">
                          <a:latin typeface="Garamond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1800" b="1" dirty="0">
                          <a:latin typeface="Garamond"/>
                          <a:ea typeface="Calibri"/>
                          <a:cs typeface="Times New Roman"/>
                        </a:rPr>
                        <a:t> hop</a:t>
                      </a:r>
                      <a:endParaRPr lang="fr-FR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Garamond"/>
                          <a:ea typeface="Calibri"/>
                          <a:cs typeface="Times New Roman"/>
                          <a:sym typeface="Wingdings" pitchFamily="2" charset="2"/>
                        </a:rPr>
                        <a:t>Coût</a:t>
                      </a:r>
                      <a:endParaRPr lang="fr-FR" sz="1800" b="1" kern="1200" dirty="0">
                        <a:solidFill>
                          <a:schemeClr val="tx1"/>
                        </a:solidFill>
                        <a:latin typeface="Garamond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826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45</a:t>
                      </a:r>
                      <a:endParaRPr lang="fr-FR" sz="18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leau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60956"/>
              </p:ext>
            </p:extLst>
          </p:nvPr>
        </p:nvGraphicFramePr>
        <p:xfrm>
          <a:off x="539750" y="4673607"/>
          <a:ext cx="4678040" cy="586994"/>
        </p:xfrm>
        <a:graphic>
          <a:graphicData uri="http://schemas.openxmlformats.org/drawingml/2006/table">
            <a:tbl>
              <a:tblPr/>
              <a:tblGrid>
                <a:gridCol w="2258364"/>
                <a:gridCol w="1209838"/>
                <a:gridCol w="1209838"/>
              </a:tblGrid>
              <a:tr h="826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err="1">
                          <a:latin typeface="Garamond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1800" b="1" dirty="0">
                          <a:latin typeface="Garamond"/>
                          <a:ea typeface="Calibri"/>
                          <a:cs typeface="Times New Roman"/>
                        </a:rPr>
                        <a:t> hop</a:t>
                      </a:r>
                      <a:endParaRPr lang="fr-FR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Garamond"/>
                          <a:ea typeface="Calibri"/>
                          <a:cs typeface="Times New Roman"/>
                          <a:sym typeface="Wingdings" pitchFamily="2" charset="2"/>
                        </a:rPr>
                        <a:t>Coût</a:t>
                      </a:r>
                      <a:endParaRPr lang="fr-FR" sz="1800" b="1" kern="1200" dirty="0">
                        <a:solidFill>
                          <a:schemeClr val="tx1"/>
                        </a:solidFill>
                        <a:latin typeface="Garamond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826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35</a:t>
                      </a:r>
                      <a:endParaRPr lang="fr-FR" sz="18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63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re 1"/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419100"/>
          </a:xfrm>
        </p:spPr>
        <p:txBody>
          <a:bodyPr/>
          <a:lstStyle/>
          <a:p>
            <a:r>
              <a:rPr lang="fr-FR" sz="2800" b="1" dirty="0">
                <a:latin typeface="Garamond" pitchFamily="18" charset="0"/>
              </a:rPr>
              <a:t>OSPF : changement de coût</a:t>
            </a:r>
            <a:endParaRPr lang="fr-FR" sz="2800" b="1" dirty="0" smtClean="0">
              <a:latin typeface="Garamond" pitchFamily="18" charset="0"/>
            </a:endParaRPr>
          </a:p>
        </p:txBody>
      </p:sp>
      <p:sp>
        <p:nvSpPr>
          <p:cNvPr id="83971" name="Espace réservé du contenu 2"/>
          <p:cNvSpPr>
            <a:spLocks noGrp="1"/>
          </p:cNvSpPr>
          <p:nvPr>
            <p:ph idx="1"/>
          </p:nvPr>
        </p:nvSpPr>
        <p:spPr>
          <a:xfrm>
            <a:off x="179512" y="836613"/>
            <a:ext cx="8796893" cy="5761037"/>
          </a:xfrm>
        </p:spPr>
        <p:txBody>
          <a:bodyPr/>
          <a:lstStyle/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endParaRPr lang="fr-FR" sz="1800" b="1" dirty="0" smtClean="0">
              <a:latin typeface="Garamond" pitchFamily="18" charset="0"/>
            </a:endParaRPr>
          </a:p>
          <a:p>
            <a:pPr marL="457200" lvl="1" indent="0">
              <a:buNone/>
            </a:pPr>
            <a:endParaRPr lang="fr-FR" sz="20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lvl="1"/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</p:txBody>
      </p:sp>
      <p:sp>
        <p:nvSpPr>
          <p:cNvPr id="33" name="Espace réservé du numéro de diapositive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CECEC-2157-4817-A7CB-4A70E6F76D99}" type="slidenum">
              <a:rPr lang="fr-FR" smtClean="0"/>
              <a:pPr>
                <a:defRPr/>
              </a:pPr>
              <a:t>53</a:t>
            </a:fld>
            <a:endParaRPr lang="fr-FR"/>
          </a:p>
        </p:txBody>
      </p:sp>
      <p:grpSp>
        <p:nvGrpSpPr>
          <p:cNvPr id="83975" name="Groupe 30"/>
          <p:cNvGrpSpPr>
            <a:grpSpLocks/>
          </p:cNvGrpSpPr>
          <p:nvPr/>
        </p:nvGrpSpPr>
        <p:grpSpPr bwMode="auto">
          <a:xfrm>
            <a:off x="971600" y="1268760"/>
            <a:ext cx="6986587" cy="2200275"/>
            <a:chOff x="899592" y="980728"/>
            <a:chExt cx="6986588" cy="2200275"/>
          </a:xfrm>
        </p:grpSpPr>
        <p:grpSp>
          <p:nvGrpSpPr>
            <p:cNvPr id="83986" name="Groupe 24"/>
            <p:cNvGrpSpPr>
              <a:grpSpLocks/>
            </p:cNvGrpSpPr>
            <p:nvPr/>
          </p:nvGrpSpPr>
          <p:grpSpPr bwMode="auto">
            <a:xfrm>
              <a:off x="899592" y="980728"/>
              <a:ext cx="6091850" cy="2200275"/>
              <a:chOff x="791330" y="436143"/>
              <a:chExt cx="6092148" cy="2200310"/>
            </a:xfrm>
          </p:grpSpPr>
          <p:sp>
            <p:nvSpPr>
              <p:cNvPr id="83991" name="Ellipse 4"/>
              <p:cNvSpPr>
                <a:spLocks noChangeArrowheads="1"/>
              </p:cNvSpPr>
              <p:nvPr/>
            </p:nvSpPr>
            <p:spPr bwMode="auto">
              <a:xfrm>
                <a:off x="4656482" y="908184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3992" name="Ellipse 5"/>
              <p:cNvSpPr>
                <a:spLocks noChangeArrowheads="1"/>
              </p:cNvSpPr>
              <p:nvPr/>
            </p:nvSpPr>
            <p:spPr bwMode="auto">
              <a:xfrm>
                <a:off x="2784138" y="1088317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3993" name="Ellipse 6"/>
              <p:cNvSpPr>
                <a:spLocks noChangeArrowheads="1"/>
              </p:cNvSpPr>
              <p:nvPr/>
            </p:nvSpPr>
            <p:spPr bwMode="auto">
              <a:xfrm>
                <a:off x="1199847" y="1448328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3994" name="Ellipse 7"/>
              <p:cNvSpPr>
                <a:spLocks noChangeArrowheads="1"/>
              </p:cNvSpPr>
              <p:nvPr/>
            </p:nvSpPr>
            <p:spPr bwMode="auto">
              <a:xfrm>
                <a:off x="3576284" y="2096429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cxnSp>
            <p:nvCxnSpPr>
              <p:cNvPr id="83995" name="Connecteur droit 9"/>
              <p:cNvCxnSpPr>
                <a:cxnSpLocks noChangeShapeType="1"/>
                <a:stCxn id="83991" idx="2"/>
                <a:endCxn id="83992" idx="7"/>
              </p:cNvCxnSpPr>
              <p:nvPr/>
            </p:nvCxnSpPr>
            <p:spPr bwMode="auto">
              <a:xfrm flipH="1" flipV="1">
                <a:off x="3245090" y="1167402"/>
                <a:ext cx="1411392" cy="10794"/>
              </a:xfrm>
              <a:prstGeom prst="line">
                <a:avLst/>
              </a:prstGeom>
              <a:noFill/>
              <a:ln w="28575" algn="ctr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996" name="Connecteur droit 10"/>
              <p:cNvCxnSpPr>
                <a:cxnSpLocks noChangeShapeType="1"/>
                <a:stCxn id="83987" idx="3"/>
                <a:endCxn id="83994" idx="6"/>
              </p:cNvCxnSpPr>
              <p:nvPr/>
            </p:nvCxnSpPr>
            <p:spPr bwMode="auto">
              <a:xfrm flipH="1">
                <a:off x="4116322" y="1801161"/>
                <a:ext cx="2767156" cy="565280"/>
              </a:xfrm>
              <a:prstGeom prst="line">
                <a:avLst/>
              </a:prstGeom>
              <a:noFill/>
              <a:ln w="28575" algn="ctr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997" name="Connecteur droit 13"/>
              <p:cNvCxnSpPr>
                <a:cxnSpLocks noChangeShapeType="1"/>
                <a:stCxn id="83992" idx="2"/>
              </p:cNvCxnSpPr>
              <p:nvPr/>
            </p:nvCxnSpPr>
            <p:spPr bwMode="auto">
              <a:xfrm flipH="1">
                <a:off x="1775953" y="1358329"/>
                <a:ext cx="1008185" cy="270012"/>
              </a:xfrm>
              <a:prstGeom prst="line">
                <a:avLst/>
              </a:prstGeom>
              <a:noFill/>
              <a:ln w="28575" algn="ctr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998" name="Connecteur droit 17"/>
              <p:cNvCxnSpPr>
                <a:cxnSpLocks noChangeShapeType="1"/>
                <a:stCxn id="83994" idx="2"/>
              </p:cNvCxnSpPr>
              <p:nvPr/>
            </p:nvCxnSpPr>
            <p:spPr bwMode="auto">
              <a:xfrm flipH="1" flipV="1">
                <a:off x="1703940" y="1880395"/>
                <a:ext cx="1872344" cy="486046"/>
              </a:xfrm>
              <a:prstGeom prst="line">
                <a:avLst/>
              </a:prstGeom>
              <a:noFill/>
              <a:ln w="28575" algn="ctr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3999" name="ZoneTexte 19"/>
              <p:cNvSpPr txBox="1">
                <a:spLocks noChangeArrowheads="1"/>
              </p:cNvSpPr>
              <p:nvPr/>
            </p:nvSpPr>
            <p:spPr bwMode="auto">
              <a:xfrm>
                <a:off x="791330" y="1556333"/>
                <a:ext cx="353008" cy="400128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A</a:t>
                </a:r>
              </a:p>
            </p:txBody>
          </p:sp>
          <p:sp>
            <p:nvSpPr>
              <p:cNvPr id="84000" name="ZoneTexte 20"/>
              <p:cNvSpPr txBox="1">
                <a:spLocks noChangeArrowheads="1"/>
              </p:cNvSpPr>
              <p:nvPr/>
            </p:nvSpPr>
            <p:spPr bwMode="auto">
              <a:xfrm>
                <a:off x="4754243" y="436143"/>
                <a:ext cx="357811" cy="400110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C</a:t>
                </a:r>
              </a:p>
            </p:txBody>
          </p:sp>
          <p:sp>
            <p:nvSpPr>
              <p:cNvPr id="84001" name="ZoneTexte 21"/>
              <p:cNvSpPr txBox="1">
                <a:spLocks noChangeArrowheads="1"/>
              </p:cNvSpPr>
              <p:nvPr/>
            </p:nvSpPr>
            <p:spPr bwMode="auto">
              <a:xfrm>
                <a:off x="2881929" y="620229"/>
                <a:ext cx="357811" cy="400110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B</a:t>
                </a:r>
              </a:p>
            </p:txBody>
          </p:sp>
          <p:sp>
            <p:nvSpPr>
              <p:cNvPr id="84002" name="ZoneTexte 22"/>
              <p:cNvSpPr txBox="1">
                <a:spLocks noChangeArrowheads="1"/>
              </p:cNvSpPr>
              <p:nvPr/>
            </p:nvSpPr>
            <p:spPr bwMode="auto">
              <a:xfrm>
                <a:off x="3671813" y="1628341"/>
                <a:ext cx="363646" cy="400110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D</a:t>
                </a:r>
              </a:p>
            </p:txBody>
          </p:sp>
          <p:sp>
            <p:nvSpPr>
              <p:cNvPr id="84003" name="ZoneTexte 23"/>
              <p:cNvSpPr txBox="1">
                <a:spLocks noChangeArrowheads="1"/>
              </p:cNvSpPr>
              <p:nvPr/>
            </p:nvSpPr>
            <p:spPr bwMode="auto">
              <a:xfrm>
                <a:off x="3481585" y="764158"/>
                <a:ext cx="1021484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25,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  <p:sp>
            <p:nvSpPr>
              <p:cNvPr id="84004" name="ZoneTexte 25"/>
              <p:cNvSpPr txBox="1">
                <a:spLocks noChangeArrowheads="1"/>
              </p:cNvSpPr>
              <p:nvPr/>
            </p:nvSpPr>
            <p:spPr bwMode="auto">
              <a:xfrm rot="-746082">
                <a:off x="5148081" y="2180507"/>
                <a:ext cx="1002247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 dirty="0">
                    <a:latin typeface="Garamond" pitchFamily="18" charset="0"/>
                  </a:rPr>
                  <a:t>(</a:t>
                </a:r>
                <a:r>
                  <a:rPr lang="fr-FR" sz="2000" dirty="0">
                    <a:solidFill>
                      <a:srgbClr val="FF0000"/>
                    </a:solidFill>
                    <a:latin typeface="Garamond" pitchFamily="18" charset="0"/>
                  </a:rPr>
                  <a:t>10, up</a:t>
                </a:r>
                <a:r>
                  <a:rPr lang="fr-FR" sz="2000" dirty="0">
                    <a:latin typeface="Garamond" pitchFamily="18" charset="0"/>
                  </a:rPr>
                  <a:t>)</a:t>
                </a:r>
              </a:p>
            </p:txBody>
          </p:sp>
          <p:sp>
            <p:nvSpPr>
              <p:cNvPr id="84005" name="ZoneTexte 28"/>
              <p:cNvSpPr txBox="1">
                <a:spLocks noChangeArrowheads="1"/>
              </p:cNvSpPr>
              <p:nvPr/>
            </p:nvSpPr>
            <p:spPr bwMode="auto">
              <a:xfrm rot="-621140">
                <a:off x="1660137" y="1047968"/>
                <a:ext cx="1002247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10,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  <p:sp>
            <p:nvSpPr>
              <p:cNvPr id="84006" name="ZoneTexte 32"/>
              <p:cNvSpPr txBox="1">
                <a:spLocks noChangeArrowheads="1"/>
              </p:cNvSpPr>
              <p:nvPr/>
            </p:nvSpPr>
            <p:spPr bwMode="auto">
              <a:xfrm rot="814905">
                <a:off x="1899208" y="2177822"/>
                <a:ext cx="1021484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25,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</p:grpSp>
        <p:sp>
          <p:nvSpPr>
            <p:cNvPr id="83987" name="Ellipse 4"/>
            <p:cNvSpPr>
              <a:spLocks noChangeArrowheads="1"/>
            </p:cNvSpPr>
            <p:nvPr/>
          </p:nvSpPr>
          <p:spPr bwMode="auto">
            <a:xfrm>
              <a:off x="6912358" y="1884793"/>
              <a:ext cx="540012" cy="540015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83988" name="Connecteur droit 9"/>
            <p:cNvCxnSpPr>
              <a:cxnSpLocks noChangeShapeType="1"/>
              <a:stCxn id="83987" idx="1"/>
              <a:endCxn id="83991" idx="6"/>
            </p:cNvCxnSpPr>
            <p:nvPr/>
          </p:nvCxnSpPr>
          <p:spPr bwMode="auto">
            <a:xfrm flipH="1" flipV="1">
              <a:off x="5304566" y="1722769"/>
              <a:ext cx="1686875" cy="241107"/>
            </a:xfrm>
            <a:prstGeom prst="line">
              <a:avLst/>
            </a:prstGeom>
            <a:noFill/>
            <a:ln w="28575" algn="ctr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3989" name="ZoneTexte 20"/>
            <p:cNvSpPr txBox="1">
              <a:spLocks noChangeArrowheads="1"/>
            </p:cNvSpPr>
            <p:nvPr/>
          </p:nvSpPr>
          <p:spPr bwMode="auto">
            <a:xfrm>
              <a:off x="7520371" y="1956886"/>
              <a:ext cx="365809" cy="400104"/>
            </a:xfrm>
            <a:prstGeom prst="rect">
              <a:avLst/>
            </a:prstGeom>
            <a:solidFill>
              <a:srgbClr val="FFD8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Garamond" pitchFamily="18" charset="0"/>
                </a:rPr>
                <a:t>E</a:t>
              </a:r>
            </a:p>
          </p:txBody>
        </p:sp>
        <p:sp>
          <p:nvSpPr>
            <p:cNvPr id="83990" name="ZoneTexte 28"/>
            <p:cNvSpPr txBox="1">
              <a:spLocks noChangeArrowheads="1"/>
            </p:cNvSpPr>
            <p:nvPr/>
          </p:nvSpPr>
          <p:spPr bwMode="auto">
            <a:xfrm rot="408353">
              <a:off x="5843594" y="1380829"/>
              <a:ext cx="10021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Garamond" pitchFamily="18" charset="0"/>
                </a:rPr>
                <a:t>(</a:t>
              </a:r>
              <a:r>
                <a:rPr lang="fr-FR" sz="2000">
                  <a:solidFill>
                    <a:srgbClr val="FF0000"/>
                  </a:solidFill>
                  <a:latin typeface="Garamond" pitchFamily="18" charset="0"/>
                </a:rPr>
                <a:t>10, up</a:t>
              </a:r>
              <a:r>
                <a:rPr lang="fr-FR" sz="2000">
                  <a:latin typeface="Garamond" pitchFamily="18" charset="0"/>
                </a:rPr>
                <a:t>)</a:t>
              </a:r>
            </a:p>
          </p:txBody>
        </p:sp>
      </p:grpSp>
      <p:sp>
        <p:nvSpPr>
          <p:cNvPr id="83976" name="Rectangle 33"/>
          <p:cNvSpPr>
            <a:spLocks noChangeArrowheads="1"/>
          </p:cNvSpPr>
          <p:nvPr/>
        </p:nvSpPr>
        <p:spPr bwMode="auto">
          <a:xfrm>
            <a:off x="467544" y="4077072"/>
            <a:ext cx="8229600" cy="822960"/>
          </a:xfrm>
          <a:prstGeom prst="rect">
            <a:avLst/>
          </a:prstGeom>
          <a:solidFill>
            <a:srgbClr val="FFC993"/>
          </a:solidFill>
          <a:ln>
            <a:noFill/>
          </a:ln>
          <a:extLst/>
        </p:spPr>
        <p:txBody>
          <a:bodyPr>
            <a:spAutoFit/>
          </a:bodyPr>
          <a:lstStyle/>
          <a:p>
            <a:r>
              <a:rPr lang="fr-FR" sz="2400" dirty="0">
                <a:solidFill>
                  <a:schemeClr val="tx1"/>
                </a:solidFill>
                <a:latin typeface="Garamond" pitchFamily="18" charset="0"/>
              </a:rPr>
              <a:t>SPF peut converger aussi vite que 5 secondes après détection d’un changement d’état sur un lien dans la plupart des </a:t>
            </a:r>
            <a:r>
              <a:rPr lang="fr-FR" sz="2400" dirty="0" smtClean="0">
                <a:solidFill>
                  <a:schemeClr val="tx1"/>
                </a:solidFill>
                <a:latin typeface="Garamond" pitchFamily="18" charset="0"/>
              </a:rPr>
              <a:t>cas</a:t>
            </a:r>
            <a:endParaRPr lang="fr-FR" sz="2400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83977" name="Rectangle 34"/>
          <p:cNvSpPr>
            <a:spLocks noChangeArrowheads="1"/>
          </p:cNvSpPr>
          <p:nvPr/>
        </p:nvSpPr>
        <p:spPr bwMode="auto">
          <a:xfrm rot="-644774">
            <a:off x="5361037" y="2999135"/>
            <a:ext cx="935038" cy="431800"/>
          </a:xfrm>
          <a:prstGeom prst="rect">
            <a:avLst/>
          </a:prstGeom>
          <a:noFill/>
          <a:ln w="38100" algn="ctr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3978" name="Connecteur droit avec flèche 35"/>
          <p:cNvCxnSpPr>
            <a:cxnSpLocks noChangeShapeType="1"/>
          </p:cNvCxnSpPr>
          <p:nvPr/>
        </p:nvCxnSpPr>
        <p:spPr bwMode="auto">
          <a:xfrm flipH="1">
            <a:off x="4354562" y="2533997"/>
            <a:ext cx="2520950" cy="50482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979" name="ZoneTexte 36"/>
          <p:cNvSpPr txBox="1">
            <a:spLocks noChangeArrowheads="1"/>
          </p:cNvSpPr>
          <p:nvPr/>
        </p:nvSpPr>
        <p:spPr bwMode="auto">
          <a:xfrm rot="-733526">
            <a:off x="5176887" y="2440335"/>
            <a:ext cx="86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>
                <a:solidFill>
                  <a:srgbClr val="FF0000"/>
                </a:solidFill>
                <a:latin typeface="Garamond" pitchFamily="18" charset="0"/>
              </a:rPr>
              <a:t>LSU</a:t>
            </a:r>
          </a:p>
        </p:txBody>
      </p:sp>
    </p:spTree>
    <p:extLst>
      <p:ext uri="{BB962C8B-B14F-4D97-AF65-F5344CB8AC3E}">
        <p14:creationId xmlns:p14="http://schemas.microsoft.com/office/powerpoint/2010/main" val="35268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re 1"/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490538"/>
          </a:xfrm>
        </p:spPr>
        <p:txBody>
          <a:bodyPr/>
          <a:lstStyle/>
          <a:p>
            <a:r>
              <a:rPr lang="fr-FR" sz="2800" b="1" smtClean="0">
                <a:latin typeface="Garamond" pitchFamily="18" charset="0"/>
              </a:rPr>
              <a:t>hello interval vs dead interval</a:t>
            </a:r>
          </a:p>
        </p:txBody>
      </p:sp>
      <p:sp>
        <p:nvSpPr>
          <p:cNvPr id="17411" name="Espace réservé du contenu 2"/>
          <p:cNvSpPr>
            <a:spLocks noGrp="1"/>
          </p:cNvSpPr>
          <p:nvPr>
            <p:ph idx="1"/>
          </p:nvPr>
        </p:nvSpPr>
        <p:spPr>
          <a:xfrm>
            <a:off x="144463" y="803275"/>
            <a:ext cx="8748712" cy="5434013"/>
          </a:xfrm>
        </p:spPr>
        <p:txBody>
          <a:bodyPr/>
          <a:lstStyle/>
          <a:p>
            <a:pPr marL="342900" lvl="1" indent="-342900" algn="just">
              <a:buClr>
                <a:schemeClr val="accent2"/>
              </a:buClr>
              <a:buSzTx/>
              <a:defRPr/>
            </a:pPr>
            <a:r>
              <a:rPr lang="fr-FR" sz="2000" dirty="0" smtClean="0">
                <a:latin typeface="Garamond" pitchFamily="18" charset="0"/>
              </a:rPr>
              <a:t>Les routeurs OSPF échangent toutes les 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10 secondes (hello </a:t>
            </a:r>
            <a:r>
              <a:rPr lang="fr-FR" sz="2000" b="1" dirty="0" err="1" smtClean="0">
                <a:solidFill>
                  <a:srgbClr val="FF0000"/>
                </a:solidFill>
                <a:latin typeface="Garamond" pitchFamily="18" charset="0"/>
              </a:rPr>
              <a:t>interval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) </a:t>
            </a:r>
            <a:r>
              <a:rPr lang="fr-FR" sz="2000" dirty="0" smtClean="0">
                <a:latin typeface="Garamond" pitchFamily="18" charset="0"/>
              </a:rPr>
              <a:t>des message 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"Hello"</a:t>
            </a:r>
            <a:r>
              <a:rPr lang="fr-FR" sz="2000" dirty="0" smtClean="0">
                <a:latin typeface="Garamond" pitchFamily="18" charset="0"/>
              </a:rPr>
              <a:t>.</a:t>
            </a:r>
          </a:p>
          <a:p>
            <a:pPr lvl="1" algn="just">
              <a:defRPr/>
            </a:pPr>
            <a:r>
              <a:rPr lang="fr-FR" sz="2000" dirty="0" smtClean="0">
                <a:latin typeface="Garamond" pitchFamily="18" charset="0"/>
              </a:rPr>
              <a:t>Quand un routeur ne reçoit plus de messages 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"Hello"</a:t>
            </a:r>
            <a:r>
              <a:rPr lang="fr-FR" sz="2000" dirty="0" smtClean="0">
                <a:latin typeface="Garamond" pitchFamily="18" charset="0"/>
              </a:rPr>
              <a:t> de la part d’un autre, au bout de l’intervalle de temps </a:t>
            </a:r>
            <a:r>
              <a:rPr lang="fr-FR" sz="2000" b="1" dirty="0" err="1" smtClean="0">
                <a:solidFill>
                  <a:srgbClr val="FF0000"/>
                </a:solidFill>
                <a:latin typeface="Garamond" pitchFamily="18" charset="0"/>
              </a:rPr>
              <a:t>dead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  <a:latin typeface="Garamond" pitchFamily="18" charset="0"/>
              </a:rPr>
              <a:t>interval</a:t>
            </a:r>
            <a:r>
              <a:rPr lang="fr-FR" sz="2000" dirty="0" smtClean="0">
                <a:latin typeface="Garamond" pitchFamily="18" charset="0"/>
              </a:rPr>
              <a:t>, le routeur silencieux est considéré comme mort ou il y a un problème sur le lien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 (down)</a:t>
            </a:r>
            <a:r>
              <a:rPr lang="fr-FR" sz="2000" dirty="0" smtClean="0">
                <a:latin typeface="Garamond" pitchFamily="18" charset="0"/>
              </a:rPr>
              <a:t>.</a:t>
            </a:r>
          </a:p>
          <a:p>
            <a:pPr lvl="1" algn="just">
              <a:defRPr/>
            </a:pPr>
            <a:endParaRPr lang="fr-FR" sz="2000" dirty="0">
              <a:latin typeface="Garamond" pitchFamily="18" charset="0"/>
            </a:endParaRPr>
          </a:p>
          <a:p>
            <a:pPr lvl="1" algn="just">
              <a:defRPr/>
            </a:pPr>
            <a:endParaRPr lang="fr-FR" sz="2000" dirty="0" smtClean="0">
              <a:latin typeface="Garamond" pitchFamily="18" charset="0"/>
            </a:endParaRPr>
          </a:p>
          <a:p>
            <a:pPr lvl="1" algn="just">
              <a:defRPr/>
            </a:pPr>
            <a:endParaRPr lang="fr-FR" sz="2000" dirty="0">
              <a:latin typeface="Garamond" pitchFamily="18" charset="0"/>
            </a:endParaRPr>
          </a:p>
          <a:p>
            <a:pPr lvl="1" algn="just">
              <a:defRPr/>
            </a:pPr>
            <a:endParaRPr lang="fr-FR" sz="2000" dirty="0" smtClean="0">
              <a:latin typeface="Garamond" pitchFamily="18" charset="0"/>
            </a:endParaRPr>
          </a:p>
          <a:p>
            <a:pPr lvl="1" algn="just">
              <a:defRPr/>
            </a:pPr>
            <a:endParaRPr lang="fr-FR" sz="2000" dirty="0" smtClean="0">
              <a:latin typeface="Garamond" pitchFamily="18" charset="0"/>
            </a:endParaRPr>
          </a:p>
          <a:p>
            <a:pPr lvl="1" algn="just">
              <a:defRPr/>
            </a:pPr>
            <a:r>
              <a:rPr lang="fr-FR" sz="2000" dirty="0" smtClean="0">
                <a:latin typeface="Garamond" pitchFamily="18" charset="0"/>
              </a:rPr>
              <a:t>Par défaut (routeur CISCO) : </a:t>
            </a:r>
            <a:r>
              <a:rPr lang="fr-FR" sz="2000" b="1" dirty="0" err="1" smtClean="0">
                <a:solidFill>
                  <a:srgbClr val="FF0000"/>
                </a:solidFill>
                <a:latin typeface="Garamond" pitchFamily="18" charset="0"/>
              </a:rPr>
              <a:t>dead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  <a:latin typeface="Garamond" pitchFamily="18" charset="0"/>
              </a:rPr>
              <a:t>interval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sz="2000" dirty="0" smtClean="0">
                <a:latin typeface="Garamond" pitchFamily="18" charset="0"/>
              </a:rPr>
              <a:t>= 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4 * hello </a:t>
            </a:r>
            <a:r>
              <a:rPr lang="fr-FR" sz="2000" b="1" dirty="0" err="1" smtClean="0">
                <a:solidFill>
                  <a:srgbClr val="FF0000"/>
                </a:solidFill>
                <a:latin typeface="Garamond" pitchFamily="18" charset="0"/>
              </a:rPr>
              <a:t>interval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.</a:t>
            </a:r>
            <a:endParaRPr lang="fr-FR" sz="2000" dirty="0" smtClean="0">
              <a:latin typeface="Garamond" pitchFamily="18" charset="0"/>
            </a:endParaRPr>
          </a:p>
          <a:p>
            <a:pPr algn="just">
              <a:defRPr/>
            </a:pPr>
            <a:endParaRPr lang="fr-FR" sz="2000" dirty="0" smtClean="0">
              <a:latin typeface="Garamond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A275B4-A333-4BAD-9EE0-57BE8102F8F6}" type="slidenum">
              <a:rPr lang="fr-FR" smtClean="0"/>
              <a:pPr>
                <a:defRPr/>
              </a:pPr>
              <a:t>54</a:t>
            </a:fld>
            <a:endParaRPr lang="fr-FR"/>
          </a:p>
        </p:txBody>
      </p:sp>
      <p:sp>
        <p:nvSpPr>
          <p:cNvPr id="82950" name="Accolade fermante 6"/>
          <p:cNvSpPr>
            <a:spLocks/>
          </p:cNvSpPr>
          <p:nvPr/>
        </p:nvSpPr>
        <p:spPr bwMode="auto">
          <a:xfrm>
            <a:off x="10980738" y="908050"/>
            <a:ext cx="46037" cy="73025"/>
          </a:xfrm>
          <a:prstGeom prst="rightBrace">
            <a:avLst>
              <a:gd name="adj1" fmla="val 8394"/>
              <a:gd name="adj2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82956" name="Groupe 19"/>
          <p:cNvGrpSpPr>
            <a:grpSpLocks/>
          </p:cNvGrpSpPr>
          <p:nvPr/>
        </p:nvGrpSpPr>
        <p:grpSpPr bwMode="auto">
          <a:xfrm>
            <a:off x="2082800" y="2927598"/>
            <a:ext cx="5297488" cy="933450"/>
            <a:chOff x="1867362" y="4005064"/>
            <a:chExt cx="5298142" cy="932620"/>
          </a:xfrm>
        </p:grpSpPr>
        <p:pic>
          <p:nvPicPr>
            <p:cNvPr id="82958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704" y="4077072"/>
              <a:ext cx="5257800" cy="847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959" name="Rectangle 13"/>
            <p:cNvSpPr>
              <a:spLocks noChangeArrowheads="1"/>
            </p:cNvSpPr>
            <p:nvPr/>
          </p:nvSpPr>
          <p:spPr bwMode="auto">
            <a:xfrm>
              <a:off x="5364088" y="4005064"/>
              <a:ext cx="7328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>
                  <a:solidFill>
                    <a:srgbClr val="FF0000"/>
                  </a:solidFill>
                  <a:latin typeface="Garamond" pitchFamily="18" charset="0"/>
                </a:rPr>
                <a:t>Hello</a:t>
              </a:r>
              <a:endParaRPr lang="fr-FR"/>
            </a:p>
          </p:txBody>
        </p:sp>
        <p:sp>
          <p:nvSpPr>
            <p:cNvPr id="82960" name="Rectangle 14"/>
            <p:cNvSpPr>
              <a:spLocks noChangeArrowheads="1"/>
            </p:cNvSpPr>
            <p:nvPr/>
          </p:nvSpPr>
          <p:spPr bwMode="auto">
            <a:xfrm>
              <a:off x="3060466" y="4036731"/>
              <a:ext cx="7328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>
                  <a:solidFill>
                    <a:srgbClr val="FF0000"/>
                  </a:solidFill>
                  <a:latin typeface="Garamond" pitchFamily="18" charset="0"/>
                </a:rPr>
                <a:t>Hello</a:t>
              </a:r>
              <a:endParaRPr lang="fr-FR"/>
            </a:p>
          </p:txBody>
        </p:sp>
        <p:cxnSp>
          <p:nvCxnSpPr>
            <p:cNvPr id="82961" name="Connecteur droit avec flèche 16"/>
            <p:cNvCxnSpPr>
              <a:cxnSpLocks noChangeShapeType="1"/>
            </p:cNvCxnSpPr>
            <p:nvPr/>
          </p:nvCxnSpPr>
          <p:spPr bwMode="auto">
            <a:xfrm flipH="1" flipV="1">
              <a:off x="5292080" y="4391998"/>
              <a:ext cx="792088" cy="0"/>
            </a:xfrm>
            <a:prstGeom prst="straightConnector1">
              <a:avLst/>
            </a:prstGeom>
            <a:noFill/>
            <a:ln w="38100" algn="ctr">
              <a:solidFill>
                <a:srgbClr val="0066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62" name="Connecteur droit avec flèche 17"/>
            <p:cNvCxnSpPr>
              <a:cxnSpLocks noChangeShapeType="1"/>
            </p:cNvCxnSpPr>
            <p:nvPr/>
          </p:nvCxnSpPr>
          <p:spPr bwMode="auto">
            <a:xfrm flipH="1" flipV="1">
              <a:off x="2987824" y="4437112"/>
              <a:ext cx="792088" cy="0"/>
            </a:xfrm>
            <a:prstGeom prst="straightConnector1">
              <a:avLst/>
            </a:prstGeom>
            <a:noFill/>
            <a:ln w="38100" algn="ctr">
              <a:solidFill>
                <a:srgbClr val="0066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963" name="Rectangle à coins arrondis 18"/>
            <p:cNvSpPr>
              <a:spLocks noChangeArrowheads="1"/>
            </p:cNvSpPr>
            <p:nvPr/>
          </p:nvSpPr>
          <p:spPr bwMode="auto">
            <a:xfrm>
              <a:off x="1867362" y="4023284"/>
              <a:ext cx="5296925" cy="914400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3" name="Rectangle 12"/>
          <p:cNvSpPr/>
          <p:nvPr/>
        </p:nvSpPr>
        <p:spPr bwMode="auto">
          <a:xfrm>
            <a:off x="623430" y="4280068"/>
            <a:ext cx="6900898" cy="44507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fr-FR" dirty="0">
              <a:ln w="19050"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re 1"/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419100"/>
          </a:xfrm>
        </p:spPr>
        <p:txBody>
          <a:bodyPr/>
          <a:lstStyle/>
          <a:p>
            <a:r>
              <a:rPr lang="fr-FR" sz="2800" b="1" dirty="0" smtClean="0">
                <a:latin typeface="Garamond" pitchFamily="18" charset="0"/>
              </a:rPr>
              <a:t>OSPF : panne d’un lien</a:t>
            </a:r>
          </a:p>
        </p:txBody>
      </p:sp>
      <p:sp>
        <p:nvSpPr>
          <p:cNvPr id="83971" name="Espace réservé du contenu 2"/>
          <p:cNvSpPr>
            <a:spLocks noGrp="1"/>
          </p:cNvSpPr>
          <p:nvPr>
            <p:ph idx="1"/>
          </p:nvPr>
        </p:nvSpPr>
        <p:spPr>
          <a:xfrm>
            <a:off x="519113" y="836613"/>
            <a:ext cx="8229600" cy="5761037"/>
          </a:xfrm>
        </p:spPr>
        <p:txBody>
          <a:bodyPr/>
          <a:lstStyle/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endParaRPr lang="fr-FR" sz="1800" b="1" dirty="0" smtClean="0">
              <a:latin typeface="Garamond" pitchFamily="18" charset="0"/>
            </a:endParaRPr>
          </a:p>
          <a:p>
            <a:endParaRPr lang="fr-FR" sz="1800" b="1" dirty="0" smtClean="0">
              <a:latin typeface="Garamond" pitchFamily="18" charset="0"/>
            </a:endParaRPr>
          </a:p>
          <a:p>
            <a:r>
              <a:rPr lang="fr-FR" sz="2000" b="1" dirty="0" smtClean="0">
                <a:latin typeface="Garamond" pitchFamily="18" charset="0"/>
              </a:rPr>
              <a:t>Avant la panne du lien DE :</a:t>
            </a:r>
          </a:p>
          <a:p>
            <a:pPr marL="457200" lvl="1" indent="0">
              <a:buNone/>
            </a:pPr>
            <a:endParaRPr lang="fr-FR" sz="2000" b="1" dirty="0" smtClean="0">
              <a:latin typeface="Garamond" pitchFamily="18" charset="0"/>
            </a:endParaRPr>
          </a:p>
          <a:p>
            <a:pPr lvl="1"/>
            <a:endParaRPr lang="fr-FR" sz="2000" b="1" dirty="0" smtClean="0">
              <a:latin typeface="Garamond" pitchFamily="18" charset="0"/>
            </a:endParaRPr>
          </a:p>
          <a:p>
            <a:pPr lvl="1"/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</p:txBody>
      </p:sp>
      <p:sp>
        <p:nvSpPr>
          <p:cNvPr id="33" name="Espace réservé du numéro de diapositive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CECEC-2157-4817-A7CB-4A70E6F76D99}" type="slidenum">
              <a:rPr lang="fr-FR" smtClean="0"/>
              <a:pPr>
                <a:defRPr/>
              </a:pPr>
              <a:t>55</a:t>
            </a:fld>
            <a:endParaRPr lang="fr-FR"/>
          </a:p>
        </p:txBody>
      </p:sp>
      <p:sp>
        <p:nvSpPr>
          <p:cNvPr id="83973" name="Rectangle 3"/>
          <p:cNvSpPr>
            <a:spLocks noChangeArrowheads="1"/>
          </p:cNvSpPr>
          <p:nvPr/>
        </p:nvSpPr>
        <p:spPr bwMode="auto">
          <a:xfrm>
            <a:off x="539750" y="3168650"/>
            <a:ext cx="8280722" cy="82296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83975" name="Groupe 30"/>
          <p:cNvGrpSpPr>
            <a:grpSpLocks/>
          </p:cNvGrpSpPr>
          <p:nvPr/>
        </p:nvGrpSpPr>
        <p:grpSpPr bwMode="auto">
          <a:xfrm>
            <a:off x="684213" y="652463"/>
            <a:ext cx="6986587" cy="2200275"/>
            <a:chOff x="899592" y="980728"/>
            <a:chExt cx="6986588" cy="2200275"/>
          </a:xfrm>
        </p:grpSpPr>
        <p:grpSp>
          <p:nvGrpSpPr>
            <p:cNvPr id="83986" name="Groupe 24"/>
            <p:cNvGrpSpPr>
              <a:grpSpLocks/>
            </p:cNvGrpSpPr>
            <p:nvPr/>
          </p:nvGrpSpPr>
          <p:grpSpPr bwMode="auto">
            <a:xfrm>
              <a:off x="899592" y="980728"/>
              <a:ext cx="6091850" cy="2200275"/>
              <a:chOff x="791330" y="436143"/>
              <a:chExt cx="6092148" cy="2200310"/>
            </a:xfrm>
          </p:grpSpPr>
          <p:sp>
            <p:nvSpPr>
              <p:cNvPr id="83991" name="Ellipse 4"/>
              <p:cNvSpPr>
                <a:spLocks noChangeArrowheads="1"/>
              </p:cNvSpPr>
              <p:nvPr/>
            </p:nvSpPr>
            <p:spPr bwMode="auto">
              <a:xfrm>
                <a:off x="4656482" y="908184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3992" name="Ellipse 5"/>
              <p:cNvSpPr>
                <a:spLocks noChangeArrowheads="1"/>
              </p:cNvSpPr>
              <p:nvPr/>
            </p:nvSpPr>
            <p:spPr bwMode="auto">
              <a:xfrm>
                <a:off x="2784138" y="1088317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3993" name="Ellipse 6"/>
              <p:cNvSpPr>
                <a:spLocks noChangeArrowheads="1"/>
              </p:cNvSpPr>
              <p:nvPr/>
            </p:nvSpPr>
            <p:spPr bwMode="auto">
              <a:xfrm>
                <a:off x="1199847" y="1448328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3994" name="Ellipse 7"/>
              <p:cNvSpPr>
                <a:spLocks noChangeArrowheads="1"/>
              </p:cNvSpPr>
              <p:nvPr/>
            </p:nvSpPr>
            <p:spPr bwMode="auto">
              <a:xfrm>
                <a:off x="3576284" y="2096429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cxnSp>
            <p:nvCxnSpPr>
              <p:cNvPr id="83995" name="Connecteur droit 9"/>
              <p:cNvCxnSpPr>
                <a:cxnSpLocks noChangeShapeType="1"/>
                <a:stCxn id="83991" idx="2"/>
                <a:endCxn id="83992" idx="7"/>
              </p:cNvCxnSpPr>
              <p:nvPr/>
            </p:nvCxnSpPr>
            <p:spPr bwMode="auto">
              <a:xfrm flipH="1" flipV="1">
                <a:off x="3245090" y="1167402"/>
                <a:ext cx="1411392" cy="10794"/>
              </a:xfrm>
              <a:prstGeom prst="line">
                <a:avLst/>
              </a:prstGeom>
              <a:noFill/>
              <a:ln w="28575" algn="ctr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996" name="Connecteur droit 10"/>
              <p:cNvCxnSpPr>
                <a:cxnSpLocks noChangeShapeType="1"/>
                <a:stCxn id="83987" idx="3"/>
                <a:endCxn id="83994" idx="6"/>
              </p:cNvCxnSpPr>
              <p:nvPr/>
            </p:nvCxnSpPr>
            <p:spPr bwMode="auto">
              <a:xfrm flipH="1">
                <a:off x="4116322" y="1801161"/>
                <a:ext cx="2767156" cy="565280"/>
              </a:xfrm>
              <a:prstGeom prst="line">
                <a:avLst/>
              </a:prstGeom>
              <a:noFill/>
              <a:ln w="28575" algn="ctr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997" name="Connecteur droit 13"/>
              <p:cNvCxnSpPr>
                <a:cxnSpLocks noChangeShapeType="1"/>
                <a:stCxn id="83992" idx="2"/>
              </p:cNvCxnSpPr>
              <p:nvPr/>
            </p:nvCxnSpPr>
            <p:spPr bwMode="auto">
              <a:xfrm flipH="1">
                <a:off x="1775953" y="1358329"/>
                <a:ext cx="1008185" cy="270012"/>
              </a:xfrm>
              <a:prstGeom prst="line">
                <a:avLst/>
              </a:prstGeom>
              <a:noFill/>
              <a:ln w="28575" algn="ctr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998" name="Connecteur droit 17"/>
              <p:cNvCxnSpPr>
                <a:cxnSpLocks noChangeShapeType="1"/>
                <a:stCxn id="83994" idx="2"/>
              </p:cNvCxnSpPr>
              <p:nvPr/>
            </p:nvCxnSpPr>
            <p:spPr bwMode="auto">
              <a:xfrm flipH="1" flipV="1">
                <a:off x="1703940" y="1880395"/>
                <a:ext cx="1872344" cy="486046"/>
              </a:xfrm>
              <a:prstGeom prst="line">
                <a:avLst/>
              </a:prstGeom>
              <a:noFill/>
              <a:ln w="28575" algn="ctr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3999" name="ZoneTexte 19"/>
              <p:cNvSpPr txBox="1">
                <a:spLocks noChangeArrowheads="1"/>
              </p:cNvSpPr>
              <p:nvPr/>
            </p:nvSpPr>
            <p:spPr bwMode="auto">
              <a:xfrm>
                <a:off x="791330" y="1556333"/>
                <a:ext cx="353008" cy="400128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A</a:t>
                </a:r>
              </a:p>
            </p:txBody>
          </p:sp>
          <p:sp>
            <p:nvSpPr>
              <p:cNvPr id="84000" name="ZoneTexte 20"/>
              <p:cNvSpPr txBox="1">
                <a:spLocks noChangeArrowheads="1"/>
              </p:cNvSpPr>
              <p:nvPr/>
            </p:nvSpPr>
            <p:spPr bwMode="auto">
              <a:xfrm>
                <a:off x="4754243" y="436143"/>
                <a:ext cx="357811" cy="400110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C</a:t>
                </a:r>
              </a:p>
            </p:txBody>
          </p:sp>
          <p:sp>
            <p:nvSpPr>
              <p:cNvPr id="84001" name="ZoneTexte 21"/>
              <p:cNvSpPr txBox="1">
                <a:spLocks noChangeArrowheads="1"/>
              </p:cNvSpPr>
              <p:nvPr/>
            </p:nvSpPr>
            <p:spPr bwMode="auto">
              <a:xfrm>
                <a:off x="2881929" y="620229"/>
                <a:ext cx="357811" cy="400110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B</a:t>
                </a:r>
              </a:p>
            </p:txBody>
          </p:sp>
          <p:sp>
            <p:nvSpPr>
              <p:cNvPr id="84002" name="ZoneTexte 22"/>
              <p:cNvSpPr txBox="1">
                <a:spLocks noChangeArrowheads="1"/>
              </p:cNvSpPr>
              <p:nvPr/>
            </p:nvSpPr>
            <p:spPr bwMode="auto">
              <a:xfrm>
                <a:off x="3671813" y="1628341"/>
                <a:ext cx="363646" cy="400110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D</a:t>
                </a:r>
              </a:p>
            </p:txBody>
          </p:sp>
          <p:sp>
            <p:nvSpPr>
              <p:cNvPr id="84003" name="ZoneTexte 23"/>
              <p:cNvSpPr txBox="1">
                <a:spLocks noChangeArrowheads="1"/>
              </p:cNvSpPr>
              <p:nvPr/>
            </p:nvSpPr>
            <p:spPr bwMode="auto">
              <a:xfrm>
                <a:off x="3481585" y="764158"/>
                <a:ext cx="1021484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25,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  <p:sp>
            <p:nvSpPr>
              <p:cNvPr id="84004" name="ZoneTexte 25"/>
              <p:cNvSpPr txBox="1">
                <a:spLocks noChangeArrowheads="1"/>
              </p:cNvSpPr>
              <p:nvPr/>
            </p:nvSpPr>
            <p:spPr bwMode="auto">
              <a:xfrm rot="-746082">
                <a:off x="5148081" y="2180507"/>
                <a:ext cx="1002247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 dirty="0">
                    <a:latin typeface="Garamond" pitchFamily="18" charset="0"/>
                  </a:rPr>
                  <a:t>(</a:t>
                </a:r>
                <a:r>
                  <a:rPr lang="fr-FR" sz="2000" dirty="0">
                    <a:solidFill>
                      <a:srgbClr val="FF0000"/>
                    </a:solidFill>
                    <a:latin typeface="Garamond" pitchFamily="18" charset="0"/>
                  </a:rPr>
                  <a:t>10, up</a:t>
                </a:r>
                <a:r>
                  <a:rPr lang="fr-FR" sz="2000" dirty="0">
                    <a:latin typeface="Garamond" pitchFamily="18" charset="0"/>
                  </a:rPr>
                  <a:t>)</a:t>
                </a:r>
              </a:p>
            </p:txBody>
          </p:sp>
          <p:sp>
            <p:nvSpPr>
              <p:cNvPr id="84005" name="ZoneTexte 28"/>
              <p:cNvSpPr txBox="1">
                <a:spLocks noChangeArrowheads="1"/>
              </p:cNvSpPr>
              <p:nvPr/>
            </p:nvSpPr>
            <p:spPr bwMode="auto">
              <a:xfrm rot="-621140">
                <a:off x="1660137" y="1047968"/>
                <a:ext cx="1002247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10,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  <p:sp>
            <p:nvSpPr>
              <p:cNvPr id="84006" name="ZoneTexte 32"/>
              <p:cNvSpPr txBox="1">
                <a:spLocks noChangeArrowheads="1"/>
              </p:cNvSpPr>
              <p:nvPr/>
            </p:nvSpPr>
            <p:spPr bwMode="auto">
              <a:xfrm rot="814905">
                <a:off x="1899208" y="2177822"/>
                <a:ext cx="1021484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25,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</p:grpSp>
        <p:sp>
          <p:nvSpPr>
            <p:cNvPr id="83987" name="Ellipse 4"/>
            <p:cNvSpPr>
              <a:spLocks noChangeArrowheads="1"/>
            </p:cNvSpPr>
            <p:nvPr/>
          </p:nvSpPr>
          <p:spPr bwMode="auto">
            <a:xfrm>
              <a:off x="6912358" y="1884793"/>
              <a:ext cx="540012" cy="540015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83988" name="Connecteur droit 9"/>
            <p:cNvCxnSpPr>
              <a:cxnSpLocks noChangeShapeType="1"/>
              <a:stCxn id="83987" idx="1"/>
              <a:endCxn id="83991" idx="6"/>
            </p:cNvCxnSpPr>
            <p:nvPr/>
          </p:nvCxnSpPr>
          <p:spPr bwMode="auto">
            <a:xfrm flipH="1" flipV="1">
              <a:off x="5304566" y="1722769"/>
              <a:ext cx="1686875" cy="241107"/>
            </a:xfrm>
            <a:prstGeom prst="line">
              <a:avLst/>
            </a:prstGeom>
            <a:noFill/>
            <a:ln w="28575" algn="ctr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3989" name="ZoneTexte 20"/>
            <p:cNvSpPr txBox="1">
              <a:spLocks noChangeArrowheads="1"/>
            </p:cNvSpPr>
            <p:nvPr/>
          </p:nvSpPr>
          <p:spPr bwMode="auto">
            <a:xfrm>
              <a:off x="7520371" y="1956886"/>
              <a:ext cx="365809" cy="400104"/>
            </a:xfrm>
            <a:prstGeom prst="rect">
              <a:avLst/>
            </a:prstGeom>
            <a:solidFill>
              <a:srgbClr val="FFD8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Garamond" pitchFamily="18" charset="0"/>
                </a:rPr>
                <a:t>E</a:t>
              </a:r>
            </a:p>
          </p:txBody>
        </p:sp>
        <p:sp>
          <p:nvSpPr>
            <p:cNvPr id="83990" name="ZoneTexte 28"/>
            <p:cNvSpPr txBox="1">
              <a:spLocks noChangeArrowheads="1"/>
            </p:cNvSpPr>
            <p:nvPr/>
          </p:nvSpPr>
          <p:spPr bwMode="auto">
            <a:xfrm rot="408353">
              <a:off x="5843594" y="1380829"/>
              <a:ext cx="10021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Garamond" pitchFamily="18" charset="0"/>
                </a:rPr>
                <a:t>(</a:t>
              </a:r>
              <a:r>
                <a:rPr lang="fr-FR" sz="2000">
                  <a:solidFill>
                    <a:srgbClr val="FF0000"/>
                  </a:solidFill>
                  <a:latin typeface="Garamond" pitchFamily="18" charset="0"/>
                </a:rPr>
                <a:t>10, up</a:t>
              </a:r>
              <a:r>
                <a:rPr lang="fr-FR" sz="2000">
                  <a:latin typeface="Garamond" pitchFamily="18" charset="0"/>
                </a:rPr>
                <a:t>)</a:t>
              </a:r>
            </a:p>
          </p:txBody>
        </p:sp>
      </p:grpSp>
      <p:sp>
        <p:nvSpPr>
          <p:cNvPr id="83977" name="Rectangle 34"/>
          <p:cNvSpPr>
            <a:spLocks noChangeArrowheads="1"/>
          </p:cNvSpPr>
          <p:nvPr/>
        </p:nvSpPr>
        <p:spPr bwMode="auto">
          <a:xfrm rot="-644774">
            <a:off x="5073650" y="2382838"/>
            <a:ext cx="935038" cy="431800"/>
          </a:xfrm>
          <a:prstGeom prst="rect">
            <a:avLst/>
          </a:prstGeom>
          <a:noFill/>
          <a:ln w="38100" algn="ctr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350391"/>
              </p:ext>
            </p:extLst>
          </p:nvPr>
        </p:nvGraphicFramePr>
        <p:xfrm>
          <a:off x="4043742" y="3286633"/>
          <a:ext cx="4678040" cy="586994"/>
        </p:xfrm>
        <a:graphic>
          <a:graphicData uri="http://schemas.openxmlformats.org/drawingml/2006/table">
            <a:tbl>
              <a:tblPr/>
              <a:tblGrid>
                <a:gridCol w="2258364"/>
                <a:gridCol w="1209838"/>
                <a:gridCol w="1209838"/>
              </a:tblGrid>
              <a:tr h="826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err="1">
                          <a:latin typeface="Garamond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1800" b="1" dirty="0">
                          <a:latin typeface="Garamond"/>
                          <a:ea typeface="Calibri"/>
                          <a:cs typeface="Times New Roman"/>
                        </a:rPr>
                        <a:t> hop</a:t>
                      </a:r>
                      <a:endParaRPr lang="fr-FR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Garamond"/>
                          <a:ea typeface="Calibri"/>
                          <a:cs typeface="Times New Roman"/>
                          <a:sym typeface="Wingdings" pitchFamily="2" charset="2"/>
                        </a:rPr>
                        <a:t>Coût</a:t>
                      </a:r>
                      <a:endParaRPr lang="fr-FR" sz="1800" b="1" kern="1200" dirty="0">
                        <a:solidFill>
                          <a:schemeClr val="tx1"/>
                        </a:solidFill>
                        <a:latin typeface="Garamond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826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35</a:t>
                      </a:r>
                      <a:endParaRPr lang="fr-FR" sz="18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07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re 1"/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419100"/>
          </a:xfrm>
        </p:spPr>
        <p:txBody>
          <a:bodyPr/>
          <a:lstStyle/>
          <a:p>
            <a:r>
              <a:rPr lang="fr-FR" sz="2800" b="1" dirty="0">
                <a:latin typeface="Garamond" pitchFamily="18" charset="0"/>
              </a:rPr>
              <a:t>OSPF : panne d’un lien</a:t>
            </a:r>
            <a:endParaRPr lang="fr-FR" sz="2800" b="1" dirty="0" smtClean="0">
              <a:latin typeface="Garamond" pitchFamily="18" charset="0"/>
            </a:endParaRPr>
          </a:p>
        </p:txBody>
      </p:sp>
      <p:sp>
        <p:nvSpPr>
          <p:cNvPr id="84995" name="Espace réservé du contenu 2"/>
          <p:cNvSpPr>
            <a:spLocks noGrp="1"/>
          </p:cNvSpPr>
          <p:nvPr>
            <p:ph idx="1"/>
          </p:nvPr>
        </p:nvSpPr>
        <p:spPr>
          <a:xfrm>
            <a:off x="519113" y="836613"/>
            <a:ext cx="8229600" cy="5761037"/>
          </a:xfrm>
        </p:spPr>
        <p:txBody>
          <a:bodyPr/>
          <a:lstStyle/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endParaRPr lang="fr-FR" sz="1800" b="1" dirty="0" smtClean="0">
              <a:latin typeface="Garamond" pitchFamily="18" charset="0"/>
            </a:endParaRPr>
          </a:p>
          <a:p>
            <a:endParaRPr lang="fr-FR" sz="1800" b="1" dirty="0" smtClean="0">
              <a:latin typeface="Garamond" pitchFamily="18" charset="0"/>
            </a:endParaRPr>
          </a:p>
          <a:p>
            <a:endParaRPr lang="fr-FR" sz="2000" b="1" dirty="0" smtClean="0">
              <a:latin typeface="Garamond" pitchFamily="18" charset="0"/>
            </a:endParaRPr>
          </a:p>
          <a:p>
            <a:endParaRPr lang="fr-FR" sz="2000" b="1" dirty="0" smtClean="0">
              <a:latin typeface="Garamond" pitchFamily="18" charset="0"/>
            </a:endParaRPr>
          </a:p>
          <a:p>
            <a:endParaRPr lang="fr-FR" sz="2000" b="1" dirty="0" smtClean="0">
              <a:latin typeface="Garamond" pitchFamily="18" charset="0"/>
            </a:endParaRPr>
          </a:p>
          <a:p>
            <a:pPr marL="457200" lvl="1" indent="0">
              <a:buNone/>
            </a:pPr>
            <a:endParaRPr lang="fr-FR" sz="20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lvl="1"/>
            <a:endParaRPr lang="fr-FR" sz="2000" b="1" dirty="0" smtClean="0">
              <a:latin typeface="Garamond" pitchFamily="18" charset="0"/>
            </a:endParaRPr>
          </a:p>
          <a:p>
            <a:pPr lvl="1"/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</p:txBody>
      </p:sp>
      <p:sp>
        <p:nvSpPr>
          <p:cNvPr id="33" name="Espace réservé du numéro de diapositive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5CE3-7AAD-42E6-AC8B-918911AA38DB}" type="slidenum">
              <a:rPr lang="fr-FR" smtClean="0"/>
              <a:pPr>
                <a:defRPr/>
              </a:pPr>
              <a:t>56</a:t>
            </a:fld>
            <a:endParaRPr lang="fr-FR"/>
          </a:p>
        </p:txBody>
      </p:sp>
      <p:grpSp>
        <p:nvGrpSpPr>
          <p:cNvPr id="84997" name="Groupe 30"/>
          <p:cNvGrpSpPr>
            <a:grpSpLocks/>
          </p:cNvGrpSpPr>
          <p:nvPr/>
        </p:nvGrpSpPr>
        <p:grpSpPr bwMode="auto">
          <a:xfrm>
            <a:off x="972047" y="1228502"/>
            <a:ext cx="6986587" cy="2200275"/>
            <a:chOff x="899592" y="980728"/>
            <a:chExt cx="6986588" cy="2200275"/>
          </a:xfrm>
        </p:grpSpPr>
        <p:grpSp>
          <p:nvGrpSpPr>
            <p:cNvPr id="85011" name="Groupe 24"/>
            <p:cNvGrpSpPr>
              <a:grpSpLocks/>
            </p:cNvGrpSpPr>
            <p:nvPr/>
          </p:nvGrpSpPr>
          <p:grpSpPr bwMode="auto">
            <a:xfrm>
              <a:off x="899592" y="980728"/>
              <a:ext cx="6091850" cy="2200275"/>
              <a:chOff x="791330" y="436143"/>
              <a:chExt cx="6092148" cy="2200310"/>
            </a:xfrm>
          </p:grpSpPr>
          <p:sp>
            <p:nvSpPr>
              <p:cNvPr id="85016" name="Ellipse 4"/>
              <p:cNvSpPr>
                <a:spLocks noChangeArrowheads="1"/>
              </p:cNvSpPr>
              <p:nvPr/>
            </p:nvSpPr>
            <p:spPr bwMode="auto">
              <a:xfrm>
                <a:off x="4656482" y="908184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5017" name="Ellipse 5"/>
              <p:cNvSpPr>
                <a:spLocks noChangeArrowheads="1"/>
              </p:cNvSpPr>
              <p:nvPr/>
            </p:nvSpPr>
            <p:spPr bwMode="auto">
              <a:xfrm>
                <a:off x="2784138" y="1088317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5018" name="Ellipse 6"/>
              <p:cNvSpPr>
                <a:spLocks noChangeArrowheads="1"/>
              </p:cNvSpPr>
              <p:nvPr/>
            </p:nvSpPr>
            <p:spPr bwMode="auto">
              <a:xfrm>
                <a:off x="1199847" y="1448328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5019" name="Ellipse 7"/>
              <p:cNvSpPr>
                <a:spLocks noChangeArrowheads="1"/>
              </p:cNvSpPr>
              <p:nvPr/>
            </p:nvSpPr>
            <p:spPr bwMode="auto">
              <a:xfrm>
                <a:off x="3576284" y="2096429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cxnSp>
            <p:nvCxnSpPr>
              <p:cNvPr id="85020" name="Connecteur droit 9"/>
              <p:cNvCxnSpPr>
                <a:cxnSpLocks noChangeShapeType="1"/>
                <a:stCxn id="85016" idx="2"/>
                <a:endCxn id="85017" idx="7"/>
              </p:cNvCxnSpPr>
              <p:nvPr/>
            </p:nvCxnSpPr>
            <p:spPr bwMode="auto">
              <a:xfrm flipH="1" flipV="1">
                <a:off x="3245090" y="1167402"/>
                <a:ext cx="1411392" cy="10794"/>
              </a:xfrm>
              <a:prstGeom prst="line">
                <a:avLst/>
              </a:prstGeom>
              <a:noFill/>
              <a:ln w="28575" algn="ctr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021" name="Connecteur droit 10"/>
              <p:cNvCxnSpPr>
                <a:cxnSpLocks noChangeShapeType="1"/>
                <a:stCxn id="85012" idx="3"/>
                <a:endCxn id="85019" idx="6"/>
              </p:cNvCxnSpPr>
              <p:nvPr/>
            </p:nvCxnSpPr>
            <p:spPr bwMode="auto">
              <a:xfrm flipH="1">
                <a:off x="4116322" y="1801161"/>
                <a:ext cx="2767156" cy="565280"/>
              </a:xfrm>
              <a:prstGeom prst="line">
                <a:avLst/>
              </a:prstGeom>
              <a:noFill/>
              <a:ln w="28575" algn="ctr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022" name="Connecteur droit 13"/>
              <p:cNvCxnSpPr>
                <a:cxnSpLocks noChangeShapeType="1"/>
                <a:stCxn id="85017" idx="2"/>
              </p:cNvCxnSpPr>
              <p:nvPr/>
            </p:nvCxnSpPr>
            <p:spPr bwMode="auto">
              <a:xfrm flipH="1">
                <a:off x="1775953" y="1358329"/>
                <a:ext cx="1008185" cy="270012"/>
              </a:xfrm>
              <a:prstGeom prst="line">
                <a:avLst/>
              </a:prstGeom>
              <a:noFill/>
              <a:ln w="28575" algn="ctr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023" name="Connecteur droit 17"/>
              <p:cNvCxnSpPr>
                <a:cxnSpLocks noChangeShapeType="1"/>
                <a:stCxn id="85019" idx="2"/>
              </p:cNvCxnSpPr>
              <p:nvPr/>
            </p:nvCxnSpPr>
            <p:spPr bwMode="auto">
              <a:xfrm flipH="1" flipV="1">
                <a:off x="1703940" y="1880395"/>
                <a:ext cx="1872344" cy="486046"/>
              </a:xfrm>
              <a:prstGeom prst="line">
                <a:avLst/>
              </a:prstGeom>
              <a:noFill/>
              <a:ln w="28575" algn="ctr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5024" name="ZoneTexte 19"/>
              <p:cNvSpPr txBox="1">
                <a:spLocks noChangeArrowheads="1"/>
              </p:cNvSpPr>
              <p:nvPr/>
            </p:nvSpPr>
            <p:spPr bwMode="auto">
              <a:xfrm>
                <a:off x="791330" y="1556333"/>
                <a:ext cx="353008" cy="400128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A</a:t>
                </a:r>
              </a:p>
            </p:txBody>
          </p:sp>
          <p:sp>
            <p:nvSpPr>
              <p:cNvPr id="85025" name="ZoneTexte 20"/>
              <p:cNvSpPr txBox="1">
                <a:spLocks noChangeArrowheads="1"/>
              </p:cNvSpPr>
              <p:nvPr/>
            </p:nvSpPr>
            <p:spPr bwMode="auto">
              <a:xfrm>
                <a:off x="4754243" y="436143"/>
                <a:ext cx="357811" cy="400110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C</a:t>
                </a:r>
              </a:p>
            </p:txBody>
          </p:sp>
          <p:sp>
            <p:nvSpPr>
              <p:cNvPr id="85026" name="ZoneTexte 21"/>
              <p:cNvSpPr txBox="1">
                <a:spLocks noChangeArrowheads="1"/>
              </p:cNvSpPr>
              <p:nvPr/>
            </p:nvSpPr>
            <p:spPr bwMode="auto">
              <a:xfrm>
                <a:off x="2881929" y="620229"/>
                <a:ext cx="357811" cy="400110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B</a:t>
                </a:r>
              </a:p>
            </p:txBody>
          </p:sp>
          <p:sp>
            <p:nvSpPr>
              <p:cNvPr id="85027" name="ZoneTexte 22"/>
              <p:cNvSpPr txBox="1">
                <a:spLocks noChangeArrowheads="1"/>
              </p:cNvSpPr>
              <p:nvPr/>
            </p:nvSpPr>
            <p:spPr bwMode="auto">
              <a:xfrm>
                <a:off x="3671813" y="1628341"/>
                <a:ext cx="363646" cy="400110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D</a:t>
                </a:r>
              </a:p>
            </p:txBody>
          </p:sp>
          <p:sp>
            <p:nvSpPr>
              <p:cNvPr id="85028" name="ZoneTexte 23"/>
              <p:cNvSpPr txBox="1">
                <a:spLocks noChangeArrowheads="1"/>
              </p:cNvSpPr>
              <p:nvPr/>
            </p:nvSpPr>
            <p:spPr bwMode="auto">
              <a:xfrm>
                <a:off x="3481585" y="764158"/>
                <a:ext cx="1021484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25,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  <p:sp>
            <p:nvSpPr>
              <p:cNvPr id="85029" name="ZoneTexte 25"/>
              <p:cNvSpPr txBox="1">
                <a:spLocks noChangeArrowheads="1"/>
              </p:cNvSpPr>
              <p:nvPr/>
            </p:nvSpPr>
            <p:spPr bwMode="auto">
              <a:xfrm rot="-746082">
                <a:off x="4802266" y="2180507"/>
                <a:ext cx="1693881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(65535, down)</a:t>
                </a:r>
              </a:p>
            </p:txBody>
          </p:sp>
          <p:sp>
            <p:nvSpPr>
              <p:cNvPr id="85030" name="ZoneTexte 28"/>
              <p:cNvSpPr txBox="1">
                <a:spLocks noChangeArrowheads="1"/>
              </p:cNvSpPr>
              <p:nvPr/>
            </p:nvSpPr>
            <p:spPr bwMode="auto">
              <a:xfrm rot="-621140">
                <a:off x="1660137" y="1047968"/>
                <a:ext cx="1002247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10,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  <p:sp>
            <p:nvSpPr>
              <p:cNvPr id="85031" name="ZoneTexte 32"/>
              <p:cNvSpPr txBox="1">
                <a:spLocks noChangeArrowheads="1"/>
              </p:cNvSpPr>
              <p:nvPr/>
            </p:nvSpPr>
            <p:spPr bwMode="auto">
              <a:xfrm rot="814905">
                <a:off x="1899208" y="2177822"/>
                <a:ext cx="1021484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25,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</p:grpSp>
        <p:sp>
          <p:nvSpPr>
            <p:cNvPr id="85012" name="Ellipse 4"/>
            <p:cNvSpPr>
              <a:spLocks noChangeArrowheads="1"/>
            </p:cNvSpPr>
            <p:nvPr/>
          </p:nvSpPr>
          <p:spPr bwMode="auto">
            <a:xfrm>
              <a:off x="6912358" y="1884793"/>
              <a:ext cx="540012" cy="540015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85013" name="Connecteur droit 9"/>
            <p:cNvCxnSpPr>
              <a:cxnSpLocks noChangeShapeType="1"/>
              <a:stCxn id="85012" idx="1"/>
              <a:endCxn id="85016" idx="6"/>
            </p:cNvCxnSpPr>
            <p:nvPr/>
          </p:nvCxnSpPr>
          <p:spPr bwMode="auto">
            <a:xfrm flipH="1" flipV="1">
              <a:off x="5304566" y="1722769"/>
              <a:ext cx="1686875" cy="241107"/>
            </a:xfrm>
            <a:prstGeom prst="line">
              <a:avLst/>
            </a:prstGeom>
            <a:noFill/>
            <a:ln w="28575" algn="ctr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5014" name="ZoneTexte 20"/>
            <p:cNvSpPr txBox="1">
              <a:spLocks noChangeArrowheads="1"/>
            </p:cNvSpPr>
            <p:nvPr/>
          </p:nvSpPr>
          <p:spPr bwMode="auto">
            <a:xfrm>
              <a:off x="7520371" y="1956886"/>
              <a:ext cx="365809" cy="400104"/>
            </a:xfrm>
            <a:prstGeom prst="rect">
              <a:avLst/>
            </a:prstGeom>
            <a:solidFill>
              <a:srgbClr val="FFD8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Garamond" pitchFamily="18" charset="0"/>
                </a:rPr>
                <a:t>E</a:t>
              </a:r>
            </a:p>
          </p:txBody>
        </p:sp>
        <p:sp>
          <p:nvSpPr>
            <p:cNvPr id="85015" name="ZoneTexte 28"/>
            <p:cNvSpPr txBox="1">
              <a:spLocks noChangeArrowheads="1"/>
            </p:cNvSpPr>
            <p:nvPr/>
          </p:nvSpPr>
          <p:spPr bwMode="auto">
            <a:xfrm rot="408353">
              <a:off x="5843594" y="1380829"/>
              <a:ext cx="10021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Garamond" pitchFamily="18" charset="0"/>
                </a:rPr>
                <a:t>(</a:t>
              </a:r>
              <a:r>
                <a:rPr lang="fr-FR" sz="2000">
                  <a:solidFill>
                    <a:srgbClr val="FF0000"/>
                  </a:solidFill>
                  <a:latin typeface="Garamond" pitchFamily="18" charset="0"/>
                </a:rPr>
                <a:t>10, up</a:t>
              </a:r>
              <a:r>
                <a:rPr lang="fr-FR" sz="2000">
                  <a:latin typeface="Garamond" pitchFamily="18" charset="0"/>
                </a:rPr>
                <a:t>)</a:t>
              </a:r>
            </a:p>
          </p:txBody>
        </p:sp>
      </p:grpSp>
      <p:sp>
        <p:nvSpPr>
          <p:cNvPr id="84998" name="Rectangle 34"/>
          <p:cNvSpPr>
            <a:spLocks noChangeArrowheads="1"/>
          </p:cNvSpPr>
          <p:nvPr/>
        </p:nvSpPr>
        <p:spPr bwMode="auto">
          <a:xfrm rot="-644774">
            <a:off x="5043984" y="2976339"/>
            <a:ext cx="1619250" cy="431800"/>
          </a:xfrm>
          <a:prstGeom prst="rect">
            <a:avLst/>
          </a:prstGeom>
          <a:noFill/>
          <a:ln w="38100" algn="ctr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4999" name="Connecteur droit avec flèche 35"/>
          <p:cNvCxnSpPr>
            <a:cxnSpLocks noChangeShapeType="1"/>
          </p:cNvCxnSpPr>
          <p:nvPr/>
        </p:nvCxnSpPr>
        <p:spPr bwMode="auto">
          <a:xfrm flipH="1">
            <a:off x="4355009" y="2493739"/>
            <a:ext cx="2520950" cy="50482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00" name="ZoneTexte 36"/>
          <p:cNvSpPr txBox="1">
            <a:spLocks noChangeArrowheads="1"/>
          </p:cNvSpPr>
          <p:nvPr/>
        </p:nvSpPr>
        <p:spPr bwMode="auto">
          <a:xfrm rot="-733526">
            <a:off x="5177334" y="2400077"/>
            <a:ext cx="86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>
                <a:solidFill>
                  <a:srgbClr val="FF0000"/>
                </a:solidFill>
                <a:latin typeface="Garamond" pitchFamily="18" charset="0"/>
              </a:rPr>
              <a:t>LSU</a:t>
            </a:r>
          </a:p>
        </p:txBody>
      </p:sp>
      <p:sp>
        <p:nvSpPr>
          <p:cNvPr id="42" name="Rectangle 37"/>
          <p:cNvSpPr>
            <a:spLocks noChangeArrowheads="1"/>
          </p:cNvSpPr>
          <p:nvPr/>
        </p:nvSpPr>
        <p:spPr bwMode="auto">
          <a:xfrm>
            <a:off x="6709448" y="1331476"/>
            <a:ext cx="2327048" cy="369332"/>
          </a:xfrm>
          <a:prstGeom prst="rect">
            <a:avLst/>
          </a:prstGeom>
          <a:solidFill>
            <a:srgbClr val="FFC993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2060"/>
                </a:solidFill>
                <a:latin typeface="Garamond" pitchFamily="18" charset="0"/>
              </a:rPr>
              <a:t>Inondation (</a:t>
            </a:r>
            <a:r>
              <a:rPr lang="fr-FR" dirty="0" err="1">
                <a:solidFill>
                  <a:srgbClr val="002060"/>
                </a:solidFill>
                <a:latin typeface="Garamond" pitchFamily="18" charset="0"/>
              </a:rPr>
              <a:t>flooding</a:t>
            </a:r>
            <a:r>
              <a:rPr lang="fr-FR" dirty="0">
                <a:solidFill>
                  <a:srgbClr val="002060"/>
                </a:solidFill>
                <a:latin typeface="Garamond" pitchFamily="18" charset="0"/>
              </a:rPr>
              <a:t>)</a:t>
            </a:r>
          </a:p>
        </p:txBody>
      </p:sp>
      <p:sp>
        <p:nvSpPr>
          <p:cNvPr id="43" name="ZoneTexte 45"/>
          <p:cNvSpPr txBox="1">
            <a:spLocks noChangeArrowheads="1"/>
          </p:cNvSpPr>
          <p:nvPr/>
        </p:nvSpPr>
        <p:spPr bwMode="auto">
          <a:xfrm>
            <a:off x="6942140" y="3491716"/>
            <a:ext cx="2094356" cy="369332"/>
          </a:xfrm>
          <a:prstGeom prst="rect">
            <a:avLst/>
          </a:prstGeom>
          <a:solidFill>
            <a:srgbClr val="FFC993"/>
          </a:solidFill>
          <a:ln>
            <a:noFill/>
          </a:ln>
          <a:extLst/>
        </p:spPr>
        <p:txBody>
          <a:bodyPr wrap="none">
            <a:spAutoFit/>
          </a:bodyPr>
          <a:lstStyle>
            <a:lvl1pPr marL="342900" indent="-3429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lvl="1" eaLnBrk="1" hangingPunct="1"/>
            <a:r>
              <a:rPr lang="fr-FR" dirty="0" err="1">
                <a:solidFill>
                  <a:srgbClr val="002060"/>
                </a:solidFill>
                <a:latin typeface="Garamond" pitchFamily="18" charset="0"/>
              </a:rPr>
              <a:t>dead</a:t>
            </a:r>
            <a:r>
              <a:rPr lang="fr-FR" dirty="0">
                <a:solidFill>
                  <a:srgbClr val="002060"/>
                </a:solidFill>
                <a:latin typeface="Garamond" pitchFamily="18" charset="0"/>
              </a:rPr>
              <a:t> </a:t>
            </a:r>
            <a:r>
              <a:rPr lang="fr-FR" dirty="0" err="1">
                <a:solidFill>
                  <a:srgbClr val="002060"/>
                </a:solidFill>
                <a:latin typeface="Garamond" pitchFamily="18" charset="0"/>
              </a:rPr>
              <a:t>interval</a:t>
            </a:r>
            <a:r>
              <a:rPr lang="fr-FR" dirty="0">
                <a:solidFill>
                  <a:srgbClr val="002060"/>
                </a:solidFill>
                <a:latin typeface="Garamond" pitchFamily="18" charset="0"/>
              </a:rPr>
              <a:t> = 40 s</a:t>
            </a:r>
          </a:p>
        </p:txBody>
      </p:sp>
      <p:sp>
        <p:nvSpPr>
          <p:cNvPr id="44" name="Rectangle 40"/>
          <p:cNvSpPr>
            <a:spLocks noChangeArrowheads="1"/>
          </p:cNvSpPr>
          <p:nvPr/>
        </p:nvSpPr>
        <p:spPr bwMode="auto">
          <a:xfrm>
            <a:off x="4445165" y="4046942"/>
            <a:ext cx="4251485" cy="400110"/>
          </a:xfrm>
          <a:prstGeom prst="rect">
            <a:avLst/>
          </a:prstGeom>
          <a:solidFill>
            <a:srgbClr val="FFC993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rgbClr val="800000"/>
                </a:solidFill>
                <a:latin typeface="Garamond" pitchFamily="18" charset="0"/>
              </a:rPr>
              <a:t> </a:t>
            </a:r>
            <a:r>
              <a:rPr lang="fr-FR" sz="2000" dirty="0" err="1">
                <a:solidFill>
                  <a:srgbClr val="002060"/>
                </a:solidFill>
                <a:latin typeface="Garamond" pitchFamily="18" charset="0"/>
              </a:rPr>
              <a:t>LSInfinity</a:t>
            </a:r>
            <a:r>
              <a:rPr lang="fr-FR" sz="2000" dirty="0">
                <a:solidFill>
                  <a:srgbClr val="002060"/>
                </a:solidFill>
                <a:latin typeface="Garamond" pitchFamily="18" charset="0"/>
              </a:rPr>
              <a:t> :</a:t>
            </a:r>
            <a:r>
              <a:rPr lang="fr-FR" sz="2000" b="0" dirty="0">
                <a:solidFill>
                  <a:srgbClr val="002060"/>
                </a:solidFill>
                <a:latin typeface="Garamond" pitchFamily="18" charset="0"/>
              </a:rPr>
              <a:t> </a:t>
            </a:r>
            <a:r>
              <a:rPr lang="fr-FR" sz="2000" b="0" dirty="0">
                <a:solidFill>
                  <a:schemeClr val="tx1"/>
                </a:solidFill>
                <a:latin typeface="Garamond" pitchFamily="18" charset="0"/>
              </a:rPr>
              <a:t>le coût est codé sur 16 bits </a:t>
            </a:r>
          </a:p>
        </p:txBody>
      </p:sp>
      <p:cxnSp>
        <p:nvCxnSpPr>
          <p:cNvPr id="45" name="Connecteur droit avec flèche 42"/>
          <p:cNvCxnSpPr>
            <a:cxnSpLocks noChangeShapeType="1"/>
          </p:cNvCxnSpPr>
          <p:nvPr/>
        </p:nvCxnSpPr>
        <p:spPr bwMode="auto">
          <a:xfrm flipH="1">
            <a:off x="5210420" y="3399242"/>
            <a:ext cx="215900" cy="720725"/>
          </a:xfrm>
          <a:prstGeom prst="straightConnector1">
            <a:avLst/>
          </a:prstGeom>
          <a:noFill/>
          <a:ln w="38100" algn="ctr">
            <a:solidFill>
              <a:srgbClr val="8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Connecteur droit avec flèche 42"/>
          <p:cNvCxnSpPr>
            <a:cxnSpLocks noChangeShapeType="1"/>
            <a:endCxn id="43" idx="1"/>
          </p:cNvCxnSpPr>
          <p:nvPr/>
        </p:nvCxnSpPr>
        <p:spPr bwMode="auto">
          <a:xfrm>
            <a:off x="6220458" y="3231927"/>
            <a:ext cx="721682" cy="444455"/>
          </a:xfrm>
          <a:prstGeom prst="straightConnector1">
            <a:avLst/>
          </a:prstGeom>
          <a:noFill/>
          <a:ln w="38100" algn="ctr">
            <a:solidFill>
              <a:srgbClr val="8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024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re 1"/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419100"/>
          </a:xfrm>
        </p:spPr>
        <p:txBody>
          <a:bodyPr/>
          <a:lstStyle/>
          <a:p>
            <a:r>
              <a:rPr lang="fr-FR" sz="2800" b="1" dirty="0">
                <a:latin typeface="Garamond" pitchFamily="18" charset="0"/>
              </a:rPr>
              <a:t>OSPF : panne d’un lien</a:t>
            </a:r>
            <a:endParaRPr lang="fr-FR" sz="2800" b="1" dirty="0" smtClean="0">
              <a:latin typeface="Garamond" pitchFamily="18" charset="0"/>
            </a:endParaRPr>
          </a:p>
        </p:txBody>
      </p:sp>
      <p:sp>
        <p:nvSpPr>
          <p:cNvPr id="84995" name="Espace réservé du contenu 2"/>
          <p:cNvSpPr>
            <a:spLocks noGrp="1"/>
          </p:cNvSpPr>
          <p:nvPr>
            <p:ph idx="1"/>
          </p:nvPr>
        </p:nvSpPr>
        <p:spPr>
          <a:xfrm>
            <a:off x="519113" y="836613"/>
            <a:ext cx="8229600" cy="5761037"/>
          </a:xfrm>
        </p:spPr>
        <p:txBody>
          <a:bodyPr/>
          <a:lstStyle/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endParaRPr lang="fr-FR" sz="1800" b="1" dirty="0" smtClean="0">
              <a:latin typeface="Garamond" pitchFamily="18" charset="0"/>
            </a:endParaRPr>
          </a:p>
          <a:p>
            <a:endParaRPr lang="fr-FR" sz="1800" b="1" dirty="0" smtClean="0">
              <a:latin typeface="Garamond" pitchFamily="18" charset="0"/>
            </a:endParaRPr>
          </a:p>
          <a:p>
            <a:endParaRPr lang="fr-FR" sz="2000" b="1" dirty="0" smtClean="0">
              <a:latin typeface="Garamond" pitchFamily="18" charset="0"/>
            </a:endParaRPr>
          </a:p>
          <a:p>
            <a:endParaRPr lang="fr-FR" sz="2000" b="1" dirty="0" smtClean="0">
              <a:latin typeface="Garamond" pitchFamily="18" charset="0"/>
            </a:endParaRPr>
          </a:p>
          <a:p>
            <a:endParaRPr lang="fr-FR" sz="2000" b="1" dirty="0" smtClean="0">
              <a:latin typeface="Garamond" pitchFamily="18" charset="0"/>
            </a:endParaRPr>
          </a:p>
          <a:p>
            <a:r>
              <a:rPr lang="fr-FR" sz="2000" b="1" dirty="0" smtClean="0">
                <a:latin typeface="Garamond" pitchFamily="18" charset="0"/>
              </a:rPr>
              <a:t>Avant la panne du lien DE :</a:t>
            </a:r>
            <a:endParaRPr lang="fr-FR" sz="20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lvl="1"/>
            <a:endParaRPr lang="fr-FR" sz="20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r>
              <a:rPr lang="fr-FR" sz="2000" b="1" dirty="0" smtClean="0">
                <a:latin typeface="Garamond" pitchFamily="18" charset="0"/>
              </a:rPr>
              <a:t>Après la panne du lien DE :</a:t>
            </a:r>
          </a:p>
          <a:p>
            <a:pPr marL="457200" lvl="1" indent="0">
              <a:buNone/>
            </a:pPr>
            <a:endParaRPr lang="fr-FR" sz="20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lvl="1"/>
            <a:endParaRPr lang="fr-FR" sz="2000" b="1" dirty="0" smtClean="0">
              <a:latin typeface="Garamond" pitchFamily="18" charset="0"/>
            </a:endParaRPr>
          </a:p>
          <a:p>
            <a:pPr lvl="1"/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  <a:p>
            <a:endParaRPr lang="fr-FR" sz="1800" dirty="0" smtClean="0">
              <a:latin typeface="Garamond" pitchFamily="18" charset="0"/>
            </a:endParaRPr>
          </a:p>
        </p:txBody>
      </p:sp>
      <p:sp>
        <p:nvSpPr>
          <p:cNvPr id="33" name="Espace réservé du numéro de diapositive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5CE3-7AAD-42E6-AC8B-918911AA38DB}" type="slidenum">
              <a:rPr lang="fr-FR" smtClean="0"/>
              <a:pPr>
                <a:defRPr/>
              </a:pPr>
              <a:t>57</a:t>
            </a:fld>
            <a:endParaRPr lang="fr-FR"/>
          </a:p>
        </p:txBody>
      </p:sp>
      <p:grpSp>
        <p:nvGrpSpPr>
          <p:cNvPr id="84997" name="Groupe 30"/>
          <p:cNvGrpSpPr>
            <a:grpSpLocks/>
          </p:cNvGrpSpPr>
          <p:nvPr/>
        </p:nvGrpSpPr>
        <p:grpSpPr bwMode="auto">
          <a:xfrm>
            <a:off x="972047" y="1228502"/>
            <a:ext cx="6986587" cy="2200275"/>
            <a:chOff x="899592" y="980728"/>
            <a:chExt cx="6986588" cy="2200275"/>
          </a:xfrm>
        </p:grpSpPr>
        <p:grpSp>
          <p:nvGrpSpPr>
            <p:cNvPr id="85011" name="Groupe 24"/>
            <p:cNvGrpSpPr>
              <a:grpSpLocks/>
            </p:cNvGrpSpPr>
            <p:nvPr/>
          </p:nvGrpSpPr>
          <p:grpSpPr bwMode="auto">
            <a:xfrm>
              <a:off x="899592" y="980728"/>
              <a:ext cx="6091850" cy="2200275"/>
              <a:chOff x="791330" y="436143"/>
              <a:chExt cx="6092148" cy="2200310"/>
            </a:xfrm>
          </p:grpSpPr>
          <p:sp>
            <p:nvSpPr>
              <p:cNvPr id="85016" name="Ellipse 4"/>
              <p:cNvSpPr>
                <a:spLocks noChangeArrowheads="1"/>
              </p:cNvSpPr>
              <p:nvPr/>
            </p:nvSpPr>
            <p:spPr bwMode="auto">
              <a:xfrm>
                <a:off x="4656482" y="908184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5017" name="Ellipse 5"/>
              <p:cNvSpPr>
                <a:spLocks noChangeArrowheads="1"/>
              </p:cNvSpPr>
              <p:nvPr/>
            </p:nvSpPr>
            <p:spPr bwMode="auto">
              <a:xfrm>
                <a:off x="2784138" y="1088317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5018" name="Ellipse 6"/>
              <p:cNvSpPr>
                <a:spLocks noChangeArrowheads="1"/>
              </p:cNvSpPr>
              <p:nvPr/>
            </p:nvSpPr>
            <p:spPr bwMode="auto">
              <a:xfrm>
                <a:off x="1199847" y="1448328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5019" name="Ellipse 7"/>
              <p:cNvSpPr>
                <a:spLocks noChangeArrowheads="1"/>
              </p:cNvSpPr>
              <p:nvPr/>
            </p:nvSpPr>
            <p:spPr bwMode="auto">
              <a:xfrm>
                <a:off x="3576284" y="2096429"/>
                <a:ext cx="540039" cy="54002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cxnSp>
            <p:nvCxnSpPr>
              <p:cNvPr id="85020" name="Connecteur droit 9"/>
              <p:cNvCxnSpPr>
                <a:cxnSpLocks noChangeShapeType="1"/>
                <a:stCxn id="85016" idx="2"/>
                <a:endCxn id="85017" idx="7"/>
              </p:cNvCxnSpPr>
              <p:nvPr/>
            </p:nvCxnSpPr>
            <p:spPr bwMode="auto">
              <a:xfrm flipH="1" flipV="1">
                <a:off x="3245090" y="1167402"/>
                <a:ext cx="1411392" cy="10794"/>
              </a:xfrm>
              <a:prstGeom prst="line">
                <a:avLst/>
              </a:prstGeom>
              <a:noFill/>
              <a:ln w="28575" algn="ctr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021" name="Connecteur droit 10"/>
              <p:cNvCxnSpPr>
                <a:cxnSpLocks noChangeShapeType="1"/>
                <a:stCxn id="85012" idx="3"/>
                <a:endCxn id="85019" idx="6"/>
              </p:cNvCxnSpPr>
              <p:nvPr/>
            </p:nvCxnSpPr>
            <p:spPr bwMode="auto">
              <a:xfrm flipH="1">
                <a:off x="4116322" y="1801161"/>
                <a:ext cx="2767156" cy="565280"/>
              </a:xfrm>
              <a:prstGeom prst="line">
                <a:avLst/>
              </a:prstGeom>
              <a:noFill/>
              <a:ln w="28575" algn="ctr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022" name="Connecteur droit 13"/>
              <p:cNvCxnSpPr>
                <a:cxnSpLocks noChangeShapeType="1"/>
                <a:stCxn id="85017" idx="2"/>
              </p:cNvCxnSpPr>
              <p:nvPr/>
            </p:nvCxnSpPr>
            <p:spPr bwMode="auto">
              <a:xfrm flipH="1">
                <a:off x="1775953" y="1358329"/>
                <a:ext cx="1008185" cy="270012"/>
              </a:xfrm>
              <a:prstGeom prst="line">
                <a:avLst/>
              </a:prstGeom>
              <a:noFill/>
              <a:ln w="28575" algn="ctr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023" name="Connecteur droit 17"/>
              <p:cNvCxnSpPr>
                <a:cxnSpLocks noChangeShapeType="1"/>
                <a:stCxn id="85019" idx="2"/>
              </p:cNvCxnSpPr>
              <p:nvPr/>
            </p:nvCxnSpPr>
            <p:spPr bwMode="auto">
              <a:xfrm flipH="1" flipV="1">
                <a:off x="1703940" y="1880395"/>
                <a:ext cx="1872344" cy="486046"/>
              </a:xfrm>
              <a:prstGeom prst="line">
                <a:avLst/>
              </a:prstGeom>
              <a:noFill/>
              <a:ln w="28575" algn="ctr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5024" name="ZoneTexte 19"/>
              <p:cNvSpPr txBox="1">
                <a:spLocks noChangeArrowheads="1"/>
              </p:cNvSpPr>
              <p:nvPr/>
            </p:nvSpPr>
            <p:spPr bwMode="auto">
              <a:xfrm>
                <a:off x="791330" y="1556333"/>
                <a:ext cx="353008" cy="400128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A</a:t>
                </a:r>
              </a:p>
            </p:txBody>
          </p:sp>
          <p:sp>
            <p:nvSpPr>
              <p:cNvPr id="85025" name="ZoneTexte 20"/>
              <p:cNvSpPr txBox="1">
                <a:spLocks noChangeArrowheads="1"/>
              </p:cNvSpPr>
              <p:nvPr/>
            </p:nvSpPr>
            <p:spPr bwMode="auto">
              <a:xfrm>
                <a:off x="4754243" y="436143"/>
                <a:ext cx="357811" cy="400110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C</a:t>
                </a:r>
              </a:p>
            </p:txBody>
          </p:sp>
          <p:sp>
            <p:nvSpPr>
              <p:cNvPr id="85026" name="ZoneTexte 21"/>
              <p:cNvSpPr txBox="1">
                <a:spLocks noChangeArrowheads="1"/>
              </p:cNvSpPr>
              <p:nvPr/>
            </p:nvSpPr>
            <p:spPr bwMode="auto">
              <a:xfrm>
                <a:off x="2881929" y="620229"/>
                <a:ext cx="357811" cy="400110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B</a:t>
                </a:r>
              </a:p>
            </p:txBody>
          </p:sp>
          <p:sp>
            <p:nvSpPr>
              <p:cNvPr id="85027" name="ZoneTexte 22"/>
              <p:cNvSpPr txBox="1">
                <a:spLocks noChangeArrowheads="1"/>
              </p:cNvSpPr>
              <p:nvPr/>
            </p:nvSpPr>
            <p:spPr bwMode="auto">
              <a:xfrm>
                <a:off x="3671813" y="1628341"/>
                <a:ext cx="363646" cy="400110"/>
              </a:xfrm>
              <a:prstGeom prst="rect">
                <a:avLst/>
              </a:prstGeom>
              <a:solidFill>
                <a:srgbClr val="FFD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D</a:t>
                </a:r>
              </a:p>
            </p:txBody>
          </p:sp>
          <p:sp>
            <p:nvSpPr>
              <p:cNvPr id="85028" name="ZoneTexte 23"/>
              <p:cNvSpPr txBox="1">
                <a:spLocks noChangeArrowheads="1"/>
              </p:cNvSpPr>
              <p:nvPr/>
            </p:nvSpPr>
            <p:spPr bwMode="auto">
              <a:xfrm>
                <a:off x="3481585" y="764158"/>
                <a:ext cx="1021484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25,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  <p:sp>
            <p:nvSpPr>
              <p:cNvPr id="85029" name="ZoneTexte 25"/>
              <p:cNvSpPr txBox="1">
                <a:spLocks noChangeArrowheads="1"/>
              </p:cNvSpPr>
              <p:nvPr/>
            </p:nvSpPr>
            <p:spPr bwMode="auto">
              <a:xfrm rot="-746082">
                <a:off x="4802266" y="2180507"/>
                <a:ext cx="1693881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(65535, down)</a:t>
                </a:r>
              </a:p>
            </p:txBody>
          </p:sp>
          <p:sp>
            <p:nvSpPr>
              <p:cNvPr id="85030" name="ZoneTexte 28"/>
              <p:cNvSpPr txBox="1">
                <a:spLocks noChangeArrowheads="1"/>
              </p:cNvSpPr>
              <p:nvPr/>
            </p:nvSpPr>
            <p:spPr bwMode="auto">
              <a:xfrm rot="-621140">
                <a:off x="1660137" y="1047968"/>
                <a:ext cx="1002247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10,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  <p:sp>
            <p:nvSpPr>
              <p:cNvPr id="85031" name="ZoneTexte 32"/>
              <p:cNvSpPr txBox="1">
                <a:spLocks noChangeArrowheads="1"/>
              </p:cNvSpPr>
              <p:nvPr/>
            </p:nvSpPr>
            <p:spPr bwMode="auto">
              <a:xfrm rot="814905">
                <a:off x="1899208" y="2177822"/>
                <a:ext cx="1021484" cy="400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 sz="2000">
                    <a:latin typeface="Garamond" pitchFamily="18" charset="0"/>
                  </a:rPr>
                  <a:t>(</a:t>
                </a:r>
                <a:r>
                  <a:rPr lang="fr-FR" sz="2000">
                    <a:solidFill>
                      <a:srgbClr val="FF0000"/>
                    </a:solidFill>
                    <a:latin typeface="Garamond" pitchFamily="18" charset="0"/>
                  </a:rPr>
                  <a:t>25, up</a:t>
                </a:r>
                <a:r>
                  <a:rPr lang="fr-FR" sz="2000">
                    <a:latin typeface="Garamond" pitchFamily="18" charset="0"/>
                  </a:rPr>
                  <a:t>)</a:t>
                </a:r>
              </a:p>
            </p:txBody>
          </p:sp>
        </p:grpSp>
        <p:sp>
          <p:nvSpPr>
            <p:cNvPr id="85012" name="Ellipse 4"/>
            <p:cNvSpPr>
              <a:spLocks noChangeArrowheads="1"/>
            </p:cNvSpPr>
            <p:nvPr/>
          </p:nvSpPr>
          <p:spPr bwMode="auto">
            <a:xfrm>
              <a:off x="6912358" y="1884793"/>
              <a:ext cx="540012" cy="540015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85013" name="Connecteur droit 9"/>
            <p:cNvCxnSpPr>
              <a:cxnSpLocks noChangeShapeType="1"/>
              <a:stCxn id="85012" idx="1"/>
              <a:endCxn id="85016" idx="6"/>
            </p:cNvCxnSpPr>
            <p:nvPr/>
          </p:nvCxnSpPr>
          <p:spPr bwMode="auto">
            <a:xfrm flipH="1" flipV="1">
              <a:off x="5304566" y="1722769"/>
              <a:ext cx="1686875" cy="241107"/>
            </a:xfrm>
            <a:prstGeom prst="line">
              <a:avLst/>
            </a:prstGeom>
            <a:noFill/>
            <a:ln w="28575" algn="ctr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5014" name="ZoneTexte 20"/>
            <p:cNvSpPr txBox="1">
              <a:spLocks noChangeArrowheads="1"/>
            </p:cNvSpPr>
            <p:nvPr/>
          </p:nvSpPr>
          <p:spPr bwMode="auto">
            <a:xfrm>
              <a:off x="7520371" y="1956886"/>
              <a:ext cx="365809" cy="400104"/>
            </a:xfrm>
            <a:prstGeom prst="rect">
              <a:avLst/>
            </a:prstGeom>
            <a:solidFill>
              <a:srgbClr val="FFD8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Garamond" pitchFamily="18" charset="0"/>
                </a:rPr>
                <a:t>E</a:t>
              </a:r>
            </a:p>
          </p:txBody>
        </p:sp>
        <p:sp>
          <p:nvSpPr>
            <p:cNvPr id="85015" name="ZoneTexte 28"/>
            <p:cNvSpPr txBox="1">
              <a:spLocks noChangeArrowheads="1"/>
            </p:cNvSpPr>
            <p:nvPr/>
          </p:nvSpPr>
          <p:spPr bwMode="auto">
            <a:xfrm rot="408353">
              <a:off x="5843594" y="1380829"/>
              <a:ext cx="10021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Garamond" pitchFamily="18" charset="0"/>
                </a:rPr>
                <a:t>(</a:t>
              </a:r>
              <a:r>
                <a:rPr lang="fr-FR" sz="2000">
                  <a:solidFill>
                    <a:srgbClr val="FF0000"/>
                  </a:solidFill>
                  <a:latin typeface="Garamond" pitchFamily="18" charset="0"/>
                </a:rPr>
                <a:t>10, up</a:t>
              </a:r>
              <a:r>
                <a:rPr lang="fr-FR" sz="2000">
                  <a:latin typeface="Garamond" pitchFamily="18" charset="0"/>
                </a:rPr>
                <a:t>)</a:t>
              </a:r>
            </a:p>
          </p:txBody>
        </p:sp>
      </p:grpSp>
      <p:sp>
        <p:nvSpPr>
          <p:cNvPr id="84998" name="Rectangle 34"/>
          <p:cNvSpPr>
            <a:spLocks noChangeArrowheads="1"/>
          </p:cNvSpPr>
          <p:nvPr/>
        </p:nvSpPr>
        <p:spPr bwMode="auto">
          <a:xfrm rot="-644774">
            <a:off x="5043984" y="2976339"/>
            <a:ext cx="1619250" cy="431800"/>
          </a:xfrm>
          <a:prstGeom prst="rect">
            <a:avLst/>
          </a:prstGeom>
          <a:noFill/>
          <a:ln w="38100" algn="ctr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4999" name="Connecteur droit avec flèche 35"/>
          <p:cNvCxnSpPr>
            <a:cxnSpLocks noChangeShapeType="1"/>
          </p:cNvCxnSpPr>
          <p:nvPr/>
        </p:nvCxnSpPr>
        <p:spPr bwMode="auto">
          <a:xfrm flipH="1">
            <a:off x="4355009" y="2493739"/>
            <a:ext cx="2520950" cy="50482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00" name="ZoneTexte 36"/>
          <p:cNvSpPr txBox="1">
            <a:spLocks noChangeArrowheads="1"/>
          </p:cNvSpPr>
          <p:nvPr/>
        </p:nvSpPr>
        <p:spPr bwMode="auto">
          <a:xfrm rot="-733526">
            <a:off x="5177334" y="2400077"/>
            <a:ext cx="86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>
                <a:solidFill>
                  <a:srgbClr val="FF0000"/>
                </a:solidFill>
                <a:latin typeface="Garamond" pitchFamily="18" charset="0"/>
              </a:rPr>
              <a:t>LSU</a:t>
            </a:r>
          </a:p>
        </p:txBody>
      </p:sp>
      <p:sp>
        <p:nvSpPr>
          <p:cNvPr id="85009" name="Rectangle 3"/>
          <p:cNvSpPr>
            <a:spLocks noChangeArrowheads="1"/>
          </p:cNvSpPr>
          <p:nvPr/>
        </p:nvSpPr>
        <p:spPr bwMode="auto">
          <a:xfrm>
            <a:off x="539750" y="4221163"/>
            <a:ext cx="8280722" cy="1584101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40" name="Tableau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980599"/>
              </p:ext>
            </p:extLst>
          </p:nvPr>
        </p:nvGraphicFramePr>
        <p:xfrm>
          <a:off x="3983748" y="4324160"/>
          <a:ext cx="4678040" cy="586994"/>
        </p:xfrm>
        <a:graphic>
          <a:graphicData uri="http://schemas.openxmlformats.org/drawingml/2006/table">
            <a:tbl>
              <a:tblPr/>
              <a:tblGrid>
                <a:gridCol w="2258364"/>
                <a:gridCol w="1209838"/>
                <a:gridCol w="1209838"/>
              </a:tblGrid>
              <a:tr h="826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err="1">
                          <a:latin typeface="Garamond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1800" b="1" dirty="0">
                          <a:latin typeface="Garamond"/>
                          <a:ea typeface="Calibri"/>
                          <a:cs typeface="Times New Roman"/>
                        </a:rPr>
                        <a:t> hop</a:t>
                      </a:r>
                      <a:endParaRPr lang="fr-FR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Garamond"/>
                          <a:ea typeface="Calibri"/>
                          <a:cs typeface="Times New Roman"/>
                          <a:sym typeface="Wingdings" pitchFamily="2" charset="2"/>
                        </a:rPr>
                        <a:t>Coût</a:t>
                      </a:r>
                      <a:endParaRPr lang="fr-FR" sz="1800" b="1" kern="1200" dirty="0">
                        <a:solidFill>
                          <a:schemeClr val="tx1"/>
                        </a:solidFill>
                        <a:latin typeface="Garamond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826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35</a:t>
                      </a:r>
                      <a:endParaRPr lang="fr-FR" sz="18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Tableau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483656"/>
              </p:ext>
            </p:extLst>
          </p:nvPr>
        </p:nvGraphicFramePr>
        <p:xfrm>
          <a:off x="4002184" y="5071536"/>
          <a:ext cx="4678040" cy="586994"/>
        </p:xfrm>
        <a:graphic>
          <a:graphicData uri="http://schemas.openxmlformats.org/drawingml/2006/table">
            <a:tbl>
              <a:tblPr/>
              <a:tblGrid>
                <a:gridCol w="2258364"/>
                <a:gridCol w="1209838"/>
                <a:gridCol w="1209838"/>
              </a:tblGrid>
              <a:tr h="826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err="1">
                          <a:latin typeface="Garamond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1800" b="1" dirty="0">
                          <a:latin typeface="Garamond"/>
                          <a:ea typeface="Calibri"/>
                          <a:cs typeface="Times New Roman"/>
                        </a:rPr>
                        <a:t> hop</a:t>
                      </a:r>
                      <a:endParaRPr lang="fr-FR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Garamond"/>
                          <a:ea typeface="Calibri"/>
                          <a:cs typeface="Times New Roman"/>
                          <a:sym typeface="Wingdings" pitchFamily="2" charset="2"/>
                        </a:rPr>
                        <a:t>Coût</a:t>
                      </a:r>
                      <a:endParaRPr lang="fr-FR" sz="1800" b="1" kern="1200" dirty="0">
                        <a:solidFill>
                          <a:schemeClr val="tx1"/>
                        </a:solidFill>
                        <a:latin typeface="Garamond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826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45</a:t>
                      </a:r>
                      <a:endParaRPr lang="fr-FR" sz="18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79263" y="260648"/>
            <a:ext cx="8785225" cy="587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 algn="just">
              <a:lnSpc>
                <a:spcPts val="2400"/>
              </a:lnSpc>
              <a:buFont typeface="Wingdings" pitchFamily="2" charset="2"/>
              <a:buChar char="q"/>
              <a:defRPr/>
            </a:pPr>
            <a:endParaRPr lang="fr-FR" sz="2000" b="0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800100" lvl="1" indent="-342900" algn="just">
              <a:lnSpc>
                <a:spcPts val="2400"/>
              </a:lnSpc>
              <a:buFont typeface="Wingdings" pitchFamily="2" charset="2"/>
              <a:buChar char="q"/>
              <a:defRPr/>
            </a:pPr>
            <a:r>
              <a:rPr lang="fr-FR" sz="2000" b="0" dirty="0" smtClean="0">
                <a:solidFill>
                  <a:schemeClr val="tx1"/>
                </a:solidFill>
                <a:latin typeface="Garamond" pitchFamily="18" charset="0"/>
              </a:rPr>
              <a:t>Champ </a:t>
            </a:r>
            <a:r>
              <a:rPr lang="fr-FR" sz="2000" dirty="0">
                <a:solidFill>
                  <a:schemeClr val="tx1"/>
                </a:solidFill>
                <a:latin typeface="Garamond" pitchFamily="18" charset="0"/>
              </a:rPr>
              <a:t>Protocole</a:t>
            </a:r>
            <a:r>
              <a:rPr lang="fr-FR" sz="2000" b="0" dirty="0">
                <a:solidFill>
                  <a:schemeClr val="tx1"/>
                </a:solidFill>
                <a:latin typeface="Garamond" pitchFamily="18" charset="0"/>
              </a:rPr>
              <a:t> de l’entête </a:t>
            </a:r>
            <a:r>
              <a:rPr lang="fr-FR" sz="2000" b="0" dirty="0" smtClean="0">
                <a:solidFill>
                  <a:schemeClr val="tx1"/>
                </a:solidFill>
                <a:latin typeface="Garamond" pitchFamily="18" charset="0"/>
              </a:rPr>
              <a:t>IPv4 : </a:t>
            </a:r>
            <a:r>
              <a:rPr lang="fr-FR" sz="2000" dirty="0" smtClean="0">
                <a:solidFill>
                  <a:schemeClr val="tx1"/>
                </a:solidFill>
                <a:latin typeface="Garamond" pitchFamily="18" charset="0"/>
              </a:rPr>
              <a:t>type de la donnée encapsulée par l’IP.</a:t>
            </a:r>
            <a:endParaRPr lang="fr-FR" sz="2000" dirty="0">
              <a:solidFill>
                <a:schemeClr val="tx1"/>
              </a:solidFill>
              <a:latin typeface="Garamond" pitchFamily="18" charset="0"/>
            </a:endParaRPr>
          </a:p>
          <a:p>
            <a:pPr marL="800100" lvl="1" indent="-342900" algn="just">
              <a:lnSpc>
                <a:spcPts val="2400"/>
              </a:lnSpc>
              <a:buFont typeface="Wingdings" pitchFamily="2" charset="2"/>
              <a:buChar char="q"/>
              <a:defRPr/>
            </a:pPr>
            <a:r>
              <a:rPr lang="fr-FR" sz="2000" b="0" dirty="0">
                <a:solidFill>
                  <a:schemeClr val="tx1"/>
                </a:solidFill>
                <a:latin typeface="Garamond" pitchFamily="18" charset="0"/>
              </a:rPr>
              <a:t>ICMP </a:t>
            </a:r>
            <a:r>
              <a:rPr lang="fr-FR" sz="2000" b="0" dirty="0">
                <a:solidFill>
                  <a:schemeClr val="tx1"/>
                </a:solidFill>
                <a:latin typeface="Garamond" pitchFamily="18" charset="0"/>
                <a:sym typeface="Wingdings" pitchFamily="2" charset="2"/>
              </a:rPr>
              <a:t> 1.</a:t>
            </a:r>
          </a:p>
          <a:p>
            <a:pPr marL="800100" lvl="1" indent="-342900" algn="just">
              <a:lnSpc>
                <a:spcPts val="2400"/>
              </a:lnSpc>
              <a:buFont typeface="Wingdings" pitchFamily="2" charset="2"/>
              <a:buChar char="q"/>
              <a:defRPr/>
            </a:pPr>
            <a:r>
              <a:rPr lang="fr-FR" sz="2000" b="0" dirty="0">
                <a:solidFill>
                  <a:schemeClr val="tx1"/>
                </a:solidFill>
                <a:latin typeface="Garamond" pitchFamily="18" charset="0"/>
                <a:sym typeface="Wingdings" pitchFamily="2" charset="2"/>
              </a:rPr>
              <a:t>IGMP  2.</a:t>
            </a:r>
          </a:p>
          <a:p>
            <a:pPr marL="800100" lvl="1" indent="-342900" algn="just">
              <a:lnSpc>
                <a:spcPts val="2400"/>
              </a:lnSpc>
              <a:buFont typeface="Wingdings" pitchFamily="2" charset="2"/>
              <a:buChar char="q"/>
              <a:defRPr/>
            </a:pPr>
            <a:r>
              <a:rPr lang="fr-FR" sz="2000" b="0" dirty="0">
                <a:solidFill>
                  <a:schemeClr val="tx1"/>
                </a:solidFill>
                <a:latin typeface="Garamond" pitchFamily="18" charset="0"/>
                <a:sym typeface="Wingdings" pitchFamily="2" charset="2"/>
              </a:rPr>
              <a:t>TCP  6</a:t>
            </a:r>
            <a:r>
              <a:rPr lang="fr-FR" sz="2000" b="0" dirty="0" smtClean="0">
                <a:solidFill>
                  <a:schemeClr val="tx1"/>
                </a:solidFill>
                <a:latin typeface="Garamond" pitchFamily="18" charset="0"/>
                <a:sym typeface="Wingdings" pitchFamily="2" charset="2"/>
              </a:rPr>
              <a:t>.</a:t>
            </a:r>
            <a:endParaRPr lang="fr-FR" sz="2000" b="0" dirty="0">
              <a:solidFill>
                <a:schemeClr val="tx1"/>
              </a:solidFill>
              <a:latin typeface="Garamond" pitchFamily="18" charset="0"/>
              <a:sym typeface="Wingdings" pitchFamily="2" charset="2"/>
            </a:endParaRPr>
          </a:p>
          <a:p>
            <a:pPr marL="800100" lvl="1" indent="-342900" algn="just">
              <a:lnSpc>
                <a:spcPts val="2400"/>
              </a:lnSpc>
              <a:buFont typeface="Wingdings" pitchFamily="2" charset="2"/>
              <a:buChar char="q"/>
              <a:defRPr/>
            </a:pPr>
            <a:r>
              <a:rPr lang="fr-FR" sz="2000" b="0" dirty="0">
                <a:solidFill>
                  <a:schemeClr val="tx1"/>
                </a:solidFill>
                <a:latin typeface="Garamond" pitchFamily="18" charset="0"/>
                <a:sym typeface="Wingdings" pitchFamily="2" charset="2"/>
              </a:rPr>
              <a:t>UDP   17</a:t>
            </a:r>
            <a:r>
              <a:rPr lang="fr-FR" sz="2000" b="0" dirty="0" smtClean="0">
                <a:solidFill>
                  <a:schemeClr val="tx1"/>
                </a:solidFill>
                <a:latin typeface="Garamond" pitchFamily="18" charset="0"/>
                <a:sym typeface="Wingdings" pitchFamily="2" charset="2"/>
              </a:rPr>
              <a:t>.</a:t>
            </a:r>
            <a:endParaRPr lang="fr-FR" sz="2000" b="0" dirty="0">
              <a:solidFill>
                <a:schemeClr val="tx1"/>
              </a:solidFill>
              <a:latin typeface="Garamond" pitchFamily="18" charset="0"/>
              <a:sym typeface="Wingdings" pitchFamily="2" charset="2"/>
            </a:endParaRPr>
          </a:p>
          <a:p>
            <a:pPr marL="800100" lvl="1" indent="-342900" algn="just">
              <a:lnSpc>
                <a:spcPts val="2400"/>
              </a:lnSpc>
              <a:buFont typeface="Wingdings" pitchFamily="2" charset="2"/>
              <a:buChar char="q"/>
              <a:defRPr/>
            </a:pPr>
            <a:r>
              <a:rPr lang="fr-FR" sz="2000" dirty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OSPF  89.</a:t>
            </a:r>
            <a:r>
              <a:rPr lang="fr-FR" sz="2000" dirty="0">
                <a:solidFill>
                  <a:schemeClr val="tx1"/>
                </a:solidFill>
                <a:latin typeface="Garamond" pitchFamily="18" charset="0"/>
              </a:rPr>
              <a:t>	</a:t>
            </a:r>
          </a:p>
          <a:p>
            <a:pPr marL="800100" lvl="1" indent="-342900" algn="just">
              <a:lnSpc>
                <a:spcPts val="2400"/>
              </a:lnSpc>
              <a:buFont typeface="Wingdings" pitchFamily="2" charset="2"/>
              <a:buChar char="q"/>
              <a:defRPr/>
            </a:pPr>
            <a:endParaRPr lang="fr-FR" sz="2000" b="0" dirty="0" smtClean="0">
              <a:solidFill>
                <a:schemeClr val="tx1"/>
              </a:solidFill>
              <a:latin typeface="Garamond" pitchFamily="18" charset="0"/>
            </a:endParaRPr>
          </a:p>
          <a:p>
            <a:pPr lvl="1" algn="just">
              <a:lnSpc>
                <a:spcPts val="2400"/>
              </a:lnSpc>
              <a:defRPr/>
            </a:pPr>
            <a:endParaRPr lang="fr-FR" sz="2000" b="0" dirty="0" smtClean="0">
              <a:solidFill>
                <a:schemeClr val="tx1"/>
              </a:solidFill>
              <a:latin typeface="Garamond" pitchFamily="18" charset="0"/>
            </a:endParaRPr>
          </a:p>
          <a:p>
            <a:pPr lvl="1" algn="just">
              <a:lnSpc>
                <a:spcPts val="2400"/>
              </a:lnSpc>
              <a:defRPr/>
            </a:pPr>
            <a:endParaRPr lang="fr-FR" sz="2000" b="0" dirty="0" smtClean="0">
              <a:solidFill>
                <a:schemeClr val="tx1"/>
              </a:solidFill>
              <a:latin typeface="Garamond" pitchFamily="18" charset="0"/>
            </a:endParaRPr>
          </a:p>
          <a:p>
            <a:pPr lvl="1" algn="just">
              <a:lnSpc>
                <a:spcPts val="2400"/>
              </a:lnSpc>
              <a:defRPr/>
            </a:pPr>
            <a:endParaRPr lang="fr-FR" sz="2000" b="0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lvl="1" indent="-342900" algn="just">
              <a:lnSpc>
                <a:spcPts val="2400"/>
              </a:lnSpc>
              <a:buFont typeface="Wingdings" pitchFamily="2" charset="2"/>
              <a:buChar char="q"/>
              <a:defRPr/>
            </a:pPr>
            <a:r>
              <a:rPr lang="fr-FR" sz="2000" dirty="0" smtClean="0">
                <a:solidFill>
                  <a:schemeClr val="tx1"/>
                </a:solidFill>
                <a:latin typeface="Garamond" pitchFamily="18" charset="0"/>
              </a:rPr>
              <a:t>RIP utilise UDP.</a:t>
            </a:r>
          </a:p>
          <a:p>
            <a:pPr marL="342900" lvl="1" indent="-342900" algn="just">
              <a:lnSpc>
                <a:spcPts val="2400"/>
              </a:lnSpc>
              <a:buFont typeface="Wingdings" pitchFamily="2" charset="2"/>
              <a:buChar char="q"/>
              <a:defRPr/>
            </a:pPr>
            <a:r>
              <a:rPr lang="fr-FR" sz="2000" dirty="0" smtClean="0">
                <a:solidFill>
                  <a:schemeClr val="tx1"/>
                </a:solidFill>
                <a:latin typeface="Garamond" pitchFamily="18" charset="0"/>
              </a:rPr>
              <a:t>OSPF </a:t>
            </a:r>
            <a:r>
              <a:rPr lang="fr-FR" sz="2000" dirty="0">
                <a:solidFill>
                  <a:schemeClr val="tx1"/>
                </a:solidFill>
                <a:latin typeface="Garamond" pitchFamily="18" charset="0"/>
              </a:rPr>
              <a:t>n’utilise ni </a:t>
            </a:r>
            <a:r>
              <a:rPr lang="fr-FR" sz="2000" dirty="0" smtClean="0">
                <a:solidFill>
                  <a:schemeClr val="tx1"/>
                </a:solidFill>
                <a:latin typeface="Garamond" pitchFamily="18" charset="0"/>
              </a:rPr>
              <a:t>TCP </a:t>
            </a:r>
            <a:r>
              <a:rPr lang="fr-FR" sz="2000" dirty="0">
                <a:solidFill>
                  <a:schemeClr val="tx1"/>
                </a:solidFill>
                <a:latin typeface="Garamond" pitchFamily="18" charset="0"/>
              </a:rPr>
              <a:t>ni </a:t>
            </a:r>
            <a:r>
              <a:rPr lang="fr-FR" sz="2000" dirty="0" smtClean="0">
                <a:solidFill>
                  <a:schemeClr val="tx1"/>
                </a:solidFill>
                <a:latin typeface="Garamond" pitchFamily="18" charset="0"/>
              </a:rPr>
              <a:t>UDP </a:t>
            </a:r>
            <a:r>
              <a:rPr lang="fr-FR" sz="2000" b="0" dirty="0">
                <a:solidFill>
                  <a:schemeClr val="tx1"/>
                </a:solidFill>
                <a:latin typeface="Garamond" pitchFamily="18" charset="0"/>
              </a:rPr>
              <a:t>(achemine lui-même ses messages en garantissant la fiabilité </a:t>
            </a:r>
            <a:r>
              <a:rPr lang="fr-FR" sz="2000" b="0" dirty="0">
                <a:solidFill>
                  <a:schemeClr val="tx1"/>
                </a:solidFill>
                <a:latin typeface="Garamond" pitchFamily="18" charset="0"/>
                <a:sym typeface="Wingdings" pitchFamily="2" charset="2"/>
              </a:rPr>
              <a:t> paquets </a:t>
            </a:r>
            <a:r>
              <a:rPr lang="fr-FR" sz="2000" dirty="0" err="1" smtClean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LSAck</a:t>
            </a:r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 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: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Link State Acknowledgement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). </a:t>
            </a:r>
          </a:p>
          <a:p>
            <a:pPr marL="342900" lvl="1" indent="-342900" algn="just">
              <a:lnSpc>
                <a:spcPts val="2400"/>
              </a:lnSpc>
              <a:defRPr/>
            </a:pPr>
            <a:endParaRPr lang="fr-FR" sz="2000" dirty="0">
              <a:solidFill>
                <a:schemeClr val="tx1"/>
              </a:solidFill>
              <a:latin typeface="Garamond" pitchFamily="18" charset="0"/>
            </a:endParaRPr>
          </a:p>
          <a:p>
            <a:pPr marL="0" lvl="1" algn="just">
              <a:lnSpc>
                <a:spcPts val="2400"/>
              </a:lnSpc>
              <a:defRPr/>
            </a:pPr>
            <a:endParaRPr lang="fr-FR" sz="2000" b="0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5800" y="115888"/>
            <a:ext cx="7772400" cy="620712"/>
          </a:xfrm>
          <a:prstGeom prst="rect">
            <a:avLst/>
          </a:prstGeom>
          <a:noFill/>
        </p:spPr>
        <p:txBody>
          <a:bodyPr lIns="92075" tIns="46038" rIns="92075" bIns="46038"/>
          <a:lstStyle/>
          <a:p>
            <a:pPr>
              <a:spcBef>
                <a:spcPct val="0"/>
              </a:spcBef>
              <a:buClrTx/>
              <a:defRPr/>
            </a:pPr>
            <a:r>
              <a:rPr lang="fr-FR" sz="2800" dirty="0" smtClean="0">
                <a:latin typeface="Garamond" pitchFamily="18" charset="0"/>
              </a:rPr>
              <a:t>OSPF : TCP ou UDP ? </a:t>
            </a:r>
            <a:endParaRPr lang="fr-FR" sz="2800" kern="0" dirty="0">
              <a:solidFill>
                <a:schemeClr val="accent2"/>
              </a:solidFill>
              <a:latin typeface="Garamond" pitchFamily="18" charset="0"/>
              <a:ea typeface="+mj-ea"/>
              <a:cs typeface="+mj-cs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D14DAA-9AA9-4C17-BC27-6E95688D3B10}" type="slidenum">
              <a:rPr lang="fr-FR" smtClean="0"/>
              <a:pPr>
                <a:defRPr/>
              </a:pPr>
              <a:t>58</a:t>
            </a:fld>
            <a:endParaRPr lang="fr-FR"/>
          </a:p>
        </p:txBody>
      </p:sp>
      <p:sp>
        <p:nvSpPr>
          <p:cNvPr id="86021" name="Rectangle 4"/>
          <p:cNvSpPr>
            <a:spLocks noChangeArrowheads="1"/>
          </p:cNvSpPr>
          <p:nvPr/>
        </p:nvSpPr>
        <p:spPr bwMode="auto">
          <a:xfrm>
            <a:off x="669925" y="2451952"/>
            <a:ext cx="1763713" cy="35877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602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984" y="1214761"/>
            <a:ext cx="5948363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212600" y="4265800"/>
            <a:ext cx="8751888" cy="108012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Connecteur droit avec flèche 4"/>
          <p:cNvCxnSpPr/>
          <p:nvPr/>
        </p:nvCxnSpPr>
        <p:spPr bwMode="auto">
          <a:xfrm flipV="1">
            <a:off x="2433513" y="1646809"/>
            <a:ext cx="2426394" cy="99751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Rectangle 3"/>
          <p:cNvSpPr/>
          <p:nvPr/>
        </p:nvSpPr>
        <p:spPr>
          <a:xfrm>
            <a:off x="3431232" y="3356992"/>
            <a:ext cx="5029200" cy="40011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marL="0" lvl="1">
              <a:lnSpc>
                <a:spcPts val="2400"/>
              </a:lnSpc>
              <a:defRPr/>
            </a:pPr>
            <a:r>
              <a:rPr lang="fr-FR" sz="2000" dirty="0">
                <a:solidFill>
                  <a:srgbClr val="800000"/>
                </a:solidFill>
                <a:latin typeface="Garamond" pitchFamily="18" charset="0"/>
              </a:rPr>
              <a:t>Les messages OSPF sont encapsulés par </a:t>
            </a:r>
            <a:r>
              <a:rPr lang="fr-FR" sz="2000" dirty="0" smtClean="0">
                <a:solidFill>
                  <a:srgbClr val="800000"/>
                </a:solidFill>
                <a:latin typeface="Garamond" pitchFamily="18" charset="0"/>
              </a:rPr>
              <a:t>l’IP</a:t>
            </a:r>
            <a:endParaRPr lang="fr-FR" sz="2000" dirty="0">
              <a:solidFill>
                <a:srgbClr val="800000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98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39E208-CA89-4EB2-B9FD-D81D89D2D147}" type="slidenum">
              <a:rPr lang="fr-FR" smtClean="0"/>
              <a:pPr>
                <a:defRPr/>
              </a:pPr>
              <a:t>59</a:t>
            </a:fld>
            <a:endParaRPr lang="fr-FR"/>
          </a:p>
        </p:txBody>
      </p: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179388" y="692150"/>
          <a:ext cx="8856662" cy="6126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83"/>
                <a:gridCol w="3744156"/>
                <a:gridCol w="4320323"/>
              </a:tblGrid>
              <a:tr h="335256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dirty="0" smtClean="0">
                          <a:solidFill>
                            <a:srgbClr val="002060"/>
                          </a:solidFill>
                          <a:latin typeface="Garamond" pitchFamily="18" charset="0"/>
                          <a:ea typeface="SimSun"/>
                        </a:rPr>
                        <a:t>Avantages</a:t>
                      </a:r>
                      <a:endParaRPr lang="fr-FR" sz="1600" dirty="0" smtClean="0">
                        <a:solidFill>
                          <a:srgbClr val="002060"/>
                        </a:solidFill>
                        <a:latin typeface="Garamond" pitchFamily="18" charset="0"/>
                        <a:ea typeface="SimSun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dirty="0" smtClean="0">
                          <a:solidFill>
                            <a:srgbClr val="002060"/>
                          </a:solidFill>
                          <a:latin typeface="Garamond" pitchFamily="18" charset="0"/>
                          <a:ea typeface="SimSun"/>
                        </a:rPr>
                        <a:t>Inconvénients</a:t>
                      </a:r>
                      <a:endParaRPr lang="fr-FR" sz="1600" dirty="0" smtClean="0">
                        <a:solidFill>
                          <a:srgbClr val="002060"/>
                        </a:solidFill>
                        <a:latin typeface="Garamond" pitchFamily="18" charset="0"/>
                        <a:ea typeface="SimSun"/>
                      </a:endParaRPr>
                    </a:p>
                  </a:txBody>
                  <a:tcPr marL="91437" marR="91437" marT="45714" marB="45714"/>
                </a:tc>
              </a:tr>
              <a:tr h="3017368">
                <a:tc>
                  <a:txBody>
                    <a:bodyPr/>
                    <a:lstStyle/>
                    <a:p>
                      <a:pPr algn="ctr"/>
                      <a:endParaRPr lang="fr-FR" sz="1500" b="1" dirty="0" smtClean="0"/>
                    </a:p>
                    <a:p>
                      <a:pPr algn="ctr"/>
                      <a:endParaRPr lang="fr-FR" sz="1500" b="1" dirty="0" smtClean="0"/>
                    </a:p>
                    <a:p>
                      <a:pPr algn="ctr"/>
                      <a:endParaRPr lang="fr-FR" sz="1500" b="1" dirty="0" smtClean="0"/>
                    </a:p>
                    <a:p>
                      <a:pPr algn="ctr"/>
                      <a:endParaRPr lang="fr-FR" sz="1500" b="1" dirty="0" smtClean="0"/>
                    </a:p>
                    <a:p>
                      <a:pPr algn="ctr"/>
                      <a:endParaRPr lang="fr-FR" sz="1500" b="1" dirty="0" smtClean="0"/>
                    </a:p>
                    <a:p>
                      <a:pPr algn="ctr"/>
                      <a:r>
                        <a:rPr lang="fr-FR" sz="1500" b="1" dirty="0" smtClean="0"/>
                        <a:t>RIP</a:t>
                      </a:r>
                    </a:p>
                    <a:p>
                      <a:pPr algn="ctr"/>
                      <a:r>
                        <a:rPr lang="fr-FR" sz="1500" b="1" dirty="0" smtClean="0"/>
                        <a:t>(~1970)</a:t>
                      </a:r>
                      <a:endParaRPr lang="fr-FR" sz="1500" b="1" dirty="0"/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buFont typeface="Wingdings" pitchFamily="2" charset="2"/>
                        <a:buNone/>
                      </a:pPr>
                      <a:r>
                        <a:rPr lang="fr-FR" sz="1600" dirty="0" smtClean="0">
                          <a:solidFill>
                            <a:srgbClr val="000000"/>
                          </a:solidFill>
                          <a:latin typeface="Garamond" pitchFamily="18" charset="0"/>
                          <a:ea typeface="SimSun"/>
                        </a:rPr>
                        <a:t> </a:t>
                      </a:r>
                    </a:p>
                    <a:p>
                      <a:pPr algn="just">
                        <a:spcAft>
                          <a:spcPts val="0"/>
                        </a:spcAft>
                        <a:buFont typeface="Wingdings" pitchFamily="2" charset="2"/>
                        <a:buChar char="§"/>
                      </a:pPr>
                      <a:endParaRPr lang="fr-FR" sz="1600" b="1" dirty="0" smtClean="0">
                        <a:solidFill>
                          <a:srgbClr val="000000"/>
                        </a:solidFill>
                        <a:latin typeface="Garamond" pitchFamily="18" charset="0"/>
                        <a:ea typeface="SimSun"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buFont typeface="Wingdings" pitchFamily="2" charset="2"/>
                        <a:buChar char="§"/>
                      </a:pPr>
                      <a:endParaRPr lang="fr-FR" sz="1600" b="1" dirty="0" smtClean="0">
                        <a:solidFill>
                          <a:srgbClr val="000000"/>
                        </a:solidFill>
                        <a:latin typeface="Garamond" pitchFamily="18" charset="0"/>
                        <a:ea typeface="SimSun"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buFont typeface="Wingdings" pitchFamily="2" charset="2"/>
                        <a:buNone/>
                      </a:pPr>
                      <a:endParaRPr lang="fr-FR" sz="1600" b="1" dirty="0" smtClean="0">
                        <a:solidFill>
                          <a:srgbClr val="000000"/>
                        </a:solidFill>
                        <a:latin typeface="Garamond" pitchFamily="18" charset="0"/>
                        <a:ea typeface="SimSun"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buFont typeface="Wingdings" pitchFamily="2" charset="2"/>
                        <a:buChar char="§"/>
                      </a:pPr>
                      <a:r>
                        <a:rPr lang="fr-FR" sz="16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ea typeface="SimSun"/>
                        </a:rPr>
                        <a:t> Implémentation simple.</a:t>
                      </a:r>
                    </a:p>
                    <a:p>
                      <a:pPr algn="just">
                        <a:spcAft>
                          <a:spcPts val="0"/>
                        </a:spcAft>
                        <a:buFont typeface="Wingdings" pitchFamily="2" charset="2"/>
                        <a:buChar char="§"/>
                      </a:pPr>
                      <a:endParaRPr lang="fr-FR" sz="1600" b="1" dirty="0" smtClean="0">
                        <a:solidFill>
                          <a:srgbClr val="000000"/>
                        </a:solidFill>
                        <a:latin typeface="Garamond" pitchFamily="18" charset="0"/>
                        <a:ea typeface="SimSun"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buFont typeface="Wingdings" pitchFamily="2" charset="2"/>
                        <a:buChar char="§"/>
                      </a:pPr>
                      <a:r>
                        <a:rPr lang="fr-FR" sz="1600" b="1" dirty="0" smtClean="0">
                          <a:latin typeface="Garamond" pitchFamily="18" charset="0"/>
                          <a:ea typeface="SimSun"/>
                        </a:rPr>
                        <a:t> Performant pour de "petits réseaux".</a:t>
                      </a:r>
                    </a:p>
                    <a:p>
                      <a:endParaRPr lang="fr-FR" sz="1600" dirty="0"/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Wingdings" pitchFamily="2" charset="2"/>
                        <a:buChar char="§"/>
                      </a:pPr>
                      <a:r>
                        <a:rPr lang="fr-FR" sz="1600" b="0" baseline="0" dirty="0" smtClean="0">
                          <a:solidFill>
                            <a:srgbClr val="000000"/>
                          </a:solidFill>
                          <a:latin typeface="Garamond" pitchFamily="18" charset="0"/>
                          <a:ea typeface="SimSun"/>
                        </a:rPr>
                        <a:t> </a:t>
                      </a: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SimSun"/>
                        </a:rPr>
                        <a:t>Une seule métrique est utilisée (nombre de sauts).</a:t>
                      </a:r>
                      <a:r>
                        <a:rPr lang="fr-FR" sz="1600" b="1" baseline="0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SimSun"/>
                        </a:rPr>
                        <a:t> </a:t>
                      </a:r>
                      <a:r>
                        <a:rPr lang="fr-FR" sz="1600" dirty="0" smtClean="0">
                          <a:solidFill>
                            <a:srgbClr val="000000"/>
                          </a:solidFill>
                          <a:latin typeface="Garamond" pitchFamily="18" charset="0"/>
                          <a:ea typeface="SimSun"/>
                        </a:rPr>
                        <a:t>Le plus court chemin en termes de nombre de sauts n’est pas forcément le meilleur en termes de performance.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SimSun"/>
                        </a:rPr>
                        <a:t> N’est pas fiable : </a:t>
                      </a:r>
                      <a:r>
                        <a:rPr lang="fr-FR" sz="1600" dirty="0" smtClean="0">
                          <a:latin typeface="Garamond" pitchFamily="18" charset="0"/>
                          <a:ea typeface="SimSun"/>
                        </a:rPr>
                        <a:t>utilise UDP.</a:t>
                      </a:r>
                      <a:endParaRPr lang="fr-FR" sz="1600" dirty="0" smtClean="0">
                        <a:solidFill>
                          <a:srgbClr val="000000"/>
                        </a:solidFill>
                        <a:latin typeface="Garamond" pitchFamily="18" charset="0"/>
                        <a:ea typeface="SimSun"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buFont typeface="Wingdings" pitchFamily="2" charset="2"/>
                        <a:buChar char="§"/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SimSun"/>
                        </a:rPr>
                        <a:t> Ne gère pas les grands réseaux :</a:t>
                      </a:r>
                      <a:r>
                        <a:rPr lang="fr-FR" sz="1600" dirty="0" smtClean="0">
                          <a:solidFill>
                            <a:srgbClr val="000000"/>
                          </a:solidFill>
                          <a:latin typeface="Garamond" pitchFamily="18" charset="0"/>
                          <a:ea typeface="SimSun"/>
                        </a:rPr>
                        <a:t> nombre de sauts limité (15)</a:t>
                      </a:r>
                      <a:r>
                        <a:rPr lang="fr-FR" sz="1600" baseline="0" dirty="0" smtClean="0">
                          <a:solidFill>
                            <a:srgbClr val="000000"/>
                          </a:solidFill>
                          <a:latin typeface="Garamond" pitchFamily="18" charset="0"/>
                          <a:ea typeface="SimSun"/>
                        </a:rPr>
                        <a:t> </a:t>
                      </a:r>
                      <a:r>
                        <a:rPr lang="fr-FR" sz="1600" baseline="0" dirty="0" smtClean="0">
                          <a:solidFill>
                            <a:srgbClr val="000000"/>
                          </a:solidFill>
                          <a:latin typeface="Garamond" pitchFamily="18" charset="0"/>
                          <a:ea typeface="SimSun"/>
                          <a:sym typeface="Wingdings" pitchFamily="2" charset="2"/>
                        </a:rPr>
                        <a:t> </a:t>
                      </a:r>
                      <a:r>
                        <a:rPr lang="fr-FR" sz="1600" b="1" baseline="0" dirty="0" smtClean="0">
                          <a:solidFill>
                            <a:srgbClr val="000000"/>
                          </a:solidFill>
                          <a:latin typeface="Garamond" pitchFamily="18" charset="0"/>
                          <a:ea typeface="SimSun"/>
                          <a:sym typeface="Wingdings" pitchFamily="2" charset="2"/>
                        </a:rPr>
                        <a:t>obsolète pour les grands réseaux.</a:t>
                      </a:r>
                      <a:endParaRPr lang="fr-FR" sz="1600" b="1" dirty="0" smtClean="0">
                        <a:solidFill>
                          <a:srgbClr val="000000"/>
                        </a:solidFill>
                        <a:latin typeface="Garamond" pitchFamily="18" charset="0"/>
                        <a:ea typeface="SimSun"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buFont typeface="Wingdings" pitchFamily="2" charset="2"/>
                        <a:buChar char="§"/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SimSun"/>
                        </a:rPr>
                        <a:t> Gourmand en bande passante : </a:t>
                      </a:r>
                      <a:r>
                        <a:rPr lang="fr-FR" sz="1600" dirty="0" smtClean="0">
                          <a:solidFill>
                            <a:srgbClr val="000000"/>
                          </a:solidFill>
                          <a:latin typeface="Garamond" pitchFamily="18" charset="0"/>
                          <a:ea typeface="SimSun"/>
                        </a:rPr>
                        <a:t>diffusion des tables de routages même si il se passe rien.</a:t>
                      </a:r>
                    </a:p>
                    <a:p>
                      <a:pPr marL="0" marR="0" lvl="3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fr-FR" sz="1600" b="1" baseline="0" dirty="0" smtClean="0">
                          <a:solidFill>
                            <a:srgbClr val="FF0000"/>
                          </a:solidFill>
                          <a:latin typeface="Garamond" pitchFamily="18" charset="0"/>
                        </a:rPr>
                        <a:t> </a:t>
                      </a: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</a:rPr>
                        <a:t>Problème de la convergence lente</a:t>
                      </a:r>
                      <a:r>
                        <a:rPr lang="fr-FR" sz="1600" b="0" baseline="0" dirty="0" smtClean="0">
                          <a:latin typeface="Garamond" pitchFamily="18" charset="0"/>
                        </a:rPr>
                        <a:t> :</a:t>
                      </a:r>
                      <a:r>
                        <a:rPr lang="fr-FR" sz="1600" dirty="0" smtClean="0">
                          <a:latin typeface="Garamond" pitchFamily="18" charset="0"/>
                          <a:sym typeface="Wingdings" pitchFamily="2" charset="2"/>
                        </a:rPr>
                        <a:t> les nœuds ne disposent pas de vision globale.</a:t>
                      </a:r>
                      <a:endParaRPr lang="fr-FR" sz="1600" b="1" dirty="0" smtClean="0">
                        <a:latin typeface="Garamond" pitchFamily="18" charset="0"/>
                      </a:endParaRPr>
                    </a:p>
                  </a:txBody>
                  <a:tcPr marL="91437" marR="91437" marT="45714" marB="45714"/>
                </a:tc>
              </a:tr>
              <a:tr h="2773539">
                <a:tc>
                  <a:txBody>
                    <a:bodyPr/>
                    <a:lstStyle/>
                    <a:p>
                      <a:pPr algn="ctr"/>
                      <a:endParaRPr lang="fr-FR" sz="1500" b="1" dirty="0" smtClean="0"/>
                    </a:p>
                    <a:p>
                      <a:pPr algn="ctr"/>
                      <a:endParaRPr lang="fr-FR" sz="1500" b="1" dirty="0" smtClean="0"/>
                    </a:p>
                    <a:p>
                      <a:pPr algn="ctr"/>
                      <a:endParaRPr lang="fr-FR" sz="1500" b="1" dirty="0" smtClean="0"/>
                    </a:p>
                    <a:p>
                      <a:pPr algn="ctr"/>
                      <a:endParaRPr lang="fr-FR" sz="1500" b="1" dirty="0" smtClean="0"/>
                    </a:p>
                    <a:p>
                      <a:pPr algn="ctr"/>
                      <a:endParaRPr lang="fr-FR" sz="1500" b="1" dirty="0" smtClean="0"/>
                    </a:p>
                    <a:p>
                      <a:pPr algn="ctr"/>
                      <a:r>
                        <a:rPr lang="fr-FR" sz="1500" b="1" dirty="0" smtClean="0"/>
                        <a:t>OSPF</a:t>
                      </a:r>
                    </a:p>
                    <a:p>
                      <a:pPr algn="ctr"/>
                      <a:r>
                        <a:rPr lang="fr-FR" sz="1500" b="1" dirty="0" smtClean="0"/>
                        <a:t>(1988)</a:t>
                      </a:r>
                      <a:endParaRPr lang="fr-FR" sz="1500" b="1" dirty="0"/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SimSun"/>
                        </a:rPr>
                        <a:t> Métrique plus réaliste</a:t>
                      </a:r>
                      <a:r>
                        <a:rPr lang="fr-FR" sz="1600" dirty="0" smtClean="0">
                          <a:solidFill>
                            <a:srgbClr val="000000"/>
                          </a:solidFill>
                          <a:latin typeface="Garamond" pitchFamily="18" charset="0"/>
                          <a:ea typeface="SimSun"/>
                        </a:rPr>
                        <a:t> (inverse</a:t>
                      </a:r>
                      <a:r>
                        <a:rPr lang="fr-FR" sz="1600" baseline="0" dirty="0" smtClean="0">
                          <a:solidFill>
                            <a:srgbClr val="000000"/>
                          </a:solidFill>
                          <a:latin typeface="Garamond" pitchFamily="18" charset="0"/>
                          <a:ea typeface="SimSun"/>
                        </a:rPr>
                        <a:t> de la bande passante</a:t>
                      </a:r>
                      <a:r>
                        <a:rPr lang="fr-FR" sz="1600" dirty="0" smtClean="0">
                          <a:solidFill>
                            <a:srgbClr val="000000"/>
                          </a:solidFill>
                          <a:latin typeface="Garamond" pitchFamily="18" charset="0"/>
                          <a:ea typeface="SimSun"/>
                        </a:rPr>
                        <a:t>).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SimSun"/>
                        </a:rPr>
                        <a:t> Fiable :</a:t>
                      </a:r>
                      <a:r>
                        <a:rPr lang="fr-FR" sz="16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ea typeface="SimSun"/>
                        </a:rPr>
                        <a:t> </a:t>
                      </a:r>
                      <a:r>
                        <a:rPr lang="fr-FR" sz="1600" b="0" dirty="0" smtClean="0">
                          <a:solidFill>
                            <a:srgbClr val="000000"/>
                          </a:solidFill>
                          <a:latin typeface="Garamond" pitchFamily="18" charset="0"/>
                          <a:ea typeface="SimSun"/>
                        </a:rPr>
                        <a:t>utilise son propre mécanisme pour acheminer ses paquets.</a:t>
                      </a:r>
                      <a:endParaRPr lang="fr-FR" sz="1600" dirty="0" smtClean="0">
                        <a:solidFill>
                          <a:srgbClr val="FF0000"/>
                        </a:solidFill>
                        <a:latin typeface="Garamond" pitchFamily="18" charset="0"/>
                        <a:ea typeface="SimSun"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buFont typeface="Wingdings" pitchFamily="2" charset="2"/>
                        <a:buChar char="§"/>
                      </a:pPr>
                      <a:r>
                        <a:rPr lang="fr-FR" sz="1600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SimSun"/>
                        </a:rPr>
                        <a:t> </a:t>
                      </a: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SimSun"/>
                        </a:rPr>
                        <a:t>Peut gérer de larges réseaux :</a:t>
                      </a:r>
                      <a:r>
                        <a:rPr lang="fr-FR" sz="1600" b="1" baseline="0" dirty="0" smtClean="0">
                          <a:solidFill>
                            <a:srgbClr val="000000"/>
                          </a:solidFill>
                          <a:latin typeface="Garamond" pitchFamily="18" charset="0"/>
                          <a:ea typeface="SimSun"/>
                        </a:rPr>
                        <a:t> </a:t>
                      </a:r>
                      <a:r>
                        <a:rPr lang="fr-FR" sz="1600" b="0" baseline="0" dirty="0" smtClean="0">
                          <a:solidFill>
                            <a:srgbClr val="000000"/>
                          </a:solidFill>
                          <a:latin typeface="Garamond" pitchFamily="18" charset="0"/>
                          <a:ea typeface="SimSun"/>
                        </a:rPr>
                        <a:t>a</a:t>
                      </a:r>
                      <a:r>
                        <a:rPr lang="fr-FR" sz="1600" dirty="0" smtClean="0">
                          <a:solidFill>
                            <a:srgbClr val="000000"/>
                          </a:solidFill>
                          <a:latin typeface="Garamond" pitchFamily="18" charset="0"/>
                          <a:ea typeface="SimSun"/>
                        </a:rPr>
                        <a:t>ucune limitation sur le nombre de sauts</a:t>
                      </a:r>
                      <a:r>
                        <a:rPr lang="fr-FR" sz="16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ea typeface="SimSun"/>
                        </a:rPr>
                        <a:t>.</a:t>
                      </a:r>
                    </a:p>
                    <a:p>
                      <a:pPr algn="just"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Wingdings" pitchFamily="2" charset="2"/>
                        <a:buChar char="§"/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SimSun"/>
                        </a:rPr>
                        <a:t> Utilise moins de bande passante que RIP : </a:t>
                      </a:r>
                      <a:r>
                        <a:rPr lang="fr-FR" sz="1600" dirty="0" smtClean="0">
                          <a:solidFill>
                            <a:srgbClr val="000000"/>
                          </a:solidFill>
                          <a:latin typeface="Garamond" pitchFamily="18" charset="0"/>
                          <a:ea typeface="SimSun"/>
                        </a:rPr>
                        <a:t>les routeurs ne diffusent que les changements d'état sur ses liens.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SimSun"/>
                        </a:rPr>
                        <a:t> Convergence rapide</a:t>
                      </a:r>
                      <a:r>
                        <a:rPr lang="fr-FR" sz="1600" dirty="0" smtClean="0">
                          <a:solidFill>
                            <a:srgbClr val="000000"/>
                          </a:solidFill>
                          <a:latin typeface="Garamond" pitchFamily="18" charset="0"/>
                          <a:ea typeface="SimSun"/>
                        </a:rPr>
                        <a:t>, car approche globale.</a:t>
                      </a: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buFont typeface="Wingdings" pitchFamily="2" charset="2"/>
                        <a:buNone/>
                      </a:pPr>
                      <a:r>
                        <a:rPr lang="fr-FR" sz="16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ea typeface="SimSun"/>
                        </a:rPr>
                        <a:t> </a:t>
                      </a:r>
                    </a:p>
                    <a:p>
                      <a:pPr algn="just">
                        <a:spcAft>
                          <a:spcPts val="0"/>
                        </a:spcAft>
                        <a:buFont typeface="Wingdings" pitchFamily="2" charset="2"/>
                        <a:buNone/>
                      </a:pPr>
                      <a:endParaRPr lang="fr-FR" sz="1600" b="1" dirty="0" smtClean="0">
                        <a:solidFill>
                          <a:srgbClr val="000000"/>
                        </a:solidFill>
                        <a:latin typeface="Garamond" pitchFamily="18" charset="0"/>
                        <a:ea typeface="SimSun"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buFont typeface="Wingdings" pitchFamily="2" charset="2"/>
                        <a:buChar char="§"/>
                      </a:pPr>
                      <a:r>
                        <a:rPr lang="fr-FR" sz="1600" b="1" dirty="0" smtClean="0">
                          <a:latin typeface="Garamond" pitchFamily="18" charset="0"/>
                          <a:ea typeface="SimSun"/>
                        </a:rPr>
                        <a:t> Implémentation complexe.</a:t>
                      </a:r>
                    </a:p>
                    <a:p>
                      <a:pPr algn="just">
                        <a:spcAft>
                          <a:spcPts val="0"/>
                        </a:spcAft>
                        <a:buFont typeface="Wingdings" pitchFamily="2" charset="2"/>
                        <a:buChar char="§"/>
                      </a:pPr>
                      <a:endParaRPr lang="fr-FR" sz="1600" b="1" dirty="0" smtClean="0">
                        <a:latin typeface="Garamond" pitchFamily="18" charset="0"/>
                        <a:ea typeface="SimSun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fr-FR" sz="1600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ea typeface="SimSun"/>
                        </a:rPr>
                        <a:t> Besoin de routeurs plus puissants (gourmand en CPU et RAM routeur)</a:t>
                      </a:r>
                      <a:r>
                        <a:rPr lang="fr-FR" sz="1600" b="1" baseline="0" dirty="0" smtClean="0">
                          <a:solidFill>
                            <a:srgbClr val="000000"/>
                          </a:solidFill>
                          <a:latin typeface="Garamond" pitchFamily="18" charset="0"/>
                          <a:ea typeface="SimSun"/>
                        </a:rPr>
                        <a:t> </a:t>
                      </a:r>
                      <a:r>
                        <a:rPr lang="fr-FR" sz="1600" b="1" baseline="0" dirty="0" smtClean="0">
                          <a:solidFill>
                            <a:srgbClr val="000000"/>
                          </a:solidFill>
                          <a:latin typeface="Garamond" pitchFamily="18" charset="0"/>
                          <a:ea typeface="SimSun"/>
                          <a:sym typeface="Wingdings" pitchFamily="2" charset="2"/>
                        </a:rPr>
                        <a:t> </a:t>
                      </a:r>
                      <a:r>
                        <a:rPr lang="fr-FR" sz="1600" b="1" baseline="0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SimSun"/>
                          <a:sym typeface="Wingdings" pitchFamily="2" charset="2"/>
                        </a:rPr>
                        <a:t>Exécuter SPF sur LSDB.</a:t>
                      </a:r>
                      <a:endParaRPr lang="fr-FR" sz="1600" b="1" dirty="0" smtClean="0">
                        <a:solidFill>
                          <a:srgbClr val="FF0000"/>
                        </a:solidFill>
                        <a:latin typeface="Garamond" pitchFamily="18" charset="0"/>
                        <a:ea typeface="SimSun"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buFont typeface="Wingdings" pitchFamily="2" charset="2"/>
                        <a:buChar char="§"/>
                      </a:pPr>
                      <a:endParaRPr lang="fr-FR" sz="1600" b="1" dirty="0" smtClean="0">
                        <a:latin typeface="Garamond" pitchFamily="18" charset="0"/>
                        <a:ea typeface="SimSun"/>
                      </a:endParaRPr>
                    </a:p>
                  </a:txBody>
                  <a:tcPr marL="91437" marR="91437" marT="45714" marB="45714"/>
                </a:tc>
              </a:tr>
            </a:tbl>
          </a:graphicData>
        </a:graphic>
      </p:graphicFrame>
      <p:sp>
        <p:nvSpPr>
          <p:cNvPr id="4" name="Titre 1"/>
          <p:cNvSpPr txBox="1">
            <a:spLocks/>
          </p:cNvSpPr>
          <p:nvPr/>
        </p:nvSpPr>
        <p:spPr>
          <a:xfrm>
            <a:off x="457200" y="120650"/>
            <a:ext cx="8229600" cy="468313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defRPr/>
            </a:pPr>
            <a:r>
              <a:rPr lang="fr-FR" sz="2800" kern="0" dirty="0">
                <a:solidFill>
                  <a:schemeClr val="accent2"/>
                </a:solidFill>
                <a:latin typeface="Garamond" pitchFamily="18" charset="0"/>
                <a:ea typeface="+mj-ea"/>
                <a:cs typeface="+mj-cs"/>
              </a:rPr>
              <a:t>Comparaison entre RIP et OSPF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991984" y="2002488"/>
            <a:ext cx="3552720" cy="914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763696" y="4509120"/>
            <a:ext cx="4272800" cy="136815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07950" y="1320800"/>
            <a:ext cx="896112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buFont typeface="Wingdings" pitchFamily="2" charset="2"/>
              <a:buChar char="q"/>
              <a:defRPr/>
            </a:pP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Peut gérer de </a:t>
            </a:r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larges réseaux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.</a:t>
            </a:r>
          </a:p>
          <a:p>
            <a:pPr marL="800100" lvl="1" indent="-342900" algn="just"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fr-FR" sz="2000" b="0" dirty="0">
                <a:solidFill>
                  <a:schemeClr val="tx1"/>
                </a:solidFill>
                <a:latin typeface="Garamond" pitchFamily="18" charset="0"/>
              </a:rPr>
              <a:t>Aucune limitation sur le nombre de sauts.</a:t>
            </a:r>
          </a:p>
          <a:p>
            <a:pPr marL="342900" indent="-342900" algn="just">
              <a:buFont typeface="Wingdings" pitchFamily="2" charset="2"/>
              <a:buChar char="q"/>
              <a:defRPr/>
            </a:pP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Convergence </a:t>
            </a:r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rapide car approche globale.</a:t>
            </a:r>
          </a:p>
          <a:p>
            <a:pPr marL="800100" lvl="1" indent="-342900" algn="just"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fr-FR" sz="2000" b="0" dirty="0">
                <a:solidFill>
                  <a:schemeClr val="tx1"/>
                </a:solidFill>
                <a:latin typeface="Garamond" pitchFamily="18" charset="0"/>
              </a:rPr>
              <a:t>Les routeurs connaissent la topologie globale du </a:t>
            </a:r>
            <a:r>
              <a:rPr lang="fr-FR" sz="2000" b="0" dirty="0" smtClean="0">
                <a:solidFill>
                  <a:schemeClr val="tx1"/>
                </a:solidFill>
                <a:latin typeface="Garamond" pitchFamily="18" charset="0"/>
              </a:rPr>
              <a:t>réseau. </a:t>
            </a:r>
            <a:endParaRPr lang="fr-FR" sz="2000" b="0" dirty="0">
              <a:solidFill>
                <a:schemeClr val="tx1"/>
              </a:solidFill>
              <a:latin typeface="Garamond" pitchFamily="18" charset="0"/>
            </a:endParaRPr>
          </a:p>
          <a:p>
            <a:pPr marL="800100" lvl="1" indent="-342900" algn="just">
              <a:buFont typeface="Wingdings" pitchFamily="2" charset="2"/>
              <a:buChar char="q"/>
              <a:defRPr/>
            </a:pPr>
            <a:endParaRPr lang="fr-FR" sz="2000" b="0" dirty="0">
              <a:solidFill>
                <a:schemeClr val="tx1"/>
              </a:solidFill>
              <a:latin typeface="Garamond" pitchFamily="18" charset="0"/>
            </a:endParaRPr>
          </a:p>
          <a:p>
            <a:pPr marL="800100" lvl="1" indent="-342900" algn="just">
              <a:buClr>
                <a:srgbClr val="FF0000"/>
              </a:buClr>
              <a:buFont typeface="Wingdings" pitchFamily="2" charset="2"/>
              <a:buChar char="q"/>
              <a:defRPr/>
            </a:pPr>
            <a:endParaRPr lang="fr-FR" sz="2000" b="0" dirty="0">
              <a:solidFill>
                <a:schemeClr val="tx1"/>
              </a:solidFill>
              <a:latin typeface="Garamond" pitchFamily="18" charset="0"/>
              <a:cs typeface="+mn-cs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5800" y="115888"/>
            <a:ext cx="7772400" cy="620712"/>
          </a:xfrm>
          <a:prstGeom prst="rect">
            <a:avLst/>
          </a:prstGeom>
          <a:noFill/>
        </p:spPr>
        <p:txBody>
          <a:bodyPr lIns="92075" tIns="46038" rIns="92075" bIns="46038"/>
          <a:lstStyle/>
          <a:p>
            <a:pPr>
              <a:spcBef>
                <a:spcPct val="0"/>
              </a:spcBef>
              <a:buClrTx/>
              <a:defRPr/>
            </a:pPr>
            <a:r>
              <a:rPr lang="fr-FR" sz="2800" kern="0" dirty="0">
                <a:solidFill>
                  <a:schemeClr val="accent2"/>
                </a:solidFill>
                <a:latin typeface="Garamond" pitchFamily="18" charset="0"/>
                <a:ea typeface="+mj-ea"/>
                <a:cs typeface="+mj-cs"/>
              </a:rPr>
              <a:t>Motivations et principe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08F75-970C-499E-9A02-D5AF478602F6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  <p:sp>
        <p:nvSpPr>
          <p:cNvPr id="67589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675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67591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67592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67593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872296" y="664854"/>
            <a:ext cx="7680960" cy="548640"/>
          </a:xfrm>
          <a:prstGeom prst="rect">
            <a:avLst/>
          </a:prstGeom>
          <a:solidFill>
            <a:srgbClr val="FFC993"/>
          </a:solidFill>
          <a:ln>
            <a:noFill/>
          </a:ln>
          <a:extLst/>
        </p:spPr>
        <p:txBody>
          <a:bodyPr>
            <a:spAutoFit/>
          </a:bodyPr>
          <a:lstStyle/>
          <a:p>
            <a:r>
              <a:rPr lang="fr-FR" sz="2400" dirty="0" smtClean="0">
                <a:solidFill>
                  <a:schemeClr val="tx2"/>
                </a:solidFill>
                <a:latin typeface="Garamond" pitchFamily="18" charset="0"/>
              </a:rPr>
              <a:t>OSPF a </a:t>
            </a:r>
            <a:r>
              <a:rPr lang="fr-FR" sz="2400" dirty="0">
                <a:solidFill>
                  <a:schemeClr val="tx2"/>
                </a:solidFill>
                <a:latin typeface="Garamond" pitchFamily="18" charset="0"/>
              </a:rPr>
              <a:t>été conçu pour s’affranchir des limitations de RIP</a:t>
            </a:r>
            <a:endParaRPr lang="fr-FR" sz="24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52216" y="1307152"/>
            <a:ext cx="6400800" cy="155448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07950" y="1320800"/>
            <a:ext cx="8891588" cy="589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buFont typeface="Wingdings" pitchFamily="2" charset="2"/>
              <a:buChar char="q"/>
              <a:defRPr/>
            </a:pP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Peut gérer de larges réseaux.</a:t>
            </a:r>
          </a:p>
          <a:p>
            <a:pPr marL="800100" lvl="1" indent="-342900" algn="just"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fr-FR" sz="2000" b="0" dirty="0">
                <a:solidFill>
                  <a:schemeClr val="tx1"/>
                </a:solidFill>
                <a:latin typeface="Garamond" pitchFamily="18" charset="0"/>
              </a:rPr>
              <a:t>Aucune limitation sur le nombre de sauts.</a:t>
            </a:r>
          </a:p>
          <a:p>
            <a:pPr marL="342900" indent="-342900" algn="just">
              <a:buFont typeface="Wingdings" pitchFamily="2" charset="2"/>
              <a:buChar char="q"/>
              <a:defRPr/>
            </a:pP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Convergence rapide car approche globale.</a:t>
            </a:r>
          </a:p>
          <a:p>
            <a:pPr marL="800100" lvl="1" indent="-342900" algn="just">
              <a:buFont typeface="Wingdings" pitchFamily="2" charset="2"/>
              <a:buChar char="q"/>
              <a:defRPr/>
            </a:pPr>
            <a:r>
              <a:rPr lang="fr-FR" sz="2000" b="0" dirty="0">
                <a:solidFill>
                  <a:schemeClr val="tx1"/>
                </a:solidFill>
                <a:latin typeface="Garamond" pitchFamily="18" charset="0"/>
              </a:rPr>
              <a:t>Les routeurs connaissent la topologie globale du réseau. </a:t>
            </a:r>
          </a:p>
          <a:p>
            <a:pPr marL="342900" indent="-342900" algn="just">
              <a:buFont typeface="Wingdings" pitchFamily="2" charset="2"/>
              <a:buChar char="q"/>
              <a:defRPr/>
            </a:pP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Mesure plus réaliste : </a:t>
            </a:r>
            <a:r>
              <a:rPr lang="fr-FR" sz="2000" b="0" dirty="0">
                <a:solidFill>
                  <a:schemeClr val="tx1"/>
                </a:solidFill>
                <a:latin typeface="Garamond" pitchFamily="18" charset="0"/>
                <a:cs typeface="+mn-cs"/>
              </a:rPr>
              <a:t>notion de 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  <a:cs typeface="+mn-cs"/>
              </a:rPr>
              <a:t>coût </a:t>
            </a:r>
            <a:r>
              <a:rPr lang="fr-FR" sz="2000" b="0" dirty="0">
                <a:solidFill>
                  <a:schemeClr val="tx1"/>
                </a:solidFill>
                <a:latin typeface="Garamond" pitchFamily="18" charset="0"/>
                <a:cs typeface="+mn-cs"/>
              </a:rPr>
              <a:t>calculée en fonction de 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  <a:cs typeface="+mn-cs"/>
              </a:rPr>
              <a:t>l’inverse de la bande passante (bande passante inversée).  </a:t>
            </a:r>
          </a:p>
          <a:p>
            <a:pPr marL="342900" indent="-342900" algn="just">
              <a:buFont typeface="Wingdings" pitchFamily="2" charset="2"/>
              <a:buChar char="q"/>
              <a:defRPr/>
            </a:pPr>
            <a:endParaRPr lang="fr-FR" sz="2000" dirty="0">
              <a:solidFill>
                <a:srgbClr val="FF0000"/>
              </a:solidFill>
              <a:latin typeface="Garamond" pitchFamily="18" charset="0"/>
              <a:cs typeface="+mn-cs"/>
            </a:endParaRPr>
          </a:p>
          <a:p>
            <a:pPr marL="800100" lvl="2" indent="-342900" algn="just">
              <a:buClr>
                <a:srgbClr val="FF0000"/>
              </a:buClr>
              <a:buFont typeface="Wingdings" pitchFamily="2" charset="2"/>
              <a:buChar char="q"/>
              <a:defRPr/>
            </a:pPr>
            <a:endParaRPr lang="fr-FR" sz="400" dirty="0">
              <a:solidFill>
                <a:srgbClr val="FF0000"/>
              </a:solidFill>
              <a:latin typeface="Garamond" pitchFamily="18" charset="0"/>
              <a:cs typeface="+mn-cs"/>
            </a:endParaRPr>
          </a:p>
          <a:p>
            <a:pPr marL="800100" lvl="1" indent="-342900" algn="just">
              <a:buClr>
                <a:srgbClr val="333399"/>
              </a:buClr>
              <a:buFont typeface="Wingdings" pitchFamily="2" charset="2"/>
              <a:buChar char="q"/>
              <a:defRPr/>
            </a:pPr>
            <a:r>
              <a:rPr lang="fr-FR" sz="2000" dirty="0">
                <a:solidFill>
                  <a:srgbClr val="FF0000"/>
                </a:solidFill>
                <a:latin typeface="Garamond" pitchFamily="18" charset="0"/>
                <a:cs typeface="+mn-cs"/>
              </a:rPr>
              <a:t>Coût </a:t>
            </a:r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  <a:cs typeface="+mn-cs"/>
              </a:rPr>
              <a:t>=</a:t>
            </a:r>
          </a:p>
          <a:p>
            <a:pPr marL="800100" lvl="1" indent="-342900" algn="just">
              <a:buClr>
                <a:srgbClr val="333399"/>
              </a:buClr>
              <a:buFont typeface="Wingdings" pitchFamily="2" charset="2"/>
              <a:buChar char="q"/>
              <a:defRPr/>
            </a:pPr>
            <a:endParaRPr lang="fr-FR" sz="2000" dirty="0">
              <a:solidFill>
                <a:srgbClr val="FF0000"/>
              </a:solidFill>
              <a:latin typeface="Garamond" pitchFamily="18" charset="0"/>
              <a:cs typeface="+mn-cs"/>
            </a:endParaRPr>
          </a:p>
          <a:p>
            <a:pPr marL="800100" lvl="1" indent="-342900" algn="just">
              <a:buClr>
                <a:srgbClr val="333399"/>
              </a:buClr>
              <a:buFont typeface="Wingdings" pitchFamily="2" charset="2"/>
              <a:buChar char="q"/>
              <a:defRPr/>
            </a:pPr>
            <a:endParaRPr lang="fr-FR" sz="2000" dirty="0" smtClean="0">
              <a:solidFill>
                <a:srgbClr val="FF0000"/>
              </a:solidFill>
              <a:latin typeface="Garamond" pitchFamily="18" charset="0"/>
              <a:cs typeface="+mn-cs"/>
            </a:endParaRPr>
          </a:p>
          <a:p>
            <a:pPr marL="800100" lvl="1" indent="-342900" algn="just">
              <a:buClr>
                <a:srgbClr val="333399"/>
              </a:buClr>
              <a:buFont typeface="Wingdings" pitchFamily="2" charset="2"/>
              <a:buChar char="q"/>
              <a:defRPr/>
            </a:pPr>
            <a:endParaRPr lang="fr-FR" sz="2000" dirty="0">
              <a:solidFill>
                <a:srgbClr val="FF0000"/>
              </a:solidFill>
              <a:latin typeface="Garamond" pitchFamily="18" charset="0"/>
              <a:cs typeface="+mn-cs"/>
            </a:endParaRPr>
          </a:p>
          <a:p>
            <a:pPr marL="800100" lvl="1" indent="-342900" algn="just">
              <a:buClr>
                <a:srgbClr val="333399"/>
              </a:buClr>
              <a:buFont typeface="Wingdings" pitchFamily="2" charset="2"/>
              <a:buChar char="q"/>
              <a:defRPr/>
            </a:pPr>
            <a:endParaRPr lang="fr-FR" sz="2000" dirty="0" smtClean="0">
              <a:solidFill>
                <a:srgbClr val="FF0000"/>
              </a:solidFill>
              <a:latin typeface="Garamond" pitchFamily="18" charset="0"/>
              <a:cs typeface="+mn-cs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b="0" dirty="0">
                <a:solidFill>
                  <a:schemeClr val="tx1"/>
                </a:solidFill>
                <a:latin typeface="Garamond" pitchFamily="18" charset="0"/>
                <a:cs typeface="+mn-cs"/>
              </a:rPr>
              <a:t>		           </a:t>
            </a:r>
          </a:p>
          <a:p>
            <a:pPr marL="800100" lvl="1" indent="-342900" algn="just">
              <a:buClr>
                <a:srgbClr val="333399"/>
              </a:buClr>
              <a:buFont typeface="Wingdings" pitchFamily="2" charset="2"/>
              <a:buChar char="q"/>
              <a:defRPr/>
            </a:pPr>
            <a:endParaRPr lang="fr-FR" sz="2000" b="0" dirty="0">
              <a:solidFill>
                <a:schemeClr val="tx1"/>
              </a:solidFill>
              <a:latin typeface="Garamond" pitchFamily="18" charset="0"/>
            </a:endParaRPr>
          </a:p>
          <a:p>
            <a:pPr marL="800100" lvl="1" indent="-342900" algn="just">
              <a:buClr>
                <a:srgbClr val="333399"/>
              </a:buClr>
              <a:buFont typeface="Wingdings" pitchFamily="2" charset="2"/>
              <a:buChar char="q"/>
              <a:defRPr/>
            </a:pPr>
            <a:endParaRPr lang="fr-FR" sz="2000" b="0" dirty="0">
              <a:solidFill>
                <a:schemeClr val="tx1"/>
              </a:solidFill>
              <a:latin typeface="Garamond" pitchFamily="18" charset="0"/>
            </a:endParaRPr>
          </a:p>
          <a:p>
            <a:pPr marL="800100" lvl="1" indent="-342900" algn="just">
              <a:buClr>
                <a:srgbClr val="FF0000"/>
              </a:buClr>
              <a:buFont typeface="Wingdings" pitchFamily="2" charset="2"/>
              <a:buChar char="q"/>
              <a:defRPr/>
            </a:pPr>
            <a:endParaRPr lang="fr-FR" sz="2000" b="0" dirty="0">
              <a:solidFill>
                <a:schemeClr val="tx1"/>
              </a:solidFill>
              <a:latin typeface="Garamond" pitchFamily="18" charset="0"/>
              <a:cs typeface="+mn-cs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5800" y="115888"/>
            <a:ext cx="7772400" cy="620712"/>
          </a:xfrm>
          <a:prstGeom prst="rect">
            <a:avLst/>
          </a:prstGeom>
          <a:noFill/>
        </p:spPr>
        <p:txBody>
          <a:bodyPr lIns="92075" tIns="46038" rIns="92075" bIns="46038"/>
          <a:lstStyle/>
          <a:p>
            <a:pPr>
              <a:spcBef>
                <a:spcPct val="0"/>
              </a:spcBef>
              <a:buClrTx/>
              <a:defRPr/>
            </a:pPr>
            <a:r>
              <a:rPr lang="fr-FR" sz="2800" kern="0" dirty="0">
                <a:solidFill>
                  <a:schemeClr val="accent2"/>
                </a:solidFill>
                <a:latin typeface="Garamond" pitchFamily="18" charset="0"/>
                <a:ea typeface="+mj-ea"/>
                <a:cs typeface="+mj-cs"/>
              </a:rPr>
              <a:t>Motivations et principe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08F75-970C-499E-9A02-D5AF478602F6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  <p:sp>
        <p:nvSpPr>
          <p:cNvPr id="67589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675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67591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67592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67593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pic>
        <p:nvPicPr>
          <p:cNvPr id="6759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3643313"/>
            <a:ext cx="2160588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6" name="Rectangle à coins arrondis 11"/>
          <p:cNvSpPr>
            <a:spLocks noChangeArrowheads="1"/>
          </p:cNvSpPr>
          <p:nvPr/>
        </p:nvSpPr>
        <p:spPr bwMode="auto">
          <a:xfrm>
            <a:off x="571500" y="3671888"/>
            <a:ext cx="3492500" cy="9144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ZoneTexte 12"/>
          <p:cNvSpPr txBox="1"/>
          <p:nvPr/>
        </p:nvSpPr>
        <p:spPr>
          <a:xfrm>
            <a:off x="3635896" y="5157192"/>
            <a:ext cx="4880760" cy="400110"/>
          </a:xfrm>
          <a:prstGeom prst="rect">
            <a:avLst/>
          </a:prstGeom>
          <a:solidFill>
            <a:srgbClr val="FFC993"/>
          </a:solidFill>
        </p:spPr>
        <p:txBody>
          <a:bodyPr wrap="none">
            <a:spAutoFit/>
          </a:bodyPr>
          <a:lstStyle/>
          <a:p>
            <a:pPr marL="0" lvl="1">
              <a:defRPr/>
            </a:pPr>
            <a:r>
              <a:rPr lang="fr-FR" sz="2000" dirty="0">
                <a:solidFill>
                  <a:schemeClr val="tx1"/>
                </a:solidFill>
                <a:latin typeface="Garamond" pitchFamily="18" charset="0"/>
              </a:rPr>
              <a:t>100 Mbit/s : </a:t>
            </a:r>
            <a:r>
              <a:rPr lang="fr-FR" sz="2000" dirty="0">
                <a:solidFill>
                  <a:schemeClr val="accent6"/>
                </a:solidFill>
                <a:latin typeface="Garamond" pitchFamily="18" charset="0"/>
              </a:rPr>
              <a:t>la bande passante de référence</a:t>
            </a: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872296" y="664854"/>
            <a:ext cx="7680960" cy="548640"/>
          </a:xfrm>
          <a:prstGeom prst="rect">
            <a:avLst/>
          </a:prstGeom>
          <a:solidFill>
            <a:srgbClr val="FFC993"/>
          </a:solidFill>
          <a:ln>
            <a:noFill/>
          </a:ln>
          <a:extLst/>
        </p:spPr>
        <p:txBody>
          <a:bodyPr>
            <a:spAutoFit/>
          </a:bodyPr>
          <a:lstStyle/>
          <a:p>
            <a:r>
              <a:rPr lang="fr-FR" sz="2400" dirty="0" smtClean="0">
                <a:solidFill>
                  <a:schemeClr val="tx2"/>
                </a:solidFill>
                <a:latin typeface="Garamond" pitchFamily="18" charset="0"/>
              </a:rPr>
              <a:t>OSPF a </a:t>
            </a:r>
            <a:r>
              <a:rPr lang="fr-FR" sz="2400" dirty="0">
                <a:solidFill>
                  <a:schemeClr val="tx2"/>
                </a:solidFill>
                <a:latin typeface="Garamond" pitchFamily="18" charset="0"/>
              </a:rPr>
              <a:t>été conçu pour s’affranchir des limitations de RIP</a:t>
            </a:r>
            <a:endParaRPr lang="fr-FR" sz="2400" dirty="0"/>
          </a:p>
        </p:txBody>
      </p:sp>
      <p:sp>
        <p:nvSpPr>
          <p:cNvPr id="2" name="Forme libre 1"/>
          <p:cNvSpPr/>
          <p:nvPr/>
        </p:nvSpPr>
        <p:spPr bwMode="auto">
          <a:xfrm>
            <a:off x="3411940" y="3849358"/>
            <a:ext cx="2881091" cy="1323143"/>
          </a:xfrm>
          <a:custGeom>
            <a:avLst/>
            <a:gdLst>
              <a:gd name="connsiteX0" fmla="*/ 2702257 w 2881091"/>
              <a:gd name="connsiteY0" fmla="*/ 1323143 h 1323143"/>
              <a:gd name="connsiteX1" fmla="*/ 2593075 w 2881091"/>
              <a:gd name="connsiteY1" fmla="*/ 122141 h 1323143"/>
              <a:gd name="connsiteX2" fmla="*/ 0 w 2881091"/>
              <a:gd name="connsiteY2" fmla="*/ 40254 h 1323143"/>
              <a:gd name="connsiteX3" fmla="*/ 0 w 2881091"/>
              <a:gd name="connsiteY3" fmla="*/ 40254 h 132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1091" h="1323143">
                <a:moveTo>
                  <a:pt x="2702257" y="1323143"/>
                </a:moveTo>
                <a:cubicBezTo>
                  <a:pt x="2872854" y="829549"/>
                  <a:pt x="3043451" y="335956"/>
                  <a:pt x="2593075" y="122141"/>
                </a:cubicBezTo>
                <a:cubicBezTo>
                  <a:pt x="2142699" y="-91674"/>
                  <a:pt x="0" y="40254"/>
                  <a:pt x="0" y="40254"/>
                </a:cubicBezTo>
                <a:lnTo>
                  <a:pt x="0" y="40254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52216" y="1307152"/>
            <a:ext cx="8847322" cy="219385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05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07950" y="1320800"/>
            <a:ext cx="8891588" cy="6875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buFont typeface="Wingdings" pitchFamily="2" charset="2"/>
              <a:buChar char="q"/>
              <a:defRPr/>
            </a:pPr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Peut gérer de larges réseaux.</a:t>
            </a:r>
          </a:p>
          <a:p>
            <a:pPr marL="800100" lvl="1" indent="-342900" algn="just"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fr-FR" sz="2000" b="0" dirty="0" smtClean="0">
                <a:solidFill>
                  <a:schemeClr val="tx1"/>
                </a:solidFill>
                <a:latin typeface="Garamond" pitchFamily="18" charset="0"/>
              </a:rPr>
              <a:t>Aucune limitation sur le nombre de sauts.</a:t>
            </a:r>
          </a:p>
          <a:p>
            <a:pPr marL="342900" indent="-342900" algn="just">
              <a:buFont typeface="Wingdings" pitchFamily="2" charset="2"/>
              <a:buChar char="q"/>
              <a:defRPr/>
            </a:pPr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Convergence rapide car approche globale.</a:t>
            </a:r>
          </a:p>
          <a:p>
            <a:pPr marL="800100" lvl="1" indent="-342900" algn="just">
              <a:buFont typeface="Wingdings" pitchFamily="2" charset="2"/>
              <a:buChar char="q"/>
              <a:defRPr/>
            </a:pPr>
            <a:r>
              <a:rPr lang="fr-FR" sz="2000" b="0" dirty="0" smtClean="0">
                <a:solidFill>
                  <a:schemeClr val="tx1"/>
                </a:solidFill>
                <a:latin typeface="Garamond" pitchFamily="18" charset="0"/>
              </a:rPr>
              <a:t>Les routeurs connaissent la topologie globale du réseau. </a:t>
            </a:r>
          </a:p>
          <a:p>
            <a:pPr marL="342900" indent="-342900" algn="just">
              <a:buFont typeface="Wingdings" pitchFamily="2" charset="2"/>
              <a:buChar char="q"/>
              <a:defRPr/>
            </a:pPr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Mesure plus réaliste : </a:t>
            </a:r>
            <a:r>
              <a:rPr lang="fr-FR" sz="2000" b="0" dirty="0" smtClean="0">
                <a:solidFill>
                  <a:schemeClr val="tx1"/>
                </a:solidFill>
                <a:latin typeface="Garamond" pitchFamily="18" charset="0"/>
                <a:cs typeface="+mn-cs"/>
              </a:rPr>
              <a:t>notion de </a:t>
            </a:r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  <a:cs typeface="+mn-cs"/>
              </a:rPr>
              <a:t>coût </a:t>
            </a:r>
            <a:r>
              <a:rPr lang="fr-FR" sz="2000" b="0" dirty="0" smtClean="0">
                <a:solidFill>
                  <a:schemeClr val="tx1"/>
                </a:solidFill>
                <a:latin typeface="Garamond" pitchFamily="18" charset="0"/>
                <a:cs typeface="+mn-cs"/>
              </a:rPr>
              <a:t>calculée en fonction de </a:t>
            </a:r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  <a:cs typeface="+mn-cs"/>
              </a:rPr>
              <a:t>l’inverse de la bande passante (bande passante inversée).  </a:t>
            </a:r>
          </a:p>
          <a:p>
            <a:pPr marL="342900" indent="-342900" algn="just">
              <a:buFont typeface="Wingdings" pitchFamily="2" charset="2"/>
              <a:buChar char="q"/>
              <a:defRPr/>
            </a:pPr>
            <a:endParaRPr lang="fr-FR" sz="2000" dirty="0" smtClean="0">
              <a:solidFill>
                <a:srgbClr val="FF0000"/>
              </a:solidFill>
              <a:latin typeface="Garamond" pitchFamily="18" charset="0"/>
              <a:cs typeface="+mn-cs"/>
            </a:endParaRPr>
          </a:p>
          <a:p>
            <a:pPr marL="800100" lvl="2" indent="-342900" algn="just">
              <a:buClr>
                <a:srgbClr val="FF0000"/>
              </a:buClr>
              <a:buFont typeface="Wingdings" pitchFamily="2" charset="2"/>
              <a:buChar char="q"/>
              <a:defRPr/>
            </a:pPr>
            <a:endParaRPr lang="fr-FR" sz="400" dirty="0" smtClean="0">
              <a:solidFill>
                <a:srgbClr val="FF0000"/>
              </a:solidFill>
              <a:latin typeface="Garamond" pitchFamily="18" charset="0"/>
              <a:cs typeface="+mn-cs"/>
            </a:endParaRPr>
          </a:p>
          <a:p>
            <a:pPr marL="800100" lvl="1" indent="-342900" algn="just">
              <a:buClr>
                <a:srgbClr val="333399"/>
              </a:buClr>
              <a:buFont typeface="Wingdings" pitchFamily="2" charset="2"/>
              <a:buChar char="q"/>
              <a:defRPr/>
            </a:pPr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  <a:cs typeface="+mn-cs"/>
              </a:rPr>
              <a:t>Coût =</a:t>
            </a:r>
          </a:p>
          <a:p>
            <a:pPr marL="800100" lvl="1" indent="-342900" algn="just">
              <a:buClr>
                <a:srgbClr val="333399"/>
              </a:buClr>
              <a:buFont typeface="Wingdings" pitchFamily="2" charset="2"/>
              <a:buChar char="q"/>
              <a:defRPr/>
            </a:pPr>
            <a:endParaRPr lang="fr-FR" sz="2000" dirty="0" smtClean="0">
              <a:solidFill>
                <a:srgbClr val="FF0000"/>
              </a:solidFill>
              <a:latin typeface="Garamond" pitchFamily="18" charset="0"/>
              <a:cs typeface="+mn-cs"/>
            </a:endParaRPr>
          </a:p>
          <a:p>
            <a:pPr marL="800100" lvl="1" indent="-342900" algn="just">
              <a:buClr>
                <a:srgbClr val="333399"/>
              </a:buClr>
              <a:buFont typeface="Wingdings" pitchFamily="2" charset="2"/>
              <a:buChar char="q"/>
              <a:defRPr/>
            </a:pPr>
            <a:endParaRPr lang="fr-FR" sz="2000" dirty="0" smtClean="0">
              <a:solidFill>
                <a:srgbClr val="FF0000"/>
              </a:solidFill>
              <a:latin typeface="Garamond" pitchFamily="18" charset="0"/>
              <a:cs typeface="+mn-cs"/>
            </a:endParaRPr>
          </a:p>
          <a:p>
            <a:pPr marL="800100" lvl="1" indent="-342900" algn="just">
              <a:buClr>
                <a:srgbClr val="333399"/>
              </a:buClr>
              <a:buFont typeface="Wingdings" pitchFamily="2" charset="2"/>
              <a:buChar char="q"/>
              <a:defRPr/>
            </a:pPr>
            <a:endParaRPr lang="fr-FR" sz="2000" dirty="0" smtClean="0">
              <a:solidFill>
                <a:srgbClr val="FF0000"/>
              </a:solidFill>
              <a:latin typeface="Garamond" pitchFamily="18" charset="0"/>
              <a:cs typeface="+mn-cs"/>
            </a:endParaRPr>
          </a:p>
          <a:p>
            <a:pPr marL="800100" lvl="1" indent="-342900" algn="just">
              <a:buClr>
                <a:srgbClr val="333399"/>
              </a:buClr>
              <a:buFont typeface="Wingdings" pitchFamily="2" charset="2"/>
              <a:buChar char="q"/>
              <a:defRPr/>
            </a:pPr>
            <a:endParaRPr lang="fr-FR" sz="2000" dirty="0" smtClean="0">
              <a:solidFill>
                <a:srgbClr val="FF0000"/>
              </a:solidFill>
              <a:latin typeface="Garamond" pitchFamily="18" charset="0"/>
              <a:cs typeface="+mn-cs"/>
            </a:endParaRPr>
          </a:p>
          <a:p>
            <a:pPr marL="285750" indent="-285750"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fr-FR" sz="2000" dirty="0" smtClean="0">
                <a:solidFill>
                  <a:schemeClr val="tx1"/>
                </a:solidFill>
                <a:latin typeface="Garamond" pitchFamily="18" charset="0"/>
                <a:ea typeface="SimSun"/>
              </a:rPr>
              <a:t>OSPF utilise moins de bande passante que RIP.</a:t>
            </a:r>
          </a:p>
          <a:p>
            <a:pPr marL="800100" lvl="1" indent="-342900" algn="just"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q"/>
            </a:pPr>
            <a:r>
              <a:rPr lang="fr-FR" sz="2000" b="0" dirty="0" smtClean="0">
                <a:solidFill>
                  <a:schemeClr val="tx1"/>
                </a:solidFill>
                <a:latin typeface="Garamond" pitchFamily="18" charset="0"/>
                <a:ea typeface="SimSun"/>
              </a:rPr>
              <a:t>Les routeurs ne diffusent </a:t>
            </a:r>
            <a:r>
              <a:rPr lang="fr-FR" sz="2000" b="0" dirty="0">
                <a:solidFill>
                  <a:schemeClr val="tx1"/>
                </a:solidFill>
                <a:latin typeface="Garamond" pitchFamily="18" charset="0"/>
                <a:ea typeface="SimSun"/>
              </a:rPr>
              <a:t>pas l’intégralité de </a:t>
            </a:r>
            <a:r>
              <a:rPr lang="fr-FR" sz="2000" b="0" dirty="0" smtClean="0">
                <a:solidFill>
                  <a:schemeClr val="tx1"/>
                </a:solidFill>
                <a:latin typeface="Garamond" pitchFamily="18" charset="0"/>
                <a:ea typeface="SimSun"/>
              </a:rPr>
              <a:t>leurs tables de routage.</a:t>
            </a:r>
            <a:endParaRPr lang="fr-FR" sz="2000" dirty="0" smtClean="0">
              <a:solidFill>
                <a:schemeClr val="tx1"/>
              </a:solidFill>
              <a:latin typeface="Garamond" pitchFamily="18" charset="0"/>
              <a:ea typeface="SimSun"/>
            </a:endParaRPr>
          </a:p>
          <a:p>
            <a:pPr marL="285750" indent="-285750"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fr-FR" sz="2000" dirty="0" smtClean="0">
                <a:solidFill>
                  <a:schemeClr val="tx1"/>
                </a:solidFill>
                <a:latin typeface="Garamond" pitchFamily="18" charset="0"/>
                <a:ea typeface="SimSun"/>
              </a:rPr>
              <a:t>OSPF est fiable.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b="0" dirty="0" smtClean="0">
                <a:solidFill>
                  <a:schemeClr val="tx1"/>
                </a:solidFill>
                <a:latin typeface="Garamond" pitchFamily="18" charset="0"/>
                <a:cs typeface="+mn-cs"/>
              </a:rPr>
              <a:t>	           </a:t>
            </a:r>
          </a:p>
          <a:p>
            <a:pPr marL="800100" lvl="1" indent="-342900" algn="just">
              <a:buClr>
                <a:srgbClr val="333399"/>
              </a:buClr>
              <a:buFont typeface="Wingdings" pitchFamily="2" charset="2"/>
              <a:buChar char="q"/>
              <a:defRPr/>
            </a:pPr>
            <a:endParaRPr lang="fr-FR" sz="2000" b="0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800100" lvl="1" indent="-342900" algn="just">
              <a:buClr>
                <a:srgbClr val="333399"/>
              </a:buClr>
              <a:buFont typeface="Wingdings" pitchFamily="2" charset="2"/>
              <a:buChar char="q"/>
              <a:defRPr/>
            </a:pPr>
            <a:endParaRPr lang="fr-FR" sz="2000" b="0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800100" lvl="1" indent="-342900" algn="just">
              <a:buClr>
                <a:srgbClr val="FF0000"/>
              </a:buClr>
              <a:buFont typeface="Wingdings" pitchFamily="2" charset="2"/>
              <a:buChar char="q"/>
              <a:defRPr/>
            </a:pPr>
            <a:endParaRPr lang="fr-FR" sz="2000" b="0" dirty="0">
              <a:solidFill>
                <a:schemeClr val="tx1"/>
              </a:solidFill>
              <a:latin typeface="Garamond" pitchFamily="18" charset="0"/>
              <a:cs typeface="+mn-cs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5800" y="115888"/>
            <a:ext cx="7772400" cy="620712"/>
          </a:xfrm>
          <a:prstGeom prst="rect">
            <a:avLst/>
          </a:prstGeom>
          <a:noFill/>
        </p:spPr>
        <p:txBody>
          <a:bodyPr lIns="92075" tIns="46038" rIns="92075" bIns="46038"/>
          <a:lstStyle/>
          <a:p>
            <a:pPr>
              <a:spcBef>
                <a:spcPct val="0"/>
              </a:spcBef>
              <a:buClrTx/>
              <a:defRPr/>
            </a:pPr>
            <a:r>
              <a:rPr lang="fr-FR" sz="2800" kern="0">
                <a:solidFill>
                  <a:schemeClr val="accent2"/>
                </a:solidFill>
                <a:latin typeface="Garamond" pitchFamily="18" charset="0"/>
                <a:ea typeface="+mj-ea"/>
                <a:cs typeface="+mj-cs"/>
              </a:rPr>
              <a:t>Motivations et principe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08F75-970C-499E-9A02-D5AF478602F6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  <p:sp>
        <p:nvSpPr>
          <p:cNvPr id="67589" name="Rectangle 8"/>
          <p:cNvSpPr>
            <a:spLocks noChangeArrowheads="1"/>
          </p:cNvSpPr>
          <p:nvPr/>
        </p:nvSpPr>
        <p:spPr bwMode="auto">
          <a:xfrm>
            <a:off x="4571967" y="90100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fr-FR"/>
          </a:p>
        </p:txBody>
      </p:sp>
      <p:sp>
        <p:nvSpPr>
          <p:cNvPr id="67590" name="Rectangle 10"/>
          <p:cNvSpPr>
            <a:spLocks noChangeArrowheads="1"/>
          </p:cNvSpPr>
          <p:nvPr/>
        </p:nvSpPr>
        <p:spPr bwMode="auto">
          <a:xfrm>
            <a:off x="4571967" y="90100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fr-FR"/>
          </a:p>
        </p:txBody>
      </p:sp>
      <p:sp>
        <p:nvSpPr>
          <p:cNvPr id="67591" name="Rectangle 13"/>
          <p:cNvSpPr>
            <a:spLocks noChangeArrowheads="1"/>
          </p:cNvSpPr>
          <p:nvPr/>
        </p:nvSpPr>
        <p:spPr bwMode="auto">
          <a:xfrm>
            <a:off x="4571967" y="90100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fr-FR"/>
          </a:p>
        </p:txBody>
      </p:sp>
      <p:sp>
        <p:nvSpPr>
          <p:cNvPr id="67592" name="Rectangle 16"/>
          <p:cNvSpPr>
            <a:spLocks noChangeArrowheads="1"/>
          </p:cNvSpPr>
          <p:nvPr/>
        </p:nvSpPr>
        <p:spPr bwMode="auto">
          <a:xfrm>
            <a:off x="4571967" y="90100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fr-FR"/>
          </a:p>
        </p:txBody>
      </p:sp>
      <p:sp>
        <p:nvSpPr>
          <p:cNvPr id="67593" name="Rectangle 19"/>
          <p:cNvSpPr>
            <a:spLocks noChangeArrowheads="1"/>
          </p:cNvSpPr>
          <p:nvPr/>
        </p:nvSpPr>
        <p:spPr bwMode="auto">
          <a:xfrm>
            <a:off x="4571967" y="90100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fr-FR"/>
          </a:p>
        </p:txBody>
      </p:sp>
      <p:pic>
        <p:nvPicPr>
          <p:cNvPr id="6759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3643313"/>
            <a:ext cx="2160588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6" name="Rectangle à coins arrondis 11"/>
          <p:cNvSpPr>
            <a:spLocks noChangeArrowheads="1"/>
          </p:cNvSpPr>
          <p:nvPr/>
        </p:nvSpPr>
        <p:spPr bwMode="auto">
          <a:xfrm>
            <a:off x="571500" y="3671888"/>
            <a:ext cx="3492500" cy="9144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635896" y="5157192"/>
            <a:ext cx="4880760" cy="400110"/>
          </a:xfrm>
          <a:prstGeom prst="rect">
            <a:avLst/>
          </a:prstGeom>
          <a:solidFill>
            <a:srgbClr val="FFC993"/>
          </a:solidFill>
        </p:spPr>
        <p:txBody>
          <a:bodyPr wrap="none">
            <a:spAutoFit/>
          </a:bodyPr>
          <a:lstStyle/>
          <a:p>
            <a:pPr marL="0" lvl="1">
              <a:defRPr/>
            </a:pPr>
            <a:r>
              <a:rPr lang="fr-FR" sz="2000">
                <a:solidFill>
                  <a:schemeClr val="tx1"/>
                </a:solidFill>
                <a:latin typeface="Garamond" pitchFamily="18" charset="0"/>
              </a:rPr>
              <a:t>100 Mbit/s : </a:t>
            </a:r>
            <a:r>
              <a:rPr lang="fr-FR" sz="2000">
                <a:solidFill>
                  <a:schemeClr val="accent6"/>
                </a:solidFill>
                <a:latin typeface="Garamond" pitchFamily="18" charset="0"/>
              </a:rPr>
              <a:t>la bande passante de référence</a:t>
            </a:r>
          </a:p>
        </p:txBody>
      </p:sp>
      <p:sp>
        <p:nvSpPr>
          <p:cNvPr id="2" name="Forme libre 1"/>
          <p:cNvSpPr/>
          <p:nvPr/>
        </p:nvSpPr>
        <p:spPr bwMode="auto">
          <a:xfrm>
            <a:off x="3411940" y="3849358"/>
            <a:ext cx="2881091" cy="1323143"/>
          </a:xfrm>
          <a:custGeom>
            <a:avLst/>
            <a:gdLst>
              <a:gd name="connsiteX0" fmla="*/ 2702257 w 2881091"/>
              <a:gd name="connsiteY0" fmla="*/ 1323143 h 1323143"/>
              <a:gd name="connsiteX1" fmla="*/ 2593075 w 2881091"/>
              <a:gd name="connsiteY1" fmla="*/ 122141 h 1323143"/>
              <a:gd name="connsiteX2" fmla="*/ 0 w 2881091"/>
              <a:gd name="connsiteY2" fmla="*/ 40254 h 1323143"/>
              <a:gd name="connsiteX3" fmla="*/ 0 w 2881091"/>
              <a:gd name="connsiteY3" fmla="*/ 40254 h 132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1091" h="1323143">
                <a:moveTo>
                  <a:pt x="2702257" y="1323143"/>
                </a:moveTo>
                <a:cubicBezTo>
                  <a:pt x="2872854" y="829549"/>
                  <a:pt x="3043451" y="335956"/>
                  <a:pt x="2593075" y="122141"/>
                </a:cubicBezTo>
                <a:cubicBezTo>
                  <a:pt x="2142699" y="-91674"/>
                  <a:pt x="0" y="40254"/>
                  <a:pt x="0" y="40254"/>
                </a:cubicBezTo>
                <a:lnTo>
                  <a:pt x="0" y="40254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52216" y="1307152"/>
            <a:ext cx="8847322" cy="219385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93856" y="5630184"/>
            <a:ext cx="7589520" cy="109728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872296" y="664854"/>
            <a:ext cx="7680960" cy="548640"/>
          </a:xfrm>
          <a:prstGeom prst="rect">
            <a:avLst/>
          </a:prstGeom>
          <a:solidFill>
            <a:srgbClr val="FFC993"/>
          </a:solidFill>
          <a:ln>
            <a:noFill/>
          </a:ln>
          <a:extLst/>
        </p:spPr>
        <p:txBody>
          <a:bodyPr>
            <a:spAutoFit/>
          </a:bodyPr>
          <a:lstStyle/>
          <a:p>
            <a:r>
              <a:rPr lang="fr-FR" sz="2400" dirty="0" smtClean="0">
                <a:solidFill>
                  <a:schemeClr val="tx2"/>
                </a:solidFill>
                <a:latin typeface="Garamond" pitchFamily="18" charset="0"/>
              </a:rPr>
              <a:t>OSPF a </a:t>
            </a:r>
            <a:r>
              <a:rPr lang="fr-FR" sz="2400" dirty="0">
                <a:solidFill>
                  <a:schemeClr val="tx2"/>
                </a:solidFill>
                <a:latin typeface="Garamond" pitchFamily="18" charset="0"/>
              </a:rPr>
              <a:t>été conçu pour s’affranchir des limitations de RIP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70900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56A127-C5D2-4792-A4B8-8A3320B15FA1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5800" y="115888"/>
            <a:ext cx="7772400" cy="620712"/>
          </a:xfrm>
          <a:prstGeom prst="rect">
            <a:avLst/>
          </a:prstGeom>
          <a:noFill/>
        </p:spPr>
        <p:txBody>
          <a:bodyPr lIns="92075" tIns="46038" rIns="92075" bIns="46038"/>
          <a:lstStyle/>
          <a:p>
            <a:pPr>
              <a:spcBef>
                <a:spcPct val="0"/>
              </a:spcBef>
              <a:buClrTx/>
              <a:defRPr/>
            </a:pPr>
            <a:r>
              <a:rPr lang="fr-FR" sz="2800" kern="0" dirty="0">
                <a:solidFill>
                  <a:schemeClr val="accent2"/>
                </a:solidFill>
                <a:latin typeface="Garamond" pitchFamily="18" charset="0"/>
                <a:ea typeface="+mj-ea"/>
                <a:cs typeface="+mj-cs"/>
              </a:rPr>
              <a:t>Métrique d’OSPF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251520" y="692696"/>
            <a:ext cx="3057525" cy="904875"/>
            <a:chOff x="1006475" y="765175"/>
            <a:chExt cx="3057525" cy="904875"/>
          </a:xfrm>
        </p:grpSpPr>
        <p:pic>
          <p:nvPicPr>
            <p:cNvPr id="68643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3" y="765175"/>
              <a:ext cx="2160587" cy="904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644" name="Rectangle 4"/>
            <p:cNvSpPr>
              <a:spLocks noChangeArrowheads="1"/>
            </p:cNvSpPr>
            <p:nvPr/>
          </p:nvSpPr>
          <p:spPr bwMode="auto">
            <a:xfrm>
              <a:off x="1006475" y="1039813"/>
              <a:ext cx="9477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2000" dirty="0">
                  <a:solidFill>
                    <a:srgbClr val="FF0000"/>
                  </a:solidFill>
                  <a:latin typeface="Garamond" pitchFamily="18" charset="0"/>
                </a:rPr>
                <a:t>Coût =</a:t>
              </a:r>
              <a:endParaRPr lang="fr-FR" sz="2000" dirty="0"/>
            </a:p>
          </p:txBody>
        </p:sp>
      </p:grp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468071"/>
              </p:ext>
            </p:extLst>
          </p:nvPr>
        </p:nvGraphicFramePr>
        <p:xfrm>
          <a:off x="1932384" y="1772766"/>
          <a:ext cx="6096000" cy="2773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96195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>
                          <a:solidFill>
                            <a:srgbClr val="800000"/>
                          </a:solidFill>
                          <a:latin typeface="Garamond" pitchFamily="18" charset="0"/>
                        </a:rPr>
                        <a:t>Bande</a:t>
                      </a:r>
                      <a:r>
                        <a:rPr lang="fr-FR" sz="2000" baseline="0" dirty="0" smtClean="0">
                          <a:solidFill>
                            <a:srgbClr val="800000"/>
                          </a:solidFill>
                          <a:latin typeface="Garamond" pitchFamily="18" charset="0"/>
                        </a:rPr>
                        <a:t> passante</a:t>
                      </a:r>
                      <a:endParaRPr lang="fr-FR" sz="2000" dirty="0">
                        <a:solidFill>
                          <a:srgbClr val="800000"/>
                        </a:solidFill>
                        <a:latin typeface="Garamond" pitchFamily="18" charset="0"/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 smtClean="0">
                          <a:solidFill>
                            <a:srgbClr val="800000"/>
                          </a:solidFill>
                          <a:latin typeface="Garamond" pitchFamily="18" charset="0"/>
                        </a:rPr>
                        <a:t>Coût </a:t>
                      </a:r>
                    </a:p>
                  </a:txBody>
                  <a:tcPr marT="45708" marB="45708"/>
                </a:tc>
              </a:tr>
              <a:tr h="396195"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5 Mb/s</a:t>
                      </a:r>
                      <a:endParaRPr lang="fr-FR" sz="2000" b="1" dirty="0">
                        <a:solidFill>
                          <a:schemeClr val="tx1"/>
                        </a:solidFill>
                        <a:latin typeface="Garamond" pitchFamily="18" charset="0"/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20</a:t>
                      </a:r>
                      <a:endParaRPr lang="fr-FR" sz="2000" b="1" dirty="0">
                        <a:solidFill>
                          <a:schemeClr val="tx1"/>
                        </a:solidFill>
                        <a:latin typeface="Garamond" pitchFamily="18" charset="0"/>
                      </a:endParaRPr>
                    </a:p>
                  </a:txBody>
                  <a:tcPr marT="45708" marB="45708"/>
                </a:tc>
              </a:tr>
              <a:tr h="3961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dirty="0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10 Mb/s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10</a:t>
                      </a:r>
                      <a:endParaRPr lang="fr-FR" sz="2000" b="1" dirty="0">
                        <a:solidFill>
                          <a:schemeClr val="tx1"/>
                        </a:solidFill>
                        <a:latin typeface="Garamond" pitchFamily="18" charset="0"/>
                      </a:endParaRPr>
                    </a:p>
                  </a:txBody>
                  <a:tcPr marT="45708" marB="45708"/>
                </a:tc>
              </a:tr>
              <a:tr h="396195"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50 Mb/s</a:t>
                      </a:r>
                      <a:endParaRPr lang="fr-FR" sz="2000" b="1" dirty="0">
                        <a:solidFill>
                          <a:schemeClr val="tx1"/>
                        </a:solidFill>
                        <a:latin typeface="Garamond" pitchFamily="18" charset="0"/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2</a:t>
                      </a:r>
                      <a:endParaRPr lang="fr-FR" sz="2000" b="1" dirty="0">
                        <a:solidFill>
                          <a:schemeClr val="tx1"/>
                        </a:solidFill>
                        <a:latin typeface="Garamond" pitchFamily="18" charset="0"/>
                      </a:endParaRPr>
                    </a:p>
                  </a:txBody>
                  <a:tcPr marT="45708" marB="45708"/>
                </a:tc>
              </a:tr>
              <a:tr h="396195"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100 Mb/s</a:t>
                      </a:r>
                      <a:endParaRPr lang="fr-FR" sz="2000" b="1" dirty="0">
                        <a:solidFill>
                          <a:schemeClr val="tx1"/>
                        </a:solidFill>
                        <a:latin typeface="Garamond" pitchFamily="18" charset="0"/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1</a:t>
                      </a:r>
                      <a:endParaRPr lang="fr-FR" sz="2000" b="1" dirty="0">
                        <a:solidFill>
                          <a:schemeClr val="tx1"/>
                        </a:solidFill>
                        <a:latin typeface="Garamond" pitchFamily="18" charset="0"/>
                      </a:endParaRPr>
                    </a:p>
                  </a:txBody>
                  <a:tcPr marT="45708" marB="45708"/>
                </a:tc>
              </a:tr>
              <a:tr h="396195"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1 Gb/s</a:t>
                      </a:r>
                      <a:endParaRPr lang="fr-FR" sz="2000" b="1" dirty="0">
                        <a:solidFill>
                          <a:schemeClr val="tx1"/>
                        </a:solidFill>
                        <a:latin typeface="Garamond" pitchFamily="18" charset="0"/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1</a:t>
                      </a:r>
                      <a:endParaRPr lang="fr-FR" sz="2000" b="1" dirty="0">
                        <a:solidFill>
                          <a:schemeClr val="tx1"/>
                        </a:solidFill>
                        <a:latin typeface="Garamond" pitchFamily="18" charset="0"/>
                      </a:endParaRPr>
                    </a:p>
                  </a:txBody>
                  <a:tcPr marT="45708" marB="45708"/>
                </a:tc>
              </a:tr>
              <a:tr h="396195"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10 Gb/s</a:t>
                      </a:r>
                      <a:endParaRPr lang="fr-FR" sz="2000" b="1" dirty="0">
                        <a:solidFill>
                          <a:schemeClr val="tx1"/>
                        </a:solidFill>
                        <a:latin typeface="Garamond" pitchFamily="18" charset="0"/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1</a:t>
                      </a:r>
                      <a:endParaRPr lang="fr-FR" sz="2000" b="1" dirty="0">
                        <a:solidFill>
                          <a:schemeClr val="tx1"/>
                        </a:solidFill>
                        <a:latin typeface="Garamond" pitchFamily="18" charset="0"/>
                      </a:endParaRPr>
                    </a:p>
                  </a:txBody>
                  <a:tcPr marT="45708" marB="45708"/>
                </a:tc>
              </a:tr>
            </a:tbl>
          </a:graphicData>
        </a:graphic>
      </p:graphicFrame>
      <p:sp>
        <p:nvSpPr>
          <p:cNvPr id="68639" name="Rectangle 7"/>
          <p:cNvSpPr>
            <a:spLocks noChangeArrowheads="1"/>
          </p:cNvSpPr>
          <p:nvPr/>
        </p:nvSpPr>
        <p:spPr bwMode="auto">
          <a:xfrm>
            <a:off x="2818209" y="3357091"/>
            <a:ext cx="3867150" cy="1223963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cxnSp>
        <p:nvCxnSpPr>
          <p:cNvPr id="68641" name="Connecteur droit avec flèche 10"/>
          <p:cNvCxnSpPr>
            <a:cxnSpLocks noChangeShapeType="1"/>
          </p:cNvCxnSpPr>
          <p:nvPr/>
        </p:nvCxnSpPr>
        <p:spPr bwMode="auto">
          <a:xfrm>
            <a:off x="2364184" y="2277591"/>
            <a:ext cx="0" cy="2124075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42" name="Connecteur droit avec flèche 11"/>
          <p:cNvCxnSpPr>
            <a:cxnSpLocks noChangeShapeType="1"/>
          </p:cNvCxnSpPr>
          <p:nvPr/>
        </p:nvCxnSpPr>
        <p:spPr bwMode="auto">
          <a:xfrm>
            <a:off x="7188597" y="2349029"/>
            <a:ext cx="0" cy="2124075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07950" y="1663055"/>
            <a:ext cx="8712522" cy="457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fr-FR" sz="2000" dirty="0">
              <a:solidFill>
                <a:srgbClr val="FF0000"/>
              </a:solidFill>
              <a:latin typeface="Garamond" pitchFamily="18" charset="0"/>
              <a:cs typeface="+mn-cs"/>
            </a:endParaRPr>
          </a:p>
          <a:p>
            <a:pPr algn="just">
              <a:defRPr/>
            </a:pPr>
            <a:r>
              <a:rPr lang="fr-FR" sz="2000" dirty="0">
                <a:solidFill>
                  <a:srgbClr val="FF0000"/>
                </a:solidFill>
                <a:latin typeface="Garamond" pitchFamily="18" charset="0"/>
                <a:cs typeface="+mn-cs"/>
              </a:rPr>
              <a:t>		</a:t>
            </a:r>
            <a:endParaRPr lang="fr-FR" sz="2000" dirty="0" smtClean="0">
              <a:solidFill>
                <a:srgbClr val="FF0000"/>
              </a:solidFill>
              <a:latin typeface="Garamond" pitchFamily="18" charset="0"/>
              <a:cs typeface="+mn-cs"/>
            </a:endParaRPr>
          </a:p>
          <a:p>
            <a:pPr algn="just">
              <a:defRPr/>
            </a:pPr>
            <a:endParaRPr lang="fr-FR" sz="2000" dirty="0">
              <a:solidFill>
                <a:srgbClr val="FF0000"/>
              </a:solidFill>
              <a:latin typeface="Garamond" pitchFamily="18" charset="0"/>
              <a:cs typeface="+mn-cs"/>
            </a:endParaRPr>
          </a:p>
          <a:p>
            <a:pPr algn="just">
              <a:defRPr/>
            </a:pPr>
            <a:endParaRPr lang="fr-FR" sz="2000" dirty="0" smtClean="0">
              <a:solidFill>
                <a:srgbClr val="FF0000"/>
              </a:solidFill>
              <a:latin typeface="Garamond" pitchFamily="18" charset="0"/>
              <a:cs typeface="+mn-cs"/>
            </a:endParaRPr>
          </a:p>
          <a:p>
            <a:pPr algn="just">
              <a:defRPr/>
            </a:pPr>
            <a:endParaRPr lang="fr-FR" sz="2000" dirty="0">
              <a:solidFill>
                <a:srgbClr val="FF0000"/>
              </a:solidFill>
              <a:latin typeface="Garamond" pitchFamily="18" charset="0"/>
              <a:cs typeface="+mn-cs"/>
            </a:endParaRPr>
          </a:p>
          <a:p>
            <a:pPr algn="just">
              <a:defRPr/>
            </a:pPr>
            <a:endParaRPr lang="fr-FR" sz="2000" dirty="0" smtClean="0">
              <a:solidFill>
                <a:srgbClr val="FF0000"/>
              </a:solidFill>
              <a:latin typeface="Garamond" pitchFamily="18" charset="0"/>
              <a:cs typeface="+mn-cs"/>
            </a:endParaRPr>
          </a:p>
          <a:p>
            <a:pPr algn="just">
              <a:defRPr/>
            </a:pPr>
            <a:endParaRPr lang="fr-FR" sz="2000" dirty="0">
              <a:solidFill>
                <a:srgbClr val="FF0000"/>
              </a:solidFill>
              <a:latin typeface="Garamond" pitchFamily="18" charset="0"/>
              <a:cs typeface="+mn-cs"/>
            </a:endParaRPr>
          </a:p>
          <a:p>
            <a:pPr algn="just">
              <a:defRPr/>
            </a:pPr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  <a:cs typeface="+mn-cs"/>
              </a:rPr>
              <a:t>      </a:t>
            </a:r>
            <a:endParaRPr lang="fr-FR" sz="2000" dirty="0">
              <a:solidFill>
                <a:schemeClr val="tx1"/>
              </a:solidFill>
              <a:latin typeface="Garamond" pitchFamily="18" charset="0"/>
            </a:endParaRPr>
          </a:p>
          <a:p>
            <a:pPr marL="800100" lvl="1" indent="-342900" algn="just">
              <a:buClr>
                <a:srgbClr val="333399"/>
              </a:buClr>
              <a:buFont typeface="Wingdings" pitchFamily="2" charset="2"/>
              <a:buChar char="q"/>
              <a:defRPr/>
            </a:pPr>
            <a:endParaRPr lang="fr-FR" sz="2000" b="0" dirty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 algn="just">
              <a:buClr>
                <a:srgbClr val="333399"/>
              </a:buClr>
              <a:buFont typeface="Wingdings" pitchFamily="2" charset="2"/>
              <a:buChar char="q"/>
              <a:defRPr/>
            </a:pPr>
            <a:r>
              <a:rPr lang="fr-FR" b="0" dirty="0">
                <a:solidFill>
                  <a:schemeClr val="tx1"/>
                </a:solidFill>
                <a:latin typeface="Garamond" pitchFamily="18" charset="0"/>
              </a:rPr>
              <a:t>La valeur de coût OSPF doit être un entier et la bande passante de référence par défaut est égale à 100 Mbit/s </a:t>
            </a:r>
            <a:r>
              <a:rPr lang="fr-FR" dirty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 </a:t>
            </a: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tous les liens qui ont une bande passante supérieure à 100  Mbit/s ont également un coût de 1</a:t>
            </a:r>
            <a:r>
              <a:rPr lang="fr-FR" dirty="0" smtClean="0">
                <a:solidFill>
                  <a:srgbClr val="FF0000"/>
                </a:solidFill>
                <a:latin typeface="Garamond" pitchFamily="18" charset="0"/>
              </a:rPr>
              <a:t>.</a:t>
            </a:r>
            <a:endParaRPr lang="fr-FR" b="0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 algn="just">
              <a:buClr>
                <a:srgbClr val="333399"/>
              </a:buClr>
              <a:buFont typeface="Wingdings" pitchFamily="2" charset="2"/>
              <a:buChar char="q"/>
              <a:defRPr/>
            </a:pPr>
            <a:r>
              <a:rPr lang="fr-FR" dirty="0" smtClean="0">
                <a:solidFill>
                  <a:schemeClr val="tx1"/>
                </a:solidFill>
                <a:latin typeface="Garamond" pitchFamily="18" charset="0"/>
              </a:rPr>
              <a:t>Plus </a:t>
            </a:r>
            <a:r>
              <a:rPr lang="fr-FR" dirty="0">
                <a:solidFill>
                  <a:schemeClr val="tx1"/>
                </a:solidFill>
                <a:latin typeface="Garamond" pitchFamily="18" charset="0"/>
              </a:rPr>
              <a:t>le résultat de cette métrique sera faible et plus le chemin sera privilégié</a:t>
            </a:r>
            <a:r>
              <a:rPr lang="fr-FR" dirty="0" smtClean="0">
                <a:solidFill>
                  <a:schemeClr val="tx1"/>
                </a:solidFill>
                <a:latin typeface="Garamond" pitchFamily="18" charset="0"/>
              </a:rPr>
              <a:t>.</a:t>
            </a:r>
            <a:endParaRPr lang="fr-FR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63888" y="967334"/>
            <a:ext cx="4175125" cy="461962"/>
          </a:xfrm>
          <a:prstGeom prst="rect">
            <a:avLst/>
          </a:prstGeom>
          <a:solidFill>
            <a:schemeClr val="accent5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fr-FR" sz="2400" dirty="0">
                <a:solidFill>
                  <a:srgbClr val="FF0000"/>
                </a:solidFill>
                <a:latin typeface="Garamond" pitchFamily="18" charset="0"/>
              </a:rPr>
              <a:t>Coût : bande passante inversée 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fr-FR" sz="18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fr-FR" sz="18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مستند" ma:contentTypeID="0x010100706795513F19FF4C9F0D97FE3B02470F" ma:contentTypeVersion="3" ma:contentTypeDescription="إنشاء مستند جديد." ma:contentTypeScope="" ma:versionID="4d4bcca5778dfaf6f5ef3d1228c67443">
  <xsd:schema xmlns:xsd="http://www.w3.org/2001/XMLSchema" xmlns:xs="http://www.w3.org/2001/XMLSchema" xmlns:p="http://schemas.microsoft.com/office/2006/metadata/properties" xmlns:ns2="19a46639-9b01-4cfa-a10b-ee22283fcb42" targetNamespace="http://schemas.microsoft.com/office/2006/metadata/properties" ma:root="true" ma:fieldsID="90614c54d4dfc0c0349df876c4a7fe59" ns2:_="">
    <xsd:import namespace="19a46639-9b01-4cfa-a10b-ee22283fcb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a46639-9b01-4cfa-a10b-ee22283fcb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نوع المحتوى"/>
        <xsd:element ref="dc:title" minOccurs="0" maxOccurs="1" ma:index="4" ma:displayName="العنوان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A61A000-5480-452A-86CB-F66C65EF6867}"/>
</file>

<file path=customXml/itemProps2.xml><?xml version="1.0" encoding="utf-8"?>
<ds:datastoreItem xmlns:ds="http://schemas.openxmlformats.org/officeDocument/2006/customXml" ds:itemID="{478FD061-BE71-4D26-8F8B-98C021F48D16}"/>
</file>

<file path=customXml/itemProps3.xml><?xml version="1.0" encoding="utf-8"?>
<ds:datastoreItem xmlns:ds="http://schemas.openxmlformats.org/officeDocument/2006/customXml" ds:itemID="{5C72BCB7-1E4A-4860-9D38-BFE2489C1C9B}"/>
</file>

<file path=docProps/app.xml><?xml version="1.0" encoding="utf-8"?>
<Properties xmlns="http://schemas.openxmlformats.org/officeDocument/2006/extended-properties" xmlns:vt="http://schemas.openxmlformats.org/officeDocument/2006/docPropsVTypes">
  <TotalTime>32186</TotalTime>
  <Words>3325</Words>
  <Application>Microsoft Office PowerPoint</Application>
  <PresentationFormat>Affichage à l'écran (4:3)</PresentationFormat>
  <Paragraphs>1327</Paragraphs>
  <Slides>59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59</vt:i4>
      </vt:variant>
    </vt:vector>
  </HeadingPairs>
  <TitlesOfParts>
    <vt:vector size="60" baseType="lpstr">
      <vt:lpstr>Modèle par défaut</vt:lpstr>
      <vt:lpstr>Présentation PowerPoint</vt:lpstr>
      <vt:lpstr>Plan </vt:lpstr>
      <vt:lpstr>Rappel : les inconvénients de RIP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Fonctionnement d’OSPF</vt:lpstr>
      <vt:lpstr>Déroulement complet d’OSPF</vt:lpstr>
      <vt:lpstr>Déroulement complet d’OSPF</vt:lpstr>
      <vt:lpstr>Déroulement complet d’OSPF</vt:lpstr>
      <vt:lpstr>Les 3 fonctions du protocole OSPF</vt:lpstr>
      <vt:lpstr>Les 3 fonctions du protocole OSPF</vt:lpstr>
      <vt:lpstr>Les 3 fonctions du protocole OSPF</vt:lpstr>
      <vt:lpstr>1ère fonction : découverte des voisins</vt:lpstr>
      <vt:lpstr>1ère fonction : découverte des voisins</vt:lpstr>
      <vt:lpstr>1ère fonction : découverte des voisins</vt:lpstr>
      <vt:lpstr>1ère fonction : découverte des voisins</vt:lpstr>
      <vt:lpstr>1ère fonction : découverte des voisins</vt:lpstr>
      <vt:lpstr>1ère fonction : découverte des voisins</vt:lpstr>
      <vt:lpstr>2ème fonction : construction  de la base de données globale</vt:lpstr>
      <vt:lpstr>2ème fonction : construction  de la base de données globale</vt:lpstr>
      <vt:lpstr>Ex. Construction du LSDB</vt:lpstr>
      <vt:lpstr>Ex. Construction du LSDB</vt:lpstr>
      <vt:lpstr>Ex. Construction du LSDB</vt:lpstr>
      <vt:lpstr>Ex. Construction du LSDB</vt:lpstr>
      <vt:lpstr>Ex. Construction du LSDB</vt:lpstr>
      <vt:lpstr>Ex. Construction du LSDB</vt:lpstr>
      <vt:lpstr>Ex. Construction du LSDB</vt:lpstr>
      <vt:lpstr>Ex. Construction du LSDB</vt:lpstr>
      <vt:lpstr>Ex. Construction du LSDB</vt:lpstr>
      <vt:lpstr>Ex. Construction du LSDB</vt:lpstr>
      <vt:lpstr>Ex. Construction du LSDB</vt:lpstr>
      <vt:lpstr>Ex. Construction du LSDB</vt:lpstr>
      <vt:lpstr>Ex. Construction du LSDB</vt:lpstr>
      <vt:lpstr>Ex. Construction du LSDB</vt:lpstr>
      <vt:lpstr>Ex. Construction du LSDB</vt:lpstr>
      <vt:lpstr>Ex. Construction du LSDB</vt:lpstr>
      <vt:lpstr>Ex. Construction du LSDB</vt:lpstr>
      <vt:lpstr>Ex. Construction du LSDB</vt:lpstr>
      <vt:lpstr>Ex. Construction du LSDB</vt:lpstr>
      <vt:lpstr>Ex. Construction du LSDB</vt:lpstr>
      <vt:lpstr>Ex. Construction du LSDB</vt:lpstr>
      <vt:lpstr>RIP vs OSPF </vt:lpstr>
      <vt:lpstr>RIP vs OSPF </vt:lpstr>
      <vt:lpstr>RIP vs OSPF </vt:lpstr>
      <vt:lpstr>Changement de topologie dans OSPF</vt:lpstr>
      <vt:lpstr>OSPF : changement de coût</vt:lpstr>
      <vt:lpstr>OSPF : changement de coût</vt:lpstr>
      <vt:lpstr>OSPF : changement de coût</vt:lpstr>
      <vt:lpstr>OSPF : changement de coût</vt:lpstr>
      <vt:lpstr>hello interval vs dead interval</vt:lpstr>
      <vt:lpstr>OSPF : panne d’un lien</vt:lpstr>
      <vt:lpstr>OSPF : panne d’un lien</vt:lpstr>
      <vt:lpstr>OSPF : panne d’un lien</vt:lpstr>
      <vt:lpstr>Présentation PowerPoint</vt:lpstr>
      <vt:lpstr>Présentation PowerPoint</vt:lpstr>
    </vt:vector>
  </TitlesOfParts>
  <Company>LIP6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 des applications  financières sous Excel en VBA</dc:title>
  <dc:creator>ahachichi</dc:creator>
  <cp:lastModifiedBy>Rw</cp:lastModifiedBy>
  <cp:revision>5248</cp:revision>
  <dcterms:created xsi:type="dcterms:W3CDTF">2007-01-10T16:25:14Z</dcterms:created>
  <dcterms:modified xsi:type="dcterms:W3CDTF">2023-04-10T18:17:28Z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0x010100706795513F19FF4C9F0D97FE3B02470F</vt:lpwstr>
  </property>
</Properties>
</file>