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8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DAC1BCA-20FB-483A-8A78-83038E76F735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4E0D392-BDE1-4985-BE04-AF93728A82B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56D13-427E-4780-9BBD-7537D1334E3C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652A4F-E0F1-42B0-91FF-DA19D7BCA3D6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D8F4E9-100D-4115-BBD6-BB3F24158395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CB9C4A-DD50-4D4C-B064-E7EC20753EB0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05210-E2F1-40F4-99BC-A32F8D257057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CAD536-2E6E-42BA-BED8-F4A6118B543A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8B61D8-8A5E-4DEC-9EE5-964F94E35F97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EA0F6-0EC0-4302-A7B4-4C785BA3DB45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2D40EE-C6C4-467D-BED1-DC616C2E1B1D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FBFD26-164A-4D83-9E63-52348332CAED}" type="slidenum">
              <a:t>‹N°›</a:t>
            </a:fld>
            <a:endParaRPr lang="fr-FR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6132A9-5A76-4CA7-8EFB-8692AF5CB379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08491A-8F97-4849-9918-135DE5B5C9A9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2093F-943C-4F8A-A12A-2E2A88D54667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3F28DF-EDA8-4542-A18D-1405E85CF5F4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56450" y="301625"/>
            <a:ext cx="2217738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00812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DBC8A-83E4-496C-AB5C-D194A36F0507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090DED-0939-4A11-AFB7-6F7FB0D111DD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E31138-6FDE-4803-9C19-F4C0E692A5E4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F69B4-6F20-4117-BD03-A90433D188C2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4B5FFD-B068-409F-B71E-3EB278ABF0BA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F29175-BF97-40C2-85CE-368FA1EB1FB3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0EB32-AB70-4BA7-A754-5EA1191ACA71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878DB-EE70-4F44-A7C4-EBF2E34E978F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NUL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65A45AF-7B3D-40F2-8172-B0CFF4EE119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0079640" cy="7555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itre 2"/>
          <p:cNvSpPr txBox="1">
            <a:spLocks noGrp="1"/>
          </p:cNvSpPr>
          <p:nvPr>
            <p:ph type="title"/>
          </p:nvPr>
        </p:nvSpPr>
        <p:spPr>
          <a:xfrm>
            <a:off x="503999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72FC98F-A4B8-4E37-BA80-F0CB1BE2705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Liberation Serif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Liberation Serif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fr-FR" sz="6600" b="1">
                <a:latin typeface="Liberation Sans" pitchFamily="18"/>
              </a:rPr>
              <a:t>Bibliographie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Notions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fr-FR" sz="4400" b="1"/>
          </a:p>
          <a:p>
            <a:pPr lvl="0"/>
            <a:r>
              <a:rPr lang="fr-FR" sz="4400" b="1"/>
              <a:t>La paraphrase</a:t>
            </a:r>
          </a:p>
          <a:p>
            <a:pPr lvl="0">
              <a:buNone/>
            </a:pPr>
            <a:r>
              <a:rPr lang="fr-FR" sz="4000">
                <a:solidFill>
                  <a:srgbClr val="000000"/>
                </a:solidFill>
                <a:latin typeface="Times New Roman" pitchFamily="18"/>
              </a:rPr>
              <a:t>La paraphrase est la reproduction de la pensée d'un auteur, reformulée avec d'autres mots.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Et Comment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403573"/>
            <a:ext cx="887004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fr-FR" sz="4000" dirty="0"/>
              <a:t>Chaque citation ou paraphrase doit impérativement être accompagnée de sa source sous forme de note de bas de page ou de note dans le texte.</a:t>
            </a:r>
          </a:p>
          <a:p>
            <a:pPr lvl="0">
              <a:buNone/>
            </a:pPr>
            <a:endParaRPr lang="fr-FR" sz="4000" dirty="0"/>
          </a:p>
          <a:p>
            <a:pPr lvl="0">
              <a:buNone/>
            </a:pPr>
            <a:r>
              <a:rPr lang="fr-FR" sz="4000" dirty="0"/>
              <a:t>Utilisez les citations avec modération  - Elles doivent étayer votre propre réflexion.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Plagiat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fr-FR" sz="4000">
              <a:solidFill>
                <a:srgbClr val="000000"/>
              </a:solidFill>
              <a:latin typeface="Times New Roman" pitchFamily="18"/>
            </a:endParaRPr>
          </a:p>
          <a:p>
            <a:pPr lvl="0">
              <a:buNone/>
            </a:pPr>
            <a:r>
              <a:rPr lang="fr-FR" sz="4000">
                <a:solidFill>
                  <a:srgbClr val="000000"/>
                </a:solidFill>
                <a:latin typeface="Times New Roman" pitchFamily="18"/>
              </a:rPr>
              <a:t>Pour ne pas vous rendre coupable de plagiat, respectez les règles suivantes</a:t>
            </a:r>
          </a:p>
          <a:p>
            <a:pPr lvl="0">
              <a:buNone/>
            </a:pPr>
            <a:endParaRPr lang="fr-FR" sz="4000">
              <a:solidFill>
                <a:srgbClr val="000000"/>
              </a:solidFill>
              <a:latin typeface="Times New Roman" pitchFamily="18"/>
            </a:endParaRPr>
          </a:p>
          <a:p>
            <a:pPr lvl="0">
              <a:spcAft>
                <a:spcPts val="641"/>
              </a:spcAft>
            </a:pPr>
            <a:r>
              <a:rPr lang="fr-FR" sz="4000">
                <a:solidFill>
                  <a:srgbClr val="000000"/>
                </a:solidFill>
                <a:latin typeface="Times New Roman" pitchFamily="18"/>
              </a:rPr>
              <a:t>Mentionner très précisément la source de la citation ou de la paraphrase.</a:t>
            </a:r>
          </a:p>
          <a:p>
            <a:pPr lvl="0">
              <a:buNone/>
            </a:pPr>
            <a:endParaRPr lang="fr-FR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Plagiat ??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9216000" cy="50605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>
              <a:buNone/>
            </a:pPr>
            <a:endParaRPr lang="fr-FR" sz="4000"/>
          </a:p>
          <a:p>
            <a:pPr lvl="0" algn="just"/>
            <a:r>
              <a:rPr lang="fr-FR" sz="4000">
                <a:latin typeface="Times New Roman" pitchFamily="18"/>
              </a:rPr>
              <a:t>Toujours mettre la citation entre guillemets.</a:t>
            </a:r>
          </a:p>
          <a:p>
            <a:pPr lvl="0" algn="just"/>
            <a:r>
              <a:rPr lang="fr-FR" sz="4000">
                <a:latin typeface="Times New Roman" pitchFamily="18"/>
              </a:rPr>
              <a:t>Reproduire le texte exact avec les termes précis rédigés par l'auteur cité.</a:t>
            </a:r>
          </a:p>
          <a:p>
            <a:pPr lvl="0" algn="just"/>
            <a:r>
              <a:rPr lang="fr-FR" sz="4000">
                <a:solidFill>
                  <a:srgbClr val="000000"/>
                </a:solidFill>
                <a:latin typeface="Times New Roman" pitchFamily="18"/>
              </a:rPr>
              <a:t>Conserver la ponctuation, les majuscules et même les fautes d'orthographe du texte original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Plagiat ???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8870040" cy="52045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fr-FR" sz="4000" dirty="0" smtClean="0">
                <a:solidFill>
                  <a:srgbClr val="000000"/>
                </a:solidFill>
                <a:latin typeface="Times New Roman" pitchFamily="18"/>
              </a:rPr>
              <a:t>Toute </a:t>
            </a:r>
            <a:r>
              <a:rPr lang="fr-FR" sz="4000" dirty="0">
                <a:solidFill>
                  <a:srgbClr val="000000"/>
                </a:solidFill>
                <a:latin typeface="Times New Roman" pitchFamily="18"/>
              </a:rPr>
              <a:t>altération à l'intérieur d'une citation doit être mentionnée clairement soit en note, soit après la citation</a:t>
            </a:r>
          </a:p>
          <a:p>
            <a:pPr lvl="0">
              <a:buNone/>
            </a:pPr>
            <a:r>
              <a:rPr lang="fr-FR" sz="4000" dirty="0">
                <a:solidFill>
                  <a:srgbClr val="000000"/>
                </a:solidFill>
                <a:latin typeface="Times New Roman" pitchFamily="18"/>
              </a:rPr>
              <a:t>(par exemple : «mots mis en évidence par nous», «traduit par nos soins», etc.).</a:t>
            </a:r>
          </a:p>
          <a:p>
            <a:pPr lvl="0">
              <a:buNone/>
            </a:pPr>
            <a:r>
              <a:rPr lang="fr-FR" sz="4000" dirty="0">
                <a:solidFill>
                  <a:srgbClr val="000000"/>
                </a:solidFill>
                <a:latin typeface="Times New Roman" pitchFamily="18"/>
              </a:rPr>
              <a:t>Pour écourter une citation en sautant des passages, remplacer ceux-ci par [...] ou (...).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Plagiat ????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>
              <a:buNone/>
            </a:pPr>
            <a:endParaRPr lang="fr-FR" sz="4000">
              <a:solidFill>
                <a:srgbClr val="000000"/>
              </a:solidFill>
              <a:latin typeface="Times New Roman" pitchFamily="18"/>
            </a:endParaRPr>
          </a:p>
          <a:p>
            <a:pPr lvl="0" algn="just"/>
            <a:r>
              <a:rPr lang="fr-FR" sz="4000">
                <a:solidFill>
                  <a:srgbClr val="000000"/>
                </a:solidFill>
                <a:latin typeface="Times New Roman" pitchFamily="18"/>
              </a:rPr>
              <a:t>Pour mettre en valeur des citations étendues, utiliser un style de police différent (italique) ou une mise en page particulière (retrait)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75816" y="611485"/>
            <a:ext cx="887004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 algn="ctr">
              <a:buNone/>
            </a:pPr>
            <a:r>
              <a:rPr lang="fr-FR" sz="50000" b="1" dirty="0">
                <a:effectLst>
                  <a:outerShdw dist="17961" dir="2700000">
                    <a:scrgbClr r="0" g="0" b="0"/>
                  </a:outerShdw>
                </a:effectLst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Quoi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705960" y="1800000"/>
            <a:ext cx="887004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 algn="just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il ne faut </a:t>
            </a:r>
            <a:r>
              <a:rPr lang="fr-FR" sz="4000" b="1">
                <a:latin typeface="Times New Roman" pitchFamily="18"/>
              </a:rPr>
              <a:t>lister que les références qui sont citées dans le texte</a:t>
            </a:r>
            <a:r>
              <a:rPr lang="fr-FR" sz="4000">
                <a:latin typeface="Times New Roman" pitchFamily="18"/>
              </a:rPr>
              <a:t>. Celles-ci sont supposées être nécessaires à la compréhension de l'article ou du moins contribuer à sa cohérence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Quoi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En principe, seuls peuvent faire partie de la bibliographie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Les articles primaires, publiés et validés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Les articles secondaires (rapports, manuscrits de thèses, "abstracts") ou les documents non publiés, si nécessaires,</a:t>
            </a:r>
          </a:p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Quoi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Il faut savoir que c'est dans la bibliographie que l'on trouve le plus d'erreurs;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Deux vérifications valent mieux qu'une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Bien noter l'abréviation correcte des revues</a:t>
            </a:r>
          </a:p>
          <a:p>
            <a:pPr lvl="0">
              <a:spcAft>
                <a:spcPts val="0"/>
              </a:spcAft>
            </a:pPr>
            <a:endParaRPr lang="fr-FR" sz="4000">
              <a:latin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Les trois systèmes les plus courants sont: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Par ordre alphabétique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Numérique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Citations ordonnées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4400" b="1">
                <a:latin typeface="Times New Roman" pitchFamily="18"/>
              </a:rPr>
              <a:t>Le système par ordre alphabétique</a:t>
            </a:r>
          </a:p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 algn="just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Ce système, qui présente les articles par ordre alphabétique et par ordre croissant des années, permet une plus grande souplesse lors de la rédaction</a:t>
            </a:r>
          </a:p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00000" cy="4927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r>
              <a:rPr lang="fr-FR" sz="4400" b="1">
                <a:latin typeface="Times New Roman" pitchFamily="18"/>
              </a:rPr>
              <a:t>Le système alphanumérique</a:t>
            </a:r>
          </a:p>
          <a:p>
            <a:pPr lvl="0">
              <a:spcAft>
                <a:spcPts val="0"/>
              </a:spcAft>
              <a:buNone/>
            </a:pPr>
            <a:r>
              <a:rPr lang="fr-FR" sz="4000">
                <a:latin typeface="Times New Roman" pitchFamily="18"/>
              </a:rPr>
              <a:t>Les références sont numérotées pour l'ordre</a:t>
            </a:r>
          </a:p>
          <a:p>
            <a:pPr lvl="0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alphabétique.</a:t>
            </a:r>
          </a:p>
          <a:p>
            <a:pPr lvl="0" algn="just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Dans le texte on peut citer les numéros seulement, ou formuler la phrase de telle façon qu'apparaissent aussi le nom ou la date, suivi du numéro de l'article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8870040" cy="4837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  <a:buNone/>
            </a:pPr>
            <a:r>
              <a:rPr lang="fr-FR" sz="4400" b="1">
                <a:latin typeface="Times New Roman" pitchFamily="18"/>
              </a:rPr>
              <a:t>Le système des citations ordonnées</a:t>
            </a:r>
          </a:p>
          <a:p>
            <a:pPr lvl="0">
              <a:spcAft>
                <a:spcPts val="0"/>
              </a:spcAft>
              <a:buNone/>
            </a:pPr>
            <a:endParaRPr lang="fr-FR" sz="4000">
              <a:latin typeface="Times New Roman" pitchFamily="18"/>
            </a:endParaRPr>
          </a:p>
          <a:p>
            <a:pPr lvl="0" algn="just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Seuls figurent les numéros des articles,</a:t>
            </a:r>
          </a:p>
          <a:p>
            <a:pPr lvl="0" algn="just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dans un ordre croissant au fur et à mesure qu'ils apparaissent dans le texte.</a:t>
            </a:r>
          </a:p>
          <a:p>
            <a:pPr lvl="0" algn="just">
              <a:spcAft>
                <a:spcPts val="0"/>
              </a:spcAft>
            </a:pPr>
            <a:r>
              <a:rPr lang="fr-FR" sz="4000">
                <a:latin typeface="Times New Roman" pitchFamily="18"/>
              </a:rPr>
              <a:t>Cette solution n'est pas favorable pour les articles avec de nombreuses citations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Notions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erif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fr-FR" sz="4000"/>
          </a:p>
          <a:p>
            <a:pPr lvl="0"/>
            <a:r>
              <a:rPr lang="fr-FR" sz="4400" b="1"/>
              <a:t>Les citations</a:t>
            </a:r>
          </a:p>
          <a:p>
            <a:pPr lvl="0" algn="just">
              <a:buNone/>
            </a:pPr>
            <a:r>
              <a:rPr lang="fr-FR" sz="4000"/>
              <a:t>La citation consiste à mentionner le texte exact avec les termes précis rédigés par l'auteur cité.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F4505B0A1254C9DCF7BE8DBB503E6" ma:contentTypeVersion="0" ma:contentTypeDescription="Crée un document." ma:contentTypeScope="" ma:versionID="dd98cc302788c2960565ff8e375b11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00C2A7-6D4F-45A6-B757-A99DFF2F2A32}"/>
</file>

<file path=customXml/itemProps2.xml><?xml version="1.0" encoding="utf-8"?>
<ds:datastoreItem xmlns:ds="http://schemas.openxmlformats.org/officeDocument/2006/customXml" ds:itemID="{8152BC5C-76AE-4BFA-8405-F1B66362A9F6}"/>
</file>

<file path=customXml/itemProps3.xml><?xml version="1.0" encoding="utf-8"?>
<ds:datastoreItem xmlns:ds="http://schemas.openxmlformats.org/officeDocument/2006/customXml" ds:itemID="{7A71357C-C632-40BC-B7BE-0D1BD1318C34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420</Words>
  <Application>Microsoft Office PowerPoint</Application>
  <PresentationFormat>Affichage à l'écran (4:3)</PresentationFormat>
  <Paragraphs>66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Standard</vt:lpstr>
      <vt:lpstr>Vintage</vt:lpstr>
      <vt:lpstr>Diapositive 1</vt:lpstr>
      <vt:lpstr>Quoi ?</vt:lpstr>
      <vt:lpstr>Quoi ?</vt:lpstr>
      <vt:lpstr>Quoi ?</vt:lpstr>
      <vt:lpstr>Comment ?</vt:lpstr>
      <vt:lpstr>Comment ?</vt:lpstr>
      <vt:lpstr>Comment ?</vt:lpstr>
      <vt:lpstr>Comment ?</vt:lpstr>
      <vt:lpstr>Notions ?</vt:lpstr>
      <vt:lpstr>Notions ?</vt:lpstr>
      <vt:lpstr>Et Comment ?</vt:lpstr>
      <vt:lpstr>Plagiat ?</vt:lpstr>
      <vt:lpstr>Plagiat ??</vt:lpstr>
      <vt:lpstr>Plagiat ???</vt:lpstr>
      <vt:lpstr>Plagiat ????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amine boudefla</dc:creator>
  <cp:lastModifiedBy>amine boudefla</cp:lastModifiedBy>
  <cp:revision>4</cp:revision>
  <dcterms:created xsi:type="dcterms:W3CDTF">2013-01-13T19:04:40Z</dcterms:created>
  <dcterms:modified xsi:type="dcterms:W3CDTF">2019-12-03T07:59:55Z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0x010100BF6F4505B0A1254C9DCF7BE8DBB503E6</vt:lpwstr>
  </property>
</Properties>
</file>