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46" y="-8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756F9B3-E9B0-4260-A415-D879CC541E6F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9307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3CAF333-F258-4947-90A1-F1BF4CA8AC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69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Microsoft YaHei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812800"/>
            <a:ext cx="0" cy="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 sz="2810">
              <a:latin typeface="Liberation Sans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741606-02EF-4A57-9974-FB06443E5FE3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0FE9BB-07B5-40D9-ADE9-B9B3DDBD4901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5C9D4E-23AD-4815-B544-E7D96606DC4D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28DA10-CD52-43D5-BACF-4B1030334076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01C961-CD6C-4177-8B06-170701A03A2F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A63944-AE25-4EF6-B359-7E1A587E14CC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20738" y="1870075"/>
            <a:ext cx="4143375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13" y="1870075"/>
            <a:ext cx="4143375" cy="4468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16E1C-BFAB-4226-87C0-5342461DD9F8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70B59F-ABDB-4750-8A24-3CD360AFF888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4B8A4-2A94-45DE-8452-5A4836D99BED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AECC3E-672F-49C6-86D4-9CF1A026C69B}" type="slidenum">
              <a:t>‹N°›</a:t>
            </a:fld>
            <a:endParaRPr lang="fr-FR"/>
          </a:p>
        </p:txBody>
      </p:sp>
    </p:spTree>
  </p:cSld>
  <p:clrMapOvr>
    <a:masterClrMapping/>
  </p:clrMapOvr>
  <p:transition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57779-34F5-419D-9C2A-0BD0DB013EA1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49AB51-0619-4B12-B527-6D63287F7111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ED2F83-22F6-4968-9523-C46BC5AF4A74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60AFCF-F519-45B1-94A6-BF8A06C20C68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285038" y="428625"/>
            <a:ext cx="2266950" cy="59102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81013" y="428625"/>
            <a:ext cx="6651625" cy="59102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8E41BE-DB4B-4C3D-8682-C87297D167D2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A68170-78A8-47D5-B042-E38E9984D386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B71C17-23F9-45A7-A08F-739138DC95CC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726CCB-BF62-41FB-B2C4-0086D3D6F47D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DAB01D-AD30-41AA-85DB-9CEFD5CA3E77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D6DD1B-04A5-4983-9C14-106D674F9CD4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8D57E9-D375-4186-B149-33E228869B35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43B962-57C5-4FFA-A014-E6D2C056D582}" type="slidenum">
              <a:t>‹N°›</a:t>
            </a:fld>
            <a:endParaRPr lang="fr-F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NUL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Tahoma" pitchFamily="2"/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97782042-2CF7-4E2C-ADBA-CDEB7F3595FF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Microsoft YaHei" pitchFamily="2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ea typeface="Microsoft YaHei" pitchFamily="2"/>
          <a:cs typeface="Tahoma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0077480" cy="75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itre 2"/>
          <p:cNvSpPr txBox="1">
            <a:spLocks noGrp="1"/>
          </p:cNvSpPr>
          <p:nvPr>
            <p:ph type="title"/>
          </p:nvPr>
        </p:nvSpPr>
        <p:spPr>
          <a:xfrm>
            <a:off x="480600" y="428400"/>
            <a:ext cx="907164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fr-FR"/>
              <a:t>Click to edit the title text format</a:t>
            </a:r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1"/>
          </p:nvPr>
        </p:nvSpPr>
        <p:spPr>
          <a:xfrm>
            <a:off x="820440" y="1870199"/>
            <a:ext cx="8439119" cy="4467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fr-FR"/>
              <a:t>Click to edit the outline text format</a:t>
            </a:r>
          </a:p>
          <a:p>
            <a:pPr lvl="1"/>
            <a:r>
              <a:rPr lang="fr-FR"/>
              <a:t>Second Outline Level</a:t>
            </a:r>
          </a:p>
          <a:p>
            <a:pPr lvl="2"/>
            <a:r>
              <a:rPr lang="fr-FR"/>
              <a:t>Third Outline Level</a:t>
            </a:r>
          </a:p>
          <a:p>
            <a:pPr lvl="3"/>
            <a:r>
              <a:rPr lang="fr-FR"/>
              <a:t>Fourth Outline Level</a:t>
            </a:r>
          </a:p>
          <a:p>
            <a:pPr lvl="4"/>
            <a:r>
              <a:rPr lang="fr-FR"/>
              <a:t>Fifth Outline Level</a:t>
            </a:r>
          </a:p>
          <a:p>
            <a:pPr lvl="5"/>
            <a:r>
              <a:rPr lang="fr-FR"/>
              <a:t>Sixth Outline Level</a:t>
            </a:r>
          </a:p>
          <a:p>
            <a:pPr lvl="6"/>
            <a:r>
              <a:rPr lang="fr-FR"/>
              <a:t>Seventh Outline Level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3"/>
          </p:nvPr>
        </p:nvSpPr>
        <p:spPr>
          <a:xfrm>
            <a:off x="3447000" y="6886800"/>
            <a:ext cx="319500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4"/>
          </p:nvPr>
        </p:nvSpPr>
        <p:spPr>
          <a:xfrm>
            <a:off x="7227000" y="6886800"/>
            <a:ext cx="2348280" cy="5209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D467911-50E4-4411-9B0A-C27E830D3BA3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lvl="0" algn="ctr" rtl="0" hangingPunct="0">
        <a:buNone/>
        <a:tabLst/>
        <a:defRPr lang="fr-FR" sz="5850" b="0" i="0" u="none" strike="noStrike" kern="1200">
          <a:ln>
            <a:noFill/>
          </a:ln>
          <a:solidFill>
            <a:srgbClr val="FFFFFF"/>
          </a:solidFill>
          <a:latin typeface="Liberation Sans" pitchFamily="34"/>
          <a:ea typeface="Droid Sans Fallback" pitchFamily="2"/>
          <a:cs typeface="Lohit Hindi" pitchFamily="2"/>
        </a:defRPr>
      </a:lvl1pPr>
    </p:titleStyle>
    <p:bodyStyle>
      <a:lvl1pPr lvl="0" rtl="0" hangingPunct="0">
        <a:buNone/>
        <a:tabLst/>
        <a:defRPr lang="fr-FR" sz="4800"/>
      </a:lvl1pPr>
      <a:lvl2pPr lvl="1" rtl="0" hangingPunct="0">
        <a:buNone/>
        <a:tabLst/>
        <a:defRPr lang="fr-FR" sz="4400"/>
      </a:lvl2pPr>
      <a:lvl3pPr lvl="2" rtl="0" hangingPunct="0">
        <a:buNone/>
        <a:tabLst/>
        <a:defRPr lang="fr-FR" sz="3600"/>
      </a:lvl3pPr>
      <a:lvl4pPr lvl="3" rtl="0" hangingPunct="0">
        <a:buNone/>
        <a:tabLst/>
        <a:defRPr lang="fr-FR" sz="2800"/>
      </a:lvl4pPr>
      <a:lvl5pPr lvl="4" rtl="0" hangingPunct="0">
        <a:buNone/>
        <a:tabLst/>
        <a:defRPr lang="fr-FR" sz="2800"/>
      </a:lvl5pPr>
      <a:lvl6pPr lvl="5" rtl="0" hangingPunct="0">
        <a:buNone/>
        <a:tabLst/>
        <a:defRPr lang="fr-FR" sz="2800"/>
      </a:lvl6pPr>
      <a:lvl7pPr lvl="6" rtl="0" hangingPunct="0">
        <a:buNone/>
        <a:tabLst/>
        <a:defRPr lang="fr-FR" sz="2800"/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999" y="101880"/>
            <a:ext cx="9071640" cy="166139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820440" y="1870199"/>
            <a:ext cx="8439119" cy="4384800"/>
          </a:xfrm>
        </p:spPr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fr-FR" sz="8800"/>
              <a:t>La paraphrase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2- Modifier la structure des phrases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820440" y="1547589"/>
            <a:ext cx="8439119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endParaRPr lang="fr-FR" sz="3600" dirty="0">
              <a:latin typeface="Times New Roman" pitchFamily="18"/>
              <a:cs typeface="Times New Roman" pitchFamily="18"/>
            </a:endParaRPr>
          </a:p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Il faut changer l’ordre des mots, c’est-à-dire réécrire les phrases sous une nouvelle forme.</a:t>
            </a:r>
          </a:p>
          <a:p>
            <a:pPr lvl="0" algn="just"/>
            <a:endParaRPr lang="fr-FR" sz="3600" dirty="0">
              <a:latin typeface="Times New Roman" pitchFamily="18"/>
              <a:cs typeface="Times New Roman" pitchFamily="18"/>
            </a:endParaRPr>
          </a:p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Pour ce faire, on peut, entre autres, modifier les connecteurs logiques, tels que les conjonctions de coordination et les conjonctions de subordination.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3- Changer les parties du discours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820440" y="1870199"/>
            <a:ext cx="8439119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fr-FR" sz="3600" dirty="0" smtClean="0">
                <a:latin typeface="Times New Roman" pitchFamily="18"/>
                <a:cs typeface="Times New Roman" pitchFamily="18"/>
              </a:rPr>
              <a:t>Les </a:t>
            </a:r>
            <a:r>
              <a:rPr lang="fr-FR" sz="3600" dirty="0">
                <a:latin typeface="Times New Roman" pitchFamily="18"/>
                <a:cs typeface="Times New Roman" pitchFamily="18"/>
              </a:rPr>
              <a:t>parties du discours sont les différentes catégories parmi lesquelles les mots de la langue sont répartis : noms, adjectifs, verbes, adverbes...</a:t>
            </a:r>
          </a:p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Il s’agit donc ici de remplacer un nom par un verbe, un adjectif par un nom, un verbe par un nom, etc.</a:t>
            </a:r>
          </a:p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Ce changement va sans doute altérer l’ordre des mots dans la phrase.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4- Effectuer tout autre changement jugé pertinent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820440" y="1870199"/>
            <a:ext cx="8439119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fr-FR" sz="3600">
                <a:latin typeface="Times New Roman" pitchFamily="18"/>
                <a:cs typeface="Times New Roman" pitchFamily="18"/>
              </a:rPr>
              <a:t/>
            </a:r>
            <a:br>
              <a:rPr lang="fr-FR" sz="3600">
                <a:latin typeface="Times New Roman" pitchFamily="18"/>
                <a:cs typeface="Times New Roman" pitchFamily="18"/>
              </a:rPr>
            </a:br>
            <a:r>
              <a:rPr lang="fr-FR" sz="3600">
                <a:latin typeface="Times New Roman" pitchFamily="18"/>
                <a:cs typeface="Times New Roman" pitchFamily="18"/>
              </a:rPr>
              <a:t>Tout changement qui permet d’exprimer autrement les idées de l’auteur peut être apporté à l’extrait original.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457200" lvl="0">
              <a:spcBef>
                <a:spcPts val="499"/>
              </a:spcBef>
              <a:spcAft>
                <a:spcPts val="499"/>
              </a:spcAft>
              <a:buNone/>
            </a:pPr>
            <a:r>
              <a:rPr lang="fr-FR" sz="4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5- Comparer la paraphrase à l’extrait original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820440" y="1870199"/>
            <a:ext cx="8439119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marL="457200" lvl="0" indent="0" algn="just">
              <a:spcBef>
                <a:spcPts val="499"/>
              </a:spcBef>
              <a:spcAft>
                <a:spcPts val="499"/>
              </a:spcAft>
            </a:pPr>
            <a:r>
              <a:rPr lang="fr-FR" sz="4400" dirty="0" smtClean="0">
                <a:latin typeface="Times New Roman" pitchFamily="18"/>
                <a:cs typeface="Times New Roman" pitchFamily="18"/>
              </a:rPr>
              <a:t>De </a:t>
            </a:r>
            <a:r>
              <a:rPr lang="fr-FR" sz="4400" dirty="0">
                <a:latin typeface="Times New Roman" pitchFamily="18"/>
                <a:cs typeface="Times New Roman" pitchFamily="18"/>
              </a:rPr>
              <a:t>cette façon, on s'assurera :</a:t>
            </a:r>
          </a:p>
          <a:p>
            <a:pPr marL="457200" lvl="0" indent="0" algn="just">
              <a:spcBef>
                <a:spcPts val="499"/>
              </a:spcBef>
              <a:spcAft>
                <a:spcPts val="499"/>
              </a:spcAft>
            </a:pPr>
            <a:r>
              <a:rPr lang="fr-FR" sz="4400" dirty="0">
                <a:latin typeface="Times New Roman" pitchFamily="18"/>
                <a:cs typeface="Times New Roman" pitchFamily="18"/>
              </a:rPr>
              <a:t>Non seulement qu'on n'a pas utilisé accidentellement les mêmes mots ou la même structure de phrase que l’auteur</a:t>
            </a:r>
          </a:p>
          <a:p>
            <a:pPr marL="457200" lvl="0" indent="0" algn="just">
              <a:spcBef>
                <a:spcPts val="499"/>
              </a:spcBef>
              <a:spcAft>
                <a:spcPts val="499"/>
              </a:spcAft>
            </a:pPr>
            <a:r>
              <a:rPr lang="fr-FR" sz="4400" dirty="0" smtClean="0">
                <a:latin typeface="Times New Roman" pitchFamily="18"/>
                <a:cs typeface="Times New Roman" pitchFamily="18"/>
              </a:rPr>
              <a:t>Mais </a:t>
            </a:r>
            <a:r>
              <a:rPr lang="fr-FR" sz="4400" dirty="0">
                <a:latin typeface="Times New Roman" pitchFamily="18"/>
                <a:cs typeface="Times New Roman" pitchFamily="18"/>
              </a:rPr>
              <a:t>également que la paraphrase renferme bien les idées de l’auteur.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400" b="1">
                <a:solidFill>
                  <a:srgbClr val="333333"/>
                </a:solidFill>
                <a:latin typeface="Times New Roman" pitchFamily="18"/>
                <a:cs typeface="Times New Roman" pitchFamily="18"/>
              </a:rPr>
              <a:t>6- Indiquer la source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820440" y="1870199"/>
            <a:ext cx="8439119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fr-FR" sz="3600">
                <a:latin typeface="Times New Roman" pitchFamily="18"/>
                <a:cs typeface="Times New Roman" pitchFamily="18"/>
              </a:rPr>
              <a:t/>
            </a:r>
            <a:br>
              <a:rPr lang="fr-FR" sz="3600">
                <a:latin typeface="Times New Roman" pitchFamily="18"/>
                <a:cs typeface="Times New Roman" pitchFamily="18"/>
              </a:rPr>
            </a:br>
            <a:r>
              <a:rPr lang="fr-FR" sz="3600">
                <a:latin typeface="Times New Roman" pitchFamily="18"/>
                <a:cs typeface="Times New Roman" pitchFamily="18"/>
              </a:rPr>
              <a:t>Bien qu’on ne reprenne pas les mots exacts de l’auteur, on reprend tout de même ses idées. Il est donc essentiel d’indiquer la référence du texte qu'on a paraphrasé. Ne pas oublier d’indiquer la page à laquelle on a pris l’information.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999" y="257400"/>
            <a:ext cx="9071640" cy="1350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800" b="1">
                <a:latin typeface="Times New Roman" pitchFamily="18"/>
                <a:cs typeface="Times New Roman" pitchFamily="18"/>
              </a:rPr>
              <a:t>Qu'est-ce qu'une paraphrase ?</a:t>
            </a:r>
            <a:br>
              <a:rPr lang="fr-FR" sz="4800" b="1">
                <a:latin typeface="Times New Roman" pitchFamily="18"/>
                <a:cs typeface="Times New Roman" pitchFamily="18"/>
              </a:rPr>
            </a:br>
            <a:endParaRPr lang="fr-FR" sz="4800" b="1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61960" y="1944000"/>
            <a:ext cx="8870040" cy="43844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fr-FR" sz="3600">
                <a:latin typeface="Times New Roman" pitchFamily="18"/>
                <a:cs typeface="Times New Roman" pitchFamily="18"/>
              </a:rPr>
              <a:t>La paraphrase consiste à reprendre dans ses propres mots les idées d’un auteur.</a:t>
            </a:r>
          </a:p>
          <a:p>
            <a:pPr lvl="0" algn="just"/>
            <a:r>
              <a:rPr lang="fr-FR" sz="3600">
                <a:latin typeface="Times New Roman" pitchFamily="18"/>
                <a:cs typeface="Times New Roman" pitchFamily="18"/>
              </a:rPr>
              <a:t>Comme la citation, elle vient appuyer ses idées.</a:t>
            </a:r>
          </a:p>
          <a:p>
            <a:pPr lvl="0" algn="just"/>
            <a:r>
              <a:rPr lang="fr-FR" sz="3600">
                <a:latin typeface="Times New Roman" pitchFamily="18"/>
                <a:cs typeface="Times New Roman" pitchFamily="18"/>
              </a:rPr>
              <a:t>Elle permet cependant de présenter les idées d’un auteur sans utiliser les mêmes mots.</a:t>
            </a:r>
          </a:p>
          <a:p>
            <a:pPr lvl="0" algn="just"/>
            <a:r>
              <a:rPr lang="fr-FR" sz="36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En s'intégrant directement au texte, elle en facilite la lecture.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999" y="257400"/>
            <a:ext cx="9071640" cy="13503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800" b="1">
                <a:latin typeface="Times New Roman" pitchFamily="18"/>
                <a:cs typeface="Times New Roman" pitchFamily="18"/>
              </a:rPr>
              <a:t>Qu'est-ce qu'une paraphrase ?</a:t>
            </a:r>
            <a:br>
              <a:rPr lang="fr-FR" sz="4800" b="1">
                <a:latin typeface="Times New Roman" pitchFamily="18"/>
                <a:cs typeface="Times New Roman" pitchFamily="18"/>
              </a:rPr>
            </a:br>
            <a:endParaRPr lang="fr-FR" sz="4800" b="1">
              <a:latin typeface="Times New Roman" pitchFamily="18"/>
              <a:cs typeface="Times New Roman" pitchFamily="18"/>
            </a:endParaRP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43844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fr-FR" sz="3600">
                <a:latin typeface="Times New Roman" pitchFamily="18"/>
                <a:cs typeface="Times New Roman" pitchFamily="18"/>
              </a:rPr>
              <a:t>Elle est particulièrement utile dans les cas où les termes utilisés par l’auteur n'apparaissent pas adéquats pour ce qu'on veut démontrer.</a:t>
            </a:r>
          </a:p>
          <a:p>
            <a:pPr lvl="0"/>
            <a:r>
              <a:rPr lang="fr-FR" sz="3600">
                <a:latin typeface="Times New Roman" pitchFamily="18"/>
                <a:cs typeface="Times New Roman" pitchFamily="18"/>
              </a:rPr>
              <a:t> Mais, dans tous les cas, lorsqu'on utilise la paraphrase,</a:t>
            </a:r>
            <a:r>
              <a:rPr lang="fr-FR" sz="3600" b="1">
                <a:latin typeface="Times New Roman" pitchFamily="18"/>
                <a:cs typeface="Times New Roman" pitchFamily="18"/>
              </a:rPr>
              <a:t> il ne faut jamais oublier de faire référence au document d'où provient l'information</a:t>
            </a:r>
            <a:r>
              <a:rPr lang="fr-FR" sz="3600">
                <a:latin typeface="Times New Roman" pitchFamily="18"/>
                <a:cs typeface="Times New Roman" pitchFamily="18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719832" y="1043533"/>
            <a:ext cx="8439119" cy="438480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Cependant, la paraphrase ne consiste pas seulement à remplacer les mots du texte original par des synonymes.</a:t>
            </a:r>
          </a:p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Il faut complètement réécrire le passage, c’est-à-dire changer les mots et la structure des phrases.</a:t>
            </a:r>
          </a:p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Si on veut conserver ne serait-ce que quelques mots du passage original, il faut les mettre entre guillemets (« »).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Quoi?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431800" y="653101"/>
            <a:ext cx="8870040" cy="5142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La paraphrase est donc un art. Plus on le pratiquera, meilleur on deviendra.</a:t>
            </a:r>
          </a:p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Son utilisation est importante, car elle montre qu'on a vraiment compris ce que l’auteur a voulu dire.</a:t>
            </a:r>
          </a:p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De plus, elle permet de mettre en valeur son propre style d’écriture, car ce sont ses mots et non ceux de l’auteur qui apparaissent sur la page.</a:t>
            </a:r>
          </a:p>
          <a:p>
            <a:pPr lvl="0" algn="just"/>
            <a:r>
              <a:rPr lang="fr-FR" sz="3600" dirty="0">
                <a:latin typeface="Times New Roman" pitchFamily="18"/>
                <a:cs typeface="Times New Roman" pitchFamily="18"/>
              </a:rPr>
              <a:t>L’enchaînement entre ses idées et celles des autres sera par le fait même plus fluide.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999" y="12132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Comment l'introduire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481039"/>
            <a:ext cx="8870040" cy="43844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/>
            <a:r>
              <a:rPr lang="fr-FR" sz="3600">
                <a:latin typeface="Times New Roman" pitchFamily="18"/>
                <a:cs typeface="Times New Roman" pitchFamily="18"/>
              </a:rPr>
              <a:t>On peut introduire sa paraphrase avec une formule qui indique quel auteur on paraphrase, comme Selon X ou D’après X.</a:t>
            </a:r>
          </a:p>
          <a:p>
            <a:pPr lvl="0" algn="just"/>
            <a:r>
              <a:rPr lang="fr-FR" sz="3600">
                <a:latin typeface="Times New Roman" pitchFamily="18"/>
                <a:cs typeface="Times New Roman" pitchFamily="18"/>
              </a:rPr>
              <a:t> </a:t>
            </a:r>
          </a:p>
          <a:p>
            <a:pPr lvl="0" algn="just"/>
            <a:endParaRPr lang="fr-FR" sz="360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80600" y="228600"/>
            <a:ext cx="9071640" cy="1661399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Comment faire une bonne paraphrase?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5646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 algn="just">
              <a:spcAft>
                <a:spcPts val="0"/>
              </a:spcAft>
            </a:pPr>
            <a:r>
              <a:rPr lang="fr-FR" sz="3600">
                <a:latin typeface="Times New Roman" pitchFamily="18"/>
                <a:cs typeface="Times New Roman" pitchFamily="18"/>
              </a:rPr>
              <a:t>Pour faire une bonne paraphrase, il est important de bien comprendre le texte original.</a:t>
            </a:r>
          </a:p>
          <a:p>
            <a:pPr lvl="0" algn="just">
              <a:spcAft>
                <a:spcPts val="0"/>
              </a:spcAft>
            </a:pPr>
            <a:endParaRPr lang="fr-FR" sz="3600">
              <a:latin typeface="Times New Roman" pitchFamily="18"/>
              <a:cs typeface="Times New Roman" pitchFamily="18"/>
            </a:endParaRPr>
          </a:p>
          <a:p>
            <a:pPr lvl="0" algn="just">
              <a:spcAft>
                <a:spcPts val="0"/>
              </a:spcAft>
            </a:pPr>
            <a:endParaRPr lang="fr-FR" sz="3600">
              <a:latin typeface="Times New Roman" pitchFamily="18"/>
              <a:cs typeface="Times New Roman" pitchFamily="18"/>
            </a:endParaRPr>
          </a:p>
          <a:p>
            <a:pPr lvl="0" algn="just">
              <a:spcAft>
                <a:spcPts val="0"/>
              </a:spcAft>
            </a:pPr>
            <a:r>
              <a:rPr lang="fr-FR" sz="3600">
                <a:latin typeface="Times New Roman" pitchFamily="18"/>
                <a:cs typeface="Times New Roman" pitchFamily="18"/>
              </a:rPr>
              <a:t>Il est plus facile de réécrire dans ses propres mots un extrait de texte dont on a saisi le sens.</a:t>
            </a:r>
          </a:p>
          <a:p>
            <a:pPr marL="457200" lvl="0" indent="-228600">
              <a:spcBef>
                <a:spcPts val="499"/>
              </a:spcBef>
              <a:spcAft>
                <a:spcPts val="499"/>
              </a:spcAft>
              <a:tabLst>
                <a:tab pos="914400" algn="l"/>
              </a:tabLst>
            </a:pPr>
            <a:endParaRPr lang="fr-FR" sz="360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999" y="101880"/>
            <a:ext cx="9071640" cy="1661399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Comment faire une bonne paraphrase?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2093039"/>
            <a:ext cx="8870040" cy="43844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marL="457200" lvl="0" indent="-228600" algn="just">
              <a:spcBef>
                <a:spcPts val="499"/>
              </a:spcBef>
              <a:spcAft>
                <a:spcPts val="499"/>
              </a:spcAft>
              <a:tabLst>
                <a:tab pos="914400" algn="l"/>
              </a:tabLst>
            </a:pPr>
            <a:r>
              <a:rPr lang="fr-FR" sz="3600" b="1" dirty="0">
                <a:latin typeface="Times New Roman" pitchFamily="18"/>
                <a:cs typeface="Times New Roman" pitchFamily="18"/>
              </a:rPr>
              <a:t>À l’aise avec la paraphrase ?</a:t>
            </a:r>
            <a:r>
              <a:rPr lang="fr-FR" sz="3600" dirty="0">
                <a:latin typeface="Times New Roman" pitchFamily="18"/>
                <a:cs typeface="Times New Roman" pitchFamily="18"/>
              </a:rPr>
              <a:t> Alors, on peut tout simplement lire le passage qu'on veut paraphraser plusieurs fois, fermer le livre et réécrire de mémoire le passage dans ses propres mots.</a:t>
            </a:r>
          </a:p>
          <a:p>
            <a:pPr marL="457200" lvl="0" indent="-228600" algn="just">
              <a:spcBef>
                <a:spcPts val="499"/>
              </a:spcBef>
              <a:spcAft>
                <a:spcPts val="499"/>
              </a:spcAft>
              <a:tabLst>
                <a:tab pos="914400" algn="l"/>
              </a:tabLst>
            </a:pPr>
            <a:endParaRPr lang="fr-FR" sz="3600" dirty="0">
              <a:latin typeface="Times New Roman" pitchFamily="18"/>
              <a:cs typeface="Times New Roman" pitchFamily="18"/>
            </a:endParaRPr>
          </a:p>
          <a:p>
            <a:pPr marL="457200" lvl="0" indent="-228600" algn="just">
              <a:spcBef>
                <a:spcPts val="499"/>
              </a:spcBef>
              <a:spcAft>
                <a:spcPts val="499"/>
              </a:spcAft>
              <a:tabLst>
                <a:tab pos="914400" algn="l"/>
              </a:tabLst>
            </a:pPr>
            <a:r>
              <a:rPr lang="fr-FR" sz="3600" dirty="0">
                <a:latin typeface="Times New Roman" pitchFamily="18"/>
                <a:cs typeface="Times New Roman" pitchFamily="18"/>
              </a:rPr>
              <a:t> </a:t>
            </a:r>
            <a:r>
              <a:rPr lang="fr-FR" sz="3600" b="1" dirty="0">
                <a:latin typeface="Times New Roman" pitchFamily="18"/>
                <a:cs typeface="Times New Roman" pitchFamily="18"/>
              </a:rPr>
              <a:t>Pas à l'aise avec la paraphrase ?</a:t>
            </a:r>
            <a:r>
              <a:rPr lang="fr-FR" sz="3600" dirty="0">
                <a:latin typeface="Times New Roman" pitchFamily="18"/>
                <a:cs typeface="Times New Roman" pitchFamily="18"/>
              </a:rPr>
              <a:t> Alors suivez la méthode proposée ci-dessous.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999" y="35421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3600" b="1" dirty="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1- Remplacer certains mots (noms, adjectifs, verbes, adverbes, etc.) par des synonymes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187549"/>
            <a:ext cx="8870040" cy="5286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534"/>
              </a:spcAft>
              <a:buNone/>
              <a:defRPr lang="fr-FR" sz="34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225"/>
              </a:spcAft>
              <a:buNone/>
              <a:defRPr lang="fr-FR" sz="303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918"/>
              </a:spcAft>
              <a:buNone/>
              <a:defRPr lang="fr-FR" sz="260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612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306"/>
              </a:spcAft>
              <a:buNone/>
              <a:defRPr lang="fr-FR" sz="2170" b="0" i="0" u="none" strike="noStrike" kern="1200">
                <a:ln>
                  <a:noFill/>
                </a:ln>
                <a:solidFill>
                  <a:srgbClr val="333333"/>
                </a:solidFill>
                <a:latin typeface="Liberation Sans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fr-FR" sz="3600" dirty="0">
                <a:latin typeface="Times New Roman" pitchFamily="18"/>
                <a:cs typeface="Times New Roman" pitchFamily="18"/>
              </a:rPr>
              <a:t> Il faut s'assurer de conserver le sens des propos de l’auteur.</a:t>
            </a:r>
          </a:p>
          <a:p>
            <a:pPr lvl="0"/>
            <a:r>
              <a:rPr lang="fr-FR" sz="3600" dirty="0">
                <a:latin typeface="Times New Roman" pitchFamily="18"/>
                <a:cs typeface="Times New Roman" pitchFamily="18"/>
              </a:rPr>
              <a:t>On doit choisir des mots qui ont sensiblement la même signification.</a:t>
            </a:r>
          </a:p>
          <a:p>
            <a:pPr lvl="0"/>
            <a:r>
              <a:rPr lang="fr-FR" sz="3600" dirty="0">
                <a:latin typeface="Times New Roman" pitchFamily="18"/>
                <a:cs typeface="Times New Roman" pitchFamily="18"/>
              </a:rPr>
              <a:t>On doit aussi sélectionner des mots avec lesquels on est familier.</a:t>
            </a:r>
          </a:p>
          <a:p>
            <a:pPr lvl="0"/>
            <a:endParaRPr lang="fr-FR" sz="3600" dirty="0">
              <a:latin typeface="Times New Roman" pitchFamily="18"/>
              <a:cs typeface="Times New Roman" pitchFamily="18"/>
            </a:endParaRPr>
          </a:p>
          <a:p>
            <a:pPr lvl="0"/>
            <a:r>
              <a:rPr lang="fr-FR" sz="3600" dirty="0">
                <a:latin typeface="Times New Roman" pitchFamily="18"/>
                <a:cs typeface="Times New Roman" pitchFamily="18"/>
              </a:rPr>
              <a:t>Attention : il ne faut pas remplacer chaque mot du passage original par un synonyme, mais simplement les mots les plus importants.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bstractYel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F4505B0A1254C9DCF7BE8DBB503E6" ma:contentTypeVersion="0" ma:contentTypeDescription="Crée un document." ma:contentTypeScope="" ma:versionID="dd98cc302788c2960565ff8e375b11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043723848d0f805fbc3fbd7bf262d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5E4609-C613-4888-AA7C-B4ED947C71AF}"/>
</file>

<file path=customXml/itemProps2.xml><?xml version="1.0" encoding="utf-8"?>
<ds:datastoreItem xmlns:ds="http://schemas.openxmlformats.org/officeDocument/2006/customXml" ds:itemID="{9F2B7D7C-6B14-4DE6-902F-4683C8BA2EB6}"/>
</file>

<file path=customXml/itemProps3.xml><?xml version="1.0" encoding="utf-8"?>
<ds:datastoreItem xmlns:ds="http://schemas.openxmlformats.org/officeDocument/2006/customXml" ds:itemID="{AE72012B-F726-4739-B577-861078B4D7B0}"/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597</Words>
  <Application>Microsoft Office PowerPoint</Application>
  <PresentationFormat>Personnalisé</PresentationFormat>
  <Paragraphs>52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16" baseType="lpstr">
      <vt:lpstr>Standard</vt:lpstr>
      <vt:lpstr>AbstractYellow</vt:lpstr>
      <vt:lpstr>Présentation PowerPoint</vt:lpstr>
      <vt:lpstr>Qu'est-ce qu'une paraphrase ? </vt:lpstr>
      <vt:lpstr>Qu'est-ce qu'une paraphrase ? </vt:lpstr>
      <vt:lpstr>Présentation PowerPoint</vt:lpstr>
      <vt:lpstr>Quoi?</vt:lpstr>
      <vt:lpstr>Comment l'introduire ?</vt:lpstr>
      <vt:lpstr>Comment faire une bonne paraphrase?</vt:lpstr>
      <vt:lpstr>Comment faire une bonne paraphrase?</vt:lpstr>
      <vt:lpstr>1- Remplacer certains mots (noms, adjectifs, verbes, adverbes, etc.) par des synonymes</vt:lpstr>
      <vt:lpstr>2- Modifier la structure des phrases</vt:lpstr>
      <vt:lpstr>3- Changer les parties du discours</vt:lpstr>
      <vt:lpstr>4- Effectuer tout autre changement jugé pertinent</vt:lpstr>
      <vt:lpstr>5- Comparer la paraphrase à l’extrait original</vt:lpstr>
      <vt:lpstr>6- Indiquer la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amine boudefla</dc:creator>
  <cp:lastModifiedBy>AMINE BOUDEFLA</cp:lastModifiedBy>
  <cp:revision>6</cp:revision>
  <dcterms:created xsi:type="dcterms:W3CDTF">2013-01-27T19:07:29Z</dcterms:created>
  <dcterms:modified xsi:type="dcterms:W3CDTF">2021-11-22T10:54:00Z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0x010100BF6F4505B0A1254C9DCF7BE8DBB503E6</vt:lpwstr>
  </property>
</Properties>
</file>