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8" r:id="rId5"/>
    <p:sldId id="262" r:id="rId6"/>
    <p:sldId id="261" r:id="rId7"/>
    <p:sldId id="259" r:id="rId8"/>
    <p:sldId id="260" r:id="rId9"/>
    <p:sldId id="265" r:id="rId10"/>
    <p:sldId id="263" r:id="rId11"/>
    <p:sldId id="264" r:id="rId12"/>
  </p:sldIdLst>
  <p:sldSz cx="10693400" cy="7556500"/>
  <p:notesSz cx="10693400" cy="75565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9A29E7-B000-4ACA-B067-49AB7F0E17F5}" v="4" dt="2021-12-21T13:10:58.328"/>
    <p1510:client id="{64B7D2C1-2B84-45E5-85AB-406E429CBE0C}" v="1" dt="2022-01-23T11:53:14.957"/>
    <p1510:client id="{97985729-F801-4E21-A851-21971A439A07}" v="1" dt="2021-10-24T08:54:08.476"/>
    <p1510:client id="{F43606A3-EA15-4413-9E8A-E24FE65FEAC6}" v="2" dt="2022-01-02T18:12:52.21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OUANI KHALED ANWAR" userId="S::khaledanwar.khaouani@univ-tlemcen.dz::92eb0016-f2da-407b-9e1c-aa4adfb1da7a" providerId="AD" clId="Web-{569A29E7-B000-4ACA-B067-49AB7F0E17F5}"/>
    <pc:docChg chg="modSld">
      <pc:chgData name="KHAOUANI KHALED ANWAR" userId="S::khaledanwar.khaouani@univ-tlemcen.dz::92eb0016-f2da-407b-9e1c-aa4adfb1da7a" providerId="AD" clId="Web-{569A29E7-B000-4ACA-B067-49AB7F0E17F5}" dt="2021-12-21T13:10:58.328" v="2" actId="20577"/>
      <pc:docMkLst>
        <pc:docMk/>
      </pc:docMkLst>
      <pc:sldChg chg="modSp">
        <pc:chgData name="KHAOUANI KHALED ANWAR" userId="S::khaledanwar.khaouani@univ-tlemcen.dz::92eb0016-f2da-407b-9e1c-aa4adfb1da7a" providerId="AD" clId="Web-{569A29E7-B000-4ACA-B067-49AB7F0E17F5}" dt="2021-12-21T13:10:58.328" v="2" actId="20577"/>
        <pc:sldMkLst>
          <pc:docMk/>
          <pc:sldMk cId="0" sldId="260"/>
        </pc:sldMkLst>
        <pc:spChg chg="mod">
          <ac:chgData name="KHAOUANI KHALED ANWAR" userId="S::khaledanwar.khaouani@univ-tlemcen.dz::92eb0016-f2da-407b-9e1c-aa4adfb1da7a" providerId="AD" clId="Web-{569A29E7-B000-4ACA-B067-49AB7F0E17F5}" dt="2021-12-21T13:10:58.328" v="2" actId="20577"/>
          <ac:spMkLst>
            <pc:docMk/>
            <pc:sldMk cId="0" sldId="260"/>
            <ac:spMk id="11" creationId="{4F721FF2-6951-4765-9E34-A90AA7BBE506}"/>
          </ac:spMkLst>
        </pc:spChg>
      </pc:sldChg>
    </pc:docChg>
  </pc:docChgLst>
  <pc:docChgLst>
    <pc:chgData name="Senousi Saliha" userId="S::saliha.senousi@univ-tlemcen.dz::a8615bbd-6072-4929-a8d7-2a27690f93f8" providerId="AD" clId="Web-{97985729-F801-4E21-A851-21971A439A07}"/>
    <pc:docChg chg="modSld">
      <pc:chgData name="Senousi Saliha" userId="S::saliha.senousi@univ-tlemcen.dz::a8615bbd-6072-4929-a8d7-2a27690f93f8" providerId="AD" clId="Web-{97985729-F801-4E21-A851-21971A439A07}" dt="2021-10-24T08:54:08.476" v="0"/>
      <pc:docMkLst>
        <pc:docMk/>
      </pc:docMkLst>
      <pc:sldChg chg="addSp">
        <pc:chgData name="Senousi Saliha" userId="S::saliha.senousi@univ-tlemcen.dz::a8615bbd-6072-4929-a8d7-2a27690f93f8" providerId="AD" clId="Web-{97985729-F801-4E21-A851-21971A439A07}" dt="2021-10-24T08:54:08.476" v="0"/>
        <pc:sldMkLst>
          <pc:docMk/>
          <pc:sldMk cId="0" sldId="260"/>
        </pc:sldMkLst>
        <pc:spChg chg="add">
          <ac:chgData name="Senousi Saliha" userId="S::saliha.senousi@univ-tlemcen.dz::a8615bbd-6072-4929-a8d7-2a27690f93f8" providerId="AD" clId="Web-{97985729-F801-4E21-A851-21971A439A07}" dt="2021-10-24T08:54:08.476" v="0"/>
          <ac:spMkLst>
            <pc:docMk/>
            <pc:sldMk cId="0" sldId="260"/>
            <ac:spMk id="11" creationId="{4F721FF2-6951-4765-9E34-A90AA7BBE506}"/>
          </ac:spMkLst>
        </pc:spChg>
      </pc:sldChg>
    </pc:docChg>
  </pc:docChgLst>
  <pc:docChgLst>
    <pc:chgData name="BENACHENHOU CHAHINE" userId="S::chahine.benachenhou@univ-tlemcen.dz::d90cf9c9-7247-4fa9-b29b-6cfd250e189b" providerId="AD" clId="Web-{64B7D2C1-2B84-45E5-85AB-406E429CBE0C}"/>
    <pc:docChg chg="addSld">
      <pc:chgData name="BENACHENHOU CHAHINE" userId="S::chahine.benachenhou@univ-tlemcen.dz::d90cf9c9-7247-4fa9-b29b-6cfd250e189b" providerId="AD" clId="Web-{64B7D2C1-2B84-45E5-85AB-406E429CBE0C}" dt="2022-01-23T11:53:14.957" v="0"/>
      <pc:docMkLst>
        <pc:docMk/>
      </pc:docMkLst>
      <pc:sldChg chg="new">
        <pc:chgData name="BENACHENHOU CHAHINE" userId="S::chahine.benachenhou@univ-tlemcen.dz::d90cf9c9-7247-4fa9-b29b-6cfd250e189b" providerId="AD" clId="Web-{64B7D2C1-2B84-45E5-85AB-406E429CBE0C}" dt="2022-01-23T11:53:14.957" v="0"/>
        <pc:sldMkLst>
          <pc:docMk/>
          <pc:sldMk cId="2989429160" sldId="265"/>
        </pc:sldMkLst>
      </pc:sldChg>
    </pc:docChg>
  </pc:docChgLst>
  <pc:docChgLst>
    <pc:chgData name="lilya wissem.berrezoug" userId="S::lilyawissem.berrezoug@univ-tlemcen.dz::6a79b021-b866-472a-92ed-827c7b91bad2" providerId="AD" clId="Web-{F43606A3-EA15-4413-9E8A-E24FE65FEAC6}"/>
    <pc:docChg chg="modSld">
      <pc:chgData name="lilya wissem.berrezoug" userId="S::lilyawissem.berrezoug@univ-tlemcen.dz::6a79b021-b866-472a-92ed-827c7b91bad2" providerId="AD" clId="Web-{F43606A3-EA15-4413-9E8A-E24FE65FEAC6}" dt="2022-01-02T18:12:52.212" v="1" actId="1076"/>
      <pc:docMkLst>
        <pc:docMk/>
      </pc:docMkLst>
      <pc:sldChg chg="modSp">
        <pc:chgData name="lilya wissem.berrezoug" userId="S::lilyawissem.berrezoug@univ-tlemcen.dz::6a79b021-b866-472a-92ed-827c7b91bad2" providerId="AD" clId="Web-{F43606A3-EA15-4413-9E8A-E24FE65FEAC6}" dt="2022-01-02T18:12:52.212" v="1" actId="1076"/>
        <pc:sldMkLst>
          <pc:docMk/>
          <pc:sldMk cId="0" sldId="259"/>
        </pc:sldMkLst>
        <pc:spChg chg="mod">
          <ac:chgData name="lilya wissem.berrezoug" userId="S::lilyawissem.berrezoug@univ-tlemcen.dz::6a79b021-b866-472a-92ed-827c7b91bad2" providerId="AD" clId="Web-{F43606A3-EA15-4413-9E8A-E24FE65FEAC6}" dt="2022-01-02T18:12:52.212" v="1" actId="1076"/>
          <ac:spMkLst>
            <pc:docMk/>
            <pc:sldMk cId="0" sldId="259"/>
            <ac:spMk id="2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996600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996600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996600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4191" y="35052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666232" y="995171"/>
            <a:ext cx="341630" cy="15240"/>
          </a:xfrm>
          <a:custGeom>
            <a:avLst/>
            <a:gdLst/>
            <a:ahLst/>
            <a:cxnLst/>
            <a:rect l="l" t="t" r="r" b="b"/>
            <a:pathLst>
              <a:path w="341629" h="15240">
                <a:moveTo>
                  <a:pt x="0" y="0"/>
                </a:moveTo>
                <a:lnTo>
                  <a:pt x="164591" y="0"/>
                </a:lnTo>
              </a:path>
              <a:path w="341629" h="15240">
                <a:moveTo>
                  <a:pt x="0" y="3048"/>
                </a:moveTo>
                <a:lnTo>
                  <a:pt x="164591" y="3048"/>
                </a:lnTo>
              </a:path>
              <a:path w="341629" h="15240">
                <a:moveTo>
                  <a:pt x="54863" y="6096"/>
                </a:moveTo>
                <a:lnTo>
                  <a:pt x="219455" y="6096"/>
                </a:lnTo>
              </a:path>
              <a:path w="341629" h="15240">
                <a:moveTo>
                  <a:pt x="106679" y="9144"/>
                </a:moveTo>
                <a:lnTo>
                  <a:pt x="277367" y="9144"/>
                </a:lnTo>
              </a:path>
              <a:path w="341629" h="15240">
                <a:moveTo>
                  <a:pt x="161543" y="12192"/>
                </a:moveTo>
                <a:lnTo>
                  <a:pt x="341375" y="12192"/>
                </a:lnTo>
              </a:path>
              <a:path w="341629" h="15240">
                <a:moveTo>
                  <a:pt x="161543" y="15239"/>
                </a:moveTo>
                <a:lnTo>
                  <a:pt x="341375" y="15239"/>
                </a:lnTo>
              </a:path>
            </a:pathLst>
          </a:custGeom>
          <a:ln w="3175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812280" y="993647"/>
            <a:ext cx="1609344" cy="457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882639" y="1013460"/>
            <a:ext cx="387350" cy="12700"/>
          </a:xfrm>
          <a:custGeom>
            <a:avLst/>
            <a:gdLst/>
            <a:ahLst/>
            <a:cxnLst/>
            <a:rect l="l" t="t" r="r" b="b"/>
            <a:pathLst>
              <a:path w="387350" h="12700">
                <a:moveTo>
                  <a:pt x="0" y="0"/>
                </a:moveTo>
                <a:lnTo>
                  <a:pt x="185927" y="0"/>
                </a:lnTo>
              </a:path>
              <a:path w="387350" h="12700">
                <a:moveTo>
                  <a:pt x="57912" y="3048"/>
                </a:moveTo>
                <a:lnTo>
                  <a:pt x="249936" y="3048"/>
                </a:lnTo>
              </a:path>
              <a:path w="387350" h="12700">
                <a:moveTo>
                  <a:pt x="118872" y="6096"/>
                </a:moveTo>
                <a:lnTo>
                  <a:pt x="313944" y="6096"/>
                </a:lnTo>
              </a:path>
              <a:path w="387350" h="12700">
                <a:moveTo>
                  <a:pt x="118872" y="9144"/>
                </a:moveTo>
                <a:lnTo>
                  <a:pt x="313944" y="9144"/>
                </a:lnTo>
              </a:path>
              <a:path w="387350" h="12700">
                <a:moveTo>
                  <a:pt x="182880" y="12192"/>
                </a:moveTo>
                <a:lnTo>
                  <a:pt x="387096" y="12192"/>
                </a:lnTo>
              </a:path>
            </a:pathLst>
          </a:custGeom>
          <a:ln w="3175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37359" y="996696"/>
            <a:ext cx="515111" cy="670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126480" y="1028700"/>
            <a:ext cx="1264920" cy="21590"/>
          </a:xfrm>
          <a:custGeom>
            <a:avLst/>
            <a:gdLst/>
            <a:ahLst/>
            <a:cxnLst/>
            <a:rect l="l" t="t" r="r" b="b"/>
            <a:pathLst>
              <a:path w="1264920" h="21590">
                <a:moveTo>
                  <a:pt x="0" y="0"/>
                </a:moveTo>
                <a:lnTo>
                  <a:pt x="222503" y="0"/>
                </a:lnTo>
              </a:path>
              <a:path w="1264920" h="21590">
                <a:moveTo>
                  <a:pt x="67056" y="3048"/>
                </a:moveTo>
                <a:lnTo>
                  <a:pt x="304800" y="3048"/>
                </a:lnTo>
              </a:path>
              <a:path w="1264920" h="21590">
                <a:moveTo>
                  <a:pt x="67056" y="6096"/>
                </a:moveTo>
                <a:lnTo>
                  <a:pt x="304800" y="6096"/>
                </a:lnTo>
              </a:path>
              <a:path w="1264920" h="21590">
                <a:moveTo>
                  <a:pt x="137160" y="9144"/>
                </a:moveTo>
                <a:lnTo>
                  <a:pt x="396240" y="9144"/>
                </a:lnTo>
              </a:path>
              <a:path w="1264920" h="21590">
                <a:moveTo>
                  <a:pt x="216408" y="12192"/>
                </a:moveTo>
                <a:lnTo>
                  <a:pt x="521208" y="12192"/>
                </a:lnTo>
              </a:path>
              <a:path w="1264920" h="21590">
                <a:moveTo>
                  <a:pt x="1045464" y="12192"/>
                </a:moveTo>
                <a:lnTo>
                  <a:pt x="1264920" y="12192"/>
                </a:lnTo>
              </a:path>
              <a:path w="1264920" h="21590">
                <a:moveTo>
                  <a:pt x="216408" y="15240"/>
                </a:moveTo>
                <a:lnTo>
                  <a:pt x="521208" y="15240"/>
                </a:lnTo>
              </a:path>
              <a:path w="1264920" h="21590">
                <a:moveTo>
                  <a:pt x="1045464" y="15240"/>
                </a:moveTo>
                <a:lnTo>
                  <a:pt x="1264920" y="15240"/>
                </a:lnTo>
              </a:path>
              <a:path w="1264920" h="21590">
                <a:moveTo>
                  <a:pt x="298704" y="18287"/>
                </a:moveTo>
                <a:lnTo>
                  <a:pt x="740664" y="18287"/>
                </a:lnTo>
              </a:path>
              <a:path w="1264920" h="21590">
                <a:moveTo>
                  <a:pt x="877824" y="18287"/>
                </a:moveTo>
                <a:lnTo>
                  <a:pt x="1210055" y="18287"/>
                </a:lnTo>
              </a:path>
              <a:path w="1264920" h="21590">
                <a:moveTo>
                  <a:pt x="390144" y="21335"/>
                </a:moveTo>
                <a:lnTo>
                  <a:pt x="1139952" y="21335"/>
                </a:lnTo>
              </a:path>
            </a:pathLst>
          </a:custGeom>
          <a:ln w="3175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638544" y="1053084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>
                <a:moveTo>
                  <a:pt x="0" y="0"/>
                </a:moveTo>
                <a:lnTo>
                  <a:pt x="539496" y="0"/>
                </a:lnTo>
              </a:path>
            </a:pathLst>
          </a:custGeom>
          <a:ln w="3175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6638544" y="1056132"/>
            <a:ext cx="539750" cy="3175"/>
          </a:xfrm>
          <a:custGeom>
            <a:avLst/>
            <a:gdLst/>
            <a:ahLst/>
            <a:cxnLst/>
            <a:rect l="l" t="t" r="r" b="b"/>
            <a:pathLst>
              <a:path w="539750" h="3175">
                <a:moveTo>
                  <a:pt x="0" y="0"/>
                </a:moveTo>
                <a:lnTo>
                  <a:pt x="539496" y="0"/>
                </a:lnTo>
              </a:path>
              <a:path w="539750" h="3175">
                <a:moveTo>
                  <a:pt x="204215" y="3048"/>
                </a:moveTo>
                <a:lnTo>
                  <a:pt x="380999" y="3048"/>
                </a:lnTo>
              </a:path>
            </a:pathLst>
          </a:custGeom>
          <a:ln w="3175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510783" y="996696"/>
            <a:ext cx="2170176" cy="1005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722119" y="1065275"/>
            <a:ext cx="48895" cy="3175"/>
          </a:xfrm>
          <a:custGeom>
            <a:avLst/>
            <a:gdLst/>
            <a:ahLst/>
            <a:cxnLst/>
            <a:rect l="l" t="t" r="r" b="b"/>
            <a:pathLst>
              <a:path w="48894" h="3175">
                <a:moveTo>
                  <a:pt x="0" y="0"/>
                </a:moveTo>
                <a:lnTo>
                  <a:pt x="48768" y="0"/>
                </a:lnTo>
              </a:path>
              <a:path w="48894" h="3175">
                <a:moveTo>
                  <a:pt x="0" y="3048"/>
                </a:moveTo>
                <a:lnTo>
                  <a:pt x="48768" y="3048"/>
                </a:lnTo>
              </a:path>
            </a:pathLst>
          </a:custGeom>
          <a:ln w="3175">
            <a:solidFill>
              <a:srgbClr val="28B8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74191" y="996696"/>
            <a:ext cx="1103376" cy="192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124711" y="1188720"/>
            <a:ext cx="198119" cy="3352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774191" y="1188720"/>
            <a:ext cx="313944" cy="426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088135" y="1223772"/>
            <a:ext cx="76200" cy="6350"/>
          </a:xfrm>
          <a:custGeom>
            <a:avLst/>
            <a:gdLst/>
            <a:ahLst/>
            <a:cxnLst/>
            <a:rect l="l" t="t" r="r" b="b"/>
            <a:pathLst>
              <a:path w="76200" h="6350">
                <a:moveTo>
                  <a:pt x="21335" y="0"/>
                </a:moveTo>
                <a:lnTo>
                  <a:pt x="76200" y="0"/>
                </a:lnTo>
              </a:path>
              <a:path w="76200" h="6350">
                <a:moveTo>
                  <a:pt x="21335" y="3048"/>
                </a:moveTo>
                <a:lnTo>
                  <a:pt x="76200" y="3048"/>
                </a:lnTo>
              </a:path>
              <a:path w="76200" h="6350">
                <a:moveTo>
                  <a:pt x="0" y="6095"/>
                </a:moveTo>
                <a:lnTo>
                  <a:pt x="57912" y="6095"/>
                </a:lnTo>
              </a:path>
            </a:pathLst>
          </a:custGeom>
          <a:ln w="3175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774191" y="1232916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3175">
            <a:solidFill>
              <a:srgbClr val="73F1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054607" y="1232916"/>
            <a:ext cx="76200" cy="6350"/>
          </a:xfrm>
          <a:custGeom>
            <a:avLst/>
            <a:gdLst/>
            <a:ahLst/>
            <a:cxnLst/>
            <a:rect l="l" t="t" r="r" b="b"/>
            <a:pathLst>
              <a:path w="76200" h="6350">
                <a:moveTo>
                  <a:pt x="18287" y="0"/>
                </a:moveTo>
                <a:lnTo>
                  <a:pt x="76200" y="0"/>
                </a:lnTo>
              </a:path>
              <a:path w="76200" h="6350">
                <a:moveTo>
                  <a:pt x="0" y="3048"/>
                </a:moveTo>
                <a:lnTo>
                  <a:pt x="54864" y="3048"/>
                </a:lnTo>
              </a:path>
              <a:path w="76200" h="6350">
                <a:moveTo>
                  <a:pt x="0" y="6096"/>
                </a:moveTo>
                <a:lnTo>
                  <a:pt x="54864" y="6096"/>
                </a:lnTo>
              </a:path>
            </a:pathLst>
          </a:custGeom>
          <a:ln w="3175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774191" y="1234439"/>
            <a:ext cx="234695" cy="152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996695" y="1242059"/>
            <a:ext cx="97790" cy="9525"/>
          </a:xfrm>
          <a:custGeom>
            <a:avLst/>
            <a:gdLst/>
            <a:ahLst/>
            <a:cxnLst/>
            <a:rect l="l" t="t" r="r" b="b"/>
            <a:pathLst>
              <a:path w="97790" h="9525">
                <a:moveTo>
                  <a:pt x="36575" y="0"/>
                </a:moveTo>
                <a:lnTo>
                  <a:pt x="97535" y="0"/>
                </a:lnTo>
              </a:path>
              <a:path w="97790" h="9525">
                <a:moveTo>
                  <a:pt x="21335" y="3048"/>
                </a:moveTo>
                <a:lnTo>
                  <a:pt x="76199" y="3048"/>
                </a:lnTo>
              </a:path>
              <a:path w="97790" h="9525">
                <a:moveTo>
                  <a:pt x="0" y="6095"/>
                </a:moveTo>
                <a:lnTo>
                  <a:pt x="57912" y="6095"/>
                </a:lnTo>
              </a:path>
              <a:path w="97790" h="9525">
                <a:moveTo>
                  <a:pt x="0" y="9143"/>
                </a:moveTo>
                <a:lnTo>
                  <a:pt x="57912" y="9143"/>
                </a:lnTo>
              </a:path>
            </a:pathLst>
          </a:custGeom>
          <a:ln w="3175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774191" y="1222247"/>
            <a:ext cx="438911" cy="9143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774191" y="1313687"/>
            <a:ext cx="164592" cy="640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775715" y="1377695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-1524" y="1524"/>
                </a:moveTo>
                <a:lnTo>
                  <a:pt x="1524" y="1524"/>
                </a:lnTo>
              </a:path>
            </a:pathLst>
          </a:custGeom>
          <a:ln w="3175">
            <a:solidFill>
              <a:srgbClr val="70F0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2011" y="1511300"/>
            <a:ext cx="794702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996600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49324" y="1891991"/>
            <a:ext cx="5253355" cy="1846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dfpro10.com/link/fr/link.php?lpage=buy&amp;uId=445231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1003300" y="1339850"/>
            <a:ext cx="8858312" cy="564360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4993" tIns="52497" rIns="104993" bIns="52497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defTabSz="1042988" eaLnBrk="0" hangingPunct="0">
              <a:lnSpc>
                <a:spcPct val="150000"/>
              </a:lnSpc>
              <a:spcAft>
                <a:spcPts val="1800"/>
              </a:spcAft>
              <a:defRPr/>
            </a:pPr>
            <a:r>
              <a:rPr lang="fr-FR" sz="7200" b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tantia"/>
              </a:rPr>
              <a:t>Chapitre  </a:t>
            </a:r>
            <a:r>
              <a:rPr lang="fr-FR" sz="9600" b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tantia"/>
              </a:rPr>
              <a:t>2 </a:t>
            </a:r>
            <a:r>
              <a:rPr lang="fr-FR" sz="5400" b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tantia"/>
              </a:rPr>
              <a:t>:</a:t>
            </a:r>
            <a:endParaRPr lang="fr-FR" sz="9600" b="1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tantia"/>
            </a:endParaRPr>
          </a:p>
          <a:p>
            <a:pPr algn="ctr" defTabSz="1042988" eaLnBrk="0" hangingPunct="0">
              <a:spcAft>
                <a:spcPts val="600"/>
              </a:spcAft>
              <a:defRPr/>
            </a:pPr>
            <a:r>
              <a:rPr lang="fr-FR" sz="7200" b="1" u="sng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Constantia"/>
                <a:hlinkClick r:id="rId2"/>
              </a:rPr>
              <a:t>Analyse Syntaxique</a:t>
            </a:r>
          </a:p>
          <a:p>
            <a:pPr algn="ctr" defTabSz="1042988" eaLnBrk="0" hangingPunct="0">
              <a:spcAft>
                <a:spcPts val="600"/>
              </a:spcAft>
              <a:defRPr/>
            </a:pPr>
            <a:endParaRPr lang="fr-FR" sz="7200" b="1" u="sng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tantia"/>
              <a:hlinkClick r:id="rId2"/>
            </a:endParaRPr>
          </a:p>
          <a:p>
            <a:pPr algn="ctr" defTabSz="1042988" eaLnBrk="0" hangingPunct="0">
              <a:spcAft>
                <a:spcPts val="600"/>
              </a:spcAft>
              <a:defRPr/>
            </a:pPr>
            <a:r>
              <a:rPr lang="fr-FR" sz="32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/>
              </a:rPr>
              <a:t>I) Analyse Descendante</a:t>
            </a:r>
          </a:p>
          <a:p>
            <a:pPr algn="ctr" defTabSz="1042988" eaLnBrk="0" hangingPunct="0">
              <a:spcAft>
                <a:spcPts val="600"/>
              </a:spcAft>
              <a:defRPr/>
            </a:pPr>
            <a:endParaRPr lang="fr-FR" sz="7200" b="1" u="sng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tantia"/>
              <a:hlinkClick r:id="rId2"/>
            </a:endParaRPr>
          </a:p>
          <a:p>
            <a:pPr algn="ctr" defTabSz="1042988" eaLnBrk="0" hangingPunct="0">
              <a:spcAft>
                <a:spcPts val="600"/>
              </a:spcAft>
              <a:defRPr/>
            </a:pPr>
            <a:endParaRPr lang="fr-FR" sz="9600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tantia"/>
            </a:endParaRPr>
          </a:p>
          <a:p>
            <a:pPr algn="ctr" defTabSz="1042988" eaLnBrk="0" hangingPunct="0">
              <a:spcAft>
                <a:spcPts val="600"/>
              </a:spcAft>
              <a:defRPr/>
            </a:pPr>
            <a:endParaRPr lang="fr-FR" sz="7200" b="1" noProof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tantia"/>
            </a:endParaRPr>
          </a:p>
          <a:p>
            <a:pPr algn="ctr" defTabSz="1042988" eaLnBrk="0" hangingPunct="0">
              <a:defRPr/>
            </a:pPr>
            <a:endParaRPr lang="fr-FR" sz="7200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Blackadder ITC" pitchFamily="82" charset="0"/>
              <a:ea typeface="SimHei" pitchFamily="2" charset="-122"/>
            </a:endParaRPr>
          </a:p>
          <a:p>
            <a:pPr algn="ctr" defTabSz="1042988" eaLnBrk="0" hangingPunct="0">
              <a:defRPr/>
            </a:pPr>
            <a:endParaRPr lang="fr-FR" sz="7200" b="1" noProof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Blackadder ITC" pitchFamily="82" charset="0"/>
              <a:ea typeface="SimHei" pitchFamily="2" charset="-122"/>
            </a:endParaRPr>
          </a:p>
          <a:p>
            <a:pPr algn="ctr" defTabSz="1042988" eaLnBrk="0" hangingPunct="0">
              <a:defRPr/>
            </a:pPr>
            <a:endParaRPr lang="fr-FR" sz="7200" b="1" noProof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ustralian Sunrise" pitchFamily="2" charset="0"/>
              <a:ea typeface="SimHei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5"/>
          <p:cNvSpPr txBox="1"/>
          <p:nvPr/>
        </p:nvSpPr>
        <p:spPr>
          <a:xfrm>
            <a:off x="1081532" y="1630172"/>
            <a:ext cx="13201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5">
                <a:solidFill>
                  <a:srgbClr val="CC9900"/>
                </a:solidFill>
                <a:latin typeface="Constantia"/>
                <a:cs typeface="Constantia"/>
              </a:rPr>
              <a:t>Rappel: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28" name="object 26"/>
          <p:cNvSpPr/>
          <p:nvPr/>
        </p:nvSpPr>
        <p:spPr>
          <a:xfrm>
            <a:off x="4413503" y="1374647"/>
            <a:ext cx="2389631" cy="11765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/>
          <p:cNvSpPr txBox="1"/>
          <p:nvPr/>
        </p:nvSpPr>
        <p:spPr>
          <a:xfrm>
            <a:off x="4885435" y="1398524"/>
            <a:ext cx="1453515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3020">
              <a:lnSpc>
                <a:spcPct val="100000"/>
              </a:lnSpc>
              <a:spcBef>
                <a:spcPts val="90"/>
              </a:spcBef>
            </a:pPr>
            <a:r>
              <a:rPr sz="3200" spc="-25">
                <a:solidFill>
                  <a:srgbClr val="FFFFFF"/>
                </a:solidFill>
                <a:latin typeface="Constantia"/>
                <a:cs typeface="Constantia"/>
              </a:rPr>
              <a:t>Analyse  </a:t>
            </a:r>
            <a:r>
              <a:rPr sz="3200">
                <a:solidFill>
                  <a:srgbClr val="FFFFFF"/>
                </a:solidFill>
                <a:latin typeface="Constantia"/>
                <a:cs typeface="Constantia"/>
              </a:rPr>
              <a:t>Lexicale</a:t>
            </a:r>
            <a:endParaRPr sz="3200">
              <a:latin typeface="Constantia"/>
              <a:cs typeface="Constantia"/>
            </a:endParaRPr>
          </a:p>
        </p:txBody>
      </p:sp>
      <p:sp>
        <p:nvSpPr>
          <p:cNvPr id="30" name="object 28"/>
          <p:cNvSpPr/>
          <p:nvPr/>
        </p:nvSpPr>
        <p:spPr>
          <a:xfrm>
            <a:off x="2965704" y="1904999"/>
            <a:ext cx="1499870" cy="113030"/>
          </a:xfrm>
          <a:custGeom>
            <a:avLst/>
            <a:gdLst/>
            <a:ahLst/>
            <a:cxnLst/>
            <a:rect l="l" t="t" r="r" b="b"/>
            <a:pathLst>
              <a:path w="1499870" h="113030">
                <a:moveTo>
                  <a:pt x="1499616" y="57912"/>
                </a:moveTo>
                <a:lnTo>
                  <a:pt x="1405128" y="3048"/>
                </a:lnTo>
                <a:lnTo>
                  <a:pt x="1395984" y="0"/>
                </a:lnTo>
                <a:lnTo>
                  <a:pt x="1386840" y="9144"/>
                </a:lnTo>
                <a:lnTo>
                  <a:pt x="1386840" y="15240"/>
                </a:lnTo>
                <a:lnTo>
                  <a:pt x="1392936" y="24384"/>
                </a:lnTo>
                <a:lnTo>
                  <a:pt x="1428330" y="45631"/>
                </a:lnTo>
                <a:lnTo>
                  <a:pt x="0" y="42672"/>
                </a:lnTo>
                <a:lnTo>
                  <a:pt x="0" y="70104"/>
                </a:lnTo>
                <a:lnTo>
                  <a:pt x="1431036" y="70104"/>
                </a:lnTo>
                <a:lnTo>
                  <a:pt x="1392936" y="91440"/>
                </a:lnTo>
                <a:lnTo>
                  <a:pt x="1386840" y="97536"/>
                </a:lnTo>
                <a:lnTo>
                  <a:pt x="1386840" y="103632"/>
                </a:lnTo>
                <a:lnTo>
                  <a:pt x="1389888" y="109728"/>
                </a:lnTo>
                <a:lnTo>
                  <a:pt x="1395984" y="112776"/>
                </a:lnTo>
                <a:lnTo>
                  <a:pt x="1405128" y="112776"/>
                </a:lnTo>
                <a:lnTo>
                  <a:pt x="1478610" y="70104"/>
                </a:lnTo>
                <a:lnTo>
                  <a:pt x="1499616" y="57912"/>
                </a:lnTo>
                <a:close/>
              </a:path>
            </a:pathLst>
          </a:custGeom>
          <a:solidFill>
            <a:srgbClr val="0F6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/>
          <p:cNvSpPr txBox="1"/>
          <p:nvPr/>
        </p:nvSpPr>
        <p:spPr>
          <a:xfrm>
            <a:off x="3169411" y="1261363"/>
            <a:ext cx="9994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b="1" i="1" spc="-15">
                <a:solidFill>
                  <a:srgbClr val="FF0000"/>
                </a:solidFill>
                <a:latin typeface="Constantia"/>
                <a:cs typeface="Constantia"/>
              </a:rPr>
              <a:t>Code  </a:t>
            </a:r>
            <a:r>
              <a:rPr sz="2400" b="1" i="1">
                <a:solidFill>
                  <a:srgbClr val="FF0000"/>
                </a:solidFill>
                <a:latin typeface="Constantia"/>
                <a:cs typeface="Constantia"/>
              </a:rPr>
              <a:t>Source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32" name="object 30"/>
          <p:cNvSpPr/>
          <p:nvPr/>
        </p:nvSpPr>
        <p:spPr>
          <a:xfrm>
            <a:off x="6751320" y="1962911"/>
            <a:ext cx="1503045" cy="113030"/>
          </a:xfrm>
          <a:custGeom>
            <a:avLst/>
            <a:gdLst/>
            <a:ahLst/>
            <a:cxnLst/>
            <a:rect l="l" t="t" r="r" b="b"/>
            <a:pathLst>
              <a:path w="1503045" h="113030">
                <a:moveTo>
                  <a:pt x="1502664" y="57912"/>
                </a:moveTo>
                <a:lnTo>
                  <a:pt x="1405128" y="3048"/>
                </a:lnTo>
                <a:lnTo>
                  <a:pt x="1399032" y="0"/>
                </a:lnTo>
                <a:lnTo>
                  <a:pt x="1395984" y="0"/>
                </a:lnTo>
                <a:lnTo>
                  <a:pt x="1389888" y="6096"/>
                </a:lnTo>
                <a:lnTo>
                  <a:pt x="1386840" y="15240"/>
                </a:lnTo>
                <a:lnTo>
                  <a:pt x="1392936" y="24384"/>
                </a:lnTo>
                <a:lnTo>
                  <a:pt x="1430870" y="45631"/>
                </a:lnTo>
                <a:lnTo>
                  <a:pt x="0" y="42672"/>
                </a:lnTo>
                <a:lnTo>
                  <a:pt x="0" y="70104"/>
                </a:lnTo>
                <a:lnTo>
                  <a:pt x="1428483" y="70104"/>
                </a:lnTo>
                <a:lnTo>
                  <a:pt x="1392936" y="91440"/>
                </a:lnTo>
                <a:lnTo>
                  <a:pt x="1386840" y="97536"/>
                </a:lnTo>
                <a:lnTo>
                  <a:pt x="1389888" y="109728"/>
                </a:lnTo>
                <a:lnTo>
                  <a:pt x="1395984" y="112776"/>
                </a:lnTo>
                <a:lnTo>
                  <a:pt x="1405128" y="112776"/>
                </a:lnTo>
                <a:lnTo>
                  <a:pt x="1480985" y="70104"/>
                </a:lnTo>
                <a:lnTo>
                  <a:pt x="1502664" y="57912"/>
                </a:lnTo>
                <a:close/>
              </a:path>
            </a:pathLst>
          </a:custGeom>
          <a:solidFill>
            <a:srgbClr val="0F6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1"/>
          <p:cNvSpPr txBox="1"/>
          <p:nvPr/>
        </p:nvSpPr>
        <p:spPr>
          <a:xfrm>
            <a:off x="7226300" y="1386331"/>
            <a:ext cx="8216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6675">
              <a:lnSpc>
                <a:spcPct val="150000"/>
              </a:lnSpc>
              <a:spcBef>
                <a:spcPts val="100"/>
              </a:spcBef>
            </a:pPr>
            <a:r>
              <a:rPr sz="2400" b="1" i="1" spc="-15">
                <a:solidFill>
                  <a:srgbClr val="FF0000"/>
                </a:solidFill>
                <a:latin typeface="Constantia"/>
                <a:cs typeface="Constantia"/>
              </a:rPr>
              <a:t>Suite  </a:t>
            </a:r>
            <a:r>
              <a:rPr sz="2400" b="1" i="1" spc="-45">
                <a:solidFill>
                  <a:srgbClr val="FF0000"/>
                </a:solidFill>
                <a:latin typeface="Constantia"/>
                <a:cs typeface="Constantia"/>
              </a:rPr>
              <a:t>d’U.L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34" name="object 32"/>
          <p:cNvSpPr txBox="1"/>
          <p:nvPr/>
        </p:nvSpPr>
        <p:spPr>
          <a:xfrm>
            <a:off x="1011427" y="3254755"/>
            <a:ext cx="846963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800" b="1" spc="-20">
                <a:latin typeface="Constantia"/>
                <a:cs typeface="Constantia"/>
              </a:rPr>
              <a:t>Un</a:t>
            </a:r>
            <a:r>
              <a:rPr sz="2800" b="1" spc="-165">
                <a:latin typeface="Constantia"/>
                <a:cs typeface="Constantia"/>
              </a:rPr>
              <a:t> </a:t>
            </a:r>
            <a:r>
              <a:rPr sz="2800" b="1" spc="-10">
                <a:latin typeface="Constantia"/>
                <a:cs typeface="Constantia"/>
              </a:rPr>
              <a:t>analyseur</a:t>
            </a:r>
            <a:r>
              <a:rPr sz="2800" b="1" spc="-140">
                <a:latin typeface="Constantia"/>
                <a:cs typeface="Constantia"/>
              </a:rPr>
              <a:t> </a:t>
            </a:r>
            <a:r>
              <a:rPr sz="2800" b="1" spc="-5">
                <a:latin typeface="Constantia"/>
                <a:cs typeface="Constantia"/>
              </a:rPr>
              <a:t>syntaxique</a:t>
            </a:r>
            <a:r>
              <a:rPr sz="2800" b="1" spc="-114">
                <a:latin typeface="Constantia"/>
                <a:cs typeface="Constantia"/>
              </a:rPr>
              <a:t> </a:t>
            </a:r>
            <a:r>
              <a:rPr sz="2800" b="1" spc="-5">
                <a:latin typeface="Constantia"/>
                <a:cs typeface="Constantia"/>
              </a:rPr>
              <a:t>permet</a:t>
            </a:r>
            <a:r>
              <a:rPr sz="2800" b="1" spc="-135">
                <a:latin typeface="Constantia"/>
                <a:cs typeface="Constantia"/>
              </a:rPr>
              <a:t> </a:t>
            </a:r>
            <a:r>
              <a:rPr sz="2800" b="1" spc="-15">
                <a:latin typeface="Constantia"/>
                <a:cs typeface="Constantia"/>
              </a:rPr>
              <a:t>de</a:t>
            </a:r>
            <a:r>
              <a:rPr sz="2800" b="1" spc="-120">
                <a:latin typeface="Constantia"/>
                <a:cs typeface="Constantia"/>
              </a:rPr>
              <a:t> </a:t>
            </a:r>
            <a:r>
              <a:rPr sz="2800" b="1" spc="-10">
                <a:latin typeface="Constantia"/>
                <a:cs typeface="Constantia"/>
              </a:rPr>
              <a:t>vérifier</a:t>
            </a:r>
            <a:r>
              <a:rPr sz="2800" b="1" spc="-70">
                <a:latin typeface="Constantia"/>
                <a:cs typeface="Constantia"/>
              </a:rPr>
              <a:t> </a:t>
            </a:r>
            <a:r>
              <a:rPr sz="2800" b="1" spc="-15">
                <a:latin typeface="Constantia"/>
                <a:cs typeface="Constantia"/>
              </a:rPr>
              <a:t>la</a:t>
            </a:r>
            <a:r>
              <a:rPr sz="2800" b="1" spc="-95">
                <a:latin typeface="Constantia"/>
                <a:cs typeface="Constantia"/>
              </a:rPr>
              <a:t> </a:t>
            </a:r>
            <a:r>
              <a:rPr sz="2800" b="1" spc="-25">
                <a:latin typeface="Constantia"/>
                <a:cs typeface="Constantia"/>
              </a:rPr>
              <a:t>suite  </a:t>
            </a:r>
            <a:r>
              <a:rPr sz="2800" b="1" spc="-35">
                <a:latin typeface="Constantia"/>
                <a:cs typeface="Constantia"/>
              </a:rPr>
              <a:t>d’U.L </a:t>
            </a:r>
            <a:r>
              <a:rPr sz="2800" b="1" spc="-15">
                <a:latin typeface="Constantia"/>
                <a:cs typeface="Constantia"/>
              </a:rPr>
              <a:t>est </a:t>
            </a:r>
            <a:r>
              <a:rPr sz="2800" b="1" spc="-25">
                <a:latin typeface="Constantia"/>
                <a:cs typeface="Constantia"/>
              </a:rPr>
              <a:t>générée </a:t>
            </a:r>
            <a:r>
              <a:rPr sz="2800" b="1" spc="-20">
                <a:latin typeface="Constantia"/>
                <a:cs typeface="Constantia"/>
              </a:rPr>
              <a:t>par </a:t>
            </a:r>
            <a:r>
              <a:rPr sz="2800" b="1" spc="-15">
                <a:latin typeface="Constantia"/>
                <a:cs typeface="Constantia"/>
              </a:rPr>
              <a:t>la </a:t>
            </a:r>
            <a:r>
              <a:rPr sz="2800" b="1" spc="-10">
                <a:latin typeface="Constantia"/>
                <a:cs typeface="Constantia"/>
              </a:rPr>
              <a:t>grammaire représentant </a:t>
            </a:r>
            <a:r>
              <a:rPr sz="2800" b="1" spc="-30">
                <a:latin typeface="Constantia"/>
                <a:cs typeface="Constantia"/>
              </a:rPr>
              <a:t>le  </a:t>
            </a:r>
            <a:r>
              <a:rPr sz="2800" b="1" spc="-15">
                <a:latin typeface="Constantia"/>
                <a:cs typeface="Constantia"/>
              </a:rPr>
              <a:t>langage</a:t>
            </a:r>
            <a:r>
              <a:rPr sz="2800" b="1" spc="-185">
                <a:latin typeface="Constantia"/>
                <a:cs typeface="Constantia"/>
              </a:rPr>
              <a:t> </a:t>
            </a:r>
            <a:r>
              <a:rPr sz="2800" b="1" spc="-15">
                <a:latin typeface="Constantia"/>
                <a:cs typeface="Constantia"/>
              </a:rPr>
              <a:t>de</a:t>
            </a:r>
            <a:r>
              <a:rPr sz="2800" b="1" spc="-75">
                <a:latin typeface="Constantia"/>
                <a:cs typeface="Constantia"/>
              </a:rPr>
              <a:t> </a:t>
            </a:r>
            <a:r>
              <a:rPr sz="2800" b="1" spc="-10">
                <a:latin typeface="Constantia"/>
                <a:cs typeface="Constantia"/>
              </a:rPr>
              <a:t>programmation</a:t>
            </a:r>
            <a:r>
              <a:rPr sz="2800" b="1" spc="-150">
                <a:latin typeface="Constantia"/>
                <a:cs typeface="Constantia"/>
              </a:rPr>
              <a:t> </a:t>
            </a:r>
            <a:r>
              <a:rPr sz="2800" b="1" spc="-5">
                <a:latin typeface="Constantia"/>
                <a:cs typeface="Constantia"/>
              </a:rPr>
              <a:t>du</a:t>
            </a:r>
            <a:r>
              <a:rPr sz="2800" b="1" spc="-90">
                <a:latin typeface="Constantia"/>
                <a:cs typeface="Constantia"/>
              </a:rPr>
              <a:t> </a:t>
            </a:r>
            <a:r>
              <a:rPr sz="2800" b="1" spc="-20">
                <a:latin typeface="Constantia"/>
                <a:cs typeface="Constantia"/>
              </a:rPr>
              <a:t>code</a:t>
            </a:r>
            <a:r>
              <a:rPr sz="2800" b="1" spc="-114">
                <a:latin typeface="Constantia"/>
                <a:cs typeface="Constantia"/>
              </a:rPr>
              <a:t> </a:t>
            </a:r>
            <a:r>
              <a:rPr sz="2800" b="1" spc="-20">
                <a:latin typeface="Constantia"/>
                <a:cs typeface="Constantia"/>
              </a:rPr>
              <a:t>source.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35" name="object 33"/>
          <p:cNvSpPr/>
          <p:nvPr/>
        </p:nvSpPr>
        <p:spPr>
          <a:xfrm>
            <a:off x="4014215" y="5230367"/>
            <a:ext cx="2386584" cy="11765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4"/>
          <p:cNvSpPr txBox="1"/>
          <p:nvPr/>
        </p:nvSpPr>
        <p:spPr>
          <a:xfrm>
            <a:off x="4236211" y="5257291"/>
            <a:ext cx="1955164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86385">
              <a:lnSpc>
                <a:spcPct val="100000"/>
              </a:lnSpc>
              <a:spcBef>
                <a:spcPts val="90"/>
              </a:spcBef>
            </a:pPr>
            <a:r>
              <a:rPr sz="3200" spc="-25">
                <a:solidFill>
                  <a:srgbClr val="FFFFFF"/>
                </a:solidFill>
                <a:latin typeface="Constantia"/>
                <a:cs typeface="Constantia"/>
              </a:rPr>
              <a:t>Analyse  </a:t>
            </a:r>
            <a:r>
              <a:rPr sz="3200" spc="-10">
                <a:solidFill>
                  <a:srgbClr val="FFFFFF"/>
                </a:solidFill>
                <a:latin typeface="Constantia"/>
                <a:cs typeface="Constantia"/>
              </a:rPr>
              <a:t>Syntaxique</a:t>
            </a:r>
            <a:endParaRPr sz="3200">
              <a:latin typeface="Constantia"/>
              <a:cs typeface="Constantia"/>
            </a:endParaRPr>
          </a:p>
        </p:txBody>
      </p:sp>
      <p:sp>
        <p:nvSpPr>
          <p:cNvPr id="37" name="object 35"/>
          <p:cNvSpPr/>
          <p:nvPr/>
        </p:nvSpPr>
        <p:spPr>
          <a:xfrm>
            <a:off x="2572512" y="5763767"/>
            <a:ext cx="5285740" cy="170815"/>
          </a:xfrm>
          <a:custGeom>
            <a:avLst/>
            <a:gdLst/>
            <a:ahLst/>
            <a:cxnLst/>
            <a:rect l="l" t="t" r="r" b="b"/>
            <a:pathLst>
              <a:path w="5285740" h="170814">
                <a:moveTo>
                  <a:pt x="1499616" y="57912"/>
                </a:moveTo>
                <a:lnTo>
                  <a:pt x="1405128" y="3048"/>
                </a:lnTo>
                <a:lnTo>
                  <a:pt x="1399032" y="0"/>
                </a:lnTo>
                <a:lnTo>
                  <a:pt x="1392936" y="0"/>
                </a:lnTo>
                <a:lnTo>
                  <a:pt x="1386840" y="6096"/>
                </a:lnTo>
                <a:lnTo>
                  <a:pt x="1383792" y="15240"/>
                </a:lnTo>
                <a:lnTo>
                  <a:pt x="1389888" y="24384"/>
                </a:lnTo>
                <a:lnTo>
                  <a:pt x="1427822" y="45631"/>
                </a:lnTo>
                <a:lnTo>
                  <a:pt x="0" y="42672"/>
                </a:lnTo>
                <a:lnTo>
                  <a:pt x="0" y="67056"/>
                </a:lnTo>
                <a:lnTo>
                  <a:pt x="1425600" y="70015"/>
                </a:lnTo>
                <a:lnTo>
                  <a:pt x="1389888" y="91440"/>
                </a:lnTo>
                <a:lnTo>
                  <a:pt x="1383792" y="97536"/>
                </a:lnTo>
                <a:lnTo>
                  <a:pt x="1386840" y="106680"/>
                </a:lnTo>
                <a:lnTo>
                  <a:pt x="1392936" y="112776"/>
                </a:lnTo>
                <a:lnTo>
                  <a:pt x="1405128" y="112776"/>
                </a:lnTo>
                <a:lnTo>
                  <a:pt x="1478610" y="70104"/>
                </a:lnTo>
                <a:lnTo>
                  <a:pt x="1499616" y="57912"/>
                </a:lnTo>
                <a:close/>
              </a:path>
              <a:path w="5285740" h="170814">
                <a:moveTo>
                  <a:pt x="5285232" y="112776"/>
                </a:moveTo>
                <a:lnTo>
                  <a:pt x="5264226" y="100584"/>
                </a:lnTo>
                <a:lnTo>
                  <a:pt x="5190744" y="57912"/>
                </a:lnTo>
                <a:lnTo>
                  <a:pt x="5178552" y="54864"/>
                </a:lnTo>
                <a:lnTo>
                  <a:pt x="5172456" y="64008"/>
                </a:lnTo>
                <a:lnTo>
                  <a:pt x="5169408" y="70104"/>
                </a:lnTo>
                <a:lnTo>
                  <a:pt x="5178552" y="79248"/>
                </a:lnTo>
                <a:lnTo>
                  <a:pt x="5214086" y="100584"/>
                </a:lnTo>
                <a:lnTo>
                  <a:pt x="3785616" y="100584"/>
                </a:lnTo>
                <a:lnTo>
                  <a:pt x="3785616" y="124968"/>
                </a:lnTo>
                <a:lnTo>
                  <a:pt x="5211381" y="127914"/>
                </a:lnTo>
                <a:lnTo>
                  <a:pt x="5178552" y="146316"/>
                </a:lnTo>
                <a:lnTo>
                  <a:pt x="5169408" y="155460"/>
                </a:lnTo>
                <a:lnTo>
                  <a:pt x="5172456" y="164604"/>
                </a:lnTo>
                <a:lnTo>
                  <a:pt x="5178552" y="170688"/>
                </a:lnTo>
                <a:lnTo>
                  <a:pt x="5190744" y="170688"/>
                </a:lnTo>
                <a:lnTo>
                  <a:pt x="5260365" y="128016"/>
                </a:lnTo>
                <a:lnTo>
                  <a:pt x="5260848" y="128016"/>
                </a:lnTo>
                <a:lnTo>
                  <a:pt x="5260848" y="127723"/>
                </a:lnTo>
                <a:lnTo>
                  <a:pt x="5285232" y="112776"/>
                </a:lnTo>
                <a:close/>
              </a:path>
            </a:pathLst>
          </a:custGeom>
          <a:solidFill>
            <a:srgbClr val="0F6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6"/>
          <p:cNvSpPr txBox="1"/>
          <p:nvPr/>
        </p:nvSpPr>
        <p:spPr>
          <a:xfrm>
            <a:off x="6830059" y="5245100"/>
            <a:ext cx="15684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0960">
              <a:lnSpc>
                <a:spcPct val="150000"/>
              </a:lnSpc>
              <a:spcBef>
                <a:spcPts val="100"/>
              </a:spcBef>
            </a:pPr>
            <a:r>
              <a:rPr sz="2400" b="1" i="1" spc="-15">
                <a:solidFill>
                  <a:srgbClr val="FF0000"/>
                </a:solidFill>
                <a:latin typeface="Constantia"/>
                <a:cs typeface="Constantia"/>
              </a:rPr>
              <a:t>Arbre </a:t>
            </a:r>
            <a:r>
              <a:rPr sz="2400" b="1" i="1" spc="-10">
                <a:solidFill>
                  <a:srgbClr val="FF0000"/>
                </a:solidFill>
                <a:latin typeface="Constantia"/>
                <a:cs typeface="Constantia"/>
              </a:rPr>
              <a:t>de  Dérivation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39" name="object 37"/>
          <p:cNvSpPr txBox="1"/>
          <p:nvPr/>
        </p:nvSpPr>
        <p:spPr>
          <a:xfrm>
            <a:off x="2815844" y="5171947"/>
            <a:ext cx="8216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6675">
              <a:lnSpc>
                <a:spcPct val="150000"/>
              </a:lnSpc>
              <a:spcBef>
                <a:spcPts val="100"/>
              </a:spcBef>
            </a:pPr>
            <a:r>
              <a:rPr sz="2400" b="1" i="1" spc="-15">
                <a:solidFill>
                  <a:srgbClr val="FF0000"/>
                </a:solidFill>
                <a:latin typeface="Constantia"/>
                <a:cs typeface="Constantia"/>
              </a:rPr>
              <a:t>Suite  </a:t>
            </a:r>
            <a:r>
              <a:rPr sz="2400" b="1" i="1" spc="-45">
                <a:solidFill>
                  <a:srgbClr val="FF0000"/>
                </a:solidFill>
                <a:latin typeface="Constantia"/>
                <a:cs typeface="Constantia"/>
              </a:rPr>
              <a:t>d’U.L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324" y="938275"/>
            <a:ext cx="83153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46120" algn="l"/>
              </a:tabLst>
            </a:pPr>
            <a:r>
              <a:rPr sz="2800" b="1" spc="-10">
                <a:latin typeface="Constantia"/>
                <a:cs typeface="Constantia"/>
              </a:rPr>
              <a:t>On</a:t>
            </a:r>
            <a:r>
              <a:rPr sz="2800" b="1" spc="-120">
                <a:latin typeface="Constantia"/>
                <a:cs typeface="Constantia"/>
              </a:rPr>
              <a:t> </a:t>
            </a:r>
            <a:r>
              <a:rPr sz="2800" b="1" spc="-5">
                <a:latin typeface="Constantia"/>
                <a:cs typeface="Constantia"/>
              </a:rPr>
              <a:t>distingue</a:t>
            </a:r>
            <a:r>
              <a:rPr sz="2800" b="1" spc="-135">
                <a:latin typeface="Constantia"/>
                <a:cs typeface="Constantia"/>
              </a:rPr>
              <a:t> </a:t>
            </a:r>
            <a:r>
              <a:rPr sz="2800" b="1" spc="-10">
                <a:latin typeface="Constantia"/>
                <a:cs typeface="Constantia"/>
              </a:rPr>
              <a:t>deux	</a:t>
            </a:r>
            <a:r>
              <a:rPr sz="2800" b="1">
                <a:latin typeface="Constantia"/>
                <a:cs typeface="Constantia"/>
              </a:rPr>
              <a:t>types </a:t>
            </a:r>
            <a:r>
              <a:rPr sz="2800" b="1" spc="-15">
                <a:latin typeface="Constantia"/>
                <a:cs typeface="Constantia"/>
              </a:rPr>
              <a:t>d’analyseurs</a:t>
            </a:r>
            <a:r>
              <a:rPr sz="2800" b="1" spc="-325">
                <a:latin typeface="Constantia"/>
                <a:cs typeface="Constantia"/>
              </a:rPr>
              <a:t> </a:t>
            </a:r>
            <a:r>
              <a:rPr sz="2800" b="1">
                <a:latin typeface="Constantia"/>
                <a:cs typeface="Constantia"/>
              </a:rPr>
              <a:t>syntaxique: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17720" algn="l"/>
                <a:tab pos="6870065" algn="l"/>
              </a:tabLst>
            </a:pPr>
            <a:r>
              <a:rPr sz="3600">
                <a:solidFill>
                  <a:srgbClr val="CC9900"/>
                </a:solidFill>
              </a:rPr>
              <a:t>1.</a:t>
            </a:r>
            <a:r>
              <a:rPr sz="3600" spc="-355">
                <a:solidFill>
                  <a:srgbClr val="CC9900"/>
                </a:solidFill>
              </a:rPr>
              <a:t> </a:t>
            </a:r>
            <a:r>
              <a:rPr sz="3600" u="heavy" spc="-10">
                <a:solidFill>
                  <a:srgbClr val="008080"/>
                </a:solidFill>
                <a:uFill>
                  <a:solidFill>
                    <a:srgbClr val="008080"/>
                  </a:solidFill>
                </a:uFill>
              </a:rPr>
              <a:t>Descendant</a:t>
            </a:r>
            <a:r>
              <a:rPr sz="3600" spc="-215">
                <a:solidFill>
                  <a:srgbClr val="008080"/>
                </a:solidFill>
              </a:rPr>
              <a:t> </a:t>
            </a:r>
            <a:r>
              <a:rPr spc="-15">
                <a:solidFill>
                  <a:srgbClr val="000000"/>
                </a:solidFill>
              </a:rPr>
              <a:t>(</a:t>
            </a:r>
            <a:r>
              <a:rPr spc="-15"/>
              <a:t>Analyse	prédictive</a:t>
            </a:r>
            <a:r>
              <a:rPr spc="-90"/>
              <a:t> </a:t>
            </a:r>
            <a:r>
              <a:rPr>
                <a:solidFill>
                  <a:srgbClr val="000000"/>
                </a:solidFill>
              </a:rPr>
              <a:t>) :	</a:t>
            </a:r>
            <a:r>
              <a:rPr spc="-10">
                <a:solidFill>
                  <a:srgbClr val="000000"/>
                </a:solidFill>
              </a:rPr>
              <a:t>utilise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112011" y="4315459"/>
            <a:ext cx="8279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12920" algn="l"/>
                <a:tab pos="6495415" algn="l"/>
              </a:tabLst>
            </a:pPr>
            <a:r>
              <a:rPr sz="3600" b="1" spc="-5">
                <a:solidFill>
                  <a:srgbClr val="CC9900"/>
                </a:solidFill>
                <a:latin typeface="Constantia"/>
                <a:cs typeface="Constantia"/>
              </a:rPr>
              <a:t>2.</a:t>
            </a:r>
            <a:r>
              <a:rPr sz="3600" b="1" u="heavy" spc="-5">
                <a:solidFill>
                  <a:srgbClr val="00808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Ascendant</a:t>
            </a:r>
            <a:r>
              <a:rPr sz="3600" b="1" spc="-165">
                <a:solidFill>
                  <a:srgbClr val="008080"/>
                </a:solidFill>
                <a:latin typeface="Constantia"/>
                <a:cs typeface="Constantia"/>
              </a:rPr>
              <a:t> </a:t>
            </a:r>
            <a:r>
              <a:rPr sz="2800" b="1" spc="-15">
                <a:latin typeface="Constantia"/>
                <a:cs typeface="Constantia"/>
              </a:rPr>
              <a:t>(</a:t>
            </a:r>
            <a:r>
              <a:rPr sz="2800" b="1" spc="-15">
                <a:solidFill>
                  <a:srgbClr val="996600"/>
                </a:solidFill>
                <a:latin typeface="Constantia"/>
                <a:cs typeface="Constantia"/>
              </a:rPr>
              <a:t>Analyse	</a:t>
            </a:r>
            <a:r>
              <a:rPr sz="2800" b="1">
                <a:solidFill>
                  <a:srgbClr val="996600"/>
                </a:solidFill>
                <a:latin typeface="Constantia"/>
                <a:cs typeface="Constantia"/>
              </a:rPr>
              <a:t>canonique</a:t>
            </a:r>
            <a:r>
              <a:rPr sz="2800" b="1">
                <a:latin typeface="Constantia"/>
                <a:cs typeface="Constantia"/>
              </a:rPr>
              <a:t>):	</a:t>
            </a:r>
            <a:r>
              <a:rPr sz="2800" b="1" spc="-10">
                <a:latin typeface="Constantia"/>
                <a:cs typeface="Constantia"/>
              </a:rPr>
              <a:t>utilise</a:t>
            </a:r>
            <a:r>
              <a:rPr sz="2800" b="1" spc="-140">
                <a:latin typeface="Constantia"/>
                <a:cs typeface="Constantia"/>
              </a:rPr>
              <a:t> </a:t>
            </a:r>
            <a:r>
              <a:rPr sz="2800" b="1" spc="-30">
                <a:latin typeface="Constantia"/>
                <a:cs typeface="Constantia"/>
              </a:rPr>
              <a:t>une</a:t>
            </a:r>
            <a:endParaRPr sz="2800">
              <a:latin typeface="Constantia"/>
              <a:cs typeface="Constant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05000" y="2487167"/>
            <a:ext cx="3941445" cy="1234440"/>
            <a:chOff x="1905000" y="2487167"/>
            <a:chExt cx="3941445" cy="1234440"/>
          </a:xfrm>
        </p:grpSpPr>
        <p:sp>
          <p:nvSpPr>
            <p:cNvPr id="6" name="object 6"/>
            <p:cNvSpPr/>
            <p:nvPr/>
          </p:nvSpPr>
          <p:spPr>
            <a:xfrm>
              <a:off x="1917191" y="2502407"/>
              <a:ext cx="3916679" cy="1207135"/>
            </a:xfrm>
            <a:custGeom>
              <a:avLst/>
              <a:gdLst/>
              <a:ahLst/>
              <a:cxnLst/>
              <a:rect l="l" t="t" r="r" b="b"/>
              <a:pathLst>
                <a:path w="3916679" h="1207135">
                  <a:moveTo>
                    <a:pt x="1975104" y="347471"/>
                  </a:moveTo>
                  <a:lnTo>
                    <a:pt x="1691640" y="350519"/>
                  </a:lnTo>
                  <a:lnTo>
                    <a:pt x="1414271" y="362712"/>
                  </a:lnTo>
                  <a:lnTo>
                    <a:pt x="1280159" y="371855"/>
                  </a:lnTo>
                  <a:lnTo>
                    <a:pt x="1149095" y="384047"/>
                  </a:lnTo>
                  <a:lnTo>
                    <a:pt x="899159" y="414527"/>
                  </a:lnTo>
                  <a:lnTo>
                    <a:pt x="667512" y="451103"/>
                  </a:lnTo>
                  <a:lnTo>
                    <a:pt x="560832" y="475488"/>
                  </a:lnTo>
                  <a:lnTo>
                    <a:pt x="463295" y="499871"/>
                  </a:lnTo>
                  <a:lnTo>
                    <a:pt x="399288" y="515112"/>
                  </a:lnTo>
                  <a:lnTo>
                    <a:pt x="341375" y="533400"/>
                  </a:lnTo>
                  <a:lnTo>
                    <a:pt x="286512" y="551688"/>
                  </a:lnTo>
                  <a:lnTo>
                    <a:pt x="237744" y="569976"/>
                  </a:lnTo>
                  <a:lnTo>
                    <a:pt x="195071" y="588263"/>
                  </a:lnTo>
                  <a:lnTo>
                    <a:pt x="155447" y="606551"/>
                  </a:lnTo>
                  <a:lnTo>
                    <a:pt x="118871" y="627888"/>
                  </a:lnTo>
                  <a:lnTo>
                    <a:pt x="64007" y="667512"/>
                  </a:lnTo>
                  <a:lnTo>
                    <a:pt x="24383" y="707136"/>
                  </a:lnTo>
                  <a:lnTo>
                    <a:pt x="3047" y="749807"/>
                  </a:lnTo>
                  <a:lnTo>
                    <a:pt x="0" y="768095"/>
                  </a:lnTo>
                  <a:lnTo>
                    <a:pt x="0" y="789431"/>
                  </a:lnTo>
                  <a:lnTo>
                    <a:pt x="15239" y="832103"/>
                  </a:lnTo>
                  <a:lnTo>
                    <a:pt x="45719" y="871727"/>
                  </a:lnTo>
                  <a:lnTo>
                    <a:pt x="70103" y="890015"/>
                  </a:lnTo>
                  <a:lnTo>
                    <a:pt x="94487" y="911351"/>
                  </a:lnTo>
                  <a:lnTo>
                    <a:pt x="128015" y="929639"/>
                  </a:lnTo>
                  <a:lnTo>
                    <a:pt x="161544" y="950976"/>
                  </a:lnTo>
                  <a:lnTo>
                    <a:pt x="201168" y="969263"/>
                  </a:lnTo>
                  <a:lnTo>
                    <a:pt x="246887" y="987551"/>
                  </a:lnTo>
                  <a:lnTo>
                    <a:pt x="295656" y="1005839"/>
                  </a:lnTo>
                  <a:lnTo>
                    <a:pt x="347471" y="1024127"/>
                  </a:lnTo>
                  <a:lnTo>
                    <a:pt x="405383" y="1039367"/>
                  </a:lnTo>
                  <a:lnTo>
                    <a:pt x="466344" y="1054607"/>
                  </a:lnTo>
                  <a:lnTo>
                    <a:pt x="530351" y="1072895"/>
                  </a:lnTo>
                  <a:lnTo>
                    <a:pt x="600456" y="1088136"/>
                  </a:lnTo>
                  <a:lnTo>
                    <a:pt x="676656" y="1103376"/>
                  </a:lnTo>
                  <a:lnTo>
                    <a:pt x="996695" y="1152143"/>
                  </a:lnTo>
                  <a:lnTo>
                    <a:pt x="1167383" y="1170431"/>
                  </a:lnTo>
                  <a:lnTo>
                    <a:pt x="1344168" y="1185671"/>
                  </a:lnTo>
                  <a:lnTo>
                    <a:pt x="1527047" y="1197864"/>
                  </a:lnTo>
                  <a:lnTo>
                    <a:pt x="1709928" y="1203959"/>
                  </a:lnTo>
                  <a:lnTo>
                    <a:pt x="1892808" y="1207007"/>
                  </a:lnTo>
                  <a:lnTo>
                    <a:pt x="2261616" y="1200912"/>
                  </a:lnTo>
                  <a:lnTo>
                    <a:pt x="2444496" y="1191767"/>
                  </a:lnTo>
                  <a:lnTo>
                    <a:pt x="2791968" y="1161288"/>
                  </a:lnTo>
                  <a:lnTo>
                    <a:pt x="2956560" y="1139952"/>
                  </a:lnTo>
                  <a:lnTo>
                    <a:pt x="3112008" y="1115567"/>
                  </a:lnTo>
                  <a:lnTo>
                    <a:pt x="3258311" y="1088136"/>
                  </a:lnTo>
                  <a:lnTo>
                    <a:pt x="3395472" y="1057655"/>
                  </a:lnTo>
                  <a:lnTo>
                    <a:pt x="3456431" y="1039367"/>
                  </a:lnTo>
                  <a:lnTo>
                    <a:pt x="3514344" y="1021079"/>
                  </a:lnTo>
                  <a:lnTo>
                    <a:pt x="3569207" y="1002791"/>
                  </a:lnTo>
                  <a:lnTo>
                    <a:pt x="3617976" y="984503"/>
                  </a:lnTo>
                  <a:lnTo>
                    <a:pt x="3660648" y="966215"/>
                  </a:lnTo>
                  <a:lnTo>
                    <a:pt x="3700272" y="947927"/>
                  </a:lnTo>
                  <a:lnTo>
                    <a:pt x="3736848" y="926591"/>
                  </a:lnTo>
                  <a:lnTo>
                    <a:pt x="3791711" y="886967"/>
                  </a:lnTo>
                  <a:lnTo>
                    <a:pt x="3813048" y="868679"/>
                  </a:lnTo>
                  <a:lnTo>
                    <a:pt x="3831335" y="847343"/>
                  </a:lnTo>
                  <a:lnTo>
                    <a:pt x="3843528" y="826007"/>
                  </a:lnTo>
                  <a:lnTo>
                    <a:pt x="3852672" y="804671"/>
                  </a:lnTo>
                  <a:lnTo>
                    <a:pt x="3855720" y="786383"/>
                  </a:lnTo>
                  <a:lnTo>
                    <a:pt x="3855720" y="765047"/>
                  </a:lnTo>
                  <a:lnTo>
                    <a:pt x="3840479" y="722376"/>
                  </a:lnTo>
                  <a:lnTo>
                    <a:pt x="3810000" y="682751"/>
                  </a:lnTo>
                  <a:lnTo>
                    <a:pt x="3761231" y="643127"/>
                  </a:lnTo>
                  <a:lnTo>
                    <a:pt x="3694176" y="603503"/>
                  </a:lnTo>
                  <a:lnTo>
                    <a:pt x="3654552" y="585215"/>
                  </a:lnTo>
                  <a:lnTo>
                    <a:pt x="3611879" y="566927"/>
                  </a:lnTo>
                  <a:lnTo>
                    <a:pt x="3563111" y="548639"/>
                  </a:lnTo>
                  <a:lnTo>
                    <a:pt x="3511296" y="533400"/>
                  </a:lnTo>
                  <a:lnTo>
                    <a:pt x="3453383" y="515112"/>
                  </a:lnTo>
                  <a:lnTo>
                    <a:pt x="3392424" y="499871"/>
                  </a:lnTo>
                  <a:lnTo>
                    <a:pt x="3325368" y="481583"/>
                  </a:lnTo>
                  <a:lnTo>
                    <a:pt x="3258311" y="466343"/>
                  </a:lnTo>
                  <a:lnTo>
                    <a:pt x="3185160" y="454151"/>
                  </a:lnTo>
                  <a:lnTo>
                    <a:pt x="3317717" y="371855"/>
                  </a:lnTo>
                  <a:lnTo>
                    <a:pt x="2542032" y="371855"/>
                  </a:lnTo>
                  <a:lnTo>
                    <a:pt x="2258568" y="353567"/>
                  </a:lnTo>
                  <a:lnTo>
                    <a:pt x="1975104" y="347471"/>
                  </a:lnTo>
                  <a:close/>
                </a:path>
                <a:path w="3916679" h="1207135">
                  <a:moveTo>
                    <a:pt x="3916679" y="0"/>
                  </a:moveTo>
                  <a:lnTo>
                    <a:pt x="2542032" y="371855"/>
                  </a:lnTo>
                  <a:lnTo>
                    <a:pt x="3317717" y="371855"/>
                  </a:lnTo>
                  <a:lnTo>
                    <a:pt x="3916679" y="0"/>
                  </a:lnTo>
                  <a:close/>
                </a:path>
              </a:pathLst>
            </a:custGeom>
            <a:solidFill>
              <a:srgbClr val="C8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05000" y="2487167"/>
              <a:ext cx="3941445" cy="1234440"/>
            </a:xfrm>
            <a:custGeom>
              <a:avLst/>
              <a:gdLst/>
              <a:ahLst/>
              <a:cxnLst/>
              <a:rect l="l" t="t" r="r" b="b"/>
              <a:pathLst>
                <a:path w="3941445" h="1234439">
                  <a:moveTo>
                    <a:pt x="2130552" y="353568"/>
                  </a:moveTo>
                  <a:lnTo>
                    <a:pt x="1847088" y="353568"/>
                  </a:lnTo>
                  <a:lnTo>
                    <a:pt x="1563624" y="359664"/>
                  </a:lnTo>
                  <a:lnTo>
                    <a:pt x="1292352" y="377952"/>
                  </a:lnTo>
                  <a:lnTo>
                    <a:pt x="1033272" y="402336"/>
                  </a:lnTo>
                  <a:lnTo>
                    <a:pt x="972312" y="411480"/>
                  </a:lnTo>
                  <a:lnTo>
                    <a:pt x="911351" y="417576"/>
                  </a:lnTo>
                  <a:lnTo>
                    <a:pt x="734568" y="445008"/>
                  </a:lnTo>
                  <a:lnTo>
                    <a:pt x="679704" y="457200"/>
                  </a:lnTo>
                  <a:lnTo>
                    <a:pt x="624839" y="466344"/>
                  </a:lnTo>
                  <a:lnTo>
                    <a:pt x="521207" y="490728"/>
                  </a:lnTo>
                  <a:lnTo>
                    <a:pt x="472439" y="502920"/>
                  </a:lnTo>
                  <a:lnTo>
                    <a:pt x="411480" y="521208"/>
                  </a:lnTo>
                  <a:lnTo>
                    <a:pt x="381000" y="527304"/>
                  </a:lnTo>
                  <a:lnTo>
                    <a:pt x="298704" y="554736"/>
                  </a:lnTo>
                  <a:lnTo>
                    <a:pt x="274319" y="563880"/>
                  </a:lnTo>
                  <a:lnTo>
                    <a:pt x="249936" y="576072"/>
                  </a:lnTo>
                  <a:lnTo>
                    <a:pt x="204216" y="594360"/>
                  </a:lnTo>
                  <a:lnTo>
                    <a:pt x="164592" y="612648"/>
                  </a:lnTo>
                  <a:lnTo>
                    <a:pt x="128016" y="633984"/>
                  </a:lnTo>
                  <a:lnTo>
                    <a:pt x="70104" y="673608"/>
                  </a:lnTo>
                  <a:lnTo>
                    <a:pt x="30480" y="716280"/>
                  </a:lnTo>
                  <a:lnTo>
                    <a:pt x="27431" y="716280"/>
                  </a:lnTo>
                  <a:lnTo>
                    <a:pt x="15239" y="737616"/>
                  </a:lnTo>
                  <a:lnTo>
                    <a:pt x="15239" y="740664"/>
                  </a:lnTo>
                  <a:lnTo>
                    <a:pt x="6095" y="762000"/>
                  </a:lnTo>
                  <a:lnTo>
                    <a:pt x="0" y="783336"/>
                  </a:lnTo>
                  <a:lnTo>
                    <a:pt x="0" y="786384"/>
                  </a:lnTo>
                  <a:lnTo>
                    <a:pt x="3048" y="807720"/>
                  </a:lnTo>
                  <a:lnTo>
                    <a:pt x="3048" y="810768"/>
                  </a:lnTo>
                  <a:lnTo>
                    <a:pt x="6095" y="829056"/>
                  </a:lnTo>
                  <a:lnTo>
                    <a:pt x="9143" y="832104"/>
                  </a:lnTo>
                  <a:lnTo>
                    <a:pt x="18287" y="853440"/>
                  </a:lnTo>
                  <a:lnTo>
                    <a:pt x="33527" y="877824"/>
                  </a:lnTo>
                  <a:lnTo>
                    <a:pt x="51816" y="899160"/>
                  </a:lnTo>
                  <a:lnTo>
                    <a:pt x="76200" y="917448"/>
                  </a:lnTo>
                  <a:lnTo>
                    <a:pt x="103631" y="938784"/>
                  </a:lnTo>
                  <a:lnTo>
                    <a:pt x="170687" y="978408"/>
                  </a:lnTo>
                  <a:lnTo>
                    <a:pt x="210312" y="996696"/>
                  </a:lnTo>
                  <a:lnTo>
                    <a:pt x="256031" y="1014984"/>
                  </a:lnTo>
                  <a:lnTo>
                    <a:pt x="304800" y="1033272"/>
                  </a:lnTo>
                  <a:lnTo>
                    <a:pt x="414527" y="1069848"/>
                  </a:lnTo>
                  <a:lnTo>
                    <a:pt x="475488" y="1085088"/>
                  </a:lnTo>
                  <a:lnTo>
                    <a:pt x="542544" y="1100328"/>
                  </a:lnTo>
                  <a:lnTo>
                    <a:pt x="612648" y="1118616"/>
                  </a:lnTo>
                  <a:lnTo>
                    <a:pt x="685800" y="1130808"/>
                  </a:lnTo>
                  <a:lnTo>
                    <a:pt x="765048" y="1146048"/>
                  </a:lnTo>
                  <a:lnTo>
                    <a:pt x="923544" y="1170432"/>
                  </a:lnTo>
                  <a:lnTo>
                    <a:pt x="1008888" y="1182624"/>
                  </a:lnTo>
                  <a:lnTo>
                    <a:pt x="1179576" y="1200912"/>
                  </a:lnTo>
                  <a:lnTo>
                    <a:pt x="1267968" y="1207008"/>
                  </a:lnTo>
                  <a:lnTo>
                    <a:pt x="1356360" y="1216152"/>
                  </a:lnTo>
                  <a:lnTo>
                    <a:pt x="1539239" y="1225296"/>
                  </a:lnTo>
                  <a:lnTo>
                    <a:pt x="1722120" y="1231392"/>
                  </a:lnTo>
                  <a:lnTo>
                    <a:pt x="1908048" y="1234440"/>
                  </a:lnTo>
                  <a:lnTo>
                    <a:pt x="2093976" y="1234440"/>
                  </a:lnTo>
                  <a:lnTo>
                    <a:pt x="2276855" y="1228344"/>
                  </a:lnTo>
                  <a:lnTo>
                    <a:pt x="2456688" y="1219200"/>
                  </a:lnTo>
                  <a:lnTo>
                    <a:pt x="2590800" y="1210056"/>
                  </a:lnTo>
                  <a:lnTo>
                    <a:pt x="1908048" y="1210056"/>
                  </a:lnTo>
                  <a:lnTo>
                    <a:pt x="1722120" y="1207008"/>
                  </a:lnTo>
                  <a:lnTo>
                    <a:pt x="1539239" y="1200912"/>
                  </a:lnTo>
                  <a:lnTo>
                    <a:pt x="1182624" y="1176528"/>
                  </a:lnTo>
                  <a:lnTo>
                    <a:pt x="1097280" y="1167384"/>
                  </a:lnTo>
                  <a:lnTo>
                    <a:pt x="1011936" y="1155192"/>
                  </a:lnTo>
                  <a:lnTo>
                    <a:pt x="926592" y="1146048"/>
                  </a:lnTo>
                  <a:lnTo>
                    <a:pt x="768095" y="1121664"/>
                  </a:lnTo>
                  <a:lnTo>
                    <a:pt x="618744" y="1091184"/>
                  </a:lnTo>
                  <a:lnTo>
                    <a:pt x="481583" y="1060704"/>
                  </a:lnTo>
                  <a:lnTo>
                    <a:pt x="420624" y="1045464"/>
                  </a:lnTo>
                  <a:lnTo>
                    <a:pt x="365760" y="1027176"/>
                  </a:lnTo>
                  <a:lnTo>
                    <a:pt x="313944" y="1008888"/>
                  </a:lnTo>
                  <a:lnTo>
                    <a:pt x="265175" y="990600"/>
                  </a:lnTo>
                  <a:lnTo>
                    <a:pt x="222504" y="972312"/>
                  </a:lnTo>
                  <a:lnTo>
                    <a:pt x="182880" y="954024"/>
                  </a:lnTo>
                  <a:lnTo>
                    <a:pt x="146304" y="935736"/>
                  </a:lnTo>
                  <a:lnTo>
                    <a:pt x="91439" y="899160"/>
                  </a:lnTo>
                  <a:lnTo>
                    <a:pt x="51816" y="859536"/>
                  </a:lnTo>
                  <a:lnTo>
                    <a:pt x="30480" y="822960"/>
                  </a:lnTo>
                  <a:lnTo>
                    <a:pt x="27939" y="807720"/>
                  </a:lnTo>
                  <a:lnTo>
                    <a:pt x="27431" y="807720"/>
                  </a:lnTo>
                  <a:lnTo>
                    <a:pt x="27431" y="786384"/>
                  </a:lnTo>
                  <a:lnTo>
                    <a:pt x="27867" y="786384"/>
                  </a:lnTo>
                  <a:lnTo>
                    <a:pt x="30480" y="768096"/>
                  </a:lnTo>
                  <a:lnTo>
                    <a:pt x="31350" y="768096"/>
                  </a:lnTo>
                  <a:lnTo>
                    <a:pt x="36575" y="749808"/>
                  </a:lnTo>
                  <a:lnTo>
                    <a:pt x="38317" y="749808"/>
                  </a:lnTo>
                  <a:lnTo>
                    <a:pt x="48768" y="731520"/>
                  </a:lnTo>
                  <a:lnTo>
                    <a:pt x="67056" y="713232"/>
                  </a:lnTo>
                  <a:lnTo>
                    <a:pt x="85343" y="691896"/>
                  </a:lnTo>
                  <a:lnTo>
                    <a:pt x="140207" y="655320"/>
                  </a:lnTo>
                  <a:lnTo>
                    <a:pt x="176783" y="637032"/>
                  </a:lnTo>
                  <a:lnTo>
                    <a:pt x="216407" y="615696"/>
                  </a:lnTo>
                  <a:lnTo>
                    <a:pt x="259080" y="597408"/>
                  </a:lnTo>
                  <a:lnTo>
                    <a:pt x="332231" y="569976"/>
                  </a:lnTo>
                  <a:lnTo>
                    <a:pt x="387095" y="551688"/>
                  </a:lnTo>
                  <a:lnTo>
                    <a:pt x="417575" y="545592"/>
                  </a:lnTo>
                  <a:lnTo>
                    <a:pt x="478536" y="527304"/>
                  </a:lnTo>
                  <a:lnTo>
                    <a:pt x="527304" y="515112"/>
                  </a:lnTo>
                  <a:lnTo>
                    <a:pt x="579119" y="502920"/>
                  </a:lnTo>
                  <a:lnTo>
                    <a:pt x="630936" y="493776"/>
                  </a:lnTo>
                  <a:lnTo>
                    <a:pt x="685800" y="481584"/>
                  </a:lnTo>
                  <a:lnTo>
                    <a:pt x="853439" y="454152"/>
                  </a:lnTo>
                  <a:lnTo>
                    <a:pt x="1036319" y="426720"/>
                  </a:lnTo>
                  <a:lnTo>
                    <a:pt x="1295400" y="402336"/>
                  </a:lnTo>
                  <a:lnTo>
                    <a:pt x="1429512" y="393192"/>
                  </a:lnTo>
                  <a:lnTo>
                    <a:pt x="1706879" y="381000"/>
                  </a:lnTo>
                  <a:lnTo>
                    <a:pt x="1847088" y="377952"/>
                  </a:lnTo>
                  <a:lnTo>
                    <a:pt x="2639018" y="377952"/>
                  </a:lnTo>
                  <a:lnTo>
                    <a:pt x="2650260" y="374904"/>
                  </a:lnTo>
                  <a:lnTo>
                    <a:pt x="2551176" y="374904"/>
                  </a:lnTo>
                  <a:lnTo>
                    <a:pt x="2552360" y="374583"/>
                  </a:lnTo>
                  <a:lnTo>
                    <a:pt x="2417064" y="365760"/>
                  </a:lnTo>
                  <a:lnTo>
                    <a:pt x="2130552" y="353568"/>
                  </a:lnTo>
                  <a:close/>
                </a:path>
                <a:path w="3941445" h="1234439">
                  <a:moveTo>
                    <a:pt x="3846576" y="835152"/>
                  </a:moveTo>
                  <a:lnTo>
                    <a:pt x="3834384" y="856488"/>
                  </a:lnTo>
                  <a:lnTo>
                    <a:pt x="3837432" y="856488"/>
                  </a:lnTo>
                  <a:lnTo>
                    <a:pt x="3819144" y="874776"/>
                  </a:lnTo>
                  <a:lnTo>
                    <a:pt x="3797808" y="893064"/>
                  </a:lnTo>
                  <a:lnTo>
                    <a:pt x="3773424" y="914400"/>
                  </a:lnTo>
                  <a:lnTo>
                    <a:pt x="3742944" y="932688"/>
                  </a:lnTo>
                  <a:lnTo>
                    <a:pt x="3669791" y="972312"/>
                  </a:lnTo>
                  <a:lnTo>
                    <a:pt x="3627120" y="990600"/>
                  </a:lnTo>
                  <a:lnTo>
                    <a:pt x="3578352" y="1008888"/>
                  </a:lnTo>
                  <a:lnTo>
                    <a:pt x="3523488" y="1024128"/>
                  </a:lnTo>
                  <a:lnTo>
                    <a:pt x="3468624" y="1042416"/>
                  </a:lnTo>
                  <a:lnTo>
                    <a:pt x="3404616" y="1060704"/>
                  </a:lnTo>
                  <a:lnTo>
                    <a:pt x="3270504" y="1091184"/>
                  </a:lnTo>
                  <a:lnTo>
                    <a:pt x="3197352" y="1106424"/>
                  </a:lnTo>
                  <a:lnTo>
                    <a:pt x="3124200" y="1118616"/>
                  </a:lnTo>
                  <a:lnTo>
                    <a:pt x="3048000" y="1133856"/>
                  </a:lnTo>
                  <a:lnTo>
                    <a:pt x="2968752" y="1143000"/>
                  </a:lnTo>
                  <a:lnTo>
                    <a:pt x="2886455" y="1155192"/>
                  </a:lnTo>
                  <a:lnTo>
                    <a:pt x="2633472" y="1182624"/>
                  </a:lnTo>
                  <a:lnTo>
                    <a:pt x="2456688" y="1194816"/>
                  </a:lnTo>
                  <a:lnTo>
                    <a:pt x="2276855" y="1203960"/>
                  </a:lnTo>
                  <a:lnTo>
                    <a:pt x="1908048" y="1210056"/>
                  </a:lnTo>
                  <a:lnTo>
                    <a:pt x="2590800" y="1210056"/>
                  </a:lnTo>
                  <a:lnTo>
                    <a:pt x="2633472" y="1207008"/>
                  </a:lnTo>
                  <a:lnTo>
                    <a:pt x="2971800" y="1170432"/>
                  </a:lnTo>
                  <a:lnTo>
                    <a:pt x="3127248" y="1146048"/>
                  </a:lnTo>
                  <a:lnTo>
                    <a:pt x="3276600" y="1115568"/>
                  </a:lnTo>
                  <a:lnTo>
                    <a:pt x="3410712" y="1085088"/>
                  </a:lnTo>
                  <a:lnTo>
                    <a:pt x="3505200" y="1057656"/>
                  </a:lnTo>
                  <a:lnTo>
                    <a:pt x="3587496" y="1030224"/>
                  </a:lnTo>
                  <a:lnTo>
                    <a:pt x="3636264" y="1011936"/>
                  </a:lnTo>
                  <a:lnTo>
                    <a:pt x="3681984" y="993648"/>
                  </a:lnTo>
                  <a:lnTo>
                    <a:pt x="3721608" y="975360"/>
                  </a:lnTo>
                  <a:lnTo>
                    <a:pt x="3758184" y="954024"/>
                  </a:lnTo>
                  <a:lnTo>
                    <a:pt x="3788664" y="932688"/>
                  </a:lnTo>
                  <a:lnTo>
                    <a:pt x="3816096" y="914400"/>
                  </a:lnTo>
                  <a:lnTo>
                    <a:pt x="3837432" y="893064"/>
                  </a:lnTo>
                  <a:lnTo>
                    <a:pt x="3855720" y="871728"/>
                  </a:lnTo>
                  <a:lnTo>
                    <a:pt x="3855720" y="868680"/>
                  </a:lnTo>
                  <a:lnTo>
                    <a:pt x="3870960" y="850392"/>
                  </a:lnTo>
                  <a:lnTo>
                    <a:pt x="3870960" y="847344"/>
                  </a:lnTo>
                  <a:lnTo>
                    <a:pt x="3874878" y="838200"/>
                  </a:lnTo>
                  <a:lnTo>
                    <a:pt x="3846576" y="838200"/>
                  </a:lnTo>
                  <a:lnTo>
                    <a:pt x="3846576" y="835152"/>
                  </a:lnTo>
                  <a:close/>
                </a:path>
                <a:path w="3941445" h="1234439">
                  <a:moveTo>
                    <a:pt x="3855720" y="816864"/>
                  </a:moveTo>
                  <a:lnTo>
                    <a:pt x="3846576" y="838200"/>
                  </a:lnTo>
                  <a:lnTo>
                    <a:pt x="3874878" y="838200"/>
                  </a:lnTo>
                  <a:lnTo>
                    <a:pt x="3880104" y="826008"/>
                  </a:lnTo>
                  <a:lnTo>
                    <a:pt x="3880104" y="822960"/>
                  </a:lnTo>
                  <a:lnTo>
                    <a:pt x="3880612" y="819912"/>
                  </a:lnTo>
                  <a:lnTo>
                    <a:pt x="3855720" y="819912"/>
                  </a:lnTo>
                  <a:lnTo>
                    <a:pt x="3855720" y="816864"/>
                  </a:lnTo>
                  <a:close/>
                </a:path>
                <a:path w="3941445" h="1234439">
                  <a:moveTo>
                    <a:pt x="3858767" y="798576"/>
                  </a:moveTo>
                  <a:lnTo>
                    <a:pt x="3855720" y="819912"/>
                  </a:lnTo>
                  <a:lnTo>
                    <a:pt x="3880612" y="819912"/>
                  </a:lnTo>
                  <a:lnTo>
                    <a:pt x="3883152" y="804672"/>
                  </a:lnTo>
                  <a:lnTo>
                    <a:pt x="3883152" y="801624"/>
                  </a:lnTo>
                  <a:lnTo>
                    <a:pt x="3858767" y="801624"/>
                  </a:lnTo>
                  <a:lnTo>
                    <a:pt x="3858767" y="798576"/>
                  </a:lnTo>
                  <a:close/>
                </a:path>
                <a:path w="3941445" h="1234439">
                  <a:moveTo>
                    <a:pt x="27431" y="804672"/>
                  </a:moveTo>
                  <a:lnTo>
                    <a:pt x="27431" y="807720"/>
                  </a:lnTo>
                  <a:lnTo>
                    <a:pt x="27939" y="807720"/>
                  </a:lnTo>
                  <a:lnTo>
                    <a:pt x="27431" y="804672"/>
                  </a:lnTo>
                  <a:close/>
                </a:path>
                <a:path w="3941445" h="1234439">
                  <a:moveTo>
                    <a:pt x="3883152" y="780288"/>
                  </a:moveTo>
                  <a:lnTo>
                    <a:pt x="3858767" y="780288"/>
                  </a:lnTo>
                  <a:lnTo>
                    <a:pt x="3858767" y="801624"/>
                  </a:lnTo>
                  <a:lnTo>
                    <a:pt x="3883152" y="801624"/>
                  </a:lnTo>
                  <a:lnTo>
                    <a:pt x="3883152" y="780288"/>
                  </a:lnTo>
                  <a:close/>
                </a:path>
                <a:path w="3941445" h="1234439">
                  <a:moveTo>
                    <a:pt x="27867" y="786384"/>
                  </a:moveTo>
                  <a:lnTo>
                    <a:pt x="27431" y="786384"/>
                  </a:lnTo>
                  <a:lnTo>
                    <a:pt x="27431" y="789432"/>
                  </a:lnTo>
                  <a:lnTo>
                    <a:pt x="27867" y="786384"/>
                  </a:lnTo>
                  <a:close/>
                </a:path>
                <a:path w="3941445" h="1234439">
                  <a:moveTo>
                    <a:pt x="3928615" y="28327"/>
                  </a:moveTo>
                  <a:lnTo>
                    <a:pt x="3845393" y="50890"/>
                  </a:lnTo>
                  <a:lnTo>
                    <a:pt x="3188208" y="457200"/>
                  </a:lnTo>
                  <a:lnTo>
                    <a:pt x="3182112" y="463296"/>
                  </a:lnTo>
                  <a:lnTo>
                    <a:pt x="3182112" y="469392"/>
                  </a:lnTo>
                  <a:lnTo>
                    <a:pt x="3185160" y="475488"/>
                  </a:lnTo>
                  <a:lnTo>
                    <a:pt x="3194304" y="481584"/>
                  </a:lnTo>
                  <a:lnTo>
                    <a:pt x="3267455" y="493776"/>
                  </a:lnTo>
                  <a:lnTo>
                    <a:pt x="3337560" y="512064"/>
                  </a:lnTo>
                  <a:lnTo>
                    <a:pt x="3401567" y="527304"/>
                  </a:lnTo>
                  <a:lnTo>
                    <a:pt x="3462528" y="542544"/>
                  </a:lnTo>
                  <a:lnTo>
                    <a:pt x="3520440" y="560832"/>
                  </a:lnTo>
                  <a:lnTo>
                    <a:pt x="3572255" y="579120"/>
                  </a:lnTo>
                  <a:lnTo>
                    <a:pt x="3621024" y="594360"/>
                  </a:lnTo>
                  <a:lnTo>
                    <a:pt x="3663696" y="612648"/>
                  </a:lnTo>
                  <a:lnTo>
                    <a:pt x="3703320" y="630936"/>
                  </a:lnTo>
                  <a:lnTo>
                    <a:pt x="3736848" y="652272"/>
                  </a:lnTo>
                  <a:lnTo>
                    <a:pt x="3767328" y="670560"/>
                  </a:lnTo>
                  <a:lnTo>
                    <a:pt x="3794760" y="688848"/>
                  </a:lnTo>
                  <a:lnTo>
                    <a:pt x="3816096" y="710184"/>
                  </a:lnTo>
                  <a:lnTo>
                    <a:pt x="3846576" y="746760"/>
                  </a:lnTo>
                  <a:lnTo>
                    <a:pt x="3843528" y="746760"/>
                  </a:lnTo>
                  <a:lnTo>
                    <a:pt x="3852672" y="765048"/>
                  </a:lnTo>
                  <a:lnTo>
                    <a:pt x="3858767" y="783336"/>
                  </a:lnTo>
                  <a:lnTo>
                    <a:pt x="3858767" y="780288"/>
                  </a:lnTo>
                  <a:lnTo>
                    <a:pt x="3883152" y="780288"/>
                  </a:lnTo>
                  <a:lnTo>
                    <a:pt x="3883152" y="777240"/>
                  </a:lnTo>
                  <a:lnTo>
                    <a:pt x="3877055" y="758952"/>
                  </a:lnTo>
                  <a:lnTo>
                    <a:pt x="3877055" y="755904"/>
                  </a:lnTo>
                  <a:lnTo>
                    <a:pt x="3867912" y="734568"/>
                  </a:lnTo>
                  <a:lnTo>
                    <a:pt x="3867912" y="731520"/>
                  </a:lnTo>
                  <a:lnTo>
                    <a:pt x="3852672" y="710184"/>
                  </a:lnTo>
                  <a:lnTo>
                    <a:pt x="3810000" y="670560"/>
                  </a:lnTo>
                  <a:lnTo>
                    <a:pt x="3749040" y="627888"/>
                  </a:lnTo>
                  <a:lnTo>
                    <a:pt x="3712464" y="609600"/>
                  </a:lnTo>
                  <a:lnTo>
                    <a:pt x="3672840" y="591312"/>
                  </a:lnTo>
                  <a:lnTo>
                    <a:pt x="3627120" y="573024"/>
                  </a:lnTo>
                  <a:lnTo>
                    <a:pt x="3578352" y="554736"/>
                  </a:lnTo>
                  <a:lnTo>
                    <a:pt x="3526536" y="536448"/>
                  </a:lnTo>
                  <a:lnTo>
                    <a:pt x="3468624" y="518160"/>
                  </a:lnTo>
                  <a:lnTo>
                    <a:pt x="3407664" y="502920"/>
                  </a:lnTo>
                  <a:lnTo>
                    <a:pt x="3343655" y="484632"/>
                  </a:lnTo>
                  <a:lnTo>
                    <a:pt x="3315614" y="478536"/>
                  </a:lnTo>
                  <a:lnTo>
                    <a:pt x="3203448" y="478536"/>
                  </a:lnTo>
                  <a:lnTo>
                    <a:pt x="3197352" y="457200"/>
                  </a:lnTo>
                  <a:lnTo>
                    <a:pt x="3237814" y="457200"/>
                  </a:lnTo>
                  <a:lnTo>
                    <a:pt x="3928615" y="28327"/>
                  </a:lnTo>
                  <a:close/>
                </a:path>
                <a:path w="3941445" h="1234439">
                  <a:moveTo>
                    <a:pt x="31350" y="768096"/>
                  </a:moveTo>
                  <a:lnTo>
                    <a:pt x="30480" y="768096"/>
                  </a:lnTo>
                  <a:lnTo>
                    <a:pt x="30480" y="771144"/>
                  </a:lnTo>
                  <a:lnTo>
                    <a:pt x="31350" y="768096"/>
                  </a:lnTo>
                  <a:close/>
                </a:path>
                <a:path w="3941445" h="1234439">
                  <a:moveTo>
                    <a:pt x="38317" y="749808"/>
                  </a:moveTo>
                  <a:lnTo>
                    <a:pt x="36575" y="749808"/>
                  </a:lnTo>
                  <a:lnTo>
                    <a:pt x="36575" y="752856"/>
                  </a:lnTo>
                  <a:lnTo>
                    <a:pt x="38317" y="749808"/>
                  </a:lnTo>
                  <a:close/>
                </a:path>
                <a:path w="3941445" h="1234439">
                  <a:moveTo>
                    <a:pt x="3197352" y="457200"/>
                  </a:moveTo>
                  <a:lnTo>
                    <a:pt x="3203448" y="478536"/>
                  </a:lnTo>
                  <a:lnTo>
                    <a:pt x="3229523" y="462347"/>
                  </a:lnTo>
                  <a:lnTo>
                    <a:pt x="3197352" y="457200"/>
                  </a:lnTo>
                  <a:close/>
                </a:path>
                <a:path w="3941445" h="1234439">
                  <a:moveTo>
                    <a:pt x="3229523" y="462347"/>
                  </a:moveTo>
                  <a:lnTo>
                    <a:pt x="3203448" y="478536"/>
                  </a:lnTo>
                  <a:lnTo>
                    <a:pt x="3315614" y="478536"/>
                  </a:lnTo>
                  <a:lnTo>
                    <a:pt x="3273552" y="469392"/>
                  </a:lnTo>
                  <a:lnTo>
                    <a:pt x="3229523" y="462347"/>
                  </a:lnTo>
                  <a:close/>
                </a:path>
                <a:path w="3941445" h="1234439">
                  <a:moveTo>
                    <a:pt x="3237814" y="457200"/>
                  </a:moveTo>
                  <a:lnTo>
                    <a:pt x="3197352" y="457200"/>
                  </a:lnTo>
                  <a:lnTo>
                    <a:pt x="3229523" y="462347"/>
                  </a:lnTo>
                  <a:lnTo>
                    <a:pt x="3237814" y="457200"/>
                  </a:lnTo>
                  <a:close/>
                </a:path>
                <a:path w="3941445" h="1234439">
                  <a:moveTo>
                    <a:pt x="2639018" y="377952"/>
                  </a:moveTo>
                  <a:lnTo>
                    <a:pt x="1987296" y="377952"/>
                  </a:lnTo>
                  <a:lnTo>
                    <a:pt x="2273808" y="384048"/>
                  </a:lnTo>
                  <a:lnTo>
                    <a:pt x="2414016" y="390144"/>
                  </a:lnTo>
                  <a:lnTo>
                    <a:pt x="2554224" y="399288"/>
                  </a:lnTo>
                  <a:lnTo>
                    <a:pt x="2560320" y="399288"/>
                  </a:lnTo>
                  <a:lnTo>
                    <a:pt x="2639018" y="377952"/>
                  </a:lnTo>
                  <a:close/>
                </a:path>
                <a:path w="3941445" h="1234439">
                  <a:moveTo>
                    <a:pt x="2552360" y="374583"/>
                  </a:moveTo>
                  <a:lnTo>
                    <a:pt x="2551176" y="374904"/>
                  </a:lnTo>
                  <a:lnTo>
                    <a:pt x="2557272" y="374904"/>
                  </a:lnTo>
                  <a:lnTo>
                    <a:pt x="2552360" y="374583"/>
                  </a:lnTo>
                  <a:close/>
                </a:path>
                <a:path w="3941445" h="1234439">
                  <a:moveTo>
                    <a:pt x="3920404" y="4513"/>
                  </a:moveTo>
                  <a:lnTo>
                    <a:pt x="2552360" y="374583"/>
                  </a:lnTo>
                  <a:lnTo>
                    <a:pt x="2557272" y="374904"/>
                  </a:lnTo>
                  <a:lnTo>
                    <a:pt x="2650260" y="374904"/>
                  </a:lnTo>
                  <a:lnTo>
                    <a:pt x="3845393" y="50890"/>
                  </a:lnTo>
                  <a:lnTo>
                    <a:pt x="3920404" y="4513"/>
                  </a:lnTo>
                  <a:close/>
                </a:path>
                <a:path w="3941445" h="1234439">
                  <a:moveTo>
                    <a:pt x="3923056" y="3796"/>
                  </a:moveTo>
                  <a:lnTo>
                    <a:pt x="3920404" y="4513"/>
                  </a:lnTo>
                  <a:lnTo>
                    <a:pt x="3845393" y="50890"/>
                  </a:lnTo>
                  <a:lnTo>
                    <a:pt x="3928615" y="28327"/>
                  </a:lnTo>
                  <a:lnTo>
                    <a:pt x="3931568" y="26494"/>
                  </a:lnTo>
                  <a:lnTo>
                    <a:pt x="3923056" y="3796"/>
                  </a:lnTo>
                  <a:close/>
                </a:path>
                <a:path w="3941445" h="1234439">
                  <a:moveTo>
                    <a:pt x="3931568" y="26494"/>
                  </a:moveTo>
                  <a:lnTo>
                    <a:pt x="3928615" y="28327"/>
                  </a:lnTo>
                  <a:lnTo>
                    <a:pt x="3931920" y="27432"/>
                  </a:lnTo>
                  <a:lnTo>
                    <a:pt x="3931568" y="26494"/>
                  </a:lnTo>
                  <a:close/>
                </a:path>
                <a:path w="3941445" h="1234439">
                  <a:moveTo>
                    <a:pt x="3931920" y="0"/>
                  </a:moveTo>
                  <a:lnTo>
                    <a:pt x="3925824" y="3048"/>
                  </a:lnTo>
                  <a:lnTo>
                    <a:pt x="3923056" y="3796"/>
                  </a:lnTo>
                  <a:lnTo>
                    <a:pt x="3931568" y="26494"/>
                  </a:lnTo>
                  <a:lnTo>
                    <a:pt x="3934967" y="24384"/>
                  </a:lnTo>
                  <a:lnTo>
                    <a:pt x="3941064" y="15240"/>
                  </a:lnTo>
                  <a:lnTo>
                    <a:pt x="3941064" y="9144"/>
                  </a:lnTo>
                  <a:lnTo>
                    <a:pt x="3931920" y="0"/>
                  </a:lnTo>
                  <a:close/>
                </a:path>
                <a:path w="3941445" h="1234439">
                  <a:moveTo>
                    <a:pt x="3922776" y="3048"/>
                  </a:moveTo>
                  <a:lnTo>
                    <a:pt x="3920404" y="4513"/>
                  </a:lnTo>
                  <a:lnTo>
                    <a:pt x="3923056" y="3796"/>
                  </a:lnTo>
                  <a:lnTo>
                    <a:pt x="3922776" y="3048"/>
                  </a:lnTo>
                  <a:close/>
                </a:path>
              </a:pathLst>
            </a:custGeom>
            <a:solidFill>
              <a:srgbClr val="0F6E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60"/>
              </a:spcBef>
            </a:pPr>
            <a:r>
              <a:rPr spc="-20"/>
              <a:t>une </a:t>
            </a:r>
            <a:r>
              <a:rPr sz="3200" spc="-10">
                <a:solidFill>
                  <a:srgbClr val="FF0000"/>
                </a:solidFill>
              </a:rPr>
              <a:t>T</a:t>
            </a:r>
            <a:r>
              <a:rPr spc="-10"/>
              <a:t>able d’</a:t>
            </a:r>
            <a:r>
              <a:rPr sz="3200" spc="-10">
                <a:solidFill>
                  <a:srgbClr val="FF0000"/>
                </a:solidFill>
              </a:rPr>
              <a:t>A</a:t>
            </a:r>
            <a:r>
              <a:rPr spc="-10"/>
              <a:t>nalyse </a:t>
            </a:r>
            <a:r>
              <a:rPr sz="3200" spc="-90">
                <a:solidFill>
                  <a:srgbClr val="FF0000"/>
                </a:solidFill>
              </a:rPr>
              <a:t>TA</a:t>
            </a:r>
            <a:r>
              <a:rPr sz="3200" spc="-375">
                <a:solidFill>
                  <a:srgbClr val="FF0000"/>
                </a:solidFill>
              </a:rPr>
              <a:t> </a:t>
            </a:r>
            <a:r>
              <a:rPr sz="3200" spc="-5">
                <a:solidFill>
                  <a:srgbClr val="FF0000"/>
                </a:solidFill>
              </a:rPr>
              <a:t>LL(k)</a:t>
            </a:r>
            <a:r>
              <a:rPr spc="-5"/>
              <a:t>.</a:t>
            </a:r>
            <a:endParaRPr sz="3200"/>
          </a:p>
          <a:p>
            <a:pPr marL="1125855" marR="1634489">
              <a:lnSpc>
                <a:spcPct val="97500"/>
              </a:lnSpc>
              <a:spcBef>
                <a:spcPts val="1655"/>
              </a:spcBef>
            </a:pPr>
            <a:r>
              <a:rPr sz="3600">
                <a:solidFill>
                  <a:srgbClr val="FF0000"/>
                </a:solidFill>
              </a:rPr>
              <a:t>L</a:t>
            </a:r>
            <a:r>
              <a:rPr>
                <a:solidFill>
                  <a:srgbClr val="FF0000"/>
                </a:solidFill>
              </a:rPr>
              <a:t>eft </a:t>
            </a:r>
            <a:r>
              <a:rPr spc="-5">
                <a:solidFill>
                  <a:srgbClr val="FF0000"/>
                </a:solidFill>
              </a:rPr>
              <a:t>most  derivation</a:t>
            </a:r>
            <a:r>
              <a:rPr spc="-215">
                <a:solidFill>
                  <a:srgbClr val="FF0000"/>
                </a:solidFill>
              </a:rPr>
              <a:t> </a:t>
            </a:r>
            <a:r>
              <a:rPr spc="10">
                <a:solidFill>
                  <a:srgbClr val="FF0000"/>
                </a:solidFill>
              </a:rPr>
              <a:t>(</a:t>
            </a:r>
            <a:r>
              <a:rPr i="1" spc="10">
                <a:solidFill>
                  <a:srgbClr val="FF0000"/>
                </a:solidFill>
                <a:latin typeface="Monotype Corsiva"/>
                <a:cs typeface="Monotype Corsiva"/>
              </a:rPr>
              <a:t>D</a:t>
            </a:r>
            <a:r>
              <a:rPr sz="2850" spc="15" baseline="-19005">
                <a:solidFill>
                  <a:srgbClr val="FF0000"/>
                </a:solidFill>
              </a:rPr>
              <a:t>g</a:t>
            </a:r>
            <a:r>
              <a:rPr sz="2800" spc="10">
                <a:solidFill>
                  <a:srgbClr val="FF0000"/>
                </a:solidFill>
              </a:rPr>
              <a:t>)</a:t>
            </a:r>
            <a:endParaRPr sz="2800">
              <a:latin typeface="Monotype Corsiva"/>
              <a:cs typeface="Monotype Corsiv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86255" y="5298694"/>
            <a:ext cx="3941445" cy="1233170"/>
            <a:chOff x="1286255" y="5298694"/>
            <a:chExt cx="3941445" cy="1233170"/>
          </a:xfrm>
        </p:grpSpPr>
        <p:sp>
          <p:nvSpPr>
            <p:cNvPr id="10" name="object 10"/>
            <p:cNvSpPr/>
            <p:nvPr/>
          </p:nvSpPr>
          <p:spPr>
            <a:xfrm>
              <a:off x="1298447" y="5309616"/>
              <a:ext cx="3916679" cy="1210310"/>
            </a:xfrm>
            <a:custGeom>
              <a:avLst/>
              <a:gdLst/>
              <a:ahLst/>
              <a:cxnLst/>
              <a:rect l="l" t="t" r="r" b="b"/>
              <a:pathLst>
                <a:path w="3916679" h="1210309">
                  <a:moveTo>
                    <a:pt x="1975103" y="350519"/>
                  </a:moveTo>
                  <a:lnTo>
                    <a:pt x="1691639" y="353567"/>
                  </a:lnTo>
                  <a:lnTo>
                    <a:pt x="1414272" y="365759"/>
                  </a:lnTo>
                  <a:lnTo>
                    <a:pt x="1280160" y="374903"/>
                  </a:lnTo>
                  <a:lnTo>
                    <a:pt x="1149096" y="387095"/>
                  </a:lnTo>
                  <a:lnTo>
                    <a:pt x="899160" y="417575"/>
                  </a:lnTo>
                  <a:lnTo>
                    <a:pt x="667512" y="454151"/>
                  </a:lnTo>
                  <a:lnTo>
                    <a:pt x="560832" y="478535"/>
                  </a:lnTo>
                  <a:lnTo>
                    <a:pt x="463296" y="502919"/>
                  </a:lnTo>
                  <a:lnTo>
                    <a:pt x="399288" y="518159"/>
                  </a:lnTo>
                  <a:lnTo>
                    <a:pt x="341376" y="536447"/>
                  </a:lnTo>
                  <a:lnTo>
                    <a:pt x="286512" y="554735"/>
                  </a:lnTo>
                  <a:lnTo>
                    <a:pt x="237744" y="573023"/>
                  </a:lnTo>
                  <a:lnTo>
                    <a:pt x="195072" y="591311"/>
                  </a:lnTo>
                  <a:lnTo>
                    <a:pt x="155448" y="609599"/>
                  </a:lnTo>
                  <a:lnTo>
                    <a:pt x="118872" y="630935"/>
                  </a:lnTo>
                  <a:lnTo>
                    <a:pt x="64008" y="670559"/>
                  </a:lnTo>
                  <a:lnTo>
                    <a:pt x="24384" y="710183"/>
                  </a:lnTo>
                  <a:lnTo>
                    <a:pt x="3048" y="752855"/>
                  </a:lnTo>
                  <a:lnTo>
                    <a:pt x="0" y="771143"/>
                  </a:lnTo>
                  <a:lnTo>
                    <a:pt x="0" y="792479"/>
                  </a:lnTo>
                  <a:lnTo>
                    <a:pt x="15240" y="835151"/>
                  </a:lnTo>
                  <a:lnTo>
                    <a:pt x="45720" y="874775"/>
                  </a:lnTo>
                  <a:lnTo>
                    <a:pt x="70104" y="893063"/>
                  </a:lnTo>
                  <a:lnTo>
                    <a:pt x="94488" y="914399"/>
                  </a:lnTo>
                  <a:lnTo>
                    <a:pt x="128015" y="932687"/>
                  </a:lnTo>
                  <a:lnTo>
                    <a:pt x="161544" y="954023"/>
                  </a:lnTo>
                  <a:lnTo>
                    <a:pt x="201168" y="972311"/>
                  </a:lnTo>
                  <a:lnTo>
                    <a:pt x="246888" y="990599"/>
                  </a:lnTo>
                  <a:lnTo>
                    <a:pt x="295656" y="1008887"/>
                  </a:lnTo>
                  <a:lnTo>
                    <a:pt x="347472" y="1027175"/>
                  </a:lnTo>
                  <a:lnTo>
                    <a:pt x="405384" y="1042415"/>
                  </a:lnTo>
                  <a:lnTo>
                    <a:pt x="466344" y="1057655"/>
                  </a:lnTo>
                  <a:lnTo>
                    <a:pt x="530352" y="1075943"/>
                  </a:lnTo>
                  <a:lnTo>
                    <a:pt x="600456" y="1091183"/>
                  </a:lnTo>
                  <a:lnTo>
                    <a:pt x="676656" y="1106423"/>
                  </a:lnTo>
                  <a:lnTo>
                    <a:pt x="996696" y="1155191"/>
                  </a:lnTo>
                  <a:lnTo>
                    <a:pt x="1167384" y="1173479"/>
                  </a:lnTo>
                  <a:lnTo>
                    <a:pt x="1344168" y="1188719"/>
                  </a:lnTo>
                  <a:lnTo>
                    <a:pt x="1524000" y="1200911"/>
                  </a:lnTo>
                  <a:lnTo>
                    <a:pt x="1706879" y="1207007"/>
                  </a:lnTo>
                  <a:lnTo>
                    <a:pt x="1892808" y="1210055"/>
                  </a:lnTo>
                  <a:lnTo>
                    <a:pt x="2261616" y="1203959"/>
                  </a:lnTo>
                  <a:lnTo>
                    <a:pt x="2441448" y="1194815"/>
                  </a:lnTo>
                  <a:lnTo>
                    <a:pt x="2791967" y="1164335"/>
                  </a:lnTo>
                  <a:lnTo>
                    <a:pt x="2956560" y="1142999"/>
                  </a:lnTo>
                  <a:lnTo>
                    <a:pt x="3112007" y="1118615"/>
                  </a:lnTo>
                  <a:lnTo>
                    <a:pt x="3258312" y="1091183"/>
                  </a:lnTo>
                  <a:lnTo>
                    <a:pt x="3395472" y="1060703"/>
                  </a:lnTo>
                  <a:lnTo>
                    <a:pt x="3456431" y="1042415"/>
                  </a:lnTo>
                  <a:lnTo>
                    <a:pt x="3514343" y="1024127"/>
                  </a:lnTo>
                  <a:lnTo>
                    <a:pt x="3569207" y="1005839"/>
                  </a:lnTo>
                  <a:lnTo>
                    <a:pt x="3617976" y="987551"/>
                  </a:lnTo>
                  <a:lnTo>
                    <a:pt x="3660648" y="969263"/>
                  </a:lnTo>
                  <a:lnTo>
                    <a:pt x="3700272" y="950975"/>
                  </a:lnTo>
                  <a:lnTo>
                    <a:pt x="3736848" y="929639"/>
                  </a:lnTo>
                  <a:lnTo>
                    <a:pt x="3791712" y="890015"/>
                  </a:lnTo>
                  <a:lnTo>
                    <a:pt x="3813048" y="871727"/>
                  </a:lnTo>
                  <a:lnTo>
                    <a:pt x="3831336" y="850391"/>
                  </a:lnTo>
                  <a:lnTo>
                    <a:pt x="3843528" y="829055"/>
                  </a:lnTo>
                  <a:lnTo>
                    <a:pt x="3852672" y="807719"/>
                  </a:lnTo>
                  <a:lnTo>
                    <a:pt x="3855719" y="789431"/>
                  </a:lnTo>
                  <a:lnTo>
                    <a:pt x="3855719" y="768095"/>
                  </a:lnTo>
                  <a:lnTo>
                    <a:pt x="3840479" y="725423"/>
                  </a:lnTo>
                  <a:lnTo>
                    <a:pt x="3810000" y="685799"/>
                  </a:lnTo>
                  <a:lnTo>
                    <a:pt x="3761231" y="646175"/>
                  </a:lnTo>
                  <a:lnTo>
                    <a:pt x="3727704" y="624839"/>
                  </a:lnTo>
                  <a:lnTo>
                    <a:pt x="3694176" y="606551"/>
                  </a:lnTo>
                  <a:lnTo>
                    <a:pt x="3654552" y="588263"/>
                  </a:lnTo>
                  <a:lnTo>
                    <a:pt x="3608831" y="569975"/>
                  </a:lnTo>
                  <a:lnTo>
                    <a:pt x="3560064" y="551687"/>
                  </a:lnTo>
                  <a:lnTo>
                    <a:pt x="3508248" y="533399"/>
                  </a:lnTo>
                  <a:lnTo>
                    <a:pt x="3450336" y="515111"/>
                  </a:lnTo>
                  <a:lnTo>
                    <a:pt x="3389376" y="499871"/>
                  </a:lnTo>
                  <a:lnTo>
                    <a:pt x="3325367" y="484631"/>
                  </a:lnTo>
                  <a:lnTo>
                    <a:pt x="3255264" y="466343"/>
                  </a:lnTo>
                  <a:lnTo>
                    <a:pt x="3182112" y="454151"/>
                  </a:lnTo>
                  <a:lnTo>
                    <a:pt x="3310291" y="374903"/>
                  </a:lnTo>
                  <a:lnTo>
                    <a:pt x="2542031" y="374903"/>
                  </a:lnTo>
                  <a:lnTo>
                    <a:pt x="2258567" y="356615"/>
                  </a:lnTo>
                  <a:lnTo>
                    <a:pt x="1975103" y="350519"/>
                  </a:lnTo>
                  <a:close/>
                </a:path>
                <a:path w="3916679" h="1210309">
                  <a:moveTo>
                    <a:pt x="3916679" y="0"/>
                  </a:moveTo>
                  <a:lnTo>
                    <a:pt x="2542031" y="374903"/>
                  </a:lnTo>
                  <a:lnTo>
                    <a:pt x="3310291" y="374903"/>
                  </a:lnTo>
                  <a:lnTo>
                    <a:pt x="3916679" y="0"/>
                  </a:lnTo>
                  <a:close/>
                </a:path>
              </a:pathLst>
            </a:custGeom>
            <a:solidFill>
              <a:srgbClr val="C8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86255" y="5298694"/>
              <a:ext cx="3941445" cy="1233170"/>
            </a:xfrm>
            <a:custGeom>
              <a:avLst/>
              <a:gdLst/>
              <a:ahLst/>
              <a:cxnLst/>
              <a:rect l="l" t="t" r="r" b="b"/>
              <a:pathLst>
                <a:path w="3941445" h="1233170">
                  <a:moveTo>
                    <a:pt x="1987295" y="349249"/>
                  </a:moveTo>
                  <a:lnTo>
                    <a:pt x="1844039" y="353059"/>
                  </a:lnTo>
                  <a:lnTo>
                    <a:pt x="1703832" y="353059"/>
                  </a:lnTo>
                  <a:lnTo>
                    <a:pt x="1426464" y="364489"/>
                  </a:lnTo>
                  <a:lnTo>
                    <a:pt x="1292352" y="377189"/>
                  </a:lnTo>
                  <a:lnTo>
                    <a:pt x="1161288" y="386079"/>
                  </a:lnTo>
                  <a:lnTo>
                    <a:pt x="1033271" y="401319"/>
                  </a:lnTo>
                  <a:lnTo>
                    <a:pt x="969263" y="407669"/>
                  </a:lnTo>
                  <a:lnTo>
                    <a:pt x="908304" y="416559"/>
                  </a:lnTo>
                  <a:lnTo>
                    <a:pt x="734568" y="444499"/>
                  </a:lnTo>
                  <a:lnTo>
                    <a:pt x="679704" y="457199"/>
                  </a:lnTo>
                  <a:lnTo>
                    <a:pt x="624839" y="466089"/>
                  </a:lnTo>
                  <a:lnTo>
                    <a:pt x="472439" y="501649"/>
                  </a:lnTo>
                  <a:lnTo>
                    <a:pt x="441960" y="511809"/>
                  </a:lnTo>
                  <a:lnTo>
                    <a:pt x="408431" y="516889"/>
                  </a:lnTo>
                  <a:lnTo>
                    <a:pt x="381000" y="527049"/>
                  </a:lnTo>
                  <a:lnTo>
                    <a:pt x="350519" y="535939"/>
                  </a:lnTo>
                  <a:lnTo>
                    <a:pt x="323088" y="544829"/>
                  </a:lnTo>
                  <a:lnTo>
                    <a:pt x="246887" y="572769"/>
                  </a:lnTo>
                  <a:lnTo>
                    <a:pt x="204215" y="593089"/>
                  </a:lnTo>
                  <a:lnTo>
                    <a:pt x="161544" y="612139"/>
                  </a:lnTo>
                  <a:lnTo>
                    <a:pt x="128015" y="633729"/>
                  </a:lnTo>
                  <a:lnTo>
                    <a:pt x="94487" y="651509"/>
                  </a:lnTo>
                  <a:lnTo>
                    <a:pt x="67056" y="673099"/>
                  </a:lnTo>
                  <a:lnTo>
                    <a:pt x="45719" y="694689"/>
                  </a:lnTo>
                  <a:lnTo>
                    <a:pt x="27431" y="715009"/>
                  </a:lnTo>
                  <a:lnTo>
                    <a:pt x="15240" y="736599"/>
                  </a:lnTo>
                  <a:lnTo>
                    <a:pt x="12191" y="736599"/>
                  </a:lnTo>
                  <a:lnTo>
                    <a:pt x="12191" y="740409"/>
                  </a:lnTo>
                  <a:lnTo>
                    <a:pt x="6096" y="758189"/>
                  </a:lnTo>
                  <a:lnTo>
                    <a:pt x="3047" y="758189"/>
                  </a:lnTo>
                  <a:lnTo>
                    <a:pt x="3047" y="761999"/>
                  </a:lnTo>
                  <a:lnTo>
                    <a:pt x="0" y="782319"/>
                  </a:lnTo>
                  <a:lnTo>
                    <a:pt x="0" y="807719"/>
                  </a:lnTo>
                  <a:lnTo>
                    <a:pt x="6096" y="828039"/>
                  </a:lnTo>
                  <a:lnTo>
                    <a:pt x="6096" y="831849"/>
                  </a:lnTo>
                  <a:lnTo>
                    <a:pt x="15240" y="852169"/>
                  </a:lnTo>
                  <a:lnTo>
                    <a:pt x="18287" y="852169"/>
                  </a:lnTo>
                  <a:lnTo>
                    <a:pt x="33528" y="873759"/>
                  </a:lnTo>
                  <a:lnTo>
                    <a:pt x="76200" y="916939"/>
                  </a:lnTo>
                  <a:lnTo>
                    <a:pt x="170687" y="977899"/>
                  </a:lnTo>
                  <a:lnTo>
                    <a:pt x="210312" y="995679"/>
                  </a:lnTo>
                  <a:lnTo>
                    <a:pt x="256031" y="1014729"/>
                  </a:lnTo>
                  <a:lnTo>
                    <a:pt x="356616" y="1051559"/>
                  </a:lnTo>
                  <a:lnTo>
                    <a:pt x="414527" y="1066799"/>
                  </a:lnTo>
                  <a:lnTo>
                    <a:pt x="475488" y="1084579"/>
                  </a:lnTo>
                  <a:lnTo>
                    <a:pt x="612648" y="1115059"/>
                  </a:lnTo>
                  <a:lnTo>
                    <a:pt x="762000" y="1145539"/>
                  </a:lnTo>
                  <a:lnTo>
                    <a:pt x="841248" y="1156969"/>
                  </a:lnTo>
                  <a:lnTo>
                    <a:pt x="923544" y="1169669"/>
                  </a:lnTo>
                  <a:lnTo>
                    <a:pt x="1008888" y="1178559"/>
                  </a:lnTo>
                  <a:lnTo>
                    <a:pt x="1091183" y="1191259"/>
                  </a:lnTo>
                  <a:lnTo>
                    <a:pt x="1179576" y="1200149"/>
                  </a:lnTo>
                  <a:lnTo>
                    <a:pt x="1536192" y="1224279"/>
                  </a:lnTo>
                  <a:lnTo>
                    <a:pt x="1722120" y="1230629"/>
                  </a:lnTo>
                  <a:lnTo>
                    <a:pt x="1908048" y="1233169"/>
                  </a:lnTo>
                  <a:lnTo>
                    <a:pt x="2090928" y="1233169"/>
                  </a:lnTo>
                  <a:lnTo>
                    <a:pt x="2276856" y="1228089"/>
                  </a:lnTo>
                  <a:lnTo>
                    <a:pt x="2456688" y="1219199"/>
                  </a:lnTo>
                  <a:lnTo>
                    <a:pt x="2598115" y="1209039"/>
                  </a:lnTo>
                  <a:lnTo>
                    <a:pt x="1908048" y="1209039"/>
                  </a:lnTo>
                  <a:lnTo>
                    <a:pt x="1722120" y="1206499"/>
                  </a:lnTo>
                  <a:lnTo>
                    <a:pt x="1539239" y="1200149"/>
                  </a:lnTo>
                  <a:lnTo>
                    <a:pt x="1267968" y="1182369"/>
                  </a:lnTo>
                  <a:lnTo>
                    <a:pt x="1182624" y="1173479"/>
                  </a:lnTo>
                  <a:lnTo>
                    <a:pt x="926592" y="1145539"/>
                  </a:lnTo>
                  <a:lnTo>
                    <a:pt x="768095" y="1121409"/>
                  </a:lnTo>
                  <a:lnTo>
                    <a:pt x="688848" y="1106169"/>
                  </a:lnTo>
                  <a:lnTo>
                    <a:pt x="615695" y="1090929"/>
                  </a:lnTo>
                  <a:lnTo>
                    <a:pt x="481583" y="1060449"/>
                  </a:lnTo>
                  <a:lnTo>
                    <a:pt x="420624" y="1041399"/>
                  </a:lnTo>
                  <a:lnTo>
                    <a:pt x="365760" y="1026159"/>
                  </a:lnTo>
                  <a:lnTo>
                    <a:pt x="313944" y="1008379"/>
                  </a:lnTo>
                  <a:lnTo>
                    <a:pt x="265175" y="990599"/>
                  </a:lnTo>
                  <a:lnTo>
                    <a:pt x="219456" y="971549"/>
                  </a:lnTo>
                  <a:lnTo>
                    <a:pt x="146303" y="934719"/>
                  </a:lnTo>
                  <a:lnTo>
                    <a:pt x="91440" y="895349"/>
                  </a:lnTo>
                  <a:lnTo>
                    <a:pt x="67056" y="877569"/>
                  </a:lnTo>
                  <a:lnTo>
                    <a:pt x="51815" y="858519"/>
                  </a:lnTo>
                  <a:lnTo>
                    <a:pt x="41147" y="840739"/>
                  </a:lnTo>
                  <a:lnTo>
                    <a:pt x="39624" y="840739"/>
                  </a:lnTo>
                  <a:lnTo>
                    <a:pt x="32093" y="822959"/>
                  </a:lnTo>
                  <a:lnTo>
                    <a:pt x="30480" y="822959"/>
                  </a:lnTo>
                  <a:lnTo>
                    <a:pt x="27790" y="803909"/>
                  </a:lnTo>
                  <a:lnTo>
                    <a:pt x="27431" y="803909"/>
                  </a:lnTo>
                  <a:lnTo>
                    <a:pt x="27431" y="786129"/>
                  </a:lnTo>
                  <a:lnTo>
                    <a:pt x="24384" y="786129"/>
                  </a:lnTo>
                  <a:lnTo>
                    <a:pt x="30480" y="767079"/>
                  </a:lnTo>
                  <a:lnTo>
                    <a:pt x="27431" y="767079"/>
                  </a:lnTo>
                  <a:lnTo>
                    <a:pt x="36575" y="749299"/>
                  </a:lnTo>
                  <a:lnTo>
                    <a:pt x="64007" y="709929"/>
                  </a:lnTo>
                  <a:lnTo>
                    <a:pt x="109728" y="673099"/>
                  </a:lnTo>
                  <a:lnTo>
                    <a:pt x="140207" y="655319"/>
                  </a:lnTo>
                  <a:lnTo>
                    <a:pt x="173735" y="633729"/>
                  </a:lnTo>
                  <a:lnTo>
                    <a:pt x="213359" y="614679"/>
                  </a:lnTo>
                  <a:lnTo>
                    <a:pt x="259080" y="596899"/>
                  </a:lnTo>
                  <a:lnTo>
                    <a:pt x="304800" y="577849"/>
                  </a:lnTo>
                  <a:lnTo>
                    <a:pt x="387095" y="551179"/>
                  </a:lnTo>
                  <a:lnTo>
                    <a:pt x="417575" y="542289"/>
                  </a:lnTo>
                  <a:lnTo>
                    <a:pt x="448056" y="535939"/>
                  </a:lnTo>
                  <a:lnTo>
                    <a:pt x="478536" y="527049"/>
                  </a:lnTo>
                  <a:lnTo>
                    <a:pt x="527304" y="514349"/>
                  </a:lnTo>
                  <a:lnTo>
                    <a:pt x="630936" y="490219"/>
                  </a:lnTo>
                  <a:lnTo>
                    <a:pt x="682751" y="481329"/>
                  </a:lnTo>
                  <a:lnTo>
                    <a:pt x="737616" y="468629"/>
                  </a:lnTo>
                  <a:lnTo>
                    <a:pt x="853439" y="450849"/>
                  </a:lnTo>
                  <a:lnTo>
                    <a:pt x="914400" y="440689"/>
                  </a:lnTo>
                  <a:lnTo>
                    <a:pt x="975360" y="435609"/>
                  </a:lnTo>
                  <a:lnTo>
                    <a:pt x="1036319" y="425449"/>
                  </a:lnTo>
                  <a:lnTo>
                    <a:pt x="1295400" y="401319"/>
                  </a:lnTo>
                  <a:lnTo>
                    <a:pt x="1566671" y="383539"/>
                  </a:lnTo>
                  <a:lnTo>
                    <a:pt x="1847088" y="377189"/>
                  </a:lnTo>
                  <a:lnTo>
                    <a:pt x="2637029" y="377189"/>
                  </a:lnTo>
                  <a:lnTo>
                    <a:pt x="2646412" y="374649"/>
                  </a:lnTo>
                  <a:lnTo>
                    <a:pt x="2551176" y="374649"/>
                  </a:lnTo>
                  <a:lnTo>
                    <a:pt x="2552441" y="374307"/>
                  </a:lnTo>
                  <a:lnTo>
                    <a:pt x="2273808" y="355599"/>
                  </a:lnTo>
                  <a:lnTo>
                    <a:pt x="1987295" y="349249"/>
                  </a:lnTo>
                  <a:close/>
                </a:path>
                <a:path w="3941445" h="1233170">
                  <a:moveTo>
                    <a:pt x="3834383" y="852169"/>
                  </a:moveTo>
                  <a:lnTo>
                    <a:pt x="3797807" y="892809"/>
                  </a:lnTo>
                  <a:lnTo>
                    <a:pt x="3742944" y="932179"/>
                  </a:lnTo>
                  <a:lnTo>
                    <a:pt x="3669792" y="969009"/>
                  </a:lnTo>
                  <a:lnTo>
                    <a:pt x="3624072" y="986789"/>
                  </a:lnTo>
                  <a:lnTo>
                    <a:pt x="3602735" y="995679"/>
                  </a:lnTo>
                  <a:lnTo>
                    <a:pt x="3496055" y="1032509"/>
                  </a:lnTo>
                  <a:lnTo>
                    <a:pt x="3404616" y="1060449"/>
                  </a:lnTo>
                  <a:lnTo>
                    <a:pt x="3270504" y="1090929"/>
                  </a:lnTo>
                  <a:lnTo>
                    <a:pt x="3197352" y="1106169"/>
                  </a:lnTo>
                  <a:lnTo>
                    <a:pt x="2886456" y="1154429"/>
                  </a:lnTo>
                  <a:lnTo>
                    <a:pt x="2804160" y="1163319"/>
                  </a:lnTo>
                  <a:lnTo>
                    <a:pt x="2718816" y="1173479"/>
                  </a:lnTo>
                  <a:lnTo>
                    <a:pt x="2633472" y="1178559"/>
                  </a:lnTo>
                  <a:lnTo>
                    <a:pt x="2545080" y="1188719"/>
                  </a:lnTo>
                  <a:lnTo>
                    <a:pt x="2273808" y="1203959"/>
                  </a:lnTo>
                  <a:lnTo>
                    <a:pt x="1908048" y="1209039"/>
                  </a:lnTo>
                  <a:lnTo>
                    <a:pt x="2598115" y="1209039"/>
                  </a:lnTo>
                  <a:lnTo>
                    <a:pt x="2633472" y="1206499"/>
                  </a:lnTo>
                  <a:lnTo>
                    <a:pt x="2807208" y="1188719"/>
                  </a:lnTo>
                  <a:lnTo>
                    <a:pt x="2889504" y="1178559"/>
                  </a:lnTo>
                  <a:lnTo>
                    <a:pt x="2971799" y="1167129"/>
                  </a:lnTo>
                  <a:lnTo>
                    <a:pt x="3051047" y="1156969"/>
                  </a:lnTo>
                  <a:lnTo>
                    <a:pt x="3127247" y="1142999"/>
                  </a:lnTo>
                  <a:lnTo>
                    <a:pt x="3203447" y="1130299"/>
                  </a:lnTo>
                  <a:lnTo>
                    <a:pt x="3410711" y="1084579"/>
                  </a:lnTo>
                  <a:lnTo>
                    <a:pt x="3444240" y="1075689"/>
                  </a:lnTo>
                  <a:lnTo>
                    <a:pt x="3474720" y="1066799"/>
                  </a:lnTo>
                  <a:lnTo>
                    <a:pt x="3502152" y="1056639"/>
                  </a:lnTo>
                  <a:lnTo>
                    <a:pt x="3532631" y="1047749"/>
                  </a:lnTo>
                  <a:lnTo>
                    <a:pt x="3560064" y="1038859"/>
                  </a:lnTo>
                  <a:lnTo>
                    <a:pt x="3584448" y="1029969"/>
                  </a:lnTo>
                  <a:lnTo>
                    <a:pt x="3611879" y="1021079"/>
                  </a:lnTo>
                  <a:lnTo>
                    <a:pt x="3678935" y="993139"/>
                  </a:lnTo>
                  <a:lnTo>
                    <a:pt x="3721607" y="971549"/>
                  </a:lnTo>
                  <a:lnTo>
                    <a:pt x="3788664" y="932179"/>
                  </a:lnTo>
                  <a:lnTo>
                    <a:pt x="3855720" y="871219"/>
                  </a:lnTo>
                  <a:lnTo>
                    <a:pt x="3855720" y="867409"/>
                  </a:lnTo>
                  <a:lnTo>
                    <a:pt x="3862578" y="855979"/>
                  </a:lnTo>
                  <a:lnTo>
                    <a:pt x="3834383" y="855979"/>
                  </a:lnTo>
                  <a:lnTo>
                    <a:pt x="3834383" y="852169"/>
                  </a:lnTo>
                  <a:close/>
                </a:path>
                <a:path w="3941445" h="1233170">
                  <a:moveTo>
                    <a:pt x="3846576" y="834389"/>
                  </a:moveTo>
                  <a:lnTo>
                    <a:pt x="3834383" y="855979"/>
                  </a:lnTo>
                  <a:lnTo>
                    <a:pt x="3862578" y="855979"/>
                  </a:lnTo>
                  <a:lnTo>
                    <a:pt x="3867911" y="847089"/>
                  </a:lnTo>
                  <a:lnTo>
                    <a:pt x="3870959" y="847089"/>
                  </a:lnTo>
                  <a:lnTo>
                    <a:pt x="3873470" y="838199"/>
                  </a:lnTo>
                  <a:lnTo>
                    <a:pt x="3846576" y="838199"/>
                  </a:lnTo>
                  <a:lnTo>
                    <a:pt x="3846576" y="834389"/>
                  </a:lnTo>
                  <a:close/>
                </a:path>
                <a:path w="3941445" h="1233170">
                  <a:moveTo>
                    <a:pt x="39624" y="838199"/>
                  </a:moveTo>
                  <a:lnTo>
                    <a:pt x="39624" y="840739"/>
                  </a:lnTo>
                  <a:lnTo>
                    <a:pt x="41147" y="840739"/>
                  </a:lnTo>
                  <a:lnTo>
                    <a:pt x="39624" y="838199"/>
                  </a:lnTo>
                  <a:close/>
                </a:path>
                <a:path w="3941445" h="1233170">
                  <a:moveTo>
                    <a:pt x="3881000" y="816609"/>
                  </a:moveTo>
                  <a:lnTo>
                    <a:pt x="3855720" y="816609"/>
                  </a:lnTo>
                  <a:lnTo>
                    <a:pt x="3846576" y="838199"/>
                  </a:lnTo>
                  <a:lnTo>
                    <a:pt x="3873470" y="838199"/>
                  </a:lnTo>
                  <a:lnTo>
                    <a:pt x="3877055" y="825499"/>
                  </a:lnTo>
                  <a:lnTo>
                    <a:pt x="3877055" y="822959"/>
                  </a:lnTo>
                  <a:lnTo>
                    <a:pt x="3880104" y="822959"/>
                  </a:lnTo>
                  <a:lnTo>
                    <a:pt x="3881000" y="816609"/>
                  </a:lnTo>
                  <a:close/>
                </a:path>
                <a:path w="3941445" h="1233170">
                  <a:moveTo>
                    <a:pt x="30480" y="819149"/>
                  </a:moveTo>
                  <a:lnTo>
                    <a:pt x="30480" y="822959"/>
                  </a:lnTo>
                  <a:lnTo>
                    <a:pt x="32093" y="822959"/>
                  </a:lnTo>
                  <a:lnTo>
                    <a:pt x="30480" y="819149"/>
                  </a:lnTo>
                  <a:close/>
                </a:path>
                <a:path w="3941445" h="1233170">
                  <a:moveTo>
                    <a:pt x="3858409" y="798829"/>
                  </a:moveTo>
                  <a:lnTo>
                    <a:pt x="3852672" y="819149"/>
                  </a:lnTo>
                  <a:lnTo>
                    <a:pt x="3855720" y="816609"/>
                  </a:lnTo>
                  <a:lnTo>
                    <a:pt x="3881000" y="816609"/>
                  </a:lnTo>
                  <a:lnTo>
                    <a:pt x="3883152" y="801369"/>
                  </a:lnTo>
                  <a:lnTo>
                    <a:pt x="3858768" y="801369"/>
                  </a:lnTo>
                  <a:lnTo>
                    <a:pt x="3858409" y="798829"/>
                  </a:lnTo>
                  <a:close/>
                </a:path>
                <a:path w="3941445" h="1233170">
                  <a:moveTo>
                    <a:pt x="27431" y="801369"/>
                  </a:moveTo>
                  <a:lnTo>
                    <a:pt x="27431" y="803909"/>
                  </a:lnTo>
                  <a:lnTo>
                    <a:pt x="27790" y="803909"/>
                  </a:lnTo>
                  <a:lnTo>
                    <a:pt x="27431" y="801369"/>
                  </a:lnTo>
                  <a:close/>
                </a:path>
                <a:path w="3941445" h="1233170">
                  <a:moveTo>
                    <a:pt x="3858768" y="797559"/>
                  </a:moveTo>
                  <a:lnTo>
                    <a:pt x="3858409" y="798829"/>
                  </a:lnTo>
                  <a:lnTo>
                    <a:pt x="3858768" y="801369"/>
                  </a:lnTo>
                  <a:lnTo>
                    <a:pt x="3858768" y="797559"/>
                  </a:lnTo>
                  <a:close/>
                </a:path>
                <a:path w="3941445" h="1233170">
                  <a:moveTo>
                    <a:pt x="3883152" y="797559"/>
                  </a:moveTo>
                  <a:lnTo>
                    <a:pt x="3858768" y="797559"/>
                  </a:lnTo>
                  <a:lnTo>
                    <a:pt x="3858768" y="801369"/>
                  </a:lnTo>
                  <a:lnTo>
                    <a:pt x="3883152" y="801369"/>
                  </a:lnTo>
                  <a:lnTo>
                    <a:pt x="3883152" y="797559"/>
                  </a:lnTo>
                  <a:close/>
                </a:path>
                <a:path w="3941445" h="1233170">
                  <a:moveTo>
                    <a:pt x="3855720" y="779779"/>
                  </a:moveTo>
                  <a:lnTo>
                    <a:pt x="3858409" y="798829"/>
                  </a:lnTo>
                  <a:lnTo>
                    <a:pt x="3858768" y="797559"/>
                  </a:lnTo>
                  <a:lnTo>
                    <a:pt x="3883152" y="797559"/>
                  </a:lnTo>
                  <a:lnTo>
                    <a:pt x="3883152" y="782319"/>
                  </a:lnTo>
                  <a:lnTo>
                    <a:pt x="3858768" y="782319"/>
                  </a:lnTo>
                  <a:lnTo>
                    <a:pt x="3855720" y="779779"/>
                  </a:lnTo>
                  <a:close/>
                </a:path>
                <a:path w="3941445" h="1233170">
                  <a:moveTo>
                    <a:pt x="3878961" y="761999"/>
                  </a:moveTo>
                  <a:lnTo>
                    <a:pt x="3852672" y="761999"/>
                  </a:lnTo>
                  <a:lnTo>
                    <a:pt x="3858768" y="782319"/>
                  </a:lnTo>
                  <a:lnTo>
                    <a:pt x="3883152" y="782319"/>
                  </a:lnTo>
                  <a:lnTo>
                    <a:pt x="3883152" y="775969"/>
                  </a:lnTo>
                  <a:lnTo>
                    <a:pt x="3878961" y="761999"/>
                  </a:lnTo>
                  <a:close/>
                </a:path>
                <a:path w="3941445" h="1233170">
                  <a:moveTo>
                    <a:pt x="3871677" y="742949"/>
                  </a:moveTo>
                  <a:lnTo>
                    <a:pt x="3843528" y="742949"/>
                  </a:lnTo>
                  <a:lnTo>
                    <a:pt x="3852672" y="764539"/>
                  </a:lnTo>
                  <a:lnTo>
                    <a:pt x="3852672" y="761999"/>
                  </a:lnTo>
                  <a:lnTo>
                    <a:pt x="3878961" y="761999"/>
                  </a:lnTo>
                  <a:lnTo>
                    <a:pt x="3877055" y="755649"/>
                  </a:lnTo>
                  <a:lnTo>
                    <a:pt x="3871677" y="742949"/>
                  </a:lnTo>
                  <a:close/>
                </a:path>
                <a:path w="3941445" h="1233170">
                  <a:moveTo>
                    <a:pt x="3930055" y="27174"/>
                  </a:moveTo>
                  <a:lnTo>
                    <a:pt x="3846379" y="49825"/>
                  </a:lnTo>
                  <a:lnTo>
                    <a:pt x="3188208" y="457199"/>
                  </a:lnTo>
                  <a:lnTo>
                    <a:pt x="3182111" y="459739"/>
                  </a:lnTo>
                  <a:lnTo>
                    <a:pt x="3182111" y="468629"/>
                  </a:lnTo>
                  <a:lnTo>
                    <a:pt x="3185160" y="474979"/>
                  </a:lnTo>
                  <a:lnTo>
                    <a:pt x="3194304" y="477519"/>
                  </a:lnTo>
                  <a:lnTo>
                    <a:pt x="3337559" y="507999"/>
                  </a:lnTo>
                  <a:lnTo>
                    <a:pt x="3401568" y="527049"/>
                  </a:lnTo>
                  <a:lnTo>
                    <a:pt x="3462528" y="542289"/>
                  </a:lnTo>
                  <a:lnTo>
                    <a:pt x="3517392" y="560069"/>
                  </a:lnTo>
                  <a:lnTo>
                    <a:pt x="3572255" y="575309"/>
                  </a:lnTo>
                  <a:lnTo>
                    <a:pt x="3663696" y="612139"/>
                  </a:lnTo>
                  <a:lnTo>
                    <a:pt x="3736848" y="648969"/>
                  </a:lnTo>
                  <a:lnTo>
                    <a:pt x="3767328" y="670559"/>
                  </a:lnTo>
                  <a:lnTo>
                    <a:pt x="3794759" y="688339"/>
                  </a:lnTo>
                  <a:lnTo>
                    <a:pt x="3816096" y="706119"/>
                  </a:lnTo>
                  <a:lnTo>
                    <a:pt x="3831335" y="727709"/>
                  </a:lnTo>
                  <a:lnTo>
                    <a:pt x="3843528" y="746759"/>
                  </a:lnTo>
                  <a:lnTo>
                    <a:pt x="3843528" y="742949"/>
                  </a:lnTo>
                  <a:lnTo>
                    <a:pt x="3871677" y="742949"/>
                  </a:lnTo>
                  <a:lnTo>
                    <a:pt x="3867911" y="734059"/>
                  </a:lnTo>
                  <a:lnTo>
                    <a:pt x="3864864" y="731519"/>
                  </a:lnTo>
                  <a:lnTo>
                    <a:pt x="3849624" y="709929"/>
                  </a:lnTo>
                  <a:lnTo>
                    <a:pt x="3831335" y="688339"/>
                  </a:lnTo>
                  <a:lnTo>
                    <a:pt x="3806952" y="666749"/>
                  </a:lnTo>
                  <a:lnTo>
                    <a:pt x="3779520" y="648969"/>
                  </a:lnTo>
                  <a:lnTo>
                    <a:pt x="3749040" y="627379"/>
                  </a:lnTo>
                  <a:lnTo>
                    <a:pt x="3712464" y="609599"/>
                  </a:lnTo>
                  <a:lnTo>
                    <a:pt x="3672840" y="588009"/>
                  </a:lnTo>
                  <a:lnTo>
                    <a:pt x="3627120" y="568959"/>
                  </a:lnTo>
                  <a:lnTo>
                    <a:pt x="3578352" y="551179"/>
                  </a:lnTo>
                  <a:lnTo>
                    <a:pt x="3526535" y="535939"/>
                  </a:lnTo>
                  <a:lnTo>
                    <a:pt x="3468624" y="516889"/>
                  </a:lnTo>
                  <a:lnTo>
                    <a:pt x="3407664" y="499109"/>
                  </a:lnTo>
                  <a:lnTo>
                    <a:pt x="3311398" y="477519"/>
                  </a:lnTo>
                  <a:lnTo>
                    <a:pt x="3203447" y="477519"/>
                  </a:lnTo>
                  <a:lnTo>
                    <a:pt x="3197352" y="453389"/>
                  </a:lnTo>
                  <a:lnTo>
                    <a:pt x="3242380" y="453389"/>
                  </a:lnTo>
                  <a:lnTo>
                    <a:pt x="3930055" y="27174"/>
                  </a:lnTo>
                  <a:close/>
                </a:path>
                <a:path w="3941445" h="1233170">
                  <a:moveTo>
                    <a:pt x="3197352" y="453389"/>
                  </a:moveTo>
                  <a:lnTo>
                    <a:pt x="3203447" y="477519"/>
                  </a:lnTo>
                  <a:lnTo>
                    <a:pt x="3231052" y="460410"/>
                  </a:lnTo>
                  <a:lnTo>
                    <a:pt x="3197352" y="453389"/>
                  </a:lnTo>
                  <a:close/>
                </a:path>
                <a:path w="3941445" h="1233170">
                  <a:moveTo>
                    <a:pt x="3231052" y="460410"/>
                  </a:moveTo>
                  <a:lnTo>
                    <a:pt x="3203447" y="477519"/>
                  </a:lnTo>
                  <a:lnTo>
                    <a:pt x="3311398" y="477519"/>
                  </a:lnTo>
                  <a:lnTo>
                    <a:pt x="3231052" y="460410"/>
                  </a:lnTo>
                  <a:close/>
                </a:path>
                <a:path w="3941445" h="1233170">
                  <a:moveTo>
                    <a:pt x="3242380" y="453389"/>
                  </a:moveTo>
                  <a:lnTo>
                    <a:pt x="3197352" y="453389"/>
                  </a:lnTo>
                  <a:lnTo>
                    <a:pt x="3231052" y="460410"/>
                  </a:lnTo>
                  <a:lnTo>
                    <a:pt x="3242380" y="453389"/>
                  </a:lnTo>
                  <a:close/>
                </a:path>
                <a:path w="3941445" h="1233170">
                  <a:moveTo>
                    <a:pt x="2637029" y="377189"/>
                  </a:moveTo>
                  <a:lnTo>
                    <a:pt x="2130552" y="377189"/>
                  </a:lnTo>
                  <a:lnTo>
                    <a:pt x="2414016" y="389889"/>
                  </a:lnTo>
                  <a:lnTo>
                    <a:pt x="2554223" y="398779"/>
                  </a:lnTo>
                  <a:lnTo>
                    <a:pt x="2557272" y="398779"/>
                  </a:lnTo>
                  <a:lnTo>
                    <a:pt x="2637029" y="377189"/>
                  </a:lnTo>
                  <a:close/>
                </a:path>
                <a:path w="3941445" h="1233170">
                  <a:moveTo>
                    <a:pt x="2552441" y="374307"/>
                  </a:moveTo>
                  <a:lnTo>
                    <a:pt x="2551176" y="374649"/>
                  </a:lnTo>
                  <a:lnTo>
                    <a:pt x="2557272" y="374649"/>
                  </a:lnTo>
                  <a:lnTo>
                    <a:pt x="2552441" y="374307"/>
                  </a:lnTo>
                  <a:close/>
                </a:path>
                <a:path w="3941445" h="1233170">
                  <a:moveTo>
                    <a:pt x="3920406" y="4006"/>
                  </a:moveTo>
                  <a:lnTo>
                    <a:pt x="2552441" y="374307"/>
                  </a:lnTo>
                  <a:lnTo>
                    <a:pt x="2557272" y="374649"/>
                  </a:lnTo>
                  <a:lnTo>
                    <a:pt x="2646412" y="374649"/>
                  </a:lnTo>
                  <a:lnTo>
                    <a:pt x="3846379" y="49825"/>
                  </a:lnTo>
                  <a:lnTo>
                    <a:pt x="3920406" y="4006"/>
                  </a:lnTo>
                  <a:close/>
                </a:path>
                <a:path w="3941445" h="1233170">
                  <a:moveTo>
                    <a:pt x="3923059" y="3288"/>
                  </a:moveTo>
                  <a:lnTo>
                    <a:pt x="3920406" y="4006"/>
                  </a:lnTo>
                  <a:lnTo>
                    <a:pt x="3846379" y="49825"/>
                  </a:lnTo>
                  <a:lnTo>
                    <a:pt x="3930055" y="27174"/>
                  </a:lnTo>
                  <a:lnTo>
                    <a:pt x="3931720" y="26142"/>
                  </a:lnTo>
                  <a:lnTo>
                    <a:pt x="3923059" y="3288"/>
                  </a:lnTo>
                  <a:close/>
                </a:path>
                <a:path w="3941445" h="1233170">
                  <a:moveTo>
                    <a:pt x="3931720" y="26142"/>
                  </a:moveTo>
                  <a:lnTo>
                    <a:pt x="3930055" y="27174"/>
                  </a:lnTo>
                  <a:lnTo>
                    <a:pt x="3931920" y="26669"/>
                  </a:lnTo>
                  <a:lnTo>
                    <a:pt x="3931720" y="26142"/>
                  </a:lnTo>
                  <a:close/>
                </a:path>
                <a:path w="3941445" h="1233170">
                  <a:moveTo>
                    <a:pt x="3931920" y="0"/>
                  </a:moveTo>
                  <a:lnTo>
                    <a:pt x="3925824" y="2539"/>
                  </a:lnTo>
                  <a:lnTo>
                    <a:pt x="3923059" y="3288"/>
                  </a:lnTo>
                  <a:lnTo>
                    <a:pt x="3931720" y="26142"/>
                  </a:lnTo>
                  <a:lnTo>
                    <a:pt x="3934968" y="24129"/>
                  </a:lnTo>
                  <a:lnTo>
                    <a:pt x="3941064" y="13969"/>
                  </a:lnTo>
                  <a:lnTo>
                    <a:pt x="3941064" y="8889"/>
                  </a:lnTo>
                  <a:lnTo>
                    <a:pt x="3931920" y="0"/>
                  </a:lnTo>
                  <a:close/>
                </a:path>
                <a:path w="3941445" h="1233170">
                  <a:moveTo>
                    <a:pt x="3922776" y="2539"/>
                  </a:moveTo>
                  <a:lnTo>
                    <a:pt x="3920406" y="4006"/>
                  </a:lnTo>
                  <a:lnTo>
                    <a:pt x="3923059" y="3288"/>
                  </a:lnTo>
                  <a:lnTo>
                    <a:pt x="3922776" y="2539"/>
                  </a:lnTo>
                  <a:close/>
                </a:path>
              </a:pathLst>
            </a:custGeom>
            <a:solidFill>
              <a:srgbClr val="0F6E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49324" y="4690745"/>
            <a:ext cx="4589145" cy="1858645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05"/>
              </a:spcBef>
            </a:pPr>
            <a:r>
              <a:rPr sz="3200" b="1" spc="-1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800" b="1" spc="-10">
                <a:latin typeface="Constantia"/>
                <a:cs typeface="Constantia"/>
              </a:rPr>
              <a:t>able d’</a:t>
            </a:r>
            <a:r>
              <a:rPr sz="3200" b="1" spc="-1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800" b="1" spc="-10">
                <a:latin typeface="Constantia"/>
                <a:cs typeface="Constantia"/>
              </a:rPr>
              <a:t>nalyse </a:t>
            </a:r>
            <a:r>
              <a:rPr sz="3200" b="1" spc="-90">
                <a:solidFill>
                  <a:srgbClr val="FF0000"/>
                </a:solidFill>
                <a:latin typeface="Constantia"/>
                <a:cs typeface="Constantia"/>
              </a:rPr>
              <a:t>TA</a:t>
            </a:r>
            <a:r>
              <a:rPr sz="3200" b="1" spc="-34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3200" b="1" spc="-10">
                <a:solidFill>
                  <a:srgbClr val="FF0000"/>
                </a:solidFill>
                <a:latin typeface="Constantia"/>
                <a:cs typeface="Constantia"/>
              </a:rPr>
              <a:t>LR(k)</a:t>
            </a:r>
            <a:r>
              <a:rPr sz="2800" b="1" spc="-10">
                <a:latin typeface="Constantia"/>
                <a:cs typeface="Constantia"/>
              </a:rPr>
              <a:t>.</a:t>
            </a:r>
            <a:endParaRPr sz="2800">
              <a:latin typeface="Constantia"/>
              <a:cs typeface="Constantia"/>
            </a:endParaRPr>
          </a:p>
          <a:p>
            <a:pPr marL="507365" marR="1576705">
              <a:lnSpc>
                <a:spcPct val="97500"/>
              </a:lnSpc>
              <a:spcBef>
                <a:spcPts val="1700"/>
              </a:spcBef>
            </a:pPr>
            <a:r>
              <a:rPr sz="3600" b="1" spc="-5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800" b="1" spc="-5">
                <a:solidFill>
                  <a:srgbClr val="FF0000"/>
                </a:solidFill>
                <a:latin typeface="Constantia"/>
                <a:cs typeface="Constantia"/>
              </a:rPr>
              <a:t>ight most  derivation</a:t>
            </a:r>
            <a:r>
              <a:rPr sz="2800" b="1" spc="-22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>
                <a:solidFill>
                  <a:srgbClr val="FF0000"/>
                </a:solidFill>
                <a:latin typeface="Constantia"/>
                <a:cs typeface="Constantia"/>
              </a:rPr>
              <a:t>(</a:t>
            </a:r>
            <a:r>
              <a:rPr sz="2800" b="1" i="1">
                <a:solidFill>
                  <a:srgbClr val="FF0000"/>
                </a:solidFill>
                <a:latin typeface="Monotype Corsiva"/>
                <a:cs typeface="Monotype Corsiva"/>
              </a:rPr>
              <a:t>D</a:t>
            </a:r>
            <a:r>
              <a:rPr sz="2850" b="1" baseline="-19005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2800" b="1">
                <a:solidFill>
                  <a:srgbClr val="FF0000"/>
                </a:solidFill>
                <a:latin typeface="Constantia"/>
                <a:cs typeface="Constantia"/>
              </a:rPr>
              <a:t>)</a:t>
            </a:r>
            <a:endParaRPr sz="2800">
              <a:latin typeface="Constantia"/>
              <a:cs typeface="Constant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406640" y="2624327"/>
            <a:ext cx="1454150" cy="1240790"/>
            <a:chOff x="7406640" y="2624327"/>
            <a:chExt cx="1454150" cy="1240790"/>
          </a:xfrm>
        </p:grpSpPr>
        <p:sp>
          <p:nvSpPr>
            <p:cNvPr id="14" name="object 14"/>
            <p:cNvSpPr/>
            <p:nvPr/>
          </p:nvSpPr>
          <p:spPr>
            <a:xfrm>
              <a:off x="7418832" y="2636519"/>
              <a:ext cx="1430020" cy="1216660"/>
            </a:xfrm>
            <a:custGeom>
              <a:avLst/>
              <a:gdLst/>
              <a:ahLst/>
              <a:cxnLst/>
              <a:rect l="l" t="t" r="r" b="b"/>
              <a:pathLst>
                <a:path w="1430020" h="1216660">
                  <a:moveTo>
                    <a:pt x="716279" y="0"/>
                  </a:moveTo>
                  <a:lnTo>
                    <a:pt x="0" y="1216152"/>
                  </a:lnTo>
                  <a:lnTo>
                    <a:pt x="1429512" y="1216152"/>
                  </a:lnTo>
                  <a:lnTo>
                    <a:pt x="71627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406640" y="2624327"/>
              <a:ext cx="1454150" cy="1240790"/>
            </a:xfrm>
            <a:custGeom>
              <a:avLst/>
              <a:gdLst/>
              <a:ahLst/>
              <a:cxnLst/>
              <a:rect l="l" t="t" r="r" b="b"/>
              <a:pathLst>
                <a:path w="1454150" h="1240789">
                  <a:moveTo>
                    <a:pt x="731519" y="0"/>
                  </a:moveTo>
                  <a:lnTo>
                    <a:pt x="719327" y="0"/>
                  </a:lnTo>
                  <a:lnTo>
                    <a:pt x="716279" y="6096"/>
                  </a:lnTo>
                  <a:lnTo>
                    <a:pt x="3048" y="1222248"/>
                  </a:lnTo>
                  <a:lnTo>
                    <a:pt x="0" y="1228344"/>
                  </a:lnTo>
                  <a:lnTo>
                    <a:pt x="3048" y="1234439"/>
                  </a:lnTo>
                  <a:lnTo>
                    <a:pt x="6095" y="1237488"/>
                  </a:lnTo>
                  <a:lnTo>
                    <a:pt x="12191" y="1240536"/>
                  </a:lnTo>
                  <a:lnTo>
                    <a:pt x="1441703" y="1240536"/>
                  </a:lnTo>
                  <a:lnTo>
                    <a:pt x="1453895" y="1234439"/>
                  </a:lnTo>
                  <a:lnTo>
                    <a:pt x="24383" y="1234439"/>
                  </a:lnTo>
                  <a:lnTo>
                    <a:pt x="12191" y="1216152"/>
                  </a:lnTo>
                  <a:lnTo>
                    <a:pt x="35136" y="1216152"/>
                  </a:lnTo>
                  <a:lnTo>
                    <a:pt x="726947" y="39480"/>
                  </a:lnTo>
                  <a:lnTo>
                    <a:pt x="716279" y="21336"/>
                  </a:lnTo>
                  <a:lnTo>
                    <a:pt x="746591" y="21336"/>
                  </a:lnTo>
                  <a:lnTo>
                    <a:pt x="737615" y="6096"/>
                  </a:lnTo>
                  <a:lnTo>
                    <a:pt x="731519" y="0"/>
                  </a:lnTo>
                  <a:close/>
                </a:path>
                <a:path w="1454150" h="1240789">
                  <a:moveTo>
                    <a:pt x="35136" y="1216152"/>
                  </a:moveTo>
                  <a:lnTo>
                    <a:pt x="12191" y="1216152"/>
                  </a:lnTo>
                  <a:lnTo>
                    <a:pt x="24383" y="1234439"/>
                  </a:lnTo>
                  <a:lnTo>
                    <a:pt x="35136" y="1216152"/>
                  </a:lnTo>
                  <a:close/>
                </a:path>
                <a:path w="1454150" h="1240789">
                  <a:moveTo>
                    <a:pt x="1418759" y="1216152"/>
                  </a:moveTo>
                  <a:lnTo>
                    <a:pt x="35136" y="1216152"/>
                  </a:lnTo>
                  <a:lnTo>
                    <a:pt x="24383" y="1234439"/>
                  </a:lnTo>
                  <a:lnTo>
                    <a:pt x="1429511" y="1234439"/>
                  </a:lnTo>
                  <a:lnTo>
                    <a:pt x="1418759" y="1216152"/>
                  </a:lnTo>
                  <a:close/>
                </a:path>
                <a:path w="1454150" h="1240789">
                  <a:moveTo>
                    <a:pt x="746591" y="21336"/>
                  </a:moveTo>
                  <a:lnTo>
                    <a:pt x="737615" y="21336"/>
                  </a:lnTo>
                  <a:lnTo>
                    <a:pt x="726948" y="39480"/>
                  </a:lnTo>
                  <a:lnTo>
                    <a:pt x="1429511" y="1234439"/>
                  </a:lnTo>
                  <a:lnTo>
                    <a:pt x="1441703" y="1216152"/>
                  </a:lnTo>
                  <a:lnTo>
                    <a:pt x="1450305" y="1216152"/>
                  </a:lnTo>
                  <a:lnTo>
                    <a:pt x="746591" y="21336"/>
                  </a:lnTo>
                  <a:close/>
                </a:path>
                <a:path w="1454150" h="1240789">
                  <a:moveTo>
                    <a:pt x="1450305" y="1216152"/>
                  </a:moveTo>
                  <a:lnTo>
                    <a:pt x="1441703" y="1216152"/>
                  </a:lnTo>
                  <a:lnTo>
                    <a:pt x="1429511" y="1234439"/>
                  </a:lnTo>
                  <a:lnTo>
                    <a:pt x="1453895" y="1234439"/>
                  </a:lnTo>
                  <a:lnTo>
                    <a:pt x="1453895" y="1222248"/>
                  </a:lnTo>
                  <a:lnTo>
                    <a:pt x="1450305" y="1216152"/>
                  </a:lnTo>
                  <a:close/>
                </a:path>
                <a:path w="1454150" h="1240789">
                  <a:moveTo>
                    <a:pt x="737615" y="21336"/>
                  </a:moveTo>
                  <a:lnTo>
                    <a:pt x="716279" y="21336"/>
                  </a:lnTo>
                  <a:lnTo>
                    <a:pt x="726948" y="39480"/>
                  </a:lnTo>
                  <a:lnTo>
                    <a:pt x="737615" y="21336"/>
                  </a:lnTo>
                  <a:close/>
                </a:path>
              </a:pathLst>
            </a:custGeom>
            <a:solidFill>
              <a:srgbClr val="084F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7144511" y="2493263"/>
            <a:ext cx="167640" cy="1359535"/>
          </a:xfrm>
          <a:custGeom>
            <a:avLst/>
            <a:gdLst/>
            <a:ahLst/>
            <a:cxnLst/>
            <a:rect l="l" t="t" r="r" b="b"/>
            <a:pathLst>
              <a:path w="167640" h="1359535">
                <a:moveTo>
                  <a:pt x="167640" y="1200912"/>
                </a:moveTo>
                <a:lnTo>
                  <a:pt x="164592" y="1194816"/>
                </a:lnTo>
                <a:lnTo>
                  <a:pt x="161544" y="1191768"/>
                </a:lnTo>
                <a:lnTo>
                  <a:pt x="152400" y="1188720"/>
                </a:lnTo>
                <a:lnTo>
                  <a:pt x="146304" y="1188720"/>
                </a:lnTo>
                <a:lnTo>
                  <a:pt x="134112" y="1197864"/>
                </a:lnTo>
                <a:lnTo>
                  <a:pt x="103632" y="1249133"/>
                </a:lnTo>
                <a:lnTo>
                  <a:pt x="103632" y="0"/>
                </a:lnTo>
                <a:lnTo>
                  <a:pt x="67056" y="0"/>
                </a:lnTo>
                <a:lnTo>
                  <a:pt x="64160" y="1249400"/>
                </a:lnTo>
                <a:lnTo>
                  <a:pt x="33528" y="1197864"/>
                </a:lnTo>
                <a:lnTo>
                  <a:pt x="21336" y="1188720"/>
                </a:lnTo>
                <a:lnTo>
                  <a:pt x="15240" y="1188720"/>
                </a:lnTo>
                <a:lnTo>
                  <a:pt x="3048" y="1194816"/>
                </a:lnTo>
                <a:lnTo>
                  <a:pt x="0" y="1200912"/>
                </a:lnTo>
                <a:lnTo>
                  <a:pt x="0" y="1216152"/>
                </a:lnTo>
                <a:lnTo>
                  <a:pt x="85344" y="1359408"/>
                </a:lnTo>
                <a:lnTo>
                  <a:pt x="108102" y="1319784"/>
                </a:lnTo>
                <a:lnTo>
                  <a:pt x="167640" y="1216152"/>
                </a:lnTo>
                <a:lnTo>
                  <a:pt x="167640" y="12009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000492" y="2069084"/>
            <a:ext cx="266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endParaRPr sz="3600">
              <a:latin typeface="Constantia"/>
              <a:cs typeface="Constant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15556" y="2986297"/>
            <a:ext cx="1879600" cy="1398905"/>
          </a:xfrm>
          <a:prstGeom prst="rect">
            <a:avLst/>
          </a:prstGeom>
        </p:spPr>
        <p:txBody>
          <a:bodyPr vert="horz" wrap="square" lIns="0" tIns="234950" rIns="0" bIns="0" rtlCol="0">
            <a:spAutoFit/>
          </a:bodyPr>
          <a:lstStyle/>
          <a:p>
            <a:pPr marL="772160">
              <a:lnSpc>
                <a:spcPct val="100000"/>
              </a:lnSpc>
              <a:spcBef>
                <a:spcPts val="1850"/>
              </a:spcBef>
            </a:pPr>
            <a:r>
              <a:rPr sz="3600" b="1" i="1" spc="5">
                <a:solidFill>
                  <a:srgbClr val="FF0000"/>
                </a:solidFill>
                <a:latin typeface="Monotype Corsiva"/>
                <a:cs typeface="Monotype Corsiva"/>
              </a:rPr>
              <a:t>D</a:t>
            </a:r>
            <a:r>
              <a:rPr sz="3600" b="1" spc="7" baseline="-20833">
                <a:solidFill>
                  <a:srgbClr val="FF0000"/>
                </a:solidFill>
                <a:latin typeface="Constantia"/>
                <a:cs typeface="Constantia"/>
              </a:rPr>
              <a:t>g</a:t>
            </a:r>
            <a:endParaRPr sz="3600" baseline="-20833">
              <a:latin typeface="Constantia"/>
              <a:cs typeface="Constantia"/>
            </a:endParaRPr>
          </a:p>
          <a:p>
            <a:pPr marL="38100">
              <a:lnSpc>
                <a:spcPct val="100000"/>
              </a:lnSpc>
              <a:spcBef>
                <a:spcPts val="1380"/>
              </a:spcBef>
            </a:pPr>
            <a:r>
              <a:rPr sz="2800" b="1" i="1" spc="-35">
                <a:solidFill>
                  <a:srgbClr val="FF0000"/>
                </a:solidFill>
                <a:latin typeface="Constantia"/>
                <a:cs typeface="Constantia"/>
              </a:rPr>
              <a:t>Terminaux</a:t>
            </a:r>
            <a:endParaRPr sz="2800">
              <a:latin typeface="Constantia"/>
              <a:cs typeface="Constant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476743" y="5315711"/>
            <a:ext cx="1454150" cy="1240790"/>
            <a:chOff x="7476743" y="5315711"/>
            <a:chExt cx="1454150" cy="1240790"/>
          </a:xfrm>
        </p:grpSpPr>
        <p:sp>
          <p:nvSpPr>
            <p:cNvPr id="20" name="object 20"/>
            <p:cNvSpPr/>
            <p:nvPr/>
          </p:nvSpPr>
          <p:spPr>
            <a:xfrm>
              <a:off x="7491983" y="5330951"/>
              <a:ext cx="1426845" cy="1213485"/>
            </a:xfrm>
            <a:custGeom>
              <a:avLst/>
              <a:gdLst/>
              <a:ahLst/>
              <a:cxnLst/>
              <a:rect l="l" t="t" r="r" b="b"/>
              <a:pathLst>
                <a:path w="1426845" h="1213484">
                  <a:moveTo>
                    <a:pt x="713232" y="0"/>
                  </a:moveTo>
                  <a:lnTo>
                    <a:pt x="0" y="1213104"/>
                  </a:lnTo>
                  <a:lnTo>
                    <a:pt x="1426464" y="1213104"/>
                  </a:lnTo>
                  <a:lnTo>
                    <a:pt x="71323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76743" y="5315711"/>
              <a:ext cx="1454150" cy="1240790"/>
            </a:xfrm>
            <a:custGeom>
              <a:avLst/>
              <a:gdLst/>
              <a:ahLst/>
              <a:cxnLst/>
              <a:rect l="l" t="t" r="r" b="b"/>
              <a:pathLst>
                <a:path w="1454150" h="1240790">
                  <a:moveTo>
                    <a:pt x="734567" y="0"/>
                  </a:moveTo>
                  <a:lnTo>
                    <a:pt x="719327" y="0"/>
                  </a:lnTo>
                  <a:lnTo>
                    <a:pt x="716279" y="6095"/>
                  </a:lnTo>
                  <a:lnTo>
                    <a:pt x="3048" y="1222248"/>
                  </a:lnTo>
                  <a:lnTo>
                    <a:pt x="0" y="1228344"/>
                  </a:lnTo>
                  <a:lnTo>
                    <a:pt x="3048" y="1234440"/>
                  </a:lnTo>
                  <a:lnTo>
                    <a:pt x="6096" y="1237488"/>
                  </a:lnTo>
                  <a:lnTo>
                    <a:pt x="15239" y="1240536"/>
                  </a:lnTo>
                  <a:lnTo>
                    <a:pt x="1441703" y="1240536"/>
                  </a:lnTo>
                  <a:lnTo>
                    <a:pt x="1453896" y="1234440"/>
                  </a:lnTo>
                  <a:lnTo>
                    <a:pt x="24383" y="1234440"/>
                  </a:lnTo>
                  <a:lnTo>
                    <a:pt x="15239" y="1216152"/>
                  </a:lnTo>
                  <a:lnTo>
                    <a:pt x="35182" y="1216152"/>
                  </a:lnTo>
                  <a:lnTo>
                    <a:pt x="728471" y="41984"/>
                  </a:lnTo>
                  <a:lnTo>
                    <a:pt x="716279" y="21336"/>
                  </a:lnTo>
                  <a:lnTo>
                    <a:pt x="749601" y="21336"/>
                  </a:lnTo>
                  <a:lnTo>
                    <a:pt x="740663" y="6095"/>
                  </a:lnTo>
                  <a:lnTo>
                    <a:pt x="734567" y="0"/>
                  </a:lnTo>
                  <a:close/>
                </a:path>
                <a:path w="1454150" h="1240790">
                  <a:moveTo>
                    <a:pt x="35182" y="1216152"/>
                  </a:moveTo>
                  <a:lnTo>
                    <a:pt x="15239" y="1216152"/>
                  </a:lnTo>
                  <a:lnTo>
                    <a:pt x="24383" y="1234440"/>
                  </a:lnTo>
                  <a:lnTo>
                    <a:pt x="35182" y="1216152"/>
                  </a:lnTo>
                  <a:close/>
                </a:path>
                <a:path w="1454150" h="1240790">
                  <a:moveTo>
                    <a:pt x="1421761" y="1216152"/>
                  </a:moveTo>
                  <a:lnTo>
                    <a:pt x="35182" y="1216152"/>
                  </a:lnTo>
                  <a:lnTo>
                    <a:pt x="24383" y="1234440"/>
                  </a:lnTo>
                  <a:lnTo>
                    <a:pt x="1432559" y="1234440"/>
                  </a:lnTo>
                  <a:lnTo>
                    <a:pt x="1421761" y="1216152"/>
                  </a:lnTo>
                  <a:close/>
                </a:path>
                <a:path w="1454150" h="1240790">
                  <a:moveTo>
                    <a:pt x="749601" y="21336"/>
                  </a:moveTo>
                  <a:lnTo>
                    <a:pt x="740663" y="21336"/>
                  </a:lnTo>
                  <a:lnTo>
                    <a:pt x="728471" y="41984"/>
                  </a:lnTo>
                  <a:lnTo>
                    <a:pt x="1432559" y="1234440"/>
                  </a:lnTo>
                  <a:lnTo>
                    <a:pt x="1441703" y="1216152"/>
                  </a:lnTo>
                  <a:lnTo>
                    <a:pt x="1450320" y="1216152"/>
                  </a:lnTo>
                  <a:lnTo>
                    <a:pt x="749601" y="21336"/>
                  </a:lnTo>
                  <a:close/>
                </a:path>
                <a:path w="1454150" h="1240790">
                  <a:moveTo>
                    <a:pt x="1450320" y="1216152"/>
                  </a:moveTo>
                  <a:lnTo>
                    <a:pt x="1441703" y="1216152"/>
                  </a:lnTo>
                  <a:lnTo>
                    <a:pt x="1432559" y="1234440"/>
                  </a:lnTo>
                  <a:lnTo>
                    <a:pt x="1453896" y="1234440"/>
                  </a:lnTo>
                  <a:lnTo>
                    <a:pt x="1453896" y="1222248"/>
                  </a:lnTo>
                  <a:lnTo>
                    <a:pt x="1450320" y="1216152"/>
                  </a:lnTo>
                  <a:close/>
                </a:path>
                <a:path w="1454150" h="1240790">
                  <a:moveTo>
                    <a:pt x="740663" y="21336"/>
                  </a:moveTo>
                  <a:lnTo>
                    <a:pt x="716279" y="21336"/>
                  </a:lnTo>
                  <a:lnTo>
                    <a:pt x="728471" y="41984"/>
                  </a:lnTo>
                  <a:lnTo>
                    <a:pt x="740663" y="21336"/>
                  </a:lnTo>
                  <a:close/>
                </a:path>
              </a:pathLst>
            </a:custGeom>
            <a:solidFill>
              <a:srgbClr val="084F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7214616" y="5184647"/>
            <a:ext cx="167640" cy="1359535"/>
          </a:xfrm>
          <a:custGeom>
            <a:avLst/>
            <a:gdLst/>
            <a:ahLst/>
            <a:cxnLst/>
            <a:rect l="l" t="t" r="r" b="b"/>
            <a:pathLst>
              <a:path w="167640" h="1359534">
                <a:moveTo>
                  <a:pt x="167640" y="143256"/>
                </a:moveTo>
                <a:lnTo>
                  <a:pt x="108102" y="39624"/>
                </a:lnTo>
                <a:lnTo>
                  <a:pt x="85344" y="0"/>
                </a:lnTo>
                <a:lnTo>
                  <a:pt x="3048" y="143256"/>
                </a:lnTo>
                <a:lnTo>
                  <a:pt x="0" y="149352"/>
                </a:lnTo>
                <a:lnTo>
                  <a:pt x="0" y="155448"/>
                </a:lnTo>
                <a:lnTo>
                  <a:pt x="9144" y="170688"/>
                </a:lnTo>
                <a:lnTo>
                  <a:pt x="21336" y="170688"/>
                </a:lnTo>
                <a:lnTo>
                  <a:pt x="36576" y="164592"/>
                </a:lnTo>
                <a:lnTo>
                  <a:pt x="67056" y="109448"/>
                </a:lnTo>
                <a:lnTo>
                  <a:pt x="67056" y="1359408"/>
                </a:lnTo>
                <a:lnTo>
                  <a:pt x="106680" y="1359408"/>
                </a:lnTo>
                <a:lnTo>
                  <a:pt x="103784" y="106959"/>
                </a:lnTo>
                <a:lnTo>
                  <a:pt x="137160" y="164592"/>
                </a:lnTo>
                <a:lnTo>
                  <a:pt x="140208" y="167640"/>
                </a:lnTo>
                <a:lnTo>
                  <a:pt x="146304" y="170688"/>
                </a:lnTo>
                <a:lnTo>
                  <a:pt x="161544" y="170688"/>
                </a:lnTo>
                <a:lnTo>
                  <a:pt x="167640" y="155448"/>
                </a:lnTo>
                <a:lnTo>
                  <a:pt x="167640" y="1432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070595" y="4760467"/>
            <a:ext cx="266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endParaRPr sz="3600">
              <a:latin typeface="Constantia"/>
              <a:cs typeface="Constant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88707" y="5677681"/>
            <a:ext cx="1879600" cy="1398905"/>
          </a:xfrm>
          <a:prstGeom prst="rect">
            <a:avLst/>
          </a:prstGeom>
        </p:spPr>
        <p:txBody>
          <a:bodyPr vert="horz" wrap="square" lIns="0" tIns="234950" rIns="0" bIns="0" rtlCol="0">
            <a:spAutoFit/>
          </a:bodyPr>
          <a:lstStyle/>
          <a:p>
            <a:pPr marL="763270">
              <a:lnSpc>
                <a:spcPct val="100000"/>
              </a:lnSpc>
              <a:spcBef>
                <a:spcPts val="1850"/>
              </a:spcBef>
            </a:pPr>
            <a:r>
              <a:rPr sz="3600" b="1" i="1" spc="5">
                <a:solidFill>
                  <a:srgbClr val="FF0000"/>
                </a:solidFill>
                <a:latin typeface="Monotype Corsiva"/>
                <a:cs typeface="Monotype Corsiva"/>
              </a:rPr>
              <a:t>D</a:t>
            </a:r>
            <a:r>
              <a:rPr sz="3600" b="1" spc="7" baseline="-20833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endParaRPr sz="3600" baseline="-20833">
              <a:latin typeface="Constantia"/>
              <a:cs typeface="Constantia"/>
            </a:endParaRPr>
          </a:p>
          <a:p>
            <a:pPr marL="38100">
              <a:lnSpc>
                <a:spcPct val="100000"/>
              </a:lnSpc>
              <a:spcBef>
                <a:spcPts val="1380"/>
              </a:spcBef>
            </a:pPr>
            <a:r>
              <a:rPr sz="2800" b="1" i="1" spc="-35">
                <a:solidFill>
                  <a:srgbClr val="FF0000"/>
                </a:solidFill>
                <a:latin typeface="Constantia"/>
                <a:cs typeface="Constantia"/>
              </a:rPr>
              <a:t>Terminaux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191" y="350520"/>
            <a:ext cx="9144000" cy="6858000"/>
            <a:chOff x="774191" y="35052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774191" y="35052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12280" y="993647"/>
              <a:ext cx="1609344" cy="457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40551" y="1016507"/>
              <a:ext cx="329565" cy="9525"/>
            </a:xfrm>
            <a:custGeom>
              <a:avLst/>
              <a:gdLst/>
              <a:ahLst/>
              <a:cxnLst/>
              <a:rect l="l" t="t" r="r" b="b"/>
              <a:pathLst>
                <a:path w="329564" h="9525">
                  <a:moveTo>
                    <a:pt x="0" y="0"/>
                  </a:moveTo>
                  <a:lnTo>
                    <a:pt x="192024" y="0"/>
                  </a:lnTo>
                </a:path>
                <a:path w="329564" h="9525">
                  <a:moveTo>
                    <a:pt x="60960" y="3048"/>
                  </a:moveTo>
                  <a:lnTo>
                    <a:pt x="256032" y="3048"/>
                  </a:lnTo>
                </a:path>
                <a:path w="329564" h="9525">
                  <a:moveTo>
                    <a:pt x="60960" y="6096"/>
                  </a:moveTo>
                  <a:lnTo>
                    <a:pt x="256032" y="6096"/>
                  </a:lnTo>
                </a:path>
                <a:path w="329564" h="9525">
                  <a:moveTo>
                    <a:pt x="124968" y="9144"/>
                  </a:moveTo>
                  <a:lnTo>
                    <a:pt x="329184" y="9144"/>
                  </a:lnTo>
                </a:path>
              </a:pathLst>
            </a:custGeom>
            <a:ln w="3175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7359" y="996696"/>
              <a:ext cx="515111" cy="670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26480" y="1028700"/>
              <a:ext cx="1264920" cy="21590"/>
            </a:xfrm>
            <a:custGeom>
              <a:avLst/>
              <a:gdLst/>
              <a:ahLst/>
              <a:cxnLst/>
              <a:rect l="l" t="t" r="r" b="b"/>
              <a:pathLst>
                <a:path w="1264920" h="21590">
                  <a:moveTo>
                    <a:pt x="0" y="0"/>
                  </a:moveTo>
                  <a:lnTo>
                    <a:pt x="222503" y="0"/>
                  </a:lnTo>
                </a:path>
                <a:path w="1264920" h="21590">
                  <a:moveTo>
                    <a:pt x="67056" y="3048"/>
                  </a:moveTo>
                  <a:lnTo>
                    <a:pt x="304800" y="3048"/>
                  </a:lnTo>
                </a:path>
                <a:path w="1264920" h="21590">
                  <a:moveTo>
                    <a:pt x="67056" y="6096"/>
                  </a:moveTo>
                  <a:lnTo>
                    <a:pt x="304800" y="6096"/>
                  </a:lnTo>
                </a:path>
                <a:path w="1264920" h="21590">
                  <a:moveTo>
                    <a:pt x="137160" y="9144"/>
                  </a:moveTo>
                  <a:lnTo>
                    <a:pt x="396240" y="9144"/>
                  </a:lnTo>
                </a:path>
                <a:path w="1264920" h="21590">
                  <a:moveTo>
                    <a:pt x="216408" y="12192"/>
                  </a:moveTo>
                  <a:lnTo>
                    <a:pt x="521208" y="12192"/>
                  </a:lnTo>
                </a:path>
                <a:path w="1264920" h="21590">
                  <a:moveTo>
                    <a:pt x="1045464" y="12192"/>
                  </a:moveTo>
                  <a:lnTo>
                    <a:pt x="1264920" y="12192"/>
                  </a:lnTo>
                </a:path>
                <a:path w="1264920" h="21590">
                  <a:moveTo>
                    <a:pt x="216408" y="15240"/>
                  </a:moveTo>
                  <a:lnTo>
                    <a:pt x="521208" y="15240"/>
                  </a:lnTo>
                </a:path>
                <a:path w="1264920" h="21590">
                  <a:moveTo>
                    <a:pt x="1045464" y="15240"/>
                  </a:moveTo>
                  <a:lnTo>
                    <a:pt x="1264920" y="15240"/>
                  </a:lnTo>
                </a:path>
                <a:path w="1264920" h="21590">
                  <a:moveTo>
                    <a:pt x="298704" y="18287"/>
                  </a:moveTo>
                  <a:lnTo>
                    <a:pt x="740664" y="18287"/>
                  </a:lnTo>
                </a:path>
                <a:path w="1264920" h="21590">
                  <a:moveTo>
                    <a:pt x="877824" y="18287"/>
                  </a:moveTo>
                  <a:lnTo>
                    <a:pt x="1210055" y="18287"/>
                  </a:lnTo>
                </a:path>
                <a:path w="1264920" h="21590">
                  <a:moveTo>
                    <a:pt x="390144" y="21335"/>
                  </a:moveTo>
                  <a:lnTo>
                    <a:pt x="1139952" y="21335"/>
                  </a:lnTo>
                </a:path>
              </a:pathLst>
            </a:custGeom>
            <a:ln w="3175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38544" y="1053084"/>
              <a:ext cx="539750" cy="0"/>
            </a:xfrm>
            <a:custGeom>
              <a:avLst/>
              <a:gdLst/>
              <a:ahLst/>
              <a:cxnLst/>
              <a:rect l="l" t="t" r="r" b="b"/>
              <a:pathLst>
                <a:path w="539750">
                  <a:moveTo>
                    <a:pt x="0" y="0"/>
                  </a:moveTo>
                  <a:lnTo>
                    <a:pt x="539496" y="0"/>
                  </a:lnTo>
                </a:path>
              </a:pathLst>
            </a:custGeom>
            <a:ln w="3175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38544" y="1056132"/>
              <a:ext cx="539750" cy="3175"/>
            </a:xfrm>
            <a:custGeom>
              <a:avLst/>
              <a:gdLst/>
              <a:ahLst/>
              <a:cxnLst/>
              <a:rect l="l" t="t" r="r" b="b"/>
              <a:pathLst>
                <a:path w="539750" h="3175">
                  <a:moveTo>
                    <a:pt x="0" y="0"/>
                  </a:moveTo>
                  <a:lnTo>
                    <a:pt x="539496" y="0"/>
                  </a:lnTo>
                </a:path>
                <a:path w="539750" h="3175">
                  <a:moveTo>
                    <a:pt x="204215" y="3048"/>
                  </a:moveTo>
                  <a:lnTo>
                    <a:pt x="380999" y="3048"/>
                  </a:lnTo>
                </a:path>
              </a:pathLst>
            </a:custGeom>
            <a:ln w="3175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10783" y="996696"/>
              <a:ext cx="2170176" cy="1005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22119" y="1065275"/>
              <a:ext cx="48895" cy="3175"/>
            </a:xfrm>
            <a:custGeom>
              <a:avLst/>
              <a:gdLst/>
              <a:ahLst/>
              <a:cxnLst/>
              <a:rect l="l" t="t" r="r" b="b"/>
              <a:pathLst>
                <a:path w="48894" h="3175">
                  <a:moveTo>
                    <a:pt x="0" y="0"/>
                  </a:moveTo>
                  <a:lnTo>
                    <a:pt x="48768" y="0"/>
                  </a:lnTo>
                </a:path>
                <a:path w="48894" h="3175">
                  <a:moveTo>
                    <a:pt x="0" y="3048"/>
                  </a:moveTo>
                  <a:lnTo>
                    <a:pt x="48768" y="3048"/>
                  </a:lnTo>
                </a:path>
              </a:pathLst>
            </a:custGeom>
            <a:ln w="3175">
              <a:solidFill>
                <a:srgbClr val="28B8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4191" y="996696"/>
              <a:ext cx="1103376" cy="1920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24711" y="1188720"/>
              <a:ext cx="198119" cy="335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4191" y="1188720"/>
              <a:ext cx="313944" cy="426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88135" y="1223772"/>
              <a:ext cx="76200" cy="6350"/>
            </a:xfrm>
            <a:custGeom>
              <a:avLst/>
              <a:gdLst/>
              <a:ahLst/>
              <a:cxnLst/>
              <a:rect l="l" t="t" r="r" b="b"/>
              <a:pathLst>
                <a:path w="76200" h="6350">
                  <a:moveTo>
                    <a:pt x="21335" y="0"/>
                  </a:moveTo>
                  <a:lnTo>
                    <a:pt x="76200" y="0"/>
                  </a:lnTo>
                </a:path>
                <a:path w="76200" h="6350">
                  <a:moveTo>
                    <a:pt x="21335" y="3048"/>
                  </a:moveTo>
                  <a:lnTo>
                    <a:pt x="76200" y="3048"/>
                  </a:lnTo>
                </a:path>
                <a:path w="76200" h="6350">
                  <a:moveTo>
                    <a:pt x="0" y="6095"/>
                  </a:moveTo>
                  <a:lnTo>
                    <a:pt x="57912" y="6095"/>
                  </a:lnTo>
                </a:path>
              </a:pathLst>
            </a:custGeom>
            <a:ln w="3175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4191" y="1232916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39" y="0"/>
                  </a:lnTo>
                </a:path>
              </a:pathLst>
            </a:custGeom>
            <a:ln w="3175">
              <a:solidFill>
                <a:srgbClr val="73F1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4607" y="1232916"/>
              <a:ext cx="76200" cy="6350"/>
            </a:xfrm>
            <a:custGeom>
              <a:avLst/>
              <a:gdLst/>
              <a:ahLst/>
              <a:cxnLst/>
              <a:rect l="l" t="t" r="r" b="b"/>
              <a:pathLst>
                <a:path w="76200" h="6350">
                  <a:moveTo>
                    <a:pt x="18287" y="0"/>
                  </a:moveTo>
                  <a:lnTo>
                    <a:pt x="76200" y="0"/>
                  </a:lnTo>
                </a:path>
                <a:path w="76200" h="6350">
                  <a:moveTo>
                    <a:pt x="0" y="3048"/>
                  </a:moveTo>
                  <a:lnTo>
                    <a:pt x="54864" y="3048"/>
                  </a:lnTo>
                </a:path>
                <a:path w="76200" h="6350">
                  <a:moveTo>
                    <a:pt x="0" y="6096"/>
                  </a:moveTo>
                  <a:lnTo>
                    <a:pt x="54864" y="6096"/>
                  </a:lnTo>
                </a:path>
              </a:pathLst>
            </a:custGeom>
            <a:ln w="3175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4191" y="1234439"/>
              <a:ext cx="234695" cy="152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96695" y="1242059"/>
              <a:ext cx="97790" cy="9525"/>
            </a:xfrm>
            <a:custGeom>
              <a:avLst/>
              <a:gdLst/>
              <a:ahLst/>
              <a:cxnLst/>
              <a:rect l="l" t="t" r="r" b="b"/>
              <a:pathLst>
                <a:path w="97790" h="9525">
                  <a:moveTo>
                    <a:pt x="36575" y="0"/>
                  </a:moveTo>
                  <a:lnTo>
                    <a:pt x="97535" y="0"/>
                  </a:lnTo>
                </a:path>
                <a:path w="97790" h="9525">
                  <a:moveTo>
                    <a:pt x="21335" y="3048"/>
                  </a:moveTo>
                  <a:lnTo>
                    <a:pt x="76199" y="3048"/>
                  </a:lnTo>
                </a:path>
                <a:path w="97790" h="9525">
                  <a:moveTo>
                    <a:pt x="0" y="6095"/>
                  </a:moveTo>
                  <a:lnTo>
                    <a:pt x="57912" y="6095"/>
                  </a:lnTo>
                </a:path>
                <a:path w="97790" h="9525">
                  <a:moveTo>
                    <a:pt x="0" y="9143"/>
                  </a:moveTo>
                  <a:lnTo>
                    <a:pt x="57912" y="9143"/>
                  </a:lnTo>
                </a:path>
              </a:pathLst>
            </a:custGeom>
            <a:ln w="3175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74191" y="1222247"/>
              <a:ext cx="438911" cy="914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74191" y="1313687"/>
              <a:ext cx="164592" cy="6400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75715" y="1377695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h="3175">
                  <a:moveTo>
                    <a:pt x="-1524" y="1524"/>
                  </a:moveTo>
                  <a:lnTo>
                    <a:pt x="1524" y="1524"/>
                  </a:lnTo>
                </a:path>
              </a:pathLst>
            </a:custGeom>
            <a:ln w="3175">
              <a:solidFill>
                <a:srgbClr val="70F0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834644" y="499364"/>
            <a:ext cx="88874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>
                <a:solidFill>
                  <a:srgbClr val="FF0000"/>
                </a:solidFill>
                <a:latin typeface="Times New Roman"/>
                <a:cs typeface="Times New Roman"/>
              </a:rPr>
              <a:t>I) </a:t>
            </a:r>
            <a:r>
              <a:rPr sz="4800" spc="-5">
                <a:solidFill>
                  <a:srgbClr val="FF0000"/>
                </a:solidFill>
                <a:latin typeface="Calibri"/>
                <a:cs typeface="Calibri"/>
              </a:rPr>
              <a:t>Analyse </a:t>
            </a:r>
            <a:r>
              <a:rPr sz="4800" spc="-25">
                <a:solidFill>
                  <a:srgbClr val="FF0000"/>
                </a:solidFill>
                <a:latin typeface="Calibri"/>
                <a:cs typeface="Calibri"/>
              </a:rPr>
              <a:t>syntaxique</a:t>
            </a:r>
            <a:r>
              <a:rPr sz="4800" strike="noStrike" spc="-1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800" strike="noStrike" spc="-15">
                <a:solidFill>
                  <a:srgbClr val="FF0000"/>
                </a:solidFill>
                <a:latin typeface="Calibri"/>
                <a:cs typeface="Calibri"/>
              </a:rPr>
              <a:t>Descendante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1232" y="1369217"/>
            <a:ext cx="9096783" cy="5761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1125" marR="455295">
              <a:lnSpc>
                <a:spcPct val="100000"/>
              </a:lnSpc>
              <a:spcBef>
                <a:spcPts val="90"/>
              </a:spcBef>
              <a:tabLst>
                <a:tab pos="3999865" algn="l"/>
              </a:tabLst>
            </a:pPr>
            <a:r>
              <a:rPr sz="3200" b="1" spc="-55">
                <a:latin typeface="Constantia"/>
                <a:cs typeface="Constantia"/>
              </a:rPr>
              <a:t>Avant</a:t>
            </a:r>
            <a:r>
              <a:rPr sz="3200" b="1" spc="-105">
                <a:latin typeface="Constantia"/>
                <a:cs typeface="Constantia"/>
              </a:rPr>
              <a:t> </a:t>
            </a:r>
            <a:r>
              <a:rPr sz="3200" b="1" spc="-25">
                <a:latin typeface="Constantia"/>
                <a:cs typeface="Constantia"/>
              </a:rPr>
              <a:t>de</a:t>
            </a:r>
            <a:r>
              <a:rPr sz="3200" b="1" spc="-95">
                <a:latin typeface="Constantia"/>
                <a:cs typeface="Constantia"/>
              </a:rPr>
              <a:t> </a:t>
            </a:r>
            <a:r>
              <a:rPr sz="3200" b="1" spc="-25">
                <a:latin typeface="Constantia"/>
                <a:cs typeface="Constantia"/>
              </a:rPr>
              <a:t>construire	un analyseur</a:t>
            </a:r>
            <a:r>
              <a:rPr sz="3200" b="1" spc="-180">
                <a:latin typeface="Constantia"/>
                <a:cs typeface="Constantia"/>
              </a:rPr>
              <a:t> </a:t>
            </a:r>
            <a:r>
              <a:rPr sz="3200" b="1" spc="-15">
                <a:latin typeface="Constantia"/>
                <a:cs typeface="Constantia"/>
              </a:rPr>
              <a:t>syntaxique  descendant, </a:t>
            </a:r>
            <a:r>
              <a:rPr sz="3200" b="1" spc="-5">
                <a:latin typeface="Constantia"/>
                <a:cs typeface="Constantia"/>
              </a:rPr>
              <a:t>il </a:t>
            </a:r>
            <a:r>
              <a:rPr sz="3200" b="1" spc="-25">
                <a:latin typeface="Constantia"/>
                <a:cs typeface="Constantia"/>
              </a:rPr>
              <a:t>faudrait que la grammaire  </a:t>
            </a:r>
            <a:r>
              <a:rPr sz="3200" b="1" spc="-20">
                <a:latin typeface="Constantia"/>
                <a:cs typeface="Constantia"/>
              </a:rPr>
              <a:t>représentant le </a:t>
            </a:r>
            <a:r>
              <a:rPr sz="3200" b="1" spc="-35">
                <a:latin typeface="Constantia"/>
                <a:cs typeface="Constantia"/>
              </a:rPr>
              <a:t>code </a:t>
            </a:r>
            <a:r>
              <a:rPr sz="3200" b="1" spc="-30">
                <a:latin typeface="Constantia"/>
                <a:cs typeface="Constantia"/>
              </a:rPr>
              <a:t>source</a:t>
            </a:r>
            <a:r>
              <a:rPr sz="3200" b="1" spc="-215">
                <a:latin typeface="Constantia"/>
                <a:cs typeface="Constantia"/>
              </a:rPr>
              <a:t> </a:t>
            </a:r>
            <a:r>
              <a:rPr sz="3200" b="1" spc="-5">
                <a:latin typeface="Constantia"/>
                <a:cs typeface="Constantia"/>
              </a:rPr>
              <a:t>soit:</a:t>
            </a:r>
            <a:endParaRPr sz="3200">
              <a:latin typeface="Constantia"/>
              <a:cs typeface="Constantia"/>
            </a:endParaRPr>
          </a:p>
          <a:p>
            <a:pPr marL="650240">
              <a:lnSpc>
                <a:spcPct val="100000"/>
              </a:lnSpc>
              <a:spcBef>
                <a:spcPts val="15"/>
              </a:spcBef>
              <a:tabLst>
                <a:tab pos="1095375" algn="l"/>
              </a:tabLst>
            </a:pPr>
            <a:r>
              <a:rPr sz="2800" b="1" spc="5">
                <a:solidFill>
                  <a:srgbClr val="CC9900"/>
                </a:solidFill>
                <a:latin typeface="Constantia"/>
                <a:cs typeface="Constantia"/>
              </a:rPr>
              <a:t>1.	</a:t>
            </a:r>
            <a:r>
              <a:rPr sz="2800" b="1" spc="-20">
                <a:solidFill>
                  <a:srgbClr val="996600"/>
                </a:solidFill>
                <a:latin typeface="Constantia"/>
                <a:cs typeface="Constantia"/>
              </a:rPr>
              <a:t>Factorisée </a:t>
            </a:r>
            <a:r>
              <a:rPr sz="2800" b="1">
                <a:solidFill>
                  <a:srgbClr val="996600"/>
                </a:solidFill>
                <a:latin typeface="Constantia"/>
                <a:cs typeface="Constantia"/>
              </a:rPr>
              <a:t>à</a:t>
            </a:r>
            <a:r>
              <a:rPr sz="2800" b="1" spc="-305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2800" b="1">
                <a:solidFill>
                  <a:srgbClr val="996600"/>
                </a:solidFill>
                <a:latin typeface="Constantia"/>
                <a:cs typeface="Constantia"/>
              </a:rPr>
              <a:t>gauche</a:t>
            </a:r>
            <a:endParaRPr sz="2800">
              <a:latin typeface="Constantia"/>
              <a:cs typeface="Constantia"/>
            </a:endParaRPr>
          </a:p>
          <a:p>
            <a:pPr marL="650240">
              <a:lnSpc>
                <a:spcPct val="100000"/>
              </a:lnSpc>
              <a:tabLst>
                <a:tab pos="1095375" algn="l"/>
              </a:tabLst>
            </a:pPr>
            <a:r>
              <a:rPr sz="2800" b="1" spc="5">
                <a:solidFill>
                  <a:srgbClr val="CC9900"/>
                </a:solidFill>
                <a:latin typeface="Constantia"/>
                <a:cs typeface="Constantia"/>
              </a:rPr>
              <a:t>2.	</a:t>
            </a:r>
            <a:r>
              <a:rPr sz="2800" b="1" spc="-20">
                <a:solidFill>
                  <a:srgbClr val="996600"/>
                </a:solidFill>
                <a:latin typeface="Constantia"/>
                <a:cs typeface="Constantia"/>
              </a:rPr>
              <a:t>Non récursive </a:t>
            </a:r>
            <a:r>
              <a:rPr sz="2800" b="1">
                <a:solidFill>
                  <a:srgbClr val="996600"/>
                </a:solidFill>
                <a:latin typeface="Constantia"/>
                <a:cs typeface="Constantia"/>
              </a:rPr>
              <a:t>à</a:t>
            </a:r>
            <a:r>
              <a:rPr sz="2800" b="1" spc="-340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2800" b="1">
                <a:solidFill>
                  <a:srgbClr val="996600"/>
                </a:solidFill>
                <a:latin typeface="Constantia"/>
                <a:cs typeface="Constantia"/>
              </a:rPr>
              <a:t>gauche</a:t>
            </a:r>
            <a:endParaRPr sz="2800">
              <a:latin typeface="Constantia"/>
              <a:cs typeface="Constantia"/>
            </a:endParaRPr>
          </a:p>
          <a:p>
            <a:pPr marL="38100" marR="30480" algn="just">
              <a:lnSpc>
                <a:spcPct val="103200"/>
              </a:lnSpc>
              <a:spcBef>
                <a:spcPts val="455"/>
              </a:spcBef>
            </a:pPr>
            <a:r>
              <a:rPr sz="2800" b="1" spc="5">
                <a:solidFill>
                  <a:srgbClr val="CC9900"/>
                </a:solidFill>
                <a:latin typeface="Constantia"/>
                <a:cs typeface="Constantia"/>
              </a:rPr>
              <a:t>Définition: </a:t>
            </a:r>
            <a:r>
              <a:rPr sz="2800" b="1" spc="-15">
                <a:latin typeface="Constantia"/>
                <a:cs typeface="Constantia"/>
              </a:rPr>
              <a:t>soit </a:t>
            </a:r>
            <a:r>
              <a:rPr sz="3600" b="1" i="1" spc="5">
                <a:solidFill>
                  <a:srgbClr val="996600"/>
                </a:solidFill>
                <a:latin typeface="Monotype Corsiva"/>
                <a:cs typeface="Monotype Corsiva"/>
              </a:rPr>
              <a:t>G</a:t>
            </a:r>
            <a:r>
              <a:rPr sz="2800" b="1" spc="5">
                <a:solidFill>
                  <a:srgbClr val="996600"/>
                </a:solidFill>
                <a:latin typeface="Bell MT"/>
                <a:cs typeface="Bell MT"/>
              </a:rPr>
              <a:t>=</a:t>
            </a:r>
            <a:r>
              <a:rPr sz="2800" b="1" spc="5">
                <a:solidFill>
                  <a:srgbClr val="996600"/>
                </a:solidFill>
                <a:latin typeface="Arial Unicode MS"/>
                <a:cs typeface="Arial Unicode MS"/>
              </a:rPr>
              <a:t>(X,V,S </a:t>
            </a:r>
            <a:r>
              <a:rPr sz="2800" b="1" spc="15">
                <a:solidFill>
                  <a:srgbClr val="996600"/>
                </a:solidFill>
                <a:latin typeface="Arial Unicode MS"/>
                <a:cs typeface="Arial Unicode MS"/>
              </a:rPr>
              <a:t>,P) </a:t>
            </a:r>
            <a:r>
              <a:rPr sz="2800" b="1" spc="-20">
                <a:latin typeface="Constantia"/>
                <a:cs typeface="Constantia"/>
              </a:rPr>
              <a:t>une </a:t>
            </a:r>
            <a:r>
              <a:rPr sz="2800" b="1" spc="-15">
                <a:latin typeface="Constantia"/>
                <a:cs typeface="Constantia"/>
              </a:rPr>
              <a:t>grammaire de </a:t>
            </a:r>
            <a:r>
              <a:rPr sz="2800" b="1" spc="-5">
                <a:latin typeface="Constantia"/>
                <a:cs typeface="Constantia"/>
              </a:rPr>
              <a:t>type </a:t>
            </a:r>
            <a:r>
              <a:rPr sz="2800" b="1">
                <a:latin typeface="Constantia"/>
                <a:cs typeface="Constantia"/>
              </a:rPr>
              <a:t>2  </a:t>
            </a:r>
            <a:r>
              <a:rPr sz="2800" b="1" spc="-20">
                <a:latin typeface="Constantia"/>
                <a:cs typeface="Constantia"/>
              </a:rPr>
              <a:t>une</a:t>
            </a:r>
            <a:r>
              <a:rPr sz="2800" b="1" spc="-75">
                <a:latin typeface="Constantia"/>
                <a:cs typeface="Constantia"/>
              </a:rPr>
              <a:t> </a:t>
            </a:r>
            <a:r>
              <a:rPr sz="2800" b="1" spc="-5">
                <a:latin typeface="Constantia"/>
                <a:cs typeface="Constantia"/>
              </a:rPr>
              <a:t>R.P</a:t>
            </a:r>
            <a:r>
              <a:rPr sz="2800" b="1" spc="-85">
                <a:latin typeface="Constantia"/>
                <a:cs typeface="Constantia"/>
              </a:rPr>
              <a:t> </a:t>
            </a:r>
            <a:r>
              <a:rPr sz="2800" b="1" spc="-15">
                <a:latin typeface="Constantia"/>
                <a:cs typeface="Constantia"/>
              </a:rPr>
              <a:t>est</a:t>
            </a:r>
            <a:r>
              <a:rPr sz="2800" b="1" spc="-100">
                <a:latin typeface="Constantia"/>
                <a:cs typeface="Constantia"/>
              </a:rPr>
              <a:t> </a:t>
            </a:r>
            <a:r>
              <a:rPr sz="2800" b="1" spc="-15">
                <a:latin typeface="Constantia"/>
                <a:cs typeface="Constantia"/>
              </a:rPr>
              <a:t>dite</a:t>
            </a:r>
            <a:r>
              <a:rPr sz="2800" b="1" spc="-70">
                <a:latin typeface="Constantia"/>
                <a:cs typeface="Constantia"/>
              </a:rPr>
              <a:t> </a:t>
            </a:r>
            <a:r>
              <a:rPr sz="2800" b="1" spc="-5">
                <a:latin typeface="Constantia"/>
                <a:cs typeface="Constantia"/>
              </a:rPr>
              <a:t>non</a:t>
            </a:r>
            <a:r>
              <a:rPr sz="2800" b="1" spc="-65">
                <a:latin typeface="Constantia"/>
                <a:cs typeface="Constantia"/>
              </a:rPr>
              <a:t> </a:t>
            </a:r>
            <a:r>
              <a:rPr sz="2800" b="1" spc="-10">
                <a:solidFill>
                  <a:srgbClr val="006666"/>
                </a:solidFill>
                <a:latin typeface="Constantia"/>
                <a:cs typeface="Constantia"/>
              </a:rPr>
              <a:t>factorisée</a:t>
            </a:r>
            <a:r>
              <a:rPr sz="2800" b="1" spc="-130">
                <a:solidFill>
                  <a:srgbClr val="006666"/>
                </a:solidFill>
                <a:latin typeface="Constantia"/>
                <a:cs typeface="Constantia"/>
              </a:rPr>
              <a:t> </a:t>
            </a:r>
            <a:r>
              <a:rPr sz="2800" b="1">
                <a:solidFill>
                  <a:srgbClr val="006666"/>
                </a:solidFill>
                <a:latin typeface="Constantia"/>
                <a:cs typeface="Constantia"/>
              </a:rPr>
              <a:t>à</a:t>
            </a:r>
            <a:r>
              <a:rPr sz="2800" b="1" spc="-140">
                <a:solidFill>
                  <a:srgbClr val="006666"/>
                </a:solidFill>
                <a:latin typeface="Constantia"/>
                <a:cs typeface="Constantia"/>
              </a:rPr>
              <a:t> </a:t>
            </a:r>
            <a:r>
              <a:rPr sz="2800" b="1" spc="-10">
                <a:solidFill>
                  <a:srgbClr val="006666"/>
                </a:solidFill>
                <a:latin typeface="Constantia"/>
                <a:cs typeface="Constantia"/>
              </a:rPr>
              <a:t>gauche</a:t>
            </a:r>
            <a:r>
              <a:rPr sz="2800" b="1" spc="-45">
                <a:solidFill>
                  <a:srgbClr val="006666"/>
                </a:solidFill>
                <a:latin typeface="Constantia"/>
                <a:cs typeface="Constantia"/>
              </a:rPr>
              <a:t> </a:t>
            </a:r>
            <a:r>
              <a:rPr sz="3200" b="1" spc="-10">
                <a:solidFill>
                  <a:srgbClr val="FF0000"/>
                </a:solidFill>
                <a:latin typeface="Symbol"/>
                <a:cs typeface="Symbol"/>
              </a:rPr>
              <a:t></a:t>
            </a:r>
            <a:r>
              <a:rPr sz="3200" b="1" spc="-19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>
                <a:latin typeface="Constantia"/>
                <a:cs typeface="Constantia"/>
              </a:rPr>
              <a:t>elle</a:t>
            </a:r>
            <a:r>
              <a:rPr sz="2800" b="1" spc="-114">
                <a:latin typeface="Constantia"/>
                <a:cs typeface="Constantia"/>
              </a:rPr>
              <a:t> </a:t>
            </a:r>
            <a:r>
              <a:rPr sz="2800" b="1" spc="-15">
                <a:latin typeface="Constantia"/>
                <a:cs typeface="Constantia"/>
              </a:rPr>
              <a:t>est</a:t>
            </a:r>
            <a:r>
              <a:rPr sz="2800" b="1" spc="-125">
                <a:latin typeface="Constantia"/>
                <a:cs typeface="Constantia"/>
              </a:rPr>
              <a:t> </a:t>
            </a:r>
            <a:r>
              <a:rPr sz="2800" b="1" spc="-15">
                <a:latin typeface="Constantia"/>
                <a:cs typeface="Constantia"/>
              </a:rPr>
              <a:t>de</a:t>
            </a:r>
            <a:r>
              <a:rPr sz="2800" b="1" spc="-35">
                <a:latin typeface="Constantia"/>
                <a:cs typeface="Constantia"/>
              </a:rPr>
              <a:t> </a:t>
            </a:r>
            <a:r>
              <a:rPr sz="2800" b="1" spc="-30">
                <a:latin typeface="Constantia"/>
                <a:cs typeface="Constantia"/>
              </a:rPr>
              <a:t>l  </a:t>
            </a:r>
            <a:r>
              <a:rPr sz="2800" b="1">
                <a:latin typeface="Constantia"/>
                <a:cs typeface="Constantia"/>
              </a:rPr>
              <a:t>forme: </a:t>
            </a:r>
            <a:r>
              <a:rPr sz="3600" b="1" spc="-5">
                <a:solidFill>
                  <a:srgbClr val="006666"/>
                </a:solidFill>
                <a:latin typeface="Constantia"/>
                <a:cs typeface="Constantia"/>
              </a:rPr>
              <a:t>A</a:t>
            </a:r>
            <a:r>
              <a:rPr sz="3600" b="1" spc="-5">
                <a:solidFill>
                  <a:srgbClr val="006666"/>
                </a:solidFill>
                <a:latin typeface="Times New Roman"/>
                <a:cs typeface="Times New Roman"/>
              </a:rPr>
              <a:t>→</a:t>
            </a:r>
            <a:r>
              <a:rPr sz="3600" b="1" spc="-5">
                <a:solidFill>
                  <a:srgbClr val="FF0000"/>
                </a:solidFill>
                <a:latin typeface="Constantia"/>
                <a:cs typeface="Constantia"/>
              </a:rPr>
              <a:t>x</a:t>
            </a:r>
            <a:r>
              <a:rPr sz="3600" b="1" spc="-5">
                <a:solidFill>
                  <a:srgbClr val="006666"/>
                </a:solidFill>
                <a:latin typeface="Symbol"/>
                <a:cs typeface="Symbol"/>
              </a:rPr>
              <a:t></a:t>
            </a:r>
            <a:r>
              <a:rPr sz="3600" b="1" spc="-7" baseline="-20833">
                <a:solidFill>
                  <a:srgbClr val="006666"/>
                </a:solidFill>
                <a:latin typeface="Constantia"/>
                <a:cs typeface="Constantia"/>
              </a:rPr>
              <a:t>i</a:t>
            </a:r>
            <a:r>
              <a:rPr sz="3600" spc="-5">
                <a:solidFill>
                  <a:srgbClr val="FF6600"/>
                </a:solidFill>
                <a:latin typeface="Arial Black"/>
                <a:cs typeface="Arial Black"/>
              </a:rPr>
              <a:t>/</a:t>
            </a:r>
            <a:r>
              <a:rPr sz="2800" b="1" spc="-5">
                <a:solidFill>
                  <a:srgbClr val="006666"/>
                </a:solidFill>
                <a:latin typeface="Symbol"/>
                <a:cs typeface="Symbol"/>
              </a:rPr>
              <a:t></a:t>
            </a:r>
            <a:r>
              <a:rPr sz="2850" b="1" spc="-7" baseline="-19005">
                <a:solidFill>
                  <a:srgbClr val="006666"/>
                </a:solidFill>
                <a:latin typeface="Constantia"/>
                <a:cs typeface="Constantia"/>
              </a:rPr>
              <a:t>j </a:t>
            </a:r>
            <a:r>
              <a:rPr sz="2800" b="1" spc="-35">
                <a:latin typeface="Constantia"/>
                <a:cs typeface="Constantia"/>
              </a:rPr>
              <a:t>avec </a:t>
            </a:r>
            <a:r>
              <a:rPr sz="3100" b="1" spc="-85">
                <a:solidFill>
                  <a:srgbClr val="996600"/>
                </a:solidFill>
                <a:latin typeface="Constantia"/>
                <a:cs typeface="Constantia"/>
              </a:rPr>
              <a:t>A</a:t>
            </a:r>
            <a:r>
              <a:rPr sz="3100" b="1" spc="-85">
                <a:solidFill>
                  <a:srgbClr val="996600"/>
                </a:solidFill>
                <a:latin typeface="Symbol"/>
                <a:cs typeface="Symbol"/>
              </a:rPr>
              <a:t></a:t>
            </a:r>
            <a:r>
              <a:rPr sz="3100" b="1" spc="-85">
                <a:solidFill>
                  <a:srgbClr val="996600"/>
                </a:solidFill>
                <a:latin typeface="Constantia"/>
                <a:cs typeface="Constantia"/>
              </a:rPr>
              <a:t>V</a:t>
            </a:r>
            <a:r>
              <a:rPr sz="3100" b="1" spc="-85">
                <a:latin typeface="Constantia"/>
                <a:cs typeface="Constantia"/>
              </a:rPr>
              <a:t>, </a:t>
            </a:r>
            <a:r>
              <a:rPr sz="3100" b="1">
                <a:solidFill>
                  <a:srgbClr val="FF0000"/>
                </a:solidFill>
                <a:latin typeface="Constantia"/>
                <a:cs typeface="Constantia"/>
              </a:rPr>
              <a:t>x</a:t>
            </a:r>
            <a:r>
              <a:rPr sz="3100" b="1">
                <a:solidFill>
                  <a:srgbClr val="FF0000"/>
                </a:solidFill>
                <a:latin typeface="Symbol"/>
                <a:cs typeface="Symbol"/>
              </a:rPr>
              <a:t></a:t>
            </a:r>
            <a:r>
              <a:rPr sz="3100" b="1">
                <a:solidFill>
                  <a:srgbClr val="FF0000"/>
                </a:solidFill>
                <a:latin typeface="Constantia"/>
                <a:cs typeface="Constantia"/>
              </a:rPr>
              <a:t>X </a:t>
            </a:r>
            <a:r>
              <a:rPr sz="3100" b="1" spc="-10">
                <a:latin typeface="Constantia"/>
                <a:cs typeface="Constantia"/>
              </a:rPr>
              <a:t>et </a:t>
            </a:r>
            <a:r>
              <a:rPr sz="3100" b="1" spc="-5">
                <a:solidFill>
                  <a:srgbClr val="996600"/>
                </a:solidFill>
                <a:latin typeface="Symbol"/>
                <a:cs typeface="Symbol"/>
              </a:rPr>
              <a:t></a:t>
            </a:r>
            <a:r>
              <a:rPr sz="3150" b="1" spc="-7" baseline="-19841">
                <a:solidFill>
                  <a:srgbClr val="996600"/>
                </a:solidFill>
                <a:latin typeface="Constantia"/>
                <a:cs typeface="Constantia"/>
              </a:rPr>
              <a:t>i 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,</a:t>
            </a:r>
            <a:r>
              <a:rPr sz="3100" b="1" spc="-415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3100" b="1">
                <a:solidFill>
                  <a:srgbClr val="996600"/>
                </a:solidFill>
                <a:latin typeface="Symbol"/>
                <a:cs typeface="Symbol"/>
              </a:rPr>
              <a:t></a:t>
            </a:r>
            <a:r>
              <a:rPr sz="3150" b="1" baseline="-19841">
                <a:solidFill>
                  <a:srgbClr val="996600"/>
                </a:solidFill>
                <a:latin typeface="Constantia"/>
                <a:cs typeface="Constantia"/>
              </a:rPr>
              <a:t>j</a:t>
            </a:r>
            <a:r>
              <a:rPr sz="3100" b="1">
                <a:solidFill>
                  <a:srgbClr val="996600"/>
                </a:solidFill>
                <a:latin typeface="Symbol"/>
                <a:cs typeface="Symbol"/>
              </a:rPr>
              <a:t>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(X</a:t>
            </a:r>
            <a:r>
              <a:rPr sz="3100" b="1">
                <a:solidFill>
                  <a:srgbClr val="996600"/>
                </a:solidFill>
                <a:latin typeface="Symbol"/>
                <a:cs typeface="Symbol"/>
              </a:rPr>
              <a:t>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V)*</a:t>
            </a:r>
            <a:endParaRPr sz="3100">
              <a:latin typeface="Constantia"/>
              <a:cs typeface="Constantia"/>
            </a:endParaRPr>
          </a:p>
          <a:p>
            <a:pPr marL="38100" marR="46990" algn="just">
              <a:lnSpc>
                <a:spcPct val="108200"/>
              </a:lnSpc>
              <a:spcBef>
                <a:spcPts val="1535"/>
              </a:spcBef>
            </a:pPr>
            <a:r>
              <a:rPr sz="2800" b="1" spc="-5">
                <a:solidFill>
                  <a:srgbClr val="CC9900"/>
                </a:solidFill>
                <a:latin typeface="Constantia"/>
                <a:cs typeface="Constantia"/>
              </a:rPr>
              <a:t>Exemple:</a:t>
            </a:r>
            <a:r>
              <a:rPr sz="2800" b="1" spc="-65">
                <a:solidFill>
                  <a:srgbClr val="CC9900"/>
                </a:solidFill>
                <a:latin typeface="Constantia"/>
                <a:cs typeface="Constantia"/>
              </a:rPr>
              <a:t> </a:t>
            </a:r>
            <a:r>
              <a:rPr sz="2800" b="1" spc="-25">
                <a:latin typeface="Constantia"/>
                <a:cs typeface="Constantia"/>
              </a:rPr>
              <a:t>Cette</a:t>
            </a:r>
            <a:r>
              <a:rPr sz="2800" b="1" spc="-165">
                <a:latin typeface="Constantia"/>
                <a:cs typeface="Constantia"/>
              </a:rPr>
              <a:t> </a:t>
            </a:r>
            <a:r>
              <a:rPr sz="2800" b="1" spc="-10">
                <a:latin typeface="Constantia"/>
                <a:cs typeface="Constantia"/>
              </a:rPr>
              <a:t>grammaire</a:t>
            </a:r>
            <a:r>
              <a:rPr sz="2800" b="1" spc="-160">
                <a:latin typeface="Constantia"/>
                <a:cs typeface="Constantia"/>
              </a:rPr>
              <a:t> </a:t>
            </a:r>
            <a:r>
              <a:rPr sz="2800" b="1" spc="-15">
                <a:latin typeface="Constantia"/>
                <a:cs typeface="Constantia"/>
              </a:rPr>
              <a:t>est</a:t>
            </a:r>
            <a:r>
              <a:rPr sz="2800" b="1" spc="-60">
                <a:latin typeface="Constantia"/>
                <a:cs typeface="Constantia"/>
              </a:rPr>
              <a:t> </a:t>
            </a:r>
            <a:r>
              <a:rPr sz="2800" b="1" spc="-5">
                <a:latin typeface="Constantia"/>
                <a:cs typeface="Constantia"/>
              </a:rPr>
              <a:t>non</a:t>
            </a:r>
            <a:r>
              <a:rPr sz="2800" b="1" spc="-45">
                <a:latin typeface="Constantia"/>
                <a:cs typeface="Constantia"/>
              </a:rPr>
              <a:t> </a:t>
            </a:r>
            <a:r>
              <a:rPr sz="2800" b="1" spc="-10">
                <a:solidFill>
                  <a:srgbClr val="006666"/>
                </a:solidFill>
                <a:latin typeface="Constantia"/>
                <a:cs typeface="Constantia"/>
              </a:rPr>
              <a:t>factorisée</a:t>
            </a:r>
            <a:r>
              <a:rPr sz="2800" b="1" spc="-155">
                <a:solidFill>
                  <a:srgbClr val="006666"/>
                </a:solidFill>
                <a:latin typeface="Constantia"/>
                <a:cs typeface="Constantia"/>
              </a:rPr>
              <a:t> </a:t>
            </a:r>
            <a:r>
              <a:rPr sz="2800" b="1">
                <a:solidFill>
                  <a:srgbClr val="006666"/>
                </a:solidFill>
                <a:latin typeface="Constantia"/>
                <a:cs typeface="Constantia"/>
              </a:rPr>
              <a:t>à</a:t>
            </a:r>
            <a:r>
              <a:rPr sz="2800" b="1" spc="-114">
                <a:solidFill>
                  <a:srgbClr val="006666"/>
                </a:solidFill>
                <a:latin typeface="Constantia"/>
                <a:cs typeface="Constantia"/>
              </a:rPr>
              <a:t> </a:t>
            </a:r>
            <a:r>
              <a:rPr sz="2800" b="1">
                <a:solidFill>
                  <a:srgbClr val="006666"/>
                </a:solidFill>
                <a:latin typeface="Constantia"/>
                <a:cs typeface="Constantia"/>
              </a:rPr>
              <a:t>gauche  </a:t>
            </a:r>
            <a:r>
              <a:rPr sz="3600" b="1" i="1" spc="5">
                <a:solidFill>
                  <a:srgbClr val="996600"/>
                </a:solidFill>
                <a:latin typeface="Monotype Corsiva"/>
                <a:cs typeface="Monotype Corsiva"/>
              </a:rPr>
              <a:t>G</a:t>
            </a:r>
            <a:r>
              <a:rPr sz="2800" b="1" spc="5">
                <a:solidFill>
                  <a:srgbClr val="996600"/>
                </a:solidFill>
                <a:latin typeface="Bell MT"/>
                <a:cs typeface="Bell MT"/>
              </a:rPr>
              <a:t>=</a:t>
            </a:r>
            <a:r>
              <a:rPr sz="2800" b="1" spc="5">
                <a:solidFill>
                  <a:srgbClr val="996600"/>
                </a:solidFill>
                <a:latin typeface="Arial Unicode MS"/>
                <a:cs typeface="Arial Unicode MS"/>
              </a:rPr>
              <a:t>({a, </a:t>
            </a:r>
            <a:r>
              <a:rPr sz="2800" b="1" spc="15">
                <a:solidFill>
                  <a:srgbClr val="996600"/>
                </a:solidFill>
                <a:latin typeface="Arial Unicode MS"/>
                <a:cs typeface="Arial Unicode MS"/>
              </a:rPr>
              <a:t>b}, {S, </a:t>
            </a:r>
            <a:r>
              <a:rPr sz="2800" b="1" spc="10">
                <a:solidFill>
                  <a:srgbClr val="996600"/>
                </a:solidFill>
                <a:latin typeface="Arial Unicode MS"/>
                <a:cs typeface="Arial Unicode MS"/>
              </a:rPr>
              <a:t>A},S, {S </a:t>
            </a:r>
            <a:r>
              <a:rPr sz="2800" b="1">
                <a:solidFill>
                  <a:srgbClr val="996600"/>
                </a:solidFill>
                <a:latin typeface="Arial Unicode MS"/>
                <a:cs typeface="Arial Unicode MS"/>
              </a:rPr>
              <a:t>→ </a:t>
            </a:r>
            <a:r>
              <a:rPr sz="2800" b="1" spc="15">
                <a:solidFill>
                  <a:srgbClr val="996600"/>
                </a:solidFill>
                <a:latin typeface="Arial Unicode MS"/>
                <a:cs typeface="Arial Unicode MS"/>
              </a:rPr>
              <a:t>bA/</a:t>
            </a:r>
            <a:r>
              <a:rPr sz="3100" b="1" spc="15">
                <a:solidFill>
                  <a:srgbClr val="996600"/>
                </a:solidFill>
                <a:latin typeface="Symbol"/>
                <a:cs typeface="Symbol"/>
              </a:rPr>
              <a:t></a:t>
            </a:r>
            <a:r>
              <a:rPr sz="2800" b="1" spc="15">
                <a:solidFill>
                  <a:srgbClr val="996600"/>
                </a:solidFill>
                <a:latin typeface="Arial Unicode MS"/>
                <a:cs typeface="Arial Unicode MS"/>
              </a:rPr>
              <a:t>, </a:t>
            </a:r>
            <a:r>
              <a:rPr sz="2800" b="1">
                <a:solidFill>
                  <a:srgbClr val="996600"/>
                </a:solidFill>
                <a:latin typeface="Arial Unicode MS"/>
                <a:cs typeface="Arial Unicode MS"/>
              </a:rPr>
              <a:t>A → </a:t>
            </a:r>
            <a:r>
              <a:rPr sz="2800" b="1" spc="5">
                <a:solidFill>
                  <a:srgbClr val="996600"/>
                </a:solidFill>
                <a:latin typeface="Arial Unicode MS"/>
                <a:cs typeface="Arial Unicode MS"/>
              </a:rPr>
              <a:t>aAS/aS/b} </a:t>
            </a:r>
            <a:r>
              <a:rPr sz="2800" b="1">
                <a:solidFill>
                  <a:srgbClr val="996600"/>
                </a:solidFill>
                <a:latin typeface="Arial Unicode MS"/>
                <a:cs typeface="Arial Unicode MS"/>
              </a:rPr>
              <a:t>) </a:t>
            </a:r>
            <a:r>
              <a:rPr sz="2800" b="1" spc="-20">
                <a:latin typeface="Constantia"/>
                <a:cs typeface="Constantia"/>
              </a:rPr>
              <a:t>car </a:t>
            </a:r>
            <a:r>
              <a:rPr sz="2800" b="1" spc="-15">
                <a:latin typeface="Constantia"/>
                <a:cs typeface="Constantia"/>
              </a:rPr>
              <a:t>la </a:t>
            </a:r>
            <a:r>
              <a:rPr sz="2800" b="1" spc="-5">
                <a:latin typeface="Constantia"/>
                <a:cs typeface="Constantia"/>
              </a:rPr>
              <a:t>RP  </a:t>
            </a:r>
            <a:r>
              <a:rPr sz="2800" b="1">
                <a:solidFill>
                  <a:srgbClr val="996600"/>
                </a:solidFill>
                <a:latin typeface="Arial Unicode MS"/>
                <a:cs typeface="Arial Unicode MS"/>
              </a:rPr>
              <a:t>A → </a:t>
            </a:r>
            <a:r>
              <a:rPr sz="2800" b="1" spc="10">
                <a:solidFill>
                  <a:srgbClr val="996600"/>
                </a:solidFill>
                <a:latin typeface="Arial Unicode MS"/>
                <a:cs typeface="Arial Unicode MS"/>
              </a:rPr>
              <a:t>aAS/aS/b </a:t>
            </a:r>
            <a:r>
              <a:rPr sz="2800" b="1" spc="-15">
                <a:latin typeface="Constantia"/>
                <a:cs typeface="Constantia"/>
              </a:rPr>
              <a:t>est </a:t>
            </a:r>
            <a:r>
              <a:rPr sz="2800" b="1" spc="-5">
                <a:latin typeface="Constantia"/>
                <a:cs typeface="Constantia"/>
              </a:rPr>
              <a:t>non </a:t>
            </a:r>
            <a:r>
              <a:rPr sz="2800" b="1" spc="-10">
                <a:solidFill>
                  <a:srgbClr val="006666"/>
                </a:solidFill>
                <a:latin typeface="Constantia"/>
                <a:cs typeface="Constantia"/>
              </a:rPr>
              <a:t>factorisée </a:t>
            </a:r>
            <a:r>
              <a:rPr sz="2800" b="1">
                <a:solidFill>
                  <a:srgbClr val="006666"/>
                </a:solidFill>
                <a:latin typeface="Constantia"/>
                <a:cs typeface="Constantia"/>
              </a:rPr>
              <a:t>à</a:t>
            </a:r>
            <a:r>
              <a:rPr sz="2800" b="1" spc="-500">
                <a:solidFill>
                  <a:srgbClr val="006666"/>
                </a:solidFill>
                <a:latin typeface="Constantia"/>
                <a:cs typeface="Constantia"/>
              </a:rPr>
              <a:t> </a:t>
            </a:r>
            <a:r>
              <a:rPr sz="2800" b="1">
                <a:solidFill>
                  <a:srgbClr val="006666"/>
                </a:solidFill>
                <a:latin typeface="Constantia"/>
                <a:cs typeface="Constantia"/>
              </a:rPr>
              <a:t>gauche.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4683" y="1008380"/>
            <a:ext cx="6582409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25"/>
              <a:t>Méthode de </a:t>
            </a:r>
            <a:r>
              <a:rPr sz="3200" spc="-15"/>
              <a:t>factorisation </a:t>
            </a:r>
            <a:r>
              <a:rPr sz="3200" spc="-5"/>
              <a:t>à</a:t>
            </a:r>
            <a:r>
              <a:rPr sz="3200" spc="-325"/>
              <a:t> </a:t>
            </a:r>
            <a:r>
              <a:rPr sz="3200" spc="-10"/>
              <a:t>gauche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86027" y="2349500"/>
            <a:ext cx="2348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680845" algn="l"/>
              </a:tabLst>
            </a:pPr>
            <a:r>
              <a:rPr sz="3600" b="1">
                <a:solidFill>
                  <a:srgbClr val="006666"/>
                </a:solidFill>
                <a:latin typeface="Constantia"/>
                <a:cs typeface="Constantia"/>
              </a:rPr>
              <a:t>A</a:t>
            </a:r>
            <a:r>
              <a:rPr sz="3600" b="1" spc="-75">
                <a:solidFill>
                  <a:srgbClr val="006666"/>
                </a:solidFill>
                <a:latin typeface="Constantia"/>
                <a:cs typeface="Constantia"/>
              </a:rPr>
              <a:t> </a:t>
            </a:r>
            <a:r>
              <a:rPr sz="3600" b="1" spc="-10">
                <a:solidFill>
                  <a:srgbClr val="006666"/>
                </a:solidFill>
                <a:latin typeface="Times New Roman"/>
                <a:cs typeface="Times New Roman"/>
              </a:rPr>
              <a:t>→</a:t>
            </a:r>
            <a:r>
              <a:rPr sz="3600" b="1" spc="-10">
                <a:solidFill>
                  <a:srgbClr val="FF0000"/>
                </a:solidFill>
                <a:latin typeface="Constantia"/>
                <a:cs typeface="Constantia"/>
              </a:rPr>
              <a:t>x</a:t>
            </a:r>
            <a:r>
              <a:rPr sz="3600" b="1" spc="-10">
                <a:solidFill>
                  <a:srgbClr val="006666"/>
                </a:solidFill>
                <a:latin typeface="Symbol"/>
                <a:cs typeface="Symbol"/>
              </a:rPr>
              <a:t></a:t>
            </a:r>
            <a:r>
              <a:rPr sz="3600" b="1" spc="-15" baseline="-20833">
                <a:solidFill>
                  <a:srgbClr val="006666"/>
                </a:solidFill>
                <a:latin typeface="Constantia"/>
                <a:cs typeface="Constantia"/>
              </a:rPr>
              <a:t>i	</a:t>
            </a:r>
            <a:r>
              <a:rPr sz="3600">
                <a:solidFill>
                  <a:srgbClr val="FF6600"/>
                </a:solidFill>
                <a:latin typeface="Arial Black"/>
                <a:cs typeface="Arial Black"/>
              </a:rPr>
              <a:t>/</a:t>
            </a:r>
            <a:r>
              <a:rPr sz="3600" spc="-75">
                <a:solidFill>
                  <a:srgbClr val="FF6600"/>
                </a:solidFill>
                <a:latin typeface="Arial Black"/>
                <a:cs typeface="Arial Black"/>
              </a:rPr>
              <a:t> </a:t>
            </a:r>
            <a:r>
              <a:rPr sz="3600" b="1" spc="5">
                <a:solidFill>
                  <a:srgbClr val="006666"/>
                </a:solidFill>
                <a:latin typeface="Symbol"/>
                <a:cs typeface="Symbol"/>
              </a:rPr>
              <a:t></a:t>
            </a:r>
            <a:r>
              <a:rPr sz="3600" b="1" spc="7" baseline="-20833">
                <a:solidFill>
                  <a:srgbClr val="006666"/>
                </a:solidFill>
                <a:latin typeface="Constantia"/>
                <a:cs typeface="Constantia"/>
              </a:rPr>
              <a:t>j</a:t>
            </a:r>
            <a:endParaRPr sz="3600" baseline="-20833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5067" y="2349500"/>
            <a:ext cx="1466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>
                <a:solidFill>
                  <a:srgbClr val="FF0000"/>
                </a:solidFill>
                <a:latin typeface="Calibri"/>
                <a:cs typeface="Calibri"/>
              </a:rPr>
              <a:t>devient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4648" y="2033015"/>
            <a:ext cx="378460" cy="1323340"/>
          </a:xfrm>
          <a:custGeom>
            <a:avLst/>
            <a:gdLst/>
            <a:ahLst/>
            <a:cxnLst/>
            <a:rect l="l" t="t" r="r" b="b"/>
            <a:pathLst>
              <a:path w="378460" h="1323339">
                <a:moveTo>
                  <a:pt x="377952" y="0"/>
                </a:moveTo>
                <a:lnTo>
                  <a:pt x="304800" y="0"/>
                </a:lnTo>
                <a:lnTo>
                  <a:pt x="274320" y="3048"/>
                </a:lnTo>
                <a:lnTo>
                  <a:pt x="262128" y="6096"/>
                </a:lnTo>
                <a:lnTo>
                  <a:pt x="246888" y="9144"/>
                </a:lnTo>
                <a:lnTo>
                  <a:pt x="234696" y="9144"/>
                </a:lnTo>
                <a:lnTo>
                  <a:pt x="225552" y="12192"/>
                </a:lnTo>
                <a:lnTo>
                  <a:pt x="213360" y="15240"/>
                </a:lnTo>
                <a:lnTo>
                  <a:pt x="204216" y="18288"/>
                </a:lnTo>
                <a:lnTo>
                  <a:pt x="195072" y="24384"/>
                </a:lnTo>
                <a:lnTo>
                  <a:pt x="192024" y="27432"/>
                </a:lnTo>
                <a:lnTo>
                  <a:pt x="188976" y="27432"/>
                </a:lnTo>
                <a:lnTo>
                  <a:pt x="188976" y="30480"/>
                </a:lnTo>
                <a:lnTo>
                  <a:pt x="185928" y="30480"/>
                </a:lnTo>
                <a:lnTo>
                  <a:pt x="182880" y="33528"/>
                </a:lnTo>
                <a:lnTo>
                  <a:pt x="182880" y="39624"/>
                </a:lnTo>
                <a:lnTo>
                  <a:pt x="179832" y="42672"/>
                </a:lnTo>
                <a:lnTo>
                  <a:pt x="179832" y="624840"/>
                </a:lnTo>
                <a:lnTo>
                  <a:pt x="170688" y="627888"/>
                </a:lnTo>
                <a:lnTo>
                  <a:pt x="164592" y="627888"/>
                </a:lnTo>
                <a:lnTo>
                  <a:pt x="155448" y="630936"/>
                </a:lnTo>
                <a:lnTo>
                  <a:pt x="143256" y="633984"/>
                </a:lnTo>
                <a:lnTo>
                  <a:pt x="131064" y="633984"/>
                </a:lnTo>
                <a:lnTo>
                  <a:pt x="118872" y="637032"/>
                </a:lnTo>
                <a:lnTo>
                  <a:pt x="88392" y="640080"/>
                </a:lnTo>
                <a:lnTo>
                  <a:pt x="54864" y="640080"/>
                </a:lnTo>
                <a:lnTo>
                  <a:pt x="18288" y="643128"/>
                </a:lnTo>
                <a:lnTo>
                  <a:pt x="3048" y="646176"/>
                </a:lnTo>
                <a:lnTo>
                  <a:pt x="0" y="652272"/>
                </a:lnTo>
                <a:lnTo>
                  <a:pt x="0" y="667512"/>
                </a:lnTo>
                <a:lnTo>
                  <a:pt x="3048" y="673608"/>
                </a:lnTo>
                <a:lnTo>
                  <a:pt x="9144" y="676656"/>
                </a:lnTo>
                <a:lnTo>
                  <a:pt x="18288" y="679704"/>
                </a:lnTo>
                <a:lnTo>
                  <a:pt x="21336" y="679704"/>
                </a:lnTo>
                <a:lnTo>
                  <a:pt x="54864" y="679704"/>
                </a:lnTo>
                <a:lnTo>
                  <a:pt x="118872" y="685800"/>
                </a:lnTo>
                <a:lnTo>
                  <a:pt x="131064" y="685800"/>
                </a:lnTo>
                <a:lnTo>
                  <a:pt x="143256" y="688848"/>
                </a:lnTo>
                <a:lnTo>
                  <a:pt x="152400" y="691896"/>
                </a:lnTo>
                <a:lnTo>
                  <a:pt x="164592" y="691896"/>
                </a:lnTo>
                <a:lnTo>
                  <a:pt x="176784" y="697992"/>
                </a:lnTo>
                <a:lnTo>
                  <a:pt x="179832" y="697992"/>
                </a:lnTo>
                <a:lnTo>
                  <a:pt x="179832" y="1280160"/>
                </a:lnTo>
                <a:lnTo>
                  <a:pt x="182880" y="1283208"/>
                </a:lnTo>
                <a:lnTo>
                  <a:pt x="182880" y="1286256"/>
                </a:lnTo>
                <a:lnTo>
                  <a:pt x="198120" y="1301496"/>
                </a:lnTo>
                <a:lnTo>
                  <a:pt x="225552" y="1310640"/>
                </a:lnTo>
                <a:lnTo>
                  <a:pt x="234696" y="1310640"/>
                </a:lnTo>
                <a:lnTo>
                  <a:pt x="246888" y="1313688"/>
                </a:lnTo>
                <a:lnTo>
                  <a:pt x="262128" y="1316736"/>
                </a:lnTo>
                <a:lnTo>
                  <a:pt x="274320" y="1316736"/>
                </a:lnTo>
                <a:lnTo>
                  <a:pt x="341376" y="1322832"/>
                </a:lnTo>
                <a:lnTo>
                  <a:pt x="377952" y="1322832"/>
                </a:lnTo>
                <a:lnTo>
                  <a:pt x="377952" y="1286256"/>
                </a:lnTo>
                <a:lnTo>
                  <a:pt x="341376" y="1283208"/>
                </a:lnTo>
                <a:lnTo>
                  <a:pt x="307848" y="1283208"/>
                </a:lnTo>
                <a:lnTo>
                  <a:pt x="280416" y="1280160"/>
                </a:lnTo>
                <a:lnTo>
                  <a:pt x="265176" y="1277112"/>
                </a:lnTo>
                <a:lnTo>
                  <a:pt x="252984" y="1277112"/>
                </a:lnTo>
                <a:lnTo>
                  <a:pt x="243827" y="1274064"/>
                </a:lnTo>
                <a:lnTo>
                  <a:pt x="234696" y="1271016"/>
                </a:lnTo>
                <a:lnTo>
                  <a:pt x="225552" y="1271016"/>
                </a:lnTo>
                <a:lnTo>
                  <a:pt x="216408" y="1266444"/>
                </a:lnTo>
                <a:lnTo>
                  <a:pt x="216408" y="1264920"/>
                </a:lnTo>
                <a:lnTo>
                  <a:pt x="216408" y="701040"/>
                </a:lnTo>
                <a:lnTo>
                  <a:pt x="216408" y="682752"/>
                </a:lnTo>
                <a:lnTo>
                  <a:pt x="213360" y="676656"/>
                </a:lnTo>
                <a:lnTo>
                  <a:pt x="210312" y="673608"/>
                </a:lnTo>
                <a:lnTo>
                  <a:pt x="210312" y="670560"/>
                </a:lnTo>
                <a:lnTo>
                  <a:pt x="207264" y="667512"/>
                </a:lnTo>
                <a:lnTo>
                  <a:pt x="201168" y="667512"/>
                </a:lnTo>
                <a:lnTo>
                  <a:pt x="192024" y="661416"/>
                </a:lnTo>
                <a:lnTo>
                  <a:pt x="198120" y="658368"/>
                </a:lnTo>
                <a:lnTo>
                  <a:pt x="207264" y="649224"/>
                </a:lnTo>
                <a:lnTo>
                  <a:pt x="210312" y="649224"/>
                </a:lnTo>
                <a:lnTo>
                  <a:pt x="210312" y="646176"/>
                </a:lnTo>
                <a:lnTo>
                  <a:pt x="213347" y="643128"/>
                </a:lnTo>
                <a:lnTo>
                  <a:pt x="216408" y="640080"/>
                </a:lnTo>
                <a:lnTo>
                  <a:pt x="216408" y="630936"/>
                </a:lnTo>
                <a:lnTo>
                  <a:pt x="216408" y="621792"/>
                </a:lnTo>
                <a:lnTo>
                  <a:pt x="216408" y="57912"/>
                </a:lnTo>
                <a:lnTo>
                  <a:pt x="216408" y="54864"/>
                </a:lnTo>
                <a:lnTo>
                  <a:pt x="219456" y="54864"/>
                </a:lnTo>
                <a:lnTo>
                  <a:pt x="225552" y="51816"/>
                </a:lnTo>
                <a:lnTo>
                  <a:pt x="234696" y="48768"/>
                </a:lnTo>
                <a:lnTo>
                  <a:pt x="243840" y="48768"/>
                </a:lnTo>
                <a:lnTo>
                  <a:pt x="256032" y="45720"/>
                </a:lnTo>
                <a:lnTo>
                  <a:pt x="265176" y="42672"/>
                </a:lnTo>
                <a:lnTo>
                  <a:pt x="280416" y="42672"/>
                </a:lnTo>
                <a:lnTo>
                  <a:pt x="341376" y="36576"/>
                </a:lnTo>
                <a:lnTo>
                  <a:pt x="377952" y="36576"/>
                </a:lnTo>
                <a:lnTo>
                  <a:pt x="377952" y="0"/>
                </a:lnTo>
                <a:close/>
              </a:path>
            </a:pathLst>
          </a:custGeom>
          <a:solidFill>
            <a:srgbClr val="0F6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8172" y="3794252"/>
            <a:ext cx="8964295" cy="1317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5">
                <a:solidFill>
                  <a:srgbClr val="CC9900"/>
                </a:solidFill>
                <a:latin typeface="Constantia"/>
                <a:cs typeface="Constantia"/>
              </a:rPr>
              <a:t>Exemple: </a:t>
            </a:r>
            <a:r>
              <a:rPr sz="2800" b="1" spc="-10">
                <a:latin typeface="Constantia"/>
                <a:cs typeface="Constantia"/>
              </a:rPr>
              <a:t>transformation </a:t>
            </a:r>
            <a:r>
              <a:rPr sz="2800" b="1" spc="-15">
                <a:latin typeface="Constantia"/>
                <a:cs typeface="Constantia"/>
              </a:rPr>
              <a:t>de la grammaire</a:t>
            </a:r>
            <a:r>
              <a:rPr sz="2800" b="1" spc="-350">
                <a:latin typeface="Constantia"/>
                <a:cs typeface="Constantia"/>
              </a:rPr>
              <a:t> </a:t>
            </a:r>
            <a:r>
              <a:rPr sz="2800" b="1" spc="-25">
                <a:latin typeface="Constantia"/>
                <a:cs typeface="Constantia"/>
              </a:rPr>
              <a:t>précédente</a:t>
            </a:r>
            <a:endParaRPr sz="28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tabLst>
                <a:tab pos="1804670" algn="l"/>
              </a:tabLst>
            </a:pPr>
            <a:r>
              <a:rPr sz="2800">
                <a:solidFill>
                  <a:srgbClr val="CC9900"/>
                </a:solidFill>
                <a:latin typeface="Arial"/>
                <a:cs typeface="Arial"/>
              </a:rPr>
              <a:t>• </a:t>
            </a:r>
            <a:r>
              <a:rPr sz="2800" b="1">
                <a:solidFill>
                  <a:srgbClr val="996600"/>
                </a:solidFill>
                <a:latin typeface="Arial Unicode MS"/>
                <a:cs typeface="Arial Unicode MS"/>
              </a:rPr>
              <a:t>S</a:t>
            </a:r>
            <a:r>
              <a:rPr sz="2800" b="1" spc="-15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800" b="1">
                <a:solidFill>
                  <a:srgbClr val="996600"/>
                </a:solidFill>
                <a:latin typeface="Arial Unicode MS"/>
                <a:cs typeface="Arial Unicode MS"/>
              </a:rPr>
              <a:t>→</a:t>
            </a:r>
            <a:r>
              <a:rPr sz="2800" b="1" spc="-20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800" b="1" spc="15">
                <a:solidFill>
                  <a:srgbClr val="996600"/>
                </a:solidFill>
                <a:latin typeface="Arial Unicode MS"/>
                <a:cs typeface="Arial Unicode MS"/>
              </a:rPr>
              <a:t>bA/</a:t>
            </a:r>
            <a:r>
              <a:rPr sz="3100" b="1" spc="15">
                <a:solidFill>
                  <a:srgbClr val="996600"/>
                </a:solidFill>
                <a:latin typeface="Symbol"/>
                <a:cs typeface="Symbol"/>
              </a:rPr>
              <a:t></a:t>
            </a:r>
            <a:r>
              <a:rPr sz="3100" spc="15">
                <a:solidFill>
                  <a:srgbClr val="996600"/>
                </a:solidFill>
                <a:latin typeface="Times New Roman"/>
                <a:cs typeface="Times New Roman"/>
              </a:rPr>
              <a:t>	</a:t>
            </a:r>
            <a:r>
              <a:rPr sz="2800" b="1" spc="-15">
                <a:latin typeface="Constantia"/>
                <a:cs typeface="Constantia"/>
              </a:rPr>
              <a:t>est </a:t>
            </a:r>
            <a:r>
              <a:rPr sz="2800" b="1" spc="-10">
                <a:latin typeface="Constantia"/>
                <a:cs typeface="Constantia"/>
              </a:rPr>
              <a:t>déjà </a:t>
            </a:r>
            <a:r>
              <a:rPr sz="2800" b="1" spc="-10">
                <a:solidFill>
                  <a:srgbClr val="006666"/>
                </a:solidFill>
                <a:latin typeface="Constantia"/>
                <a:cs typeface="Constantia"/>
              </a:rPr>
              <a:t>factorisée </a:t>
            </a:r>
            <a:r>
              <a:rPr sz="2800" b="1">
                <a:solidFill>
                  <a:srgbClr val="006666"/>
                </a:solidFill>
                <a:latin typeface="Constantia"/>
                <a:cs typeface="Constantia"/>
              </a:rPr>
              <a:t>à</a:t>
            </a:r>
            <a:r>
              <a:rPr sz="2800" b="1" spc="-409">
                <a:solidFill>
                  <a:srgbClr val="006666"/>
                </a:solidFill>
                <a:latin typeface="Constantia"/>
                <a:cs typeface="Constantia"/>
              </a:rPr>
              <a:t> </a:t>
            </a:r>
            <a:r>
              <a:rPr sz="2800" b="1">
                <a:solidFill>
                  <a:srgbClr val="006666"/>
                </a:solidFill>
                <a:latin typeface="Constantia"/>
                <a:cs typeface="Constantia"/>
              </a:rPr>
              <a:t>gauche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01284" y="1764284"/>
            <a:ext cx="1961514" cy="157988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0"/>
              </a:spcBef>
            </a:pPr>
            <a:r>
              <a:rPr sz="3600" b="1">
                <a:solidFill>
                  <a:srgbClr val="006666"/>
                </a:solidFill>
                <a:latin typeface="Constantia"/>
                <a:cs typeface="Constantia"/>
              </a:rPr>
              <a:t>A</a:t>
            </a:r>
            <a:r>
              <a:rPr sz="3600" b="1" spc="-150">
                <a:solidFill>
                  <a:srgbClr val="006666"/>
                </a:solidFill>
                <a:latin typeface="Constantia"/>
                <a:cs typeface="Constantia"/>
              </a:rPr>
              <a:t> </a:t>
            </a:r>
            <a:r>
              <a:rPr sz="3600" b="1">
                <a:solidFill>
                  <a:srgbClr val="006666"/>
                </a:solidFill>
                <a:latin typeface="Times New Roman"/>
                <a:cs typeface="Times New Roman"/>
              </a:rPr>
              <a:t>→</a:t>
            </a:r>
            <a:r>
              <a:rPr sz="3600" b="1">
                <a:solidFill>
                  <a:srgbClr val="FF0000"/>
                </a:solidFill>
                <a:latin typeface="Constantia"/>
                <a:cs typeface="Constantia"/>
              </a:rPr>
              <a:t>x</a:t>
            </a:r>
            <a:r>
              <a:rPr sz="3600" b="1">
                <a:solidFill>
                  <a:srgbClr val="006666"/>
                </a:solidFill>
                <a:latin typeface="Constantia"/>
                <a:cs typeface="Constantia"/>
              </a:rPr>
              <a:t>B</a:t>
            </a:r>
            <a:r>
              <a:rPr sz="3600">
                <a:solidFill>
                  <a:srgbClr val="FF6600"/>
                </a:solidFill>
                <a:latin typeface="Arial Black"/>
                <a:cs typeface="Arial Black"/>
              </a:rPr>
              <a:t>/</a:t>
            </a:r>
            <a:r>
              <a:rPr sz="3600" b="1">
                <a:solidFill>
                  <a:srgbClr val="006666"/>
                </a:solidFill>
                <a:latin typeface="Symbol"/>
                <a:cs typeface="Symbol"/>
              </a:rPr>
              <a:t></a:t>
            </a:r>
            <a:r>
              <a:rPr sz="3600" b="1" baseline="-20833">
                <a:solidFill>
                  <a:srgbClr val="006666"/>
                </a:solidFill>
                <a:latin typeface="Constantia"/>
                <a:cs typeface="Constantia"/>
              </a:rPr>
              <a:t>j</a:t>
            </a:r>
            <a:endParaRPr sz="3600" baseline="-20833">
              <a:latin typeface="Constantia"/>
              <a:cs typeface="Constantia"/>
            </a:endParaRPr>
          </a:p>
          <a:p>
            <a:pPr marL="38100">
              <a:lnSpc>
                <a:spcPct val="100000"/>
              </a:lnSpc>
              <a:spcBef>
                <a:spcPts val="1800"/>
              </a:spcBef>
            </a:pPr>
            <a:r>
              <a:rPr sz="3600" b="1">
                <a:solidFill>
                  <a:srgbClr val="006666"/>
                </a:solidFill>
                <a:latin typeface="Constantia"/>
                <a:cs typeface="Constantia"/>
              </a:rPr>
              <a:t>B</a:t>
            </a:r>
            <a:r>
              <a:rPr sz="3600" b="1" spc="-45">
                <a:solidFill>
                  <a:srgbClr val="006666"/>
                </a:solidFill>
                <a:latin typeface="Constantia"/>
                <a:cs typeface="Constantia"/>
              </a:rPr>
              <a:t> </a:t>
            </a:r>
            <a:r>
              <a:rPr sz="3600" b="1" spc="-10">
                <a:solidFill>
                  <a:srgbClr val="006666"/>
                </a:solidFill>
                <a:latin typeface="Times New Roman"/>
                <a:cs typeface="Times New Roman"/>
              </a:rPr>
              <a:t>→</a:t>
            </a:r>
            <a:r>
              <a:rPr sz="3600" b="1" spc="-10">
                <a:solidFill>
                  <a:srgbClr val="006666"/>
                </a:solidFill>
                <a:latin typeface="Symbol"/>
                <a:cs typeface="Symbol"/>
              </a:rPr>
              <a:t></a:t>
            </a:r>
            <a:r>
              <a:rPr sz="3600" b="1" spc="-15" baseline="-20833">
                <a:solidFill>
                  <a:srgbClr val="006666"/>
                </a:solidFill>
                <a:latin typeface="Constantia"/>
                <a:cs typeface="Constantia"/>
              </a:rPr>
              <a:t>i</a:t>
            </a:r>
            <a:endParaRPr sz="3600" baseline="-20833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8172" y="5961379"/>
            <a:ext cx="39192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30805" algn="l"/>
              </a:tabLst>
            </a:pPr>
            <a:r>
              <a:rPr sz="2800">
                <a:solidFill>
                  <a:srgbClr val="CC9900"/>
                </a:solidFill>
                <a:latin typeface="Arial"/>
                <a:cs typeface="Arial"/>
              </a:rPr>
              <a:t>• </a:t>
            </a:r>
            <a:r>
              <a:rPr sz="2800" b="1">
                <a:solidFill>
                  <a:srgbClr val="996600"/>
                </a:solidFill>
                <a:latin typeface="Arial Unicode MS"/>
                <a:cs typeface="Arial Unicode MS"/>
              </a:rPr>
              <a:t>A</a:t>
            </a:r>
            <a:r>
              <a:rPr sz="2800" b="1" spc="-10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800" b="1">
                <a:solidFill>
                  <a:srgbClr val="996600"/>
                </a:solidFill>
                <a:latin typeface="Arial Unicode MS"/>
                <a:cs typeface="Arial Unicode MS"/>
              </a:rPr>
              <a:t>→</a:t>
            </a:r>
            <a:r>
              <a:rPr sz="2800" b="1" spc="-15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800" b="1" spc="10">
                <a:solidFill>
                  <a:srgbClr val="996600"/>
                </a:solidFill>
                <a:latin typeface="Arial Unicode MS"/>
                <a:cs typeface="Arial Unicode MS"/>
              </a:rPr>
              <a:t>aAS/aS/b	</a:t>
            </a:r>
            <a:r>
              <a:rPr sz="2800" b="1">
                <a:solidFill>
                  <a:srgbClr val="FF0000"/>
                </a:solidFill>
                <a:latin typeface="Constantia"/>
                <a:cs typeface="Constantia"/>
              </a:rPr>
              <a:t>devient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71288" y="5605271"/>
            <a:ext cx="378460" cy="1323340"/>
          </a:xfrm>
          <a:custGeom>
            <a:avLst/>
            <a:gdLst/>
            <a:ahLst/>
            <a:cxnLst/>
            <a:rect l="l" t="t" r="r" b="b"/>
            <a:pathLst>
              <a:path w="378460" h="1323340">
                <a:moveTo>
                  <a:pt x="377952" y="36576"/>
                </a:moveTo>
                <a:lnTo>
                  <a:pt x="374904" y="0"/>
                </a:lnTo>
                <a:lnTo>
                  <a:pt x="304800" y="0"/>
                </a:lnTo>
                <a:lnTo>
                  <a:pt x="274320" y="3048"/>
                </a:lnTo>
                <a:lnTo>
                  <a:pt x="259080" y="6096"/>
                </a:lnTo>
                <a:lnTo>
                  <a:pt x="246888" y="9144"/>
                </a:lnTo>
                <a:lnTo>
                  <a:pt x="234696" y="9144"/>
                </a:lnTo>
                <a:lnTo>
                  <a:pt x="222504" y="12192"/>
                </a:lnTo>
                <a:lnTo>
                  <a:pt x="195072" y="21336"/>
                </a:lnTo>
                <a:lnTo>
                  <a:pt x="192024" y="24384"/>
                </a:lnTo>
                <a:lnTo>
                  <a:pt x="188976" y="24384"/>
                </a:lnTo>
                <a:lnTo>
                  <a:pt x="188976" y="27432"/>
                </a:lnTo>
                <a:lnTo>
                  <a:pt x="182880" y="33528"/>
                </a:lnTo>
                <a:lnTo>
                  <a:pt x="179832" y="39624"/>
                </a:lnTo>
                <a:lnTo>
                  <a:pt x="179832" y="623316"/>
                </a:lnTo>
                <a:lnTo>
                  <a:pt x="170688" y="627888"/>
                </a:lnTo>
                <a:lnTo>
                  <a:pt x="164592" y="627888"/>
                </a:lnTo>
                <a:lnTo>
                  <a:pt x="152400" y="630936"/>
                </a:lnTo>
                <a:lnTo>
                  <a:pt x="143256" y="633984"/>
                </a:lnTo>
                <a:lnTo>
                  <a:pt x="131064" y="633984"/>
                </a:lnTo>
                <a:lnTo>
                  <a:pt x="115824" y="637032"/>
                </a:lnTo>
                <a:lnTo>
                  <a:pt x="88392" y="640080"/>
                </a:lnTo>
                <a:lnTo>
                  <a:pt x="54864" y="640080"/>
                </a:lnTo>
                <a:lnTo>
                  <a:pt x="18288" y="643128"/>
                </a:lnTo>
                <a:lnTo>
                  <a:pt x="3048" y="646176"/>
                </a:lnTo>
                <a:lnTo>
                  <a:pt x="0" y="652272"/>
                </a:lnTo>
                <a:lnTo>
                  <a:pt x="0" y="667512"/>
                </a:lnTo>
                <a:lnTo>
                  <a:pt x="3048" y="673608"/>
                </a:lnTo>
                <a:lnTo>
                  <a:pt x="9144" y="676656"/>
                </a:lnTo>
                <a:lnTo>
                  <a:pt x="18288" y="679704"/>
                </a:lnTo>
                <a:lnTo>
                  <a:pt x="54864" y="679704"/>
                </a:lnTo>
                <a:lnTo>
                  <a:pt x="88392" y="682752"/>
                </a:lnTo>
                <a:lnTo>
                  <a:pt x="115824" y="685800"/>
                </a:lnTo>
                <a:lnTo>
                  <a:pt x="131064" y="685800"/>
                </a:lnTo>
                <a:lnTo>
                  <a:pt x="143256" y="688848"/>
                </a:lnTo>
                <a:lnTo>
                  <a:pt x="152400" y="688848"/>
                </a:lnTo>
                <a:lnTo>
                  <a:pt x="170688" y="694944"/>
                </a:lnTo>
                <a:lnTo>
                  <a:pt x="176784" y="694944"/>
                </a:lnTo>
                <a:lnTo>
                  <a:pt x="179832" y="698004"/>
                </a:lnTo>
                <a:lnTo>
                  <a:pt x="179832" y="1283208"/>
                </a:lnTo>
                <a:lnTo>
                  <a:pt x="198120" y="1301496"/>
                </a:lnTo>
                <a:lnTo>
                  <a:pt x="207264" y="1304544"/>
                </a:lnTo>
                <a:lnTo>
                  <a:pt x="213360" y="1307592"/>
                </a:lnTo>
                <a:lnTo>
                  <a:pt x="225552" y="1310640"/>
                </a:lnTo>
                <a:lnTo>
                  <a:pt x="234696" y="1310640"/>
                </a:lnTo>
                <a:lnTo>
                  <a:pt x="259080" y="1316736"/>
                </a:lnTo>
                <a:lnTo>
                  <a:pt x="274320" y="1316736"/>
                </a:lnTo>
                <a:lnTo>
                  <a:pt x="304800" y="1319784"/>
                </a:lnTo>
                <a:lnTo>
                  <a:pt x="341376" y="1322832"/>
                </a:lnTo>
                <a:lnTo>
                  <a:pt x="374904" y="1322832"/>
                </a:lnTo>
                <a:lnTo>
                  <a:pt x="377952" y="1283208"/>
                </a:lnTo>
                <a:lnTo>
                  <a:pt x="307848" y="1283208"/>
                </a:lnTo>
                <a:lnTo>
                  <a:pt x="277368" y="1280160"/>
                </a:lnTo>
                <a:lnTo>
                  <a:pt x="265176" y="1277112"/>
                </a:lnTo>
                <a:lnTo>
                  <a:pt x="252984" y="1277112"/>
                </a:lnTo>
                <a:lnTo>
                  <a:pt x="240792" y="1274064"/>
                </a:lnTo>
                <a:lnTo>
                  <a:pt x="231648" y="1271016"/>
                </a:lnTo>
                <a:lnTo>
                  <a:pt x="225552" y="1271016"/>
                </a:lnTo>
                <a:lnTo>
                  <a:pt x="216408" y="1266456"/>
                </a:lnTo>
                <a:lnTo>
                  <a:pt x="216408" y="1264932"/>
                </a:lnTo>
                <a:lnTo>
                  <a:pt x="216408" y="701040"/>
                </a:lnTo>
                <a:lnTo>
                  <a:pt x="216408" y="691896"/>
                </a:lnTo>
                <a:lnTo>
                  <a:pt x="216408" y="682752"/>
                </a:lnTo>
                <a:lnTo>
                  <a:pt x="213360" y="676656"/>
                </a:lnTo>
                <a:lnTo>
                  <a:pt x="201168" y="664464"/>
                </a:lnTo>
                <a:lnTo>
                  <a:pt x="190500" y="660908"/>
                </a:lnTo>
                <a:lnTo>
                  <a:pt x="198120" y="658368"/>
                </a:lnTo>
                <a:lnTo>
                  <a:pt x="204216" y="652272"/>
                </a:lnTo>
                <a:lnTo>
                  <a:pt x="204216" y="649224"/>
                </a:lnTo>
                <a:lnTo>
                  <a:pt x="207264" y="649224"/>
                </a:lnTo>
                <a:lnTo>
                  <a:pt x="213360" y="643128"/>
                </a:lnTo>
                <a:lnTo>
                  <a:pt x="216408" y="640080"/>
                </a:lnTo>
                <a:lnTo>
                  <a:pt x="216408" y="630936"/>
                </a:lnTo>
                <a:lnTo>
                  <a:pt x="216408" y="621792"/>
                </a:lnTo>
                <a:lnTo>
                  <a:pt x="216408" y="57912"/>
                </a:lnTo>
                <a:lnTo>
                  <a:pt x="216408" y="54864"/>
                </a:lnTo>
                <a:lnTo>
                  <a:pt x="219456" y="51816"/>
                </a:lnTo>
                <a:lnTo>
                  <a:pt x="225552" y="51816"/>
                </a:lnTo>
                <a:lnTo>
                  <a:pt x="234696" y="48768"/>
                </a:lnTo>
                <a:lnTo>
                  <a:pt x="243840" y="48768"/>
                </a:lnTo>
                <a:lnTo>
                  <a:pt x="252984" y="45720"/>
                </a:lnTo>
                <a:lnTo>
                  <a:pt x="265176" y="42672"/>
                </a:lnTo>
                <a:lnTo>
                  <a:pt x="277368" y="42672"/>
                </a:lnTo>
                <a:lnTo>
                  <a:pt x="341376" y="36576"/>
                </a:lnTo>
                <a:lnTo>
                  <a:pt x="377952" y="36576"/>
                </a:lnTo>
                <a:close/>
              </a:path>
            </a:pathLst>
          </a:custGeom>
          <a:solidFill>
            <a:srgbClr val="0F6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513323" y="5260340"/>
            <a:ext cx="2183765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200"/>
              </a:lnSpc>
              <a:spcBef>
                <a:spcPts val="100"/>
              </a:spcBef>
            </a:pPr>
            <a:r>
              <a:rPr sz="3600" b="1">
                <a:solidFill>
                  <a:srgbClr val="006666"/>
                </a:solidFill>
                <a:latin typeface="Constantia"/>
                <a:cs typeface="Constantia"/>
              </a:rPr>
              <a:t>A </a:t>
            </a:r>
            <a:r>
              <a:rPr sz="3600" b="1" spc="-5">
                <a:solidFill>
                  <a:srgbClr val="006666"/>
                </a:solidFill>
                <a:latin typeface="Times New Roman"/>
                <a:cs typeface="Times New Roman"/>
              </a:rPr>
              <a:t>→</a:t>
            </a:r>
            <a:r>
              <a:rPr sz="3600" b="1" spc="-5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3600" b="1" spc="-5">
                <a:solidFill>
                  <a:srgbClr val="006666"/>
                </a:solidFill>
                <a:latin typeface="Constantia"/>
                <a:cs typeface="Constantia"/>
              </a:rPr>
              <a:t>B </a:t>
            </a:r>
            <a:r>
              <a:rPr sz="3600">
                <a:solidFill>
                  <a:srgbClr val="FF6600"/>
                </a:solidFill>
                <a:latin typeface="Arial Black"/>
                <a:cs typeface="Arial Black"/>
              </a:rPr>
              <a:t>/ </a:t>
            </a:r>
            <a:r>
              <a:rPr sz="3600" b="1">
                <a:solidFill>
                  <a:srgbClr val="FF0000"/>
                </a:solidFill>
                <a:latin typeface="Constantia"/>
                <a:cs typeface="Constantia"/>
              </a:rPr>
              <a:t>b  </a:t>
            </a:r>
            <a:r>
              <a:rPr sz="3600" b="1">
                <a:solidFill>
                  <a:srgbClr val="006666"/>
                </a:solidFill>
                <a:latin typeface="Constantia"/>
                <a:cs typeface="Constantia"/>
              </a:rPr>
              <a:t>B </a:t>
            </a:r>
            <a:r>
              <a:rPr sz="3600" b="1">
                <a:solidFill>
                  <a:srgbClr val="006666"/>
                </a:solidFill>
                <a:latin typeface="Times New Roman"/>
                <a:cs typeface="Times New Roman"/>
              </a:rPr>
              <a:t>→ </a:t>
            </a:r>
            <a:r>
              <a:rPr sz="3600" b="1" spc="-5">
                <a:solidFill>
                  <a:srgbClr val="006666"/>
                </a:solidFill>
                <a:latin typeface="Constantia"/>
                <a:cs typeface="Constantia"/>
              </a:rPr>
              <a:t>AS </a:t>
            </a:r>
            <a:r>
              <a:rPr sz="3600">
                <a:solidFill>
                  <a:srgbClr val="FF6600"/>
                </a:solidFill>
                <a:latin typeface="Arial Black"/>
                <a:cs typeface="Arial Black"/>
              </a:rPr>
              <a:t>/</a:t>
            </a:r>
            <a:r>
              <a:rPr sz="3600" spc="-114">
                <a:solidFill>
                  <a:srgbClr val="FF6600"/>
                </a:solidFill>
                <a:latin typeface="Arial Black"/>
                <a:cs typeface="Arial Black"/>
              </a:rPr>
              <a:t> </a:t>
            </a:r>
            <a:r>
              <a:rPr sz="3600" b="1">
                <a:solidFill>
                  <a:srgbClr val="006666"/>
                </a:solidFill>
                <a:latin typeface="Constantia"/>
                <a:cs typeface="Constantia"/>
              </a:rPr>
              <a:t>S</a:t>
            </a:r>
            <a:endParaRPr sz="3600">
              <a:latin typeface="Constantia"/>
              <a:cs typeface="Constantia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F721FF2-6951-4765-9E34-A90AA7BBE506}"/>
              </a:ext>
            </a:extLst>
          </p:cNvPr>
          <p:cNvSpPr txBox="1"/>
          <p:nvPr/>
        </p:nvSpPr>
        <p:spPr>
          <a:xfrm>
            <a:off x="3975100" y="35496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AB1DFB-FB89-4AC5-89B4-0247770DA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5CA50F-697A-4F45-B02B-0423BCC23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429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772" y="1126725"/>
            <a:ext cx="9046210" cy="170561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8100" marR="30480">
              <a:lnSpc>
                <a:spcPct val="103200"/>
              </a:lnSpc>
              <a:spcBef>
                <a:spcPts val="420"/>
              </a:spcBef>
              <a:tabLst>
                <a:tab pos="3342004" algn="l"/>
                <a:tab pos="4225925" algn="l"/>
                <a:tab pos="5201285" algn="l"/>
                <a:tab pos="5743575" algn="l"/>
              </a:tabLst>
            </a:pPr>
            <a:r>
              <a:rPr sz="2800" i="0" spc="5">
                <a:solidFill>
                  <a:srgbClr val="CC9900"/>
                </a:solidFill>
                <a:latin typeface="Constantia"/>
                <a:cs typeface="Constantia"/>
              </a:rPr>
              <a:t>Définition: </a:t>
            </a:r>
            <a:r>
              <a:rPr sz="2800" i="0" spc="-15">
                <a:latin typeface="Constantia"/>
                <a:cs typeface="Constantia"/>
              </a:rPr>
              <a:t>soit </a:t>
            </a:r>
            <a:r>
              <a:rPr sz="3600" i="1" spc="5">
                <a:solidFill>
                  <a:srgbClr val="996600"/>
                </a:solidFill>
                <a:latin typeface="Monotype Corsiva"/>
                <a:cs typeface="Monotype Corsiva"/>
              </a:rPr>
              <a:t>G</a:t>
            </a:r>
            <a:r>
              <a:rPr sz="2800" i="0" spc="5">
                <a:solidFill>
                  <a:srgbClr val="996600"/>
                </a:solidFill>
                <a:latin typeface="Bell MT"/>
                <a:cs typeface="Bell MT"/>
              </a:rPr>
              <a:t>=</a:t>
            </a:r>
            <a:r>
              <a:rPr sz="2800" i="0" spc="5">
                <a:solidFill>
                  <a:srgbClr val="996600"/>
                </a:solidFill>
                <a:latin typeface="Arial Unicode MS"/>
                <a:cs typeface="Arial Unicode MS"/>
              </a:rPr>
              <a:t>(X,V,S </a:t>
            </a:r>
            <a:r>
              <a:rPr sz="2800" i="0" spc="15">
                <a:solidFill>
                  <a:srgbClr val="996600"/>
                </a:solidFill>
                <a:latin typeface="Arial Unicode MS"/>
                <a:cs typeface="Arial Unicode MS"/>
              </a:rPr>
              <a:t>,P) </a:t>
            </a:r>
            <a:r>
              <a:rPr sz="2800" i="0" spc="-20">
                <a:latin typeface="Constantia"/>
                <a:cs typeface="Constantia"/>
              </a:rPr>
              <a:t>une </a:t>
            </a:r>
            <a:r>
              <a:rPr sz="2800" i="0" spc="-15">
                <a:latin typeface="Constantia"/>
                <a:cs typeface="Constantia"/>
              </a:rPr>
              <a:t>grammaire de </a:t>
            </a:r>
            <a:r>
              <a:rPr sz="2800" i="0" spc="-5">
                <a:latin typeface="Constantia"/>
                <a:cs typeface="Constantia"/>
              </a:rPr>
              <a:t>type</a:t>
            </a:r>
            <a:r>
              <a:rPr sz="2800" i="0" spc="-380">
                <a:latin typeface="Constantia"/>
                <a:cs typeface="Constantia"/>
              </a:rPr>
              <a:t> </a:t>
            </a:r>
            <a:r>
              <a:rPr sz="2800" i="0">
                <a:latin typeface="Constantia"/>
                <a:cs typeface="Constantia"/>
              </a:rPr>
              <a:t>2  </a:t>
            </a:r>
            <a:r>
              <a:rPr sz="2800" i="0" spc="-20">
                <a:latin typeface="Constantia"/>
                <a:cs typeface="Constantia"/>
              </a:rPr>
              <a:t>une </a:t>
            </a:r>
            <a:r>
              <a:rPr sz="2800" i="0" spc="-5">
                <a:latin typeface="Constantia"/>
                <a:cs typeface="Constantia"/>
              </a:rPr>
              <a:t>R.P </a:t>
            </a:r>
            <a:r>
              <a:rPr sz="2800" i="0" spc="-15">
                <a:latin typeface="Constantia"/>
                <a:cs typeface="Constantia"/>
              </a:rPr>
              <a:t>est dite </a:t>
            </a:r>
            <a:r>
              <a:rPr sz="2800" i="0" spc="-20">
                <a:solidFill>
                  <a:srgbClr val="006666"/>
                </a:solidFill>
                <a:latin typeface="Constantia"/>
                <a:cs typeface="Constantia"/>
              </a:rPr>
              <a:t>récursive </a:t>
            </a:r>
            <a:r>
              <a:rPr sz="2800" i="0">
                <a:solidFill>
                  <a:srgbClr val="006666"/>
                </a:solidFill>
                <a:latin typeface="Constantia"/>
                <a:cs typeface="Constantia"/>
              </a:rPr>
              <a:t>à </a:t>
            </a:r>
            <a:r>
              <a:rPr sz="2800" i="0" spc="-10">
                <a:solidFill>
                  <a:srgbClr val="006666"/>
                </a:solidFill>
                <a:latin typeface="Constantia"/>
                <a:cs typeface="Constantia"/>
              </a:rPr>
              <a:t>gauche </a:t>
            </a:r>
            <a:r>
              <a:rPr sz="3200" i="0" spc="-10">
                <a:solidFill>
                  <a:srgbClr val="FF0000"/>
                </a:solidFill>
                <a:latin typeface="Symbol"/>
                <a:cs typeface="Symbol"/>
              </a:rPr>
              <a:t></a:t>
            </a:r>
            <a:r>
              <a:rPr sz="3200" i="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0" spc="-5">
                <a:latin typeface="Constantia"/>
                <a:cs typeface="Constantia"/>
              </a:rPr>
              <a:t>elle </a:t>
            </a:r>
            <a:r>
              <a:rPr sz="2800" i="0" spc="-15">
                <a:latin typeface="Constantia"/>
                <a:cs typeface="Constantia"/>
              </a:rPr>
              <a:t>est de </a:t>
            </a:r>
            <a:r>
              <a:rPr sz="2800" i="0" spc="-30">
                <a:latin typeface="Constantia"/>
                <a:cs typeface="Constantia"/>
              </a:rPr>
              <a:t>la  </a:t>
            </a:r>
            <a:r>
              <a:rPr sz="2800" i="0">
                <a:latin typeface="Constantia"/>
                <a:cs typeface="Constantia"/>
              </a:rPr>
              <a:t>forme:</a:t>
            </a:r>
            <a:r>
              <a:rPr sz="2800" i="0" spc="-50">
                <a:latin typeface="Constantia"/>
                <a:cs typeface="Constantia"/>
              </a:rPr>
              <a:t> </a:t>
            </a:r>
            <a:r>
              <a:rPr sz="3600" i="0" spc="-5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3600" i="0" spc="-5">
                <a:solidFill>
                  <a:srgbClr val="006666"/>
                </a:solidFill>
                <a:latin typeface="Times New Roman"/>
                <a:cs typeface="Times New Roman"/>
              </a:rPr>
              <a:t>→</a:t>
            </a:r>
            <a:r>
              <a:rPr sz="3600" i="0" spc="-5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3600" i="0" spc="-5">
                <a:solidFill>
                  <a:srgbClr val="006666"/>
                </a:solidFill>
                <a:latin typeface="Symbol"/>
                <a:cs typeface="Symbol"/>
              </a:rPr>
              <a:t></a:t>
            </a:r>
            <a:r>
              <a:rPr sz="3600" i="0" spc="-7" baseline="-20833">
                <a:solidFill>
                  <a:srgbClr val="006666"/>
                </a:solidFill>
                <a:latin typeface="Constantia"/>
                <a:cs typeface="Constantia"/>
              </a:rPr>
              <a:t>i</a:t>
            </a:r>
            <a:r>
              <a:rPr sz="3600" b="0" i="0" spc="-5">
                <a:solidFill>
                  <a:srgbClr val="FF6600"/>
                </a:solidFill>
                <a:latin typeface="Arial Black"/>
                <a:cs typeface="Arial Black"/>
              </a:rPr>
              <a:t>/</a:t>
            </a:r>
            <a:r>
              <a:rPr sz="2800" i="0" spc="-5">
                <a:solidFill>
                  <a:srgbClr val="006666"/>
                </a:solidFill>
                <a:latin typeface="Symbol"/>
                <a:cs typeface="Symbol"/>
              </a:rPr>
              <a:t></a:t>
            </a:r>
            <a:r>
              <a:rPr sz="2850" i="0" spc="-7" baseline="-19005">
                <a:solidFill>
                  <a:srgbClr val="006666"/>
                </a:solidFill>
                <a:latin typeface="Constantia"/>
                <a:cs typeface="Constantia"/>
              </a:rPr>
              <a:t>j	</a:t>
            </a:r>
            <a:r>
              <a:rPr sz="2800" i="0" spc="-35">
                <a:latin typeface="Constantia"/>
                <a:cs typeface="Constantia"/>
              </a:rPr>
              <a:t>avec	</a:t>
            </a:r>
            <a:r>
              <a:rPr sz="3100" i="0">
                <a:solidFill>
                  <a:srgbClr val="996600"/>
                </a:solidFill>
                <a:latin typeface="Constantia"/>
                <a:cs typeface="Constantia"/>
              </a:rPr>
              <a:t>A</a:t>
            </a:r>
            <a:r>
              <a:rPr sz="3100" i="0">
                <a:solidFill>
                  <a:srgbClr val="996600"/>
                </a:solidFill>
                <a:latin typeface="Symbol"/>
                <a:cs typeface="Symbol"/>
              </a:rPr>
              <a:t></a:t>
            </a:r>
            <a:r>
              <a:rPr sz="3100" i="0">
                <a:solidFill>
                  <a:srgbClr val="996600"/>
                </a:solidFill>
                <a:latin typeface="Constantia"/>
                <a:cs typeface="Constantia"/>
              </a:rPr>
              <a:t>V	</a:t>
            </a:r>
            <a:r>
              <a:rPr sz="3100" i="0" spc="-10">
                <a:latin typeface="Constantia"/>
                <a:cs typeface="Constantia"/>
              </a:rPr>
              <a:t>et	</a:t>
            </a:r>
            <a:r>
              <a:rPr sz="3100" i="0" spc="-5">
                <a:solidFill>
                  <a:srgbClr val="996600"/>
                </a:solidFill>
                <a:latin typeface="Symbol"/>
                <a:cs typeface="Symbol"/>
              </a:rPr>
              <a:t></a:t>
            </a:r>
            <a:r>
              <a:rPr sz="3150" i="0" spc="-7" baseline="-19841">
                <a:solidFill>
                  <a:srgbClr val="996600"/>
                </a:solidFill>
                <a:latin typeface="Constantia"/>
                <a:cs typeface="Constantia"/>
              </a:rPr>
              <a:t>i </a:t>
            </a:r>
            <a:r>
              <a:rPr sz="3100" i="0" spc="-5">
                <a:solidFill>
                  <a:srgbClr val="996600"/>
                </a:solidFill>
                <a:latin typeface="Constantia"/>
                <a:cs typeface="Constantia"/>
              </a:rPr>
              <a:t>,</a:t>
            </a:r>
            <a:r>
              <a:rPr sz="3100" i="0" spc="-270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3100" i="0">
                <a:solidFill>
                  <a:srgbClr val="996600"/>
                </a:solidFill>
                <a:latin typeface="Symbol"/>
                <a:cs typeface="Symbol"/>
              </a:rPr>
              <a:t></a:t>
            </a:r>
            <a:r>
              <a:rPr sz="3150" i="0" baseline="-19841">
                <a:solidFill>
                  <a:srgbClr val="996600"/>
                </a:solidFill>
                <a:latin typeface="Constantia"/>
                <a:cs typeface="Constantia"/>
              </a:rPr>
              <a:t>j</a:t>
            </a:r>
            <a:r>
              <a:rPr sz="3100" i="0">
                <a:solidFill>
                  <a:srgbClr val="996600"/>
                </a:solidFill>
                <a:latin typeface="Symbol"/>
                <a:cs typeface="Symbol"/>
              </a:rPr>
              <a:t></a:t>
            </a:r>
            <a:r>
              <a:rPr sz="3100" i="0">
                <a:solidFill>
                  <a:srgbClr val="996600"/>
                </a:solidFill>
                <a:latin typeface="Constantia"/>
                <a:cs typeface="Constantia"/>
              </a:rPr>
              <a:t>(X</a:t>
            </a:r>
            <a:r>
              <a:rPr sz="3100" i="0">
                <a:solidFill>
                  <a:srgbClr val="996600"/>
                </a:solidFill>
                <a:latin typeface="Symbol"/>
                <a:cs typeface="Symbol"/>
              </a:rPr>
              <a:t></a:t>
            </a:r>
            <a:r>
              <a:rPr sz="3100" i="0">
                <a:solidFill>
                  <a:srgbClr val="996600"/>
                </a:solidFill>
                <a:latin typeface="Constantia"/>
                <a:cs typeface="Constantia"/>
              </a:rPr>
              <a:t>V)*</a:t>
            </a:r>
            <a:endParaRPr sz="31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24" y="3833876"/>
            <a:ext cx="7083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73680" algn="l"/>
                <a:tab pos="5528945" algn="l"/>
              </a:tabLst>
            </a:pPr>
            <a:r>
              <a:rPr sz="3600" b="1" spc="-25">
                <a:solidFill>
                  <a:srgbClr val="996600"/>
                </a:solidFill>
                <a:latin typeface="Constantia"/>
                <a:cs typeface="Constantia"/>
              </a:rPr>
              <a:t>Méthod</a:t>
            </a:r>
            <a:r>
              <a:rPr sz="3600" b="1">
                <a:solidFill>
                  <a:srgbClr val="996600"/>
                </a:solidFill>
                <a:latin typeface="Constantia"/>
                <a:cs typeface="Constantia"/>
              </a:rPr>
              <a:t>e</a:t>
            </a:r>
            <a:r>
              <a:rPr sz="3600" b="1" spc="-135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3600" b="1" spc="-50">
                <a:solidFill>
                  <a:srgbClr val="996600"/>
                </a:solidFill>
                <a:latin typeface="Constantia"/>
                <a:cs typeface="Constantia"/>
              </a:rPr>
              <a:t>d</a:t>
            </a:r>
            <a:r>
              <a:rPr sz="3600" b="1">
                <a:solidFill>
                  <a:srgbClr val="996600"/>
                </a:solidFill>
                <a:latin typeface="Constantia"/>
                <a:cs typeface="Constantia"/>
              </a:rPr>
              <a:t>e	</a:t>
            </a:r>
            <a:r>
              <a:rPr sz="3600" b="1" spc="-60">
                <a:solidFill>
                  <a:srgbClr val="996600"/>
                </a:solidFill>
                <a:latin typeface="Constantia"/>
                <a:cs typeface="Constantia"/>
              </a:rPr>
              <a:t>l</a:t>
            </a:r>
            <a:r>
              <a:rPr sz="3600" b="1">
                <a:solidFill>
                  <a:srgbClr val="996600"/>
                </a:solidFill>
                <a:latin typeface="Constantia"/>
                <a:cs typeface="Constantia"/>
              </a:rPr>
              <a:t>a</a:t>
            </a:r>
            <a:r>
              <a:rPr sz="3600" b="1" spc="-105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3600" b="1" spc="-15">
                <a:solidFill>
                  <a:srgbClr val="996600"/>
                </a:solidFill>
                <a:latin typeface="Constantia"/>
                <a:cs typeface="Constantia"/>
              </a:rPr>
              <a:t>récursio</a:t>
            </a:r>
            <a:r>
              <a:rPr sz="3600" b="1">
                <a:solidFill>
                  <a:srgbClr val="996600"/>
                </a:solidFill>
                <a:latin typeface="Constantia"/>
                <a:cs typeface="Constantia"/>
              </a:rPr>
              <a:t>n	gauche</a:t>
            </a:r>
            <a:endParaRPr sz="36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5924" y="5635244"/>
            <a:ext cx="2409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744345" algn="l"/>
              </a:tabLst>
            </a:pPr>
            <a:r>
              <a:rPr sz="3600" b="1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3600" b="1" spc="-8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3600" b="1" spc="-10">
                <a:solidFill>
                  <a:srgbClr val="006666"/>
                </a:solidFill>
                <a:latin typeface="Times New Roman"/>
                <a:cs typeface="Times New Roman"/>
              </a:rPr>
              <a:t>→</a:t>
            </a:r>
            <a:r>
              <a:rPr sz="3600" b="1" spc="-1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3600" b="1" spc="-10">
                <a:solidFill>
                  <a:srgbClr val="006666"/>
                </a:solidFill>
                <a:latin typeface="Symbol"/>
                <a:cs typeface="Symbol"/>
              </a:rPr>
              <a:t></a:t>
            </a:r>
            <a:r>
              <a:rPr sz="3600" b="1" spc="-15" baseline="-20833">
                <a:solidFill>
                  <a:srgbClr val="006666"/>
                </a:solidFill>
                <a:latin typeface="Constantia"/>
                <a:cs typeface="Constantia"/>
              </a:rPr>
              <a:t>i	</a:t>
            </a:r>
            <a:r>
              <a:rPr sz="3600">
                <a:solidFill>
                  <a:srgbClr val="FF6600"/>
                </a:solidFill>
                <a:latin typeface="Arial Black"/>
                <a:cs typeface="Arial Black"/>
              </a:rPr>
              <a:t>/</a:t>
            </a:r>
            <a:r>
              <a:rPr sz="3600" spc="-95">
                <a:solidFill>
                  <a:srgbClr val="FF6600"/>
                </a:solidFill>
                <a:latin typeface="Arial Black"/>
                <a:cs typeface="Arial Black"/>
              </a:rPr>
              <a:t> </a:t>
            </a:r>
            <a:r>
              <a:rPr sz="3600" b="1" spc="5">
                <a:solidFill>
                  <a:srgbClr val="006666"/>
                </a:solidFill>
                <a:latin typeface="Symbol"/>
                <a:cs typeface="Symbol"/>
              </a:rPr>
              <a:t></a:t>
            </a:r>
            <a:r>
              <a:rPr sz="3600" b="1" spc="7" baseline="-20833">
                <a:solidFill>
                  <a:srgbClr val="006666"/>
                </a:solidFill>
                <a:latin typeface="Constantia"/>
                <a:cs typeface="Constantia"/>
              </a:rPr>
              <a:t>j</a:t>
            </a:r>
            <a:endParaRPr sz="3600" baseline="-20833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55923" y="5635244"/>
            <a:ext cx="1466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>
                <a:solidFill>
                  <a:srgbClr val="FF0000"/>
                </a:solidFill>
                <a:latin typeface="Calibri"/>
                <a:cs typeface="Calibri"/>
              </a:rPr>
              <a:t>devient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14544" y="5318759"/>
            <a:ext cx="375285" cy="1323340"/>
          </a:xfrm>
          <a:custGeom>
            <a:avLst/>
            <a:gdLst/>
            <a:ahLst/>
            <a:cxnLst/>
            <a:rect l="l" t="t" r="r" b="b"/>
            <a:pathLst>
              <a:path w="375285" h="1323340">
                <a:moveTo>
                  <a:pt x="374904" y="0"/>
                </a:moveTo>
                <a:lnTo>
                  <a:pt x="338328" y="0"/>
                </a:lnTo>
                <a:lnTo>
                  <a:pt x="274320" y="6096"/>
                </a:lnTo>
                <a:lnTo>
                  <a:pt x="259080" y="6096"/>
                </a:lnTo>
                <a:lnTo>
                  <a:pt x="234696" y="12192"/>
                </a:lnTo>
                <a:lnTo>
                  <a:pt x="222504" y="12192"/>
                </a:lnTo>
                <a:lnTo>
                  <a:pt x="204216" y="18288"/>
                </a:lnTo>
                <a:lnTo>
                  <a:pt x="195072" y="24384"/>
                </a:lnTo>
                <a:lnTo>
                  <a:pt x="192024" y="27432"/>
                </a:lnTo>
                <a:lnTo>
                  <a:pt x="188976" y="27432"/>
                </a:lnTo>
                <a:lnTo>
                  <a:pt x="185928" y="30480"/>
                </a:lnTo>
                <a:lnTo>
                  <a:pt x="185928" y="33528"/>
                </a:lnTo>
                <a:lnTo>
                  <a:pt x="179832" y="33528"/>
                </a:lnTo>
                <a:lnTo>
                  <a:pt x="179832" y="623328"/>
                </a:lnTo>
                <a:lnTo>
                  <a:pt x="170688" y="627888"/>
                </a:lnTo>
                <a:lnTo>
                  <a:pt x="161544" y="630936"/>
                </a:lnTo>
                <a:lnTo>
                  <a:pt x="152400" y="630936"/>
                </a:lnTo>
                <a:lnTo>
                  <a:pt x="143256" y="633984"/>
                </a:lnTo>
                <a:lnTo>
                  <a:pt x="131064" y="637032"/>
                </a:lnTo>
                <a:lnTo>
                  <a:pt x="115824" y="637032"/>
                </a:lnTo>
                <a:lnTo>
                  <a:pt x="88392" y="640080"/>
                </a:lnTo>
                <a:lnTo>
                  <a:pt x="54864" y="643128"/>
                </a:lnTo>
                <a:lnTo>
                  <a:pt x="18288" y="643128"/>
                </a:lnTo>
                <a:lnTo>
                  <a:pt x="9144" y="643128"/>
                </a:lnTo>
                <a:lnTo>
                  <a:pt x="3048" y="646176"/>
                </a:lnTo>
                <a:lnTo>
                  <a:pt x="0" y="652272"/>
                </a:lnTo>
                <a:lnTo>
                  <a:pt x="0" y="667512"/>
                </a:lnTo>
                <a:lnTo>
                  <a:pt x="3048" y="673608"/>
                </a:lnTo>
                <a:lnTo>
                  <a:pt x="9144" y="676656"/>
                </a:lnTo>
                <a:lnTo>
                  <a:pt x="18288" y="679704"/>
                </a:lnTo>
                <a:lnTo>
                  <a:pt x="54864" y="679704"/>
                </a:lnTo>
                <a:lnTo>
                  <a:pt x="115824" y="685800"/>
                </a:lnTo>
                <a:lnTo>
                  <a:pt x="131064" y="685800"/>
                </a:lnTo>
                <a:lnTo>
                  <a:pt x="140208" y="688848"/>
                </a:lnTo>
                <a:lnTo>
                  <a:pt x="152400" y="691896"/>
                </a:lnTo>
                <a:lnTo>
                  <a:pt x="161544" y="691896"/>
                </a:lnTo>
                <a:lnTo>
                  <a:pt x="170688" y="694944"/>
                </a:lnTo>
                <a:lnTo>
                  <a:pt x="176784" y="698004"/>
                </a:lnTo>
                <a:lnTo>
                  <a:pt x="179832" y="698004"/>
                </a:lnTo>
                <a:lnTo>
                  <a:pt x="179832" y="1286256"/>
                </a:lnTo>
                <a:lnTo>
                  <a:pt x="185928" y="1289304"/>
                </a:lnTo>
                <a:lnTo>
                  <a:pt x="185928" y="1292352"/>
                </a:lnTo>
                <a:lnTo>
                  <a:pt x="188976" y="1292352"/>
                </a:lnTo>
                <a:lnTo>
                  <a:pt x="198120" y="1301496"/>
                </a:lnTo>
                <a:lnTo>
                  <a:pt x="204216" y="1304544"/>
                </a:lnTo>
                <a:lnTo>
                  <a:pt x="222504" y="1310640"/>
                </a:lnTo>
                <a:lnTo>
                  <a:pt x="234696" y="1313688"/>
                </a:lnTo>
                <a:lnTo>
                  <a:pt x="246888" y="1313688"/>
                </a:lnTo>
                <a:lnTo>
                  <a:pt x="259080" y="1316736"/>
                </a:lnTo>
                <a:lnTo>
                  <a:pt x="274320" y="1319784"/>
                </a:lnTo>
                <a:lnTo>
                  <a:pt x="304800" y="1319784"/>
                </a:lnTo>
                <a:lnTo>
                  <a:pt x="338328" y="1322832"/>
                </a:lnTo>
                <a:lnTo>
                  <a:pt x="374904" y="1322832"/>
                </a:lnTo>
                <a:lnTo>
                  <a:pt x="374904" y="1286256"/>
                </a:lnTo>
                <a:lnTo>
                  <a:pt x="341376" y="1286256"/>
                </a:lnTo>
                <a:lnTo>
                  <a:pt x="277368" y="1280160"/>
                </a:lnTo>
                <a:lnTo>
                  <a:pt x="265176" y="1280160"/>
                </a:lnTo>
                <a:lnTo>
                  <a:pt x="240792" y="1274064"/>
                </a:lnTo>
                <a:lnTo>
                  <a:pt x="231648" y="1274064"/>
                </a:lnTo>
                <a:lnTo>
                  <a:pt x="225552" y="1271016"/>
                </a:lnTo>
                <a:lnTo>
                  <a:pt x="216408" y="1267968"/>
                </a:lnTo>
                <a:lnTo>
                  <a:pt x="216408" y="1264920"/>
                </a:lnTo>
                <a:lnTo>
                  <a:pt x="216408" y="701040"/>
                </a:lnTo>
                <a:lnTo>
                  <a:pt x="216408" y="685800"/>
                </a:lnTo>
                <a:lnTo>
                  <a:pt x="213360" y="682752"/>
                </a:lnTo>
                <a:lnTo>
                  <a:pt x="210312" y="676656"/>
                </a:lnTo>
                <a:lnTo>
                  <a:pt x="201168" y="667512"/>
                </a:lnTo>
                <a:lnTo>
                  <a:pt x="192024" y="661416"/>
                </a:lnTo>
                <a:lnTo>
                  <a:pt x="190487" y="660908"/>
                </a:lnTo>
                <a:lnTo>
                  <a:pt x="198120" y="658368"/>
                </a:lnTo>
                <a:lnTo>
                  <a:pt x="204216" y="652272"/>
                </a:lnTo>
                <a:lnTo>
                  <a:pt x="204216" y="649224"/>
                </a:lnTo>
                <a:lnTo>
                  <a:pt x="210312" y="649224"/>
                </a:lnTo>
                <a:lnTo>
                  <a:pt x="210312" y="643128"/>
                </a:lnTo>
                <a:lnTo>
                  <a:pt x="216408" y="637032"/>
                </a:lnTo>
                <a:lnTo>
                  <a:pt x="216408" y="621792"/>
                </a:lnTo>
                <a:lnTo>
                  <a:pt x="216408" y="57912"/>
                </a:lnTo>
                <a:lnTo>
                  <a:pt x="216408" y="54864"/>
                </a:lnTo>
                <a:lnTo>
                  <a:pt x="219456" y="54864"/>
                </a:lnTo>
                <a:lnTo>
                  <a:pt x="231648" y="48768"/>
                </a:lnTo>
                <a:lnTo>
                  <a:pt x="243840" y="48768"/>
                </a:lnTo>
                <a:lnTo>
                  <a:pt x="252984" y="45720"/>
                </a:lnTo>
                <a:lnTo>
                  <a:pt x="265176" y="45720"/>
                </a:lnTo>
                <a:lnTo>
                  <a:pt x="277368" y="42672"/>
                </a:lnTo>
                <a:lnTo>
                  <a:pt x="307848" y="39624"/>
                </a:lnTo>
                <a:lnTo>
                  <a:pt x="341376" y="39624"/>
                </a:lnTo>
                <a:lnTo>
                  <a:pt x="374904" y="36576"/>
                </a:lnTo>
                <a:lnTo>
                  <a:pt x="374904" y="0"/>
                </a:lnTo>
                <a:close/>
              </a:path>
            </a:pathLst>
          </a:custGeom>
          <a:solidFill>
            <a:srgbClr val="0F6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31179" y="5050028"/>
            <a:ext cx="2218690" cy="157988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0"/>
              </a:spcBef>
            </a:pPr>
            <a:r>
              <a:rPr sz="3600" b="1">
                <a:solidFill>
                  <a:srgbClr val="006666"/>
                </a:solidFill>
                <a:latin typeface="Constantia"/>
                <a:cs typeface="Constantia"/>
              </a:rPr>
              <a:t>A</a:t>
            </a:r>
            <a:r>
              <a:rPr sz="3600" b="1" spc="-95">
                <a:solidFill>
                  <a:srgbClr val="006666"/>
                </a:solidFill>
                <a:latin typeface="Constantia"/>
                <a:cs typeface="Constantia"/>
              </a:rPr>
              <a:t> </a:t>
            </a:r>
            <a:r>
              <a:rPr sz="3600" b="1" spc="-55">
                <a:solidFill>
                  <a:srgbClr val="006666"/>
                </a:solidFill>
                <a:latin typeface="Times New Roman"/>
                <a:cs typeface="Times New Roman"/>
              </a:rPr>
              <a:t>→</a:t>
            </a:r>
            <a:r>
              <a:rPr sz="3600" b="1" spc="-55">
                <a:solidFill>
                  <a:srgbClr val="006666"/>
                </a:solidFill>
                <a:latin typeface="Symbol"/>
                <a:cs typeface="Symbol"/>
              </a:rPr>
              <a:t></a:t>
            </a:r>
            <a:r>
              <a:rPr sz="3600" b="1" spc="-82" baseline="-20833">
                <a:solidFill>
                  <a:srgbClr val="006666"/>
                </a:solidFill>
                <a:latin typeface="Constantia"/>
                <a:cs typeface="Constantia"/>
              </a:rPr>
              <a:t>j</a:t>
            </a:r>
            <a:r>
              <a:rPr sz="3600" b="1" spc="-55">
                <a:solidFill>
                  <a:srgbClr val="006666"/>
                </a:solidFill>
                <a:latin typeface="Constantia"/>
                <a:cs typeface="Constantia"/>
              </a:rPr>
              <a:t>A’</a:t>
            </a:r>
            <a:endParaRPr sz="3600">
              <a:latin typeface="Constantia"/>
              <a:cs typeface="Constantia"/>
            </a:endParaRPr>
          </a:p>
          <a:p>
            <a:pPr marL="38100">
              <a:lnSpc>
                <a:spcPct val="100000"/>
              </a:lnSpc>
              <a:spcBef>
                <a:spcPts val="1800"/>
              </a:spcBef>
            </a:pPr>
            <a:r>
              <a:rPr sz="3600" b="1" spc="-65">
                <a:solidFill>
                  <a:srgbClr val="006666"/>
                </a:solidFill>
                <a:latin typeface="Constantia"/>
                <a:cs typeface="Constantia"/>
              </a:rPr>
              <a:t>A’ </a:t>
            </a:r>
            <a:r>
              <a:rPr sz="3600" b="1" spc="-10">
                <a:solidFill>
                  <a:srgbClr val="006666"/>
                </a:solidFill>
                <a:latin typeface="Times New Roman"/>
                <a:cs typeface="Times New Roman"/>
              </a:rPr>
              <a:t>→</a:t>
            </a:r>
            <a:r>
              <a:rPr sz="3600" b="1" spc="-10">
                <a:solidFill>
                  <a:srgbClr val="006666"/>
                </a:solidFill>
                <a:latin typeface="Symbol"/>
                <a:cs typeface="Symbol"/>
              </a:rPr>
              <a:t></a:t>
            </a:r>
            <a:r>
              <a:rPr sz="3600" b="1" spc="-15" baseline="-20833">
                <a:solidFill>
                  <a:srgbClr val="006666"/>
                </a:solidFill>
                <a:latin typeface="Constantia"/>
                <a:cs typeface="Constantia"/>
              </a:rPr>
              <a:t>i</a:t>
            </a:r>
            <a:r>
              <a:rPr sz="3600" b="1" spc="179" baseline="-20833">
                <a:solidFill>
                  <a:srgbClr val="006666"/>
                </a:solidFill>
                <a:latin typeface="Constantia"/>
                <a:cs typeface="Constantia"/>
              </a:rPr>
              <a:t> </a:t>
            </a:r>
            <a:r>
              <a:rPr sz="3600" b="1" spc="-65">
                <a:solidFill>
                  <a:srgbClr val="006666"/>
                </a:solidFill>
                <a:latin typeface="Constantia"/>
                <a:cs typeface="Constantia"/>
              </a:rPr>
              <a:t>A’</a:t>
            </a:r>
            <a:r>
              <a:rPr sz="3600" spc="-65">
                <a:solidFill>
                  <a:srgbClr val="008080"/>
                </a:solidFill>
                <a:latin typeface="Arial Black"/>
                <a:cs typeface="Arial Black"/>
              </a:rPr>
              <a:t>/</a:t>
            </a:r>
            <a:r>
              <a:rPr sz="3600" b="1" spc="-65">
                <a:solidFill>
                  <a:srgbClr val="008080"/>
                </a:solidFill>
                <a:latin typeface="Symbol"/>
                <a:cs typeface="Symbol"/>
              </a:rPr>
              <a:t></a:t>
            </a:r>
            <a:endParaRPr sz="36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172" y="4080764"/>
            <a:ext cx="7198359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24510" algn="l"/>
              </a:tabLst>
            </a:pPr>
            <a:r>
              <a:rPr sz="3200" spc="-10">
                <a:solidFill>
                  <a:srgbClr val="CC9900"/>
                </a:solidFill>
                <a:latin typeface="Wingdings"/>
                <a:cs typeface="Wingdings"/>
              </a:rPr>
              <a:t></a:t>
            </a:r>
            <a:r>
              <a:rPr sz="3200" spc="-10">
                <a:solidFill>
                  <a:srgbClr val="CC9900"/>
                </a:solidFill>
                <a:latin typeface="Times New Roman"/>
                <a:cs typeface="Times New Roman"/>
              </a:rPr>
              <a:t>	</a:t>
            </a:r>
            <a:r>
              <a:rPr sz="3200" b="1" spc="-10">
                <a:latin typeface="Constantia"/>
                <a:cs typeface="Constantia"/>
              </a:rPr>
              <a:t>Elimination </a:t>
            </a:r>
            <a:r>
              <a:rPr sz="3200" b="1" spc="-25">
                <a:latin typeface="Constantia"/>
                <a:cs typeface="Constantia"/>
              </a:rPr>
              <a:t>de la </a:t>
            </a:r>
            <a:r>
              <a:rPr sz="3200" b="1" spc="-15">
                <a:solidFill>
                  <a:srgbClr val="006666"/>
                </a:solidFill>
                <a:latin typeface="Constantia"/>
                <a:cs typeface="Constantia"/>
              </a:rPr>
              <a:t>récursion</a:t>
            </a:r>
            <a:r>
              <a:rPr sz="3200" b="1" spc="-210">
                <a:solidFill>
                  <a:srgbClr val="006666"/>
                </a:solidFill>
                <a:latin typeface="Constantia"/>
                <a:cs typeface="Constantia"/>
              </a:rPr>
              <a:t> </a:t>
            </a:r>
            <a:r>
              <a:rPr sz="3200" b="1" spc="-10">
                <a:solidFill>
                  <a:srgbClr val="006666"/>
                </a:solidFill>
                <a:latin typeface="Constantia"/>
                <a:cs typeface="Constantia"/>
              </a:rPr>
              <a:t>gauche</a:t>
            </a:r>
            <a:endParaRPr sz="32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24" y="5699252"/>
            <a:ext cx="514413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55720" algn="l"/>
              </a:tabLst>
            </a:pPr>
            <a:r>
              <a:rPr sz="3200" b="1" spc="-10">
                <a:solidFill>
                  <a:srgbClr val="996600"/>
                </a:solidFill>
                <a:latin typeface="Arial Unicode MS"/>
                <a:cs typeface="Arial Unicode MS"/>
              </a:rPr>
              <a:t>E</a:t>
            </a:r>
            <a:r>
              <a:rPr sz="3200" b="1" spc="-20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3200" b="1" spc="-10">
                <a:solidFill>
                  <a:srgbClr val="FF0000"/>
                </a:solidFill>
                <a:latin typeface="Times New Roman"/>
                <a:cs typeface="Times New Roman"/>
              </a:rPr>
              <a:t>→</a:t>
            </a:r>
            <a:r>
              <a:rPr sz="3200" b="1" spc="-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5">
                <a:solidFill>
                  <a:srgbClr val="996600"/>
                </a:solidFill>
                <a:latin typeface="Arial Unicode MS"/>
                <a:cs typeface="Arial Unicode MS"/>
              </a:rPr>
              <a:t>E*E</a:t>
            </a:r>
            <a:r>
              <a:rPr sz="3200" b="1" spc="5">
                <a:solidFill>
                  <a:srgbClr val="FF0000"/>
                </a:solidFill>
                <a:latin typeface="Constantia"/>
                <a:cs typeface="Constantia"/>
              </a:rPr>
              <a:t>/</a:t>
            </a:r>
            <a:r>
              <a:rPr sz="3200" b="1" spc="5">
                <a:solidFill>
                  <a:srgbClr val="996600"/>
                </a:solidFill>
                <a:latin typeface="Arial Unicode MS"/>
                <a:cs typeface="Arial Unicode MS"/>
              </a:rPr>
              <a:t>E+E</a:t>
            </a:r>
            <a:r>
              <a:rPr sz="3200" b="1" spc="5">
                <a:solidFill>
                  <a:srgbClr val="FF0000"/>
                </a:solidFill>
                <a:latin typeface="Constantia"/>
                <a:cs typeface="Constantia"/>
              </a:rPr>
              <a:t>/</a:t>
            </a:r>
            <a:r>
              <a:rPr sz="3200" b="1" spc="5">
                <a:solidFill>
                  <a:srgbClr val="996600"/>
                </a:solidFill>
                <a:latin typeface="Arial Unicode MS"/>
                <a:cs typeface="Arial Unicode MS"/>
              </a:rPr>
              <a:t>(E)</a:t>
            </a:r>
            <a:r>
              <a:rPr sz="3200" b="1" spc="5">
                <a:solidFill>
                  <a:srgbClr val="FF0000"/>
                </a:solidFill>
                <a:latin typeface="Constantia"/>
                <a:cs typeface="Constantia"/>
              </a:rPr>
              <a:t>/</a:t>
            </a:r>
            <a:r>
              <a:rPr sz="3200" b="1" spc="5">
                <a:solidFill>
                  <a:srgbClr val="996600"/>
                </a:solidFill>
                <a:latin typeface="Arial Unicode MS"/>
                <a:cs typeface="Arial Unicode MS"/>
              </a:rPr>
              <a:t>a	</a:t>
            </a:r>
            <a:r>
              <a:rPr sz="2800" b="1">
                <a:solidFill>
                  <a:srgbClr val="FF0000"/>
                </a:solidFill>
                <a:latin typeface="Constantia"/>
                <a:cs typeface="Constantia"/>
              </a:rPr>
              <a:t>devient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84392" y="5358383"/>
            <a:ext cx="378460" cy="1323340"/>
          </a:xfrm>
          <a:custGeom>
            <a:avLst/>
            <a:gdLst/>
            <a:ahLst/>
            <a:cxnLst/>
            <a:rect l="l" t="t" r="r" b="b"/>
            <a:pathLst>
              <a:path w="378459" h="1323340">
                <a:moveTo>
                  <a:pt x="377952" y="0"/>
                </a:moveTo>
                <a:lnTo>
                  <a:pt x="341376" y="0"/>
                </a:lnTo>
                <a:lnTo>
                  <a:pt x="274320" y="6096"/>
                </a:lnTo>
                <a:lnTo>
                  <a:pt x="262128" y="6096"/>
                </a:lnTo>
                <a:lnTo>
                  <a:pt x="246888" y="9144"/>
                </a:lnTo>
                <a:lnTo>
                  <a:pt x="234696" y="12192"/>
                </a:lnTo>
                <a:lnTo>
                  <a:pt x="225552" y="12192"/>
                </a:lnTo>
                <a:lnTo>
                  <a:pt x="213360" y="15240"/>
                </a:lnTo>
                <a:lnTo>
                  <a:pt x="204216" y="18288"/>
                </a:lnTo>
                <a:lnTo>
                  <a:pt x="198120" y="21336"/>
                </a:lnTo>
                <a:lnTo>
                  <a:pt x="198120" y="24384"/>
                </a:lnTo>
                <a:lnTo>
                  <a:pt x="192024" y="27432"/>
                </a:lnTo>
                <a:lnTo>
                  <a:pt x="188976" y="27432"/>
                </a:lnTo>
                <a:lnTo>
                  <a:pt x="188976" y="30480"/>
                </a:lnTo>
                <a:lnTo>
                  <a:pt x="182880" y="36576"/>
                </a:lnTo>
                <a:lnTo>
                  <a:pt x="182880" y="39624"/>
                </a:lnTo>
                <a:lnTo>
                  <a:pt x="182880" y="621792"/>
                </a:lnTo>
                <a:lnTo>
                  <a:pt x="182880" y="624840"/>
                </a:lnTo>
                <a:lnTo>
                  <a:pt x="181356" y="624840"/>
                </a:lnTo>
                <a:lnTo>
                  <a:pt x="182880" y="621792"/>
                </a:lnTo>
                <a:lnTo>
                  <a:pt x="182880" y="39624"/>
                </a:lnTo>
                <a:lnTo>
                  <a:pt x="179832" y="42672"/>
                </a:lnTo>
                <a:lnTo>
                  <a:pt x="179832" y="624840"/>
                </a:lnTo>
                <a:lnTo>
                  <a:pt x="173736" y="627888"/>
                </a:lnTo>
                <a:lnTo>
                  <a:pt x="164592" y="630936"/>
                </a:lnTo>
                <a:lnTo>
                  <a:pt x="155448" y="630936"/>
                </a:lnTo>
                <a:lnTo>
                  <a:pt x="131064" y="637032"/>
                </a:lnTo>
                <a:lnTo>
                  <a:pt x="118872" y="637032"/>
                </a:lnTo>
                <a:lnTo>
                  <a:pt x="54864" y="643128"/>
                </a:lnTo>
                <a:lnTo>
                  <a:pt x="21336" y="643128"/>
                </a:lnTo>
                <a:lnTo>
                  <a:pt x="12192" y="643128"/>
                </a:lnTo>
                <a:lnTo>
                  <a:pt x="6096" y="646176"/>
                </a:lnTo>
                <a:lnTo>
                  <a:pt x="0" y="652272"/>
                </a:lnTo>
                <a:lnTo>
                  <a:pt x="0" y="667512"/>
                </a:lnTo>
                <a:lnTo>
                  <a:pt x="6096" y="673608"/>
                </a:lnTo>
                <a:lnTo>
                  <a:pt x="21336" y="679704"/>
                </a:lnTo>
                <a:lnTo>
                  <a:pt x="54864" y="682752"/>
                </a:lnTo>
                <a:lnTo>
                  <a:pt x="88392" y="682752"/>
                </a:lnTo>
                <a:lnTo>
                  <a:pt x="118872" y="685800"/>
                </a:lnTo>
                <a:lnTo>
                  <a:pt x="131064" y="688848"/>
                </a:lnTo>
                <a:lnTo>
                  <a:pt x="143256" y="688848"/>
                </a:lnTo>
                <a:lnTo>
                  <a:pt x="155448" y="691896"/>
                </a:lnTo>
                <a:lnTo>
                  <a:pt x="164592" y="691896"/>
                </a:lnTo>
                <a:lnTo>
                  <a:pt x="179832" y="699516"/>
                </a:lnTo>
                <a:lnTo>
                  <a:pt x="179832" y="1280160"/>
                </a:lnTo>
                <a:lnTo>
                  <a:pt x="182880" y="1283208"/>
                </a:lnTo>
                <a:lnTo>
                  <a:pt x="182880" y="1286256"/>
                </a:lnTo>
                <a:lnTo>
                  <a:pt x="185928" y="1292352"/>
                </a:lnTo>
                <a:lnTo>
                  <a:pt x="188976" y="1292352"/>
                </a:lnTo>
                <a:lnTo>
                  <a:pt x="198120" y="1301496"/>
                </a:lnTo>
                <a:lnTo>
                  <a:pt x="225552" y="1310640"/>
                </a:lnTo>
                <a:lnTo>
                  <a:pt x="237744" y="1313688"/>
                </a:lnTo>
                <a:lnTo>
                  <a:pt x="249936" y="1313688"/>
                </a:lnTo>
                <a:lnTo>
                  <a:pt x="262128" y="1316736"/>
                </a:lnTo>
                <a:lnTo>
                  <a:pt x="277368" y="1319784"/>
                </a:lnTo>
                <a:lnTo>
                  <a:pt x="307848" y="1322832"/>
                </a:lnTo>
                <a:lnTo>
                  <a:pt x="377952" y="1322832"/>
                </a:lnTo>
                <a:lnTo>
                  <a:pt x="377952" y="1286256"/>
                </a:lnTo>
                <a:lnTo>
                  <a:pt x="341376" y="1286256"/>
                </a:lnTo>
                <a:lnTo>
                  <a:pt x="307848" y="1283208"/>
                </a:lnTo>
                <a:lnTo>
                  <a:pt x="280416" y="1280160"/>
                </a:lnTo>
                <a:lnTo>
                  <a:pt x="265176" y="1280160"/>
                </a:lnTo>
                <a:lnTo>
                  <a:pt x="252984" y="1277112"/>
                </a:lnTo>
                <a:lnTo>
                  <a:pt x="243840" y="1274064"/>
                </a:lnTo>
                <a:lnTo>
                  <a:pt x="234696" y="1274064"/>
                </a:lnTo>
                <a:lnTo>
                  <a:pt x="225552" y="1271016"/>
                </a:lnTo>
                <a:lnTo>
                  <a:pt x="219456" y="1267968"/>
                </a:lnTo>
                <a:lnTo>
                  <a:pt x="219456" y="1264920"/>
                </a:lnTo>
                <a:lnTo>
                  <a:pt x="219456" y="701040"/>
                </a:lnTo>
                <a:lnTo>
                  <a:pt x="219456" y="691896"/>
                </a:lnTo>
                <a:lnTo>
                  <a:pt x="216408" y="688848"/>
                </a:lnTo>
                <a:lnTo>
                  <a:pt x="216408" y="682752"/>
                </a:lnTo>
                <a:lnTo>
                  <a:pt x="214884" y="679704"/>
                </a:lnTo>
                <a:lnTo>
                  <a:pt x="213360" y="676656"/>
                </a:lnTo>
                <a:lnTo>
                  <a:pt x="207264" y="670560"/>
                </a:lnTo>
                <a:lnTo>
                  <a:pt x="201168" y="667512"/>
                </a:lnTo>
                <a:lnTo>
                  <a:pt x="198120" y="664464"/>
                </a:lnTo>
                <a:lnTo>
                  <a:pt x="192024" y="661416"/>
                </a:lnTo>
                <a:lnTo>
                  <a:pt x="198120" y="658368"/>
                </a:lnTo>
                <a:lnTo>
                  <a:pt x="207264" y="655320"/>
                </a:lnTo>
                <a:lnTo>
                  <a:pt x="207264" y="652272"/>
                </a:lnTo>
                <a:lnTo>
                  <a:pt x="210312" y="652272"/>
                </a:lnTo>
                <a:lnTo>
                  <a:pt x="213360" y="649224"/>
                </a:lnTo>
                <a:lnTo>
                  <a:pt x="213360" y="643128"/>
                </a:lnTo>
                <a:lnTo>
                  <a:pt x="216408" y="640080"/>
                </a:lnTo>
                <a:lnTo>
                  <a:pt x="216408" y="633984"/>
                </a:lnTo>
                <a:lnTo>
                  <a:pt x="219456" y="630936"/>
                </a:lnTo>
                <a:lnTo>
                  <a:pt x="219456" y="621792"/>
                </a:lnTo>
                <a:lnTo>
                  <a:pt x="219456" y="57912"/>
                </a:lnTo>
                <a:lnTo>
                  <a:pt x="219456" y="54864"/>
                </a:lnTo>
                <a:lnTo>
                  <a:pt x="228600" y="51816"/>
                </a:lnTo>
                <a:lnTo>
                  <a:pt x="234696" y="48768"/>
                </a:lnTo>
                <a:lnTo>
                  <a:pt x="243840" y="48768"/>
                </a:lnTo>
                <a:lnTo>
                  <a:pt x="256032" y="45720"/>
                </a:lnTo>
                <a:lnTo>
                  <a:pt x="268224" y="45720"/>
                </a:lnTo>
                <a:lnTo>
                  <a:pt x="280416" y="42672"/>
                </a:lnTo>
                <a:lnTo>
                  <a:pt x="310896" y="39624"/>
                </a:lnTo>
                <a:lnTo>
                  <a:pt x="341376" y="39624"/>
                </a:lnTo>
                <a:lnTo>
                  <a:pt x="377952" y="36576"/>
                </a:lnTo>
                <a:lnTo>
                  <a:pt x="377952" y="0"/>
                </a:lnTo>
                <a:close/>
              </a:path>
            </a:pathLst>
          </a:custGeom>
          <a:solidFill>
            <a:srgbClr val="0F6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83171" y="5043932"/>
            <a:ext cx="3107055" cy="1585690"/>
          </a:xfrm>
          <a:prstGeom prst="rect">
            <a:avLst/>
          </a:prstGeom>
        </p:spPr>
        <p:txBody>
          <a:bodyPr vert="horz" wrap="square" lIns="0" tIns="244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3600" b="1" spc="-70">
                <a:solidFill>
                  <a:srgbClr val="006666"/>
                </a:solidFill>
                <a:latin typeface="Constantia"/>
                <a:cs typeface="Constantia"/>
              </a:rPr>
              <a:t>A</a:t>
            </a:r>
            <a:r>
              <a:rPr sz="3600" b="1" spc="-70">
                <a:solidFill>
                  <a:srgbClr val="006666"/>
                </a:solidFill>
                <a:latin typeface="Times New Roman"/>
                <a:cs typeface="Times New Roman"/>
              </a:rPr>
              <a:t>→</a:t>
            </a:r>
            <a:r>
              <a:rPr sz="3600" b="1" spc="-70">
                <a:solidFill>
                  <a:srgbClr val="FF0000"/>
                </a:solidFill>
                <a:latin typeface="Constantia"/>
                <a:cs typeface="Constantia"/>
              </a:rPr>
              <a:t>(E)</a:t>
            </a:r>
            <a:r>
              <a:rPr sz="3600" b="1" spc="-70">
                <a:solidFill>
                  <a:srgbClr val="006666"/>
                </a:solidFill>
                <a:latin typeface="Constantia"/>
                <a:cs typeface="Constantia"/>
              </a:rPr>
              <a:t>A’</a:t>
            </a:r>
            <a:r>
              <a:rPr sz="3600" spc="-70">
                <a:solidFill>
                  <a:srgbClr val="FF6600"/>
                </a:solidFill>
                <a:latin typeface="Arial Black"/>
                <a:cs typeface="Arial Black"/>
              </a:rPr>
              <a:t>/</a:t>
            </a:r>
            <a:r>
              <a:rPr sz="3600" b="1" spc="-7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3600" b="1" spc="-70">
                <a:solidFill>
                  <a:srgbClr val="006666"/>
                </a:solidFill>
                <a:latin typeface="Constantia"/>
                <a:cs typeface="Constantia"/>
              </a:rPr>
              <a:t>A’</a:t>
            </a:r>
            <a:endParaRPr sz="3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lang="fr-FR" sz="3600" b="1" spc="-45">
                <a:solidFill>
                  <a:srgbClr val="006666"/>
                </a:solidFill>
                <a:latin typeface="Constantia"/>
                <a:cs typeface="Constantia"/>
              </a:rPr>
              <a:t>A’</a:t>
            </a:r>
            <a:r>
              <a:rPr sz="3600" b="1" spc="-45">
                <a:solidFill>
                  <a:srgbClr val="006666"/>
                </a:solidFill>
                <a:latin typeface="Times New Roman"/>
                <a:cs typeface="Times New Roman"/>
              </a:rPr>
              <a:t>→</a:t>
            </a:r>
            <a:r>
              <a:rPr sz="3600" b="1" spc="-45">
                <a:solidFill>
                  <a:srgbClr val="FF0000"/>
                </a:solidFill>
                <a:latin typeface="Constantia"/>
                <a:cs typeface="Constantia"/>
              </a:rPr>
              <a:t>*E</a:t>
            </a:r>
            <a:r>
              <a:rPr sz="3600" b="1" spc="-45">
                <a:solidFill>
                  <a:srgbClr val="006666"/>
                </a:solidFill>
                <a:latin typeface="Constantia"/>
                <a:cs typeface="Constantia"/>
              </a:rPr>
              <a:t>A’</a:t>
            </a:r>
            <a:r>
              <a:rPr sz="3600" b="1" spc="-105">
                <a:solidFill>
                  <a:srgbClr val="006666"/>
                </a:solidFill>
                <a:latin typeface="Constantia"/>
                <a:cs typeface="Constantia"/>
              </a:rPr>
              <a:t> </a:t>
            </a:r>
            <a:r>
              <a:rPr sz="3600" spc="-35">
                <a:solidFill>
                  <a:srgbClr val="FF6600"/>
                </a:solidFill>
                <a:latin typeface="Arial Black"/>
                <a:cs typeface="Arial Black"/>
              </a:rPr>
              <a:t>/</a:t>
            </a:r>
            <a:r>
              <a:rPr sz="3600" b="1" spc="-35">
                <a:solidFill>
                  <a:srgbClr val="FF0000"/>
                </a:solidFill>
                <a:latin typeface="Constantia"/>
                <a:cs typeface="Constantia"/>
              </a:rPr>
              <a:t>+E</a:t>
            </a:r>
            <a:r>
              <a:rPr sz="3600" b="1" spc="-35">
                <a:solidFill>
                  <a:srgbClr val="006666"/>
                </a:solidFill>
                <a:latin typeface="Constantia"/>
                <a:cs typeface="Constantia"/>
              </a:rPr>
              <a:t>A’</a:t>
            </a:r>
            <a:r>
              <a:rPr sz="3600" spc="-35">
                <a:solidFill>
                  <a:srgbClr val="FF6600"/>
                </a:solidFill>
                <a:latin typeface="Arial Black"/>
                <a:cs typeface="Arial Black"/>
              </a:rPr>
              <a:t>/</a:t>
            </a:r>
            <a:r>
              <a:rPr sz="3600" b="1" spc="-35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68172" y="1331467"/>
            <a:ext cx="6031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>
                <a:solidFill>
                  <a:srgbClr val="CC9900"/>
                </a:solidFill>
                <a:latin typeface="Constantia"/>
                <a:cs typeface="Constantia"/>
              </a:rPr>
              <a:t>Exemple: </a:t>
            </a:r>
            <a:r>
              <a:rPr sz="2800" i="0" spc="-5">
                <a:latin typeface="Constantia"/>
                <a:cs typeface="Constantia"/>
              </a:rPr>
              <a:t>La </a:t>
            </a:r>
            <a:r>
              <a:rPr sz="2800" i="0" spc="-10">
                <a:latin typeface="Constantia"/>
                <a:cs typeface="Constantia"/>
              </a:rPr>
              <a:t>grammaire </a:t>
            </a:r>
            <a:r>
              <a:rPr sz="3600" i="1" spc="-5">
                <a:solidFill>
                  <a:srgbClr val="996600"/>
                </a:solidFill>
                <a:latin typeface="Monotype Corsiva"/>
                <a:cs typeface="Monotype Corsiva"/>
              </a:rPr>
              <a:t>G </a:t>
            </a:r>
            <a:r>
              <a:rPr sz="2800" i="0" spc="-15">
                <a:latin typeface="Constantia"/>
                <a:cs typeface="Constantia"/>
              </a:rPr>
              <a:t>suivante</a:t>
            </a:r>
            <a:r>
              <a:rPr sz="2800" i="0" spc="-375">
                <a:latin typeface="Constantia"/>
                <a:cs typeface="Constantia"/>
              </a:rPr>
              <a:t> </a:t>
            </a:r>
            <a:r>
              <a:rPr sz="2800" i="0">
                <a:latin typeface="Constantia"/>
                <a:cs typeface="Constantia"/>
              </a:rPr>
              <a:t>: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8172" y="2163571"/>
            <a:ext cx="8679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spc="5">
                <a:solidFill>
                  <a:srgbClr val="996600"/>
                </a:solidFill>
                <a:latin typeface="Monotype Corsiva"/>
                <a:cs typeface="Monotype Corsiva"/>
              </a:rPr>
              <a:t>G</a:t>
            </a:r>
            <a:r>
              <a:rPr sz="2800" b="1" spc="5">
                <a:solidFill>
                  <a:srgbClr val="996600"/>
                </a:solidFill>
                <a:latin typeface="Bell MT"/>
                <a:cs typeface="Bell MT"/>
              </a:rPr>
              <a:t>=</a:t>
            </a:r>
            <a:r>
              <a:rPr sz="2800" b="1" spc="5">
                <a:solidFill>
                  <a:srgbClr val="996600"/>
                </a:solidFill>
                <a:latin typeface="Arial Unicode MS"/>
                <a:cs typeface="Arial Unicode MS"/>
              </a:rPr>
              <a:t>(=({a,</a:t>
            </a:r>
            <a:r>
              <a:rPr sz="2800" b="1" spc="-105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800" b="1" spc="15">
                <a:solidFill>
                  <a:srgbClr val="996600"/>
                </a:solidFill>
                <a:latin typeface="Arial Unicode MS"/>
                <a:cs typeface="Arial Unicode MS"/>
              </a:rPr>
              <a:t>*,</a:t>
            </a:r>
            <a:r>
              <a:rPr sz="2800" b="1" spc="-50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800" b="1" spc="10">
                <a:solidFill>
                  <a:srgbClr val="996600"/>
                </a:solidFill>
                <a:latin typeface="Arial Unicode MS"/>
                <a:cs typeface="Arial Unicode MS"/>
              </a:rPr>
              <a:t>+,</a:t>
            </a:r>
            <a:r>
              <a:rPr sz="2800" b="1" spc="-35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800" b="1" spc="15">
                <a:solidFill>
                  <a:srgbClr val="996600"/>
                </a:solidFill>
                <a:latin typeface="Arial Unicode MS"/>
                <a:cs typeface="Arial Unicode MS"/>
              </a:rPr>
              <a:t>(,</a:t>
            </a:r>
            <a:r>
              <a:rPr sz="2800" b="1" spc="-55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800" b="1" spc="15">
                <a:solidFill>
                  <a:srgbClr val="996600"/>
                </a:solidFill>
                <a:latin typeface="Arial Unicode MS"/>
                <a:cs typeface="Arial Unicode MS"/>
              </a:rPr>
              <a:t>)},</a:t>
            </a:r>
            <a:r>
              <a:rPr sz="2800" b="1" spc="-60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800" b="1" spc="20">
                <a:solidFill>
                  <a:srgbClr val="996600"/>
                </a:solidFill>
                <a:latin typeface="Arial Unicode MS"/>
                <a:cs typeface="Arial Unicode MS"/>
              </a:rPr>
              <a:t>{E},</a:t>
            </a:r>
            <a:r>
              <a:rPr sz="2800" b="1" spc="-80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800" b="1" spc="10">
                <a:solidFill>
                  <a:srgbClr val="996600"/>
                </a:solidFill>
                <a:latin typeface="Arial Unicode MS"/>
                <a:cs typeface="Arial Unicode MS"/>
              </a:rPr>
              <a:t>E,</a:t>
            </a:r>
            <a:r>
              <a:rPr sz="2800" b="1" spc="-30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800" b="1" spc="10">
                <a:solidFill>
                  <a:srgbClr val="996600"/>
                </a:solidFill>
                <a:latin typeface="Arial Unicode MS"/>
                <a:cs typeface="Arial Unicode MS"/>
              </a:rPr>
              <a:t>{E</a:t>
            </a:r>
            <a:r>
              <a:rPr sz="2800" b="1" spc="-40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800" b="1" spc="5">
                <a:solidFill>
                  <a:srgbClr val="006666"/>
                </a:solidFill>
                <a:latin typeface="Times New Roman"/>
                <a:cs typeface="Times New Roman"/>
              </a:rPr>
              <a:t>→</a:t>
            </a:r>
            <a:r>
              <a:rPr sz="2800" b="1" spc="-3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800" b="1" spc="15">
                <a:solidFill>
                  <a:srgbClr val="996600"/>
                </a:solidFill>
                <a:latin typeface="Arial Unicode MS"/>
                <a:cs typeface="Arial Unicode MS"/>
              </a:rPr>
              <a:t>E*E</a:t>
            </a:r>
            <a:r>
              <a:rPr sz="2800" b="1" spc="-60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800" b="1">
                <a:solidFill>
                  <a:srgbClr val="996600"/>
                </a:solidFill>
                <a:latin typeface="Arial Unicode MS"/>
                <a:cs typeface="Arial Unicode MS"/>
              </a:rPr>
              <a:t>/</a:t>
            </a:r>
            <a:r>
              <a:rPr sz="2800" b="1" spc="-25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800" b="1" spc="15">
                <a:solidFill>
                  <a:srgbClr val="996600"/>
                </a:solidFill>
                <a:latin typeface="Arial Unicode MS"/>
                <a:cs typeface="Arial Unicode MS"/>
              </a:rPr>
              <a:t>E+E</a:t>
            </a:r>
            <a:r>
              <a:rPr sz="2800" b="1" spc="-35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800" b="1">
                <a:solidFill>
                  <a:srgbClr val="996600"/>
                </a:solidFill>
                <a:latin typeface="Arial Unicode MS"/>
                <a:cs typeface="Arial Unicode MS"/>
              </a:rPr>
              <a:t>/ </a:t>
            </a:r>
            <a:r>
              <a:rPr sz="2800" b="1" spc="15">
                <a:solidFill>
                  <a:srgbClr val="996600"/>
                </a:solidFill>
                <a:latin typeface="Arial Unicode MS"/>
                <a:cs typeface="Arial Unicode MS"/>
              </a:rPr>
              <a:t>(E)</a:t>
            </a:r>
            <a:r>
              <a:rPr sz="2800" b="1" spc="-60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800" b="1">
                <a:solidFill>
                  <a:srgbClr val="996600"/>
                </a:solidFill>
                <a:latin typeface="Arial Unicode MS"/>
                <a:cs typeface="Arial Unicode MS"/>
              </a:rPr>
              <a:t>/ </a:t>
            </a:r>
            <a:r>
              <a:rPr sz="2800" b="1" spc="15">
                <a:solidFill>
                  <a:srgbClr val="996600"/>
                </a:solidFill>
                <a:latin typeface="Arial Unicode MS"/>
                <a:cs typeface="Arial Unicode MS"/>
              </a:rPr>
              <a:t>a})</a:t>
            </a:r>
            <a:r>
              <a:rPr sz="2800" b="1" spc="-60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800" b="1" spc="-25">
                <a:latin typeface="Constantia"/>
                <a:cs typeface="Constantia"/>
              </a:rPr>
              <a:t>est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8172" y="2965195"/>
            <a:ext cx="31877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20">
                <a:solidFill>
                  <a:srgbClr val="006666"/>
                </a:solidFill>
                <a:latin typeface="Constantia"/>
                <a:cs typeface="Constantia"/>
              </a:rPr>
              <a:t>récursive </a:t>
            </a:r>
            <a:r>
              <a:rPr sz="2800" b="1">
                <a:solidFill>
                  <a:srgbClr val="006666"/>
                </a:solidFill>
                <a:latin typeface="Constantia"/>
                <a:cs typeface="Constantia"/>
              </a:rPr>
              <a:t>à</a:t>
            </a:r>
            <a:r>
              <a:rPr sz="2800" b="1" spc="-325">
                <a:solidFill>
                  <a:srgbClr val="006666"/>
                </a:solidFill>
                <a:latin typeface="Constantia"/>
                <a:cs typeface="Constantia"/>
              </a:rPr>
              <a:t> </a:t>
            </a:r>
            <a:r>
              <a:rPr sz="2800" b="1">
                <a:solidFill>
                  <a:srgbClr val="006666"/>
                </a:solidFill>
                <a:latin typeface="Constantia"/>
                <a:cs typeface="Constantia"/>
              </a:rPr>
              <a:t>gauche.</a:t>
            </a:r>
            <a:endParaRPr sz="2800">
              <a:latin typeface="Constantia"/>
              <a:cs typeface="Constant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870447" y="2682239"/>
            <a:ext cx="628015" cy="155575"/>
            <a:chOff x="5870447" y="2682239"/>
            <a:chExt cx="628015" cy="155575"/>
          </a:xfrm>
        </p:grpSpPr>
        <p:sp>
          <p:nvSpPr>
            <p:cNvPr id="10" name="object 10"/>
            <p:cNvSpPr/>
            <p:nvPr/>
          </p:nvSpPr>
          <p:spPr>
            <a:xfrm>
              <a:off x="6111240" y="2682239"/>
              <a:ext cx="387350" cy="155575"/>
            </a:xfrm>
            <a:custGeom>
              <a:avLst/>
              <a:gdLst/>
              <a:ahLst/>
              <a:cxnLst/>
              <a:rect l="l" t="t" r="r" b="b"/>
              <a:pathLst>
                <a:path w="387350" h="155575">
                  <a:moveTo>
                    <a:pt x="387096" y="0"/>
                  </a:moveTo>
                  <a:lnTo>
                    <a:pt x="359664" y="0"/>
                  </a:lnTo>
                  <a:lnTo>
                    <a:pt x="359664" y="79248"/>
                  </a:lnTo>
                  <a:lnTo>
                    <a:pt x="356616" y="100584"/>
                  </a:lnTo>
                  <a:lnTo>
                    <a:pt x="356616" y="118872"/>
                  </a:lnTo>
                  <a:lnTo>
                    <a:pt x="353568" y="124968"/>
                  </a:lnTo>
                  <a:lnTo>
                    <a:pt x="353568" y="131064"/>
                  </a:lnTo>
                  <a:lnTo>
                    <a:pt x="353568" y="134112"/>
                  </a:lnTo>
                  <a:lnTo>
                    <a:pt x="350520" y="137160"/>
                  </a:lnTo>
                  <a:lnTo>
                    <a:pt x="353555" y="134112"/>
                  </a:lnTo>
                  <a:lnTo>
                    <a:pt x="353568" y="131064"/>
                  </a:lnTo>
                  <a:lnTo>
                    <a:pt x="33528" y="131064"/>
                  </a:lnTo>
                  <a:lnTo>
                    <a:pt x="33528" y="124968"/>
                  </a:lnTo>
                  <a:lnTo>
                    <a:pt x="30480" y="115824"/>
                  </a:lnTo>
                  <a:lnTo>
                    <a:pt x="30480" y="100584"/>
                  </a:lnTo>
                  <a:lnTo>
                    <a:pt x="27432" y="79248"/>
                  </a:lnTo>
                  <a:lnTo>
                    <a:pt x="27432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3048" y="54864"/>
                  </a:lnTo>
                  <a:lnTo>
                    <a:pt x="3048" y="103632"/>
                  </a:lnTo>
                  <a:lnTo>
                    <a:pt x="6096" y="121920"/>
                  </a:lnTo>
                  <a:lnTo>
                    <a:pt x="6096" y="128016"/>
                  </a:lnTo>
                  <a:lnTo>
                    <a:pt x="9144" y="134112"/>
                  </a:lnTo>
                  <a:lnTo>
                    <a:pt x="9144" y="140208"/>
                  </a:lnTo>
                  <a:lnTo>
                    <a:pt x="12192" y="143256"/>
                  </a:lnTo>
                  <a:lnTo>
                    <a:pt x="12192" y="149352"/>
                  </a:lnTo>
                  <a:lnTo>
                    <a:pt x="15240" y="149352"/>
                  </a:lnTo>
                  <a:lnTo>
                    <a:pt x="18288" y="152400"/>
                  </a:lnTo>
                  <a:lnTo>
                    <a:pt x="21336" y="152400"/>
                  </a:lnTo>
                  <a:lnTo>
                    <a:pt x="24384" y="155448"/>
                  </a:lnTo>
                  <a:lnTo>
                    <a:pt x="362712" y="155448"/>
                  </a:lnTo>
                  <a:lnTo>
                    <a:pt x="362712" y="152400"/>
                  </a:lnTo>
                  <a:lnTo>
                    <a:pt x="368808" y="152400"/>
                  </a:lnTo>
                  <a:lnTo>
                    <a:pt x="368808" y="149352"/>
                  </a:lnTo>
                  <a:lnTo>
                    <a:pt x="371856" y="149352"/>
                  </a:lnTo>
                  <a:lnTo>
                    <a:pt x="374904" y="146304"/>
                  </a:lnTo>
                  <a:lnTo>
                    <a:pt x="374904" y="143256"/>
                  </a:lnTo>
                  <a:lnTo>
                    <a:pt x="377952" y="140208"/>
                  </a:lnTo>
                  <a:lnTo>
                    <a:pt x="377952" y="137160"/>
                  </a:lnTo>
                  <a:lnTo>
                    <a:pt x="377952" y="134112"/>
                  </a:lnTo>
                  <a:lnTo>
                    <a:pt x="379476" y="131064"/>
                  </a:lnTo>
                  <a:lnTo>
                    <a:pt x="381000" y="128016"/>
                  </a:lnTo>
                  <a:lnTo>
                    <a:pt x="381000" y="118872"/>
                  </a:lnTo>
                  <a:lnTo>
                    <a:pt x="384048" y="100584"/>
                  </a:lnTo>
                  <a:lnTo>
                    <a:pt x="384048" y="54864"/>
                  </a:lnTo>
                  <a:lnTo>
                    <a:pt x="387096" y="27432"/>
                  </a:lnTo>
                  <a:lnTo>
                    <a:pt x="387096" y="0"/>
                  </a:lnTo>
                  <a:close/>
                </a:path>
              </a:pathLst>
            </a:custGeom>
            <a:solidFill>
              <a:srgbClr val="0F6E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70447" y="2682239"/>
              <a:ext cx="204215" cy="1554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5120640" y="2682239"/>
            <a:ext cx="207263" cy="155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71360" y="2682239"/>
            <a:ext cx="457200" cy="155575"/>
          </a:xfrm>
          <a:custGeom>
            <a:avLst/>
            <a:gdLst/>
            <a:ahLst/>
            <a:cxnLst/>
            <a:rect l="l" t="t" r="r" b="b"/>
            <a:pathLst>
              <a:path w="457200" h="155575">
                <a:moveTo>
                  <a:pt x="457200" y="0"/>
                </a:moveTo>
                <a:lnTo>
                  <a:pt x="429768" y="0"/>
                </a:lnTo>
                <a:lnTo>
                  <a:pt x="429768" y="79248"/>
                </a:lnTo>
                <a:lnTo>
                  <a:pt x="426720" y="100584"/>
                </a:lnTo>
                <a:lnTo>
                  <a:pt x="426720" y="118872"/>
                </a:lnTo>
                <a:lnTo>
                  <a:pt x="423672" y="124968"/>
                </a:lnTo>
                <a:lnTo>
                  <a:pt x="423672" y="131064"/>
                </a:lnTo>
                <a:lnTo>
                  <a:pt x="32004" y="131064"/>
                </a:lnTo>
                <a:lnTo>
                  <a:pt x="30480" y="128016"/>
                </a:lnTo>
                <a:lnTo>
                  <a:pt x="30480" y="115824"/>
                </a:lnTo>
                <a:lnTo>
                  <a:pt x="27432" y="100584"/>
                </a:lnTo>
                <a:lnTo>
                  <a:pt x="27432" y="79248"/>
                </a:lnTo>
                <a:lnTo>
                  <a:pt x="24384" y="54864"/>
                </a:lnTo>
                <a:lnTo>
                  <a:pt x="24384" y="0"/>
                </a:lnTo>
                <a:lnTo>
                  <a:pt x="0" y="0"/>
                </a:lnTo>
                <a:lnTo>
                  <a:pt x="0" y="79248"/>
                </a:lnTo>
                <a:lnTo>
                  <a:pt x="3048" y="103632"/>
                </a:lnTo>
                <a:lnTo>
                  <a:pt x="6096" y="121920"/>
                </a:lnTo>
                <a:lnTo>
                  <a:pt x="6096" y="134112"/>
                </a:lnTo>
                <a:lnTo>
                  <a:pt x="9144" y="140208"/>
                </a:lnTo>
                <a:lnTo>
                  <a:pt x="9144" y="143256"/>
                </a:lnTo>
                <a:lnTo>
                  <a:pt x="12192" y="146304"/>
                </a:lnTo>
                <a:lnTo>
                  <a:pt x="12192" y="149352"/>
                </a:lnTo>
                <a:lnTo>
                  <a:pt x="15240" y="152400"/>
                </a:lnTo>
                <a:lnTo>
                  <a:pt x="18288" y="152400"/>
                </a:lnTo>
                <a:lnTo>
                  <a:pt x="24384" y="155448"/>
                </a:lnTo>
                <a:lnTo>
                  <a:pt x="432816" y="155448"/>
                </a:lnTo>
                <a:lnTo>
                  <a:pt x="435864" y="152400"/>
                </a:lnTo>
                <a:lnTo>
                  <a:pt x="438912" y="152400"/>
                </a:lnTo>
                <a:lnTo>
                  <a:pt x="441960" y="149352"/>
                </a:lnTo>
                <a:lnTo>
                  <a:pt x="445008" y="149352"/>
                </a:lnTo>
                <a:lnTo>
                  <a:pt x="445008" y="143256"/>
                </a:lnTo>
                <a:lnTo>
                  <a:pt x="448056" y="143256"/>
                </a:lnTo>
                <a:lnTo>
                  <a:pt x="448056" y="137160"/>
                </a:lnTo>
                <a:lnTo>
                  <a:pt x="448056" y="134112"/>
                </a:lnTo>
                <a:lnTo>
                  <a:pt x="449580" y="131064"/>
                </a:lnTo>
                <a:lnTo>
                  <a:pt x="451104" y="128016"/>
                </a:lnTo>
                <a:lnTo>
                  <a:pt x="451104" y="118872"/>
                </a:lnTo>
                <a:lnTo>
                  <a:pt x="454152" y="100584"/>
                </a:lnTo>
                <a:lnTo>
                  <a:pt x="454152" y="79248"/>
                </a:lnTo>
                <a:lnTo>
                  <a:pt x="457200" y="54864"/>
                </a:lnTo>
                <a:lnTo>
                  <a:pt x="457200" y="0"/>
                </a:lnTo>
                <a:close/>
              </a:path>
            </a:pathLst>
          </a:custGeom>
          <a:solidFill>
            <a:srgbClr val="0F6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93992" y="2682239"/>
            <a:ext cx="207263" cy="155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05928" y="2682239"/>
            <a:ext cx="460375" cy="155575"/>
          </a:xfrm>
          <a:custGeom>
            <a:avLst/>
            <a:gdLst/>
            <a:ahLst/>
            <a:cxnLst/>
            <a:rect l="l" t="t" r="r" b="b"/>
            <a:pathLst>
              <a:path w="460375" h="155575">
                <a:moveTo>
                  <a:pt x="460248" y="0"/>
                </a:moveTo>
                <a:lnTo>
                  <a:pt x="432816" y="0"/>
                </a:lnTo>
                <a:lnTo>
                  <a:pt x="432816" y="54864"/>
                </a:lnTo>
                <a:lnTo>
                  <a:pt x="429768" y="79248"/>
                </a:lnTo>
                <a:lnTo>
                  <a:pt x="429768" y="100584"/>
                </a:lnTo>
                <a:lnTo>
                  <a:pt x="426720" y="118872"/>
                </a:lnTo>
                <a:lnTo>
                  <a:pt x="426720" y="131064"/>
                </a:lnTo>
                <a:lnTo>
                  <a:pt x="426720" y="134112"/>
                </a:lnTo>
                <a:lnTo>
                  <a:pt x="423672" y="137160"/>
                </a:lnTo>
                <a:lnTo>
                  <a:pt x="426720" y="131064"/>
                </a:lnTo>
                <a:lnTo>
                  <a:pt x="33528" y="131064"/>
                </a:lnTo>
                <a:lnTo>
                  <a:pt x="36576" y="137160"/>
                </a:lnTo>
                <a:lnTo>
                  <a:pt x="33528" y="134112"/>
                </a:lnTo>
                <a:lnTo>
                  <a:pt x="33528" y="131064"/>
                </a:lnTo>
                <a:lnTo>
                  <a:pt x="33528" y="115824"/>
                </a:lnTo>
                <a:lnTo>
                  <a:pt x="30480" y="100584"/>
                </a:lnTo>
                <a:lnTo>
                  <a:pt x="30480" y="79248"/>
                </a:lnTo>
                <a:lnTo>
                  <a:pt x="27432" y="54864"/>
                </a:lnTo>
                <a:lnTo>
                  <a:pt x="27432" y="0"/>
                </a:lnTo>
                <a:lnTo>
                  <a:pt x="0" y="0"/>
                </a:lnTo>
                <a:lnTo>
                  <a:pt x="3048" y="27432"/>
                </a:lnTo>
                <a:lnTo>
                  <a:pt x="3048" y="79248"/>
                </a:lnTo>
                <a:lnTo>
                  <a:pt x="6096" y="103632"/>
                </a:lnTo>
                <a:lnTo>
                  <a:pt x="6096" y="121920"/>
                </a:lnTo>
                <a:lnTo>
                  <a:pt x="9144" y="128016"/>
                </a:lnTo>
                <a:lnTo>
                  <a:pt x="9144" y="140208"/>
                </a:lnTo>
                <a:lnTo>
                  <a:pt x="12192" y="143256"/>
                </a:lnTo>
                <a:lnTo>
                  <a:pt x="12192" y="146304"/>
                </a:lnTo>
                <a:lnTo>
                  <a:pt x="18288" y="152400"/>
                </a:lnTo>
                <a:lnTo>
                  <a:pt x="21336" y="152400"/>
                </a:lnTo>
                <a:lnTo>
                  <a:pt x="27432" y="155448"/>
                </a:lnTo>
                <a:lnTo>
                  <a:pt x="432816" y="155448"/>
                </a:lnTo>
                <a:lnTo>
                  <a:pt x="435864" y="152400"/>
                </a:lnTo>
                <a:lnTo>
                  <a:pt x="441960" y="152400"/>
                </a:lnTo>
                <a:lnTo>
                  <a:pt x="441960" y="149352"/>
                </a:lnTo>
                <a:lnTo>
                  <a:pt x="445008" y="149352"/>
                </a:lnTo>
                <a:lnTo>
                  <a:pt x="448056" y="146304"/>
                </a:lnTo>
                <a:lnTo>
                  <a:pt x="448056" y="143256"/>
                </a:lnTo>
                <a:lnTo>
                  <a:pt x="451104" y="140208"/>
                </a:lnTo>
                <a:lnTo>
                  <a:pt x="451104" y="137160"/>
                </a:lnTo>
                <a:lnTo>
                  <a:pt x="451104" y="131064"/>
                </a:lnTo>
                <a:lnTo>
                  <a:pt x="451104" y="128016"/>
                </a:lnTo>
                <a:lnTo>
                  <a:pt x="454152" y="118872"/>
                </a:lnTo>
                <a:lnTo>
                  <a:pt x="454152" y="100584"/>
                </a:lnTo>
                <a:lnTo>
                  <a:pt x="457200" y="79248"/>
                </a:lnTo>
                <a:lnTo>
                  <a:pt x="457200" y="27432"/>
                </a:lnTo>
                <a:lnTo>
                  <a:pt x="460248" y="0"/>
                </a:lnTo>
                <a:close/>
              </a:path>
            </a:pathLst>
          </a:custGeom>
          <a:solidFill>
            <a:srgbClr val="0F6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19159" y="2682239"/>
            <a:ext cx="240792" cy="155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017008" y="2764027"/>
            <a:ext cx="38925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5"/>
              </a:spcBef>
              <a:tabLst>
                <a:tab pos="852805" algn="l"/>
                <a:tab pos="1795145" algn="l"/>
                <a:tab pos="2879725" algn="l"/>
                <a:tab pos="3526154" algn="l"/>
              </a:tabLst>
            </a:pPr>
            <a:r>
              <a:rPr sz="2800" b="1">
                <a:solidFill>
                  <a:srgbClr val="FF0000"/>
                </a:solidFill>
                <a:latin typeface="Calibri"/>
                <a:cs typeface="Calibri"/>
              </a:rPr>
              <a:t>A	A</a:t>
            </a:r>
            <a:r>
              <a:rPr sz="2800" b="1" spc="28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>
                <a:solidFill>
                  <a:srgbClr val="FF0000"/>
                </a:solidFill>
                <a:latin typeface="Symbol"/>
                <a:cs typeface="Symbol"/>
              </a:rPr>
              <a:t></a:t>
            </a:r>
            <a:r>
              <a:rPr sz="2850" b="1" baseline="-19005">
                <a:solidFill>
                  <a:srgbClr val="FF0000"/>
                </a:solidFill>
                <a:latin typeface="Constantia"/>
                <a:cs typeface="Constantia"/>
              </a:rPr>
              <a:t>1	</a:t>
            </a:r>
            <a:r>
              <a:rPr sz="280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b="1" spc="30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>
                <a:solidFill>
                  <a:srgbClr val="FF0000"/>
                </a:solidFill>
                <a:latin typeface="Symbol"/>
                <a:cs typeface="Symbol"/>
              </a:rPr>
              <a:t></a:t>
            </a:r>
            <a:r>
              <a:rPr sz="2850" b="1" baseline="-19005">
                <a:solidFill>
                  <a:srgbClr val="FF0000"/>
                </a:solidFill>
                <a:latin typeface="Constantia"/>
                <a:cs typeface="Constantia"/>
              </a:rPr>
              <a:t>2	</a:t>
            </a:r>
            <a:r>
              <a:rPr sz="2800" b="1" spc="5">
                <a:solidFill>
                  <a:srgbClr val="FF0000"/>
                </a:solidFill>
                <a:latin typeface="Symbol"/>
                <a:cs typeface="Symbol"/>
              </a:rPr>
              <a:t></a:t>
            </a:r>
            <a:r>
              <a:rPr sz="2850" b="1" spc="7" baseline="-19005">
                <a:solidFill>
                  <a:srgbClr val="FF0000"/>
                </a:solidFill>
                <a:latin typeface="Constantia"/>
                <a:cs typeface="Constantia"/>
              </a:rPr>
              <a:t>1	</a:t>
            </a:r>
            <a:r>
              <a:rPr sz="2800" b="1" spc="5">
                <a:solidFill>
                  <a:srgbClr val="FF0000"/>
                </a:solidFill>
                <a:latin typeface="Symbol"/>
                <a:cs typeface="Symbol"/>
              </a:rPr>
              <a:t></a:t>
            </a:r>
            <a:r>
              <a:rPr sz="2850" b="1" spc="7" baseline="-19005">
                <a:solidFill>
                  <a:srgbClr val="FF0000"/>
                </a:solidFill>
                <a:latin typeface="Constantia"/>
                <a:cs typeface="Constantia"/>
              </a:rPr>
              <a:t>2</a:t>
            </a:r>
            <a:endParaRPr sz="2850" baseline="-19005">
              <a:latin typeface="Constantia"/>
              <a:cs typeface="Constant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871472" y="6187440"/>
            <a:ext cx="628015" cy="155575"/>
            <a:chOff x="1871472" y="6187440"/>
            <a:chExt cx="628015" cy="155575"/>
          </a:xfrm>
        </p:grpSpPr>
        <p:sp>
          <p:nvSpPr>
            <p:cNvPr id="19" name="object 19"/>
            <p:cNvSpPr/>
            <p:nvPr/>
          </p:nvSpPr>
          <p:spPr>
            <a:xfrm>
              <a:off x="2112264" y="6187440"/>
              <a:ext cx="387350" cy="155575"/>
            </a:xfrm>
            <a:custGeom>
              <a:avLst/>
              <a:gdLst/>
              <a:ahLst/>
              <a:cxnLst/>
              <a:rect l="l" t="t" r="r" b="b"/>
              <a:pathLst>
                <a:path w="387350" h="155575">
                  <a:moveTo>
                    <a:pt x="387096" y="0"/>
                  </a:moveTo>
                  <a:lnTo>
                    <a:pt x="359664" y="0"/>
                  </a:lnTo>
                  <a:lnTo>
                    <a:pt x="359664" y="79248"/>
                  </a:lnTo>
                  <a:lnTo>
                    <a:pt x="356616" y="100584"/>
                  </a:lnTo>
                  <a:lnTo>
                    <a:pt x="356616" y="118872"/>
                  </a:lnTo>
                  <a:lnTo>
                    <a:pt x="353568" y="124968"/>
                  </a:lnTo>
                  <a:lnTo>
                    <a:pt x="353568" y="131064"/>
                  </a:lnTo>
                  <a:lnTo>
                    <a:pt x="33528" y="131064"/>
                  </a:lnTo>
                  <a:lnTo>
                    <a:pt x="33528" y="124968"/>
                  </a:lnTo>
                  <a:lnTo>
                    <a:pt x="30480" y="115824"/>
                  </a:lnTo>
                  <a:lnTo>
                    <a:pt x="30480" y="100584"/>
                  </a:lnTo>
                  <a:lnTo>
                    <a:pt x="27432" y="79248"/>
                  </a:lnTo>
                  <a:lnTo>
                    <a:pt x="27432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3048" y="54864"/>
                  </a:lnTo>
                  <a:lnTo>
                    <a:pt x="3048" y="103632"/>
                  </a:lnTo>
                  <a:lnTo>
                    <a:pt x="6096" y="121920"/>
                  </a:lnTo>
                  <a:lnTo>
                    <a:pt x="6096" y="128016"/>
                  </a:lnTo>
                  <a:lnTo>
                    <a:pt x="9144" y="134112"/>
                  </a:lnTo>
                  <a:lnTo>
                    <a:pt x="9144" y="140208"/>
                  </a:lnTo>
                  <a:lnTo>
                    <a:pt x="12192" y="143256"/>
                  </a:lnTo>
                  <a:lnTo>
                    <a:pt x="12192" y="146304"/>
                  </a:lnTo>
                  <a:lnTo>
                    <a:pt x="18288" y="152400"/>
                  </a:lnTo>
                  <a:lnTo>
                    <a:pt x="21336" y="152400"/>
                  </a:lnTo>
                  <a:lnTo>
                    <a:pt x="24384" y="155448"/>
                  </a:lnTo>
                  <a:lnTo>
                    <a:pt x="362712" y="155448"/>
                  </a:lnTo>
                  <a:lnTo>
                    <a:pt x="362712" y="152400"/>
                  </a:lnTo>
                  <a:lnTo>
                    <a:pt x="368808" y="152400"/>
                  </a:lnTo>
                  <a:lnTo>
                    <a:pt x="371856" y="149352"/>
                  </a:lnTo>
                  <a:lnTo>
                    <a:pt x="374904" y="149352"/>
                  </a:lnTo>
                  <a:lnTo>
                    <a:pt x="374904" y="143256"/>
                  </a:lnTo>
                  <a:lnTo>
                    <a:pt x="377952" y="140208"/>
                  </a:lnTo>
                  <a:lnTo>
                    <a:pt x="377952" y="137160"/>
                  </a:lnTo>
                  <a:lnTo>
                    <a:pt x="377952" y="134112"/>
                  </a:lnTo>
                  <a:lnTo>
                    <a:pt x="379476" y="131064"/>
                  </a:lnTo>
                  <a:lnTo>
                    <a:pt x="381000" y="128016"/>
                  </a:lnTo>
                  <a:lnTo>
                    <a:pt x="381000" y="118872"/>
                  </a:lnTo>
                  <a:lnTo>
                    <a:pt x="384048" y="100584"/>
                  </a:lnTo>
                  <a:lnTo>
                    <a:pt x="384048" y="54864"/>
                  </a:lnTo>
                  <a:lnTo>
                    <a:pt x="387096" y="27432"/>
                  </a:lnTo>
                  <a:lnTo>
                    <a:pt x="387096" y="0"/>
                  </a:lnTo>
                  <a:close/>
                </a:path>
              </a:pathLst>
            </a:custGeom>
            <a:solidFill>
              <a:srgbClr val="0F6E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71472" y="6187440"/>
              <a:ext cx="204215" cy="15544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996696" y="6187440"/>
            <a:ext cx="207263" cy="1554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41904" y="6187439"/>
            <a:ext cx="457200" cy="155575"/>
          </a:xfrm>
          <a:custGeom>
            <a:avLst/>
            <a:gdLst/>
            <a:ahLst/>
            <a:cxnLst/>
            <a:rect l="l" t="t" r="r" b="b"/>
            <a:pathLst>
              <a:path w="457200" h="155575">
                <a:moveTo>
                  <a:pt x="457200" y="0"/>
                </a:moveTo>
                <a:lnTo>
                  <a:pt x="432816" y="0"/>
                </a:lnTo>
                <a:lnTo>
                  <a:pt x="432816" y="54864"/>
                </a:lnTo>
                <a:lnTo>
                  <a:pt x="429768" y="79248"/>
                </a:lnTo>
                <a:lnTo>
                  <a:pt x="429768" y="100584"/>
                </a:lnTo>
                <a:lnTo>
                  <a:pt x="426720" y="118872"/>
                </a:lnTo>
                <a:lnTo>
                  <a:pt x="426720" y="131064"/>
                </a:lnTo>
                <a:lnTo>
                  <a:pt x="33528" y="131064"/>
                </a:lnTo>
                <a:lnTo>
                  <a:pt x="33528" y="124968"/>
                </a:lnTo>
                <a:lnTo>
                  <a:pt x="30480" y="115824"/>
                </a:lnTo>
                <a:lnTo>
                  <a:pt x="30480" y="100584"/>
                </a:lnTo>
                <a:lnTo>
                  <a:pt x="27432" y="79248"/>
                </a:lnTo>
                <a:lnTo>
                  <a:pt x="27432" y="0"/>
                </a:lnTo>
                <a:lnTo>
                  <a:pt x="0" y="0"/>
                </a:lnTo>
                <a:lnTo>
                  <a:pt x="0" y="27432"/>
                </a:lnTo>
                <a:lnTo>
                  <a:pt x="3048" y="54864"/>
                </a:lnTo>
                <a:lnTo>
                  <a:pt x="3048" y="103632"/>
                </a:lnTo>
                <a:lnTo>
                  <a:pt x="6096" y="121920"/>
                </a:lnTo>
                <a:lnTo>
                  <a:pt x="6096" y="128016"/>
                </a:lnTo>
                <a:lnTo>
                  <a:pt x="9144" y="134112"/>
                </a:lnTo>
                <a:lnTo>
                  <a:pt x="9144" y="140208"/>
                </a:lnTo>
                <a:lnTo>
                  <a:pt x="12192" y="143256"/>
                </a:lnTo>
                <a:lnTo>
                  <a:pt x="12192" y="146304"/>
                </a:lnTo>
                <a:lnTo>
                  <a:pt x="18288" y="152400"/>
                </a:lnTo>
                <a:lnTo>
                  <a:pt x="21336" y="152400"/>
                </a:lnTo>
                <a:lnTo>
                  <a:pt x="24384" y="155448"/>
                </a:lnTo>
                <a:lnTo>
                  <a:pt x="432816" y="155448"/>
                </a:lnTo>
                <a:lnTo>
                  <a:pt x="435864" y="152400"/>
                </a:lnTo>
                <a:lnTo>
                  <a:pt x="441960" y="152400"/>
                </a:lnTo>
                <a:lnTo>
                  <a:pt x="441960" y="149352"/>
                </a:lnTo>
                <a:lnTo>
                  <a:pt x="445008" y="149352"/>
                </a:lnTo>
                <a:lnTo>
                  <a:pt x="448056" y="146304"/>
                </a:lnTo>
                <a:lnTo>
                  <a:pt x="448056" y="143256"/>
                </a:lnTo>
                <a:lnTo>
                  <a:pt x="451104" y="140208"/>
                </a:lnTo>
                <a:lnTo>
                  <a:pt x="451104" y="137160"/>
                </a:lnTo>
                <a:lnTo>
                  <a:pt x="451104" y="131064"/>
                </a:lnTo>
                <a:lnTo>
                  <a:pt x="451104" y="128016"/>
                </a:lnTo>
                <a:lnTo>
                  <a:pt x="454152" y="118872"/>
                </a:lnTo>
                <a:lnTo>
                  <a:pt x="454152" y="100584"/>
                </a:lnTo>
                <a:lnTo>
                  <a:pt x="457200" y="79248"/>
                </a:lnTo>
                <a:lnTo>
                  <a:pt x="457200" y="0"/>
                </a:lnTo>
                <a:close/>
              </a:path>
            </a:pathLst>
          </a:custGeom>
          <a:solidFill>
            <a:srgbClr val="0F6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67583" y="6187440"/>
            <a:ext cx="204216" cy="1554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36848" y="6187439"/>
            <a:ext cx="457200" cy="155575"/>
          </a:xfrm>
          <a:custGeom>
            <a:avLst/>
            <a:gdLst/>
            <a:ahLst/>
            <a:cxnLst/>
            <a:rect l="l" t="t" r="r" b="b"/>
            <a:pathLst>
              <a:path w="457200" h="155575">
                <a:moveTo>
                  <a:pt x="457200" y="0"/>
                </a:moveTo>
                <a:lnTo>
                  <a:pt x="432816" y="0"/>
                </a:lnTo>
                <a:lnTo>
                  <a:pt x="432816" y="27432"/>
                </a:lnTo>
                <a:lnTo>
                  <a:pt x="429768" y="54864"/>
                </a:lnTo>
                <a:lnTo>
                  <a:pt x="429768" y="100584"/>
                </a:lnTo>
                <a:lnTo>
                  <a:pt x="426720" y="118872"/>
                </a:lnTo>
                <a:lnTo>
                  <a:pt x="426720" y="124968"/>
                </a:lnTo>
                <a:lnTo>
                  <a:pt x="423672" y="131064"/>
                </a:lnTo>
                <a:lnTo>
                  <a:pt x="33528" y="131064"/>
                </a:lnTo>
                <a:lnTo>
                  <a:pt x="33528" y="128016"/>
                </a:lnTo>
                <a:lnTo>
                  <a:pt x="30480" y="124968"/>
                </a:lnTo>
                <a:lnTo>
                  <a:pt x="30480" y="115824"/>
                </a:lnTo>
                <a:lnTo>
                  <a:pt x="27432" y="100584"/>
                </a:lnTo>
                <a:lnTo>
                  <a:pt x="27432" y="54864"/>
                </a:lnTo>
                <a:lnTo>
                  <a:pt x="24384" y="27432"/>
                </a:lnTo>
                <a:lnTo>
                  <a:pt x="24384" y="0"/>
                </a:lnTo>
                <a:lnTo>
                  <a:pt x="0" y="0"/>
                </a:lnTo>
                <a:lnTo>
                  <a:pt x="0" y="54864"/>
                </a:lnTo>
                <a:lnTo>
                  <a:pt x="3048" y="79248"/>
                </a:lnTo>
                <a:lnTo>
                  <a:pt x="3048" y="103632"/>
                </a:lnTo>
                <a:lnTo>
                  <a:pt x="6096" y="121920"/>
                </a:lnTo>
                <a:lnTo>
                  <a:pt x="6096" y="128016"/>
                </a:lnTo>
                <a:lnTo>
                  <a:pt x="9144" y="134112"/>
                </a:lnTo>
                <a:lnTo>
                  <a:pt x="9144" y="143256"/>
                </a:lnTo>
                <a:lnTo>
                  <a:pt x="12192" y="146304"/>
                </a:lnTo>
                <a:lnTo>
                  <a:pt x="12192" y="149352"/>
                </a:lnTo>
                <a:lnTo>
                  <a:pt x="15240" y="152400"/>
                </a:lnTo>
                <a:lnTo>
                  <a:pt x="18288" y="152400"/>
                </a:lnTo>
                <a:lnTo>
                  <a:pt x="24384" y="155448"/>
                </a:lnTo>
                <a:lnTo>
                  <a:pt x="432816" y="155448"/>
                </a:lnTo>
                <a:lnTo>
                  <a:pt x="435864" y="152400"/>
                </a:lnTo>
                <a:lnTo>
                  <a:pt x="441960" y="152400"/>
                </a:lnTo>
                <a:lnTo>
                  <a:pt x="441960" y="149352"/>
                </a:lnTo>
                <a:lnTo>
                  <a:pt x="445008" y="149352"/>
                </a:lnTo>
                <a:lnTo>
                  <a:pt x="445008" y="143256"/>
                </a:lnTo>
                <a:lnTo>
                  <a:pt x="448056" y="143256"/>
                </a:lnTo>
                <a:lnTo>
                  <a:pt x="448056" y="140208"/>
                </a:lnTo>
                <a:lnTo>
                  <a:pt x="449580" y="137160"/>
                </a:lnTo>
                <a:lnTo>
                  <a:pt x="451104" y="134112"/>
                </a:lnTo>
                <a:lnTo>
                  <a:pt x="451104" y="131064"/>
                </a:lnTo>
                <a:lnTo>
                  <a:pt x="451104" y="118872"/>
                </a:lnTo>
                <a:lnTo>
                  <a:pt x="454152" y="100584"/>
                </a:lnTo>
                <a:lnTo>
                  <a:pt x="454152" y="79248"/>
                </a:lnTo>
                <a:lnTo>
                  <a:pt x="457200" y="54864"/>
                </a:lnTo>
                <a:lnTo>
                  <a:pt x="457200" y="0"/>
                </a:lnTo>
                <a:close/>
              </a:path>
            </a:pathLst>
          </a:custGeom>
          <a:solidFill>
            <a:srgbClr val="0F6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89120" y="6187440"/>
            <a:ext cx="240791" cy="1554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18463" y="6269228"/>
            <a:ext cx="372935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952500" algn="l"/>
                <a:tab pos="1866900" algn="l"/>
                <a:tab pos="2909570" algn="l"/>
                <a:tab pos="3494404" algn="l"/>
              </a:tabLst>
            </a:pPr>
            <a:r>
              <a:rPr sz="2800" b="1">
                <a:solidFill>
                  <a:srgbClr val="FF0000"/>
                </a:solidFill>
                <a:latin typeface="Calibri"/>
                <a:cs typeface="Calibri"/>
              </a:rPr>
              <a:t>A	A</a:t>
            </a:r>
            <a:r>
              <a:rPr sz="2800" b="1" spc="28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>
                <a:solidFill>
                  <a:srgbClr val="FF0000"/>
                </a:solidFill>
                <a:latin typeface="Symbol"/>
                <a:cs typeface="Symbol"/>
              </a:rPr>
              <a:t></a:t>
            </a:r>
            <a:r>
              <a:rPr sz="2850" b="1" baseline="-19005">
                <a:solidFill>
                  <a:srgbClr val="FF0000"/>
                </a:solidFill>
                <a:latin typeface="Constantia"/>
                <a:cs typeface="Constantia"/>
              </a:rPr>
              <a:t>1	</a:t>
            </a:r>
            <a:r>
              <a:rPr sz="280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b="1" spc="28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>
                <a:solidFill>
                  <a:srgbClr val="FF0000"/>
                </a:solidFill>
                <a:latin typeface="Symbol"/>
                <a:cs typeface="Symbol"/>
              </a:rPr>
              <a:t></a:t>
            </a:r>
            <a:r>
              <a:rPr sz="2850" b="1" baseline="-19005">
                <a:solidFill>
                  <a:srgbClr val="FF0000"/>
                </a:solidFill>
                <a:latin typeface="Constantia"/>
                <a:cs typeface="Constantia"/>
              </a:rPr>
              <a:t>2	</a:t>
            </a:r>
            <a:r>
              <a:rPr sz="2800" b="1">
                <a:solidFill>
                  <a:srgbClr val="FF0000"/>
                </a:solidFill>
                <a:latin typeface="Symbol"/>
                <a:cs typeface="Symbol"/>
              </a:rPr>
              <a:t></a:t>
            </a:r>
            <a:r>
              <a:rPr sz="280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b="1">
                <a:solidFill>
                  <a:srgbClr val="FF0000"/>
                </a:solidFill>
                <a:latin typeface="Symbol"/>
                <a:cs typeface="Symbol"/>
              </a:rPr>
              <a:t>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13708" y="6470396"/>
            <a:ext cx="72771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97535" algn="l"/>
              </a:tabLst>
            </a:pPr>
            <a:r>
              <a:rPr sz="1900" b="1" spc="-5">
                <a:solidFill>
                  <a:srgbClr val="FF0000"/>
                </a:solidFill>
                <a:latin typeface="Constantia"/>
                <a:cs typeface="Constantia"/>
              </a:rPr>
              <a:t>1	2</a:t>
            </a:r>
            <a:endParaRPr sz="19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مستند" ma:contentTypeID="0x010100A64CABCF48337846AE25B20C303DAD83" ma:contentTypeVersion="9" ma:contentTypeDescription="إنشاء مستند جديد." ma:contentTypeScope="" ma:versionID="afb7b862bf33a3404e15dcc0c5c308a4">
  <xsd:schema xmlns:xsd="http://www.w3.org/2001/XMLSchema" xmlns:xs="http://www.w3.org/2001/XMLSchema" xmlns:p="http://schemas.microsoft.com/office/2006/metadata/properties" xmlns:ns2="3e09d498-3e73-485b-99f6-ad835f785115" xmlns:ns3="ba570e14-5b70-4511-8563-e66bac249f83" targetNamespace="http://schemas.microsoft.com/office/2006/metadata/properties" ma:root="true" ma:fieldsID="40e5bee5be77fde6c5706a14a1ee875c" ns2:_="" ns3:_="">
    <xsd:import namespace="3e09d498-3e73-485b-99f6-ad835f785115"/>
    <xsd:import namespace="ba570e14-5b70-4511-8563-e66bac249f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09d498-3e73-485b-99f6-ad835f7851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570e14-5b70-4511-8563-e66bac249f8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تمت مشاركته مع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مشتركة مع تفاصيل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نوع المحتوى"/>
        <xsd:element ref="dc:title" minOccurs="0" maxOccurs="1" ma:index="4" ma:displayName="العنوان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B29BED-5FFE-400F-B594-4FEE3F0CF6BD}">
  <ds:schemaRefs>
    <ds:schemaRef ds:uri="3e09d498-3e73-485b-99f6-ad835f785115"/>
    <ds:schemaRef ds:uri="ba570e14-5b70-4511-8563-e66bac249f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D6BA3F6-F601-4B96-9896-7A66ACCC61F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1B3EAFA-2A14-48DB-8199-E445692AE5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Personnalisé</PresentationFormat>
  <Slides>8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Office Theme</vt:lpstr>
      <vt:lpstr>Présentation PowerPoint</vt:lpstr>
      <vt:lpstr>Présentation PowerPoint</vt:lpstr>
      <vt:lpstr>1. Descendant (Analyse prédictive ) : utilise</vt:lpstr>
      <vt:lpstr>I) Analyse syntaxique Descendante</vt:lpstr>
      <vt:lpstr>Méthode de factorisation à gauche</vt:lpstr>
      <vt:lpstr>Présentation PowerPoint</vt:lpstr>
      <vt:lpstr>Définition: soit G=(X,V,S ,P) une grammaire de type 2  une R.P est dite récursive à gauche  elle est de la  forme: A→Ai/j avec AV et i , j(XV)*</vt:lpstr>
      <vt:lpstr>Exemple: La grammaire G suivante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lexicale (2/2)</dc:title>
  <dc:creator>BENAMAR</dc:creator>
  <cp:revision>2</cp:revision>
  <dcterms:created xsi:type="dcterms:W3CDTF">2020-12-24T22:09:07Z</dcterms:created>
  <dcterms:modified xsi:type="dcterms:W3CDTF">2022-01-23T11:53:15Z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2015-10-03T00:00:00Z</vt:filetime>
  </property>
  <property fmtid="{D5CDD505-2E9C-101B-9397-08002B2CF9AE}" pid="3" name="Creator">
    <vt:lpwstr>Visagesoft Expert pdf</vt:lpwstr>
  </property>
  <property fmtid="{D5CDD505-2E9C-101B-9397-08002B2CF9AE}" pid="4" name="LastSaved">
    <vt:filetime>2020-12-24T00:00:00Z</vt:filetime>
  </property>
  <property fmtid="{D5CDD505-2E9C-101B-9397-08002B2CF9AE}" pid="5" name="ContentTypeId">
    <vt:lpwstr>0x010100A64CABCF48337846AE25B20C303DAD83</vt:lpwstr>
  </property>
</Properties>
</file>