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693400" cy="7556500"/>
  <p:notesSz cx="106934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F0AC8-9FBB-40FE-B493-AF33738A0DAE}" v="28" dt="2021-11-28T09:00:47.312"/>
    <p1510:client id="{98CD6F19-EC81-4B06-98BF-89736B2B672B}" v="2" dt="2021-12-23T23:08:38.401"/>
    <p1510:client id="{9A575B6C-D8AB-43A1-BACB-0C3CD89768BD}" v="1" dt="2022-01-10T08:50:04.425"/>
    <p1510:client id="{D4BA29D0-DF43-4AC7-9ED2-5A58260CC8EC}" v="26" dt="2021-11-28T07:13:08.765"/>
    <p1510:client id="{D8013AC8-5254-4975-B656-B2AB87BB044F}" v="80" dt="2021-11-07T07:56:23.0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ram.saidi" userId="S::ikram.saidi@univ-tlemcen.dz::b0361ca6-be03-43f2-9387-d17eed27becd" providerId="AD" clId="Web-{D8013AC8-5254-4975-B656-B2AB87BB044F}"/>
    <pc:docChg chg="modSld">
      <pc:chgData name="ikram.saidi" userId="S::ikram.saidi@univ-tlemcen.dz::b0361ca6-be03-43f2-9387-d17eed27becd" providerId="AD" clId="Web-{D8013AC8-5254-4975-B656-B2AB87BB044F}" dt="2021-11-07T07:56:21.287" v="55" actId="20577"/>
      <pc:docMkLst>
        <pc:docMk/>
      </pc:docMkLst>
      <pc:sldChg chg="modSp">
        <pc:chgData name="ikram.saidi" userId="S::ikram.saidi@univ-tlemcen.dz::b0361ca6-be03-43f2-9387-d17eed27becd" providerId="AD" clId="Web-{D8013AC8-5254-4975-B656-B2AB87BB044F}" dt="2021-11-07T07:54:18.170" v="32" actId="20577"/>
        <pc:sldMkLst>
          <pc:docMk/>
          <pc:sldMk cId="0" sldId="260"/>
        </pc:sldMkLst>
        <pc:spChg chg="mod">
          <ac:chgData name="ikram.saidi" userId="S::ikram.saidi@univ-tlemcen.dz::b0361ca6-be03-43f2-9387-d17eed27becd" providerId="AD" clId="Web-{D8013AC8-5254-4975-B656-B2AB87BB044F}" dt="2021-11-07T07:54:18.170" v="32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">
        <pc:chgData name="ikram.saidi" userId="S::ikram.saidi@univ-tlemcen.dz::b0361ca6-be03-43f2-9387-d17eed27becd" providerId="AD" clId="Web-{D8013AC8-5254-4975-B656-B2AB87BB044F}" dt="2021-11-07T07:56:21.287" v="55" actId="20577"/>
        <pc:sldMkLst>
          <pc:docMk/>
          <pc:sldMk cId="0" sldId="261"/>
        </pc:sldMkLst>
        <pc:spChg chg="mod">
          <ac:chgData name="ikram.saidi" userId="S::ikram.saidi@univ-tlemcen.dz::b0361ca6-be03-43f2-9387-d17eed27becd" providerId="AD" clId="Web-{D8013AC8-5254-4975-B656-B2AB87BB044F}" dt="2021-11-07T07:56:21.287" v="55" actId="20577"/>
          <ac:spMkLst>
            <pc:docMk/>
            <pc:sldMk cId="0" sldId="261"/>
            <ac:spMk id="18" creationId="{00000000-0000-0000-0000-000000000000}"/>
          </ac:spMkLst>
        </pc:spChg>
      </pc:sldChg>
    </pc:docChg>
  </pc:docChgLst>
  <pc:docChgLst>
    <pc:chgData name="hidayat.belarbi" userId="S::hidayat.belarbi@univ-tlemcen.dz::bbed6b4e-2183-4a53-85ec-f69c1afd9e1c" providerId="AD" clId="Web-{0C7F0AC8-9FBB-40FE-B493-AF33738A0DAE}"/>
    <pc:docChg chg="modSld">
      <pc:chgData name="hidayat.belarbi" userId="S::hidayat.belarbi@univ-tlemcen.dz::bbed6b4e-2183-4a53-85ec-f69c1afd9e1c" providerId="AD" clId="Web-{0C7F0AC8-9FBB-40FE-B493-AF33738A0DAE}" dt="2021-11-28T09:00:45.891" v="16" actId="20577"/>
      <pc:docMkLst>
        <pc:docMk/>
      </pc:docMkLst>
      <pc:sldChg chg="modSp">
        <pc:chgData name="hidayat.belarbi" userId="S::hidayat.belarbi@univ-tlemcen.dz::bbed6b4e-2183-4a53-85ec-f69c1afd9e1c" providerId="AD" clId="Web-{0C7F0AC8-9FBB-40FE-B493-AF33738A0DAE}" dt="2021-11-28T09:00:45.891" v="16" actId="20577"/>
        <pc:sldMkLst>
          <pc:docMk/>
          <pc:sldMk cId="0" sldId="265"/>
        </pc:sldMkLst>
        <pc:spChg chg="mod">
          <ac:chgData name="hidayat.belarbi" userId="S::hidayat.belarbi@univ-tlemcen.dz::bbed6b4e-2183-4a53-85ec-f69c1afd9e1c" providerId="AD" clId="Web-{0C7F0AC8-9FBB-40FE-B493-AF33738A0DAE}" dt="2021-11-28T09:00:45.891" v="16" actId="20577"/>
          <ac:spMkLst>
            <pc:docMk/>
            <pc:sldMk cId="0" sldId="265"/>
            <ac:spMk id="23" creationId="{00000000-0000-0000-0000-000000000000}"/>
          </ac:spMkLst>
        </pc:spChg>
      </pc:sldChg>
    </pc:docChg>
  </pc:docChgLst>
  <pc:docChgLst>
    <pc:chgData name="hidayat.belarbi" userId="S::hidayat.belarbi@univ-tlemcen.dz::bbed6b4e-2183-4a53-85ec-f69c1afd9e1c" providerId="AD" clId="Web-{D4BA29D0-DF43-4AC7-9ED2-5A58260CC8EC}"/>
    <pc:docChg chg="modSld">
      <pc:chgData name="hidayat.belarbi" userId="S::hidayat.belarbi@univ-tlemcen.dz::bbed6b4e-2183-4a53-85ec-f69c1afd9e1c" providerId="AD" clId="Web-{D4BA29D0-DF43-4AC7-9ED2-5A58260CC8EC}" dt="2021-11-28T07:13:08.765" v="13" actId="20577"/>
      <pc:docMkLst>
        <pc:docMk/>
      </pc:docMkLst>
      <pc:sldChg chg="modSp">
        <pc:chgData name="hidayat.belarbi" userId="S::hidayat.belarbi@univ-tlemcen.dz::bbed6b4e-2183-4a53-85ec-f69c1afd9e1c" providerId="AD" clId="Web-{D4BA29D0-DF43-4AC7-9ED2-5A58260CC8EC}" dt="2021-11-28T07:13:08.765" v="13" actId="20577"/>
        <pc:sldMkLst>
          <pc:docMk/>
          <pc:sldMk cId="0" sldId="259"/>
        </pc:sldMkLst>
        <pc:spChg chg="mod">
          <ac:chgData name="hidayat.belarbi" userId="S::hidayat.belarbi@univ-tlemcen.dz::bbed6b4e-2183-4a53-85ec-f69c1afd9e1c" providerId="AD" clId="Web-{D4BA29D0-DF43-4AC7-9ED2-5A58260CC8EC}" dt="2021-11-28T07:13:08.765" v="13" actId="20577"/>
          <ac:spMkLst>
            <pc:docMk/>
            <pc:sldMk cId="0" sldId="259"/>
            <ac:spMk id="5" creationId="{00000000-0000-0000-0000-000000000000}"/>
          </ac:spMkLst>
        </pc:spChg>
      </pc:sldChg>
    </pc:docChg>
  </pc:docChgLst>
  <pc:docChgLst>
    <pc:chgData name="youcef bendimerad" userId="S::bendimerad.youcef@univ-tlemcen.dz::0be8ed26-d6bc-44d0-87a3-4ab51bd25b9d" providerId="AD" clId="Web-{9A575B6C-D8AB-43A1-BACB-0C3CD89768BD}"/>
    <pc:docChg chg="modSld">
      <pc:chgData name="youcef bendimerad" userId="S::bendimerad.youcef@univ-tlemcen.dz::0be8ed26-d6bc-44d0-87a3-4ab51bd25b9d" providerId="AD" clId="Web-{9A575B6C-D8AB-43A1-BACB-0C3CD89768BD}" dt="2022-01-10T08:50:04.425" v="0"/>
      <pc:docMkLst>
        <pc:docMk/>
      </pc:docMkLst>
      <pc:sldChg chg="addSp">
        <pc:chgData name="youcef bendimerad" userId="S::bendimerad.youcef@univ-tlemcen.dz::0be8ed26-d6bc-44d0-87a3-4ab51bd25b9d" providerId="AD" clId="Web-{9A575B6C-D8AB-43A1-BACB-0C3CD89768BD}" dt="2022-01-10T08:50:04.425" v="0"/>
        <pc:sldMkLst>
          <pc:docMk/>
          <pc:sldMk cId="0" sldId="259"/>
        </pc:sldMkLst>
        <pc:spChg chg="add">
          <ac:chgData name="youcef bendimerad" userId="S::bendimerad.youcef@univ-tlemcen.dz::0be8ed26-d6bc-44d0-87a3-4ab51bd25b9d" providerId="AD" clId="Web-{9A575B6C-D8AB-43A1-BACB-0C3CD89768BD}" dt="2022-01-10T08:50:04.425" v="0"/>
          <ac:spMkLst>
            <pc:docMk/>
            <pc:sldMk cId="0" sldId="259"/>
            <ac:spMk id="13" creationId="{EB65F8CB-0D72-4A19-9DBB-D2A7EC12F62C}"/>
          </ac:spMkLst>
        </pc:spChg>
      </pc:sldChg>
    </pc:docChg>
  </pc:docChgLst>
  <pc:docChgLst>
    <pc:chgData name="LACHGUEUR MOHAMMED ABDESSALEM" userId="S::mohammedabdessalem.lachgueur@univ-tlemcen.dz::cee69b6d-5bf3-403f-8ced-ae58a3346e2b" providerId="AD" clId="Web-{98CD6F19-EC81-4B06-98BF-89736B2B672B}"/>
    <pc:docChg chg="addSld delSld">
      <pc:chgData name="LACHGUEUR MOHAMMED ABDESSALEM" userId="S::mohammedabdessalem.lachgueur@univ-tlemcen.dz::cee69b6d-5bf3-403f-8ced-ae58a3346e2b" providerId="AD" clId="Web-{98CD6F19-EC81-4B06-98BF-89736B2B672B}" dt="2021-12-23T23:08:38.401" v="1"/>
      <pc:docMkLst>
        <pc:docMk/>
      </pc:docMkLst>
      <pc:sldChg chg="new del">
        <pc:chgData name="LACHGUEUR MOHAMMED ABDESSALEM" userId="S::mohammedabdessalem.lachgueur@univ-tlemcen.dz::cee69b6d-5bf3-403f-8ced-ae58a3346e2b" providerId="AD" clId="Web-{98CD6F19-EC81-4B06-98BF-89736B2B672B}" dt="2021-12-23T23:08:38.401" v="1"/>
        <pc:sldMkLst>
          <pc:docMk/>
          <pc:sldMk cId="117561175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191" y="35052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66232" y="995171"/>
            <a:ext cx="341630" cy="15240"/>
          </a:xfrm>
          <a:custGeom>
            <a:avLst/>
            <a:gdLst/>
            <a:ahLst/>
            <a:cxnLst/>
            <a:rect l="l" t="t" r="r" b="b"/>
            <a:pathLst>
              <a:path w="341629" h="15240">
                <a:moveTo>
                  <a:pt x="0" y="0"/>
                </a:moveTo>
                <a:lnTo>
                  <a:pt x="164591" y="0"/>
                </a:lnTo>
              </a:path>
              <a:path w="341629" h="15240">
                <a:moveTo>
                  <a:pt x="0" y="3048"/>
                </a:moveTo>
                <a:lnTo>
                  <a:pt x="164591" y="3048"/>
                </a:lnTo>
              </a:path>
              <a:path w="341629" h="15240">
                <a:moveTo>
                  <a:pt x="54863" y="6096"/>
                </a:moveTo>
                <a:lnTo>
                  <a:pt x="219455" y="6096"/>
                </a:lnTo>
              </a:path>
              <a:path w="341629" h="15240">
                <a:moveTo>
                  <a:pt x="106679" y="9144"/>
                </a:moveTo>
                <a:lnTo>
                  <a:pt x="277367" y="9144"/>
                </a:lnTo>
              </a:path>
              <a:path w="341629" h="15240">
                <a:moveTo>
                  <a:pt x="161543" y="12192"/>
                </a:moveTo>
                <a:lnTo>
                  <a:pt x="341375" y="12192"/>
                </a:lnTo>
              </a:path>
              <a:path w="341629" h="15240">
                <a:moveTo>
                  <a:pt x="161543" y="15239"/>
                </a:moveTo>
                <a:lnTo>
                  <a:pt x="341375" y="15239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12280" y="993647"/>
            <a:ext cx="1609344" cy="45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82639" y="1013460"/>
            <a:ext cx="387350" cy="12700"/>
          </a:xfrm>
          <a:custGeom>
            <a:avLst/>
            <a:gdLst/>
            <a:ahLst/>
            <a:cxnLst/>
            <a:rect l="l" t="t" r="r" b="b"/>
            <a:pathLst>
              <a:path w="387350" h="12700">
                <a:moveTo>
                  <a:pt x="0" y="0"/>
                </a:moveTo>
                <a:lnTo>
                  <a:pt x="185927" y="0"/>
                </a:lnTo>
              </a:path>
              <a:path w="387350" h="12700">
                <a:moveTo>
                  <a:pt x="57912" y="3048"/>
                </a:moveTo>
                <a:lnTo>
                  <a:pt x="249936" y="3048"/>
                </a:lnTo>
              </a:path>
              <a:path w="387350" h="12700">
                <a:moveTo>
                  <a:pt x="118872" y="6096"/>
                </a:moveTo>
                <a:lnTo>
                  <a:pt x="313944" y="6096"/>
                </a:lnTo>
              </a:path>
              <a:path w="387350" h="12700">
                <a:moveTo>
                  <a:pt x="118872" y="9144"/>
                </a:moveTo>
                <a:lnTo>
                  <a:pt x="313944" y="9144"/>
                </a:lnTo>
              </a:path>
              <a:path w="387350" h="12700">
                <a:moveTo>
                  <a:pt x="182880" y="12192"/>
                </a:moveTo>
                <a:lnTo>
                  <a:pt x="387096" y="12192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7359" y="996696"/>
            <a:ext cx="515111" cy="67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26480" y="1028700"/>
            <a:ext cx="1264920" cy="21590"/>
          </a:xfrm>
          <a:custGeom>
            <a:avLst/>
            <a:gdLst/>
            <a:ahLst/>
            <a:cxnLst/>
            <a:rect l="l" t="t" r="r" b="b"/>
            <a:pathLst>
              <a:path w="1264920" h="21590">
                <a:moveTo>
                  <a:pt x="0" y="0"/>
                </a:moveTo>
                <a:lnTo>
                  <a:pt x="222503" y="0"/>
                </a:lnTo>
              </a:path>
              <a:path w="1264920" h="21590">
                <a:moveTo>
                  <a:pt x="67056" y="3048"/>
                </a:moveTo>
                <a:lnTo>
                  <a:pt x="304800" y="3048"/>
                </a:lnTo>
              </a:path>
              <a:path w="1264920" h="21590">
                <a:moveTo>
                  <a:pt x="67056" y="6096"/>
                </a:moveTo>
                <a:lnTo>
                  <a:pt x="304800" y="6096"/>
                </a:lnTo>
              </a:path>
              <a:path w="1264920" h="21590">
                <a:moveTo>
                  <a:pt x="137160" y="9144"/>
                </a:moveTo>
                <a:lnTo>
                  <a:pt x="396240" y="9144"/>
                </a:lnTo>
              </a:path>
              <a:path w="1264920" h="21590">
                <a:moveTo>
                  <a:pt x="216408" y="12192"/>
                </a:moveTo>
                <a:lnTo>
                  <a:pt x="521208" y="12192"/>
                </a:lnTo>
              </a:path>
              <a:path w="1264920" h="21590">
                <a:moveTo>
                  <a:pt x="1045464" y="12192"/>
                </a:moveTo>
                <a:lnTo>
                  <a:pt x="1264920" y="12192"/>
                </a:lnTo>
              </a:path>
              <a:path w="1264920" h="21590">
                <a:moveTo>
                  <a:pt x="216408" y="15240"/>
                </a:moveTo>
                <a:lnTo>
                  <a:pt x="521208" y="15240"/>
                </a:lnTo>
              </a:path>
              <a:path w="1264920" h="21590">
                <a:moveTo>
                  <a:pt x="1045464" y="15240"/>
                </a:moveTo>
                <a:lnTo>
                  <a:pt x="1264920" y="15240"/>
                </a:lnTo>
              </a:path>
              <a:path w="1264920" h="21590">
                <a:moveTo>
                  <a:pt x="298704" y="18287"/>
                </a:moveTo>
                <a:lnTo>
                  <a:pt x="740664" y="18287"/>
                </a:lnTo>
              </a:path>
              <a:path w="1264920" h="21590">
                <a:moveTo>
                  <a:pt x="877824" y="18287"/>
                </a:moveTo>
                <a:lnTo>
                  <a:pt x="1210055" y="18287"/>
                </a:lnTo>
              </a:path>
              <a:path w="1264920" h="21590">
                <a:moveTo>
                  <a:pt x="390144" y="21335"/>
                </a:moveTo>
                <a:lnTo>
                  <a:pt x="1139952" y="21335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638544" y="105308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191" y="35052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66232" y="995171"/>
            <a:ext cx="341630" cy="15240"/>
          </a:xfrm>
          <a:custGeom>
            <a:avLst/>
            <a:gdLst/>
            <a:ahLst/>
            <a:cxnLst/>
            <a:rect l="l" t="t" r="r" b="b"/>
            <a:pathLst>
              <a:path w="341629" h="15240">
                <a:moveTo>
                  <a:pt x="0" y="0"/>
                </a:moveTo>
                <a:lnTo>
                  <a:pt x="164591" y="0"/>
                </a:lnTo>
              </a:path>
              <a:path w="341629" h="15240">
                <a:moveTo>
                  <a:pt x="0" y="3048"/>
                </a:moveTo>
                <a:lnTo>
                  <a:pt x="164591" y="3048"/>
                </a:lnTo>
              </a:path>
              <a:path w="341629" h="15240">
                <a:moveTo>
                  <a:pt x="54863" y="6096"/>
                </a:moveTo>
                <a:lnTo>
                  <a:pt x="219455" y="6096"/>
                </a:lnTo>
              </a:path>
              <a:path w="341629" h="15240">
                <a:moveTo>
                  <a:pt x="106679" y="9144"/>
                </a:moveTo>
                <a:lnTo>
                  <a:pt x="277367" y="9144"/>
                </a:lnTo>
              </a:path>
              <a:path w="341629" h="15240">
                <a:moveTo>
                  <a:pt x="161543" y="12192"/>
                </a:moveTo>
                <a:lnTo>
                  <a:pt x="341375" y="12192"/>
                </a:lnTo>
              </a:path>
              <a:path w="341629" h="15240">
                <a:moveTo>
                  <a:pt x="161543" y="15239"/>
                </a:moveTo>
                <a:lnTo>
                  <a:pt x="341375" y="15239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12280" y="993647"/>
            <a:ext cx="1609344" cy="457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82639" y="1013460"/>
            <a:ext cx="387350" cy="12700"/>
          </a:xfrm>
          <a:custGeom>
            <a:avLst/>
            <a:gdLst/>
            <a:ahLst/>
            <a:cxnLst/>
            <a:rect l="l" t="t" r="r" b="b"/>
            <a:pathLst>
              <a:path w="387350" h="12700">
                <a:moveTo>
                  <a:pt x="0" y="0"/>
                </a:moveTo>
                <a:lnTo>
                  <a:pt x="185927" y="0"/>
                </a:lnTo>
              </a:path>
              <a:path w="387350" h="12700">
                <a:moveTo>
                  <a:pt x="57912" y="3048"/>
                </a:moveTo>
                <a:lnTo>
                  <a:pt x="249936" y="3048"/>
                </a:lnTo>
              </a:path>
              <a:path w="387350" h="12700">
                <a:moveTo>
                  <a:pt x="118872" y="6096"/>
                </a:moveTo>
                <a:lnTo>
                  <a:pt x="313944" y="6096"/>
                </a:lnTo>
              </a:path>
              <a:path w="387350" h="12700">
                <a:moveTo>
                  <a:pt x="118872" y="9144"/>
                </a:moveTo>
                <a:lnTo>
                  <a:pt x="313944" y="9144"/>
                </a:lnTo>
              </a:path>
              <a:path w="387350" h="12700">
                <a:moveTo>
                  <a:pt x="182880" y="12192"/>
                </a:moveTo>
                <a:lnTo>
                  <a:pt x="387096" y="12192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7359" y="996696"/>
            <a:ext cx="515111" cy="670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26480" y="1028700"/>
            <a:ext cx="1264920" cy="21590"/>
          </a:xfrm>
          <a:custGeom>
            <a:avLst/>
            <a:gdLst/>
            <a:ahLst/>
            <a:cxnLst/>
            <a:rect l="l" t="t" r="r" b="b"/>
            <a:pathLst>
              <a:path w="1264920" h="21590">
                <a:moveTo>
                  <a:pt x="0" y="0"/>
                </a:moveTo>
                <a:lnTo>
                  <a:pt x="222503" y="0"/>
                </a:lnTo>
              </a:path>
              <a:path w="1264920" h="21590">
                <a:moveTo>
                  <a:pt x="67056" y="3048"/>
                </a:moveTo>
                <a:lnTo>
                  <a:pt x="304800" y="3048"/>
                </a:lnTo>
              </a:path>
              <a:path w="1264920" h="21590">
                <a:moveTo>
                  <a:pt x="67056" y="6096"/>
                </a:moveTo>
                <a:lnTo>
                  <a:pt x="304800" y="6096"/>
                </a:lnTo>
              </a:path>
              <a:path w="1264920" h="21590">
                <a:moveTo>
                  <a:pt x="137160" y="9144"/>
                </a:moveTo>
                <a:lnTo>
                  <a:pt x="396240" y="9144"/>
                </a:lnTo>
              </a:path>
              <a:path w="1264920" h="21590">
                <a:moveTo>
                  <a:pt x="216408" y="12192"/>
                </a:moveTo>
                <a:lnTo>
                  <a:pt x="521208" y="12192"/>
                </a:lnTo>
              </a:path>
              <a:path w="1264920" h="21590">
                <a:moveTo>
                  <a:pt x="1045464" y="12192"/>
                </a:moveTo>
                <a:lnTo>
                  <a:pt x="1264920" y="12192"/>
                </a:lnTo>
              </a:path>
              <a:path w="1264920" h="21590">
                <a:moveTo>
                  <a:pt x="216408" y="15240"/>
                </a:moveTo>
                <a:lnTo>
                  <a:pt x="521208" y="15240"/>
                </a:lnTo>
              </a:path>
              <a:path w="1264920" h="21590">
                <a:moveTo>
                  <a:pt x="1045464" y="15240"/>
                </a:moveTo>
                <a:lnTo>
                  <a:pt x="1264920" y="15240"/>
                </a:lnTo>
              </a:path>
              <a:path w="1264920" h="21590">
                <a:moveTo>
                  <a:pt x="298704" y="18287"/>
                </a:moveTo>
                <a:lnTo>
                  <a:pt x="740664" y="18287"/>
                </a:lnTo>
              </a:path>
              <a:path w="1264920" h="21590">
                <a:moveTo>
                  <a:pt x="877824" y="18287"/>
                </a:moveTo>
                <a:lnTo>
                  <a:pt x="1210055" y="18287"/>
                </a:lnTo>
              </a:path>
              <a:path w="1264920" h="21590">
                <a:moveTo>
                  <a:pt x="390144" y="21335"/>
                </a:moveTo>
                <a:lnTo>
                  <a:pt x="1139952" y="21335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638544" y="105308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638544" y="1056132"/>
            <a:ext cx="539750" cy="3175"/>
          </a:xfrm>
          <a:custGeom>
            <a:avLst/>
            <a:gdLst/>
            <a:ahLst/>
            <a:cxnLst/>
            <a:rect l="l" t="t" r="r" b="b"/>
            <a:pathLst>
              <a:path w="539750" h="3175">
                <a:moveTo>
                  <a:pt x="0" y="0"/>
                </a:moveTo>
                <a:lnTo>
                  <a:pt x="539496" y="0"/>
                </a:lnTo>
              </a:path>
              <a:path w="539750" h="3175">
                <a:moveTo>
                  <a:pt x="204215" y="3048"/>
                </a:moveTo>
                <a:lnTo>
                  <a:pt x="380999" y="3048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510784" y="996696"/>
            <a:ext cx="2170176" cy="100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2119" y="1065276"/>
            <a:ext cx="48895" cy="3175"/>
          </a:xfrm>
          <a:custGeom>
            <a:avLst/>
            <a:gdLst/>
            <a:ahLst/>
            <a:cxnLst/>
            <a:rect l="l" t="t" r="r" b="b"/>
            <a:pathLst>
              <a:path w="48894" h="3175">
                <a:moveTo>
                  <a:pt x="0" y="0"/>
                </a:moveTo>
                <a:lnTo>
                  <a:pt x="48768" y="0"/>
                </a:lnTo>
              </a:path>
              <a:path w="48894" h="3175">
                <a:moveTo>
                  <a:pt x="0" y="3048"/>
                </a:moveTo>
                <a:lnTo>
                  <a:pt x="48768" y="3048"/>
                </a:lnTo>
              </a:path>
            </a:pathLst>
          </a:custGeom>
          <a:ln w="3175">
            <a:solidFill>
              <a:srgbClr val="28B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74191" y="996696"/>
            <a:ext cx="1103376" cy="192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24711" y="1188720"/>
            <a:ext cx="198119" cy="335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74191" y="1188720"/>
            <a:ext cx="313944" cy="426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88135" y="1223772"/>
            <a:ext cx="76200" cy="6350"/>
          </a:xfrm>
          <a:custGeom>
            <a:avLst/>
            <a:gdLst/>
            <a:ahLst/>
            <a:cxnLst/>
            <a:rect l="l" t="t" r="r" b="b"/>
            <a:pathLst>
              <a:path w="76200" h="6350">
                <a:moveTo>
                  <a:pt x="21335" y="0"/>
                </a:moveTo>
                <a:lnTo>
                  <a:pt x="76200" y="0"/>
                </a:lnTo>
              </a:path>
              <a:path w="76200" h="6350">
                <a:moveTo>
                  <a:pt x="21335" y="3048"/>
                </a:moveTo>
                <a:lnTo>
                  <a:pt x="76200" y="3048"/>
                </a:lnTo>
              </a:path>
              <a:path w="76200" h="6350">
                <a:moveTo>
                  <a:pt x="0" y="6095"/>
                </a:moveTo>
                <a:lnTo>
                  <a:pt x="57912" y="6095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74191" y="123291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175">
            <a:solidFill>
              <a:srgbClr val="73F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54607" y="1232916"/>
            <a:ext cx="76200" cy="6350"/>
          </a:xfrm>
          <a:custGeom>
            <a:avLst/>
            <a:gdLst/>
            <a:ahLst/>
            <a:cxnLst/>
            <a:rect l="l" t="t" r="r" b="b"/>
            <a:pathLst>
              <a:path w="76200" h="6350">
                <a:moveTo>
                  <a:pt x="18287" y="0"/>
                </a:moveTo>
                <a:lnTo>
                  <a:pt x="76200" y="0"/>
                </a:lnTo>
              </a:path>
              <a:path w="76200" h="6350">
                <a:moveTo>
                  <a:pt x="0" y="3048"/>
                </a:moveTo>
                <a:lnTo>
                  <a:pt x="54864" y="3048"/>
                </a:lnTo>
              </a:path>
              <a:path w="76200" h="6350">
                <a:moveTo>
                  <a:pt x="0" y="6096"/>
                </a:moveTo>
                <a:lnTo>
                  <a:pt x="54864" y="6096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74191" y="1234440"/>
            <a:ext cx="234695" cy="152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96695" y="1242060"/>
            <a:ext cx="97790" cy="9525"/>
          </a:xfrm>
          <a:custGeom>
            <a:avLst/>
            <a:gdLst/>
            <a:ahLst/>
            <a:cxnLst/>
            <a:rect l="l" t="t" r="r" b="b"/>
            <a:pathLst>
              <a:path w="97790" h="9525">
                <a:moveTo>
                  <a:pt x="36575" y="0"/>
                </a:moveTo>
                <a:lnTo>
                  <a:pt x="97535" y="0"/>
                </a:lnTo>
              </a:path>
              <a:path w="97790" h="9525">
                <a:moveTo>
                  <a:pt x="21335" y="3048"/>
                </a:moveTo>
                <a:lnTo>
                  <a:pt x="76199" y="3048"/>
                </a:lnTo>
              </a:path>
              <a:path w="97790" h="9525">
                <a:moveTo>
                  <a:pt x="0" y="6095"/>
                </a:moveTo>
                <a:lnTo>
                  <a:pt x="57912" y="6095"/>
                </a:lnTo>
              </a:path>
              <a:path w="97790" h="9525">
                <a:moveTo>
                  <a:pt x="0" y="9143"/>
                </a:moveTo>
                <a:lnTo>
                  <a:pt x="57912" y="9143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74191" y="1222248"/>
            <a:ext cx="438911" cy="914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74191" y="1313688"/>
            <a:ext cx="164592" cy="640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75715" y="1377696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1524" y="1524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70F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172" y="261619"/>
            <a:ext cx="572008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0992" y="3203448"/>
            <a:ext cx="6590030" cy="244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50520"/>
            <a:ext cx="9144000" cy="6858000"/>
            <a:chOff x="774191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4191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12280" y="993647"/>
              <a:ext cx="1609344" cy="45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0551" y="1016507"/>
              <a:ext cx="329565" cy="9525"/>
            </a:xfrm>
            <a:custGeom>
              <a:avLst/>
              <a:gdLst/>
              <a:ahLst/>
              <a:cxnLst/>
              <a:rect l="l" t="t" r="r" b="b"/>
              <a:pathLst>
                <a:path w="329564" h="9525">
                  <a:moveTo>
                    <a:pt x="0" y="0"/>
                  </a:moveTo>
                  <a:lnTo>
                    <a:pt x="192024" y="0"/>
                  </a:lnTo>
                </a:path>
                <a:path w="329564" h="9525">
                  <a:moveTo>
                    <a:pt x="60960" y="3048"/>
                  </a:moveTo>
                  <a:lnTo>
                    <a:pt x="256032" y="3048"/>
                  </a:lnTo>
                </a:path>
                <a:path w="329564" h="9525">
                  <a:moveTo>
                    <a:pt x="60960" y="6096"/>
                  </a:moveTo>
                  <a:lnTo>
                    <a:pt x="256032" y="6096"/>
                  </a:lnTo>
                </a:path>
                <a:path w="329564" h="9525">
                  <a:moveTo>
                    <a:pt x="124968" y="9144"/>
                  </a:moveTo>
                  <a:lnTo>
                    <a:pt x="329184" y="9144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7359" y="996696"/>
              <a:ext cx="515111" cy="67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6480" y="1028700"/>
              <a:ext cx="1264920" cy="21590"/>
            </a:xfrm>
            <a:custGeom>
              <a:avLst/>
              <a:gdLst/>
              <a:ahLst/>
              <a:cxnLst/>
              <a:rect l="l" t="t" r="r" b="b"/>
              <a:pathLst>
                <a:path w="1264920" h="21590">
                  <a:moveTo>
                    <a:pt x="0" y="0"/>
                  </a:moveTo>
                  <a:lnTo>
                    <a:pt x="222503" y="0"/>
                  </a:lnTo>
                </a:path>
                <a:path w="1264920" h="21590">
                  <a:moveTo>
                    <a:pt x="67056" y="3048"/>
                  </a:moveTo>
                  <a:lnTo>
                    <a:pt x="304800" y="3048"/>
                  </a:lnTo>
                </a:path>
                <a:path w="1264920" h="21590">
                  <a:moveTo>
                    <a:pt x="67056" y="6096"/>
                  </a:moveTo>
                  <a:lnTo>
                    <a:pt x="304800" y="6096"/>
                  </a:lnTo>
                </a:path>
                <a:path w="1264920" h="21590">
                  <a:moveTo>
                    <a:pt x="137160" y="9144"/>
                  </a:moveTo>
                  <a:lnTo>
                    <a:pt x="396240" y="9144"/>
                  </a:lnTo>
                </a:path>
                <a:path w="1264920" h="21590">
                  <a:moveTo>
                    <a:pt x="216408" y="12192"/>
                  </a:moveTo>
                  <a:lnTo>
                    <a:pt x="521208" y="12192"/>
                  </a:lnTo>
                </a:path>
                <a:path w="1264920" h="21590">
                  <a:moveTo>
                    <a:pt x="1045464" y="12192"/>
                  </a:moveTo>
                  <a:lnTo>
                    <a:pt x="1264920" y="12192"/>
                  </a:lnTo>
                </a:path>
                <a:path w="1264920" h="21590">
                  <a:moveTo>
                    <a:pt x="216408" y="15240"/>
                  </a:moveTo>
                  <a:lnTo>
                    <a:pt x="521208" y="15240"/>
                  </a:lnTo>
                </a:path>
                <a:path w="1264920" h="21590">
                  <a:moveTo>
                    <a:pt x="1045464" y="15240"/>
                  </a:moveTo>
                  <a:lnTo>
                    <a:pt x="1264920" y="15240"/>
                  </a:lnTo>
                </a:path>
                <a:path w="1264920" h="21590">
                  <a:moveTo>
                    <a:pt x="298704" y="18287"/>
                  </a:moveTo>
                  <a:lnTo>
                    <a:pt x="740664" y="18287"/>
                  </a:lnTo>
                </a:path>
                <a:path w="1264920" h="21590">
                  <a:moveTo>
                    <a:pt x="877824" y="18287"/>
                  </a:moveTo>
                  <a:lnTo>
                    <a:pt x="1210055" y="18287"/>
                  </a:lnTo>
                </a:path>
                <a:path w="1264920" h="21590">
                  <a:moveTo>
                    <a:pt x="390144" y="21335"/>
                  </a:moveTo>
                  <a:lnTo>
                    <a:pt x="1139952" y="2133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544" y="1053084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8544" y="1056132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0783" y="996696"/>
              <a:ext cx="217017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2119" y="1065275"/>
              <a:ext cx="48895" cy="3175"/>
            </a:xfrm>
            <a:custGeom>
              <a:avLst/>
              <a:gdLst/>
              <a:ahLst/>
              <a:cxnLst/>
              <a:rect l="l" t="t" r="r" b="b"/>
              <a:pathLst>
                <a:path w="48894" h="3175">
                  <a:moveTo>
                    <a:pt x="0" y="0"/>
                  </a:moveTo>
                  <a:lnTo>
                    <a:pt x="48768" y="0"/>
                  </a:lnTo>
                </a:path>
                <a:path w="48894" h="3175">
                  <a:moveTo>
                    <a:pt x="0" y="3048"/>
                  </a:moveTo>
                  <a:lnTo>
                    <a:pt x="48768" y="3048"/>
                  </a:lnTo>
                </a:path>
              </a:pathLst>
            </a:custGeom>
            <a:ln w="3175">
              <a:solidFill>
                <a:srgbClr val="28B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191" y="996696"/>
              <a:ext cx="1103376" cy="192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4711" y="1188720"/>
              <a:ext cx="198119" cy="33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74191" y="1188719"/>
            <a:ext cx="439420" cy="192405"/>
            <a:chOff x="774191" y="1188719"/>
            <a:chExt cx="439420" cy="192405"/>
          </a:xfrm>
        </p:grpSpPr>
        <p:sp>
          <p:nvSpPr>
            <p:cNvPr id="15" name="object 15"/>
            <p:cNvSpPr/>
            <p:nvPr/>
          </p:nvSpPr>
          <p:spPr>
            <a:xfrm>
              <a:off x="774191" y="1188719"/>
              <a:ext cx="313944" cy="426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8135" y="1223771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21335" y="0"/>
                  </a:moveTo>
                  <a:lnTo>
                    <a:pt x="76200" y="0"/>
                  </a:lnTo>
                </a:path>
                <a:path w="76200" h="6350">
                  <a:moveTo>
                    <a:pt x="21335" y="3048"/>
                  </a:moveTo>
                  <a:lnTo>
                    <a:pt x="76200" y="3048"/>
                  </a:lnTo>
                </a:path>
                <a:path w="76200" h="6350">
                  <a:moveTo>
                    <a:pt x="0" y="6095"/>
                  </a:moveTo>
                  <a:lnTo>
                    <a:pt x="57912" y="609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191" y="1232915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3175">
              <a:solidFill>
                <a:srgbClr val="73F1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4607" y="1232915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18287" y="0"/>
                  </a:moveTo>
                  <a:lnTo>
                    <a:pt x="76200" y="0"/>
                  </a:lnTo>
                </a:path>
                <a:path w="76200" h="6350">
                  <a:moveTo>
                    <a:pt x="0" y="3048"/>
                  </a:moveTo>
                  <a:lnTo>
                    <a:pt x="54864" y="3048"/>
                  </a:lnTo>
                </a:path>
                <a:path w="76200" h="6350">
                  <a:moveTo>
                    <a:pt x="0" y="6096"/>
                  </a:moveTo>
                  <a:lnTo>
                    <a:pt x="54864" y="6096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191" y="1234439"/>
              <a:ext cx="234695" cy="1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6695" y="1242059"/>
              <a:ext cx="97790" cy="9525"/>
            </a:xfrm>
            <a:custGeom>
              <a:avLst/>
              <a:gdLst/>
              <a:ahLst/>
              <a:cxnLst/>
              <a:rect l="l" t="t" r="r" b="b"/>
              <a:pathLst>
                <a:path w="97790" h="9525">
                  <a:moveTo>
                    <a:pt x="36575" y="0"/>
                  </a:moveTo>
                  <a:lnTo>
                    <a:pt x="97535" y="0"/>
                  </a:lnTo>
                </a:path>
                <a:path w="97790" h="9525">
                  <a:moveTo>
                    <a:pt x="21335" y="3048"/>
                  </a:moveTo>
                  <a:lnTo>
                    <a:pt x="76199" y="3048"/>
                  </a:lnTo>
                </a:path>
                <a:path w="97790" h="9525">
                  <a:moveTo>
                    <a:pt x="0" y="6095"/>
                  </a:moveTo>
                  <a:lnTo>
                    <a:pt x="57912" y="6095"/>
                  </a:lnTo>
                </a:path>
                <a:path w="97790" h="9525">
                  <a:moveTo>
                    <a:pt x="0" y="9143"/>
                  </a:moveTo>
                  <a:lnTo>
                    <a:pt x="57912" y="9143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4191" y="1222247"/>
              <a:ext cx="438911" cy="914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4191" y="1313687"/>
              <a:ext cx="164592" cy="640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5715" y="137769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1524" y="1524"/>
                  </a:moveTo>
                  <a:lnTo>
                    <a:pt x="1524" y="1524"/>
                  </a:lnTo>
                </a:path>
              </a:pathLst>
            </a:custGeom>
            <a:ln w="3175">
              <a:solidFill>
                <a:srgbClr val="70F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4540" y="353059"/>
            <a:ext cx="33102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>
                <a:solidFill>
                  <a:srgbClr val="FF0000"/>
                </a:solidFill>
                <a:latin typeface="Wingdings"/>
                <a:cs typeface="Wingdings"/>
              </a:rPr>
              <a:t></a:t>
            </a:r>
            <a:r>
              <a:rPr sz="4800" b="1" spc="-5">
                <a:solidFill>
                  <a:srgbClr val="FF0000"/>
                </a:solidFill>
                <a:latin typeface="Calibri"/>
                <a:cs typeface="Calibri"/>
              </a:rPr>
              <a:t>Analyse</a:t>
            </a:r>
            <a:r>
              <a:rPr sz="4800" b="1" spc="-1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800" b="1" spc="10">
                <a:solidFill>
                  <a:srgbClr val="FF0000"/>
                </a:solidFill>
                <a:latin typeface="Calibri"/>
                <a:cs typeface="Calibri"/>
              </a:rPr>
              <a:t>LL: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48403" y="633475"/>
            <a:ext cx="559117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-5">
                <a:solidFill>
                  <a:srgbClr val="7E7E7E"/>
                </a:solidFill>
                <a:latin typeface="Calibri"/>
                <a:cs typeface="Calibri"/>
              </a:rPr>
              <a:t>analyse pr</a:t>
            </a:r>
            <a:r>
              <a:rPr sz="2600" b="1" i="1" u="heavy" spc="-5">
                <a:solidFill>
                  <a:srgbClr val="7E7E7E"/>
                </a:solidFill>
                <a:uFill>
                  <a:solidFill>
                    <a:srgbClr val="0FCE9A"/>
                  </a:solidFill>
                </a:uFill>
                <a:latin typeface="Calibri"/>
                <a:cs typeface="Calibri"/>
              </a:rPr>
              <a:t>édi</a:t>
            </a:r>
            <a:r>
              <a:rPr sz="2600" b="1" i="1" spc="-5">
                <a:solidFill>
                  <a:srgbClr val="7E7E7E"/>
                </a:solidFill>
                <a:latin typeface="Calibri"/>
                <a:cs typeface="Calibri"/>
              </a:rPr>
              <a:t>ctive </a:t>
            </a:r>
            <a:r>
              <a:rPr sz="2600" b="1" i="1" u="sng" spc="-5">
                <a:solidFill>
                  <a:srgbClr val="7E7E7E"/>
                </a:solidFill>
                <a:uFill>
                  <a:solidFill>
                    <a:srgbClr val="0FCE9A"/>
                  </a:solidFill>
                </a:uFill>
                <a:latin typeface="Calibri"/>
                <a:cs typeface="Calibri"/>
              </a:rPr>
              <a:t>pa</a:t>
            </a:r>
            <a:r>
              <a:rPr sz="2600" b="1" i="1" spc="-5">
                <a:solidFill>
                  <a:srgbClr val="7E7E7E"/>
                </a:solidFill>
                <a:latin typeface="Calibri"/>
                <a:cs typeface="Calibri"/>
              </a:rPr>
              <a:t>r </a:t>
            </a:r>
            <a:r>
              <a:rPr sz="2600" b="1" i="1" spc="-40">
                <a:solidFill>
                  <a:srgbClr val="7E7E7E"/>
                </a:solidFill>
                <a:latin typeface="Calibri"/>
                <a:cs typeface="Calibri"/>
              </a:rPr>
              <a:t>Table </a:t>
            </a:r>
            <a:r>
              <a:rPr sz="2600" b="1" i="1" spc="-30">
                <a:solidFill>
                  <a:srgbClr val="7E7E7E"/>
                </a:solidFill>
                <a:latin typeface="Calibri"/>
                <a:cs typeface="Calibri"/>
              </a:rPr>
              <a:t>d’Analyse</a:t>
            </a:r>
            <a:r>
              <a:rPr sz="2600" b="1" i="1" spc="5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600" b="1" i="1">
                <a:solidFill>
                  <a:srgbClr val="7E7E7E"/>
                </a:solidFill>
                <a:latin typeface="Calibri"/>
                <a:cs typeface="Calibri"/>
              </a:rPr>
              <a:t>LL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6563" y="2529332"/>
            <a:ext cx="155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</a:tabLst>
            </a:pPr>
            <a:r>
              <a:rPr sz="2400" b="1" spc="10">
                <a:solidFill>
                  <a:srgbClr val="CC9900"/>
                </a:solidFill>
                <a:latin typeface="Constantia"/>
                <a:cs typeface="Constantia"/>
              </a:rPr>
              <a:t>1</a:t>
            </a:r>
            <a:r>
              <a:rPr sz="2400" b="1">
                <a:solidFill>
                  <a:srgbClr val="CC9900"/>
                </a:solidFill>
                <a:latin typeface="Constantia"/>
                <a:cs typeface="Constantia"/>
              </a:rPr>
              <a:t>.	</a:t>
            </a:r>
            <a:r>
              <a:rPr sz="2400" b="1" u="heavy" spc="-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Modèle: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51376" y="1383791"/>
            <a:ext cx="2386583" cy="11734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67859" y="1407668"/>
            <a:ext cx="176085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5320" marR="5080" indent="-643255">
              <a:lnSpc>
                <a:spcPct val="100000"/>
              </a:lnSpc>
              <a:spcBef>
                <a:spcPts val="90"/>
              </a:spcBef>
            </a:pPr>
            <a:r>
              <a:rPr sz="3200" spc="-25">
                <a:solidFill>
                  <a:srgbClr val="FFFFFF"/>
                </a:solidFill>
                <a:latin typeface="Constantia"/>
                <a:cs typeface="Constantia"/>
              </a:rPr>
              <a:t>Analyseur  </a:t>
            </a:r>
            <a:r>
              <a:rPr sz="3200" spc="-5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03576" y="1914143"/>
            <a:ext cx="5288280" cy="170815"/>
          </a:xfrm>
          <a:custGeom>
            <a:avLst/>
            <a:gdLst/>
            <a:ahLst/>
            <a:cxnLst/>
            <a:rect l="l" t="t" r="r" b="b"/>
            <a:pathLst>
              <a:path w="5288280" h="170814">
                <a:moveTo>
                  <a:pt x="1499616" y="57912"/>
                </a:moveTo>
                <a:lnTo>
                  <a:pt x="1405128" y="3048"/>
                </a:lnTo>
                <a:lnTo>
                  <a:pt x="1395984" y="0"/>
                </a:lnTo>
                <a:lnTo>
                  <a:pt x="1386840" y="9144"/>
                </a:lnTo>
                <a:lnTo>
                  <a:pt x="1386840" y="15240"/>
                </a:lnTo>
                <a:lnTo>
                  <a:pt x="1392936" y="24384"/>
                </a:lnTo>
                <a:lnTo>
                  <a:pt x="1428330" y="45631"/>
                </a:lnTo>
                <a:lnTo>
                  <a:pt x="0" y="42672"/>
                </a:lnTo>
                <a:lnTo>
                  <a:pt x="0" y="70104"/>
                </a:lnTo>
                <a:lnTo>
                  <a:pt x="1428496" y="70104"/>
                </a:lnTo>
                <a:lnTo>
                  <a:pt x="1392936" y="91440"/>
                </a:lnTo>
                <a:lnTo>
                  <a:pt x="1386840" y="97536"/>
                </a:lnTo>
                <a:lnTo>
                  <a:pt x="1386840" y="103632"/>
                </a:lnTo>
                <a:lnTo>
                  <a:pt x="1389888" y="109728"/>
                </a:lnTo>
                <a:lnTo>
                  <a:pt x="1395984" y="112776"/>
                </a:lnTo>
                <a:lnTo>
                  <a:pt x="1405128" y="112776"/>
                </a:lnTo>
                <a:lnTo>
                  <a:pt x="1478610" y="70104"/>
                </a:lnTo>
                <a:lnTo>
                  <a:pt x="1499616" y="57912"/>
                </a:lnTo>
                <a:close/>
              </a:path>
              <a:path w="5288280" h="170814">
                <a:moveTo>
                  <a:pt x="5288280" y="115824"/>
                </a:moveTo>
                <a:lnTo>
                  <a:pt x="5193792" y="60960"/>
                </a:lnTo>
                <a:lnTo>
                  <a:pt x="5187696" y="57912"/>
                </a:lnTo>
                <a:lnTo>
                  <a:pt x="5181600" y="57912"/>
                </a:lnTo>
                <a:lnTo>
                  <a:pt x="5175504" y="64008"/>
                </a:lnTo>
                <a:lnTo>
                  <a:pt x="5172456" y="73152"/>
                </a:lnTo>
                <a:lnTo>
                  <a:pt x="5178552" y="82296"/>
                </a:lnTo>
                <a:lnTo>
                  <a:pt x="5216487" y="103543"/>
                </a:lnTo>
                <a:lnTo>
                  <a:pt x="3785616" y="100584"/>
                </a:lnTo>
                <a:lnTo>
                  <a:pt x="3785616" y="124968"/>
                </a:lnTo>
                <a:lnTo>
                  <a:pt x="5214264" y="127927"/>
                </a:lnTo>
                <a:lnTo>
                  <a:pt x="5178552" y="149352"/>
                </a:lnTo>
                <a:lnTo>
                  <a:pt x="5172456" y="155448"/>
                </a:lnTo>
                <a:lnTo>
                  <a:pt x="5175504" y="164592"/>
                </a:lnTo>
                <a:lnTo>
                  <a:pt x="5181600" y="170688"/>
                </a:lnTo>
                <a:lnTo>
                  <a:pt x="5190744" y="170688"/>
                </a:lnTo>
                <a:lnTo>
                  <a:pt x="5266601" y="128016"/>
                </a:lnTo>
                <a:lnTo>
                  <a:pt x="5288280" y="115824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64171" y="1395475"/>
            <a:ext cx="15684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50000"/>
              </a:lnSpc>
              <a:spcBef>
                <a:spcPts val="100"/>
              </a:spcBef>
            </a:pPr>
            <a:r>
              <a:rPr sz="2400" b="1" i="1" spc="-15">
                <a:solidFill>
                  <a:srgbClr val="FF0000"/>
                </a:solidFill>
                <a:latin typeface="Constantia"/>
                <a:cs typeface="Constantia"/>
              </a:rPr>
              <a:t>Arbre </a:t>
            </a:r>
            <a:r>
              <a:rPr sz="2400" b="1" i="1" spc="-10">
                <a:solidFill>
                  <a:srgbClr val="FF0000"/>
                </a:solidFill>
                <a:latin typeface="Constantia"/>
                <a:cs typeface="Constantia"/>
              </a:rPr>
              <a:t>de  Dérivation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49955" y="1322323"/>
            <a:ext cx="821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675">
              <a:lnSpc>
                <a:spcPct val="150000"/>
              </a:lnSpc>
              <a:spcBef>
                <a:spcPts val="100"/>
              </a:spcBef>
            </a:pPr>
            <a:r>
              <a:rPr sz="2400" b="1" i="1" spc="-15">
                <a:solidFill>
                  <a:srgbClr val="FF0000"/>
                </a:solidFill>
                <a:latin typeface="Constantia"/>
                <a:cs typeface="Constantia"/>
              </a:rPr>
              <a:t>Suite  </a:t>
            </a:r>
            <a:r>
              <a:rPr sz="2400" b="1" i="1" spc="-45">
                <a:solidFill>
                  <a:srgbClr val="FF0000"/>
                </a:solidFill>
                <a:latin typeface="Constantia"/>
                <a:cs typeface="Constantia"/>
              </a:rPr>
              <a:t>d’U.L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49004" y="1883155"/>
            <a:ext cx="200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70468" y="1617979"/>
            <a:ext cx="83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</a:tabLst>
            </a:pPr>
            <a:r>
              <a:rPr sz="3200" b="1" i="1" spc="-1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3600" b="1" i="1" spc="-5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3600" b="1" i="1">
                <a:solidFill>
                  <a:srgbClr val="FF0000"/>
                </a:solidFill>
                <a:latin typeface="Monotype Corsiva"/>
                <a:cs typeface="Monotype Corsiva"/>
              </a:rPr>
              <a:t>	</a:t>
            </a:r>
            <a:r>
              <a:rPr sz="3200" b="1" i="1" spc="-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endParaRPr sz="3200">
              <a:latin typeface="Constantia"/>
              <a:cs typeface="Constant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08447" y="3328415"/>
            <a:ext cx="2268220" cy="637540"/>
            <a:chOff x="5108447" y="3328415"/>
            <a:chExt cx="2268220" cy="637540"/>
          </a:xfrm>
        </p:grpSpPr>
        <p:sp>
          <p:nvSpPr>
            <p:cNvPr id="35" name="object 35"/>
            <p:cNvSpPr/>
            <p:nvPr/>
          </p:nvSpPr>
          <p:spPr>
            <a:xfrm>
              <a:off x="5108447" y="3328415"/>
              <a:ext cx="2268220" cy="637540"/>
            </a:xfrm>
            <a:custGeom>
              <a:avLst/>
              <a:gdLst/>
              <a:ahLst/>
              <a:cxnLst/>
              <a:rect l="l" t="t" r="r" b="b"/>
              <a:pathLst>
                <a:path w="2268220" h="637539">
                  <a:moveTo>
                    <a:pt x="2255520" y="0"/>
                  </a:moveTo>
                  <a:lnTo>
                    <a:pt x="9143" y="0"/>
                  </a:lnTo>
                  <a:lnTo>
                    <a:pt x="3048" y="3048"/>
                  </a:lnTo>
                  <a:lnTo>
                    <a:pt x="0" y="9144"/>
                  </a:lnTo>
                  <a:lnTo>
                    <a:pt x="0" y="624839"/>
                  </a:lnTo>
                  <a:lnTo>
                    <a:pt x="3048" y="630936"/>
                  </a:lnTo>
                  <a:lnTo>
                    <a:pt x="9143" y="633984"/>
                  </a:lnTo>
                  <a:lnTo>
                    <a:pt x="18287" y="637032"/>
                  </a:lnTo>
                  <a:lnTo>
                    <a:pt x="2249424" y="637032"/>
                  </a:lnTo>
                  <a:lnTo>
                    <a:pt x="2261616" y="630936"/>
                  </a:lnTo>
                  <a:lnTo>
                    <a:pt x="2267711" y="618744"/>
                  </a:lnTo>
                  <a:lnTo>
                    <a:pt x="18287" y="618744"/>
                  </a:lnTo>
                  <a:lnTo>
                    <a:pt x="18287" y="18287"/>
                  </a:lnTo>
                  <a:lnTo>
                    <a:pt x="2267711" y="18287"/>
                  </a:lnTo>
                  <a:lnTo>
                    <a:pt x="2264663" y="9144"/>
                  </a:lnTo>
                  <a:lnTo>
                    <a:pt x="2261616" y="3048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26735" y="3346703"/>
              <a:ext cx="2231390" cy="600710"/>
            </a:xfrm>
            <a:custGeom>
              <a:avLst/>
              <a:gdLst/>
              <a:ahLst/>
              <a:cxnLst/>
              <a:rect l="l" t="t" r="r" b="b"/>
              <a:pathLst>
                <a:path w="2231390" h="600710">
                  <a:moveTo>
                    <a:pt x="2231136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2231136" y="600455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A5C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08447" y="3328415"/>
              <a:ext cx="2268220" cy="637540"/>
            </a:xfrm>
            <a:custGeom>
              <a:avLst/>
              <a:gdLst/>
              <a:ahLst/>
              <a:cxnLst/>
              <a:rect l="l" t="t" r="r" b="b"/>
              <a:pathLst>
                <a:path w="2268220" h="637539">
                  <a:moveTo>
                    <a:pt x="2255520" y="0"/>
                  </a:moveTo>
                  <a:lnTo>
                    <a:pt x="9143" y="0"/>
                  </a:lnTo>
                  <a:lnTo>
                    <a:pt x="3048" y="3048"/>
                  </a:lnTo>
                  <a:lnTo>
                    <a:pt x="0" y="9144"/>
                  </a:lnTo>
                  <a:lnTo>
                    <a:pt x="0" y="624839"/>
                  </a:lnTo>
                  <a:lnTo>
                    <a:pt x="3048" y="630936"/>
                  </a:lnTo>
                  <a:lnTo>
                    <a:pt x="9143" y="633984"/>
                  </a:lnTo>
                  <a:lnTo>
                    <a:pt x="18287" y="637032"/>
                  </a:lnTo>
                  <a:lnTo>
                    <a:pt x="2249424" y="637032"/>
                  </a:lnTo>
                  <a:lnTo>
                    <a:pt x="2261616" y="630936"/>
                  </a:lnTo>
                  <a:lnTo>
                    <a:pt x="2267711" y="618744"/>
                  </a:lnTo>
                  <a:lnTo>
                    <a:pt x="39624" y="618744"/>
                  </a:lnTo>
                  <a:lnTo>
                    <a:pt x="18287" y="600456"/>
                  </a:lnTo>
                  <a:lnTo>
                    <a:pt x="39624" y="600456"/>
                  </a:lnTo>
                  <a:lnTo>
                    <a:pt x="39624" y="36575"/>
                  </a:lnTo>
                  <a:lnTo>
                    <a:pt x="18287" y="36575"/>
                  </a:lnTo>
                  <a:lnTo>
                    <a:pt x="39624" y="18287"/>
                  </a:lnTo>
                  <a:lnTo>
                    <a:pt x="2267711" y="18287"/>
                  </a:lnTo>
                  <a:lnTo>
                    <a:pt x="2264663" y="9144"/>
                  </a:lnTo>
                  <a:lnTo>
                    <a:pt x="2261616" y="3048"/>
                  </a:lnTo>
                  <a:lnTo>
                    <a:pt x="2255520" y="0"/>
                  </a:lnTo>
                  <a:close/>
                </a:path>
                <a:path w="2268220" h="637539">
                  <a:moveTo>
                    <a:pt x="39624" y="600456"/>
                  </a:moveTo>
                  <a:lnTo>
                    <a:pt x="18287" y="600456"/>
                  </a:lnTo>
                  <a:lnTo>
                    <a:pt x="39624" y="618744"/>
                  </a:lnTo>
                  <a:lnTo>
                    <a:pt x="39624" y="600456"/>
                  </a:lnTo>
                  <a:close/>
                </a:path>
                <a:path w="2268220" h="637539">
                  <a:moveTo>
                    <a:pt x="2228087" y="600456"/>
                  </a:moveTo>
                  <a:lnTo>
                    <a:pt x="39624" y="600456"/>
                  </a:lnTo>
                  <a:lnTo>
                    <a:pt x="39624" y="618744"/>
                  </a:lnTo>
                  <a:lnTo>
                    <a:pt x="2228087" y="618744"/>
                  </a:lnTo>
                  <a:lnTo>
                    <a:pt x="2228087" y="600456"/>
                  </a:lnTo>
                  <a:close/>
                </a:path>
                <a:path w="2268220" h="637539">
                  <a:moveTo>
                    <a:pt x="2228087" y="18287"/>
                  </a:moveTo>
                  <a:lnTo>
                    <a:pt x="2228087" y="618744"/>
                  </a:lnTo>
                  <a:lnTo>
                    <a:pt x="2249424" y="600456"/>
                  </a:lnTo>
                  <a:lnTo>
                    <a:pt x="2267711" y="600456"/>
                  </a:lnTo>
                  <a:lnTo>
                    <a:pt x="2267711" y="36575"/>
                  </a:lnTo>
                  <a:lnTo>
                    <a:pt x="2249424" y="36575"/>
                  </a:lnTo>
                  <a:lnTo>
                    <a:pt x="2228087" y="18287"/>
                  </a:lnTo>
                  <a:close/>
                </a:path>
                <a:path w="2268220" h="637539">
                  <a:moveTo>
                    <a:pt x="2267711" y="600456"/>
                  </a:moveTo>
                  <a:lnTo>
                    <a:pt x="2249424" y="600456"/>
                  </a:lnTo>
                  <a:lnTo>
                    <a:pt x="2228087" y="618744"/>
                  </a:lnTo>
                  <a:lnTo>
                    <a:pt x="2267711" y="618744"/>
                  </a:lnTo>
                  <a:lnTo>
                    <a:pt x="2267711" y="600456"/>
                  </a:lnTo>
                  <a:close/>
                </a:path>
                <a:path w="2268220" h="637539">
                  <a:moveTo>
                    <a:pt x="39624" y="18287"/>
                  </a:moveTo>
                  <a:lnTo>
                    <a:pt x="18287" y="36575"/>
                  </a:lnTo>
                  <a:lnTo>
                    <a:pt x="39624" y="36575"/>
                  </a:lnTo>
                  <a:lnTo>
                    <a:pt x="39624" y="18287"/>
                  </a:lnTo>
                  <a:close/>
                </a:path>
                <a:path w="2268220" h="637539">
                  <a:moveTo>
                    <a:pt x="2228087" y="18287"/>
                  </a:moveTo>
                  <a:lnTo>
                    <a:pt x="39624" y="18287"/>
                  </a:lnTo>
                  <a:lnTo>
                    <a:pt x="39624" y="36575"/>
                  </a:lnTo>
                  <a:lnTo>
                    <a:pt x="2228087" y="36575"/>
                  </a:lnTo>
                  <a:lnTo>
                    <a:pt x="2228087" y="18287"/>
                  </a:lnTo>
                  <a:close/>
                </a:path>
                <a:path w="2268220" h="637539">
                  <a:moveTo>
                    <a:pt x="2267711" y="18287"/>
                  </a:moveTo>
                  <a:lnTo>
                    <a:pt x="2228087" y="18287"/>
                  </a:lnTo>
                  <a:lnTo>
                    <a:pt x="2249424" y="36575"/>
                  </a:lnTo>
                  <a:lnTo>
                    <a:pt x="2267711" y="36575"/>
                  </a:lnTo>
                  <a:lnTo>
                    <a:pt x="2267711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26735" y="3346703"/>
            <a:ext cx="2231390" cy="60071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25"/>
              </a:spcBef>
            </a:pPr>
            <a:r>
              <a:rPr sz="2000" b="1" spc="-40">
                <a:solidFill>
                  <a:srgbClr val="FFFFFF"/>
                </a:solidFill>
                <a:latin typeface="Constantia"/>
                <a:cs typeface="Constantia"/>
              </a:rPr>
              <a:t>Table</a:t>
            </a:r>
            <a:r>
              <a:rPr sz="2000" b="1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000" b="1" spc="-35">
                <a:solidFill>
                  <a:srgbClr val="FFFFFF"/>
                </a:solidFill>
                <a:latin typeface="Constantia"/>
                <a:cs typeface="Constantia"/>
              </a:rPr>
              <a:t>d’Analyse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776471" y="2481072"/>
            <a:ext cx="2478405" cy="1877695"/>
            <a:chOff x="3776471" y="2481072"/>
            <a:chExt cx="2478405" cy="1877695"/>
          </a:xfrm>
        </p:grpSpPr>
        <p:sp>
          <p:nvSpPr>
            <p:cNvPr id="40" name="object 40"/>
            <p:cNvSpPr/>
            <p:nvPr/>
          </p:nvSpPr>
          <p:spPr>
            <a:xfrm>
              <a:off x="4233672" y="2481071"/>
              <a:ext cx="2021205" cy="850900"/>
            </a:xfrm>
            <a:custGeom>
              <a:avLst/>
              <a:gdLst/>
              <a:ahLst/>
              <a:cxnLst/>
              <a:rect l="l" t="t" r="r" b="b"/>
              <a:pathLst>
                <a:path w="2021204" h="850900">
                  <a:moveTo>
                    <a:pt x="722376" y="76200"/>
                  </a:moveTo>
                  <a:lnTo>
                    <a:pt x="716521" y="64008"/>
                  </a:lnTo>
                  <a:lnTo>
                    <a:pt x="685800" y="0"/>
                  </a:lnTo>
                  <a:lnTo>
                    <a:pt x="646176" y="76200"/>
                  </a:lnTo>
                  <a:lnTo>
                    <a:pt x="673608" y="76200"/>
                  </a:lnTo>
                  <a:lnTo>
                    <a:pt x="673608" y="213360"/>
                  </a:lnTo>
                  <a:lnTo>
                    <a:pt x="36576" y="213360"/>
                  </a:lnTo>
                  <a:lnTo>
                    <a:pt x="27432" y="216408"/>
                  </a:lnTo>
                  <a:lnTo>
                    <a:pt x="24384" y="225552"/>
                  </a:lnTo>
                  <a:lnTo>
                    <a:pt x="24384" y="643128"/>
                  </a:lnTo>
                  <a:lnTo>
                    <a:pt x="0" y="643128"/>
                  </a:lnTo>
                  <a:lnTo>
                    <a:pt x="36576" y="719328"/>
                  </a:lnTo>
                  <a:lnTo>
                    <a:pt x="68275" y="658368"/>
                  </a:lnTo>
                  <a:lnTo>
                    <a:pt x="76200" y="643128"/>
                  </a:lnTo>
                  <a:lnTo>
                    <a:pt x="48768" y="643128"/>
                  </a:lnTo>
                  <a:lnTo>
                    <a:pt x="48768" y="237744"/>
                  </a:lnTo>
                  <a:lnTo>
                    <a:pt x="685800" y="237744"/>
                  </a:lnTo>
                  <a:lnTo>
                    <a:pt x="697992" y="225552"/>
                  </a:lnTo>
                  <a:lnTo>
                    <a:pt x="697992" y="213360"/>
                  </a:lnTo>
                  <a:lnTo>
                    <a:pt x="697992" y="76200"/>
                  </a:lnTo>
                  <a:lnTo>
                    <a:pt x="722376" y="76200"/>
                  </a:lnTo>
                  <a:close/>
                </a:path>
                <a:path w="2021204" h="850900">
                  <a:moveTo>
                    <a:pt x="2020824" y="100584"/>
                  </a:moveTo>
                  <a:lnTo>
                    <a:pt x="2012899" y="85344"/>
                  </a:lnTo>
                  <a:lnTo>
                    <a:pt x="1981200" y="24384"/>
                  </a:lnTo>
                  <a:lnTo>
                    <a:pt x="1944624" y="97536"/>
                  </a:lnTo>
                  <a:lnTo>
                    <a:pt x="1969008" y="98513"/>
                  </a:lnTo>
                  <a:lnTo>
                    <a:pt x="1969008" y="774192"/>
                  </a:lnTo>
                  <a:lnTo>
                    <a:pt x="1941576" y="774192"/>
                  </a:lnTo>
                  <a:lnTo>
                    <a:pt x="1981200" y="850392"/>
                  </a:lnTo>
                  <a:lnTo>
                    <a:pt x="2011921" y="786384"/>
                  </a:lnTo>
                  <a:lnTo>
                    <a:pt x="2017776" y="774192"/>
                  </a:lnTo>
                  <a:lnTo>
                    <a:pt x="1993392" y="774192"/>
                  </a:lnTo>
                  <a:lnTo>
                    <a:pt x="1993392" y="99491"/>
                  </a:lnTo>
                  <a:lnTo>
                    <a:pt x="2020824" y="100584"/>
                  </a:lnTo>
                  <a:close/>
                </a:path>
              </a:pathLst>
            </a:custGeom>
            <a:solidFill>
              <a:srgbClr val="0F6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6471" y="3203448"/>
              <a:ext cx="1054607" cy="11551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55980" y="4492244"/>
            <a:ext cx="9004300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  <a:tabLst>
                <a:tab pos="640080" algn="l"/>
                <a:tab pos="2094230" algn="l"/>
              </a:tabLst>
            </a:pPr>
            <a:r>
              <a:rPr sz="2400" b="1" spc="-10">
                <a:solidFill>
                  <a:srgbClr val="CC9900"/>
                </a:solidFill>
                <a:latin typeface="Constantia"/>
                <a:cs typeface="Constantia"/>
              </a:rPr>
              <a:t>2.	</a:t>
            </a:r>
            <a:r>
              <a:rPr sz="2400" b="1" u="heavy" spc="-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Principe</a:t>
            </a:r>
            <a:r>
              <a:rPr sz="2400" b="1" spc="-5">
                <a:solidFill>
                  <a:srgbClr val="008080"/>
                </a:solidFill>
                <a:latin typeface="Constantia"/>
                <a:cs typeface="Constantia"/>
              </a:rPr>
              <a:t>:	</a:t>
            </a:r>
            <a:r>
              <a:rPr sz="1800" b="1" spc="-15">
                <a:latin typeface="Constantia"/>
                <a:cs typeface="Constantia"/>
              </a:rPr>
              <a:t>soit </a:t>
            </a:r>
            <a:r>
              <a:rPr sz="2400" b="1" i="1" spc="-5">
                <a:solidFill>
                  <a:srgbClr val="996600"/>
                </a:solidFill>
                <a:latin typeface="Monotype Corsiva"/>
                <a:cs typeface="Monotype Corsiva"/>
              </a:rPr>
              <a:t>G </a:t>
            </a:r>
            <a:r>
              <a:rPr sz="1800" b="1">
                <a:solidFill>
                  <a:srgbClr val="996600"/>
                </a:solidFill>
                <a:latin typeface="Bell MT"/>
                <a:cs typeface="Bell MT"/>
              </a:rPr>
              <a:t>= </a:t>
            </a:r>
            <a:r>
              <a:rPr sz="1800" b="1" spc="5">
                <a:solidFill>
                  <a:srgbClr val="996600"/>
                </a:solidFill>
                <a:latin typeface="Arial Unicode MS"/>
                <a:cs typeface="Arial Unicode MS"/>
              </a:rPr>
              <a:t>(X </a:t>
            </a:r>
            <a:r>
              <a:rPr sz="1800" b="1" spc="-5">
                <a:solidFill>
                  <a:srgbClr val="996600"/>
                </a:solidFill>
                <a:latin typeface="Arial Unicode MS"/>
                <a:cs typeface="Arial Unicode MS"/>
              </a:rPr>
              <a:t>, V , S , </a:t>
            </a:r>
            <a:r>
              <a:rPr sz="1800" b="1" spc="5">
                <a:solidFill>
                  <a:srgbClr val="996600"/>
                </a:solidFill>
                <a:latin typeface="Arial Unicode MS"/>
                <a:cs typeface="Arial Unicode MS"/>
              </a:rPr>
              <a:t>P) </a:t>
            </a:r>
            <a:r>
              <a:rPr sz="1800" b="1" spc="-15">
                <a:latin typeface="Constantia"/>
                <a:cs typeface="Constantia"/>
              </a:rPr>
              <a:t>une grammaire de type</a:t>
            </a:r>
            <a:r>
              <a:rPr sz="1800" b="1" spc="-130">
                <a:latin typeface="Constantia"/>
                <a:cs typeface="Constantia"/>
              </a:rPr>
              <a:t> </a:t>
            </a:r>
            <a:r>
              <a:rPr sz="1800" b="1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180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r>
              <a:rPr sz="1800" spc="-5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800" b="1" spc="-10">
                <a:latin typeface="Constantia"/>
                <a:cs typeface="Constantia"/>
              </a:rPr>
              <a:t>Lecture</a:t>
            </a:r>
            <a:r>
              <a:rPr sz="1800" b="1" spc="-65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de</a:t>
            </a:r>
            <a:r>
              <a:rPr sz="1800" b="1" spc="-20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la</a:t>
            </a:r>
            <a:r>
              <a:rPr sz="1800" b="1" spc="-70">
                <a:latin typeface="Constantia"/>
                <a:cs typeface="Constantia"/>
              </a:rPr>
              <a:t> </a:t>
            </a:r>
            <a:r>
              <a:rPr sz="1800" b="1" spc="-20">
                <a:latin typeface="Constantia"/>
                <a:cs typeface="Constantia"/>
              </a:rPr>
              <a:t>suite</a:t>
            </a:r>
            <a:r>
              <a:rPr sz="1800" b="1" spc="-70">
                <a:latin typeface="Constantia"/>
                <a:cs typeface="Constantia"/>
              </a:rPr>
              <a:t> </a:t>
            </a:r>
            <a:r>
              <a:rPr sz="1800" b="1" spc="-5">
                <a:latin typeface="Constantia"/>
                <a:cs typeface="Constantia"/>
              </a:rPr>
              <a:t>d’UL</a:t>
            </a:r>
            <a:r>
              <a:rPr sz="1800" b="1" spc="-45">
                <a:latin typeface="Constantia"/>
                <a:cs typeface="Constantia"/>
              </a:rPr>
              <a:t> </a:t>
            </a:r>
            <a:r>
              <a:rPr sz="1800" b="1" spc="-10">
                <a:latin typeface="Constantia"/>
                <a:cs typeface="Constantia"/>
              </a:rPr>
              <a:t>(bornée</a:t>
            </a:r>
            <a:r>
              <a:rPr sz="1800" b="1" spc="-35">
                <a:latin typeface="Constantia"/>
                <a:cs typeface="Constantia"/>
              </a:rPr>
              <a:t> </a:t>
            </a:r>
            <a:r>
              <a:rPr sz="1800" b="1" spc="-20">
                <a:latin typeface="Constantia"/>
                <a:cs typeface="Constantia"/>
              </a:rPr>
              <a:t>par </a:t>
            </a:r>
            <a:r>
              <a:rPr sz="1800" b="1" spc="-5">
                <a:latin typeface="Constantia"/>
                <a:cs typeface="Constantia"/>
              </a:rPr>
              <a:t>#)</a:t>
            </a:r>
            <a:r>
              <a:rPr sz="1800" b="1" spc="-55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de</a:t>
            </a:r>
            <a:r>
              <a:rPr sz="1800" b="1" spc="-70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gauche</a:t>
            </a:r>
            <a:r>
              <a:rPr sz="1800" b="1" spc="-45">
                <a:latin typeface="Constantia"/>
                <a:cs typeface="Constantia"/>
              </a:rPr>
              <a:t> </a:t>
            </a:r>
            <a:r>
              <a:rPr sz="1800" b="1" spc="-20">
                <a:latin typeface="Constantia"/>
                <a:cs typeface="Constantia"/>
              </a:rPr>
              <a:t>vers</a:t>
            </a:r>
            <a:r>
              <a:rPr sz="1800" b="1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la</a:t>
            </a:r>
            <a:r>
              <a:rPr sz="1800" b="1" spc="-95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droite</a:t>
            </a:r>
            <a:r>
              <a:rPr sz="1800" b="1" spc="-60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et</a:t>
            </a:r>
            <a:r>
              <a:rPr sz="1800" b="1" spc="-80">
                <a:latin typeface="Constantia"/>
                <a:cs typeface="Constantia"/>
              </a:rPr>
              <a:t> </a:t>
            </a:r>
            <a:r>
              <a:rPr sz="1800" b="1" spc="-5">
                <a:latin typeface="Constantia"/>
                <a:cs typeface="Constantia"/>
              </a:rPr>
              <a:t>symbole/symbole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6471285" algn="l"/>
              </a:tabLst>
            </a:pPr>
            <a:r>
              <a:rPr sz="180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r>
              <a:rPr sz="180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800" b="1" spc="-5">
                <a:latin typeface="Constantia"/>
                <a:cs typeface="Constantia"/>
              </a:rPr>
              <a:t>Utilisation </a:t>
            </a:r>
            <a:r>
              <a:rPr sz="1800" b="1" spc="-15">
                <a:latin typeface="Constantia"/>
                <a:cs typeface="Constantia"/>
              </a:rPr>
              <a:t>d‘une </a:t>
            </a:r>
            <a:r>
              <a:rPr sz="1800" b="1" spc="-30">
                <a:latin typeface="Constantia"/>
                <a:cs typeface="Constantia"/>
              </a:rPr>
              <a:t>TA </a:t>
            </a:r>
            <a:r>
              <a:rPr sz="1800" b="1" spc="-5">
                <a:latin typeface="Constantia"/>
                <a:cs typeface="Constantia"/>
              </a:rPr>
              <a:t>(ie, </a:t>
            </a:r>
            <a:r>
              <a:rPr sz="1800" b="1" i="1" spc="-5">
                <a:solidFill>
                  <a:srgbClr val="008080"/>
                </a:solidFill>
                <a:latin typeface="Constantia"/>
                <a:cs typeface="Constantia"/>
              </a:rPr>
              <a:t>matrice</a:t>
            </a:r>
            <a:r>
              <a:rPr sz="1800" b="1" spc="-5">
                <a:latin typeface="Constantia"/>
                <a:cs typeface="Constantia"/>
              </a:rPr>
              <a:t>) </a:t>
            </a:r>
            <a:r>
              <a:rPr sz="2400" b="1" i="1" spc="-5">
                <a:solidFill>
                  <a:srgbClr val="FF0000"/>
                </a:solidFill>
                <a:latin typeface="Monotype Corsiva"/>
                <a:cs typeface="Monotype Corsiva"/>
              </a:rPr>
              <a:t>M </a:t>
            </a:r>
            <a:r>
              <a:rPr sz="1800" b="1">
                <a:solidFill>
                  <a:srgbClr val="FF0000"/>
                </a:solidFill>
                <a:latin typeface="Constantia"/>
                <a:cs typeface="Constantia"/>
              </a:rPr>
              <a:t>[</a:t>
            </a:r>
            <a:r>
              <a:rPr sz="1800" b="1">
                <a:solidFill>
                  <a:srgbClr val="008080"/>
                </a:solidFill>
                <a:latin typeface="Constantia"/>
                <a:cs typeface="Constantia"/>
              </a:rPr>
              <a:t>A </a:t>
            </a:r>
            <a:r>
              <a:rPr sz="1800" b="1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18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1800" b="1" spc="-5">
                <a:solidFill>
                  <a:srgbClr val="FF0000"/>
                </a:solidFill>
                <a:latin typeface="Constantia"/>
                <a:cs typeface="Constantia"/>
              </a:rPr>
              <a:t>] </a:t>
            </a:r>
            <a:r>
              <a:rPr sz="1800" b="1">
                <a:solidFill>
                  <a:srgbClr val="FF0000"/>
                </a:solidFill>
                <a:latin typeface="Constantia"/>
                <a:cs typeface="Constantia"/>
              </a:rPr>
              <a:t>=</a:t>
            </a:r>
            <a:r>
              <a:rPr sz="1800" b="1" spc="-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b="1">
                <a:solidFill>
                  <a:srgbClr val="FF0000"/>
                </a:solidFill>
                <a:latin typeface="Constantia"/>
                <a:cs typeface="Constantia"/>
              </a:rPr>
              <a:t>(A </a:t>
            </a:r>
            <a:r>
              <a:rPr sz="1800" b="1">
                <a:solidFill>
                  <a:srgbClr val="006666"/>
                </a:solidFill>
                <a:latin typeface="Times New Roman"/>
                <a:cs typeface="Times New Roman"/>
              </a:rPr>
              <a:t>→ </a:t>
            </a:r>
            <a:r>
              <a:rPr sz="1800" b="1" spc="-5">
                <a:solidFill>
                  <a:srgbClr val="006666"/>
                </a:solidFill>
                <a:latin typeface="Symbol"/>
                <a:cs typeface="Symbol"/>
              </a:rPr>
              <a:t></a:t>
            </a:r>
            <a:r>
              <a:rPr sz="1800" b="1" spc="-5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FF0000"/>
                </a:solidFill>
                <a:latin typeface="Constantia"/>
                <a:cs typeface="Constantia"/>
              </a:rPr>
              <a:t>) </a:t>
            </a:r>
            <a:r>
              <a:rPr sz="1800" b="1" spc="1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600" b="1" spc="-30">
                <a:latin typeface="Constantia"/>
                <a:cs typeface="Constantia"/>
              </a:rPr>
              <a:t>avec	</a:t>
            </a:r>
            <a:r>
              <a:rPr sz="1800" b="1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1800" b="1">
                <a:solidFill>
                  <a:srgbClr val="008080"/>
                </a:solidFill>
                <a:latin typeface="Symbol"/>
                <a:cs typeface="Symbol"/>
              </a:rPr>
              <a:t></a:t>
            </a:r>
            <a:r>
              <a:rPr sz="1800" b="1">
                <a:solidFill>
                  <a:srgbClr val="008080"/>
                </a:solidFill>
                <a:latin typeface="Constantia"/>
                <a:cs typeface="Constantia"/>
              </a:rPr>
              <a:t>V </a:t>
            </a:r>
            <a:r>
              <a:rPr sz="1800" b="1" spc="-5">
                <a:latin typeface="Constantia"/>
                <a:cs typeface="Constantia"/>
              </a:rPr>
              <a:t>et </a:t>
            </a:r>
            <a:r>
              <a:rPr sz="18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1800" b="1" spc="-5">
                <a:solidFill>
                  <a:srgbClr val="996600"/>
                </a:solidFill>
                <a:latin typeface="Symbol"/>
                <a:cs typeface="Symbol"/>
              </a:rPr>
              <a:t></a:t>
            </a:r>
            <a:r>
              <a:rPr sz="1800" b="1" spc="-28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996600"/>
                </a:solidFill>
                <a:latin typeface="Constantia"/>
                <a:cs typeface="Constantia"/>
              </a:rPr>
              <a:t>X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5124" y="5770372"/>
            <a:ext cx="8627110" cy="138112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410"/>
              </a:spcBef>
              <a:tabLst>
                <a:tab pos="631190" algn="l"/>
              </a:tabLst>
            </a:pPr>
            <a:r>
              <a:rPr sz="2400" b="1">
                <a:solidFill>
                  <a:srgbClr val="CC9900"/>
                </a:solidFill>
                <a:latin typeface="Constantia"/>
                <a:cs typeface="Constantia"/>
              </a:rPr>
              <a:t>3.	</a:t>
            </a:r>
            <a:r>
              <a:rPr sz="2400" b="1" u="heavy" spc="-1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Remarque</a:t>
            </a:r>
            <a:r>
              <a:rPr sz="2400" b="1" spc="-10">
                <a:solidFill>
                  <a:srgbClr val="008080"/>
                </a:solidFill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r>
              <a:rPr sz="180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800" b="1" spc="-5">
                <a:latin typeface="Constantia"/>
                <a:cs typeface="Constantia"/>
              </a:rPr>
              <a:t>La </a:t>
            </a:r>
            <a:r>
              <a:rPr sz="1800" b="1" spc="-10">
                <a:latin typeface="Constantia"/>
                <a:cs typeface="Constantia"/>
              </a:rPr>
              <a:t>méthode LL </a:t>
            </a:r>
            <a:r>
              <a:rPr sz="1800" b="1" spc="-20">
                <a:latin typeface="Constantia"/>
                <a:cs typeface="Constantia"/>
              </a:rPr>
              <a:t>est </a:t>
            </a:r>
            <a:r>
              <a:rPr sz="1800" b="1" spc="-15">
                <a:latin typeface="Constantia"/>
                <a:cs typeface="Constantia"/>
              </a:rPr>
              <a:t>déterministe </a:t>
            </a:r>
            <a:r>
              <a:rPr sz="1800" b="1" i="1" spc="-5">
                <a:latin typeface="Constantia"/>
                <a:cs typeface="Constantia"/>
              </a:rPr>
              <a:t>ie </a:t>
            </a:r>
            <a:r>
              <a:rPr sz="1800" b="1">
                <a:latin typeface="Constantia"/>
                <a:cs typeface="Constantia"/>
              </a:rPr>
              <a:t>G </a:t>
            </a:r>
            <a:r>
              <a:rPr sz="1800" b="1" spc="-20">
                <a:latin typeface="Constantia"/>
                <a:cs typeface="Constantia"/>
              </a:rPr>
              <a:t>est </a:t>
            </a:r>
            <a:r>
              <a:rPr sz="1800" b="1" spc="-10">
                <a:latin typeface="Constantia"/>
                <a:cs typeface="Constantia"/>
              </a:rPr>
              <a:t>LL </a:t>
            </a:r>
            <a:r>
              <a:rPr sz="1800" b="1" spc="-5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1800" b="1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5">
                <a:latin typeface="Constantia"/>
                <a:cs typeface="Constantia"/>
              </a:rPr>
              <a:t>les entrées de la </a:t>
            </a:r>
            <a:r>
              <a:rPr sz="1800" b="1" spc="-30">
                <a:latin typeface="Constantia"/>
                <a:cs typeface="Constantia"/>
              </a:rPr>
              <a:t>TA </a:t>
            </a:r>
            <a:r>
              <a:rPr sz="1800" b="1" spc="-15">
                <a:latin typeface="Constantia"/>
                <a:cs typeface="Constantia"/>
              </a:rPr>
              <a:t>sont</a:t>
            </a:r>
            <a:r>
              <a:rPr sz="1800" b="1" spc="380">
                <a:latin typeface="Constantia"/>
                <a:cs typeface="Constantia"/>
              </a:rPr>
              <a:t> </a:t>
            </a:r>
            <a:r>
              <a:rPr sz="1800" b="1" spc="-5">
                <a:latin typeface="Constantia"/>
                <a:cs typeface="Constantia"/>
              </a:rPr>
              <a:t>uniques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r>
              <a:rPr sz="1800" spc="-55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800" b="1" spc="-10">
                <a:latin typeface="Constantia"/>
                <a:cs typeface="Constantia"/>
              </a:rPr>
              <a:t>Les</a:t>
            </a:r>
            <a:r>
              <a:rPr sz="1800" b="1" spc="-40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entrées</a:t>
            </a:r>
            <a:r>
              <a:rPr sz="1800" b="1" spc="-70">
                <a:latin typeface="Constantia"/>
                <a:cs typeface="Constantia"/>
              </a:rPr>
              <a:t> </a:t>
            </a:r>
            <a:r>
              <a:rPr sz="1800" b="1" spc="-10">
                <a:latin typeface="Constantia"/>
                <a:cs typeface="Constantia"/>
              </a:rPr>
              <a:t>vides</a:t>
            </a:r>
            <a:r>
              <a:rPr sz="1800" b="1" spc="-30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de</a:t>
            </a:r>
            <a:r>
              <a:rPr sz="1800" b="1" spc="-45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la</a:t>
            </a:r>
            <a:r>
              <a:rPr sz="1800" b="1" spc="-70">
                <a:latin typeface="Constantia"/>
                <a:cs typeface="Constantia"/>
              </a:rPr>
              <a:t> </a:t>
            </a:r>
            <a:r>
              <a:rPr sz="1800" b="1" spc="-30">
                <a:latin typeface="Constantia"/>
                <a:cs typeface="Constantia"/>
              </a:rPr>
              <a:t>TA</a:t>
            </a:r>
            <a:r>
              <a:rPr sz="1800" b="1" spc="-130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sont</a:t>
            </a:r>
            <a:r>
              <a:rPr sz="1800" b="1" spc="-40">
                <a:latin typeface="Constantia"/>
                <a:cs typeface="Constantia"/>
              </a:rPr>
              <a:t> </a:t>
            </a:r>
            <a:r>
              <a:rPr sz="1800" b="1" spc="-15">
                <a:latin typeface="Constantia"/>
                <a:cs typeface="Constantia"/>
              </a:rPr>
              <a:t>des</a:t>
            </a:r>
            <a:r>
              <a:rPr sz="1800" b="1" spc="-65">
                <a:latin typeface="Constantia"/>
                <a:cs typeface="Constantia"/>
              </a:rPr>
              <a:t> </a:t>
            </a:r>
            <a:r>
              <a:rPr sz="1800" b="1" spc="-5">
                <a:latin typeface="Constantia"/>
                <a:cs typeface="Constantia"/>
              </a:rPr>
              <a:t>erreurs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172" y="374396"/>
            <a:ext cx="53422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i="0" spc="-40">
                <a:latin typeface="Constantia"/>
                <a:cs typeface="Constantia"/>
              </a:rPr>
              <a:t>Un </a:t>
            </a:r>
            <a:r>
              <a:rPr sz="3200" i="0" spc="-25">
                <a:latin typeface="Constantia"/>
                <a:cs typeface="Constantia"/>
              </a:rPr>
              <a:t>analyseur </a:t>
            </a:r>
            <a:r>
              <a:rPr sz="3200" i="0" spc="-15">
                <a:latin typeface="Constantia"/>
                <a:cs typeface="Constantia"/>
              </a:rPr>
              <a:t>LL </a:t>
            </a:r>
            <a:r>
              <a:rPr sz="3200" i="0" spc="-20">
                <a:latin typeface="Constantia"/>
                <a:cs typeface="Constantia"/>
              </a:rPr>
              <a:t>se base</a:t>
            </a:r>
            <a:r>
              <a:rPr sz="3200" i="0" spc="-285">
                <a:latin typeface="Constantia"/>
                <a:cs typeface="Constantia"/>
              </a:rPr>
              <a:t> </a:t>
            </a:r>
            <a:r>
              <a:rPr sz="3200" i="0" spc="-5">
                <a:latin typeface="Constantia"/>
                <a:cs typeface="Constantia"/>
              </a:rPr>
              <a:t>sur: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072" y="5367020"/>
            <a:ext cx="753490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884929" algn="l"/>
              </a:tabLst>
            </a:pP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850" b="1" spc="-7" baseline="-19005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spc="-5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 spc="-5">
                <a:latin typeface="Constantia"/>
                <a:cs typeface="Constantia"/>
              </a:rPr>
              <a:t>=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{</a:t>
            </a:r>
            <a:r>
              <a:rPr sz="2800" b="1" spc="-5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2800" b="1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5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X*</a:t>
            </a:r>
            <a:r>
              <a:rPr sz="3200" b="1" spc="5">
                <a:solidFill>
                  <a:srgbClr val="996600"/>
                </a:solidFill>
                <a:latin typeface="Constantia"/>
                <a:cs typeface="Constantia"/>
              </a:rPr>
              <a:t>/</a:t>
            </a:r>
            <a:r>
              <a:rPr sz="3200" b="1" spc="-10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8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28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>
                <a:latin typeface="Constantia"/>
                <a:cs typeface="Constantia"/>
              </a:rPr>
              <a:t>et </a:t>
            </a: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|</a:t>
            </a:r>
            <a:r>
              <a:rPr sz="2800" b="1" spc="-5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|&lt;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}</a:t>
            </a:r>
            <a:r>
              <a:rPr sz="3200" b="1" spc="-5">
                <a:solidFill>
                  <a:srgbClr val="008080"/>
                </a:solidFill>
                <a:latin typeface="Symbol"/>
                <a:cs typeface="Symbol"/>
              </a:rPr>
              <a:t>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{</a:t>
            </a:r>
            <a:r>
              <a:rPr sz="2800" b="1" spc="-5">
                <a:solidFill>
                  <a:srgbClr val="FF0000"/>
                </a:solidFill>
                <a:latin typeface="Symbol"/>
                <a:cs typeface="Symbol"/>
              </a:rPr>
              <a:t>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X*</a:t>
            </a: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/</a:t>
            </a:r>
            <a:r>
              <a:rPr sz="2800" b="1" spc="-2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3323" y="5415788"/>
            <a:ext cx="5168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’</a:t>
            </a:r>
            <a:r>
              <a:rPr sz="2800" b="1" spc="-6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30">
                <a:latin typeface="Constantia"/>
                <a:cs typeface="Constantia"/>
              </a:rPr>
              <a:t>et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80" y="868171"/>
            <a:ext cx="9036050" cy="4775666"/>
          </a:xfrm>
          <a:prstGeom prst="rect">
            <a:avLst/>
          </a:prstGeom>
        </p:spPr>
        <p:txBody>
          <a:bodyPr vert="horz" wrap="square" lIns="0" tIns="88900" rIns="0" bIns="0" rtlCol="0" anchor="t">
            <a:spAutoFit/>
          </a:bodyPr>
          <a:lstStyle/>
          <a:p>
            <a:pPr marL="611505">
              <a:lnSpc>
                <a:spcPct val="100000"/>
              </a:lnSpc>
              <a:spcBef>
                <a:spcPts val="700"/>
              </a:spcBef>
              <a:tabLst>
                <a:tab pos="1068705" algn="l"/>
              </a:tabLst>
            </a:pPr>
            <a:r>
              <a:rPr sz="2400" b="1" spc="5" dirty="0">
                <a:solidFill>
                  <a:srgbClr val="FF0000"/>
                </a:solidFill>
                <a:latin typeface="Constantia"/>
                <a:cs typeface="Constantia"/>
              </a:rPr>
              <a:t>1.	</a:t>
            </a:r>
            <a:r>
              <a:rPr sz="2400" b="1" u="heavy" spc="-5" dirty="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Construction </a:t>
            </a:r>
            <a:r>
              <a:rPr sz="2400" b="1" u="heavy" spc="-20" dirty="0" err="1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d’une</a:t>
            </a:r>
            <a:r>
              <a:rPr sz="2400" b="1" u="heavy" spc="-20" dirty="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-45" dirty="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TA</a:t>
            </a:r>
            <a:r>
              <a:rPr sz="2400" b="1" u="heavy" spc="-265" dirty="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5" dirty="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LL</a:t>
            </a:r>
            <a:endParaRPr sz="2400" dirty="0">
              <a:latin typeface="Constantia"/>
              <a:cs typeface="Constantia"/>
            </a:endParaRPr>
          </a:p>
          <a:p>
            <a:pPr marL="611505">
              <a:lnSpc>
                <a:spcPct val="100000"/>
              </a:lnSpc>
              <a:spcBef>
                <a:spcPts val="600"/>
              </a:spcBef>
              <a:tabLst>
                <a:tab pos="1068705" algn="l"/>
              </a:tabLst>
            </a:pPr>
            <a:r>
              <a:rPr sz="2400" b="1" spc="-10" dirty="0">
                <a:solidFill>
                  <a:srgbClr val="FF0000"/>
                </a:solidFill>
                <a:latin typeface="Constantia"/>
                <a:cs typeface="Constantia"/>
              </a:rPr>
              <a:t>2.	</a:t>
            </a:r>
            <a:r>
              <a:rPr sz="2400" b="1" u="heavy" spc="-10" dirty="0" err="1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Fonctionnement</a:t>
            </a:r>
            <a:r>
              <a:rPr sz="2400" b="1" u="heavy" spc="-10" dirty="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-25" dirty="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d’un </a:t>
            </a:r>
            <a:r>
              <a:rPr sz="2400" b="1" u="heavy" spc="-10" dirty="0" err="1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analyseur</a:t>
            </a:r>
            <a:r>
              <a:rPr sz="2400" b="1" u="heavy" spc="-10" dirty="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 LL </a:t>
            </a:r>
            <a:r>
              <a:rPr sz="2400" b="1" spc="-10" dirty="0">
                <a:latin typeface="Constantia"/>
                <a:cs typeface="Constantia"/>
              </a:rPr>
              <a:t>(</a:t>
            </a:r>
            <a:r>
              <a:rPr sz="2400" b="1" spc="-10" dirty="0" err="1">
                <a:latin typeface="Constantia"/>
                <a:cs typeface="Constantia"/>
              </a:rPr>
              <a:t>principe</a:t>
            </a:r>
            <a:r>
              <a:rPr sz="2400" b="1" spc="-335" dirty="0">
                <a:latin typeface="Constantia"/>
                <a:cs typeface="Constantia"/>
              </a:rPr>
              <a:t> </a:t>
            </a:r>
            <a:r>
              <a:rPr sz="2400" b="1" spc="-30" dirty="0" err="1">
                <a:latin typeface="Constantia"/>
                <a:cs typeface="Constantia"/>
              </a:rPr>
              <a:t>d’APM</a:t>
            </a:r>
            <a:r>
              <a:rPr sz="2400" b="1" spc="-30" dirty="0">
                <a:latin typeface="Constantia"/>
                <a:cs typeface="Constantia"/>
              </a:rPr>
              <a:t>)</a:t>
            </a:r>
            <a:endParaRPr sz="2400" dirty="0">
              <a:latin typeface="Constantia"/>
              <a:cs typeface="Constantia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400" b="1" spc="-10" dirty="0">
                <a:latin typeface="Constantia"/>
                <a:cs typeface="Constantia"/>
              </a:rPr>
              <a:t>Afin</a:t>
            </a:r>
            <a:r>
              <a:rPr sz="2400" b="1" spc="-5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de</a:t>
            </a:r>
            <a:r>
              <a:rPr sz="2400" b="1" spc="-95" dirty="0">
                <a:latin typeface="Constantia"/>
                <a:cs typeface="Constantia"/>
              </a:rPr>
              <a:t> </a:t>
            </a:r>
            <a:r>
              <a:rPr sz="2400" b="1" spc="-20" dirty="0" err="1">
                <a:latin typeface="Constantia"/>
                <a:cs typeface="Constantia"/>
              </a:rPr>
              <a:t>construire</a:t>
            </a:r>
            <a:r>
              <a:rPr sz="2400" b="1" spc="-25" dirty="0">
                <a:latin typeface="Constantia"/>
                <a:cs typeface="Constantia"/>
              </a:rPr>
              <a:t> </a:t>
            </a:r>
            <a:r>
              <a:rPr sz="2400" b="1" spc="-10" dirty="0" err="1">
                <a:latin typeface="Constantia"/>
                <a:cs typeface="Constantia"/>
              </a:rPr>
              <a:t>une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45" dirty="0">
                <a:latin typeface="Constantia"/>
                <a:cs typeface="Constantia"/>
              </a:rPr>
              <a:t>TA</a:t>
            </a:r>
            <a:r>
              <a:rPr sz="2400" b="1" spc="-90" dirty="0">
                <a:latin typeface="Constantia"/>
                <a:cs typeface="Constantia"/>
              </a:rPr>
              <a:t> </a:t>
            </a:r>
            <a:r>
              <a:rPr lang="fr-FR" sz="2400" b="1" dirty="0">
                <a:latin typeface="Constantia"/>
                <a:cs typeface="Constantia"/>
              </a:rPr>
              <a:t>LL</a:t>
            </a:r>
            <a:r>
              <a:rPr sz="2400" b="1" dirty="0">
                <a:latin typeface="Constantia"/>
                <a:cs typeface="Constantia"/>
              </a:rPr>
              <a:t>,</a:t>
            </a:r>
            <a:r>
              <a:rPr sz="2400" b="1" spc="-2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nous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dirty="0" err="1">
                <a:latin typeface="Constantia"/>
                <a:cs typeface="Constantia"/>
              </a:rPr>
              <a:t>définissons</a:t>
            </a:r>
            <a:r>
              <a:rPr sz="2400" b="1" spc="-4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deux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concepts:</a:t>
            </a:r>
            <a:endParaRPr sz="2400" dirty="0">
              <a:latin typeface="Constantia"/>
              <a:cs typeface="Constantia"/>
            </a:endParaRPr>
          </a:p>
          <a:p>
            <a:pPr marL="876935">
              <a:lnSpc>
                <a:spcPct val="100000"/>
              </a:lnSpc>
              <a:spcBef>
                <a:spcPts val="1185"/>
              </a:spcBef>
            </a:pPr>
            <a:r>
              <a:rPr sz="2800" b="1" spc="5" dirty="0">
                <a:solidFill>
                  <a:srgbClr val="FF0000"/>
                </a:solidFill>
                <a:latin typeface="Constantia"/>
                <a:cs typeface="Constantia"/>
              </a:rPr>
              <a:t>1.</a:t>
            </a:r>
            <a:r>
              <a:rPr sz="2800" b="1" spc="2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 err="1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850" b="1" spc="-7" baseline="-19005" dirty="0" err="1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lang="fr-FR" sz="2800" b="1" spc="-5" dirty="0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endParaRPr lang="fr-FR" sz="2800" b="1" spc="-5" dirty="0">
              <a:solidFill>
                <a:srgbClr val="FF0000"/>
              </a:solidFill>
              <a:latin typeface="Symbol"/>
              <a:cs typeface="Constantia"/>
              <a:sym typeface="Symbol"/>
            </a:endParaRPr>
          </a:p>
          <a:p>
            <a:pPr marL="876935">
              <a:lnSpc>
                <a:spcPct val="100000"/>
              </a:lnSpc>
              <a:spcBef>
                <a:spcPts val="1175"/>
              </a:spcBef>
            </a:pPr>
            <a:r>
              <a:rPr sz="2800" b="1" spc="5" dirty="0">
                <a:solidFill>
                  <a:srgbClr val="FF0000"/>
                </a:solidFill>
                <a:latin typeface="Constantia"/>
                <a:cs typeface="Constantia"/>
              </a:rPr>
              <a:t>2. </a:t>
            </a:r>
            <a:r>
              <a:rPr sz="2800" b="1" spc="-20" dirty="0" err="1">
                <a:solidFill>
                  <a:srgbClr val="996600"/>
                </a:solidFill>
                <a:latin typeface="Constantia"/>
                <a:cs typeface="Constantia"/>
              </a:rPr>
              <a:t>Follow</a:t>
            </a:r>
            <a:r>
              <a:rPr sz="2850" b="1" spc="-30" baseline="-19005" dirty="0" err="1">
                <a:solidFill>
                  <a:srgbClr val="996600"/>
                </a:solidFill>
                <a:latin typeface="Constantia"/>
                <a:cs typeface="Constantia"/>
              </a:rPr>
              <a:t>k</a:t>
            </a:r>
            <a:r>
              <a:rPr sz="2850" b="1" spc="-7" baseline="-19005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996600"/>
                </a:solidFill>
                <a:latin typeface="Constantia"/>
                <a:cs typeface="Constantia"/>
              </a:rPr>
              <a:t>(A)</a:t>
            </a:r>
            <a:endParaRPr sz="2800" dirty="0">
              <a:latin typeface="Constantia"/>
              <a:cs typeface="Constantia"/>
            </a:endParaRPr>
          </a:p>
          <a:p>
            <a:pPr marL="349885">
              <a:lnSpc>
                <a:spcPct val="100000"/>
              </a:lnSpc>
              <a:spcBef>
                <a:spcPts val="1270"/>
              </a:spcBef>
            </a:pPr>
            <a:r>
              <a:rPr sz="2800" b="1" spc="-15" dirty="0" err="1">
                <a:latin typeface="Constantia"/>
                <a:cs typeface="Constantia"/>
              </a:rPr>
              <a:t>Soit</a:t>
            </a:r>
            <a:r>
              <a:rPr sz="2800" b="1" spc="-15" dirty="0">
                <a:latin typeface="Constantia"/>
                <a:cs typeface="Constantia"/>
              </a:rPr>
              <a:t> </a:t>
            </a:r>
            <a:r>
              <a:rPr sz="2800" b="1" i="1" spc="5" dirty="0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 spc="5" dirty="0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 spc="5" dirty="0">
                <a:solidFill>
                  <a:srgbClr val="996600"/>
                </a:solidFill>
                <a:latin typeface="Arial Unicode MS"/>
                <a:cs typeface="Arial Unicode MS"/>
              </a:rPr>
              <a:t>(X,V,S </a:t>
            </a:r>
            <a:r>
              <a:rPr sz="2800" b="1" spc="15" dirty="0">
                <a:solidFill>
                  <a:srgbClr val="996600"/>
                </a:solidFill>
                <a:latin typeface="Arial Unicode MS"/>
                <a:cs typeface="Arial Unicode MS"/>
              </a:rPr>
              <a:t>,P)</a:t>
            </a:r>
            <a:r>
              <a:rPr sz="2800" b="1" spc="-550" dirty="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-20" dirty="0" err="1">
                <a:latin typeface="Constantia"/>
                <a:cs typeface="Constantia"/>
              </a:rPr>
              <a:t>une</a:t>
            </a:r>
            <a:r>
              <a:rPr sz="2800" b="1" spc="-20" dirty="0">
                <a:latin typeface="Constantia"/>
                <a:cs typeface="Constantia"/>
              </a:rPr>
              <a:t> </a:t>
            </a:r>
            <a:r>
              <a:rPr sz="2800" b="1" spc="-10" dirty="0" err="1">
                <a:latin typeface="Constantia"/>
                <a:cs typeface="Constantia"/>
              </a:rPr>
              <a:t>grammaire</a:t>
            </a:r>
            <a:r>
              <a:rPr sz="2800" b="1" spc="-10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de </a:t>
            </a:r>
            <a:r>
              <a:rPr sz="2800" b="1" spc="-5" dirty="0">
                <a:latin typeface="Constantia"/>
                <a:cs typeface="Constantia"/>
              </a:rPr>
              <a:t>type </a:t>
            </a:r>
            <a:r>
              <a:rPr sz="2800" b="1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  <a:p>
            <a:pPr marL="75565" marR="55880">
              <a:lnSpc>
                <a:spcPct val="103600"/>
              </a:lnSpc>
              <a:spcBef>
                <a:spcPts val="1585"/>
              </a:spcBef>
              <a:tabLst>
                <a:tab pos="2331085" algn="l"/>
                <a:tab pos="8505825" algn="l"/>
              </a:tabLst>
            </a:pPr>
            <a:r>
              <a:rPr sz="2800" b="1" spc="5" dirty="0">
                <a:solidFill>
                  <a:srgbClr val="996600"/>
                </a:solidFill>
                <a:latin typeface="Constantia"/>
                <a:cs typeface="Constantia"/>
              </a:rPr>
              <a:t>Définition</a:t>
            </a:r>
            <a:r>
              <a:rPr sz="2800" b="1" spc="-105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5" dirty="0">
                <a:solidFill>
                  <a:srgbClr val="996600"/>
                </a:solidFill>
                <a:latin typeface="Constantia"/>
                <a:cs typeface="Constantia"/>
              </a:rPr>
              <a:t>1</a:t>
            </a:r>
            <a:r>
              <a:rPr sz="2800" b="1" dirty="0">
                <a:solidFill>
                  <a:srgbClr val="996600"/>
                </a:solidFill>
                <a:latin typeface="Constantia"/>
                <a:cs typeface="Constantia"/>
              </a:rPr>
              <a:t>:	</a:t>
            </a:r>
            <a:r>
              <a:rPr sz="2800" b="1" spc="-20" dirty="0" err="1">
                <a:latin typeface="Constantia"/>
                <a:cs typeface="Constantia"/>
              </a:rPr>
              <a:t>Soi</a:t>
            </a:r>
            <a:r>
              <a:rPr sz="2800" b="1" dirty="0" err="1">
                <a:latin typeface="Constantia"/>
                <a:cs typeface="Constantia"/>
              </a:rPr>
              <a:t>t</a:t>
            </a:r>
            <a:r>
              <a:rPr sz="2800" b="1" spc="-55" dirty="0"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(X</a:t>
            </a:r>
            <a:r>
              <a:rPr sz="2800" b="1" spc="25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b="1" spc="5" dirty="0">
                <a:solidFill>
                  <a:srgbClr val="FF0000"/>
                </a:solidFill>
                <a:latin typeface="Constantia"/>
                <a:cs typeface="Constantia"/>
              </a:rPr>
              <a:t>V)*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800" b="1" spc="-1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25" dirty="0">
                <a:latin typeface="Constantia"/>
                <a:cs typeface="Constantia"/>
              </a:rPr>
              <a:t>o</a:t>
            </a:r>
            <a:r>
              <a:rPr sz="2800" b="1" spc="5" dirty="0">
                <a:latin typeface="Constantia"/>
                <a:cs typeface="Constantia"/>
              </a:rPr>
              <a:t>n</a:t>
            </a:r>
            <a:r>
              <a:rPr sz="2800" b="1" spc="-95" dirty="0">
                <a:latin typeface="Constantia"/>
                <a:cs typeface="Constantia"/>
              </a:rPr>
              <a:t> </a:t>
            </a:r>
            <a:r>
              <a:rPr sz="2800" b="1" dirty="0" err="1">
                <a:latin typeface="Constantia"/>
                <a:cs typeface="Constantia"/>
              </a:rPr>
              <a:t>appelle</a:t>
            </a:r>
            <a:r>
              <a:rPr sz="2800" b="1" spc="-85" dirty="0">
                <a:latin typeface="Constantia"/>
                <a:cs typeface="Constantia"/>
              </a:rPr>
              <a:t> </a:t>
            </a:r>
            <a:r>
              <a:rPr sz="2800" b="1" spc="-10" dirty="0" err="1">
                <a:solidFill>
                  <a:srgbClr val="FF0000"/>
                </a:solidFill>
                <a:latin typeface="Constantia"/>
                <a:cs typeface="Constantia"/>
              </a:rPr>
              <a:t>Firs</a:t>
            </a:r>
            <a:r>
              <a:rPr sz="2800" b="1" spc="10" dirty="0" err="1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850" b="1" spc="-15" baseline="-19005" dirty="0" err="1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 dirty="0">
                <a:latin typeface="Constantia"/>
                <a:cs typeface="Constantia"/>
              </a:rPr>
              <a:t>,	</a:t>
            </a:r>
            <a:r>
              <a:rPr sz="2800" b="1" spc="-20" dirty="0">
                <a:solidFill>
                  <a:srgbClr val="996600"/>
                </a:solidFill>
                <a:latin typeface="Constantia"/>
                <a:cs typeface="Constantia"/>
              </a:rPr>
              <a:t>les</a:t>
            </a:r>
            <a:r>
              <a:rPr lang="fr-FR" sz="2800" b="1" spc="-20" dirty="0">
                <a:solidFill>
                  <a:srgbClr val="996600"/>
                </a:solidFill>
                <a:latin typeface="Constantia"/>
                <a:cs typeface="Constantia"/>
              </a:rPr>
              <a:t> </a:t>
            </a:r>
            <a:r>
              <a:rPr sz="2800" b="1" spc="-20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996600"/>
                </a:solidFill>
                <a:latin typeface="Constantia"/>
                <a:cs typeface="Constantia"/>
              </a:rPr>
              <a:t>k</a:t>
            </a:r>
            <a:r>
              <a:rPr sz="2800" b="1" spc="-85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0" dirty="0">
                <a:solidFill>
                  <a:srgbClr val="996600"/>
                </a:solidFill>
                <a:latin typeface="Constantia"/>
                <a:cs typeface="Constantia"/>
              </a:rPr>
              <a:t>premiers</a:t>
            </a:r>
            <a:r>
              <a:rPr sz="2800" b="1" spc="-110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5" dirty="0" err="1">
                <a:solidFill>
                  <a:srgbClr val="996600"/>
                </a:solidFill>
                <a:latin typeface="Constantia"/>
                <a:cs typeface="Constantia"/>
              </a:rPr>
              <a:t>terminaux</a:t>
            </a:r>
            <a:r>
              <a:rPr sz="2800" b="1" spc="-160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0" dirty="0" err="1">
                <a:solidFill>
                  <a:srgbClr val="996600"/>
                </a:solidFill>
                <a:latin typeface="Constantia"/>
                <a:cs typeface="Constantia"/>
              </a:rPr>
              <a:t>dérivés</a:t>
            </a:r>
            <a:r>
              <a:rPr sz="2800" b="1" spc="-204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à</a:t>
            </a:r>
            <a:r>
              <a:rPr sz="2800" b="1" spc="-110" dirty="0">
                <a:latin typeface="Constantia"/>
                <a:cs typeface="Constantia"/>
              </a:rPr>
              <a:t> </a:t>
            </a:r>
            <a:r>
              <a:rPr sz="2800" b="1" spc="-10" dirty="0" err="1">
                <a:latin typeface="Constantia"/>
                <a:cs typeface="Constantia"/>
              </a:rPr>
              <a:t>partir</a:t>
            </a:r>
            <a:r>
              <a:rPr sz="2800" b="1" spc="-140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de</a:t>
            </a:r>
            <a:r>
              <a:rPr sz="2800" b="1" spc="-60" dirty="0"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8328" y="5138928"/>
            <a:ext cx="533400" cy="814069"/>
          </a:xfrm>
          <a:custGeom>
            <a:avLst/>
            <a:gdLst/>
            <a:ahLst/>
            <a:cxnLst/>
            <a:rect l="l" t="t" r="r" b="b"/>
            <a:pathLst>
              <a:path w="533400" h="814070">
                <a:moveTo>
                  <a:pt x="533400" y="0"/>
                </a:moveTo>
                <a:lnTo>
                  <a:pt x="0" y="0"/>
                </a:lnTo>
                <a:lnTo>
                  <a:pt x="0" y="813816"/>
                </a:lnTo>
                <a:lnTo>
                  <a:pt x="533400" y="813816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48328" y="5138928"/>
            <a:ext cx="533400" cy="31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2540" algn="ctr">
              <a:lnSpc>
                <a:spcPts val="2165"/>
              </a:lnSpc>
              <a:spcBef>
                <a:spcPts val="300"/>
              </a:spcBef>
            </a:pPr>
            <a:r>
              <a:rPr sz="2100" spc="5">
                <a:latin typeface="Times New Roman"/>
                <a:cs typeface="Times New Roman"/>
              </a:rPr>
              <a:t>*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8328" y="5451763"/>
            <a:ext cx="533400" cy="501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3715"/>
              </a:lnSpc>
            </a:pPr>
            <a:r>
              <a:rPr sz="3400" spc="5">
                <a:latin typeface="Symbol"/>
                <a:cs typeface="Symbol"/>
              </a:rPr>
              <a:t>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48471" y="5123688"/>
            <a:ext cx="533400" cy="814069"/>
          </a:xfrm>
          <a:custGeom>
            <a:avLst/>
            <a:gdLst/>
            <a:ahLst/>
            <a:cxnLst/>
            <a:rect l="l" t="t" r="r" b="b"/>
            <a:pathLst>
              <a:path w="533400" h="814070">
                <a:moveTo>
                  <a:pt x="533400" y="0"/>
                </a:moveTo>
                <a:lnTo>
                  <a:pt x="0" y="0"/>
                </a:lnTo>
                <a:lnTo>
                  <a:pt x="0" y="813816"/>
                </a:lnTo>
                <a:lnTo>
                  <a:pt x="533400" y="813816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48471" y="5123688"/>
            <a:ext cx="533400" cy="31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2540" algn="ctr">
              <a:lnSpc>
                <a:spcPts val="2165"/>
              </a:lnSpc>
              <a:spcBef>
                <a:spcPts val="300"/>
              </a:spcBef>
            </a:pPr>
            <a:r>
              <a:rPr sz="2100" spc="5">
                <a:latin typeface="Times New Roman"/>
                <a:cs typeface="Times New Roman"/>
              </a:rPr>
              <a:t>*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8471" y="5436523"/>
            <a:ext cx="990600" cy="501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3425"/>
              </a:lnSpc>
            </a:pPr>
            <a:r>
              <a:rPr sz="5100" spc="322" baseline="-4901">
                <a:latin typeface="Symbol"/>
                <a:cs typeface="Symbol"/>
              </a:rPr>
              <a:t></a:t>
            </a:r>
            <a:r>
              <a:rPr sz="2800" b="1" spc="-80">
                <a:solidFill>
                  <a:srgbClr val="FF0000"/>
                </a:solidFill>
                <a:latin typeface="Symbol"/>
                <a:cs typeface="Symbol"/>
              </a:rPr>
              <a:t>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172" y="5840105"/>
            <a:ext cx="8697595" cy="11969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6297295">
              <a:lnSpc>
                <a:spcPct val="100000"/>
              </a:lnSpc>
              <a:spcBef>
                <a:spcPts val="1165"/>
              </a:spcBef>
            </a:pPr>
            <a:r>
              <a:rPr sz="2800" b="1" spc="-20">
                <a:solidFill>
                  <a:srgbClr val="996600"/>
                </a:solidFill>
                <a:latin typeface="Constantia"/>
                <a:cs typeface="Constantia"/>
              </a:rPr>
              <a:t>|</a:t>
            </a:r>
            <a:r>
              <a:rPr sz="2800" b="1" spc="-2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2800" b="1" spc="-20">
                <a:solidFill>
                  <a:srgbClr val="996600"/>
                </a:solidFill>
                <a:latin typeface="Constantia"/>
                <a:cs typeface="Constantia"/>
              </a:rPr>
              <a:t>|=</a:t>
            </a:r>
            <a:r>
              <a:rPr sz="2800" b="1" spc="-20">
                <a:solidFill>
                  <a:srgbClr val="FF0000"/>
                </a:solidFill>
                <a:latin typeface="Constantia"/>
                <a:cs typeface="Constantia"/>
              </a:rPr>
              <a:t>k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800" b="1" spc="-2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2800" b="1" spc="-20">
                <a:solidFill>
                  <a:srgbClr val="FF0000"/>
                </a:solidFill>
                <a:latin typeface="Constantia"/>
                <a:cs typeface="Constantia"/>
              </a:rPr>
              <a:t>’</a:t>
            </a:r>
            <a:r>
              <a:rPr sz="2800" b="1" spc="-2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b="1" spc="-20">
                <a:solidFill>
                  <a:srgbClr val="FF0000"/>
                </a:solidFill>
                <a:latin typeface="Constantia"/>
                <a:cs typeface="Constantia"/>
              </a:rPr>
              <a:t>X*</a:t>
            </a:r>
            <a:r>
              <a:rPr sz="2800" b="1" spc="7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}</a:t>
            </a:r>
            <a:endParaRPr sz="3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2234565" algn="l"/>
                <a:tab pos="3432175" algn="l"/>
              </a:tabLst>
            </a:pP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Convention:	</a:t>
            </a:r>
            <a:r>
              <a:rPr sz="2800" b="1">
                <a:latin typeface="Constantia"/>
                <a:cs typeface="Constantia"/>
              </a:rPr>
              <a:t>Si</a:t>
            </a:r>
            <a:r>
              <a:rPr sz="2800" b="1" spc="-10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k=1,	</a:t>
            </a:r>
            <a:r>
              <a:rPr sz="2800" b="1" spc="-10">
                <a:latin typeface="Constantia"/>
                <a:cs typeface="Constantia"/>
              </a:rPr>
              <a:t>on </a:t>
            </a:r>
            <a:r>
              <a:rPr sz="2800" b="1" spc="-20">
                <a:latin typeface="Constantia"/>
                <a:cs typeface="Constantia"/>
              </a:rPr>
              <a:t>note</a:t>
            </a:r>
            <a:r>
              <a:rPr sz="2800" b="1" spc="-75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First(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B65F8CB-0D72-4A19-9DBB-D2A7EC12F62C}"/>
              </a:ext>
            </a:extLst>
          </p:cNvPr>
          <p:cNvSpPr txBox="1"/>
          <p:nvPr/>
        </p:nvSpPr>
        <p:spPr>
          <a:xfrm>
            <a:off x="3975100" y="354965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172" y="508507"/>
            <a:ext cx="46132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Exemple: </a:t>
            </a:r>
            <a:r>
              <a:rPr sz="2800" b="1" spc="-15">
                <a:latin typeface="Constantia"/>
                <a:cs typeface="Constantia"/>
              </a:rPr>
              <a:t>Soit la</a:t>
            </a:r>
            <a:r>
              <a:rPr sz="2800" b="1" spc="-220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grammaire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172" y="974852"/>
            <a:ext cx="7688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0" algn="l"/>
              </a:tabLst>
            </a:pPr>
            <a:r>
              <a:rPr sz="3600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i="0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i="0" spc="5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2800" i="0" spc="15">
                <a:solidFill>
                  <a:srgbClr val="996600"/>
                </a:solidFill>
                <a:latin typeface="Arial Unicode MS"/>
                <a:cs typeface="Arial Unicode MS"/>
              </a:rPr>
              <a:t>b}, {S, </a:t>
            </a:r>
            <a:r>
              <a:rPr sz="2800" i="0" spc="10">
                <a:solidFill>
                  <a:srgbClr val="996600"/>
                </a:solidFill>
                <a:latin typeface="Arial Unicode MS"/>
                <a:cs typeface="Arial Unicode MS"/>
              </a:rPr>
              <a:t>A},S, {S </a:t>
            </a:r>
            <a:r>
              <a:rPr sz="2800" i="0">
                <a:solidFill>
                  <a:srgbClr val="996600"/>
                </a:solidFill>
                <a:latin typeface="Arial Unicode MS"/>
                <a:cs typeface="Arial Unicode MS"/>
              </a:rPr>
              <a:t>→ </a:t>
            </a:r>
            <a:r>
              <a:rPr sz="2800" i="0" spc="15">
                <a:solidFill>
                  <a:srgbClr val="996600"/>
                </a:solidFill>
                <a:latin typeface="Arial Unicode MS"/>
                <a:cs typeface="Arial Unicode MS"/>
              </a:rPr>
              <a:t>aAS</a:t>
            </a:r>
            <a:r>
              <a:rPr sz="2800" i="0" spc="-39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i="0">
                <a:solidFill>
                  <a:srgbClr val="996600"/>
                </a:solidFill>
                <a:latin typeface="Arial Unicode MS"/>
                <a:cs typeface="Arial Unicode MS"/>
              </a:rPr>
              <a:t>/</a:t>
            </a:r>
            <a:r>
              <a:rPr sz="2800" i="0" spc="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i="0" spc="10">
                <a:solidFill>
                  <a:srgbClr val="996600"/>
                </a:solidFill>
                <a:latin typeface="Arial Unicode MS"/>
                <a:cs typeface="Arial Unicode MS"/>
              </a:rPr>
              <a:t>b,	</a:t>
            </a:r>
            <a:r>
              <a:rPr sz="2800" i="0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2800" i="0" spc="15">
                <a:solidFill>
                  <a:srgbClr val="996600"/>
                </a:solidFill>
                <a:latin typeface="Arial Unicode MS"/>
                <a:cs typeface="Arial Unicode MS"/>
              </a:rPr>
              <a:t>bSA </a:t>
            </a:r>
            <a:r>
              <a:rPr sz="2800" i="0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800" i="0" spc="10">
                <a:solidFill>
                  <a:srgbClr val="996600"/>
                </a:solidFill>
                <a:latin typeface="Arial Unicode MS"/>
                <a:cs typeface="Arial Unicode MS"/>
              </a:rPr>
              <a:t>a}</a:t>
            </a:r>
            <a:r>
              <a:rPr sz="2800" i="0" spc="-28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i="0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0795" y="1509003"/>
            <a:ext cx="8742045" cy="3952240"/>
          </a:xfrm>
          <a:prstGeom prst="rect">
            <a:avLst/>
          </a:prstGeom>
        </p:spPr>
        <p:txBody>
          <a:bodyPr vert="horz" wrap="square" lIns="0" tIns="144145" rIns="0" bIns="0" rtlCol="0" anchor="t">
            <a:spAutoFit/>
          </a:bodyPr>
          <a:lstStyle/>
          <a:p>
            <a:pPr marL="462280">
              <a:lnSpc>
                <a:spcPct val="100000"/>
              </a:lnSpc>
              <a:spcBef>
                <a:spcPts val="1135"/>
              </a:spcBef>
              <a:tabLst>
                <a:tab pos="904240" algn="l"/>
              </a:tabLst>
            </a:pPr>
            <a:r>
              <a:rPr sz="2800" spc="5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800" spc="5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2800" b="1" spc="-5">
                <a:latin typeface="Constantia"/>
                <a:cs typeface="Constantia"/>
              </a:rPr>
              <a:t>Calculer 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First(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aAS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>
                <a:latin typeface="Constantia"/>
                <a:cs typeface="Constantia"/>
              </a:rPr>
              <a:t>,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First(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S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) </a:t>
            </a:r>
            <a:r>
              <a:rPr sz="2800" b="1">
                <a:latin typeface="Constantia"/>
                <a:cs typeface="Constantia"/>
              </a:rPr>
              <a:t>et</a:t>
            </a:r>
            <a:r>
              <a:rPr sz="2800" b="1" spc="-420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850" b="1" baseline="-19005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S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endParaRPr sz="2800">
              <a:latin typeface="Constantia"/>
              <a:cs typeface="Constantia"/>
            </a:endParaRPr>
          </a:p>
          <a:p>
            <a:pPr marL="99695" marR="5944235">
              <a:lnSpc>
                <a:spcPct val="115599"/>
              </a:lnSpc>
              <a:spcBef>
                <a:spcPts val="560"/>
              </a:spcBef>
            </a:pP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First(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aAS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 spc="-5">
                <a:latin typeface="Constantia"/>
                <a:cs typeface="Constantia"/>
              </a:rPr>
              <a:t>=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{</a:t>
            </a:r>
            <a:r>
              <a:rPr sz="3200" b="1" spc="-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}  </a:t>
            </a:r>
            <a:r>
              <a:rPr sz="3200" b="1" spc="-10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3200" b="1" spc="-37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200" b="1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3200" b="1">
                <a:solidFill>
                  <a:srgbClr val="996600"/>
                </a:solidFill>
                <a:latin typeface="Arial Unicode MS"/>
                <a:cs typeface="Arial Unicode MS"/>
              </a:rPr>
              <a:t>S</a:t>
            </a:r>
            <a:r>
              <a:rPr sz="3200" b="1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3200" b="1" spc="-21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5">
                <a:latin typeface="Constantia"/>
                <a:cs typeface="Constantia"/>
              </a:rPr>
              <a:t>=</a:t>
            </a:r>
            <a:r>
              <a:rPr sz="2800" b="1" spc="-5">
                <a:solidFill>
                  <a:srgbClr val="FF00FF"/>
                </a:solidFill>
                <a:latin typeface="Constantia"/>
                <a:cs typeface="Constantia"/>
              </a:rPr>
              <a:t>{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-8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>
                <a:latin typeface="Constantia"/>
                <a:cs typeface="Constantia"/>
              </a:rPr>
              <a:t>,</a:t>
            </a:r>
            <a:r>
              <a:rPr sz="2800" b="1" spc="-10"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b</a:t>
            </a:r>
            <a:r>
              <a:rPr sz="2800" b="1" spc="-5">
                <a:solidFill>
                  <a:srgbClr val="FF00FF"/>
                </a:solidFill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600"/>
              </a:spcBef>
            </a:pPr>
            <a:r>
              <a:rPr sz="3200" b="1" spc="-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3150" b="1" spc="-7" baseline="-19841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3200" b="1" spc="-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3200" b="1" spc="-5">
                <a:solidFill>
                  <a:srgbClr val="996600"/>
                </a:solidFill>
                <a:latin typeface="Arial Unicode MS"/>
                <a:cs typeface="Arial Unicode MS"/>
              </a:rPr>
              <a:t>S</a:t>
            </a:r>
            <a:r>
              <a:rPr sz="3200" b="1" spc="-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 spc="-5">
                <a:latin typeface="Constantia"/>
                <a:cs typeface="Constantia"/>
              </a:rPr>
              <a:t>=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{</a:t>
            </a:r>
            <a:r>
              <a:rPr sz="3200" b="1" spc="-5">
                <a:solidFill>
                  <a:srgbClr val="008080"/>
                </a:solidFill>
                <a:latin typeface="Constantia"/>
                <a:cs typeface="Constantia"/>
              </a:rPr>
              <a:t>aa</a:t>
            </a:r>
            <a:r>
              <a:rPr sz="3200" b="1" spc="-5">
                <a:latin typeface="Constantia"/>
                <a:cs typeface="Constantia"/>
              </a:rPr>
              <a:t>, </a:t>
            </a:r>
            <a:r>
              <a:rPr sz="3200" b="1" spc="-35">
                <a:solidFill>
                  <a:srgbClr val="008080"/>
                </a:solidFill>
                <a:latin typeface="Constantia"/>
                <a:cs typeface="Constantia"/>
              </a:rPr>
              <a:t>ab</a:t>
            </a:r>
            <a:r>
              <a:rPr sz="3200" b="1" spc="-35">
                <a:latin typeface="Constantia"/>
                <a:cs typeface="Constantia"/>
              </a:rPr>
              <a:t>,</a:t>
            </a:r>
            <a:r>
              <a:rPr sz="3200" b="1" spc="-150">
                <a:latin typeface="Constantia"/>
                <a:cs typeface="Constantia"/>
              </a:rPr>
              <a:t> </a:t>
            </a:r>
            <a:r>
              <a:rPr lang="fr-FR" sz="3200" b="1" spc="-35" err="1">
                <a:solidFill>
                  <a:srgbClr val="008080"/>
                </a:solidFill>
                <a:latin typeface="Constantia"/>
                <a:cs typeface="Constantia"/>
              </a:rPr>
              <a:t>b</a:t>
            </a:r>
            <a:r>
              <a:rPr sz="3200" b="1" spc="-10">
                <a:solidFill>
                  <a:srgbClr val="FF00FF"/>
                </a:solidFill>
                <a:latin typeface="Constantia"/>
                <a:cs typeface="Constantia"/>
              </a:rPr>
              <a:t>}</a:t>
            </a:r>
            <a:endParaRPr sz="3200">
              <a:latin typeface="Constantia"/>
              <a:cs typeface="Constantia"/>
            </a:endParaRPr>
          </a:p>
          <a:p>
            <a:pPr marL="63500" marR="55880">
              <a:lnSpc>
                <a:spcPct val="101400"/>
              </a:lnSpc>
              <a:spcBef>
                <a:spcPts val="2415"/>
              </a:spcBef>
              <a:tabLst>
                <a:tab pos="1687830" algn="l"/>
                <a:tab pos="2361565" algn="l"/>
                <a:tab pos="5750560" algn="l"/>
                <a:tab pos="7826375" algn="l"/>
                <a:tab pos="8460105" algn="l"/>
              </a:tabLst>
            </a:pPr>
            <a:r>
              <a:rPr sz="2800" b="1" spc="5">
                <a:solidFill>
                  <a:srgbClr val="996600"/>
                </a:solidFill>
                <a:latin typeface="Constantia"/>
                <a:cs typeface="Constantia"/>
              </a:rPr>
              <a:t>Définition</a:t>
            </a:r>
            <a:r>
              <a:rPr sz="2800" b="1" spc="-10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:	</a:t>
            </a:r>
            <a:r>
              <a:rPr sz="2800" b="1" spc="-20">
                <a:latin typeface="Constantia"/>
                <a:cs typeface="Constantia"/>
              </a:rPr>
              <a:t>Soi</a:t>
            </a:r>
            <a:r>
              <a:rPr sz="2800" b="1">
                <a:latin typeface="Constantia"/>
                <a:cs typeface="Constantia"/>
              </a:rPr>
              <a:t>t</a:t>
            </a:r>
            <a:r>
              <a:rPr sz="2800" b="1" spc="-100"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800" b="1" spc="1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b="1" spc="-275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800" b="1" spc="-8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o</a:t>
            </a:r>
            <a:r>
              <a:rPr sz="2800" b="1" spc="5">
                <a:latin typeface="Constantia"/>
                <a:cs typeface="Constantia"/>
              </a:rPr>
              <a:t>n</a:t>
            </a:r>
            <a:r>
              <a:rPr sz="2800" b="1" spc="-120">
                <a:latin typeface="Constantia"/>
                <a:cs typeface="Constantia"/>
              </a:rPr>
              <a:t> </a:t>
            </a:r>
            <a:r>
              <a:rPr sz="2800" b="1">
                <a:latin typeface="Constantia"/>
                <a:cs typeface="Constantia"/>
              </a:rPr>
              <a:t>appelle</a:t>
            </a:r>
            <a:r>
              <a:rPr sz="2800" b="1" spc="-85">
                <a:latin typeface="Constantia"/>
                <a:cs typeface="Constantia"/>
              </a:rPr>
              <a:t> </a:t>
            </a:r>
            <a:r>
              <a:rPr sz="2800" b="1" spc="-25">
                <a:solidFill>
                  <a:srgbClr val="FF0000"/>
                </a:solidFill>
                <a:latin typeface="Constantia"/>
                <a:cs typeface="Constantia"/>
              </a:rPr>
              <a:t>Follow</a:t>
            </a:r>
            <a:r>
              <a:rPr sz="2850" b="1" spc="-15" baseline="-19005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(A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>
                <a:latin typeface="Constantia"/>
                <a:cs typeface="Constantia"/>
              </a:rPr>
              <a:t>,	</a:t>
            </a:r>
            <a:r>
              <a:rPr sz="2800" b="1" u="heavy" spc="-2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le</a:t>
            </a:r>
            <a:r>
              <a:rPr sz="2800" b="1" u="heavy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	k 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u="heavy" spc="-1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premiers terminaux</a:t>
            </a:r>
            <a:r>
              <a:rPr sz="2800" b="1" u="heavy" spc="-10">
                <a:solidFill>
                  <a:srgbClr val="9966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apparaissant </a:t>
            </a:r>
            <a:r>
              <a:rPr sz="2800" b="1" spc="-20">
                <a:solidFill>
                  <a:srgbClr val="996600"/>
                </a:solidFill>
                <a:latin typeface="Constantia"/>
                <a:cs typeface="Constantia"/>
              </a:rPr>
              <a:t>après </a:t>
            </a:r>
            <a:r>
              <a:rPr sz="2800" b="1" u="heavy" spc="-1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le </a:t>
            </a:r>
            <a:r>
              <a:rPr sz="2800" b="1" u="heavy" spc="-1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non </a:t>
            </a:r>
            <a:r>
              <a:rPr sz="2800" b="1" spc="-1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u="heavy" spc="-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terminal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A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, 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en</a:t>
            </a:r>
            <a:r>
              <a:rPr sz="2800" b="1" spc="-204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dérivant</a:t>
            </a:r>
            <a:r>
              <a:rPr sz="2800" b="1" spc="-9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u="heavy" spc="-1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l’axiome</a:t>
            </a:r>
            <a:r>
              <a:rPr sz="2800" b="1" spc="-15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7164" y="5936996"/>
            <a:ext cx="1727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9867" y="5620003"/>
            <a:ext cx="17399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spc="5">
                <a:solidFill>
                  <a:srgbClr val="FF0000"/>
                </a:solidFill>
                <a:latin typeface="Constantia"/>
                <a:cs typeface="Constantia"/>
              </a:rPr>
              <a:t>+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596" y="5687059"/>
            <a:ext cx="32766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74445" algn="l"/>
                <a:tab pos="3100070" algn="l"/>
              </a:tabLst>
            </a:pPr>
            <a:r>
              <a:rPr sz="2800" b="1" spc="-25">
                <a:solidFill>
                  <a:srgbClr val="FF0000"/>
                </a:solidFill>
                <a:latin typeface="Constantia"/>
                <a:cs typeface="Constantia"/>
              </a:rPr>
              <a:t>Follo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(A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 spc="10">
                <a:latin typeface="Constantia"/>
                <a:cs typeface="Constantia"/>
              </a:rPr>
              <a:t>=</a:t>
            </a:r>
            <a:r>
              <a:rPr sz="3200" b="1" spc="-10">
                <a:solidFill>
                  <a:srgbClr val="FF00FF"/>
                </a:solidFill>
                <a:latin typeface="Constantia"/>
                <a:cs typeface="Constantia"/>
              </a:rPr>
              <a:t>{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2800" spc="-1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3200" b="1" spc="-5">
                <a:solidFill>
                  <a:srgbClr val="996600"/>
                </a:solidFill>
                <a:latin typeface="Constantia"/>
                <a:cs typeface="Constantia"/>
              </a:rPr>
              <a:t>/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835" y="5735828"/>
            <a:ext cx="177418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2040" algn="l"/>
                <a:tab pos="1572895" algn="l"/>
              </a:tabLst>
            </a:pP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|</a:t>
            </a:r>
            <a:r>
              <a:rPr sz="2800" b="1" spc="-8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|</a:t>
            </a:r>
            <a:r>
              <a:rPr sz="2800" b="1" spc="10">
                <a:solidFill>
                  <a:srgbClr val="996600"/>
                </a:solidFill>
                <a:latin typeface="Constantia"/>
                <a:cs typeface="Constantia"/>
              </a:rPr>
              <a:t>&lt;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k	</a:t>
            </a:r>
            <a:r>
              <a:rPr sz="2800" b="1" spc="-30">
                <a:latin typeface="Constantia"/>
                <a:cs typeface="Constantia"/>
              </a:rPr>
              <a:t>e</a:t>
            </a:r>
            <a:r>
              <a:rPr sz="2800" b="1">
                <a:latin typeface="Constantia"/>
                <a:cs typeface="Constantia"/>
              </a:rPr>
              <a:t>t	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2795" y="5583428"/>
            <a:ext cx="27546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50135" algn="l"/>
              </a:tabLst>
            </a:pPr>
            <a:r>
              <a:rPr sz="2800" b="1" spc="-5">
                <a:solidFill>
                  <a:srgbClr val="FF0000"/>
                </a:solidFill>
                <a:latin typeface="Symbol"/>
                <a:cs typeface="Symbol"/>
              </a:rPr>
              <a:t>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28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latin typeface="Constantia"/>
                <a:cs typeface="Constantia"/>
              </a:rPr>
              <a:t>,</a:t>
            </a:r>
            <a:r>
              <a:rPr sz="2800" b="1" spc="110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800" b="1" spc="1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800" b="1" spc="10">
                <a:solidFill>
                  <a:srgbClr val="FF0000"/>
                </a:solidFill>
                <a:latin typeface="Constantia"/>
                <a:cs typeface="Constantia"/>
              </a:rPr>
              <a:t>*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}</a:t>
            </a:r>
            <a:r>
              <a:rPr sz="3200" b="1">
                <a:solidFill>
                  <a:srgbClr val="FF00FF"/>
                </a:solidFill>
                <a:latin typeface="Constantia"/>
                <a:cs typeface="Constantia"/>
              </a:rPr>
              <a:t>	</a:t>
            </a:r>
            <a:r>
              <a:rPr sz="4000" b="1">
                <a:solidFill>
                  <a:srgbClr val="008080"/>
                </a:solidFill>
                <a:latin typeface="Symbol"/>
                <a:cs typeface="Symbol"/>
              </a:rPr>
              <a:t>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2795" y="6360667"/>
            <a:ext cx="2901950" cy="57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90269">
              <a:lnSpc>
                <a:spcPts val="1515"/>
              </a:lnSpc>
              <a:spcBef>
                <a:spcPts val="110"/>
              </a:spcBef>
            </a:pPr>
            <a:r>
              <a:rPr sz="2100" b="1" spc="5">
                <a:solidFill>
                  <a:srgbClr val="FF0000"/>
                </a:solidFill>
                <a:latin typeface="Constantia"/>
                <a:cs typeface="Constantia"/>
              </a:rPr>
              <a:t>+</a:t>
            </a:r>
            <a:endParaRPr sz="2100">
              <a:latin typeface="Constantia"/>
              <a:cs typeface="Constantia"/>
            </a:endParaRPr>
          </a:p>
          <a:p>
            <a:pPr marL="12700">
              <a:lnSpc>
                <a:spcPts val="2835"/>
              </a:lnSpc>
              <a:tabLst>
                <a:tab pos="1039494" algn="l"/>
              </a:tabLst>
            </a:pPr>
            <a:r>
              <a:rPr sz="3200" b="1" spc="-25">
                <a:solidFill>
                  <a:srgbClr val="FF00FF"/>
                </a:solidFill>
                <a:latin typeface="Constantia"/>
                <a:cs typeface="Constantia"/>
              </a:rPr>
              <a:t>{</a:t>
            </a:r>
            <a:r>
              <a:rPr sz="2800" b="1" spc="-25">
                <a:solidFill>
                  <a:srgbClr val="FF0000"/>
                </a:solidFill>
                <a:latin typeface="Symbol"/>
                <a:cs typeface="Symbol"/>
              </a:rPr>
              <a:t></a:t>
            </a:r>
            <a:r>
              <a:rPr sz="2800" b="1" spc="-25">
                <a:solidFill>
                  <a:srgbClr val="FF0000"/>
                </a:solidFill>
                <a:latin typeface="Constantia"/>
                <a:cs typeface="Constantia"/>
              </a:rPr>
              <a:t>X	</a:t>
            </a:r>
            <a:r>
              <a:rPr sz="3200" b="1" spc="-5">
                <a:solidFill>
                  <a:srgbClr val="996600"/>
                </a:solidFill>
                <a:latin typeface="Constantia"/>
                <a:cs typeface="Constantia"/>
              </a:rPr>
              <a:t>/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|</a:t>
            </a:r>
            <a:r>
              <a:rPr sz="2800" b="1" spc="-15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|=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k </a:t>
            </a:r>
            <a:r>
              <a:rPr sz="2800" b="1" spc="-15">
                <a:latin typeface="Constantia"/>
                <a:cs typeface="Constantia"/>
              </a:rPr>
              <a:t>et</a:t>
            </a:r>
            <a:r>
              <a:rPr sz="2800" b="1" spc="-40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7515" y="6427723"/>
            <a:ext cx="3604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b="1" spc="-30">
                <a:solidFill>
                  <a:srgbClr val="FF0000"/>
                </a:solidFill>
                <a:latin typeface="Symbol"/>
                <a:cs typeface="Symbol"/>
              </a:rPr>
              <a:t></a:t>
            </a:r>
            <a:r>
              <a:rPr sz="2800" b="1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latin typeface="Constantia"/>
                <a:cs typeface="Constantia"/>
              </a:rPr>
              <a:t>, </a:t>
            </a:r>
            <a:r>
              <a:rPr sz="2800" b="1" spc="5">
                <a:solidFill>
                  <a:srgbClr val="FF0000"/>
                </a:solidFill>
                <a:latin typeface="Symbol"/>
                <a:cs typeface="Symbol"/>
              </a:rPr>
              <a:t>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X* </a:t>
            </a:r>
            <a:r>
              <a:rPr sz="2800" b="1" spc="-15">
                <a:latin typeface="Constantia"/>
                <a:cs typeface="Constantia"/>
              </a:rPr>
              <a:t>et</a:t>
            </a:r>
            <a:r>
              <a:rPr sz="2800" b="1" spc="45"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FF0000"/>
                </a:solidFill>
                <a:latin typeface="Symbol"/>
                <a:cs typeface="Symbol"/>
              </a:rPr>
              <a:t>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X*</a:t>
            </a:r>
            <a:r>
              <a:rPr sz="3200" b="1" spc="5">
                <a:solidFill>
                  <a:srgbClr val="FF00FF"/>
                </a:solidFill>
                <a:latin typeface="Constantia"/>
                <a:cs typeface="Constantia"/>
              </a:rPr>
              <a:t>}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77711" y="5452871"/>
            <a:ext cx="533400" cy="814069"/>
          </a:xfrm>
          <a:custGeom>
            <a:avLst/>
            <a:gdLst/>
            <a:ahLst/>
            <a:cxnLst/>
            <a:rect l="l" t="t" r="r" b="b"/>
            <a:pathLst>
              <a:path w="533400" h="814070">
                <a:moveTo>
                  <a:pt x="533399" y="0"/>
                </a:moveTo>
                <a:lnTo>
                  <a:pt x="0" y="0"/>
                </a:lnTo>
                <a:lnTo>
                  <a:pt x="0" y="813816"/>
                </a:lnTo>
                <a:lnTo>
                  <a:pt x="533399" y="813816"/>
                </a:lnTo>
                <a:lnTo>
                  <a:pt x="533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77711" y="5452871"/>
            <a:ext cx="533400" cy="31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2540" algn="ctr">
              <a:lnSpc>
                <a:spcPts val="2165"/>
              </a:lnSpc>
              <a:spcBef>
                <a:spcPts val="300"/>
              </a:spcBef>
            </a:pPr>
            <a:r>
              <a:rPr sz="2100" spc="5">
                <a:latin typeface="Times New Roman"/>
                <a:cs typeface="Times New Roman"/>
              </a:rPr>
              <a:t>*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7711" y="5765707"/>
            <a:ext cx="533400" cy="415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3275"/>
              </a:lnSpc>
            </a:pPr>
            <a:r>
              <a:rPr sz="3400" spc="5">
                <a:latin typeface="Symbol"/>
                <a:cs typeface="Symbol"/>
              </a:rPr>
              <a:t>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3288" y="6181344"/>
            <a:ext cx="533400" cy="814069"/>
          </a:xfrm>
          <a:custGeom>
            <a:avLst/>
            <a:gdLst/>
            <a:ahLst/>
            <a:cxnLst/>
            <a:rect l="l" t="t" r="r" b="b"/>
            <a:pathLst>
              <a:path w="533400" h="814070">
                <a:moveTo>
                  <a:pt x="533400" y="0"/>
                </a:moveTo>
                <a:lnTo>
                  <a:pt x="0" y="0"/>
                </a:lnTo>
                <a:lnTo>
                  <a:pt x="0" y="813815"/>
                </a:lnTo>
                <a:lnTo>
                  <a:pt x="533400" y="813815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33288" y="6266688"/>
            <a:ext cx="533400" cy="2279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789"/>
              </a:lnSpc>
            </a:pPr>
            <a:r>
              <a:rPr sz="2100" spc="5">
                <a:latin typeface="Times New Roman"/>
                <a:cs typeface="Times New Roman"/>
              </a:rPr>
              <a:t>*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3288" y="6494179"/>
            <a:ext cx="533400" cy="501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3715"/>
              </a:lnSpc>
            </a:pPr>
            <a:r>
              <a:rPr sz="3400" spc="5">
                <a:latin typeface="Symbol"/>
                <a:cs typeface="Symbol"/>
              </a:rPr>
              <a:t></a:t>
            </a:r>
            <a:endParaRPr sz="3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10784" y="996696"/>
            <a:ext cx="2170430" cy="100965"/>
            <a:chOff x="5510784" y="996696"/>
            <a:chExt cx="2170430" cy="100965"/>
          </a:xfrm>
        </p:grpSpPr>
        <p:sp>
          <p:nvSpPr>
            <p:cNvPr id="3" name="object 3"/>
            <p:cNvSpPr/>
            <p:nvPr/>
          </p:nvSpPr>
          <p:spPr>
            <a:xfrm>
              <a:off x="6638544" y="1056132"/>
              <a:ext cx="539750" cy="3175"/>
            </a:xfrm>
            <a:custGeom>
              <a:avLst/>
              <a:gdLst/>
              <a:ahLst/>
              <a:cxnLst/>
              <a:rect l="l" t="t" r="r" b="b"/>
              <a:pathLst>
                <a:path w="539750" h="3175">
                  <a:moveTo>
                    <a:pt x="0" y="0"/>
                  </a:moveTo>
                  <a:lnTo>
                    <a:pt x="539496" y="0"/>
                  </a:lnTo>
                </a:path>
                <a:path w="539750" h="3175">
                  <a:moveTo>
                    <a:pt x="204215" y="3048"/>
                  </a:moveTo>
                  <a:lnTo>
                    <a:pt x="380999" y="3048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10784" y="996696"/>
              <a:ext cx="2170176" cy="1005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74191" y="996696"/>
            <a:ext cx="1103630" cy="384175"/>
            <a:chOff x="774191" y="996696"/>
            <a:chExt cx="1103630" cy="384175"/>
          </a:xfrm>
        </p:grpSpPr>
        <p:sp>
          <p:nvSpPr>
            <p:cNvPr id="6" name="object 6"/>
            <p:cNvSpPr/>
            <p:nvPr/>
          </p:nvSpPr>
          <p:spPr>
            <a:xfrm>
              <a:off x="1722119" y="1065276"/>
              <a:ext cx="48895" cy="3175"/>
            </a:xfrm>
            <a:custGeom>
              <a:avLst/>
              <a:gdLst/>
              <a:ahLst/>
              <a:cxnLst/>
              <a:rect l="l" t="t" r="r" b="b"/>
              <a:pathLst>
                <a:path w="48894" h="3175">
                  <a:moveTo>
                    <a:pt x="0" y="0"/>
                  </a:moveTo>
                  <a:lnTo>
                    <a:pt x="48768" y="0"/>
                  </a:lnTo>
                </a:path>
                <a:path w="48894" h="3175">
                  <a:moveTo>
                    <a:pt x="0" y="3048"/>
                  </a:moveTo>
                  <a:lnTo>
                    <a:pt x="48768" y="3048"/>
                  </a:lnTo>
                </a:path>
              </a:pathLst>
            </a:custGeom>
            <a:ln w="3175">
              <a:solidFill>
                <a:srgbClr val="28B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191" y="996696"/>
              <a:ext cx="1103376" cy="192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4711" y="1188720"/>
              <a:ext cx="198119" cy="33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191" y="1188720"/>
              <a:ext cx="313944" cy="426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8135" y="1223772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21335" y="0"/>
                  </a:moveTo>
                  <a:lnTo>
                    <a:pt x="76200" y="0"/>
                  </a:lnTo>
                </a:path>
                <a:path w="76200" h="6350">
                  <a:moveTo>
                    <a:pt x="21335" y="3048"/>
                  </a:moveTo>
                  <a:lnTo>
                    <a:pt x="76200" y="3048"/>
                  </a:lnTo>
                </a:path>
                <a:path w="76200" h="6350">
                  <a:moveTo>
                    <a:pt x="0" y="6095"/>
                  </a:moveTo>
                  <a:lnTo>
                    <a:pt x="57912" y="609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4191" y="123291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3175">
              <a:solidFill>
                <a:srgbClr val="73F1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4607" y="1232916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18287" y="0"/>
                  </a:moveTo>
                  <a:lnTo>
                    <a:pt x="76200" y="0"/>
                  </a:lnTo>
                </a:path>
                <a:path w="76200" h="6350">
                  <a:moveTo>
                    <a:pt x="0" y="3048"/>
                  </a:moveTo>
                  <a:lnTo>
                    <a:pt x="54864" y="3048"/>
                  </a:lnTo>
                </a:path>
                <a:path w="76200" h="6350">
                  <a:moveTo>
                    <a:pt x="0" y="6096"/>
                  </a:moveTo>
                  <a:lnTo>
                    <a:pt x="54864" y="6096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191" y="1234440"/>
              <a:ext cx="234695" cy="1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6695" y="1242060"/>
              <a:ext cx="97790" cy="9525"/>
            </a:xfrm>
            <a:custGeom>
              <a:avLst/>
              <a:gdLst/>
              <a:ahLst/>
              <a:cxnLst/>
              <a:rect l="l" t="t" r="r" b="b"/>
              <a:pathLst>
                <a:path w="97790" h="9525">
                  <a:moveTo>
                    <a:pt x="36575" y="0"/>
                  </a:moveTo>
                  <a:lnTo>
                    <a:pt x="97535" y="0"/>
                  </a:lnTo>
                </a:path>
                <a:path w="97790" h="9525">
                  <a:moveTo>
                    <a:pt x="21335" y="3048"/>
                  </a:moveTo>
                  <a:lnTo>
                    <a:pt x="76199" y="3048"/>
                  </a:lnTo>
                </a:path>
                <a:path w="97790" h="9525">
                  <a:moveTo>
                    <a:pt x="0" y="6095"/>
                  </a:moveTo>
                  <a:lnTo>
                    <a:pt x="57912" y="6095"/>
                  </a:lnTo>
                </a:path>
                <a:path w="97790" h="9525">
                  <a:moveTo>
                    <a:pt x="0" y="9143"/>
                  </a:moveTo>
                  <a:lnTo>
                    <a:pt x="57912" y="9143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191" y="1222248"/>
              <a:ext cx="438911" cy="914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191" y="1313688"/>
              <a:ext cx="164592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5715" y="13776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1524" y="1524"/>
                  </a:moveTo>
                  <a:lnTo>
                    <a:pt x="1524" y="1524"/>
                  </a:lnTo>
                </a:path>
              </a:pathLst>
            </a:custGeom>
            <a:ln w="3175">
              <a:solidFill>
                <a:srgbClr val="70F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30072" y="287223"/>
            <a:ext cx="8940165" cy="5873916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Exemple: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(</a:t>
            </a:r>
            <a:r>
              <a:rPr sz="2800" b="1" spc="-15">
                <a:latin typeface="Constantia"/>
                <a:cs typeface="Constantia"/>
              </a:rPr>
              <a:t>Même</a:t>
            </a:r>
            <a:r>
              <a:rPr sz="2800" b="1" spc="-200">
                <a:latin typeface="Constantia"/>
                <a:cs typeface="Constantia"/>
              </a:rPr>
              <a:t> </a:t>
            </a:r>
            <a:r>
              <a:rPr sz="2800" b="1" spc="-10">
                <a:latin typeface="Constantia"/>
                <a:cs typeface="Constantia"/>
              </a:rPr>
              <a:t>grammaire)</a:t>
            </a:r>
            <a:endParaRPr sz="2800">
              <a:latin typeface="Constantia"/>
              <a:cs typeface="Constantia"/>
            </a:endParaRPr>
          </a:p>
          <a:p>
            <a:pPr marL="50800" marR="2745105" indent="362585">
              <a:lnSpc>
                <a:spcPct val="116700"/>
              </a:lnSpc>
              <a:spcBef>
                <a:spcPts val="65"/>
              </a:spcBef>
              <a:tabLst>
                <a:tab pos="855344" algn="l"/>
              </a:tabLst>
            </a:pPr>
            <a:r>
              <a:rPr lang="fr-FR" sz="2800" spc="5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lang="fr-FR" sz="2800" spc="5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lang="fr-FR" sz="2800" b="1" spc="-5">
                <a:latin typeface="Constantia"/>
                <a:cs typeface="Constantia"/>
              </a:rPr>
              <a:t>Calculer </a:t>
            </a:r>
            <a:r>
              <a:rPr lang="fr-FR" sz="2800" b="1" spc="-10">
                <a:solidFill>
                  <a:srgbClr val="FF0000"/>
                </a:solidFill>
                <a:latin typeface="Constantia"/>
                <a:cs typeface="Constantia"/>
              </a:rPr>
              <a:t>Follow(</a:t>
            </a:r>
            <a:r>
              <a:rPr lang="fr-FR" sz="2800" b="1" spc="-10">
                <a:solidFill>
                  <a:srgbClr val="996600"/>
                </a:solidFill>
                <a:latin typeface="Arial Unicode MS"/>
                <a:cs typeface="Arial Unicode MS"/>
              </a:rPr>
              <a:t>S</a:t>
            </a:r>
            <a:r>
              <a:rPr lang="fr-FR" sz="2800" b="1" spc="-10">
                <a:solidFill>
                  <a:srgbClr val="FF0000"/>
                </a:solidFill>
                <a:latin typeface="Constantia"/>
                <a:cs typeface="Constantia"/>
              </a:rPr>
              <a:t>) </a:t>
            </a:r>
            <a:r>
              <a:rPr lang="fr-FR" sz="2800" b="1">
                <a:latin typeface="Constantia"/>
                <a:cs typeface="Constantia"/>
              </a:rPr>
              <a:t>et</a:t>
            </a:r>
            <a:r>
              <a:rPr lang="fr-FR" sz="2800" b="1" spc="-370">
                <a:latin typeface="Constantia"/>
                <a:cs typeface="Constantia"/>
              </a:rPr>
              <a:t> </a:t>
            </a:r>
            <a:r>
              <a:rPr lang="fr-FR" sz="2800" b="1" spc="-10">
                <a:solidFill>
                  <a:srgbClr val="FF0000"/>
                </a:solidFill>
                <a:latin typeface="Constantia"/>
                <a:cs typeface="Constantia"/>
              </a:rPr>
              <a:t>Follow</a:t>
            </a:r>
            <a:r>
              <a:rPr lang="fr-FR" sz="2850" b="1" spc="-15" baseline="-19005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lang="fr-FR" sz="2800" b="1" spc="-1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lang="fr-FR" sz="2800" b="1" spc="-10">
                <a:solidFill>
                  <a:srgbClr val="996600"/>
                </a:solidFill>
                <a:latin typeface="Arial Unicode MS"/>
                <a:cs typeface="Arial Unicode MS"/>
              </a:rPr>
              <a:t>S</a:t>
            </a:r>
            <a:r>
              <a:rPr lang="fr-FR" sz="2800" b="1" spc="-10">
                <a:solidFill>
                  <a:srgbClr val="FF0000"/>
                </a:solidFill>
                <a:latin typeface="Constantia"/>
                <a:cs typeface="Constantia"/>
              </a:rPr>
              <a:t>)  Follow(</a:t>
            </a:r>
            <a:r>
              <a:rPr lang="fr-FR" sz="2800" b="1" spc="-10">
                <a:solidFill>
                  <a:srgbClr val="996600"/>
                </a:solidFill>
                <a:latin typeface="Arial Unicode MS"/>
                <a:cs typeface="Arial Unicode MS"/>
              </a:rPr>
              <a:t>S</a:t>
            </a:r>
            <a:r>
              <a:rPr lang="fr-FR" sz="2800" b="1" spc="-10">
                <a:solidFill>
                  <a:srgbClr val="FF0000"/>
                </a:solidFill>
                <a:latin typeface="Constantia"/>
                <a:cs typeface="Arial Unicode MS"/>
              </a:rPr>
              <a:t>)</a:t>
            </a:r>
            <a:r>
              <a:rPr lang="fr-FR" sz="2800" b="1" spc="-10">
                <a:latin typeface="Constantia"/>
                <a:cs typeface="Arial Unicode MS"/>
              </a:rPr>
              <a:t>=</a:t>
            </a:r>
            <a:r>
              <a:rPr lang="fr-FR" sz="3200" b="1" spc="-10">
                <a:solidFill>
                  <a:srgbClr val="FF00FF"/>
                </a:solidFill>
                <a:latin typeface="Constantia"/>
                <a:cs typeface="Arial Unicode MS"/>
              </a:rPr>
              <a:t>{</a:t>
            </a:r>
            <a:r>
              <a:rPr lang="fr-FR" sz="3200" b="1" spc="-10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lang="fr-FR" sz="3200" b="1" spc="-10">
                <a:latin typeface="Constantia"/>
                <a:cs typeface="Constantia"/>
              </a:rPr>
              <a:t>,</a:t>
            </a:r>
            <a:r>
              <a:rPr lang="fr-FR" sz="3200" b="1" spc="-80">
                <a:latin typeface="Constantia"/>
                <a:cs typeface="Constantia"/>
              </a:rPr>
              <a:t> </a:t>
            </a:r>
            <a:r>
              <a:rPr lang="fr-FR" sz="3200" b="1" spc="-5">
                <a:solidFill>
                  <a:srgbClr val="008080"/>
                </a:solidFill>
                <a:latin typeface="Constantia"/>
                <a:cs typeface="Constantia"/>
              </a:rPr>
              <a:t>b</a:t>
            </a:r>
            <a:endParaRPr lang="fr-FR" sz="3200" b="1" spc="-5">
              <a:solidFill>
                <a:srgbClr val="FF00FF"/>
              </a:solidFill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</a:pPr>
            <a:r>
              <a:rPr lang="fr-FR" sz="3200" b="1" spc="-20">
                <a:solidFill>
                  <a:srgbClr val="FF0000"/>
                </a:solidFill>
                <a:latin typeface="Constantia"/>
                <a:cs typeface="Constantia"/>
              </a:rPr>
              <a:t>Follow</a:t>
            </a:r>
            <a:r>
              <a:rPr lang="fr-FR" sz="3150" b="1" spc="-30" baseline="-19841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lang="fr-FR" sz="3200" b="1" spc="-2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lang="fr-FR" sz="3200" b="1" spc="-20">
                <a:solidFill>
                  <a:srgbClr val="996600"/>
                </a:solidFill>
                <a:latin typeface="Arial Unicode MS"/>
                <a:cs typeface="Arial Unicode MS"/>
              </a:rPr>
              <a:t>S</a:t>
            </a:r>
            <a:r>
              <a:rPr lang="fr-FR" sz="3200" b="1" spc="-2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lang="fr-FR" sz="2800" b="1" spc="-20">
                <a:latin typeface="Constantia"/>
                <a:cs typeface="Constantia"/>
              </a:rPr>
              <a:t>=</a:t>
            </a:r>
            <a:r>
              <a:rPr lang="fr-FR" sz="3200" b="1" spc="-20">
                <a:solidFill>
                  <a:srgbClr val="FF00FF"/>
                </a:solidFill>
                <a:latin typeface="Constantia"/>
                <a:cs typeface="Constantia"/>
              </a:rPr>
              <a:t>{</a:t>
            </a:r>
            <a:r>
              <a:rPr lang="fr-FR" sz="3200" b="1" spc="-20">
                <a:solidFill>
                  <a:srgbClr val="008080"/>
                </a:solidFill>
                <a:latin typeface="Constantia"/>
                <a:cs typeface="Constantia"/>
              </a:rPr>
              <a:t>ab</a:t>
            </a:r>
            <a:r>
              <a:rPr lang="fr-FR" sz="3200" b="1" spc="-20">
                <a:latin typeface="Constantia"/>
                <a:cs typeface="Constantia"/>
              </a:rPr>
              <a:t>, </a:t>
            </a:r>
            <a:r>
              <a:rPr lang="fr-FR" sz="3200" b="1" spc="-15">
                <a:solidFill>
                  <a:srgbClr val="008080"/>
                </a:solidFill>
                <a:latin typeface="Constantia"/>
                <a:cs typeface="Constantia"/>
              </a:rPr>
              <a:t>aa</a:t>
            </a:r>
            <a:r>
              <a:rPr lang="fr-FR" sz="3200" b="1" spc="-15">
                <a:latin typeface="Constantia"/>
                <a:cs typeface="Constantia"/>
              </a:rPr>
              <a:t>, </a:t>
            </a:r>
            <a:r>
              <a:rPr lang="fr-FR" sz="3200" b="1" spc="-30">
                <a:solidFill>
                  <a:srgbClr val="008080"/>
                </a:solidFill>
                <a:latin typeface="Constantia"/>
                <a:cs typeface="Constantia"/>
              </a:rPr>
              <a:t>bb</a:t>
            </a:r>
            <a:r>
              <a:rPr lang="fr-FR" sz="3200" b="1" spc="-30">
                <a:latin typeface="Constantia"/>
                <a:cs typeface="Constantia"/>
              </a:rPr>
              <a:t>,</a:t>
            </a:r>
            <a:r>
              <a:rPr lang="fr-FR" sz="3200" b="1" spc="-65">
                <a:latin typeface="Constantia"/>
                <a:cs typeface="Constantia"/>
              </a:rPr>
              <a:t> </a:t>
            </a:r>
            <a:r>
              <a:rPr lang="fr-FR" sz="3200" b="1" spc="-10">
                <a:solidFill>
                  <a:srgbClr val="008080"/>
                </a:solidFill>
                <a:latin typeface="Constantia"/>
                <a:cs typeface="Constantia"/>
              </a:rPr>
              <a:t>ba</a:t>
            </a:r>
            <a:r>
              <a:rPr lang="fr-FR" sz="3200" b="1" spc="-10">
                <a:solidFill>
                  <a:srgbClr val="FF00FF"/>
                </a:solidFill>
                <a:latin typeface="Constantia"/>
                <a:cs typeface="Constantia"/>
              </a:rPr>
              <a:t>}</a:t>
            </a:r>
            <a:endParaRPr lang="fr-FR" sz="3200">
              <a:latin typeface="Constantia"/>
              <a:cs typeface="Constantia"/>
            </a:endParaRPr>
          </a:p>
          <a:p>
            <a:pPr marL="50800">
              <a:lnSpc>
                <a:spcPts val="3654"/>
              </a:lnSpc>
              <a:spcBef>
                <a:spcPts val="600"/>
              </a:spcBef>
            </a:pPr>
            <a:r>
              <a:rPr sz="3200" b="1" u="heavy" spc="-2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Algorithme </a:t>
            </a:r>
            <a:r>
              <a:rPr sz="3200" b="1" u="heavy" spc="-25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de </a:t>
            </a:r>
            <a:r>
              <a:rPr sz="3200" b="1" u="heavy" spc="-2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construction </a:t>
            </a:r>
            <a:r>
              <a:rPr sz="3200" b="1" u="heavy" spc="-25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de la </a:t>
            </a:r>
            <a:r>
              <a:rPr sz="3200" b="1" u="heavy" spc="-6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TA</a:t>
            </a:r>
            <a:r>
              <a:rPr sz="3200" b="1" u="heavy" spc="-35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 </a:t>
            </a:r>
            <a:r>
              <a:rPr sz="3200" b="1" u="heavy" spc="-5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LL(1):</a:t>
            </a:r>
            <a:endParaRPr sz="3200">
              <a:latin typeface="Constantia"/>
              <a:cs typeface="Constantia"/>
            </a:endParaRPr>
          </a:p>
          <a:p>
            <a:pPr marL="50800">
              <a:lnSpc>
                <a:spcPts val="2895"/>
              </a:lnSpc>
              <a:tabLst>
                <a:tab pos="1678305" algn="l"/>
              </a:tabLst>
            </a:pPr>
            <a:r>
              <a:rPr sz="2800" spc="-5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 b="1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</a:t>
            </a:r>
            <a:r>
              <a:rPr sz="2800" b="1" u="heavy" spc="-8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: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2800" b="1" spc="-20">
                <a:latin typeface="Constantia"/>
                <a:cs typeface="Constantia"/>
              </a:rPr>
              <a:t>Une </a:t>
            </a:r>
            <a:r>
              <a:rPr sz="2800" b="1" spc="-15">
                <a:latin typeface="Constantia"/>
                <a:cs typeface="Constantia"/>
              </a:rPr>
              <a:t>grammaire </a:t>
            </a:r>
            <a:r>
              <a:rPr sz="2800" b="1" i="1" spc="10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 spc="10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(X,V,S</a:t>
            </a:r>
            <a:r>
              <a:rPr sz="2800" b="1" spc="-29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25">
                <a:solidFill>
                  <a:srgbClr val="996600"/>
                </a:solidFill>
                <a:latin typeface="Arial Unicode MS"/>
                <a:cs typeface="Arial Unicode MS"/>
              </a:rPr>
              <a:t>,P)</a:t>
            </a:r>
            <a:endParaRPr sz="2800">
              <a:latin typeface="Arial Unicode MS"/>
              <a:cs typeface="Arial Unicode MS"/>
            </a:endParaRPr>
          </a:p>
          <a:p>
            <a:pPr marL="50800">
              <a:lnSpc>
                <a:spcPts val="3960"/>
              </a:lnSpc>
              <a:tabLst>
                <a:tab pos="1492250" algn="l"/>
                <a:tab pos="2851785" algn="l"/>
                <a:tab pos="4439285" algn="l"/>
                <a:tab pos="5378450" algn="l"/>
                <a:tab pos="6265545" algn="l"/>
              </a:tabLst>
            </a:pPr>
            <a:r>
              <a:rPr sz="2800" spc="1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 b="1" u="heavy" spc="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Sortie:</a:t>
            </a:r>
            <a:r>
              <a:rPr sz="2800" b="1" spc="10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2800" b="1" spc="-20">
                <a:latin typeface="Constantia"/>
                <a:cs typeface="Constantia"/>
              </a:rPr>
              <a:t>Une</a:t>
            </a:r>
            <a:r>
              <a:rPr sz="2800" b="1" spc="-135">
                <a:latin typeface="Constantia"/>
                <a:cs typeface="Constantia"/>
              </a:rPr>
              <a:t> </a:t>
            </a:r>
            <a:r>
              <a:rPr sz="2800" b="1" spc="-45">
                <a:latin typeface="Constantia"/>
                <a:cs typeface="Constantia"/>
              </a:rPr>
              <a:t>TA	</a:t>
            </a:r>
            <a:r>
              <a:rPr sz="3600" b="1" i="1" spc="-5">
                <a:solidFill>
                  <a:srgbClr val="FF0000"/>
                </a:solidFill>
                <a:latin typeface="Monotype Corsiva"/>
                <a:cs typeface="Monotype Corsiva"/>
              </a:rPr>
              <a:t>M 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[</a:t>
            </a: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-4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800" b="1" spc="-8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]	</a:t>
            </a:r>
            <a:r>
              <a:rPr sz="2800" b="1" spc="-30">
                <a:latin typeface="Constantia"/>
                <a:cs typeface="Constantia"/>
              </a:rPr>
              <a:t>avec	</a:t>
            </a: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5">
                <a:solidFill>
                  <a:srgbClr val="008080"/>
                </a:solidFill>
                <a:latin typeface="Symbol"/>
                <a:cs typeface="Symbol"/>
              </a:rPr>
              <a:t></a:t>
            </a: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V	</a:t>
            </a:r>
            <a:r>
              <a:rPr sz="2800" b="1">
                <a:latin typeface="Constantia"/>
                <a:cs typeface="Constantia"/>
              </a:rPr>
              <a:t>et </a:t>
            </a:r>
            <a:r>
              <a:rPr sz="2800" b="1" spc="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2800" b="1" spc="5">
                <a:solidFill>
                  <a:srgbClr val="996600"/>
                </a:solidFill>
                <a:latin typeface="Symbol"/>
                <a:cs typeface="Symbol"/>
              </a:rPr>
              <a:t></a:t>
            </a:r>
            <a:r>
              <a:rPr sz="2800" b="1" spc="-26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800" b="1" spc="5">
                <a:solidFill>
                  <a:srgbClr val="996600"/>
                </a:solidFill>
                <a:latin typeface="Constantia"/>
                <a:cs typeface="Constantia"/>
              </a:rPr>
              <a:t>X</a:t>
            </a:r>
            <a:endParaRPr sz="2800">
              <a:latin typeface="Constantia"/>
              <a:cs typeface="Constantia"/>
            </a:endParaRPr>
          </a:p>
          <a:p>
            <a:pPr marL="50800">
              <a:lnSpc>
                <a:spcPts val="3279"/>
              </a:lnSpc>
            </a:pPr>
            <a:r>
              <a:rPr sz="2800" spc="5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 b="1" u="heavy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Méthode:</a:t>
            </a:r>
            <a:endParaRPr sz="2800">
              <a:latin typeface="Constantia"/>
              <a:cs typeface="Constantia"/>
            </a:endParaRPr>
          </a:p>
          <a:p>
            <a:pPr marL="946785" marR="3223260" indent="-895985">
              <a:lnSpc>
                <a:spcPct val="100000"/>
              </a:lnSpc>
              <a:spcBef>
                <a:spcPts val="25"/>
              </a:spcBef>
              <a:tabLst>
                <a:tab pos="565785" algn="l"/>
                <a:tab pos="2625725" algn="l"/>
                <a:tab pos="3021965" algn="l"/>
                <a:tab pos="4698365" algn="l"/>
                <a:tab pos="5052060" algn="l"/>
              </a:tabLst>
            </a:pPr>
            <a:r>
              <a:rPr sz="2600" b="1" spc="5">
                <a:solidFill>
                  <a:srgbClr val="FF0000"/>
                </a:solidFill>
                <a:latin typeface="Arial Unicode MS"/>
                <a:cs typeface="Arial Unicode MS"/>
              </a:rPr>
              <a:t>1.	</a:t>
            </a:r>
            <a:r>
              <a:rPr sz="2600" b="1" u="heavy" spc="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Pour</a:t>
            </a:r>
            <a:r>
              <a:rPr sz="2600" b="1" u="heavy" spc="-6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 </a:t>
            </a:r>
            <a:r>
              <a:rPr sz="2600" b="1" u="heavy" spc="1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chaque</a:t>
            </a:r>
            <a:r>
              <a:rPr sz="2600" b="1" spc="10">
                <a:solidFill>
                  <a:srgbClr val="996600"/>
                </a:solidFill>
                <a:latin typeface="Arial Unicode MS"/>
                <a:cs typeface="Arial Unicode MS"/>
              </a:rPr>
              <a:t>	</a:t>
            </a:r>
            <a:r>
              <a:rPr sz="2800" b="1">
                <a:latin typeface="Constantia"/>
                <a:cs typeface="Constantia"/>
              </a:rPr>
              <a:t>RP </a:t>
            </a:r>
            <a:r>
              <a:rPr sz="2800" b="1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A </a:t>
            </a:r>
            <a:r>
              <a:rPr sz="2800" b="1" spc="5">
                <a:solidFill>
                  <a:srgbClr val="008080"/>
                </a:solidFill>
                <a:latin typeface="Times New Roman"/>
                <a:cs typeface="Times New Roman"/>
              </a:rPr>
              <a:t>→</a:t>
            </a:r>
            <a:r>
              <a:rPr sz="2800" b="1" spc="-13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800" b="1" spc="-25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FF"/>
                </a:solidFill>
                <a:latin typeface="Constantia"/>
                <a:cs typeface="Constantia"/>
              </a:rPr>
              <a:t>)	</a:t>
            </a:r>
            <a:r>
              <a:rPr sz="2600" b="1" u="heavy" spc="1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faire </a:t>
            </a:r>
            <a:r>
              <a:rPr sz="2600" b="1" spc="1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600" b="1" u="heavy" spc="1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Pou</a:t>
            </a:r>
            <a:r>
              <a:rPr sz="2600" b="1" u="heavy" spc="-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r</a:t>
            </a:r>
            <a:r>
              <a:rPr sz="2600" b="1" u="heavy" spc="-8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 </a:t>
            </a:r>
            <a:r>
              <a:rPr sz="2600" b="1" u="heavy" spc="1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chaqu</a:t>
            </a:r>
            <a:r>
              <a:rPr sz="2600" b="1" u="heavy" spc="-1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e</a:t>
            </a:r>
            <a:r>
              <a:rPr sz="2600" b="1">
                <a:solidFill>
                  <a:srgbClr val="996600"/>
                </a:solidFill>
                <a:latin typeface="Arial Unicode MS"/>
                <a:cs typeface="Arial Unicode MS"/>
              </a:rPr>
              <a:t>	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-11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10">
                <a:solidFill>
                  <a:srgbClr val="008080"/>
                </a:solidFill>
                <a:latin typeface="Symbol"/>
                <a:cs typeface="Symbol"/>
              </a:rPr>
              <a:t></a:t>
            </a:r>
            <a:r>
              <a:rPr sz="2800" b="1" spc="-20">
                <a:solidFill>
                  <a:srgbClr val="FF0000"/>
                </a:solidFill>
                <a:latin typeface="Constantia"/>
                <a:cs typeface="Constantia"/>
              </a:rPr>
              <a:t>Firs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800" b="1" spc="-6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)	</a:t>
            </a:r>
            <a:r>
              <a:rPr sz="2600" b="1" u="heavy" spc="1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faire</a:t>
            </a:r>
            <a:endParaRPr sz="2600">
              <a:latin typeface="Arial Unicode MS"/>
              <a:ea typeface="Arial Unicode MS"/>
              <a:cs typeface="Arial Unicode MS"/>
            </a:endParaRPr>
          </a:p>
          <a:p>
            <a:pPr marL="1135380">
              <a:lnSpc>
                <a:spcPts val="4000"/>
              </a:lnSpc>
              <a:tabLst>
                <a:tab pos="2552700" algn="l"/>
                <a:tab pos="7954009" algn="l"/>
              </a:tabLst>
            </a:pPr>
            <a:r>
              <a:rPr sz="2800" b="1" spc="-20">
                <a:latin typeface="Constantia"/>
                <a:cs typeface="Constantia"/>
              </a:rPr>
              <a:t>Ajouter	</a:t>
            </a:r>
            <a:r>
              <a:rPr sz="2800" b="1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A </a:t>
            </a:r>
            <a:r>
              <a:rPr sz="2800" b="1" spc="5">
                <a:solidFill>
                  <a:srgbClr val="008080"/>
                </a:solidFill>
                <a:latin typeface="Times New Roman"/>
                <a:cs typeface="Times New Roman"/>
              </a:rPr>
              <a:t>→ 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800" b="1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FF"/>
                </a:solidFill>
                <a:latin typeface="Constantia"/>
                <a:cs typeface="Constantia"/>
              </a:rPr>
              <a:t>) </a:t>
            </a:r>
            <a:r>
              <a:rPr sz="2800" b="1">
                <a:latin typeface="Constantia"/>
                <a:cs typeface="Constantia"/>
              </a:rPr>
              <a:t>à </a:t>
            </a:r>
            <a:r>
              <a:rPr sz="2800" b="1" spc="-15">
                <a:latin typeface="Constantia"/>
                <a:cs typeface="Constantia"/>
              </a:rPr>
              <a:t>la </a:t>
            </a:r>
            <a:r>
              <a:rPr sz="2800" b="1" spc="-45">
                <a:latin typeface="Constantia"/>
                <a:cs typeface="Constantia"/>
              </a:rPr>
              <a:t>TA </a:t>
            </a:r>
            <a:r>
              <a:rPr sz="3600" b="1" i="1" spc="-5">
                <a:solidFill>
                  <a:srgbClr val="FF0000"/>
                </a:solidFill>
                <a:latin typeface="Monotype Corsiva"/>
                <a:cs typeface="Monotype Corsiva"/>
              </a:rPr>
              <a:t>M 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[</a:t>
            </a: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-484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];</a:t>
            </a:r>
            <a:r>
              <a:rPr sz="2800" b="1" spc="-2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fpour;	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fpour</a:t>
            </a:r>
            <a:endParaRPr sz="28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  <a:tabLst>
                <a:tab pos="565785" algn="l"/>
                <a:tab pos="1062355" algn="l"/>
                <a:tab pos="3263265" algn="l"/>
              </a:tabLst>
            </a:pPr>
            <a:r>
              <a:rPr sz="2600" b="1" spc="5">
                <a:solidFill>
                  <a:srgbClr val="FF0000"/>
                </a:solidFill>
                <a:latin typeface="Arial Unicode MS"/>
                <a:cs typeface="Arial Unicode MS"/>
              </a:rPr>
              <a:t>2.	</a:t>
            </a:r>
            <a:r>
              <a:rPr sz="2600" b="1" u="heavy" spc="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Si</a:t>
            </a:r>
            <a:r>
              <a:rPr sz="2600" b="1" spc="5">
                <a:solidFill>
                  <a:srgbClr val="996600"/>
                </a:solidFill>
                <a:latin typeface="Arial Unicode MS"/>
                <a:cs typeface="Arial Unicode MS"/>
              </a:rPr>
              <a:t>	</a:t>
            </a:r>
            <a:r>
              <a:rPr sz="3200" b="1" spc="-15">
                <a:solidFill>
                  <a:srgbClr val="008080"/>
                </a:solidFill>
                <a:latin typeface="Symbol"/>
                <a:cs typeface="Symbol"/>
              </a:rPr>
              <a:t></a:t>
            </a:r>
            <a:r>
              <a:rPr sz="3200" b="1" spc="-1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3200" b="1" spc="-5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200" b="1" spc="-2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3200" b="1" spc="-25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3200" b="1" spc="-25">
                <a:solidFill>
                  <a:srgbClr val="FF0000"/>
                </a:solidFill>
                <a:latin typeface="Constantia"/>
                <a:cs typeface="Constantia"/>
              </a:rPr>
              <a:t>)	</a:t>
            </a:r>
            <a:r>
              <a:rPr sz="2600" b="1" u="heavy" spc="1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alors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4283" y="6147308"/>
            <a:ext cx="193103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u="heavy" spc="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Pour</a:t>
            </a:r>
            <a:r>
              <a:rPr sz="2600" b="1" u="heavy" spc="4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 </a:t>
            </a:r>
            <a:r>
              <a:rPr sz="2600" b="1" u="heavy" spc="1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chaque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5691" y="6119876"/>
            <a:ext cx="29978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28545" algn="l"/>
              </a:tabLst>
            </a:pP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10">
                <a:solidFill>
                  <a:srgbClr val="008080"/>
                </a:solidFill>
                <a:latin typeface="Symbol"/>
                <a:cs typeface="Symbol"/>
              </a:rPr>
              <a:t></a:t>
            </a:r>
            <a:r>
              <a:rPr sz="2800" b="1" spc="-25">
                <a:solidFill>
                  <a:srgbClr val="FF0000"/>
                </a:solidFill>
                <a:latin typeface="Constantia"/>
                <a:cs typeface="Constantia"/>
              </a:rPr>
              <a:t>Follo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800" b="1" spc="-15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)	</a:t>
            </a:r>
            <a:r>
              <a:rPr sz="2600" b="1" u="heavy" spc="1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faire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6995" y="6513068"/>
            <a:ext cx="5536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sz="2800" b="1" spc="-20">
                <a:latin typeface="Constantia"/>
                <a:cs typeface="Constantia"/>
              </a:rPr>
              <a:t>Ajouter	</a:t>
            </a:r>
            <a:r>
              <a:rPr sz="2800" b="1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-6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008080"/>
                </a:solidFill>
                <a:latin typeface="Times New Roman"/>
                <a:cs typeface="Times New Roman"/>
              </a:rPr>
              <a:t>→</a:t>
            </a:r>
            <a:r>
              <a:rPr sz="2800" b="1" spc="-35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800" b="1" spc="-3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2800" b="1" spc="-80">
                <a:solidFill>
                  <a:srgbClr val="FF00FF"/>
                </a:solidFill>
                <a:latin typeface="Constantia"/>
                <a:cs typeface="Constantia"/>
              </a:rPr>
              <a:t> </a:t>
            </a:r>
            <a:r>
              <a:rPr sz="2800" b="1">
                <a:latin typeface="Constantia"/>
                <a:cs typeface="Constantia"/>
              </a:rPr>
              <a:t>à</a:t>
            </a:r>
            <a:r>
              <a:rPr sz="2800" b="1" spc="-70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la</a:t>
            </a:r>
            <a:r>
              <a:rPr sz="2800" b="1" spc="-105">
                <a:latin typeface="Constantia"/>
                <a:cs typeface="Constantia"/>
              </a:rPr>
              <a:t> </a:t>
            </a:r>
            <a:r>
              <a:rPr sz="2800" b="1" spc="-45">
                <a:latin typeface="Constantia"/>
                <a:cs typeface="Constantia"/>
              </a:rPr>
              <a:t>TA</a:t>
            </a:r>
            <a:r>
              <a:rPr sz="2800" b="1" spc="-125">
                <a:latin typeface="Constantia"/>
                <a:cs typeface="Constantia"/>
              </a:rPr>
              <a:t> </a:t>
            </a:r>
            <a:r>
              <a:rPr sz="3600" b="1" i="1" spc="-5">
                <a:solidFill>
                  <a:srgbClr val="FF0000"/>
                </a:solidFill>
                <a:latin typeface="Monotype Corsiva"/>
                <a:cs typeface="Monotype Corsiva"/>
              </a:rPr>
              <a:t>M</a:t>
            </a:r>
            <a:r>
              <a:rPr sz="3600" b="1" i="1" spc="-175">
                <a:solidFill>
                  <a:srgbClr val="FF0000"/>
                </a:solidFill>
                <a:latin typeface="Monotype Corsiva"/>
                <a:cs typeface="Monotype Corsiva"/>
              </a:rPr>
              <a:t> 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[</a:t>
            </a: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-6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800" b="1" spc="-6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];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0764" y="6613652"/>
            <a:ext cx="9607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fpour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172" y="365252"/>
            <a:ext cx="46132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i="0" spc="-5">
                <a:solidFill>
                  <a:srgbClr val="996600"/>
                </a:solidFill>
                <a:latin typeface="Constantia"/>
                <a:cs typeface="Constantia"/>
              </a:rPr>
              <a:t>Exemple: </a:t>
            </a:r>
            <a:r>
              <a:rPr sz="2800" i="0" spc="-15">
                <a:latin typeface="Constantia"/>
                <a:cs typeface="Constantia"/>
              </a:rPr>
              <a:t>Soit la</a:t>
            </a:r>
            <a:r>
              <a:rPr sz="2800" i="0" spc="-220">
                <a:latin typeface="Constantia"/>
                <a:cs typeface="Constantia"/>
              </a:rPr>
              <a:t> </a:t>
            </a:r>
            <a:r>
              <a:rPr sz="2800" i="0" spc="-15">
                <a:latin typeface="Constantia"/>
                <a:cs typeface="Constantia"/>
              </a:rPr>
              <a:t>grammaire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172" y="871219"/>
            <a:ext cx="7688580" cy="1761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21480">
              <a:lnSpc>
                <a:spcPts val="2790"/>
              </a:lnSpc>
              <a:spcBef>
                <a:spcPts val="105"/>
              </a:spcBef>
              <a:tabLst>
                <a:tab pos="4879975" algn="l"/>
                <a:tab pos="6397625" algn="l"/>
                <a:tab pos="7141845" algn="l"/>
              </a:tabLst>
            </a:pPr>
            <a:r>
              <a:rPr sz="2800" spc="5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sz="2800" spc="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5">
                <a:solidFill>
                  <a:srgbClr val="FF0000"/>
                </a:solidFill>
                <a:latin typeface="Wingdings"/>
                <a:cs typeface="Wingdings"/>
              </a:rPr>
              <a:t></a:t>
            </a:r>
            <a:r>
              <a:rPr sz="2800" spc="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5">
                <a:solidFill>
                  <a:srgbClr val="FF0000"/>
                </a:solidFill>
                <a:latin typeface="Wingdings 2"/>
                <a:cs typeface="Wingdings 2"/>
              </a:rPr>
              <a:t></a:t>
            </a:r>
            <a:r>
              <a:rPr sz="2800" spc="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5">
                <a:solidFill>
                  <a:srgbClr val="FF0000"/>
                </a:solidFill>
                <a:latin typeface="Wingdings 2"/>
                <a:cs typeface="Wingdings 2"/>
              </a:rPr>
              <a:t></a:t>
            </a:r>
            <a:endParaRPr sz="2800">
              <a:latin typeface="Wingdings 2"/>
              <a:cs typeface="Wingdings 2"/>
            </a:endParaRPr>
          </a:p>
          <a:p>
            <a:pPr marL="12700">
              <a:lnSpc>
                <a:spcPts val="3750"/>
              </a:lnSpc>
              <a:tabLst>
                <a:tab pos="5492750" algn="l"/>
              </a:tabLst>
            </a:pPr>
            <a:r>
              <a:rPr sz="36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b}, {S,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A},S, {S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→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aAS</a:t>
            </a:r>
            <a:r>
              <a:rPr sz="2800" b="1" spc="-39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/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b,	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bSA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a}</a:t>
            </a:r>
            <a:r>
              <a:rPr sz="2800" b="1" spc="-28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 Unicode MS"/>
              <a:cs typeface="Arial Unicode MS"/>
            </a:endParaRPr>
          </a:p>
          <a:p>
            <a:pPr marL="640080">
              <a:lnSpc>
                <a:spcPct val="100000"/>
              </a:lnSpc>
              <a:tabLst>
                <a:tab pos="3865245" algn="l"/>
                <a:tab pos="4840605" algn="l"/>
              </a:tabLst>
            </a:pPr>
            <a:r>
              <a:rPr sz="2800" spc="5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800" spc="5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800" b="1" spc="-10">
                <a:latin typeface="Constantia"/>
                <a:cs typeface="Constantia"/>
              </a:rPr>
              <a:t>Construire</a:t>
            </a:r>
            <a:r>
              <a:rPr sz="2800" b="1" spc="-175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la</a:t>
            </a:r>
            <a:r>
              <a:rPr sz="2800" b="1" spc="-100">
                <a:latin typeface="Constantia"/>
                <a:cs typeface="Constantia"/>
              </a:rPr>
              <a:t> </a:t>
            </a:r>
            <a:r>
              <a:rPr sz="2800" b="1" spc="-45">
                <a:latin typeface="Constantia"/>
                <a:cs typeface="Constantia"/>
              </a:rPr>
              <a:t>TA	</a:t>
            </a:r>
            <a:r>
              <a:rPr sz="2800" b="1" spc="-5">
                <a:latin typeface="Constantia"/>
                <a:cs typeface="Constantia"/>
              </a:rPr>
              <a:t>LL(1)	</a:t>
            </a:r>
            <a:r>
              <a:rPr sz="2800" b="1" spc="-15">
                <a:latin typeface="Constantia"/>
                <a:cs typeface="Constantia"/>
              </a:rPr>
              <a:t>de</a:t>
            </a:r>
            <a:r>
              <a:rPr sz="2800" b="1" spc="-55">
                <a:latin typeface="Constantia"/>
                <a:cs typeface="Constantia"/>
              </a:rPr>
              <a:t> </a:t>
            </a:r>
            <a:r>
              <a:rPr sz="2800" b="1" spc="5">
                <a:latin typeface="Constantia"/>
                <a:cs typeface="Constantia"/>
              </a:rPr>
              <a:t>G</a:t>
            </a:r>
            <a:endParaRPr sz="28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40992" y="3203448"/>
          <a:ext cx="6573518" cy="2429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4000" b="1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endParaRPr sz="4000">
                        <a:latin typeface="Constantia"/>
                        <a:cs typeface="Constantia"/>
                      </a:endParaRPr>
                    </a:p>
                  </a:txBody>
                  <a:tcPr marL="0" marR="0" marT="133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4000" b="1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b</a:t>
                      </a:r>
                      <a:endParaRPr sz="4000">
                        <a:latin typeface="Constantia"/>
                        <a:cs typeface="Constantia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4000" b="1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4000">
                        <a:latin typeface="Constantia"/>
                        <a:cs typeface="Constantia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4000" b="1">
                          <a:latin typeface="Constantia"/>
                          <a:cs typeface="Constantia"/>
                        </a:rPr>
                        <a:t>S</a:t>
                      </a:r>
                      <a:endParaRPr sz="4000">
                        <a:latin typeface="Constantia"/>
                        <a:cs typeface="Constanti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400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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400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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336">
                <a:tc>
                  <a:txBody>
                    <a:bodyPr/>
                    <a:lstStyle/>
                    <a:p>
                      <a:pPr marL="3175" algn="ctr">
                        <a:lnSpc>
                          <a:spcPts val="4735"/>
                        </a:lnSpc>
                      </a:pPr>
                      <a:r>
                        <a:rPr sz="4000" b="1"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40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</a:t>
                      </a:r>
                      <a:endParaRPr sz="4000">
                        <a:latin typeface="Wingdings 2"/>
                        <a:cs typeface="Wingdings 2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40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</a:t>
                      </a:r>
                      <a:endParaRPr sz="4000">
                        <a:latin typeface="Wingdings 2"/>
                        <a:cs typeface="Wingdings 2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8172" y="6080252"/>
            <a:ext cx="8719185" cy="8832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6680" marR="12700" indent="-94615">
              <a:lnSpc>
                <a:spcPct val="100699"/>
              </a:lnSpc>
              <a:spcBef>
                <a:spcPts val="85"/>
              </a:spcBef>
              <a:tabLst>
                <a:tab pos="1161415" algn="l"/>
                <a:tab pos="2572385" algn="l"/>
              </a:tabLst>
            </a:pP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Rque:	</a:t>
            </a:r>
            <a:r>
              <a:rPr sz="2800" b="1" spc="-20">
                <a:latin typeface="Constantia"/>
                <a:cs typeface="Constantia"/>
              </a:rPr>
              <a:t>Une </a:t>
            </a:r>
            <a:r>
              <a:rPr sz="2800" b="1" spc="-10">
                <a:latin typeface="Constantia"/>
                <a:cs typeface="Constantia"/>
              </a:rPr>
              <a:t>grammaire </a:t>
            </a:r>
            <a:r>
              <a:rPr sz="2800" b="1" spc="-15">
                <a:latin typeface="Constantia"/>
                <a:cs typeface="Constantia"/>
              </a:rPr>
              <a:t>est dite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LL(1) </a:t>
            </a:r>
            <a:r>
              <a:rPr sz="2800" b="1">
                <a:latin typeface="Constantia"/>
                <a:cs typeface="Constantia"/>
              </a:rPr>
              <a:t>si </a:t>
            </a:r>
            <a:r>
              <a:rPr sz="2800" b="1" spc="-45">
                <a:latin typeface="Constantia"/>
                <a:cs typeface="Constantia"/>
              </a:rPr>
              <a:t>TA </a:t>
            </a:r>
            <a:r>
              <a:rPr sz="2800" b="1" spc="-5">
                <a:latin typeface="Constantia"/>
                <a:cs typeface="Constantia"/>
              </a:rPr>
              <a:t>LL(1) </a:t>
            </a:r>
            <a:r>
              <a:rPr sz="2800" b="1" spc="-25">
                <a:latin typeface="Constantia"/>
                <a:cs typeface="Constantia"/>
              </a:rPr>
              <a:t>est  </a:t>
            </a:r>
            <a:r>
              <a:rPr sz="2800" b="1" spc="-5">
                <a:latin typeface="Constantia"/>
                <a:cs typeface="Constantia"/>
              </a:rPr>
              <a:t>mono-définie	</a:t>
            </a:r>
            <a:r>
              <a:rPr sz="2800" b="1" i="1" spc="5">
                <a:latin typeface="Constantia"/>
                <a:cs typeface="Constantia"/>
              </a:rPr>
              <a:t>ie</a:t>
            </a:r>
            <a:r>
              <a:rPr sz="2800" b="1" i="1" spc="-55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chaque</a:t>
            </a:r>
            <a:r>
              <a:rPr sz="2800" b="1" spc="-100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case</a:t>
            </a:r>
            <a:r>
              <a:rPr sz="2800" b="1" spc="-110">
                <a:latin typeface="Constantia"/>
                <a:cs typeface="Constantia"/>
              </a:rPr>
              <a:t> </a:t>
            </a:r>
            <a:r>
              <a:rPr sz="2800" b="1" spc="-10">
                <a:latin typeface="Constantia"/>
                <a:cs typeface="Constantia"/>
              </a:rPr>
              <a:t>contient</a:t>
            </a:r>
            <a:r>
              <a:rPr sz="2800" b="1" spc="-114">
                <a:latin typeface="Constantia"/>
                <a:cs typeface="Constantia"/>
              </a:rPr>
              <a:t> </a:t>
            </a:r>
            <a:r>
              <a:rPr sz="2800" b="1" spc="-20">
                <a:latin typeface="Constantia"/>
                <a:cs typeface="Constantia"/>
              </a:rPr>
              <a:t>une</a:t>
            </a:r>
            <a:r>
              <a:rPr sz="2800" b="1" spc="-125">
                <a:latin typeface="Constantia"/>
                <a:cs typeface="Constantia"/>
              </a:rPr>
              <a:t> </a:t>
            </a:r>
            <a:r>
              <a:rPr sz="2800" b="1" spc="-10">
                <a:latin typeface="Constantia"/>
                <a:cs typeface="Constantia"/>
              </a:rPr>
              <a:t>seule</a:t>
            </a:r>
            <a:r>
              <a:rPr sz="2800" b="1" spc="-50">
                <a:latin typeface="Constantia"/>
                <a:cs typeface="Constantia"/>
              </a:rPr>
              <a:t> </a:t>
            </a:r>
            <a:r>
              <a:rPr sz="2800" b="1" spc="-165">
                <a:latin typeface="Constantia"/>
                <a:cs typeface="Constantia"/>
              </a:rPr>
              <a:t>RP.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172" y="295147"/>
            <a:ext cx="72072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i="0" u="heavy" spc="-2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Fonctionnement </a:t>
            </a:r>
            <a:r>
              <a:rPr sz="3200" i="0" u="heavy" spc="-45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d’un </a:t>
            </a:r>
            <a:r>
              <a:rPr sz="3200" i="0" u="heavy" spc="-25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analyseur </a:t>
            </a:r>
            <a:r>
              <a:rPr sz="3200" i="0" u="heavy" spc="-15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LL</a:t>
            </a:r>
            <a:r>
              <a:rPr sz="3200" i="0" u="heavy" spc="-9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 </a:t>
            </a:r>
            <a:r>
              <a:rPr sz="3200" i="0" u="heavy" spc="-10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(1)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3583" y="3352800"/>
            <a:ext cx="213359" cy="17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2495" y="3270503"/>
            <a:ext cx="316992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4832" y="3261359"/>
            <a:ext cx="673607" cy="35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8272" y="3258311"/>
            <a:ext cx="850391" cy="316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1440" y="3258311"/>
            <a:ext cx="1581912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1744" y="3237483"/>
            <a:ext cx="390143" cy="307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5520" y="3249167"/>
            <a:ext cx="252983" cy="3535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6896" y="3459479"/>
            <a:ext cx="73151" cy="1249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7583" y="3249167"/>
            <a:ext cx="283464" cy="3413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3583" y="5462015"/>
            <a:ext cx="256031" cy="1798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6400" y="5379720"/>
            <a:ext cx="316992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57983" y="5370576"/>
            <a:ext cx="652272" cy="3413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800" y="5355335"/>
            <a:ext cx="688848" cy="3566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5991" y="5504688"/>
            <a:ext cx="176784" cy="97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14215" y="5355335"/>
            <a:ext cx="1100328" cy="3566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0744" y="5443728"/>
            <a:ext cx="195071" cy="1950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471159" y="5385815"/>
            <a:ext cx="180340" cy="256540"/>
            <a:chOff x="5471159" y="5385815"/>
            <a:chExt cx="180340" cy="256540"/>
          </a:xfrm>
        </p:grpSpPr>
        <p:sp>
          <p:nvSpPr>
            <p:cNvPr id="20" name="object 20"/>
            <p:cNvSpPr/>
            <p:nvPr/>
          </p:nvSpPr>
          <p:spPr>
            <a:xfrm>
              <a:off x="5477255" y="5388863"/>
              <a:ext cx="167640" cy="2499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1159" y="5385815"/>
              <a:ext cx="180340" cy="256540"/>
            </a:xfrm>
            <a:custGeom>
              <a:avLst/>
              <a:gdLst/>
              <a:ahLst/>
              <a:cxnLst/>
              <a:rect l="l" t="t" r="r" b="b"/>
              <a:pathLst>
                <a:path w="180339" h="256539">
                  <a:moveTo>
                    <a:pt x="30479" y="173735"/>
                  </a:moveTo>
                  <a:lnTo>
                    <a:pt x="15239" y="249935"/>
                  </a:lnTo>
                  <a:lnTo>
                    <a:pt x="15239" y="256031"/>
                  </a:lnTo>
                  <a:lnTo>
                    <a:pt x="39624" y="256031"/>
                  </a:lnTo>
                  <a:lnTo>
                    <a:pt x="42672" y="252983"/>
                  </a:lnTo>
                  <a:lnTo>
                    <a:pt x="24384" y="252983"/>
                  </a:lnTo>
                  <a:lnTo>
                    <a:pt x="18287" y="246887"/>
                  </a:lnTo>
                  <a:lnTo>
                    <a:pt x="25603" y="246887"/>
                  </a:lnTo>
                  <a:lnTo>
                    <a:pt x="39014" y="179831"/>
                  </a:lnTo>
                  <a:lnTo>
                    <a:pt x="33527" y="179831"/>
                  </a:lnTo>
                  <a:lnTo>
                    <a:pt x="30479" y="173735"/>
                  </a:lnTo>
                  <a:close/>
                </a:path>
                <a:path w="180339" h="256539">
                  <a:moveTo>
                    <a:pt x="103631" y="173735"/>
                  </a:moveTo>
                  <a:lnTo>
                    <a:pt x="85343" y="249935"/>
                  </a:lnTo>
                  <a:lnTo>
                    <a:pt x="88391" y="256031"/>
                  </a:lnTo>
                  <a:lnTo>
                    <a:pt x="112775" y="256031"/>
                  </a:lnTo>
                  <a:lnTo>
                    <a:pt x="115824" y="252983"/>
                  </a:lnTo>
                  <a:lnTo>
                    <a:pt x="94487" y="252983"/>
                  </a:lnTo>
                  <a:lnTo>
                    <a:pt x="91439" y="246887"/>
                  </a:lnTo>
                  <a:lnTo>
                    <a:pt x="95951" y="246887"/>
                  </a:lnTo>
                  <a:lnTo>
                    <a:pt x="112044" y="179831"/>
                  </a:lnTo>
                  <a:lnTo>
                    <a:pt x="106679" y="179831"/>
                  </a:lnTo>
                  <a:lnTo>
                    <a:pt x="103631" y="173735"/>
                  </a:lnTo>
                  <a:close/>
                </a:path>
                <a:path w="180339" h="256539">
                  <a:moveTo>
                    <a:pt x="25603" y="246887"/>
                  </a:moveTo>
                  <a:lnTo>
                    <a:pt x="18287" y="246887"/>
                  </a:lnTo>
                  <a:lnTo>
                    <a:pt x="24384" y="252983"/>
                  </a:lnTo>
                  <a:lnTo>
                    <a:pt x="25603" y="246887"/>
                  </a:lnTo>
                  <a:close/>
                </a:path>
                <a:path w="180339" h="256539">
                  <a:moveTo>
                    <a:pt x="34259" y="246887"/>
                  </a:moveTo>
                  <a:lnTo>
                    <a:pt x="25603" y="246887"/>
                  </a:lnTo>
                  <a:lnTo>
                    <a:pt x="24384" y="252983"/>
                  </a:lnTo>
                  <a:lnTo>
                    <a:pt x="42672" y="252983"/>
                  </a:lnTo>
                  <a:lnTo>
                    <a:pt x="43403" y="249935"/>
                  </a:lnTo>
                  <a:lnTo>
                    <a:pt x="33527" y="249935"/>
                  </a:lnTo>
                  <a:lnTo>
                    <a:pt x="34259" y="246887"/>
                  </a:lnTo>
                  <a:close/>
                </a:path>
                <a:path w="180339" h="256539">
                  <a:moveTo>
                    <a:pt x="95951" y="246887"/>
                  </a:moveTo>
                  <a:lnTo>
                    <a:pt x="91439" y="246887"/>
                  </a:lnTo>
                  <a:lnTo>
                    <a:pt x="94487" y="252983"/>
                  </a:lnTo>
                  <a:lnTo>
                    <a:pt x="95951" y="246887"/>
                  </a:lnTo>
                  <a:close/>
                </a:path>
                <a:path w="180339" h="256539">
                  <a:moveTo>
                    <a:pt x="107289" y="246887"/>
                  </a:moveTo>
                  <a:lnTo>
                    <a:pt x="95951" y="246887"/>
                  </a:lnTo>
                  <a:lnTo>
                    <a:pt x="94487" y="252983"/>
                  </a:lnTo>
                  <a:lnTo>
                    <a:pt x="115824" y="252983"/>
                  </a:lnTo>
                  <a:lnTo>
                    <a:pt x="116433" y="249935"/>
                  </a:lnTo>
                  <a:lnTo>
                    <a:pt x="106679" y="249935"/>
                  </a:lnTo>
                  <a:lnTo>
                    <a:pt x="107289" y="246887"/>
                  </a:lnTo>
                  <a:close/>
                </a:path>
                <a:path w="180339" h="256539">
                  <a:moveTo>
                    <a:pt x="109727" y="170687"/>
                  </a:moveTo>
                  <a:lnTo>
                    <a:pt x="54863" y="170687"/>
                  </a:lnTo>
                  <a:lnTo>
                    <a:pt x="51815" y="173735"/>
                  </a:lnTo>
                  <a:lnTo>
                    <a:pt x="33527" y="249935"/>
                  </a:lnTo>
                  <a:lnTo>
                    <a:pt x="39624" y="246887"/>
                  </a:lnTo>
                  <a:lnTo>
                    <a:pt x="44135" y="246887"/>
                  </a:lnTo>
                  <a:lnTo>
                    <a:pt x="60228" y="179831"/>
                  </a:lnTo>
                  <a:lnTo>
                    <a:pt x="54863" y="179831"/>
                  </a:lnTo>
                  <a:lnTo>
                    <a:pt x="60960" y="176783"/>
                  </a:lnTo>
                  <a:lnTo>
                    <a:pt x="102900" y="176783"/>
                  </a:lnTo>
                  <a:lnTo>
                    <a:pt x="103631" y="173735"/>
                  </a:lnTo>
                  <a:lnTo>
                    <a:pt x="111251" y="173735"/>
                  </a:lnTo>
                  <a:lnTo>
                    <a:pt x="109727" y="170687"/>
                  </a:lnTo>
                  <a:close/>
                </a:path>
                <a:path w="180339" h="256539">
                  <a:moveTo>
                    <a:pt x="44135" y="246887"/>
                  </a:moveTo>
                  <a:lnTo>
                    <a:pt x="39624" y="246887"/>
                  </a:lnTo>
                  <a:lnTo>
                    <a:pt x="33527" y="249935"/>
                  </a:lnTo>
                  <a:lnTo>
                    <a:pt x="43403" y="249935"/>
                  </a:lnTo>
                  <a:lnTo>
                    <a:pt x="44135" y="246887"/>
                  </a:lnTo>
                  <a:close/>
                </a:path>
                <a:path w="180339" h="256539">
                  <a:moveTo>
                    <a:pt x="170687" y="170687"/>
                  </a:moveTo>
                  <a:lnTo>
                    <a:pt x="128015" y="170687"/>
                  </a:lnTo>
                  <a:lnTo>
                    <a:pt x="121919" y="173735"/>
                  </a:lnTo>
                  <a:lnTo>
                    <a:pt x="106679" y="249935"/>
                  </a:lnTo>
                  <a:lnTo>
                    <a:pt x="112775" y="246887"/>
                  </a:lnTo>
                  <a:lnTo>
                    <a:pt x="117043" y="246887"/>
                  </a:lnTo>
                  <a:lnTo>
                    <a:pt x="130454" y="179831"/>
                  </a:lnTo>
                  <a:lnTo>
                    <a:pt x="128015" y="179831"/>
                  </a:lnTo>
                  <a:lnTo>
                    <a:pt x="131063" y="176783"/>
                  </a:lnTo>
                  <a:lnTo>
                    <a:pt x="176784" y="176783"/>
                  </a:lnTo>
                  <a:lnTo>
                    <a:pt x="179831" y="173735"/>
                  </a:lnTo>
                  <a:lnTo>
                    <a:pt x="170687" y="173735"/>
                  </a:lnTo>
                  <a:lnTo>
                    <a:pt x="170687" y="170687"/>
                  </a:lnTo>
                  <a:close/>
                </a:path>
                <a:path w="180339" h="256539">
                  <a:moveTo>
                    <a:pt x="117043" y="246887"/>
                  </a:moveTo>
                  <a:lnTo>
                    <a:pt x="112775" y="246887"/>
                  </a:lnTo>
                  <a:lnTo>
                    <a:pt x="106679" y="249935"/>
                  </a:lnTo>
                  <a:lnTo>
                    <a:pt x="116433" y="249935"/>
                  </a:lnTo>
                  <a:lnTo>
                    <a:pt x="117043" y="246887"/>
                  </a:lnTo>
                  <a:close/>
                </a:path>
                <a:path w="180339" h="256539">
                  <a:moveTo>
                    <a:pt x="34245" y="149351"/>
                  </a:moveTo>
                  <a:lnTo>
                    <a:pt x="6095" y="149351"/>
                  </a:lnTo>
                  <a:lnTo>
                    <a:pt x="0" y="152399"/>
                  </a:lnTo>
                  <a:lnTo>
                    <a:pt x="0" y="173735"/>
                  </a:lnTo>
                  <a:lnTo>
                    <a:pt x="6095" y="179831"/>
                  </a:lnTo>
                  <a:lnTo>
                    <a:pt x="29260" y="179831"/>
                  </a:lnTo>
                  <a:lnTo>
                    <a:pt x="30479" y="173735"/>
                  </a:lnTo>
                  <a:lnTo>
                    <a:pt x="9143" y="173735"/>
                  </a:lnTo>
                  <a:lnTo>
                    <a:pt x="6095" y="170687"/>
                  </a:lnTo>
                  <a:lnTo>
                    <a:pt x="9143" y="170687"/>
                  </a:lnTo>
                  <a:lnTo>
                    <a:pt x="9143" y="158495"/>
                  </a:lnTo>
                  <a:lnTo>
                    <a:pt x="6095" y="158495"/>
                  </a:lnTo>
                  <a:lnTo>
                    <a:pt x="9143" y="152399"/>
                  </a:lnTo>
                  <a:lnTo>
                    <a:pt x="33527" y="152399"/>
                  </a:lnTo>
                  <a:lnTo>
                    <a:pt x="34245" y="149351"/>
                  </a:lnTo>
                  <a:close/>
                </a:path>
                <a:path w="180339" h="256539">
                  <a:moveTo>
                    <a:pt x="36575" y="170687"/>
                  </a:moveTo>
                  <a:lnTo>
                    <a:pt x="9143" y="170687"/>
                  </a:lnTo>
                  <a:lnTo>
                    <a:pt x="9143" y="173735"/>
                  </a:lnTo>
                  <a:lnTo>
                    <a:pt x="30479" y="173735"/>
                  </a:lnTo>
                  <a:lnTo>
                    <a:pt x="33527" y="179831"/>
                  </a:lnTo>
                  <a:lnTo>
                    <a:pt x="39014" y="179831"/>
                  </a:lnTo>
                  <a:lnTo>
                    <a:pt x="39624" y="176783"/>
                  </a:lnTo>
                  <a:lnTo>
                    <a:pt x="36575" y="170687"/>
                  </a:lnTo>
                  <a:close/>
                </a:path>
                <a:path w="180339" h="256539">
                  <a:moveTo>
                    <a:pt x="60960" y="176783"/>
                  </a:moveTo>
                  <a:lnTo>
                    <a:pt x="54863" y="179831"/>
                  </a:lnTo>
                  <a:lnTo>
                    <a:pt x="60228" y="179831"/>
                  </a:lnTo>
                  <a:lnTo>
                    <a:pt x="60960" y="176783"/>
                  </a:lnTo>
                  <a:close/>
                </a:path>
                <a:path w="180339" h="256539">
                  <a:moveTo>
                    <a:pt x="102900" y="176783"/>
                  </a:moveTo>
                  <a:lnTo>
                    <a:pt x="60960" y="176783"/>
                  </a:lnTo>
                  <a:lnTo>
                    <a:pt x="60228" y="179831"/>
                  </a:lnTo>
                  <a:lnTo>
                    <a:pt x="102168" y="179831"/>
                  </a:lnTo>
                  <a:lnTo>
                    <a:pt x="102900" y="176783"/>
                  </a:lnTo>
                  <a:close/>
                </a:path>
                <a:path w="180339" h="256539">
                  <a:moveTo>
                    <a:pt x="111251" y="173735"/>
                  </a:moveTo>
                  <a:lnTo>
                    <a:pt x="103631" y="173735"/>
                  </a:lnTo>
                  <a:lnTo>
                    <a:pt x="106679" y="179831"/>
                  </a:lnTo>
                  <a:lnTo>
                    <a:pt x="112044" y="179831"/>
                  </a:lnTo>
                  <a:lnTo>
                    <a:pt x="112775" y="176783"/>
                  </a:lnTo>
                  <a:lnTo>
                    <a:pt x="111251" y="173735"/>
                  </a:lnTo>
                  <a:close/>
                </a:path>
                <a:path w="180339" h="256539">
                  <a:moveTo>
                    <a:pt x="131063" y="176783"/>
                  </a:moveTo>
                  <a:lnTo>
                    <a:pt x="128015" y="179831"/>
                  </a:lnTo>
                  <a:lnTo>
                    <a:pt x="130454" y="179831"/>
                  </a:lnTo>
                  <a:lnTo>
                    <a:pt x="131063" y="176783"/>
                  </a:lnTo>
                  <a:close/>
                </a:path>
                <a:path w="180339" h="256539">
                  <a:moveTo>
                    <a:pt x="176784" y="176783"/>
                  </a:moveTo>
                  <a:lnTo>
                    <a:pt x="131063" y="176783"/>
                  </a:lnTo>
                  <a:lnTo>
                    <a:pt x="130454" y="179831"/>
                  </a:lnTo>
                  <a:lnTo>
                    <a:pt x="173736" y="179831"/>
                  </a:lnTo>
                  <a:lnTo>
                    <a:pt x="176784" y="176783"/>
                  </a:lnTo>
                  <a:close/>
                </a:path>
                <a:path w="180339" h="256539">
                  <a:moveTo>
                    <a:pt x="9143" y="170687"/>
                  </a:moveTo>
                  <a:lnTo>
                    <a:pt x="6095" y="170687"/>
                  </a:lnTo>
                  <a:lnTo>
                    <a:pt x="9143" y="173735"/>
                  </a:lnTo>
                  <a:lnTo>
                    <a:pt x="9143" y="170687"/>
                  </a:lnTo>
                  <a:close/>
                </a:path>
                <a:path w="180339" h="256539">
                  <a:moveTo>
                    <a:pt x="170687" y="152399"/>
                  </a:moveTo>
                  <a:lnTo>
                    <a:pt x="170687" y="173735"/>
                  </a:lnTo>
                  <a:lnTo>
                    <a:pt x="173736" y="170687"/>
                  </a:lnTo>
                  <a:lnTo>
                    <a:pt x="179831" y="170687"/>
                  </a:lnTo>
                  <a:lnTo>
                    <a:pt x="179831" y="158495"/>
                  </a:lnTo>
                  <a:lnTo>
                    <a:pt x="173736" y="158495"/>
                  </a:lnTo>
                  <a:lnTo>
                    <a:pt x="170687" y="152399"/>
                  </a:lnTo>
                  <a:close/>
                </a:path>
                <a:path w="180339" h="256539">
                  <a:moveTo>
                    <a:pt x="179831" y="170687"/>
                  </a:moveTo>
                  <a:lnTo>
                    <a:pt x="173736" y="170687"/>
                  </a:lnTo>
                  <a:lnTo>
                    <a:pt x="170687" y="173735"/>
                  </a:lnTo>
                  <a:lnTo>
                    <a:pt x="179831" y="173735"/>
                  </a:lnTo>
                  <a:lnTo>
                    <a:pt x="179831" y="170687"/>
                  </a:lnTo>
                  <a:close/>
                </a:path>
                <a:path w="180339" h="256539">
                  <a:moveTo>
                    <a:pt x="9143" y="152399"/>
                  </a:moveTo>
                  <a:lnTo>
                    <a:pt x="6095" y="158495"/>
                  </a:lnTo>
                  <a:lnTo>
                    <a:pt x="9143" y="158495"/>
                  </a:lnTo>
                  <a:lnTo>
                    <a:pt x="9143" y="152399"/>
                  </a:lnTo>
                  <a:close/>
                </a:path>
                <a:path w="180339" h="256539">
                  <a:moveTo>
                    <a:pt x="44106" y="149351"/>
                  </a:moveTo>
                  <a:lnTo>
                    <a:pt x="36575" y="149351"/>
                  </a:lnTo>
                  <a:lnTo>
                    <a:pt x="33527" y="152399"/>
                  </a:lnTo>
                  <a:lnTo>
                    <a:pt x="9143" y="152399"/>
                  </a:lnTo>
                  <a:lnTo>
                    <a:pt x="9143" y="158495"/>
                  </a:lnTo>
                  <a:lnTo>
                    <a:pt x="36575" y="158495"/>
                  </a:lnTo>
                  <a:lnTo>
                    <a:pt x="42672" y="155447"/>
                  </a:lnTo>
                  <a:lnTo>
                    <a:pt x="44106" y="149351"/>
                  </a:lnTo>
                  <a:close/>
                </a:path>
                <a:path w="180339" h="256539">
                  <a:moveTo>
                    <a:pt x="124967" y="97535"/>
                  </a:moveTo>
                  <a:lnTo>
                    <a:pt x="70103" y="97535"/>
                  </a:lnTo>
                  <a:lnTo>
                    <a:pt x="64007" y="100583"/>
                  </a:lnTo>
                  <a:lnTo>
                    <a:pt x="54863" y="152399"/>
                  </a:lnTo>
                  <a:lnTo>
                    <a:pt x="54863" y="155447"/>
                  </a:lnTo>
                  <a:lnTo>
                    <a:pt x="57912" y="158495"/>
                  </a:lnTo>
                  <a:lnTo>
                    <a:pt x="109727" y="158495"/>
                  </a:lnTo>
                  <a:lnTo>
                    <a:pt x="115824" y="155447"/>
                  </a:lnTo>
                  <a:lnTo>
                    <a:pt x="64007" y="155447"/>
                  </a:lnTo>
                  <a:lnTo>
                    <a:pt x="57912" y="149351"/>
                  </a:lnTo>
                  <a:lnTo>
                    <a:pt x="65083" y="149351"/>
                  </a:lnTo>
                  <a:lnTo>
                    <a:pt x="72614" y="106679"/>
                  </a:lnTo>
                  <a:lnTo>
                    <a:pt x="70103" y="106679"/>
                  </a:lnTo>
                  <a:lnTo>
                    <a:pt x="73151" y="103631"/>
                  </a:lnTo>
                  <a:lnTo>
                    <a:pt x="118154" y="103631"/>
                  </a:lnTo>
                  <a:lnTo>
                    <a:pt x="118872" y="100583"/>
                  </a:lnTo>
                  <a:lnTo>
                    <a:pt x="124967" y="100583"/>
                  </a:lnTo>
                  <a:lnTo>
                    <a:pt x="124967" y="97535"/>
                  </a:lnTo>
                  <a:close/>
                </a:path>
                <a:path w="180339" h="256539">
                  <a:moveTo>
                    <a:pt x="170687" y="97535"/>
                  </a:moveTo>
                  <a:lnTo>
                    <a:pt x="143255" y="97535"/>
                  </a:lnTo>
                  <a:lnTo>
                    <a:pt x="137160" y="100583"/>
                  </a:lnTo>
                  <a:lnTo>
                    <a:pt x="128015" y="152399"/>
                  </a:lnTo>
                  <a:lnTo>
                    <a:pt x="128015" y="155447"/>
                  </a:lnTo>
                  <a:lnTo>
                    <a:pt x="131063" y="158495"/>
                  </a:lnTo>
                  <a:lnTo>
                    <a:pt x="170687" y="158495"/>
                  </a:lnTo>
                  <a:lnTo>
                    <a:pt x="170687" y="155447"/>
                  </a:lnTo>
                  <a:lnTo>
                    <a:pt x="134112" y="155447"/>
                  </a:lnTo>
                  <a:lnTo>
                    <a:pt x="131063" y="149351"/>
                  </a:lnTo>
                  <a:lnTo>
                    <a:pt x="135546" y="149351"/>
                  </a:lnTo>
                  <a:lnTo>
                    <a:pt x="145586" y="106679"/>
                  </a:lnTo>
                  <a:lnTo>
                    <a:pt x="143255" y="106679"/>
                  </a:lnTo>
                  <a:lnTo>
                    <a:pt x="146303" y="103631"/>
                  </a:lnTo>
                  <a:lnTo>
                    <a:pt x="176783" y="103631"/>
                  </a:lnTo>
                  <a:lnTo>
                    <a:pt x="179831" y="100583"/>
                  </a:lnTo>
                  <a:lnTo>
                    <a:pt x="170687" y="100583"/>
                  </a:lnTo>
                  <a:lnTo>
                    <a:pt x="170687" y="97535"/>
                  </a:lnTo>
                  <a:close/>
                </a:path>
                <a:path w="180339" h="256539">
                  <a:moveTo>
                    <a:pt x="179831" y="152399"/>
                  </a:moveTo>
                  <a:lnTo>
                    <a:pt x="170687" y="152399"/>
                  </a:lnTo>
                  <a:lnTo>
                    <a:pt x="173736" y="158495"/>
                  </a:lnTo>
                  <a:lnTo>
                    <a:pt x="179831" y="158495"/>
                  </a:lnTo>
                  <a:lnTo>
                    <a:pt x="179831" y="152399"/>
                  </a:lnTo>
                  <a:close/>
                </a:path>
                <a:path w="180339" h="256539">
                  <a:moveTo>
                    <a:pt x="65083" y="149351"/>
                  </a:moveTo>
                  <a:lnTo>
                    <a:pt x="57912" y="149351"/>
                  </a:lnTo>
                  <a:lnTo>
                    <a:pt x="64007" y="155447"/>
                  </a:lnTo>
                  <a:lnTo>
                    <a:pt x="65083" y="149351"/>
                  </a:lnTo>
                  <a:close/>
                </a:path>
                <a:path w="180339" h="256539">
                  <a:moveTo>
                    <a:pt x="107397" y="149351"/>
                  </a:moveTo>
                  <a:lnTo>
                    <a:pt x="65083" y="149351"/>
                  </a:lnTo>
                  <a:lnTo>
                    <a:pt x="64007" y="155447"/>
                  </a:lnTo>
                  <a:lnTo>
                    <a:pt x="115824" y="155447"/>
                  </a:lnTo>
                  <a:lnTo>
                    <a:pt x="116361" y="152399"/>
                  </a:lnTo>
                  <a:lnTo>
                    <a:pt x="106679" y="152399"/>
                  </a:lnTo>
                  <a:lnTo>
                    <a:pt x="107397" y="149351"/>
                  </a:lnTo>
                  <a:close/>
                </a:path>
                <a:path w="180339" h="256539">
                  <a:moveTo>
                    <a:pt x="135546" y="149351"/>
                  </a:moveTo>
                  <a:lnTo>
                    <a:pt x="131063" y="149351"/>
                  </a:lnTo>
                  <a:lnTo>
                    <a:pt x="134112" y="155447"/>
                  </a:lnTo>
                  <a:lnTo>
                    <a:pt x="135546" y="149351"/>
                  </a:lnTo>
                  <a:close/>
                </a:path>
                <a:path w="180339" h="256539">
                  <a:moveTo>
                    <a:pt x="173736" y="149351"/>
                  </a:moveTo>
                  <a:lnTo>
                    <a:pt x="135546" y="149351"/>
                  </a:lnTo>
                  <a:lnTo>
                    <a:pt x="134112" y="155447"/>
                  </a:lnTo>
                  <a:lnTo>
                    <a:pt x="170687" y="155447"/>
                  </a:lnTo>
                  <a:lnTo>
                    <a:pt x="170687" y="152399"/>
                  </a:lnTo>
                  <a:lnTo>
                    <a:pt x="179831" y="152399"/>
                  </a:lnTo>
                  <a:lnTo>
                    <a:pt x="173736" y="149351"/>
                  </a:lnTo>
                  <a:close/>
                </a:path>
                <a:path w="180339" h="256539">
                  <a:moveTo>
                    <a:pt x="45719" y="100583"/>
                  </a:moveTo>
                  <a:lnTo>
                    <a:pt x="33527" y="152399"/>
                  </a:lnTo>
                  <a:lnTo>
                    <a:pt x="36575" y="149351"/>
                  </a:lnTo>
                  <a:lnTo>
                    <a:pt x="44106" y="149351"/>
                  </a:lnTo>
                  <a:lnTo>
                    <a:pt x="54146" y="106679"/>
                  </a:lnTo>
                  <a:lnTo>
                    <a:pt x="48767" y="106679"/>
                  </a:lnTo>
                  <a:lnTo>
                    <a:pt x="45719" y="100583"/>
                  </a:lnTo>
                  <a:close/>
                </a:path>
                <a:path w="180339" h="256539">
                  <a:moveTo>
                    <a:pt x="118872" y="100583"/>
                  </a:moveTo>
                  <a:lnTo>
                    <a:pt x="106679" y="152399"/>
                  </a:lnTo>
                  <a:lnTo>
                    <a:pt x="109727" y="149351"/>
                  </a:lnTo>
                  <a:lnTo>
                    <a:pt x="116899" y="149351"/>
                  </a:lnTo>
                  <a:lnTo>
                    <a:pt x="124430" y="106679"/>
                  </a:lnTo>
                  <a:lnTo>
                    <a:pt x="121919" y="106679"/>
                  </a:lnTo>
                  <a:lnTo>
                    <a:pt x="118872" y="100583"/>
                  </a:lnTo>
                  <a:close/>
                </a:path>
                <a:path w="180339" h="256539">
                  <a:moveTo>
                    <a:pt x="116899" y="149351"/>
                  </a:moveTo>
                  <a:lnTo>
                    <a:pt x="109727" y="149351"/>
                  </a:lnTo>
                  <a:lnTo>
                    <a:pt x="106679" y="152399"/>
                  </a:lnTo>
                  <a:lnTo>
                    <a:pt x="116361" y="152399"/>
                  </a:lnTo>
                  <a:lnTo>
                    <a:pt x="116899" y="149351"/>
                  </a:lnTo>
                  <a:close/>
                </a:path>
                <a:path w="180339" h="256539">
                  <a:moveTo>
                    <a:pt x="49377" y="76199"/>
                  </a:moveTo>
                  <a:lnTo>
                    <a:pt x="6095" y="76199"/>
                  </a:lnTo>
                  <a:lnTo>
                    <a:pt x="0" y="82295"/>
                  </a:lnTo>
                  <a:lnTo>
                    <a:pt x="0" y="100583"/>
                  </a:lnTo>
                  <a:lnTo>
                    <a:pt x="6095" y="106679"/>
                  </a:lnTo>
                  <a:lnTo>
                    <a:pt x="44285" y="106679"/>
                  </a:lnTo>
                  <a:lnTo>
                    <a:pt x="45719" y="100583"/>
                  </a:lnTo>
                  <a:lnTo>
                    <a:pt x="9143" y="100583"/>
                  </a:lnTo>
                  <a:lnTo>
                    <a:pt x="6095" y="97535"/>
                  </a:lnTo>
                  <a:lnTo>
                    <a:pt x="9143" y="97535"/>
                  </a:lnTo>
                  <a:lnTo>
                    <a:pt x="9143" y="85343"/>
                  </a:lnTo>
                  <a:lnTo>
                    <a:pt x="6095" y="85343"/>
                  </a:lnTo>
                  <a:lnTo>
                    <a:pt x="9143" y="82295"/>
                  </a:lnTo>
                  <a:lnTo>
                    <a:pt x="57912" y="82295"/>
                  </a:lnTo>
                  <a:lnTo>
                    <a:pt x="58498" y="79247"/>
                  </a:lnTo>
                  <a:lnTo>
                    <a:pt x="48767" y="79247"/>
                  </a:lnTo>
                  <a:lnTo>
                    <a:pt x="49377" y="76199"/>
                  </a:lnTo>
                  <a:close/>
                </a:path>
                <a:path w="180339" h="256539">
                  <a:moveTo>
                    <a:pt x="51815" y="97535"/>
                  </a:moveTo>
                  <a:lnTo>
                    <a:pt x="9143" y="97535"/>
                  </a:lnTo>
                  <a:lnTo>
                    <a:pt x="9143" y="100583"/>
                  </a:lnTo>
                  <a:lnTo>
                    <a:pt x="45719" y="100583"/>
                  </a:lnTo>
                  <a:lnTo>
                    <a:pt x="48767" y="106679"/>
                  </a:lnTo>
                  <a:lnTo>
                    <a:pt x="54146" y="106679"/>
                  </a:lnTo>
                  <a:lnTo>
                    <a:pt x="54863" y="103631"/>
                  </a:lnTo>
                  <a:lnTo>
                    <a:pt x="51815" y="97535"/>
                  </a:lnTo>
                  <a:close/>
                </a:path>
                <a:path w="180339" h="256539">
                  <a:moveTo>
                    <a:pt x="73151" y="103631"/>
                  </a:moveTo>
                  <a:lnTo>
                    <a:pt x="70103" y="106679"/>
                  </a:lnTo>
                  <a:lnTo>
                    <a:pt x="72614" y="106679"/>
                  </a:lnTo>
                  <a:lnTo>
                    <a:pt x="73151" y="103631"/>
                  </a:lnTo>
                  <a:close/>
                </a:path>
                <a:path w="180339" h="256539">
                  <a:moveTo>
                    <a:pt x="118154" y="103631"/>
                  </a:moveTo>
                  <a:lnTo>
                    <a:pt x="73151" y="103631"/>
                  </a:lnTo>
                  <a:lnTo>
                    <a:pt x="72614" y="106679"/>
                  </a:lnTo>
                  <a:lnTo>
                    <a:pt x="117437" y="106679"/>
                  </a:lnTo>
                  <a:lnTo>
                    <a:pt x="118154" y="103631"/>
                  </a:lnTo>
                  <a:close/>
                </a:path>
                <a:path w="180339" h="256539">
                  <a:moveTo>
                    <a:pt x="124967" y="100583"/>
                  </a:moveTo>
                  <a:lnTo>
                    <a:pt x="118872" y="100583"/>
                  </a:lnTo>
                  <a:lnTo>
                    <a:pt x="121919" y="106679"/>
                  </a:lnTo>
                  <a:lnTo>
                    <a:pt x="124430" y="106679"/>
                  </a:lnTo>
                  <a:lnTo>
                    <a:pt x="124967" y="103631"/>
                  </a:lnTo>
                  <a:lnTo>
                    <a:pt x="124967" y="100583"/>
                  </a:lnTo>
                  <a:close/>
                </a:path>
                <a:path w="180339" h="256539">
                  <a:moveTo>
                    <a:pt x="146303" y="103631"/>
                  </a:moveTo>
                  <a:lnTo>
                    <a:pt x="143255" y="106679"/>
                  </a:lnTo>
                  <a:lnTo>
                    <a:pt x="145586" y="106679"/>
                  </a:lnTo>
                  <a:lnTo>
                    <a:pt x="146303" y="103631"/>
                  </a:lnTo>
                  <a:close/>
                </a:path>
                <a:path w="180339" h="256539">
                  <a:moveTo>
                    <a:pt x="176783" y="103631"/>
                  </a:moveTo>
                  <a:lnTo>
                    <a:pt x="146303" y="103631"/>
                  </a:lnTo>
                  <a:lnTo>
                    <a:pt x="145586" y="106679"/>
                  </a:lnTo>
                  <a:lnTo>
                    <a:pt x="173736" y="106679"/>
                  </a:lnTo>
                  <a:lnTo>
                    <a:pt x="176783" y="103631"/>
                  </a:lnTo>
                  <a:close/>
                </a:path>
                <a:path w="180339" h="256539">
                  <a:moveTo>
                    <a:pt x="9143" y="97535"/>
                  </a:moveTo>
                  <a:lnTo>
                    <a:pt x="6095" y="97535"/>
                  </a:lnTo>
                  <a:lnTo>
                    <a:pt x="9143" y="100583"/>
                  </a:lnTo>
                  <a:lnTo>
                    <a:pt x="9143" y="97535"/>
                  </a:lnTo>
                  <a:close/>
                </a:path>
                <a:path w="180339" h="256539">
                  <a:moveTo>
                    <a:pt x="170687" y="82295"/>
                  </a:moveTo>
                  <a:lnTo>
                    <a:pt x="170687" y="100583"/>
                  </a:lnTo>
                  <a:lnTo>
                    <a:pt x="173736" y="97535"/>
                  </a:lnTo>
                  <a:lnTo>
                    <a:pt x="179831" y="97535"/>
                  </a:lnTo>
                  <a:lnTo>
                    <a:pt x="179831" y="85343"/>
                  </a:lnTo>
                  <a:lnTo>
                    <a:pt x="173736" y="85343"/>
                  </a:lnTo>
                  <a:lnTo>
                    <a:pt x="170687" y="82295"/>
                  </a:lnTo>
                  <a:close/>
                </a:path>
                <a:path w="180339" h="256539">
                  <a:moveTo>
                    <a:pt x="179831" y="97535"/>
                  </a:moveTo>
                  <a:lnTo>
                    <a:pt x="173736" y="97535"/>
                  </a:lnTo>
                  <a:lnTo>
                    <a:pt x="170687" y="100583"/>
                  </a:lnTo>
                  <a:lnTo>
                    <a:pt x="179831" y="100583"/>
                  </a:lnTo>
                  <a:lnTo>
                    <a:pt x="179831" y="97535"/>
                  </a:lnTo>
                  <a:close/>
                </a:path>
                <a:path w="180339" h="256539">
                  <a:moveTo>
                    <a:pt x="9143" y="82295"/>
                  </a:moveTo>
                  <a:lnTo>
                    <a:pt x="6095" y="85343"/>
                  </a:lnTo>
                  <a:lnTo>
                    <a:pt x="9143" y="85343"/>
                  </a:lnTo>
                  <a:lnTo>
                    <a:pt x="9143" y="82295"/>
                  </a:lnTo>
                  <a:close/>
                </a:path>
                <a:path w="180339" h="256539">
                  <a:moveTo>
                    <a:pt x="57912" y="82295"/>
                  </a:moveTo>
                  <a:lnTo>
                    <a:pt x="9143" y="82295"/>
                  </a:lnTo>
                  <a:lnTo>
                    <a:pt x="9143" y="85343"/>
                  </a:lnTo>
                  <a:lnTo>
                    <a:pt x="51815" y="85343"/>
                  </a:lnTo>
                  <a:lnTo>
                    <a:pt x="57912" y="82295"/>
                  </a:lnTo>
                  <a:close/>
                </a:path>
                <a:path w="180339" h="256539">
                  <a:moveTo>
                    <a:pt x="85343" y="3047"/>
                  </a:moveTo>
                  <a:lnTo>
                    <a:pt x="70103" y="79247"/>
                  </a:lnTo>
                  <a:lnTo>
                    <a:pt x="70103" y="85343"/>
                  </a:lnTo>
                  <a:lnTo>
                    <a:pt x="124967" y="85343"/>
                  </a:lnTo>
                  <a:lnTo>
                    <a:pt x="131063" y="82295"/>
                  </a:lnTo>
                  <a:lnTo>
                    <a:pt x="79248" y="82295"/>
                  </a:lnTo>
                  <a:lnTo>
                    <a:pt x="73151" y="76199"/>
                  </a:lnTo>
                  <a:lnTo>
                    <a:pt x="80420" y="76199"/>
                  </a:lnTo>
                  <a:lnTo>
                    <a:pt x="93315" y="9143"/>
                  </a:lnTo>
                  <a:lnTo>
                    <a:pt x="88391" y="9143"/>
                  </a:lnTo>
                  <a:lnTo>
                    <a:pt x="85343" y="3047"/>
                  </a:lnTo>
                  <a:close/>
                </a:path>
                <a:path w="180339" h="256539">
                  <a:moveTo>
                    <a:pt x="158495" y="3047"/>
                  </a:moveTo>
                  <a:lnTo>
                    <a:pt x="140207" y="79247"/>
                  </a:lnTo>
                  <a:lnTo>
                    <a:pt x="143255" y="85343"/>
                  </a:lnTo>
                  <a:lnTo>
                    <a:pt x="170687" y="85343"/>
                  </a:lnTo>
                  <a:lnTo>
                    <a:pt x="170687" y="82295"/>
                  </a:lnTo>
                  <a:lnTo>
                    <a:pt x="149351" y="82295"/>
                  </a:lnTo>
                  <a:lnTo>
                    <a:pt x="146303" y="76199"/>
                  </a:lnTo>
                  <a:lnTo>
                    <a:pt x="150758" y="76199"/>
                  </a:lnTo>
                  <a:lnTo>
                    <a:pt x="166233" y="9143"/>
                  </a:lnTo>
                  <a:lnTo>
                    <a:pt x="161543" y="9143"/>
                  </a:lnTo>
                  <a:lnTo>
                    <a:pt x="158495" y="3047"/>
                  </a:lnTo>
                  <a:close/>
                </a:path>
                <a:path w="180339" h="256539">
                  <a:moveTo>
                    <a:pt x="173736" y="76199"/>
                  </a:moveTo>
                  <a:lnTo>
                    <a:pt x="150758" y="76199"/>
                  </a:lnTo>
                  <a:lnTo>
                    <a:pt x="149351" y="82295"/>
                  </a:lnTo>
                  <a:lnTo>
                    <a:pt x="170687" y="82295"/>
                  </a:lnTo>
                  <a:lnTo>
                    <a:pt x="173736" y="85343"/>
                  </a:lnTo>
                  <a:lnTo>
                    <a:pt x="179831" y="85343"/>
                  </a:lnTo>
                  <a:lnTo>
                    <a:pt x="179831" y="82295"/>
                  </a:lnTo>
                  <a:lnTo>
                    <a:pt x="173736" y="76199"/>
                  </a:lnTo>
                  <a:close/>
                </a:path>
                <a:path w="180339" h="256539">
                  <a:moveTo>
                    <a:pt x="80420" y="76199"/>
                  </a:moveTo>
                  <a:lnTo>
                    <a:pt x="73151" y="76199"/>
                  </a:lnTo>
                  <a:lnTo>
                    <a:pt x="79248" y="82295"/>
                  </a:lnTo>
                  <a:lnTo>
                    <a:pt x="80420" y="76199"/>
                  </a:lnTo>
                  <a:close/>
                </a:path>
                <a:path w="180339" h="256539">
                  <a:moveTo>
                    <a:pt x="122529" y="76199"/>
                  </a:moveTo>
                  <a:lnTo>
                    <a:pt x="80420" y="76199"/>
                  </a:lnTo>
                  <a:lnTo>
                    <a:pt x="79248" y="82295"/>
                  </a:lnTo>
                  <a:lnTo>
                    <a:pt x="131063" y="82295"/>
                  </a:lnTo>
                  <a:lnTo>
                    <a:pt x="131650" y="79247"/>
                  </a:lnTo>
                  <a:lnTo>
                    <a:pt x="121919" y="79247"/>
                  </a:lnTo>
                  <a:lnTo>
                    <a:pt x="122529" y="76199"/>
                  </a:lnTo>
                  <a:close/>
                </a:path>
                <a:path w="180339" h="256539">
                  <a:moveTo>
                    <a:pt x="150758" y="76199"/>
                  </a:moveTo>
                  <a:lnTo>
                    <a:pt x="146303" y="76199"/>
                  </a:lnTo>
                  <a:lnTo>
                    <a:pt x="149351" y="82295"/>
                  </a:lnTo>
                  <a:lnTo>
                    <a:pt x="150758" y="76199"/>
                  </a:lnTo>
                  <a:close/>
                </a:path>
                <a:path w="180339" h="256539">
                  <a:moveTo>
                    <a:pt x="91439" y="0"/>
                  </a:moveTo>
                  <a:lnTo>
                    <a:pt x="70103" y="0"/>
                  </a:lnTo>
                  <a:lnTo>
                    <a:pt x="64007" y="3047"/>
                  </a:lnTo>
                  <a:lnTo>
                    <a:pt x="48767" y="79247"/>
                  </a:lnTo>
                  <a:lnTo>
                    <a:pt x="51815" y="76199"/>
                  </a:lnTo>
                  <a:lnTo>
                    <a:pt x="59084" y="76199"/>
                  </a:lnTo>
                  <a:lnTo>
                    <a:pt x="71979" y="9143"/>
                  </a:lnTo>
                  <a:lnTo>
                    <a:pt x="70103" y="9143"/>
                  </a:lnTo>
                  <a:lnTo>
                    <a:pt x="73151" y="3047"/>
                  </a:lnTo>
                  <a:lnTo>
                    <a:pt x="94487" y="3047"/>
                  </a:lnTo>
                  <a:lnTo>
                    <a:pt x="91439" y="0"/>
                  </a:lnTo>
                  <a:close/>
                </a:path>
                <a:path w="180339" h="256539">
                  <a:moveTo>
                    <a:pt x="59084" y="76199"/>
                  </a:moveTo>
                  <a:lnTo>
                    <a:pt x="51815" y="76199"/>
                  </a:lnTo>
                  <a:lnTo>
                    <a:pt x="48767" y="79247"/>
                  </a:lnTo>
                  <a:lnTo>
                    <a:pt x="58498" y="79247"/>
                  </a:lnTo>
                  <a:lnTo>
                    <a:pt x="59084" y="76199"/>
                  </a:lnTo>
                  <a:close/>
                </a:path>
                <a:path w="180339" h="256539">
                  <a:moveTo>
                    <a:pt x="164591" y="0"/>
                  </a:moveTo>
                  <a:lnTo>
                    <a:pt x="140207" y="0"/>
                  </a:lnTo>
                  <a:lnTo>
                    <a:pt x="137160" y="3047"/>
                  </a:lnTo>
                  <a:lnTo>
                    <a:pt x="121919" y="79247"/>
                  </a:lnTo>
                  <a:lnTo>
                    <a:pt x="124967" y="76199"/>
                  </a:lnTo>
                  <a:lnTo>
                    <a:pt x="132236" y="76199"/>
                  </a:lnTo>
                  <a:lnTo>
                    <a:pt x="145131" y="9143"/>
                  </a:lnTo>
                  <a:lnTo>
                    <a:pt x="140207" y="9143"/>
                  </a:lnTo>
                  <a:lnTo>
                    <a:pt x="146303" y="3047"/>
                  </a:lnTo>
                  <a:lnTo>
                    <a:pt x="167639" y="3047"/>
                  </a:lnTo>
                  <a:lnTo>
                    <a:pt x="164591" y="0"/>
                  </a:lnTo>
                  <a:close/>
                </a:path>
                <a:path w="180339" h="256539">
                  <a:moveTo>
                    <a:pt x="132236" y="76199"/>
                  </a:moveTo>
                  <a:lnTo>
                    <a:pt x="124967" y="76199"/>
                  </a:lnTo>
                  <a:lnTo>
                    <a:pt x="121919" y="79247"/>
                  </a:lnTo>
                  <a:lnTo>
                    <a:pt x="131650" y="79247"/>
                  </a:lnTo>
                  <a:lnTo>
                    <a:pt x="132236" y="76199"/>
                  </a:lnTo>
                  <a:close/>
                </a:path>
                <a:path w="180339" h="256539">
                  <a:moveTo>
                    <a:pt x="73151" y="3047"/>
                  </a:moveTo>
                  <a:lnTo>
                    <a:pt x="70103" y="9143"/>
                  </a:lnTo>
                  <a:lnTo>
                    <a:pt x="71979" y="9143"/>
                  </a:lnTo>
                  <a:lnTo>
                    <a:pt x="73151" y="3047"/>
                  </a:lnTo>
                  <a:close/>
                </a:path>
                <a:path w="180339" h="256539">
                  <a:moveTo>
                    <a:pt x="85343" y="3047"/>
                  </a:moveTo>
                  <a:lnTo>
                    <a:pt x="73151" y="3047"/>
                  </a:lnTo>
                  <a:lnTo>
                    <a:pt x="71979" y="9143"/>
                  </a:lnTo>
                  <a:lnTo>
                    <a:pt x="84124" y="9143"/>
                  </a:lnTo>
                  <a:lnTo>
                    <a:pt x="85343" y="3047"/>
                  </a:lnTo>
                  <a:close/>
                </a:path>
                <a:path w="180339" h="256539">
                  <a:moveTo>
                    <a:pt x="94487" y="3047"/>
                  </a:moveTo>
                  <a:lnTo>
                    <a:pt x="85343" y="3047"/>
                  </a:lnTo>
                  <a:lnTo>
                    <a:pt x="88391" y="9143"/>
                  </a:lnTo>
                  <a:lnTo>
                    <a:pt x="93315" y="9143"/>
                  </a:lnTo>
                  <a:lnTo>
                    <a:pt x="94487" y="3047"/>
                  </a:lnTo>
                  <a:close/>
                </a:path>
                <a:path w="180339" h="256539">
                  <a:moveTo>
                    <a:pt x="146303" y="3047"/>
                  </a:moveTo>
                  <a:lnTo>
                    <a:pt x="140207" y="9143"/>
                  </a:lnTo>
                  <a:lnTo>
                    <a:pt x="145131" y="9143"/>
                  </a:lnTo>
                  <a:lnTo>
                    <a:pt x="146303" y="3047"/>
                  </a:lnTo>
                  <a:close/>
                </a:path>
                <a:path w="180339" h="256539">
                  <a:moveTo>
                    <a:pt x="158495" y="3047"/>
                  </a:moveTo>
                  <a:lnTo>
                    <a:pt x="146303" y="3047"/>
                  </a:lnTo>
                  <a:lnTo>
                    <a:pt x="145131" y="9143"/>
                  </a:lnTo>
                  <a:lnTo>
                    <a:pt x="157032" y="9143"/>
                  </a:lnTo>
                  <a:lnTo>
                    <a:pt x="158495" y="3047"/>
                  </a:lnTo>
                  <a:close/>
                </a:path>
                <a:path w="180339" h="256539">
                  <a:moveTo>
                    <a:pt x="167639" y="3047"/>
                  </a:moveTo>
                  <a:lnTo>
                    <a:pt x="158495" y="3047"/>
                  </a:lnTo>
                  <a:lnTo>
                    <a:pt x="161543" y="9143"/>
                  </a:lnTo>
                  <a:lnTo>
                    <a:pt x="166233" y="9143"/>
                  </a:lnTo>
                  <a:lnTo>
                    <a:pt x="167639" y="3047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745479" y="5355335"/>
            <a:ext cx="104139" cy="347980"/>
            <a:chOff x="5745479" y="5355335"/>
            <a:chExt cx="104139" cy="347980"/>
          </a:xfrm>
        </p:grpSpPr>
        <p:sp>
          <p:nvSpPr>
            <p:cNvPr id="23" name="object 23"/>
            <p:cNvSpPr/>
            <p:nvPr/>
          </p:nvSpPr>
          <p:spPr>
            <a:xfrm>
              <a:off x="5748527" y="5358383"/>
              <a:ext cx="94615" cy="341630"/>
            </a:xfrm>
            <a:custGeom>
              <a:avLst/>
              <a:gdLst/>
              <a:ahLst/>
              <a:cxnLst/>
              <a:rect l="l" t="t" r="r" b="b"/>
              <a:pathLst>
                <a:path w="94614" h="341629">
                  <a:moveTo>
                    <a:pt x="9144" y="0"/>
                  </a:moveTo>
                  <a:lnTo>
                    <a:pt x="0" y="9144"/>
                  </a:lnTo>
                  <a:lnTo>
                    <a:pt x="24384" y="39624"/>
                  </a:lnTo>
                  <a:lnTo>
                    <a:pt x="42672" y="79248"/>
                  </a:lnTo>
                  <a:lnTo>
                    <a:pt x="51816" y="121920"/>
                  </a:lnTo>
                  <a:lnTo>
                    <a:pt x="57912" y="170688"/>
                  </a:lnTo>
                  <a:lnTo>
                    <a:pt x="51816" y="216408"/>
                  </a:lnTo>
                  <a:lnTo>
                    <a:pt x="42672" y="259080"/>
                  </a:lnTo>
                  <a:lnTo>
                    <a:pt x="24384" y="298704"/>
                  </a:lnTo>
                  <a:lnTo>
                    <a:pt x="0" y="332232"/>
                  </a:lnTo>
                  <a:lnTo>
                    <a:pt x="9144" y="341376"/>
                  </a:lnTo>
                  <a:lnTo>
                    <a:pt x="45720" y="304800"/>
                  </a:lnTo>
                  <a:lnTo>
                    <a:pt x="73151" y="262128"/>
                  </a:lnTo>
                  <a:lnTo>
                    <a:pt x="88392" y="216408"/>
                  </a:lnTo>
                  <a:lnTo>
                    <a:pt x="94487" y="170688"/>
                  </a:lnTo>
                  <a:lnTo>
                    <a:pt x="88392" y="118872"/>
                  </a:lnTo>
                  <a:lnTo>
                    <a:pt x="73151" y="76200"/>
                  </a:lnTo>
                  <a:lnTo>
                    <a:pt x="45720" y="3352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45479" y="5355335"/>
              <a:ext cx="104139" cy="347980"/>
            </a:xfrm>
            <a:custGeom>
              <a:avLst/>
              <a:gdLst/>
              <a:ahLst/>
              <a:cxnLst/>
              <a:rect l="l" t="t" r="r" b="b"/>
              <a:pathLst>
                <a:path w="104139" h="347979">
                  <a:moveTo>
                    <a:pt x="15240" y="0"/>
                  </a:moveTo>
                  <a:lnTo>
                    <a:pt x="9144" y="0"/>
                  </a:lnTo>
                  <a:lnTo>
                    <a:pt x="0" y="6095"/>
                  </a:lnTo>
                  <a:lnTo>
                    <a:pt x="0" y="15239"/>
                  </a:lnTo>
                  <a:lnTo>
                    <a:pt x="24384" y="45719"/>
                  </a:lnTo>
                  <a:lnTo>
                    <a:pt x="33528" y="64007"/>
                  </a:lnTo>
                  <a:lnTo>
                    <a:pt x="42672" y="85343"/>
                  </a:lnTo>
                  <a:lnTo>
                    <a:pt x="48768" y="103631"/>
                  </a:lnTo>
                  <a:lnTo>
                    <a:pt x="51816" y="128015"/>
                  </a:lnTo>
                  <a:lnTo>
                    <a:pt x="54864" y="149351"/>
                  </a:lnTo>
                  <a:lnTo>
                    <a:pt x="54864" y="198119"/>
                  </a:lnTo>
                  <a:lnTo>
                    <a:pt x="51816" y="222503"/>
                  </a:lnTo>
                  <a:lnTo>
                    <a:pt x="42672" y="265175"/>
                  </a:lnTo>
                  <a:lnTo>
                    <a:pt x="24384" y="301751"/>
                  </a:lnTo>
                  <a:lnTo>
                    <a:pt x="0" y="335280"/>
                  </a:lnTo>
                  <a:lnTo>
                    <a:pt x="0" y="341375"/>
                  </a:lnTo>
                  <a:lnTo>
                    <a:pt x="9144" y="347471"/>
                  </a:lnTo>
                  <a:lnTo>
                    <a:pt x="15240" y="347471"/>
                  </a:lnTo>
                  <a:lnTo>
                    <a:pt x="22351" y="341375"/>
                  </a:lnTo>
                  <a:lnTo>
                    <a:pt x="9144" y="341375"/>
                  </a:lnTo>
                  <a:lnTo>
                    <a:pt x="12426" y="338562"/>
                  </a:lnTo>
                  <a:lnTo>
                    <a:pt x="12192" y="338327"/>
                  </a:lnTo>
                  <a:lnTo>
                    <a:pt x="9144" y="338327"/>
                  </a:lnTo>
                  <a:lnTo>
                    <a:pt x="6096" y="332231"/>
                  </a:lnTo>
                  <a:lnTo>
                    <a:pt x="14020" y="332231"/>
                  </a:lnTo>
                  <a:lnTo>
                    <a:pt x="21336" y="323088"/>
                  </a:lnTo>
                  <a:lnTo>
                    <a:pt x="33528" y="304800"/>
                  </a:lnTo>
                  <a:lnTo>
                    <a:pt x="51816" y="268224"/>
                  </a:lnTo>
                  <a:lnTo>
                    <a:pt x="57912" y="246887"/>
                  </a:lnTo>
                  <a:lnTo>
                    <a:pt x="64008" y="198119"/>
                  </a:lnTo>
                  <a:lnTo>
                    <a:pt x="64008" y="149351"/>
                  </a:lnTo>
                  <a:lnTo>
                    <a:pt x="57912" y="103631"/>
                  </a:lnTo>
                  <a:lnTo>
                    <a:pt x="42672" y="60959"/>
                  </a:lnTo>
                  <a:lnTo>
                    <a:pt x="21336" y="24383"/>
                  </a:lnTo>
                  <a:lnTo>
                    <a:pt x="14020" y="15239"/>
                  </a:lnTo>
                  <a:lnTo>
                    <a:pt x="6096" y="15239"/>
                  </a:lnTo>
                  <a:lnTo>
                    <a:pt x="9144" y="9143"/>
                  </a:lnTo>
                  <a:lnTo>
                    <a:pt x="12192" y="9143"/>
                  </a:lnTo>
                  <a:lnTo>
                    <a:pt x="12426" y="8909"/>
                  </a:lnTo>
                  <a:lnTo>
                    <a:pt x="9144" y="6095"/>
                  </a:lnTo>
                  <a:lnTo>
                    <a:pt x="22351" y="6095"/>
                  </a:lnTo>
                  <a:lnTo>
                    <a:pt x="15240" y="0"/>
                  </a:lnTo>
                  <a:close/>
                </a:path>
                <a:path w="104139" h="347979">
                  <a:moveTo>
                    <a:pt x="12426" y="338562"/>
                  </a:moveTo>
                  <a:lnTo>
                    <a:pt x="9144" y="341375"/>
                  </a:lnTo>
                  <a:lnTo>
                    <a:pt x="15240" y="341375"/>
                  </a:lnTo>
                  <a:lnTo>
                    <a:pt x="12426" y="338562"/>
                  </a:lnTo>
                  <a:close/>
                </a:path>
                <a:path w="104139" h="347979">
                  <a:moveTo>
                    <a:pt x="22351" y="6095"/>
                  </a:moveTo>
                  <a:lnTo>
                    <a:pt x="15240" y="6095"/>
                  </a:lnTo>
                  <a:lnTo>
                    <a:pt x="12426" y="8909"/>
                  </a:lnTo>
                  <a:lnTo>
                    <a:pt x="30480" y="24383"/>
                  </a:lnTo>
                  <a:lnTo>
                    <a:pt x="60960" y="60959"/>
                  </a:lnTo>
                  <a:lnTo>
                    <a:pt x="73152" y="82295"/>
                  </a:lnTo>
                  <a:lnTo>
                    <a:pt x="82296" y="103631"/>
                  </a:lnTo>
                  <a:lnTo>
                    <a:pt x="88392" y="124968"/>
                  </a:lnTo>
                  <a:lnTo>
                    <a:pt x="94487" y="173736"/>
                  </a:lnTo>
                  <a:lnTo>
                    <a:pt x="88392" y="222503"/>
                  </a:lnTo>
                  <a:lnTo>
                    <a:pt x="73152" y="265175"/>
                  </a:lnTo>
                  <a:lnTo>
                    <a:pt x="30480" y="323088"/>
                  </a:lnTo>
                  <a:lnTo>
                    <a:pt x="12426" y="338562"/>
                  </a:lnTo>
                  <a:lnTo>
                    <a:pt x="15240" y="341375"/>
                  </a:lnTo>
                  <a:lnTo>
                    <a:pt x="22351" y="341375"/>
                  </a:lnTo>
                  <a:lnTo>
                    <a:pt x="36575" y="329183"/>
                  </a:lnTo>
                  <a:lnTo>
                    <a:pt x="70104" y="289559"/>
                  </a:lnTo>
                  <a:lnTo>
                    <a:pt x="91440" y="246887"/>
                  </a:lnTo>
                  <a:lnTo>
                    <a:pt x="103632" y="173736"/>
                  </a:lnTo>
                  <a:lnTo>
                    <a:pt x="100584" y="146303"/>
                  </a:lnTo>
                  <a:lnTo>
                    <a:pt x="97536" y="121919"/>
                  </a:lnTo>
                  <a:lnTo>
                    <a:pt x="91440" y="100583"/>
                  </a:lnTo>
                  <a:lnTo>
                    <a:pt x="82296" y="76200"/>
                  </a:lnTo>
                  <a:lnTo>
                    <a:pt x="67056" y="57912"/>
                  </a:lnTo>
                  <a:lnTo>
                    <a:pt x="54864" y="36575"/>
                  </a:lnTo>
                  <a:lnTo>
                    <a:pt x="36575" y="18287"/>
                  </a:lnTo>
                  <a:lnTo>
                    <a:pt x="22351" y="6095"/>
                  </a:lnTo>
                  <a:close/>
                </a:path>
                <a:path w="104139" h="347979">
                  <a:moveTo>
                    <a:pt x="6096" y="332231"/>
                  </a:moveTo>
                  <a:lnTo>
                    <a:pt x="9144" y="338327"/>
                  </a:lnTo>
                  <a:lnTo>
                    <a:pt x="10498" y="336634"/>
                  </a:lnTo>
                  <a:lnTo>
                    <a:pt x="6096" y="332231"/>
                  </a:lnTo>
                  <a:close/>
                </a:path>
                <a:path w="104139" h="347979">
                  <a:moveTo>
                    <a:pt x="10498" y="336634"/>
                  </a:moveTo>
                  <a:lnTo>
                    <a:pt x="9144" y="338327"/>
                  </a:lnTo>
                  <a:lnTo>
                    <a:pt x="12192" y="338327"/>
                  </a:lnTo>
                  <a:lnTo>
                    <a:pt x="10498" y="336634"/>
                  </a:lnTo>
                  <a:close/>
                </a:path>
                <a:path w="104139" h="347979">
                  <a:moveTo>
                    <a:pt x="14020" y="332231"/>
                  </a:moveTo>
                  <a:lnTo>
                    <a:pt x="6096" y="332231"/>
                  </a:lnTo>
                  <a:lnTo>
                    <a:pt x="10498" y="336634"/>
                  </a:lnTo>
                  <a:lnTo>
                    <a:pt x="14020" y="332231"/>
                  </a:lnTo>
                  <a:close/>
                </a:path>
                <a:path w="104139" h="347979">
                  <a:moveTo>
                    <a:pt x="9144" y="9143"/>
                  </a:moveTo>
                  <a:lnTo>
                    <a:pt x="6096" y="15239"/>
                  </a:lnTo>
                  <a:lnTo>
                    <a:pt x="10498" y="10837"/>
                  </a:lnTo>
                  <a:lnTo>
                    <a:pt x="9144" y="9143"/>
                  </a:lnTo>
                  <a:close/>
                </a:path>
                <a:path w="104139" h="347979">
                  <a:moveTo>
                    <a:pt x="10498" y="10837"/>
                  </a:moveTo>
                  <a:lnTo>
                    <a:pt x="6096" y="15239"/>
                  </a:lnTo>
                  <a:lnTo>
                    <a:pt x="14020" y="15239"/>
                  </a:lnTo>
                  <a:lnTo>
                    <a:pt x="10498" y="10837"/>
                  </a:lnTo>
                  <a:close/>
                </a:path>
                <a:path w="104139" h="347979">
                  <a:moveTo>
                    <a:pt x="12192" y="9143"/>
                  </a:moveTo>
                  <a:lnTo>
                    <a:pt x="9144" y="9143"/>
                  </a:lnTo>
                  <a:lnTo>
                    <a:pt x="10498" y="10837"/>
                  </a:lnTo>
                  <a:lnTo>
                    <a:pt x="12192" y="9143"/>
                  </a:lnTo>
                  <a:close/>
                </a:path>
                <a:path w="104139" h="347979">
                  <a:moveTo>
                    <a:pt x="15240" y="6095"/>
                  </a:moveTo>
                  <a:lnTo>
                    <a:pt x="9144" y="6095"/>
                  </a:lnTo>
                  <a:lnTo>
                    <a:pt x="12426" y="8909"/>
                  </a:lnTo>
                  <a:lnTo>
                    <a:pt x="15240" y="6095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48527" y="5358383"/>
              <a:ext cx="94615" cy="341630"/>
            </a:xfrm>
            <a:custGeom>
              <a:avLst/>
              <a:gdLst/>
              <a:ahLst/>
              <a:cxnLst/>
              <a:rect l="l" t="t" r="r" b="b"/>
              <a:pathLst>
                <a:path w="94614" h="341629">
                  <a:moveTo>
                    <a:pt x="9144" y="0"/>
                  </a:moveTo>
                  <a:lnTo>
                    <a:pt x="0" y="9144"/>
                  </a:lnTo>
                  <a:lnTo>
                    <a:pt x="24384" y="39624"/>
                  </a:lnTo>
                  <a:lnTo>
                    <a:pt x="42672" y="79248"/>
                  </a:lnTo>
                  <a:lnTo>
                    <a:pt x="51816" y="121920"/>
                  </a:lnTo>
                  <a:lnTo>
                    <a:pt x="57912" y="170688"/>
                  </a:lnTo>
                  <a:lnTo>
                    <a:pt x="51816" y="216408"/>
                  </a:lnTo>
                  <a:lnTo>
                    <a:pt x="42672" y="259080"/>
                  </a:lnTo>
                  <a:lnTo>
                    <a:pt x="24384" y="298704"/>
                  </a:lnTo>
                  <a:lnTo>
                    <a:pt x="0" y="332232"/>
                  </a:lnTo>
                  <a:lnTo>
                    <a:pt x="9144" y="341376"/>
                  </a:lnTo>
                  <a:lnTo>
                    <a:pt x="45720" y="304800"/>
                  </a:lnTo>
                  <a:lnTo>
                    <a:pt x="73151" y="262128"/>
                  </a:lnTo>
                  <a:lnTo>
                    <a:pt x="88392" y="216408"/>
                  </a:lnTo>
                  <a:lnTo>
                    <a:pt x="94487" y="170688"/>
                  </a:lnTo>
                  <a:lnTo>
                    <a:pt x="88392" y="118872"/>
                  </a:lnTo>
                  <a:lnTo>
                    <a:pt x="73151" y="76200"/>
                  </a:lnTo>
                  <a:lnTo>
                    <a:pt x="45720" y="3352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45479" y="5355335"/>
              <a:ext cx="104139" cy="347980"/>
            </a:xfrm>
            <a:custGeom>
              <a:avLst/>
              <a:gdLst/>
              <a:ahLst/>
              <a:cxnLst/>
              <a:rect l="l" t="t" r="r" b="b"/>
              <a:pathLst>
                <a:path w="104139" h="347979">
                  <a:moveTo>
                    <a:pt x="15240" y="0"/>
                  </a:moveTo>
                  <a:lnTo>
                    <a:pt x="9144" y="0"/>
                  </a:lnTo>
                  <a:lnTo>
                    <a:pt x="0" y="6095"/>
                  </a:lnTo>
                  <a:lnTo>
                    <a:pt x="0" y="15239"/>
                  </a:lnTo>
                  <a:lnTo>
                    <a:pt x="24384" y="45719"/>
                  </a:lnTo>
                  <a:lnTo>
                    <a:pt x="33528" y="64007"/>
                  </a:lnTo>
                  <a:lnTo>
                    <a:pt x="42672" y="85343"/>
                  </a:lnTo>
                  <a:lnTo>
                    <a:pt x="48768" y="103631"/>
                  </a:lnTo>
                  <a:lnTo>
                    <a:pt x="51816" y="128015"/>
                  </a:lnTo>
                  <a:lnTo>
                    <a:pt x="54864" y="149351"/>
                  </a:lnTo>
                  <a:lnTo>
                    <a:pt x="54864" y="198119"/>
                  </a:lnTo>
                  <a:lnTo>
                    <a:pt x="51816" y="222503"/>
                  </a:lnTo>
                  <a:lnTo>
                    <a:pt x="42672" y="265175"/>
                  </a:lnTo>
                  <a:lnTo>
                    <a:pt x="24384" y="301751"/>
                  </a:lnTo>
                  <a:lnTo>
                    <a:pt x="0" y="335280"/>
                  </a:lnTo>
                  <a:lnTo>
                    <a:pt x="0" y="341375"/>
                  </a:lnTo>
                  <a:lnTo>
                    <a:pt x="9144" y="347471"/>
                  </a:lnTo>
                  <a:lnTo>
                    <a:pt x="15240" y="347471"/>
                  </a:lnTo>
                  <a:lnTo>
                    <a:pt x="22351" y="341375"/>
                  </a:lnTo>
                  <a:lnTo>
                    <a:pt x="9144" y="341375"/>
                  </a:lnTo>
                  <a:lnTo>
                    <a:pt x="12426" y="338562"/>
                  </a:lnTo>
                  <a:lnTo>
                    <a:pt x="12192" y="338327"/>
                  </a:lnTo>
                  <a:lnTo>
                    <a:pt x="9144" y="338327"/>
                  </a:lnTo>
                  <a:lnTo>
                    <a:pt x="6096" y="332231"/>
                  </a:lnTo>
                  <a:lnTo>
                    <a:pt x="14020" y="332231"/>
                  </a:lnTo>
                  <a:lnTo>
                    <a:pt x="21336" y="323088"/>
                  </a:lnTo>
                  <a:lnTo>
                    <a:pt x="33528" y="304800"/>
                  </a:lnTo>
                  <a:lnTo>
                    <a:pt x="51816" y="268224"/>
                  </a:lnTo>
                  <a:lnTo>
                    <a:pt x="57912" y="246887"/>
                  </a:lnTo>
                  <a:lnTo>
                    <a:pt x="64008" y="198119"/>
                  </a:lnTo>
                  <a:lnTo>
                    <a:pt x="64008" y="149351"/>
                  </a:lnTo>
                  <a:lnTo>
                    <a:pt x="57912" y="103631"/>
                  </a:lnTo>
                  <a:lnTo>
                    <a:pt x="42672" y="60959"/>
                  </a:lnTo>
                  <a:lnTo>
                    <a:pt x="21336" y="24383"/>
                  </a:lnTo>
                  <a:lnTo>
                    <a:pt x="14020" y="15239"/>
                  </a:lnTo>
                  <a:lnTo>
                    <a:pt x="6096" y="15239"/>
                  </a:lnTo>
                  <a:lnTo>
                    <a:pt x="9144" y="9143"/>
                  </a:lnTo>
                  <a:lnTo>
                    <a:pt x="12192" y="9143"/>
                  </a:lnTo>
                  <a:lnTo>
                    <a:pt x="12426" y="8909"/>
                  </a:lnTo>
                  <a:lnTo>
                    <a:pt x="9144" y="6095"/>
                  </a:lnTo>
                  <a:lnTo>
                    <a:pt x="22351" y="6095"/>
                  </a:lnTo>
                  <a:lnTo>
                    <a:pt x="15240" y="0"/>
                  </a:lnTo>
                  <a:close/>
                </a:path>
                <a:path w="104139" h="347979">
                  <a:moveTo>
                    <a:pt x="12426" y="338562"/>
                  </a:moveTo>
                  <a:lnTo>
                    <a:pt x="9144" y="341375"/>
                  </a:lnTo>
                  <a:lnTo>
                    <a:pt x="15240" y="341375"/>
                  </a:lnTo>
                  <a:lnTo>
                    <a:pt x="12426" y="338562"/>
                  </a:lnTo>
                  <a:close/>
                </a:path>
                <a:path w="104139" h="347979">
                  <a:moveTo>
                    <a:pt x="22351" y="6095"/>
                  </a:moveTo>
                  <a:lnTo>
                    <a:pt x="15240" y="6095"/>
                  </a:lnTo>
                  <a:lnTo>
                    <a:pt x="12426" y="8909"/>
                  </a:lnTo>
                  <a:lnTo>
                    <a:pt x="30480" y="24383"/>
                  </a:lnTo>
                  <a:lnTo>
                    <a:pt x="60960" y="60959"/>
                  </a:lnTo>
                  <a:lnTo>
                    <a:pt x="73152" y="82295"/>
                  </a:lnTo>
                  <a:lnTo>
                    <a:pt x="82296" y="103631"/>
                  </a:lnTo>
                  <a:lnTo>
                    <a:pt x="88392" y="124968"/>
                  </a:lnTo>
                  <a:lnTo>
                    <a:pt x="94487" y="173736"/>
                  </a:lnTo>
                  <a:lnTo>
                    <a:pt x="88392" y="222503"/>
                  </a:lnTo>
                  <a:lnTo>
                    <a:pt x="73152" y="265175"/>
                  </a:lnTo>
                  <a:lnTo>
                    <a:pt x="30480" y="323088"/>
                  </a:lnTo>
                  <a:lnTo>
                    <a:pt x="12426" y="338562"/>
                  </a:lnTo>
                  <a:lnTo>
                    <a:pt x="15240" y="341375"/>
                  </a:lnTo>
                  <a:lnTo>
                    <a:pt x="22351" y="341375"/>
                  </a:lnTo>
                  <a:lnTo>
                    <a:pt x="36575" y="329183"/>
                  </a:lnTo>
                  <a:lnTo>
                    <a:pt x="70104" y="289559"/>
                  </a:lnTo>
                  <a:lnTo>
                    <a:pt x="91440" y="246887"/>
                  </a:lnTo>
                  <a:lnTo>
                    <a:pt x="103632" y="173736"/>
                  </a:lnTo>
                  <a:lnTo>
                    <a:pt x="100584" y="146303"/>
                  </a:lnTo>
                  <a:lnTo>
                    <a:pt x="97536" y="121919"/>
                  </a:lnTo>
                  <a:lnTo>
                    <a:pt x="91440" y="100583"/>
                  </a:lnTo>
                  <a:lnTo>
                    <a:pt x="82296" y="76200"/>
                  </a:lnTo>
                  <a:lnTo>
                    <a:pt x="67056" y="57912"/>
                  </a:lnTo>
                  <a:lnTo>
                    <a:pt x="54864" y="36575"/>
                  </a:lnTo>
                  <a:lnTo>
                    <a:pt x="36575" y="18287"/>
                  </a:lnTo>
                  <a:lnTo>
                    <a:pt x="22351" y="6095"/>
                  </a:lnTo>
                  <a:close/>
                </a:path>
                <a:path w="104139" h="347979">
                  <a:moveTo>
                    <a:pt x="6096" y="332231"/>
                  </a:moveTo>
                  <a:lnTo>
                    <a:pt x="9144" y="338327"/>
                  </a:lnTo>
                  <a:lnTo>
                    <a:pt x="10498" y="336634"/>
                  </a:lnTo>
                  <a:lnTo>
                    <a:pt x="6096" y="332231"/>
                  </a:lnTo>
                  <a:close/>
                </a:path>
                <a:path w="104139" h="347979">
                  <a:moveTo>
                    <a:pt x="10498" y="336634"/>
                  </a:moveTo>
                  <a:lnTo>
                    <a:pt x="9144" y="338327"/>
                  </a:lnTo>
                  <a:lnTo>
                    <a:pt x="12192" y="338327"/>
                  </a:lnTo>
                  <a:lnTo>
                    <a:pt x="10498" y="336634"/>
                  </a:lnTo>
                  <a:close/>
                </a:path>
                <a:path w="104139" h="347979">
                  <a:moveTo>
                    <a:pt x="14020" y="332231"/>
                  </a:moveTo>
                  <a:lnTo>
                    <a:pt x="6096" y="332231"/>
                  </a:lnTo>
                  <a:lnTo>
                    <a:pt x="10498" y="336634"/>
                  </a:lnTo>
                  <a:lnTo>
                    <a:pt x="14020" y="332231"/>
                  </a:lnTo>
                  <a:close/>
                </a:path>
                <a:path w="104139" h="347979">
                  <a:moveTo>
                    <a:pt x="9144" y="9143"/>
                  </a:moveTo>
                  <a:lnTo>
                    <a:pt x="6096" y="15239"/>
                  </a:lnTo>
                  <a:lnTo>
                    <a:pt x="10498" y="10837"/>
                  </a:lnTo>
                  <a:lnTo>
                    <a:pt x="9144" y="9143"/>
                  </a:lnTo>
                  <a:close/>
                </a:path>
                <a:path w="104139" h="347979">
                  <a:moveTo>
                    <a:pt x="10498" y="10837"/>
                  </a:moveTo>
                  <a:lnTo>
                    <a:pt x="6096" y="15239"/>
                  </a:lnTo>
                  <a:lnTo>
                    <a:pt x="14020" y="15239"/>
                  </a:lnTo>
                  <a:lnTo>
                    <a:pt x="10498" y="10837"/>
                  </a:lnTo>
                  <a:close/>
                </a:path>
                <a:path w="104139" h="347979">
                  <a:moveTo>
                    <a:pt x="12192" y="9143"/>
                  </a:moveTo>
                  <a:lnTo>
                    <a:pt x="9144" y="9143"/>
                  </a:lnTo>
                  <a:lnTo>
                    <a:pt x="10498" y="10837"/>
                  </a:lnTo>
                  <a:lnTo>
                    <a:pt x="12192" y="9143"/>
                  </a:lnTo>
                  <a:close/>
                </a:path>
                <a:path w="104139" h="347979">
                  <a:moveTo>
                    <a:pt x="15240" y="6095"/>
                  </a:moveTo>
                  <a:lnTo>
                    <a:pt x="9144" y="6095"/>
                  </a:lnTo>
                  <a:lnTo>
                    <a:pt x="12426" y="8909"/>
                  </a:lnTo>
                  <a:lnTo>
                    <a:pt x="15240" y="6095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6028944" y="5367528"/>
            <a:ext cx="850391" cy="3169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37488" y="6361176"/>
            <a:ext cx="249936" cy="2560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94688" y="6278879"/>
            <a:ext cx="316992" cy="304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12264" y="6254496"/>
            <a:ext cx="271272" cy="3566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8879" y="6403847"/>
            <a:ext cx="176783" cy="975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2743200" y="6284976"/>
            <a:ext cx="180340" cy="256540"/>
            <a:chOff x="2743200" y="6284976"/>
            <a:chExt cx="180340" cy="256540"/>
          </a:xfrm>
        </p:grpSpPr>
        <p:sp>
          <p:nvSpPr>
            <p:cNvPr id="33" name="object 33"/>
            <p:cNvSpPr/>
            <p:nvPr/>
          </p:nvSpPr>
          <p:spPr>
            <a:xfrm>
              <a:off x="2749295" y="6288024"/>
              <a:ext cx="167640" cy="24993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43200" y="6284976"/>
              <a:ext cx="180340" cy="256540"/>
            </a:xfrm>
            <a:custGeom>
              <a:avLst/>
              <a:gdLst/>
              <a:ahLst/>
              <a:cxnLst/>
              <a:rect l="l" t="t" r="r" b="b"/>
              <a:pathLst>
                <a:path w="180339" h="256540">
                  <a:moveTo>
                    <a:pt x="30480" y="173736"/>
                  </a:moveTo>
                  <a:lnTo>
                    <a:pt x="15239" y="249936"/>
                  </a:lnTo>
                  <a:lnTo>
                    <a:pt x="15239" y="256032"/>
                  </a:lnTo>
                  <a:lnTo>
                    <a:pt x="39624" y="256032"/>
                  </a:lnTo>
                  <a:lnTo>
                    <a:pt x="42672" y="252984"/>
                  </a:lnTo>
                  <a:lnTo>
                    <a:pt x="24383" y="252984"/>
                  </a:lnTo>
                  <a:lnTo>
                    <a:pt x="18287" y="246887"/>
                  </a:lnTo>
                  <a:lnTo>
                    <a:pt x="25603" y="246887"/>
                  </a:lnTo>
                  <a:lnTo>
                    <a:pt x="39014" y="179832"/>
                  </a:lnTo>
                  <a:lnTo>
                    <a:pt x="33527" y="179832"/>
                  </a:lnTo>
                  <a:lnTo>
                    <a:pt x="30480" y="173736"/>
                  </a:lnTo>
                  <a:close/>
                </a:path>
                <a:path w="180339" h="256540">
                  <a:moveTo>
                    <a:pt x="103631" y="173736"/>
                  </a:moveTo>
                  <a:lnTo>
                    <a:pt x="85343" y="249936"/>
                  </a:lnTo>
                  <a:lnTo>
                    <a:pt x="88392" y="256032"/>
                  </a:lnTo>
                  <a:lnTo>
                    <a:pt x="112775" y="256032"/>
                  </a:lnTo>
                  <a:lnTo>
                    <a:pt x="115824" y="252984"/>
                  </a:lnTo>
                  <a:lnTo>
                    <a:pt x="94487" y="252984"/>
                  </a:lnTo>
                  <a:lnTo>
                    <a:pt x="91439" y="246887"/>
                  </a:lnTo>
                  <a:lnTo>
                    <a:pt x="95951" y="246887"/>
                  </a:lnTo>
                  <a:lnTo>
                    <a:pt x="112044" y="179832"/>
                  </a:lnTo>
                  <a:lnTo>
                    <a:pt x="106680" y="179832"/>
                  </a:lnTo>
                  <a:lnTo>
                    <a:pt x="103631" y="173736"/>
                  </a:lnTo>
                  <a:close/>
                </a:path>
                <a:path w="180339" h="256540">
                  <a:moveTo>
                    <a:pt x="25603" y="246887"/>
                  </a:moveTo>
                  <a:lnTo>
                    <a:pt x="18287" y="246887"/>
                  </a:lnTo>
                  <a:lnTo>
                    <a:pt x="24383" y="252984"/>
                  </a:lnTo>
                  <a:lnTo>
                    <a:pt x="25603" y="246887"/>
                  </a:lnTo>
                  <a:close/>
                </a:path>
                <a:path w="180339" h="256540">
                  <a:moveTo>
                    <a:pt x="34259" y="246887"/>
                  </a:moveTo>
                  <a:lnTo>
                    <a:pt x="25603" y="246887"/>
                  </a:lnTo>
                  <a:lnTo>
                    <a:pt x="24383" y="252984"/>
                  </a:lnTo>
                  <a:lnTo>
                    <a:pt x="42672" y="252984"/>
                  </a:lnTo>
                  <a:lnTo>
                    <a:pt x="43403" y="249936"/>
                  </a:lnTo>
                  <a:lnTo>
                    <a:pt x="33527" y="249936"/>
                  </a:lnTo>
                  <a:lnTo>
                    <a:pt x="34259" y="246887"/>
                  </a:lnTo>
                  <a:close/>
                </a:path>
                <a:path w="180339" h="256540">
                  <a:moveTo>
                    <a:pt x="95951" y="246887"/>
                  </a:moveTo>
                  <a:lnTo>
                    <a:pt x="91439" y="246887"/>
                  </a:lnTo>
                  <a:lnTo>
                    <a:pt x="94487" y="252984"/>
                  </a:lnTo>
                  <a:lnTo>
                    <a:pt x="95951" y="246887"/>
                  </a:lnTo>
                  <a:close/>
                </a:path>
                <a:path w="180339" h="256540">
                  <a:moveTo>
                    <a:pt x="107289" y="246887"/>
                  </a:moveTo>
                  <a:lnTo>
                    <a:pt x="95951" y="246887"/>
                  </a:lnTo>
                  <a:lnTo>
                    <a:pt x="94487" y="252984"/>
                  </a:lnTo>
                  <a:lnTo>
                    <a:pt x="115824" y="252984"/>
                  </a:lnTo>
                  <a:lnTo>
                    <a:pt x="116433" y="249936"/>
                  </a:lnTo>
                  <a:lnTo>
                    <a:pt x="106680" y="249936"/>
                  </a:lnTo>
                  <a:lnTo>
                    <a:pt x="107289" y="246887"/>
                  </a:lnTo>
                  <a:close/>
                </a:path>
                <a:path w="180339" h="256540">
                  <a:moveTo>
                    <a:pt x="109727" y="170687"/>
                  </a:moveTo>
                  <a:lnTo>
                    <a:pt x="54863" y="170687"/>
                  </a:lnTo>
                  <a:lnTo>
                    <a:pt x="51816" y="173736"/>
                  </a:lnTo>
                  <a:lnTo>
                    <a:pt x="33527" y="249936"/>
                  </a:lnTo>
                  <a:lnTo>
                    <a:pt x="39624" y="246887"/>
                  </a:lnTo>
                  <a:lnTo>
                    <a:pt x="44135" y="246887"/>
                  </a:lnTo>
                  <a:lnTo>
                    <a:pt x="60228" y="179832"/>
                  </a:lnTo>
                  <a:lnTo>
                    <a:pt x="54863" y="179832"/>
                  </a:lnTo>
                  <a:lnTo>
                    <a:pt x="60960" y="176784"/>
                  </a:lnTo>
                  <a:lnTo>
                    <a:pt x="102900" y="176784"/>
                  </a:lnTo>
                  <a:lnTo>
                    <a:pt x="103631" y="173736"/>
                  </a:lnTo>
                  <a:lnTo>
                    <a:pt x="111251" y="173736"/>
                  </a:lnTo>
                  <a:lnTo>
                    <a:pt x="109727" y="170687"/>
                  </a:lnTo>
                  <a:close/>
                </a:path>
                <a:path w="180339" h="256540">
                  <a:moveTo>
                    <a:pt x="44135" y="246887"/>
                  </a:moveTo>
                  <a:lnTo>
                    <a:pt x="39624" y="246887"/>
                  </a:lnTo>
                  <a:lnTo>
                    <a:pt x="33527" y="249936"/>
                  </a:lnTo>
                  <a:lnTo>
                    <a:pt x="43403" y="249936"/>
                  </a:lnTo>
                  <a:lnTo>
                    <a:pt x="44135" y="246887"/>
                  </a:lnTo>
                  <a:close/>
                </a:path>
                <a:path w="180339" h="256540">
                  <a:moveTo>
                    <a:pt x="170687" y="170687"/>
                  </a:moveTo>
                  <a:lnTo>
                    <a:pt x="128016" y="170687"/>
                  </a:lnTo>
                  <a:lnTo>
                    <a:pt x="121919" y="173736"/>
                  </a:lnTo>
                  <a:lnTo>
                    <a:pt x="106680" y="249936"/>
                  </a:lnTo>
                  <a:lnTo>
                    <a:pt x="112775" y="246887"/>
                  </a:lnTo>
                  <a:lnTo>
                    <a:pt x="117043" y="246887"/>
                  </a:lnTo>
                  <a:lnTo>
                    <a:pt x="130454" y="179832"/>
                  </a:lnTo>
                  <a:lnTo>
                    <a:pt x="128016" y="179832"/>
                  </a:lnTo>
                  <a:lnTo>
                    <a:pt x="131063" y="176784"/>
                  </a:lnTo>
                  <a:lnTo>
                    <a:pt x="176784" y="176784"/>
                  </a:lnTo>
                  <a:lnTo>
                    <a:pt x="179831" y="173736"/>
                  </a:lnTo>
                  <a:lnTo>
                    <a:pt x="170687" y="173736"/>
                  </a:lnTo>
                  <a:lnTo>
                    <a:pt x="170687" y="170687"/>
                  </a:lnTo>
                  <a:close/>
                </a:path>
                <a:path w="180339" h="256540">
                  <a:moveTo>
                    <a:pt x="117043" y="246887"/>
                  </a:moveTo>
                  <a:lnTo>
                    <a:pt x="112775" y="246887"/>
                  </a:lnTo>
                  <a:lnTo>
                    <a:pt x="106680" y="249936"/>
                  </a:lnTo>
                  <a:lnTo>
                    <a:pt x="116433" y="249936"/>
                  </a:lnTo>
                  <a:lnTo>
                    <a:pt x="117043" y="246887"/>
                  </a:lnTo>
                  <a:close/>
                </a:path>
                <a:path w="180339" h="256540">
                  <a:moveTo>
                    <a:pt x="34245" y="149352"/>
                  </a:moveTo>
                  <a:lnTo>
                    <a:pt x="6095" y="149352"/>
                  </a:lnTo>
                  <a:lnTo>
                    <a:pt x="0" y="152400"/>
                  </a:lnTo>
                  <a:lnTo>
                    <a:pt x="0" y="173736"/>
                  </a:lnTo>
                  <a:lnTo>
                    <a:pt x="6095" y="179832"/>
                  </a:lnTo>
                  <a:lnTo>
                    <a:pt x="29260" y="179832"/>
                  </a:lnTo>
                  <a:lnTo>
                    <a:pt x="30480" y="173736"/>
                  </a:lnTo>
                  <a:lnTo>
                    <a:pt x="9143" y="173736"/>
                  </a:lnTo>
                  <a:lnTo>
                    <a:pt x="6095" y="170687"/>
                  </a:lnTo>
                  <a:lnTo>
                    <a:pt x="9143" y="170687"/>
                  </a:lnTo>
                  <a:lnTo>
                    <a:pt x="9143" y="158496"/>
                  </a:lnTo>
                  <a:lnTo>
                    <a:pt x="6095" y="158496"/>
                  </a:lnTo>
                  <a:lnTo>
                    <a:pt x="9143" y="152400"/>
                  </a:lnTo>
                  <a:lnTo>
                    <a:pt x="33527" y="152400"/>
                  </a:lnTo>
                  <a:lnTo>
                    <a:pt x="34245" y="149352"/>
                  </a:lnTo>
                  <a:close/>
                </a:path>
                <a:path w="180339" h="256540">
                  <a:moveTo>
                    <a:pt x="36575" y="170687"/>
                  </a:moveTo>
                  <a:lnTo>
                    <a:pt x="9143" y="170687"/>
                  </a:lnTo>
                  <a:lnTo>
                    <a:pt x="9143" y="173736"/>
                  </a:lnTo>
                  <a:lnTo>
                    <a:pt x="30480" y="173736"/>
                  </a:lnTo>
                  <a:lnTo>
                    <a:pt x="33527" y="179832"/>
                  </a:lnTo>
                  <a:lnTo>
                    <a:pt x="39014" y="179832"/>
                  </a:lnTo>
                  <a:lnTo>
                    <a:pt x="39624" y="176784"/>
                  </a:lnTo>
                  <a:lnTo>
                    <a:pt x="36575" y="170687"/>
                  </a:lnTo>
                  <a:close/>
                </a:path>
                <a:path w="180339" h="256540">
                  <a:moveTo>
                    <a:pt x="60960" y="176784"/>
                  </a:moveTo>
                  <a:lnTo>
                    <a:pt x="54863" y="179832"/>
                  </a:lnTo>
                  <a:lnTo>
                    <a:pt x="60228" y="179832"/>
                  </a:lnTo>
                  <a:lnTo>
                    <a:pt x="60960" y="176784"/>
                  </a:lnTo>
                  <a:close/>
                </a:path>
                <a:path w="180339" h="256540">
                  <a:moveTo>
                    <a:pt x="102900" y="176784"/>
                  </a:moveTo>
                  <a:lnTo>
                    <a:pt x="60960" y="176784"/>
                  </a:lnTo>
                  <a:lnTo>
                    <a:pt x="60228" y="179832"/>
                  </a:lnTo>
                  <a:lnTo>
                    <a:pt x="102168" y="179832"/>
                  </a:lnTo>
                  <a:lnTo>
                    <a:pt x="102900" y="176784"/>
                  </a:lnTo>
                  <a:close/>
                </a:path>
                <a:path w="180339" h="256540">
                  <a:moveTo>
                    <a:pt x="111251" y="173736"/>
                  </a:moveTo>
                  <a:lnTo>
                    <a:pt x="103631" y="173736"/>
                  </a:lnTo>
                  <a:lnTo>
                    <a:pt x="106680" y="179832"/>
                  </a:lnTo>
                  <a:lnTo>
                    <a:pt x="112044" y="179832"/>
                  </a:lnTo>
                  <a:lnTo>
                    <a:pt x="112775" y="176784"/>
                  </a:lnTo>
                  <a:lnTo>
                    <a:pt x="111251" y="173736"/>
                  </a:lnTo>
                  <a:close/>
                </a:path>
                <a:path w="180339" h="256540">
                  <a:moveTo>
                    <a:pt x="131063" y="176784"/>
                  </a:moveTo>
                  <a:lnTo>
                    <a:pt x="128016" y="179832"/>
                  </a:lnTo>
                  <a:lnTo>
                    <a:pt x="130454" y="179832"/>
                  </a:lnTo>
                  <a:lnTo>
                    <a:pt x="131063" y="176784"/>
                  </a:lnTo>
                  <a:close/>
                </a:path>
                <a:path w="180339" h="256540">
                  <a:moveTo>
                    <a:pt x="176784" y="176784"/>
                  </a:moveTo>
                  <a:lnTo>
                    <a:pt x="131063" y="176784"/>
                  </a:lnTo>
                  <a:lnTo>
                    <a:pt x="130454" y="179832"/>
                  </a:lnTo>
                  <a:lnTo>
                    <a:pt x="173736" y="179832"/>
                  </a:lnTo>
                  <a:lnTo>
                    <a:pt x="176784" y="176784"/>
                  </a:lnTo>
                  <a:close/>
                </a:path>
                <a:path w="180339" h="256540">
                  <a:moveTo>
                    <a:pt x="9143" y="170687"/>
                  </a:moveTo>
                  <a:lnTo>
                    <a:pt x="6095" y="170687"/>
                  </a:lnTo>
                  <a:lnTo>
                    <a:pt x="9143" y="173736"/>
                  </a:lnTo>
                  <a:lnTo>
                    <a:pt x="9143" y="170687"/>
                  </a:lnTo>
                  <a:close/>
                </a:path>
                <a:path w="180339" h="256540">
                  <a:moveTo>
                    <a:pt x="170687" y="152400"/>
                  </a:moveTo>
                  <a:lnTo>
                    <a:pt x="170687" y="173736"/>
                  </a:lnTo>
                  <a:lnTo>
                    <a:pt x="173736" y="170687"/>
                  </a:lnTo>
                  <a:lnTo>
                    <a:pt x="179831" y="170687"/>
                  </a:lnTo>
                  <a:lnTo>
                    <a:pt x="179831" y="158496"/>
                  </a:lnTo>
                  <a:lnTo>
                    <a:pt x="173736" y="158496"/>
                  </a:lnTo>
                  <a:lnTo>
                    <a:pt x="170687" y="152400"/>
                  </a:lnTo>
                  <a:close/>
                </a:path>
                <a:path w="180339" h="256540">
                  <a:moveTo>
                    <a:pt x="179831" y="170687"/>
                  </a:moveTo>
                  <a:lnTo>
                    <a:pt x="173736" y="170687"/>
                  </a:lnTo>
                  <a:lnTo>
                    <a:pt x="170687" y="173736"/>
                  </a:lnTo>
                  <a:lnTo>
                    <a:pt x="179831" y="173736"/>
                  </a:lnTo>
                  <a:lnTo>
                    <a:pt x="179831" y="170687"/>
                  </a:lnTo>
                  <a:close/>
                </a:path>
                <a:path w="180339" h="256540">
                  <a:moveTo>
                    <a:pt x="9143" y="152400"/>
                  </a:moveTo>
                  <a:lnTo>
                    <a:pt x="6095" y="158496"/>
                  </a:lnTo>
                  <a:lnTo>
                    <a:pt x="9143" y="158496"/>
                  </a:lnTo>
                  <a:lnTo>
                    <a:pt x="9143" y="152400"/>
                  </a:lnTo>
                  <a:close/>
                </a:path>
                <a:path w="180339" h="256540">
                  <a:moveTo>
                    <a:pt x="44106" y="149352"/>
                  </a:moveTo>
                  <a:lnTo>
                    <a:pt x="36575" y="149352"/>
                  </a:lnTo>
                  <a:lnTo>
                    <a:pt x="33527" y="152400"/>
                  </a:lnTo>
                  <a:lnTo>
                    <a:pt x="9143" y="152400"/>
                  </a:lnTo>
                  <a:lnTo>
                    <a:pt x="9143" y="158496"/>
                  </a:lnTo>
                  <a:lnTo>
                    <a:pt x="36575" y="158496"/>
                  </a:lnTo>
                  <a:lnTo>
                    <a:pt x="42672" y="155448"/>
                  </a:lnTo>
                  <a:lnTo>
                    <a:pt x="44106" y="149352"/>
                  </a:lnTo>
                  <a:close/>
                </a:path>
                <a:path w="180339" h="256540">
                  <a:moveTo>
                    <a:pt x="124968" y="97536"/>
                  </a:moveTo>
                  <a:lnTo>
                    <a:pt x="70104" y="97536"/>
                  </a:lnTo>
                  <a:lnTo>
                    <a:pt x="64007" y="100584"/>
                  </a:lnTo>
                  <a:lnTo>
                    <a:pt x="54863" y="152400"/>
                  </a:lnTo>
                  <a:lnTo>
                    <a:pt x="54863" y="155448"/>
                  </a:lnTo>
                  <a:lnTo>
                    <a:pt x="57912" y="158496"/>
                  </a:lnTo>
                  <a:lnTo>
                    <a:pt x="109727" y="158496"/>
                  </a:lnTo>
                  <a:lnTo>
                    <a:pt x="115824" y="155448"/>
                  </a:lnTo>
                  <a:lnTo>
                    <a:pt x="64007" y="155448"/>
                  </a:lnTo>
                  <a:lnTo>
                    <a:pt x="57912" y="149352"/>
                  </a:lnTo>
                  <a:lnTo>
                    <a:pt x="65083" y="149352"/>
                  </a:lnTo>
                  <a:lnTo>
                    <a:pt x="72614" y="106680"/>
                  </a:lnTo>
                  <a:lnTo>
                    <a:pt x="70104" y="106680"/>
                  </a:lnTo>
                  <a:lnTo>
                    <a:pt x="73151" y="103632"/>
                  </a:lnTo>
                  <a:lnTo>
                    <a:pt x="118154" y="103632"/>
                  </a:lnTo>
                  <a:lnTo>
                    <a:pt x="118872" y="100584"/>
                  </a:lnTo>
                  <a:lnTo>
                    <a:pt x="124968" y="100584"/>
                  </a:lnTo>
                  <a:lnTo>
                    <a:pt x="124968" y="97536"/>
                  </a:lnTo>
                  <a:close/>
                </a:path>
                <a:path w="180339" h="256540">
                  <a:moveTo>
                    <a:pt x="170687" y="97536"/>
                  </a:moveTo>
                  <a:lnTo>
                    <a:pt x="143256" y="97536"/>
                  </a:lnTo>
                  <a:lnTo>
                    <a:pt x="137160" y="100584"/>
                  </a:lnTo>
                  <a:lnTo>
                    <a:pt x="128016" y="152400"/>
                  </a:lnTo>
                  <a:lnTo>
                    <a:pt x="128016" y="155448"/>
                  </a:lnTo>
                  <a:lnTo>
                    <a:pt x="131063" y="158496"/>
                  </a:lnTo>
                  <a:lnTo>
                    <a:pt x="170687" y="158496"/>
                  </a:lnTo>
                  <a:lnTo>
                    <a:pt x="170687" y="155448"/>
                  </a:lnTo>
                  <a:lnTo>
                    <a:pt x="134112" y="155448"/>
                  </a:lnTo>
                  <a:lnTo>
                    <a:pt x="131063" y="149352"/>
                  </a:lnTo>
                  <a:lnTo>
                    <a:pt x="135546" y="149352"/>
                  </a:lnTo>
                  <a:lnTo>
                    <a:pt x="145586" y="106680"/>
                  </a:lnTo>
                  <a:lnTo>
                    <a:pt x="143256" y="106680"/>
                  </a:lnTo>
                  <a:lnTo>
                    <a:pt x="146304" y="103632"/>
                  </a:lnTo>
                  <a:lnTo>
                    <a:pt x="176783" y="103632"/>
                  </a:lnTo>
                  <a:lnTo>
                    <a:pt x="179831" y="100584"/>
                  </a:lnTo>
                  <a:lnTo>
                    <a:pt x="170687" y="100584"/>
                  </a:lnTo>
                  <a:lnTo>
                    <a:pt x="170687" y="97536"/>
                  </a:lnTo>
                  <a:close/>
                </a:path>
                <a:path w="180339" h="256540">
                  <a:moveTo>
                    <a:pt x="179831" y="152400"/>
                  </a:moveTo>
                  <a:lnTo>
                    <a:pt x="170687" y="152400"/>
                  </a:lnTo>
                  <a:lnTo>
                    <a:pt x="173736" y="158496"/>
                  </a:lnTo>
                  <a:lnTo>
                    <a:pt x="179831" y="158496"/>
                  </a:lnTo>
                  <a:lnTo>
                    <a:pt x="179831" y="152400"/>
                  </a:lnTo>
                  <a:close/>
                </a:path>
                <a:path w="180339" h="256540">
                  <a:moveTo>
                    <a:pt x="65083" y="149352"/>
                  </a:moveTo>
                  <a:lnTo>
                    <a:pt x="57912" y="149352"/>
                  </a:lnTo>
                  <a:lnTo>
                    <a:pt x="64007" y="155448"/>
                  </a:lnTo>
                  <a:lnTo>
                    <a:pt x="65083" y="149352"/>
                  </a:lnTo>
                  <a:close/>
                </a:path>
                <a:path w="180339" h="256540">
                  <a:moveTo>
                    <a:pt x="107397" y="149352"/>
                  </a:moveTo>
                  <a:lnTo>
                    <a:pt x="65083" y="149352"/>
                  </a:lnTo>
                  <a:lnTo>
                    <a:pt x="64007" y="155448"/>
                  </a:lnTo>
                  <a:lnTo>
                    <a:pt x="115824" y="155448"/>
                  </a:lnTo>
                  <a:lnTo>
                    <a:pt x="116361" y="152400"/>
                  </a:lnTo>
                  <a:lnTo>
                    <a:pt x="106680" y="152400"/>
                  </a:lnTo>
                  <a:lnTo>
                    <a:pt x="107397" y="149352"/>
                  </a:lnTo>
                  <a:close/>
                </a:path>
                <a:path w="180339" h="256540">
                  <a:moveTo>
                    <a:pt x="135546" y="149352"/>
                  </a:moveTo>
                  <a:lnTo>
                    <a:pt x="131063" y="149352"/>
                  </a:lnTo>
                  <a:lnTo>
                    <a:pt x="134112" y="155448"/>
                  </a:lnTo>
                  <a:lnTo>
                    <a:pt x="135546" y="149352"/>
                  </a:lnTo>
                  <a:close/>
                </a:path>
                <a:path w="180339" h="256540">
                  <a:moveTo>
                    <a:pt x="173736" y="149352"/>
                  </a:moveTo>
                  <a:lnTo>
                    <a:pt x="135546" y="149352"/>
                  </a:lnTo>
                  <a:lnTo>
                    <a:pt x="134112" y="155448"/>
                  </a:lnTo>
                  <a:lnTo>
                    <a:pt x="170687" y="155448"/>
                  </a:lnTo>
                  <a:lnTo>
                    <a:pt x="170687" y="152400"/>
                  </a:lnTo>
                  <a:lnTo>
                    <a:pt x="179831" y="152400"/>
                  </a:lnTo>
                  <a:lnTo>
                    <a:pt x="173736" y="149352"/>
                  </a:lnTo>
                  <a:close/>
                </a:path>
                <a:path w="180339" h="256540">
                  <a:moveTo>
                    <a:pt x="45719" y="100584"/>
                  </a:moveTo>
                  <a:lnTo>
                    <a:pt x="33527" y="152400"/>
                  </a:lnTo>
                  <a:lnTo>
                    <a:pt x="36575" y="149352"/>
                  </a:lnTo>
                  <a:lnTo>
                    <a:pt x="44106" y="149352"/>
                  </a:lnTo>
                  <a:lnTo>
                    <a:pt x="54146" y="106680"/>
                  </a:lnTo>
                  <a:lnTo>
                    <a:pt x="48768" y="106680"/>
                  </a:lnTo>
                  <a:lnTo>
                    <a:pt x="45719" y="100584"/>
                  </a:lnTo>
                  <a:close/>
                </a:path>
                <a:path w="180339" h="256540">
                  <a:moveTo>
                    <a:pt x="118872" y="100584"/>
                  </a:moveTo>
                  <a:lnTo>
                    <a:pt x="106680" y="152400"/>
                  </a:lnTo>
                  <a:lnTo>
                    <a:pt x="109727" y="149352"/>
                  </a:lnTo>
                  <a:lnTo>
                    <a:pt x="116899" y="149352"/>
                  </a:lnTo>
                  <a:lnTo>
                    <a:pt x="124430" y="106680"/>
                  </a:lnTo>
                  <a:lnTo>
                    <a:pt x="121919" y="106680"/>
                  </a:lnTo>
                  <a:lnTo>
                    <a:pt x="118872" y="100584"/>
                  </a:lnTo>
                  <a:close/>
                </a:path>
                <a:path w="180339" h="256540">
                  <a:moveTo>
                    <a:pt x="116899" y="149352"/>
                  </a:moveTo>
                  <a:lnTo>
                    <a:pt x="109727" y="149352"/>
                  </a:lnTo>
                  <a:lnTo>
                    <a:pt x="106680" y="152400"/>
                  </a:lnTo>
                  <a:lnTo>
                    <a:pt x="116361" y="152400"/>
                  </a:lnTo>
                  <a:lnTo>
                    <a:pt x="116899" y="149352"/>
                  </a:lnTo>
                  <a:close/>
                </a:path>
                <a:path w="180339" h="256540">
                  <a:moveTo>
                    <a:pt x="49377" y="76200"/>
                  </a:moveTo>
                  <a:lnTo>
                    <a:pt x="6095" y="76200"/>
                  </a:lnTo>
                  <a:lnTo>
                    <a:pt x="0" y="82296"/>
                  </a:lnTo>
                  <a:lnTo>
                    <a:pt x="0" y="100584"/>
                  </a:lnTo>
                  <a:lnTo>
                    <a:pt x="6095" y="106680"/>
                  </a:lnTo>
                  <a:lnTo>
                    <a:pt x="44285" y="106680"/>
                  </a:lnTo>
                  <a:lnTo>
                    <a:pt x="45719" y="100584"/>
                  </a:lnTo>
                  <a:lnTo>
                    <a:pt x="9143" y="100584"/>
                  </a:lnTo>
                  <a:lnTo>
                    <a:pt x="6095" y="97536"/>
                  </a:lnTo>
                  <a:lnTo>
                    <a:pt x="9143" y="97536"/>
                  </a:lnTo>
                  <a:lnTo>
                    <a:pt x="9143" y="85343"/>
                  </a:lnTo>
                  <a:lnTo>
                    <a:pt x="6095" y="85343"/>
                  </a:lnTo>
                  <a:lnTo>
                    <a:pt x="9143" y="82296"/>
                  </a:lnTo>
                  <a:lnTo>
                    <a:pt x="57912" y="82296"/>
                  </a:lnTo>
                  <a:lnTo>
                    <a:pt x="58498" y="79248"/>
                  </a:lnTo>
                  <a:lnTo>
                    <a:pt x="48768" y="79248"/>
                  </a:lnTo>
                  <a:lnTo>
                    <a:pt x="49377" y="76200"/>
                  </a:lnTo>
                  <a:close/>
                </a:path>
                <a:path w="180339" h="256540">
                  <a:moveTo>
                    <a:pt x="51816" y="97536"/>
                  </a:moveTo>
                  <a:lnTo>
                    <a:pt x="9143" y="97536"/>
                  </a:lnTo>
                  <a:lnTo>
                    <a:pt x="9143" y="100584"/>
                  </a:lnTo>
                  <a:lnTo>
                    <a:pt x="45719" y="100584"/>
                  </a:lnTo>
                  <a:lnTo>
                    <a:pt x="48768" y="106680"/>
                  </a:lnTo>
                  <a:lnTo>
                    <a:pt x="54146" y="106680"/>
                  </a:lnTo>
                  <a:lnTo>
                    <a:pt x="54863" y="103632"/>
                  </a:lnTo>
                  <a:lnTo>
                    <a:pt x="51816" y="97536"/>
                  </a:lnTo>
                  <a:close/>
                </a:path>
                <a:path w="180339" h="256540">
                  <a:moveTo>
                    <a:pt x="73151" y="103632"/>
                  </a:moveTo>
                  <a:lnTo>
                    <a:pt x="70104" y="106680"/>
                  </a:lnTo>
                  <a:lnTo>
                    <a:pt x="72614" y="106680"/>
                  </a:lnTo>
                  <a:lnTo>
                    <a:pt x="73151" y="103632"/>
                  </a:lnTo>
                  <a:close/>
                </a:path>
                <a:path w="180339" h="256540">
                  <a:moveTo>
                    <a:pt x="118154" y="103632"/>
                  </a:moveTo>
                  <a:lnTo>
                    <a:pt x="73151" y="103632"/>
                  </a:lnTo>
                  <a:lnTo>
                    <a:pt x="72614" y="106680"/>
                  </a:lnTo>
                  <a:lnTo>
                    <a:pt x="117437" y="106680"/>
                  </a:lnTo>
                  <a:lnTo>
                    <a:pt x="118154" y="103632"/>
                  </a:lnTo>
                  <a:close/>
                </a:path>
                <a:path w="180339" h="256540">
                  <a:moveTo>
                    <a:pt x="124968" y="100584"/>
                  </a:moveTo>
                  <a:lnTo>
                    <a:pt x="118872" y="100584"/>
                  </a:lnTo>
                  <a:lnTo>
                    <a:pt x="121919" y="106680"/>
                  </a:lnTo>
                  <a:lnTo>
                    <a:pt x="124430" y="106680"/>
                  </a:lnTo>
                  <a:lnTo>
                    <a:pt x="124968" y="103632"/>
                  </a:lnTo>
                  <a:lnTo>
                    <a:pt x="124968" y="100584"/>
                  </a:lnTo>
                  <a:close/>
                </a:path>
                <a:path w="180339" h="256540">
                  <a:moveTo>
                    <a:pt x="146304" y="103632"/>
                  </a:moveTo>
                  <a:lnTo>
                    <a:pt x="143256" y="106680"/>
                  </a:lnTo>
                  <a:lnTo>
                    <a:pt x="145586" y="106680"/>
                  </a:lnTo>
                  <a:lnTo>
                    <a:pt x="146304" y="103632"/>
                  </a:lnTo>
                  <a:close/>
                </a:path>
                <a:path w="180339" h="256540">
                  <a:moveTo>
                    <a:pt x="176783" y="103632"/>
                  </a:moveTo>
                  <a:lnTo>
                    <a:pt x="146304" y="103632"/>
                  </a:lnTo>
                  <a:lnTo>
                    <a:pt x="145586" y="106680"/>
                  </a:lnTo>
                  <a:lnTo>
                    <a:pt x="173736" y="106680"/>
                  </a:lnTo>
                  <a:lnTo>
                    <a:pt x="176783" y="103632"/>
                  </a:lnTo>
                  <a:close/>
                </a:path>
                <a:path w="180339" h="256540">
                  <a:moveTo>
                    <a:pt x="9143" y="97536"/>
                  </a:moveTo>
                  <a:lnTo>
                    <a:pt x="6095" y="97536"/>
                  </a:lnTo>
                  <a:lnTo>
                    <a:pt x="9143" y="100584"/>
                  </a:lnTo>
                  <a:lnTo>
                    <a:pt x="9143" y="97536"/>
                  </a:lnTo>
                  <a:close/>
                </a:path>
                <a:path w="180339" h="256540">
                  <a:moveTo>
                    <a:pt x="170687" y="82296"/>
                  </a:moveTo>
                  <a:lnTo>
                    <a:pt x="170687" y="100584"/>
                  </a:lnTo>
                  <a:lnTo>
                    <a:pt x="173736" y="97536"/>
                  </a:lnTo>
                  <a:lnTo>
                    <a:pt x="179831" y="97536"/>
                  </a:lnTo>
                  <a:lnTo>
                    <a:pt x="179831" y="85343"/>
                  </a:lnTo>
                  <a:lnTo>
                    <a:pt x="173736" y="85343"/>
                  </a:lnTo>
                  <a:lnTo>
                    <a:pt x="170687" y="82296"/>
                  </a:lnTo>
                  <a:close/>
                </a:path>
                <a:path w="180339" h="256540">
                  <a:moveTo>
                    <a:pt x="179831" y="97536"/>
                  </a:moveTo>
                  <a:lnTo>
                    <a:pt x="173736" y="97536"/>
                  </a:lnTo>
                  <a:lnTo>
                    <a:pt x="170687" y="100584"/>
                  </a:lnTo>
                  <a:lnTo>
                    <a:pt x="179831" y="100584"/>
                  </a:lnTo>
                  <a:lnTo>
                    <a:pt x="179831" y="97536"/>
                  </a:lnTo>
                  <a:close/>
                </a:path>
                <a:path w="180339" h="256540">
                  <a:moveTo>
                    <a:pt x="9143" y="82296"/>
                  </a:moveTo>
                  <a:lnTo>
                    <a:pt x="6095" y="85343"/>
                  </a:lnTo>
                  <a:lnTo>
                    <a:pt x="9143" y="85343"/>
                  </a:lnTo>
                  <a:lnTo>
                    <a:pt x="9143" y="82296"/>
                  </a:lnTo>
                  <a:close/>
                </a:path>
                <a:path w="180339" h="256540">
                  <a:moveTo>
                    <a:pt x="57912" y="82296"/>
                  </a:moveTo>
                  <a:lnTo>
                    <a:pt x="9143" y="82296"/>
                  </a:lnTo>
                  <a:lnTo>
                    <a:pt x="9143" y="85343"/>
                  </a:lnTo>
                  <a:lnTo>
                    <a:pt x="51816" y="85343"/>
                  </a:lnTo>
                  <a:lnTo>
                    <a:pt x="57912" y="82296"/>
                  </a:lnTo>
                  <a:close/>
                </a:path>
                <a:path w="180339" h="256540">
                  <a:moveTo>
                    <a:pt x="85343" y="3048"/>
                  </a:moveTo>
                  <a:lnTo>
                    <a:pt x="70104" y="79248"/>
                  </a:lnTo>
                  <a:lnTo>
                    <a:pt x="70104" y="85343"/>
                  </a:lnTo>
                  <a:lnTo>
                    <a:pt x="124968" y="85343"/>
                  </a:lnTo>
                  <a:lnTo>
                    <a:pt x="131063" y="82296"/>
                  </a:lnTo>
                  <a:lnTo>
                    <a:pt x="79248" y="82296"/>
                  </a:lnTo>
                  <a:lnTo>
                    <a:pt x="73151" y="76200"/>
                  </a:lnTo>
                  <a:lnTo>
                    <a:pt x="80420" y="76200"/>
                  </a:lnTo>
                  <a:lnTo>
                    <a:pt x="93315" y="9143"/>
                  </a:lnTo>
                  <a:lnTo>
                    <a:pt x="88392" y="9143"/>
                  </a:lnTo>
                  <a:lnTo>
                    <a:pt x="85343" y="3048"/>
                  </a:lnTo>
                  <a:close/>
                </a:path>
                <a:path w="180339" h="256540">
                  <a:moveTo>
                    <a:pt x="158495" y="3048"/>
                  </a:moveTo>
                  <a:lnTo>
                    <a:pt x="140207" y="79248"/>
                  </a:lnTo>
                  <a:lnTo>
                    <a:pt x="143256" y="85343"/>
                  </a:lnTo>
                  <a:lnTo>
                    <a:pt x="170687" y="85343"/>
                  </a:lnTo>
                  <a:lnTo>
                    <a:pt x="170687" y="82296"/>
                  </a:lnTo>
                  <a:lnTo>
                    <a:pt x="149351" y="82296"/>
                  </a:lnTo>
                  <a:lnTo>
                    <a:pt x="146304" y="76200"/>
                  </a:lnTo>
                  <a:lnTo>
                    <a:pt x="150758" y="76200"/>
                  </a:lnTo>
                  <a:lnTo>
                    <a:pt x="166233" y="9143"/>
                  </a:lnTo>
                  <a:lnTo>
                    <a:pt x="161544" y="9143"/>
                  </a:lnTo>
                  <a:lnTo>
                    <a:pt x="158495" y="3048"/>
                  </a:lnTo>
                  <a:close/>
                </a:path>
                <a:path w="180339" h="256540">
                  <a:moveTo>
                    <a:pt x="173736" y="76200"/>
                  </a:moveTo>
                  <a:lnTo>
                    <a:pt x="150758" y="76200"/>
                  </a:lnTo>
                  <a:lnTo>
                    <a:pt x="149351" y="82296"/>
                  </a:lnTo>
                  <a:lnTo>
                    <a:pt x="170687" y="82296"/>
                  </a:lnTo>
                  <a:lnTo>
                    <a:pt x="173736" y="85343"/>
                  </a:lnTo>
                  <a:lnTo>
                    <a:pt x="179831" y="85343"/>
                  </a:lnTo>
                  <a:lnTo>
                    <a:pt x="179831" y="82296"/>
                  </a:lnTo>
                  <a:lnTo>
                    <a:pt x="173736" y="76200"/>
                  </a:lnTo>
                  <a:close/>
                </a:path>
                <a:path w="180339" h="256540">
                  <a:moveTo>
                    <a:pt x="80420" y="76200"/>
                  </a:moveTo>
                  <a:lnTo>
                    <a:pt x="73151" y="76200"/>
                  </a:lnTo>
                  <a:lnTo>
                    <a:pt x="79248" y="82296"/>
                  </a:lnTo>
                  <a:lnTo>
                    <a:pt x="80420" y="76200"/>
                  </a:lnTo>
                  <a:close/>
                </a:path>
                <a:path w="180339" h="256540">
                  <a:moveTo>
                    <a:pt x="122529" y="76200"/>
                  </a:moveTo>
                  <a:lnTo>
                    <a:pt x="80420" y="76200"/>
                  </a:lnTo>
                  <a:lnTo>
                    <a:pt x="79248" y="82296"/>
                  </a:lnTo>
                  <a:lnTo>
                    <a:pt x="131063" y="82296"/>
                  </a:lnTo>
                  <a:lnTo>
                    <a:pt x="131650" y="79248"/>
                  </a:lnTo>
                  <a:lnTo>
                    <a:pt x="121919" y="79248"/>
                  </a:lnTo>
                  <a:lnTo>
                    <a:pt x="122529" y="76200"/>
                  </a:lnTo>
                  <a:close/>
                </a:path>
                <a:path w="180339" h="256540">
                  <a:moveTo>
                    <a:pt x="150758" y="76200"/>
                  </a:moveTo>
                  <a:lnTo>
                    <a:pt x="146304" y="76200"/>
                  </a:lnTo>
                  <a:lnTo>
                    <a:pt x="149351" y="82296"/>
                  </a:lnTo>
                  <a:lnTo>
                    <a:pt x="150758" y="76200"/>
                  </a:lnTo>
                  <a:close/>
                </a:path>
                <a:path w="180339" h="256540">
                  <a:moveTo>
                    <a:pt x="91439" y="0"/>
                  </a:moveTo>
                  <a:lnTo>
                    <a:pt x="70104" y="0"/>
                  </a:lnTo>
                  <a:lnTo>
                    <a:pt x="64007" y="3048"/>
                  </a:lnTo>
                  <a:lnTo>
                    <a:pt x="48768" y="79248"/>
                  </a:lnTo>
                  <a:lnTo>
                    <a:pt x="51816" y="76200"/>
                  </a:lnTo>
                  <a:lnTo>
                    <a:pt x="59084" y="76200"/>
                  </a:lnTo>
                  <a:lnTo>
                    <a:pt x="71979" y="9143"/>
                  </a:lnTo>
                  <a:lnTo>
                    <a:pt x="70104" y="9143"/>
                  </a:lnTo>
                  <a:lnTo>
                    <a:pt x="73151" y="3048"/>
                  </a:lnTo>
                  <a:lnTo>
                    <a:pt x="94487" y="3048"/>
                  </a:lnTo>
                  <a:lnTo>
                    <a:pt x="91439" y="0"/>
                  </a:lnTo>
                  <a:close/>
                </a:path>
                <a:path w="180339" h="256540">
                  <a:moveTo>
                    <a:pt x="59084" y="76200"/>
                  </a:moveTo>
                  <a:lnTo>
                    <a:pt x="51816" y="76200"/>
                  </a:lnTo>
                  <a:lnTo>
                    <a:pt x="48768" y="79248"/>
                  </a:lnTo>
                  <a:lnTo>
                    <a:pt x="58498" y="79248"/>
                  </a:lnTo>
                  <a:lnTo>
                    <a:pt x="59084" y="76200"/>
                  </a:lnTo>
                  <a:close/>
                </a:path>
                <a:path w="180339" h="256540">
                  <a:moveTo>
                    <a:pt x="164592" y="0"/>
                  </a:moveTo>
                  <a:lnTo>
                    <a:pt x="140207" y="0"/>
                  </a:lnTo>
                  <a:lnTo>
                    <a:pt x="137160" y="3048"/>
                  </a:lnTo>
                  <a:lnTo>
                    <a:pt x="121919" y="79248"/>
                  </a:lnTo>
                  <a:lnTo>
                    <a:pt x="124968" y="76200"/>
                  </a:lnTo>
                  <a:lnTo>
                    <a:pt x="132236" y="76200"/>
                  </a:lnTo>
                  <a:lnTo>
                    <a:pt x="145131" y="9143"/>
                  </a:lnTo>
                  <a:lnTo>
                    <a:pt x="140207" y="9143"/>
                  </a:lnTo>
                  <a:lnTo>
                    <a:pt x="146304" y="3048"/>
                  </a:lnTo>
                  <a:lnTo>
                    <a:pt x="167639" y="3048"/>
                  </a:lnTo>
                  <a:lnTo>
                    <a:pt x="164592" y="0"/>
                  </a:lnTo>
                  <a:close/>
                </a:path>
                <a:path w="180339" h="256540">
                  <a:moveTo>
                    <a:pt x="132236" y="76200"/>
                  </a:moveTo>
                  <a:lnTo>
                    <a:pt x="124968" y="76200"/>
                  </a:lnTo>
                  <a:lnTo>
                    <a:pt x="121919" y="79248"/>
                  </a:lnTo>
                  <a:lnTo>
                    <a:pt x="131650" y="79248"/>
                  </a:lnTo>
                  <a:lnTo>
                    <a:pt x="132236" y="76200"/>
                  </a:lnTo>
                  <a:close/>
                </a:path>
                <a:path w="180339" h="256540">
                  <a:moveTo>
                    <a:pt x="73151" y="3048"/>
                  </a:moveTo>
                  <a:lnTo>
                    <a:pt x="70104" y="9143"/>
                  </a:lnTo>
                  <a:lnTo>
                    <a:pt x="71979" y="9143"/>
                  </a:lnTo>
                  <a:lnTo>
                    <a:pt x="73151" y="3048"/>
                  </a:lnTo>
                  <a:close/>
                </a:path>
                <a:path w="180339" h="256540">
                  <a:moveTo>
                    <a:pt x="85343" y="3048"/>
                  </a:moveTo>
                  <a:lnTo>
                    <a:pt x="73151" y="3048"/>
                  </a:lnTo>
                  <a:lnTo>
                    <a:pt x="71979" y="9143"/>
                  </a:lnTo>
                  <a:lnTo>
                    <a:pt x="84124" y="9143"/>
                  </a:lnTo>
                  <a:lnTo>
                    <a:pt x="85343" y="3048"/>
                  </a:lnTo>
                  <a:close/>
                </a:path>
                <a:path w="180339" h="256540">
                  <a:moveTo>
                    <a:pt x="94487" y="3048"/>
                  </a:moveTo>
                  <a:lnTo>
                    <a:pt x="85343" y="3048"/>
                  </a:lnTo>
                  <a:lnTo>
                    <a:pt x="88392" y="9143"/>
                  </a:lnTo>
                  <a:lnTo>
                    <a:pt x="93315" y="9143"/>
                  </a:lnTo>
                  <a:lnTo>
                    <a:pt x="94487" y="3048"/>
                  </a:lnTo>
                  <a:close/>
                </a:path>
                <a:path w="180339" h="256540">
                  <a:moveTo>
                    <a:pt x="146304" y="3048"/>
                  </a:moveTo>
                  <a:lnTo>
                    <a:pt x="140207" y="9143"/>
                  </a:lnTo>
                  <a:lnTo>
                    <a:pt x="145131" y="9143"/>
                  </a:lnTo>
                  <a:lnTo>
                    <a:pt x="146304" y="3048"/>
                  </a:lnTo>
                  <a:close/>
                </a:path>
                <a:path w="180339" h="256540">
                  <a:moveTo>
                    <a:pt x="158495" y="3048"/>
                  </a:moveTo>
                  <a:lnTo>
                    <a:pt x="146304" y="3048"/>
                  </a:lnTo>
                  <a:lnTo>
                    <a:pt x="145131" y="9143"/>
                  </a:lnTo>
                  <a:lnTo>
                    <a:pt x="157032" y="9143"/>
                  </a:lnTo>
                  <a:lnTo>
                    <a:pt x="158495" y="3048"/>
                  </a:lnTo>
                  <a:close/>
                </a:path>
                <a:path w="180339" h="256540">
                  <a:moveTo>
                    <a:pt x="167639" y="3048"/>
                  </a:moveTo>
                  <a:lnTo>
                    <a:pt x="158495" y="3048"/>
                  </a:lnTo>
                  <a:lnTo>
                    <a:pt x="161544" y="9143"/>
                  </a:lnTo>
                  <a:lnTo>
                    <a:pt x="166233" y="9143"/>
                  </a:lnTo>
                  <a:lnTo>
                    <a:pt x="167639" y="3048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3017520" y="6254496"/>
            <a:ext cx="932688" cy="3474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8600" y="6403847"/>
            <a:ext cx="176784" cy="975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4312920" y="6284976"/>
            <a:ext cx="180340" cy="256540"/>
            <a:chOff x="4312920" y="6284976"/>
            <a:chExt cx="180340" cy="256540"/>
          </a:xfrm>
        </p:grpSpPr>
        <p:sp>
          <p:nvSpPr>
            <p:cNvPr id="38" name="object 38"/>
            <p:cNvSpPr/>
            <p:nvPr/>
          </p:nvSpPr>
          <p:spPr>
            <a:xfrm>
              <a:off x="4319016" y="6288024"/>
              <a:ext cx="167639" cy="24993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12920" y="6284976"/>
              <a:ext cx="180340" cy="256540"/>
            </a:xfrm>
            <a:custGeom>
              <a:avLst/>
              <a:gdLst/>
              <a:ahLst/>
              <a:cxnLst/>
              <a:rect l="l" t="t" r="r" b="b"/>
              <a:pathLst>
                <a:path w="180339" h="256540">
                  <a:moveTo>
                    <a:pt x="30479" y="173736"/>
                  </a:moveTo>
                  <a:lnTo>
                    <a:pt x="15239" y="249936"/>
                  </a:lnTo>
                  <a:lnTo>
                    <a:pt x="15239" y="256032"/>
                  </a:lnTo>
                  <a:lnTo>
                    <a:pt x="39624" y="256032"/>
                  </a:lnTo>
                  <a:lnTo>
                    <a:pt x="42671" y="252984"/>
                  </a:lnTo>
                  <a:lnTo>
                    <a:pt x="24383" y="252984"/>
                  </a:lnTo>
                  <a:lnTo>
                    <a:pt x="18287" y="246887"/>
                  </a:lnTo>
                  <a:lnTo>
                    <a:pt x="25603" y="246887"/>
                  </a:lnTo>
                  <a:lnTo>
                    <a:pt x="39014" y="179832"/>
                  </a:lnTo>
                  <a:lnTo>
                    <a:pt x="33527" y="179832"/>
                  </a:lnTo>
                  <a:lnTo>
                    <a:pt x="30479" y="173736"/>
                  </a:lnTo>
                  <a:close/>
                </a:path>
                <a:path w="180339" h="256540">
                  <a:moveTo>
                    <a:pt x="103631" y="173736"/>
                  </a:moveTo>
                  <a:lnTo>
                    <a:pt x="85343" y="249936"/>
                  </a:lnTo>
                  <a:lnTo>
                    <a:pt x="88391" y="256032"/>
                  </a:lnTo>
                  <a:lnTo>
                    <a:pt x="112775" y="256032"/>
                  </a:lnTo>
                  <a:lnTo>
                    <a:pt x="115824" y="252984"/>
                  </a:lnTo>
                  <a:lnTo>
                    <a:pt x="94487" y="252984"/>
                  </a:lnTo>
                  <a:lnTo>
                    <a:pt x="91439" y="246887"/>
                  </a:lnTo>
                  <a:lnTo>
                    <a:pt x="95951" y="246887"/>
                  </a:lnTo>
                  <a:lnTo>
                    <a:pt x="112044" y="179832"/>
                  </a:lnTo>
                  <a:lnTo>
                    <a:pt x="106679" y="179832"/>
                  </a:lnTo>
                  <a:lnTo>
                    <a:pt x="103631" y="173736"/>
                  </a:lnTo>
                  <a:close/>
                </a:path>
                <a:path w="180339" h="256540">
                  <a:moveTo>
                    <a:pt x="25603" y="246887"/>
                  </a:moveTo>
                  <a:lnTo>
                    <a:pt x="18287" y="246887"/>
                  </a:lnTo>
                  <a:lnTo>
                    <a:pt x="24383" y="252984"/>
                  </a:lnTo>
                  <a:lnTo>
                    <a:pt x="25603" y="246887"/>
                  </a:lnTo>
                  <a:close/>
                </a:path>
                <a:path w="180339" h="256540">
                  <a:moveTo>
                    <a:pt x="34259" y="246887"/>
                  </a:moveTo>
                  <a:lnTo>
                    <a:pt x="25603" y="246887"/>
                  </a:lnTo>
                  <a:lnTo>
                    <a:pt x="24383" y="252984"/>
                  </a:lnTo>
                  <a:lnTo>
                    <a:pt x="42671" y="252984"/>
                  </a:lnTo>
                  <a:lnTo>
                    <a:pt x="43403" y="249936"/>
                  </a:lnTo>
                  <a:lnTo>
                    <a:pt x="33527" y="249936"/>
                  </a:lnTo>
                  <a:lnTo>
                    <a:pt x="34259" y="246887"/>
                  </a:lnTo>
                  <a:close/>
                </a:path>
                <a:path w="180339" h="256540">
                  <a:moveTo>
                    <a:pt x="95951" y="246887"/>
                  </a:moveTo>
                  <a:lnTo>
                    <a:pt x="91439" y="246887"/>
                  </a:lnTo>
                  <a:lnTo>
                    <a:pt x="94487" y="252984"/>
                  </a:lnTo>
                  <a:lnTo>
                    <a:pt x="95951" y="246887"/>
                  </a:lnTo>
                  <a:close/>
                </a:path>
                <a:path w="180339" h="256540">
                  <a:moveTo>
                    <a:pt x="107289" y="246887"/>
                  </a:moveTo>
                  <a:lnTo>
                    <a:pt x="95951" y="246887"/>
                  </a:lnTo>
                  <a:lnTo>
                    <a:pt x="94487" y="252984"/>
                  </a:lnTo>
                  <a:lnTo>
                    <a:pt x="115824" y="252984"/>
                  </a:lnTo>
                  <a:lnTo>
                    <a:pt x="116433" y="249936"/>
                  </a:lnTo>
                  <a:lnTo>
                    <a:pt x="106679" y="249936"/>
                  </a:lnTo>
                  <a:lnTo>
                    <a:pt x="107289" y="246887"/>
                  </a:lnTo>
                  <a:close/>
                </a:path>
                <a:path w="180339" h="256540">
                  <a:moveTo>
                    <a:pt x="109727" y="170687"/>
                  </a:moveTo>
                  <a:lnTo>
                    <a:pt x="54863" y="170687"/>
                  </a:lnTo>
                  <a:lnTo>
                    <a:pt x="51815" y="173736"/>
                  </a:lnTo>
                  <a:lnTo>
                    <a:pt x="33527" y="249936"/>
                  </a:lnTo>
                  <a:lnTo>
                    <a:pt x="39624" y="246887"/>
                  </a:lnTo>
                  <a:lnTo>
                    <a:pt x="44135" y="246887"/>
                  </a:lnTo>
                  <a:lnTo>
                    <a:pt x="60228" y="179832"/>
                  </a:lnTo>
                  <a:lnTo>
                    <a:pt x="54863" y="179832"/>
                  </a:lnTo>
                  <a:lnTo>
                    <a:pt x="60959" y="176784"/>
                  </a:lnTo>
                  <a:lnTo>
                    <a:pt x="102900" y="176784"/>
                  </a:lnTo>
                  <a:lnTo>
                    <a:pt x="103631" y="173736"/>
                  </a:lnTo>
                  <a:lnTo>
                    <a:pt x="111251" y="173736"/>
                  </a:lnTo>
                  <a:lnTo>
                    <a:pt x="109727" y="170687"/>
                  </a:lnTo>
                  <a:close/>
                </a:path>
                <a:path w="180339" h="256540">
                  <a:moveTo>
                    <a:pt x="44135" y="246887"/>
                  </a:moveTo>
                  <a:lnTo>
                    <a:pt x="39624" y="246887"/>
                  </a:lnTo>
                  <a:lnTo>
                    <a:pt x="33527" y="249936"/>
                  </a:lnTo>
                  <a:lnTo>
                    <a:pt x="43403" y="249936"/>
                  </a:lnTo>
                  <a:lnTo>
                    <a:pt x="44135" y="246887"/>
                  </a:lnTo>
                  <a:close/>
                </a:path>
                <a:path w="180339" h="256540">
                  <a:moveTo>
                    <a:pt x="170687" y="170687"/>
                  </a:moveTo>
                  <a:lnTo>
                    <a:pt x="128015" y="170687"/>
                  </a:lnTo>
                  <a:lnTo>
                    <a:pt x="121919" y="173736"/>
                  </a:lnTo>
                  <a:lnTo>
                    <a:pt x="106679" y="249936"/>
                  </a:lnTo>
                  <a:lnTo>
                    <a:pt x="112775" y="246887"/>
                  </a:lnTo>
                  <a:lnTo>
                    <a:pt x="117043" y="246887"/>
                  </a:lnTo>
                  <a:lnTo>
                    <a:pt x="130454" y="179832"/>
                  </a:lnTo>
                  <a:lnTo>
                    <a:pt x="128015" y="179832"/>
                  </a:lnTo>
                  <a:lnTo>
                    <a:pt x="131063" y="176784"/>
                  </a:lnTo>
                  <a:lnTo>
                    <a:pt x="176783" y="176784"/>
                  </a:lnTo>
                  <a:lnTo>
                    <a:pt x="179831" y="173736"/>
                  </a:lnTo>
                  <a:lnTo>
                    <a:pt x="170687" y="173736"/>
                  </a:lnTo>
                  <a:lnTo>
                    <a:pt x="170687" y="170687"/>
                  </a:lnTo>
                  <a:close/>
                </a:path>
                <a:path w="180339" h="256540">
                  <a:moveTo>
                    <a:pt x="117043" y="246887"/>
                  </a:moveTo>
                  <a:lnTo>
                    <a:pt x="112775" y="246887"/>
                  </a:lnTo>
                  <a:lnTo>
                    <a:pt x="106679" y="249936"/>
                  </a:lnTo>
                  <a:lnTo>
                    <a:pt x="116433" y="249936"/>
                  </a:lnTo>
                  <a:lnTo>
                    <a:pt x="117043" y="246887"/>
                  </a:lnTo>
                  <a:close/>
                </a:path>
                <a:path w="180339" h="256540">
                  <a:moveTo>
                    <a:pt x="34245" y="149352"/>
                  </a:moveTo>
                  <a:lnTo>
                    <a:pt x="6095" y="149352"/>
                  </a:lnTo>
                  <a:lnTo>
                    <a:pt x="0" y="152400"/>
                  </a:lnTo>
                  <a:lnTo>
                    <a:pt x="0" y="173736"/>
                  </a:lnTo>
                  <a:lnTo>
                    <a:pt x="6095" y="179832"/>
                  </a:lnTo>
                  <a:lnTo>
                    <a:pt x="29260" y="179832"/>
                  </a:lnTo>
                  <a:lnTo>
                    <a:pt x="30479" y="173736"/>
                  </a:lnTo>
                  <a:lnTo>
                    <a:pt x="9143" y="173736"/>
                  </a:lnTo>
                  <a:lnTo>
                    <a:pt x="6095" y="170687"/>
                  </a:lnTo>
                  <a:lnTo>
                    <a:pt x="9143" y="170687"/>
                  </a:lnTo>
                  <a:lnTo>
                    <a:pt x="9143" y="158496"/>
                  </a:lnTo>
                  <a:lnTo>
                    <a:pt x="6095" y="158496"/>
                  </a:lnTo>
                  <a:lnTo>
                    <a:pt x="9143" y="152400"/>
                  </a:lnTo>
                  <a:lnTo>
                    <a:pt x="33527" y="152400"/>
                  </a:lnTo>
                  <a:lnTo>
                    <a:pt x="34245" y="149352"/>
                  </a:lnTo>
                  <a:close/>
                </a:path>
                <a:path w="180339" h="256540">
                  <a:moveTo>
                    <a:pt x="36575" y="170687"/>
                  </a:moveTo>
                  <a:lnTo>
                    <a:pt x="9143" y="170687"/>
                  </a:lnTo>
                  <a:lnTo>
                    <a:pt x="9143" y="173736"/>
                  </a:lnTo>
                  <a:lnTo>
                    <a:pt x="30479" y="173736"/>
                  </a:lnTo>
                  <a:lnTo>
                    <a:pt x="33527" y="179832"/>
                  </a:lnTo>
                  <a:lnTo>
                    <a:pt x="39014" y="179832"/>
                  </a:lnTo>
                  <a:lnTo>
                    <a:pt x="39624" y="176784"/>
                  </a:lnTo>
                  <a:lnTo>
                    <a:pt x="36575" y="170687"/>
                  </a:lnTo>
                  <a:close/>
                </a:path>
                <a:path w="180339" h="256540">
                  <a:moveTo>
                    <a:pt x="60959" y="176784"/>
                  </a:moveTo>
                  <a:lnTo>
                    <a:pt x="54863" y="179832"/>
                  </a:lnTo>
                  <a:lnTo>
                    <a:pt x="60228" y="179832"/>
                  </a:lnTo>
                  <a:lnTo>
                    <a:pt x="60959" y="176784"/>
                  </a:lnTo>
                  <a:close/>
                </a:path>
                <a:path w="180339" h="256540">
                  <a:moveTo>
                    <a:pt x="102900" y="176784"/>
                  </a:moveTo>
                  <a:lnTo>
                    <a:pt x="60959" y="176784"/>
                  </a:lnTo>
                  <a:lnTo>
                    <a:pt x="60228" y="179832"/>
                  </a:lnTo>
                  <a:lnTo>
                    <a:pt x="102168" y="179832"/>
                  </a:lnTo>
                  <a:lnTo>
                    <a:pt x="102900" y="176784"/>
                  </a:lnTo>
                  <a:close/>
                </a:path>
                <a:path w="180339" h="256540">
                  <a:moveTo>
                    <a:pt x="111251" y="173736"/>
                  </a:moveTo>
                  <a:lnTo>
                    <a:pt x="103631" y="173736"/>
                  </a:lnTo>
                  <a:lnTo>
                    <a:pt x="106679" y="179832"/>
                  </a:lnTo>
                  <a:lnTo>
                    <a:pt x="112044" y="179832"/>
                  </a:lnTo>
                  <a:lnTo>
                    <a:pt x="112775" y="176784"/>
                  </a:lnTo>
                  <a:lnTo>
                    <a:pt x="111251" y="173736"/>
                  </a:lnTo>
                  <a:close/>
                </a:path>
                <a:path w="180339" h="256540">
                  <a:moveTo>
                    <a:pt x="131063" y="176784"/>
                  </a:moveTo>
                  <a:lnTo>
                    <a:pt x="128015" y="179832"/>
                  </a:lnTo>
                  <a:lnTo>
                    <a:pt x="130454" y="179832"/>
                  </a:lnTo>
                  <a:lnTo>
                    <a:pt x="131063" y="176784"/>
                  </a:lnTo>
                  <a:close/>
                </a:path>
                <a:path w="180339" h="256540">
                  <a:moveTo>
                    <a:pt x="176783" y="176784"/>
                  </a:moveTo>
                  <a:lnTo>
                    <a:pt x="131063" y="176784"/>
                  </a:lnTo>
                  <a:lnTo>
                    <a:pt x="130454" y="179832"/>
                  </a:lnTo>
                  <a:lnTo>
                    <a:pt x="173735" y="179832"/>
                  </a:lnTo>
                  <a:lnTo>
                    <a:pt x="176783" y="176784"/>
                  </a:lnTo>
                  <a:close/>
                </a:path>
                <a:path w="180339" h="256540">
                  <a:moveTo>
                    <a:pt x="9143" y="170687"/>
                  </a:moveTo>
                  <a:lnTo>
                    <a:pt x="6095" y="170687"/>
                  </a:lnTo>
                  <a:lnTo>
                    <a:pt x="9143" y="173736"/>
                  </a:lnTo>
                  <a:lnTo>
                    <a:pt x="9143" y="170687"/>
                  </a:lnTo>
                  <a:close/>
                </a:path>
                <a:path w="180339" h="256540">
                  <a:moveTo>
                    <a:pt x="170687" y="152400"/>
                  </a:moveTo>
                  <a:lnTo>
                    <a:pt x="170687" y="173736"/>
                  </a:lnTo>
                  <a:lnTo>
                    <a:pt x="173735" y="170687"/>
                  </a:lnTo>
                  <a:lnTo>
                    <a:pt x="179831" y="170687"/>
                  </a:lnTo>
                  <a:lnTo>
                    <a:pt x="179831" y="158496"/>
                  </a:lnTo>
                  <a:lnTo>
                    <a:pt x="173735" y="158496"/>
                  </a:lnTo>
                  <a:lnTo>
                    <a:pt x="170687" y="152400"/>
                  </a:lnTo>
                  <a:close/>
                </a:path>
                <a:path w="180339" h="256540">
                  <a:moveTo>
                    <a:pt x="179831" y="170687"/>
                  </a:moveTo>
                  <a:lnTo>
                    <a:pt x="173735" y="170687"/>
                  </a:lnTo>
                  <a:lnTo>
                    <a:pt x="170687" y="173736"/>
                  </a:lnTo>
                  <a:lnTo>
                    <a:pt x="179831" y="173736"/>
                  </a:lnTo>
                  <a:lnTo>
                    <a:pt x="179831" y="170687"/>
                  </a:lnTo>
                  <a:close/>
                </a:path>
                <a:path w="180339" h="256540">
                  <a:moveTo>
                    <a:pt x="9143" y="152400"/>
                  </a:moveTo>
                  <a:lnTo>
                    <a:pt x="6095" y="158496"/>
                  </a:lnTo>
                  <a:lnTo>
                    <a:pt x="9143" y="158496"/>
                  </a:lnTo>
                  <a:lnTo>
                    <a:pt x="9143" y="152400"/>
                  </a:lnTo>
                  <a:close/>
                </a:path>
                <a:path w="180339" h="256540">
                  <a:moveTo>
                    <a:pt x="44106" y="149352"/>
                  </a:moveTo>
                  <a:lnTo>
                    <a:pt x="36575" y="149352"/>
                  </a:lnTo>
                  <a:lnTo>
                    <a:pt x="33527" y="152400"/>
                  </a:lnTo>
                  <a:lnTo>
                    <a:pt x="9143" y="152400"/>
                  </a:lnTo>
                  <a:lnTo>
                    <a:pt x="9143" y="158496"/>
                  </a:lnTo>
                  <a:lnTo>
                    <a:pt x="36575" y="158496"/>
                  </a:lnTo>
                  <a:lnTo>
                    <a:pt x="42671" y="155448"/>
                  </a:lnTo>
                  <a:lnTo>
                    <a:pt x="44106" y="149352"/>
                  </a:lnTo>
                  <a:close/>
                </a:path>
                <a:path w="180339" h="256540">
                  <a:moveTo>
                    <a:pt x="124967" y="97536"/>
                  </a:moveTo>
                  <a:lnTo>
                    <a:pt x="70103" y="97536"/>
                  </a:lnTo>
                  <a:lnTo>
                    <a:pt x="64007" y="100584"/>
                  </a:lnTo>
                  <a:lnTo>
                    <a:pt x="54863" y="152400"/>
                  </a:lnTo>
                  <a:lnTo>
                    <a:pt x="54863" y="155448"/>
                  </a:lnTo>
                  <a:lnTo>
                    <a:pt x="57912" y="158496"/>
                  </a:lnTo>
                  <a:lnTo>
                    <a:pt x="109727" y="158496"/>
                  </a:lnTo>
                  <a:lnTo>
                    <a:pt x="115824" y="155448"/>
                  </a:lnTo>
                  <a:lnTo>
                    <a:pt x="64007" y="155448"/>
                  </a:lnTo>
                  <a:lnTo>
                    <a:pt x="57912" y="149352"/>
                  </a:lnTo>
                  <a:lnTo>
                    <a:pt x="65083" y="149352"/>
                  </a:lnTo>
                  <a:lnTo>
                    <a:pt x="72614" y="106680"/>
                  </a:lnTo>
                  <a:lnTo>
                    <a:pt x="70103" y="106680"/>
                  </a:lnTo>
                  <a:lnTo>
                    <a:pt x="73151" y="103632"/>
                  </a:lnTo>
                  <a:lnTo>
                    <a:pt x="118154" y="103632"/>
                  </a:lnTo>
                  <a:lnTo>
                    <a:pt x="118871" y="100584"/>
                  </a:lnTo>
                  <a:lnTo>
                    <a:pt x="124967" y="100584"/>
                  </a:lnTo>
                  <a:lnTo>
                    <a:pt x="124967" y="97536"/>
                  </a:lnTo>
                  <a:close/>
                </a:path>
                <a:path w="180339" h="256540">
                  <a:moveTo>
                    <a:pt x="170687" y="97536"/>
                  </a:moveTo>
                  <a:lnTo>
                    <a:pt x="143255" y="97536"/>
                  </a:lnTo>
                  <a:lnTo>
                    <a:pt x="137159" y="100584"/>
                  </a:lnTo>
                  <a:lnTo>
                    <a:pt x="128015" y="152400"/>
                  </a:lnTo>
                  <a:lnTo>
                    <a:pt x="128015" y="155448"/>
                  </a:lnTo>
                  <a:lnTo>
                    <a:pt x="131063" y="158496"/>
                  </a:lnTo>
                  <a:lnTo>
                    <a:pt x="170687" y="158496"/>
                  </a:lnTo>
                  <a:lnTo>
                    <a:pt x="170687" y="155448"/>
                  </a:lnTo>
                  <a:lnTo>
                    <a:pt x="134112" y="155448"/>
                  </a:lnTo>
                  <a:lnTo>
                    <a:pt x="131063" y="149352"/>
                  </a:lnTo>
                  <a:lnTo>
                    <a:pt x="135546" y="149352"/>
                  </a:lnTo>
                  <a:lnTo>
                    <a:pt x="145586" y="106680"/>
                  </a:lnTo>
                  <a:lnTo>
                    <a:pt x="143255" y="106680"/>
                  </a:lnTo>
                  <a:lnTo>
                    <a:pt x="146303" y="103632"/>
                  </a:lnTo>
                  <a:lnTo>
                    <a:pt x="176783" y="103632"/>
                  </a:lnTo>
                  <a:lnTo>
                    <a:pt x="179831" y="100584"/>
                  </a:lnTo>
                  <a:lnTo>
                    <a:pt x="170687" y="100584"/>
                  </a:lnTo>
                  <a:lnTo>
                    <a:pt x="170687" y="97536"/>
                  </a:lnTo>
                  <a:close/>
                </a:path>
                <a:path w="180339" h="256540">
                  <a:moveTo>
                    <a:pt x="179831" y="152400"/>
                  </a:moveTo>
                  <a:lnTo>
                    <a:pt x="170687" y="152400"/>
                  </a:lnTo>
                  <a:lnTo>
                    <a:pt x="173735" y="158496"/>
                  </a:lnTo>
                  <a:lnTo>
                    <a:pt x="179831" y="158496"/>
                  </a:lnTo>
                  <a:lnTo>
                    <a:pt x="179831" y="152400"/>
                  </a:lnTo>
                  <a:close/>
                </a:path>
                <a:path w="180339" h="256540">
                  <a:moveTo>
                    <a:pt x="65083" y="149352"/>
                  </a:moveTo>
                  <a:lnTo>
                    <a:pt x="57912" y="149352"/>
                  </a:lnTo>
                  <a:lnTo>
                    <a:pt x="64007" y="155448"/>
                  </a:lnTo>
                  <a:lnTo>
                    <a:pt x="65083" y="149352"/>
                  </a:lnTo>
                  <a:close/>
                </a:path>
                <a:path w="180339" h="256540">
                  <a:moveTo>
                    <a:pt x="107397" y="149352"/>
                  </a:moveTo>
                  <a:lnTo>
                    <a:pt x="65083" y="149352"/>
                  </a:lnTo>
                  <a:lnTo>
                    <a:pt x="64007" y="155448"/>
                  </a:lnTo>
                  <a:lnTo>
                    <a:pt x="115824" y="155448"/>
                  </a:lnTo>
                  <a:lnTo>
                    <a:pt x="116361" y="152400"/>
                  </a:lnTo>
                  <a:lnTo>
                    <a:pt x="106679" y="152400"/>
                  </a:lnTo>
                  <a:lnTo>
                    <a:pt x="107397" y="149352"/>
                  </a:lnTo>
                  <a:close/>
                </a:path>
                <a:path w="180339" h="256540">
                  <a:moveTo>
                    <a:pt x="135546" y="149352"/>
                  </a:moveTo>
                  <a:lnTo>
                    <a:pt x="131063" y="149352"/>
                  </a:lnTo>
                  <a:lnTo>
                    <a:pt x="134112" y="155448"/>
                  </a:lnTo>
                  <a:lnTo>
                    <a:pt x="135546" y="149352"/>
                  </a:lnTo>
                  <a:close/>
                </a:path>
                <a:path w="180339" h="256540">
                  <a:moveTo>
                    <a:pt x="173735" y="149352"/>
                  </a:moveTo>
                  <a:lnTo>
                    <a:pt x="135546" y="149352"/>
                  </a:lnTo>
                  <a:lnTo>
                    <a:pt x="134112" y="155448"/>
                  </a:lnTo>
                  <a:lnTo>
                    <a:pt x="170687" y="155448"/>
                  </a:lnTo>
                  <a:lnTo>
                    <a:pt x="170687" y="152400"/>
                  </a:lnTo>
                  <a:lnTo>
                    <a:pt x="179831" y="152400"/>
                  </a:lnTo>
                  <a:lnTo>
                    <a:pt x="173735" y="149352"/>
                  </a:lnTo>
                  <a:close/>
                </a:path>
                <a:path w="180339" h="256540">
                  <a:moveTo>
                    <a:pt x="45719" y="100584"/>
                  </a:moveTo>
                  <a:lnTo>
                    <a:pt x="33527" y="152400"/>
                  </a:lnTo>
                  <a:lnTo>
                    <a:pt x="36575" y="149352"/>
                  </a:lnTo>
                  <a:lnTo>
                    <a:pt x="44106" y="149352"/>
                  </a:lnTo>
                  <a:lnTo>
                    <a:pt x="54146" y="106680"/>
                  </a:lnTo>
                  <a:lnTo>
                    <a:pt x="48767" y="106680"/>
                  </a:lnTo>
                  <a:lnTo>
                    <a:pt x="45719" y="100584"/>
                  </a:lnTo>
                  <a:close/>
                </a:path>
                <a:path w="180339" h="256540">
                  <a:moveTo>
                    <a:pt x="118871" y="100584"/>
                  </a:moveTo>
                  <a:lnTo>
                    <a:pt x="106679" y="152400"/>
                  </a:lnTo>
                  <a:lnTo>
                    <a:pt x="109727" y="149352"/>
                  </a:lnTo>
                  <a:lnTo>
                    <a:pt x="116899" y="149352"/>
                  </a:lnTo>
                  <a:lnTo>
                    <a:pt x="124430" y="106680"/>
                  </a:lnTo>
                  <a:lnTo>
                    <a:pt x="121919" y="106680"/>
                  </a:lnTo>
                  <a:lnTo>
                    <a:pt x="118871" y="100584"/>
                  </a:lnTo>
                  <a:close/>
                </a:path>
                <a:path w="180339" h="256540">
                  <a:moveTo>
                    <a:pt x="116899" y="149352"/>
                  </a:moveTo>
                  <a:lnTo>
                    <a:pt x="109727" y="149352"/>
                  </a:lnTo>
                  <a:lnTo>
                    <a:pt x="106679" y="152400"/>
                  </a:lnTo>
                  <a:lnTo>
                    <a:pt x="116361" y="152400"/>
                  </a:lnTo>
                  <a:lnTo>
                    <a:pt x="116899" y="149352"/>
                  </a:lnTo>
                  <a:close/>
                </a:path>
                <a:path w="180339" h="256540">
                  <a:moveTo>
                    <a:pt x="49377" y="76200"/>
                  </a:moveTo>
                  <a:lnTo>
                    <a:pt x="6095" y="76200"/>
                  </a:lnTo>
                  <a:lnTo>
                    <a:pt x="0" y="82296"/>
                  </a:lnTo>
                  <a:lnTo>
                    <a:pt x="0" y="100584"/>
                  </a:lnTo>
                  <a:lnTo>
                    <a:pt x="6095" y="106680"/>
                  </a:lnTo>
                  <a:lnTo>
                    <a:pt x="44285" y="106680"/>
                  </a:lnTo>
                  <a:lnTo>
                    <a:pt x="45719" y="100584"/>
                  </a:lnTo>
                  <a:lnTo>
                    <a:pt x="9143" y="100584"/>
                  </a:lnTo>
                  <a:lnTo>
                    <a:pt x="6095" y="97536"/>
                  </a:lnTo>
                  <a:lnTo>
                    <a:pt x="9143" y="97536"/>
                  </a:lnTo>
                  <a:lnTo>
                    <a:pt x="9143" y="85343"/>
                  </a:lnTo>
                  <a:lnTo>
                    <a:pt x="6095" y="85343"/>
                  </a:lnTo>
                  <a:lnTo>
                    <a:pt x="9143" y="82296"/>
                  </a:lnTo>
                  <a:lnTo>
                    <a:pt x="57912" y="82296"/>
                  </a:lnTo>
                  <a:lnTo>
                    <a:pt x="58498" y="79248"/>
                  </a:lnTo>
                  <a:lnTo>
                    <a:pt x="48767" y="79248"/>
                  </a:lnTo>
                  <a:lnTo>
                    <a:pt x="49377" y="76200"/>
                  </a:lnTo>
                  <a:close/>
                </a:path>
                <a:path w="180339" h="256540">
                  <a:moveTo>
                    <a:pt x="51815" y="97536"/>
                  </a:moveTo>
                  <a:lnTo>
                    <a:pt x="9143" y="97536"/>
                  </a:lnTo>
                  <a:lnTo>
                    <a:pt x="9143" y="100584"/>
                  </a:lnTo>
                  <a:lnTo>
                    <a:pt x="45719" y="100584"/>
                  </a:lnTo>
                  <a:lnTo>
                    <a:pt x="48767" y="106680"/>
                  </a:lnTo>
                  <a:lnTo>
                    <a:pt x="54146" y="106680"/>
                  </a:lnTo>
                  <a:lnTo>
                    <a:pt x="54863" y="103632"/>
                  </a:lnTo>
                  <a:lnTo>
                    <a:pt x="51815" y="97536"/>
                  </a:lnTo>
                  <a:close/>
                </a:path>
                <a:path w="180339" h="256540">
                  <a:moveTo>
                    <a:pt x="73151" y="103632"/>
                  </a:moveTo>
                  <a:lnTo>
                    <a:pt x="70103" y="106680"/>
                  </a:lnTo>
                  <a:lnTo>
                    <a:pt x="72614" y="106680"/>
                  </a:lnTo>
                  <a:lnTo>
                    <a:pt x="73151" y="103632"/>
                  </a:lnTo>
                  <a:close/>
                </a:path>
                <a:path w="180339" h="256540">
                  <a:moveTo>
                    <a:pt x="118154" y="103632"/>
                  </a:moveTo>
                  <a:lnTo>
                    <a:pt x="73151" y="103632"/>
                  </a:lnTo>
                  <a:lnTo>
                    <a:pt x="72614" y="106680"/>
                  </a:lnTo>
                  <a:lnTo>
                    <a:pt x="117437" y="106680"/>
                  </a:lnTo>
                  <a:lnTo>
                    <a:pt x="118154" y="103632"/>
                  </a:lnTo>
                  <a:close/>
                </a:path>
                <a:path w="180339" h="256540">
                  <a:moveTo>
                    <a:pt x="124967" y="100584"/>
                  </a:moveTo>
                  <a:lnTo>
                    <a:pt x="118871" y="100584"/>
                  </a:lnTo>
                  <a:lnTo>
                    <a:pt x="121919" y="106680"/>
                  </a:lnTo>
                  <a:lnTo>
                    <a:pt x="124430" y="106680"/>
                  </a:lnTo>
                  <a:lnTo>
                    <a:pt x="124967" y="103632"/>
                  </a:lnTo>
                  <a:lnTo>
                    <a:pt x="124967" y="100584"/>
                  </a:lnTo>
                  <a:close/>
                </a:path>
                <a:path w="180339" h="256540">
                  <a:moveTo>
                    <a:pt x="146303" y="103632"/>
                  </a:moveTo>
                  <a:lnTo>
                    <a:pt x="143255" y="106680"/>
                  </a:lnTo>
                  <a:lnTo>
                    <a:pt x="145586" y="106680"/>
                  </a:lnTo>
                  <a:lnTo>
                    <a:pt x="146303" y="103632"/>
                  </a:lnTo>
                  <a:close/>
                </a:path>
                <a:path w="180339" h="256540">
                  <a:moveTo>
                    <a:pt x="176783" y="103632"/>
                  </a:moveTo>
                  <a:lnTo>
                    <a:pt x="146303" y="103632"/>
                  </a:lnTo>
                  <a:lnTo>
                    <a:pt x="145586" y="106680"/>
                  </a:lnTo>
                  <a:lnTo>
                    <a:pt x="173735" y="106680"/>
                  </a:lnTo>
                  <a:lnTo>
                    <a:pt x="176783" y="103632"/>
                  </a:lnTo>
                  <a:close/>
                </a:path>
                <a:path w="180339" h="256540">
                  <a:moveTo>
                    <a:pt x="9143" y="97536"/>
                  </a:moveTo>
                  <a:lnTo>
                    <a:pt x="6095" y="97536"/>
                  </a:lnTo>
                  <a:lnTo>
                    <a:pt x="9143" y="100584"/>
                  </a:lnTo>
                  <a:lnTo>
                    <a:pt x="9143" y="97536"/>
                  </a:lnTo>
                  <a:close/>
                </a:path>
                <a:path w="180339" h="256540">
                  <a:moveTo>
                    <a:pt x="170687" y="82296"/>
                  </a:moveTo>
                  <a:lnTo>
                    <a:pt x="170687" y="100584"/>
                  </a:lnTo>
                  <a:lnTo>
                    <a:pt x="173735" y="97536"/>
                  </a:lnTo>
                  <a:lnTo>
                    <a:pt x="179831" y="97536"/>
                  </a:lnTo>
                  <a:lnTo>
                    <a:pt x="179831" y="85343"/>
                  </a:lnTo>
                  <a:lnTo>
                    <a:pt x="173735" y="85343"/>
                  </a:lnTo>
                  <a:lnTo>
                    <a:pt x="170687" y="82296"/>
                  </a:lnTo>
                  <a:close/>
                </a:path>
                <a:path w="180339" h="256540">
                  <a:moveTo>
                    <a:pt x="179831" y="97536"/>
                  </a:moveTo>
                  <a:lnTo>
                    <a:pt x="173735" y="97536"/>
                  </a:lnTo>
                  <a:lnTo>
                    <a:pt x="170687" y="100584"/>
                  </a:lnTo>
                  <a:lnTo>
                    <a:pt x="179831" y="100584"/>
                  </a:lnTo>
                  <a:lnTo>
                    <a:pt x="179831" y="97536"/>
                  </a:lnTo>
                  <a:close/>
                </a:path>
                <a:path w="180339" h="256540">
                  <a:moveTo>
                    <a:pt x="9143" y="82296"/>
                  </a:moveTo>
                  <a:lnTo>
                    <a:pt x="6095" y="85343"/>
                  </a:lnTo>
                  <a:lnTo>
                    <a:pt x="9143" y="85343"/>
                  </a:lnTo>
                  <a:lnTo>
                    <a:pt x="9143" y="82296"/>
                  </a:lnTo>
                  <a:close/>
                </a:path>
                <a:path w="180339" h="256540">
                  <a:moveTo>
                    <a:pt x="57912" y="82296"/>
                  </a:moveTo>
                  <a:lnTo>
                    <a:pt x="9143" y="82296"/>
                  </a:lnTo>
                  <a:lnTo>
                    <a:pt x="9143" y="85343"/>
                  </a:lnTo>
                  <a:lnTo>
                    <a:pt x="51815" y="85343"/>
                  </a:lnTo>
                  <a:lnTo>
                    <a:pt x="57912" y="82296"/>
                  </a:lnTo>
                  <a:close/>
                </a:path>
                <a:path w="180339" h="256540">
                  <a:moveTo>
                    <a:pt x="85343" y="3048"/>
                  </a:moveTo>
                  <a:lnTo>
                    <a:pt x="70103" y="79248"/>
                  </a:lnTo>
                  <a:lnTo>
                    <a:pt x="70103" y="85343"/>
                  </a:lnTo>
                  <a:lnTo>
                    <a:pt x="124967" y="85343"/>
                  </a:lnTo>
                  <a:lnTo>
                    <a:pt x="131063" y="82296"/>
                  </a:lnTo>
                  <a:lnTo>
                    <a:pt x="79247" y="82296"/>
                  </a:lnTo>
                  <a:lnTo>
                    <a:pt x="73151" y="76200"/>
                  </a:lnTo>
                  <a:lnTo>
                    <a:pt x="80420" y="76200"/>
                  </a:lnTo>
                  <a:lnTo>
                    <a:pt x="93315" y="9143"/>
                  </a:lnTo>
                  <a:lnTo>
                    <a:pt x="88391" y="9143"/>
                  </a:lnTo>
                  <a:lnTo>
                    <a:pt x="85343" y="3048"/>
                  </a:lnTo>
                  <a:close/>
                </a:path>
                <a:path w="180339" h="256540">
                  <a:moveTo>
                    <a:pt x="158495" y="3048"/>
                  </a:moveTo>
                  <a:lnTo>
                    <a:pt x="140207" y="79248"/>
                  </a:lnTo>
                  <a:lnTo>
                    <a:pt x="143255" y="85343"/>
                  </a:lnTo>
                  <a:lnTo>
                    <a:pt x="170687" y="85343"/>
                  </a:lnTo>
                  <a:lnTo>
                    <a:pt x="170687" y="82296"/>
                  </a:lnTo>
                  <a:lnTo>
                    <a:pt x="149351" y="82296"/>
                  </a:lnTo>
                  <a:lnTo>
                    <a:pt x="146303" y="76200"/>
                  </a:lnTo>
                  <a:lnTo>
                    <a:pt x="150758" y="76200"/>
                  </a:lnTo>
                  <a:lnTo>
                    <a:pt x="166233" y="9143"/>
                  </a:lnTo>
                  <a:lnTo>
                    <a:pt x="161543" y="9143"/>
                  </a:lnTo>
                  <a:lnTo>
                    <a:pt x="158495" y="3048"/>
                  </a:lnTo>
                  <a:close/>
                </a:path>
                <a:path w="180339" h="256540">
                  <a:moveTo>
                    <a:pt x="173735" y="76200"/>
                  </a:moveTo>
                  <a:lnTo>
                    <a:pt x="150758" y="76200"/>
                  </a:lnTo>
                  <a:lnTo>
                    <a:pt x="149351" y="82296"/>
                  </a:lnTo>
                  <a:lnTo>
                    <a:pt x="170687" y="82296"/>
                  </a:lnTo>
                  <a:lnTo>
                    <a:pt x="173735" y="85343"/>
                  </a:lnTo>
                  <a:lnTo>
                    <a:pt x="179831" y="85343"/>
                  </a:lnTo>
                  <a:lnTo>
                    <a:pt x="179831" y="82296"/>
                  </a:lnTo>
                  <a:lnTo>
                    <a:pt x="173735" y="76200"/>
                  </a:lnTo>
                  <a:close/>
                </a:path>
                <a:path w="180339" h="256540">
                  <a:moveTo>
                    <a:pt x="80420" y="76200"/>
                  </a:moveTo>
                  <a:lnTo>
                    <a:pt x="73151" y="76200"/>
                  </a:lnTo>
                  <a:lnTo>
                    <a:pt x="79247" y="82296"/>
                  </a:lnTo>
                  <a:lnTo>
                    <a:pt x="80420" y="76200"/>
                  </a:lnTo>
                  <a:close/>
                </a:path>
                <a:path w="180339" h="256540">
                  <a:moveTo>
                    <a:pt x="122529" y="76200"/>
                  </a:moveTo>
                  <a:lnTo>
                    <a:pt x="80420" y="76200"/>
                  </a:lnTo>
                  <a:lnTo>
                    <a:pt x="79247" y="82296"/>
                  </a:lnTo>
                  <a:lnTo>
                    <a:pt x="131063" y="82296"/>
                  </a:lnTo>
                  <a:lnTo>
                    <a:pt x="131650" y="79248"/>
                  </a:lnTo>
                  <a:lnTo>
                    <a:pt x="121919" y="79248"/>
                  </a:lnTo>
                  <a:lnTo>
                    <a:pt x="122529" y="76200"/>
                  </a:lnTo>
                  <a:close/>
                </a:path>
                <a:path w="180339" h="256540">
                  <a:moveTo>
                    <a:pt x="150758" y="76200"/>
                  </a:moveTo>
                  <a:lnTo>
                    <a:pt x="146303" y="76200"/>
                  </a:lnTo>
                  <a:lnTo>
                    <a:pt x="149351" y="82296"/>
                  </a:lnTo>
                  <a:lnTo>
                    <a:pt x="150758" y="76200"/>
                  </a:lnTo>
                  <a:close/>
                </a:path>
                <a:path w="180339" h="256540">
                  <a:moveTo>
                    <a:pt x="91439" y="0"/>
                  </a:moveTo>
                  <a:lnTo>
                    <a:pt x="70103" y="0"/>
                  </a:lnTo>
                  <a:lnTo>
                    <a:pt x="64007" y="3048"/>
                  </a:lnTo>
                  <a:lnTo>
                    <a:pt x="48767" y="79248"/>
                  </a:lnTo>
                  <a:lnTo>
                    <a:pt x="51815" y="76200"/>
                  </a:lnTo>
                  <a:lnTo>
                    <a:pt x="59084" y="76200"/>
                  </a:lnTo>
                  <a:lnTo>
                    <a:pt x="71979" y="9143"/>
                  </a:lnTo>
                  <a:lnTo>
                    <a:pt x="70103" y="9143"/>
                  </a:lnTo>
                  <a:lnTo>
                    <a:pt x="73151" y="3048"/>
                  </a:lnTo>
                  <a:lnTo>
                    <a:pt x="94487" y="3048"/>
                  </a:lnTo>
                  <a:lnTo>
                    <a:pt x="91439" y="0"/>
                  </a:lnTo>
                  <a:close/>
                </a:path>
                <a:path w="180339" h="256540">
                  <a:moveTo>
                    <a:pt x="59084" y="76200"/>
                  </a:moveTo>
                  <a:lnTo>
                    <a:pt x="51815" y="76200"/>
                  </a:lnTo>
                  <a:lnTo>
                    <a:pt x="48767" y="79248"/>
                  </a:lnTo>
                  <a:lnTo>
                    <a:pt x="58498" y="79248"/>
                  </a:lnTo>
                  <a:lnTo>
                    <a:pt x="59084" y="76200"/>
                  </a:lnTo>
                  <a:close/>
                </a:path>
                <a:path w="180339" h="256540">
                  <a:moveTo>
                    <a:pt x="164591" y="0"/>
                  </a:moveTo>
                  <a:lnTo>
                    <a:pt x="140207" y="0"/>
                  </a:lnTo>
                  <a:lnTo>
                    <a:pt x="137159" y="3048"/>
                  </a:lnTo>
                  <a:lnTo>
                    <a:pt x="121919" y="79248"/>
                  </a:lnTo>
                  <a:lnTo>
                    <a:pt x="124967" y="76200"/>
                  </a:lnTo>
                  <a:lnTo>
                    <a:pt x="132236" y="76200"/>
                  </a:lnTo>
                  <a:lnTo>
                    <a:pt x="145131" y="9143"/>
                  </a:lnTo>
                  <a:lnTo>
                    <a:pt x="140207" y="9143"/>
                  </a:lnTo>
                  <a:lnTo>
                    <a:pt x="146303" y="3048"/>
                  </a:lnTo>
                  <a:lnTo>
                    <a:pt x="167639" y="3048"/>
                  </a:lnTo>
                  <a:lnTo>
                    <a:pt x="164591" y="0"/>
                  </a:lnTo>
                  <a:close/>
                </a:path>
                <a:path w="180339" h="256540">
                  <a:moveTo>
                    <a:pt x="132236" y="76200"/>
                  </a:moveTo>
                  <a:lnTo>
                    <a:pt x="124967" y="76200"/>
                  </a:lnTo>
                  <a:lnTo>
                    <a:pt x="121919" y="79248"/>
                  </a:lnTo>
                  <a:lnTo>
                    <a:pt x="131650" y="79248"/>
                  </a:lnTo>
                  <a:lnTo>
                    <a:pt x="132236" y="76200"/>
                  </a:lnTo>
                  <a:close/>
                </a:path>
                <a:path w="180339" h="256540">
                  <a:moveTo>
                    <a:pt x="73151" y="3048"/>
                  </a:moveTo>
                  <a:lnTo>
                    <a:pt x="70103" y="9143"/>
                  </a:lnTo>
                  <a:lnTo>
                    <a:pt x="71979" y="9143"/>
                  </a:lnTo>
                  <a:lnTo>
                    <a:pt x="73151" y="3048"/>
                  </a:lnTo>
                  <a:close/>
                </a:path>
                <a:path w="180339" h="256540">
                  <a:moveTo>
                    <a:pt x="85343" y="3048"/>
                  </a:moveTo>
                  <a:lnTo>
                    <a:pt x="73151" y="3048"/>
                  </a:lnTo>
                  <a:lnTo>
                    <a:pt x="71979" y="9143"/>
                  </a:lnTo>
                  <a:lnTo>
                    <a:pt x="84124" y="9143"/>
                  </a:lnTo>
                  <a:lnTo>
                    <a:pt x="85343" y="3048"/>
                  </a:lnTo>
                  <a:close/>
                </a:path>
                <a:path w="180339" h="256540">
                  <a:moveTo>
                    <a:pt x="94487" y="3048"/>
                  </a:moveTo>
                  <a:lnTo>
                    <a:pt x="85343" y="3048"/>
                  </a:lnTo>
                  <a:lnTo>
                    <a:pt x="88391" y="9143"/>
                  </a:lnTo>
                  <a:lnTo>
                    <a:pt x="93315" y="9143"/>
                  </a:lnTo>
                  <a:lnTo>
                    <a:pt x="94487" y="3048"/>
                  </a:lnTo>
                  <a:close/>
                </a:path>
                <a:path w="180339" h="256540">
                  <a:moveTo>
                    <a:pt x="146303" y="3048"/>
                  </a:moveTo>
                  <a:lnTo>
                    <a:pt x="140207" y="9143"/>
                  </a:lnTo>
                  <a:lnTo>
                    <a:pt x="145131" y="9143"/>
                  </a:lnTo>
                  <a:lnTo>
                    <a:pt x="146303" y="3048"/>
                  </a:lnTo>
                  <a:close/>
                </a:path>
                <a:path w="180339" h="256540">
                  <a:moveTo>
                    <a:pt x="158495" y="3048"/>
                  </a:moveTo>
                  <a:lnTo>
                    <a:pt x="146303" y="3048"/>
                  </a:lnTo>
                  <a:lnTo>
                    <a:pt x="145131" y="9143"/>
                  </a:lnTo>
                  <a:lnTo>
                    <a:pt x="157032" y="9143"/>
                  </a:lnTo>
                  <a:lnTo>
                    <a:pt x="158495" y="3048"/>
                  </a:lnTo>
                  <a:close/>
                </a:path>
                <a:path w="180339" h="256540">
                  <a:moveTo>
                    <a:pt x="167639" y="3048"/>
                  </a:moveTo>
                  <a:lnTo>
                    <a:pt x="158495" y="3048"/>
                  </a:lnTo>
                  <a:lnTo>
                    <a:pt x="161543" y="9143"/>
                  </a:lnTo>
                  <a:lnTo>
                    <a:pt x="166233" y="9143"/>
                  </a:lnTo>
                  <a:lnTo>
                    <a:pt x="167639" y="3048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587240" y="6254496"/>
            <a:ext cx="104139" cy="347980"/>
            <a:chOff x="4587240" y="6254496"/>
            <a:chExt cx="104139" cy="347980"/>
          </a:xfrm>
        </p:grpSpPr>
        <p:sp>
          <p:nvSpPr>
            <p:cNvPr id="41" name="object 41"/>
            <p:cNvSpPr/>
            <p:nvPr/>
          </p:nvSpPr>
          <p:spPr>
            <a:xfrm>
              <a:off x="4590288" y="6257544"/>
              <a:ext cx="94615" cy="341630"/>
            </a:xfrm>
            <a:custGeom>
              <a:avLst/>
              <a:gdLst/>
              <a:ahLst/>
              <a:cxnLst/>
              <a:rect l="l" t="t" r="r" b="b"/>
              <a:pathLst>
                <a:path w="94614" h="341629">
                  <a:moveTo>
                    <a:pt x="9144" y="0"/>
                  </a:moveTo>
                  <a:lnTo>
                    <a:pt x="0" y="9143"/>
                  </a:lnTo>
                  <a:lnTo>
                    <a:pt x="24384" y="39623"/>
                  </a:lnTo>
                  <a:lnTo>
                    <a:pt x="42672" y="79247"/>
                  </a:lnTo>
                  <a:lnTo>
                    <a:pt x="51815" y="121919"/>
                  </a:lnTo>
                  <a:lnTo>
                    <a:pt x="57912" y="170687"/>
                  </a:lnTo>
                  <a:lnTo>
                    <a:pt x="51815" y="216407"/>
                  </a:lnTo>
                  <a:lnTo>
                    <a:pt x="42672" y="259079"/>
                  </a:lnTo>
                  <a:lnTo>
                    <a:pt x="24384" y="298703"/>
                  </a:lnTo>
                  <a:lnTo>
                    <a:pt x="0" y="332231"/>
                  </a:lnTo>
                  <a:lnTo>
                    <a:pt x="9144" y="341375"/>
                  </a:lnTo>
                  <a:lnTo>
                    <a:pt x="45720" y="304799"/>
                  </a:lnTo>
                  <a:lnTo>
                    <a:pt x="73151" y="262127"/>
                  </a:lnTo>
                  <a:lnTo>
                    <a:pt x="88391" y="216407"/>
                  </a:lnTo>
                  <a:lnTo>
                    <a:pt x="94487" y="170687"/>
                  </a:lnTo>
                  <a:lnTo>
                    <a:pt x="88391" y="118871"/>
                  </a:lnTo>
                  <a:lnTo>
                    <a:pt x="73151" y="76199"/>
                  </a:lnTo>
                  <a:lnTo>
                    <a:pt x="45720" y="33527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87240" y="6254496"/>
              <a:ext cx="104139" cy="347980"/>
            </a:xfrm>
            <a:custGeom>
              <a:avLst/>
              <a:gdLst/>
              <a:ahLst/>
              <a:cxnLst/>
              <a:rect l="l" t="t" r="r" b="b"/>
              <a:pathLst>
                <a:path w="104139" h="347979">
                  <a:moveTo>
                    <a:pt x="15239" y="0"/>
                  </a:moveTo>
                  <a:lnTo>
                    <a:pt x="9144" y="0"/>
                  </a:lnTo>
                  <a:lnTo>
                    <a:pt x="0" y="6095"/>
                  </a:lnTo>
                  <a:lnTo>
                    <a:pt x="0" y="15239"/>
                  </a:lnTo>
                  <a:lnTo>
                    <a:pt x="24384" y="45719"/>
                  </a:lnTo>
                  <a:lnTo>
                    <a:pt x="33527" y="64007"/>
                  </a:lnTo>
                  <a:lnTo>
                    <a:pt x="42672" y="85343"/>
                  </a:lnTo>
                  <a:lnTo>
                    <a:pt x="48768" y="103631"/>
                  </a:lnTo>
                  <a:lnTo>
                    <a:pt x="51815" y="128015"/>
                  </a:lnTo>
                  <a:lnTo>
                    <a:pt x="54863" y="149351"/>
                  </a:lnTo>
                  <a:lnTo>
                    <a:pt x="54863" y="198119"/>
                  </a:lnTo>
                  <a:lnTo>
                    <a:pt x="51815" y="222503"/>
                  </a:lnTo>
                  <a:lnTo>
                    <a:pt x="42672" y="265175"/>
                  </a:lnTo>
                  <a:lnTo>
                    <a:pt x="24384" y="301751"/>
                  </a:lnTo>
                  <a:lnTo>
                    <a:pt x="0" y="335279"/>
                  </a:lnTo>
                  <a:lnTo>
                    <a:pt x="0" y="341375"/>
                  </a:lnTo>
                  <a:lnTo>
                    <a:pt x="9144" y="347471"/>
                  </a:lnTo>
                  <a:lnTo>
                    <a:pt x="15239" y="347471"/>
                  </a:lnTo>
                  <a:lnTo>
                    <a:pt x="22351" y="341375"/>
                  </a:lnTo>
                  <a:lnTo>
                    <a:pt x="9144" y="341375"/>
                  </a:lnTo>
                  <a:lnTo>
                    <a:pt x="12426" y="338562"/>
                  </a:lnTo>
                  <a:lnTo>
                    <a:pt x="12191" y="338327"/>
                  </a:lnTo>
                  <a:lnTo>
                    <a:pt x="9144" y="338327"/>
                  </a:lnTo>
                  <a:lnTo>
                    <a:pt x="6096" y="332231"/>
                  </a:lnTo>
                  <a:lnTo>
                    <a:pt x="14020" y="332231"/>
                  </a:lnTo>
                  <a:lnTo>
                    <a:pt x="21336" y="323087"/>
                  </a:lnTo>
                  <a:lnTo>
                    <a:pt x="33527" y="304799"/>
                  </a:lnTo>
                  <a:lnTo>
                    <a:pt x="51815" y="268223"/>
                  </a:lnTo>
                  <a:lnTo>
                    <a:pt x="57912" y="246887"/>
                  </a:lnTo>
                  <a:lnTo>
                    <a:pt x="64008" y="198119"/>
                  </a:lnTo>
                  <a:lnTo>
                    <a:pt x="64008" y="149351"/>
                  </a:lnTo>
                  <a:lnTo>
                    <a:pt x="57912" y="103631"/>
                  </a:lnTo>
                  <a:lnTo>
                    <a:pt x="42672" y="60959"/>
                  </a:lnTo>
                  <a:lnTo>
                    <a:pt x="21336" y="24383"/>
                  </a:lnTo>
                  <a:lnTo>
                    <a:pt x="14020" y="15239"/>
                  </a:lnTo>
                  <a:lnTo>
                    <a:pt x="6096" y="15239"/>
                  </a:lnTo>
                  <a:lnTo>
                    <a:pt x="9144" y="9143"/>
                  </a:lnTo>
                  <a:lnTo>
                    <a:pt x="12191" y="9143"/>
                  </a:lnTo>
                  <a:lnTo>
                    <a:pt x="12426" y="8909"/>
                  </a:lnTo>
                  <a:lnTo>
                    <a:pt x="9144" y="6095"/>
                  </a:lnTo>
                  <a:lnTo>
                    <a:pt x="22351" y="6095"/>
                  </a:lnTo>
                  <a:lnTo>
                    <a:pt x="15239" y="0"/>
                  </a:lnTo>
                  <a:close/>
                </a:path>
                <a:path w="104139" h="347979">
                  <a:moveTo>
                    <a:pt x="12426" y="338562"/>
                  </a:moveTo>
                  <a:lnTo>
                    <a:pt x="9144" y="341375"/>
                  </a:lnTo>
                  <a:lnTo>
                    <a:pt x="15239" y="341375"/>
                  </a:lnTo>
                  <a:lnTo>
                    <a:pt x="12426" y="338562"/>
                  </a:lnTo>
                  <a:close/>
                </a:path>
                <a:path w="104139" h="347979">
                  <a:moveTo>
                    <a:pt x="22351" y="6095"/>
                  </a:moveTo>
                  <a:lnTo>
                    <a:pt x="15239" y="6095"/>
                  </a:lnTo>
                  <a:lnTo>
                    <a:pt x="12426" y="8909"/>
                  </a:lnTo>
                  <a:lnTo>
                    <a:pt x="30480" y="24383"/>
                  </a:lnTo>
                  <a:lnTo>
                    <a:pt x="60960" y="60959"/>
                  </a:lnTo>
                  <a:lnTo>
                    <a:pt x="73151" y="82295"/>
                  </a:lnTo>
                  <a:lnTo>
                    <a:pt x="82296" y="103631"/>
                  </a:lnTo>
                  <a:lnTo>
                    <a:pt x="88392" y="124967"/>
                  </a:lnTo>
                  <a:lnTo>
                    <a:pt x="94487" y="173735"/>
                  </a:lnTo>
                  <a:lnTo>
                    <a:pt x="88392" y="222503"/>
                  </a:lnTo>
                  <a:lnTo>
                    <a:pt x="73151" y="265175"/>
                  </a:lnTo>
                  <a:lnTo>
                    <a:pt x="30480" y="323087"/>
                  </a:lnTo>
                  <a:lnTo>
                    <a:pt x="12426" y="338562"/>
                  </a:lnTo>
                  <a:lnTo>
                    <a:pt x="15239" y="341375"/>
                  </a:lnTo>
                  <a:lnTo>
                    <a:pt x="22351" y="341375"/>
                  </a:lnTo>
                  <a:lnTo>
                    <a:pt x="36575" y="329183"/>
                  </a:lnTo>
                  <a:lnTo>
                    <a:pt x="70104" y="289559"/>
                  </a:lnTo>
                  <a:lnTo>
                    <a:pt x="91439" y="246887"/>
                  </a:lnTo>
                  <a:lnTo>
                    <a:pt x="103632" y="173735"/>
                  </a:lnTo>
                  <a:lnTo>
                    <a:pt x="100584" y="146303"/>
                  </a:lnTo>
                  <a:lnTo>
                    <a:pt x="97536" y="121919"/>
                  </a:lnTo>
                  <a:lnTo>
                    <a:pt x="91439" y="100583"/>
                  </a:lnTo>
                  <a:lnTo>
                    <a:pt x="82296" y="76199"/>
                  </a:lnTo>
                  <a:lnTo>
                    <a:pt x="67056" y="57911"/>
                  </a:lnTo>
                  <a:lnTo>
                    <a:pt x="54863" y="36575"/>
                  </a:lnTo>
                  <a:lnTo>
                    <a:pt x="36575" y="18287"/>
                  </a:lnTo>
                  <a:lnTo>
                    <a:pt x="22351" y="6095"/>
                  </a:lnTo>
                  <a:close/>
                </a:path>
                <a:path w="104139" h="347979">
                  <a:moveTo>
                    <a:pt x="6096" y="332231"/>
                  </a:moveTo>
                  <a:lnTo>
                    <a:pt x="9144" y="338327"/>
                  </a:lnTo>
                  <a:lnTo>
                    <a:pt x="10498" y="336634"/>
                  </a:lnTo>
                  <a:lnTo>
                    <a:pt x="6096" y="332231"/>
                  </a:lnTo>
                  <a:close/>
                </a:path>
                <a:path w="104139" h="347979">
                  <a:moveTo>
                    <a:pt x="10498" y="336634"/>
                  </a:moveTo>
                  <a:lnTo>
                    <a:pt x="9144" y="338327"/>
                  </a:lnTo>
                  <a:lnTo>
                    <a:pt x="12191" y="338327"/>
                  </a:lnTo>
                  <a:lnTo>
                    <a:pt x="10498" y="336634"/>
                  </a:lnTo>
                  <a:close/>
                </a:path>
                <a:path w="104139" h="347979">
                  <a:moveTo>
                    <a:pt x="14020" y="332231"/>
                  </a:moveTo>
                  <a:lnTo>
                    <a:pt x="6096" y="332231"/>
                  </a:lnTo>
                  <a:lnTo>
                    <a:pt x="10498" y="336634"/>
                  </a:lnTo>
                  <a:lnTo>
                    <a:pt x="14020" y="332231"/>
                  </a:lnTo>
                  <a:close/>
                </a:path>
                <a:path w="104139" h="347979">
                  <a:moveTo>
                    <a:pt x="9144" y="9143"/>
                  </a:moveTo>
                  <a:lnTo>
                    <a:pt x="6096" y="15239"/>
                  </a:lnTo>
                  <a:lnTo>
                    <a:pt x="10498" y="10837"/>
                  </a:lnTo>
                  <a:lnTo>
                    <a:pt x="9144" y="9143"/>
                  </a:lnTo>
                  <a:close/>
                </a:path>
                <a:path w="104139" h="347979">
                  <a:moveTo>
                    <a:pt x="10498" y="10837"/>
                  </a:moveTo>
                  <a:lnTo>
                    <a:pt x="6096" y="15239"/>
                  </a:lnTo>
                  <a:lnTo>
                    <a:pt x="14020" y="15239"/>
                  </a:lnTo>
                  <a:lnTo>
                    <a:pt x="10498" y="10837"/>
                  </a:lnTo>
                  <a:close/>
                </a:path>
                <a:path w="104139" h="347979">
                  <a:moveTo>
                    <a:pt x="12191" y="9143"/>
                  </a:moveTo>
                  <a:lnTo>
                    <a:pt x="9144" y="9143"/>
                  </a:lnTo>
                  <a:lnTo>
                    <a:pt x="10498" y="10837"/>
                  </a:lnTo>
                  <a:lnTo>
                    <a:pt x="12191" y="9143"/>
                  </a:lnTo>
                  <a:close/>
                </a:path>
                <a:path w="104139" h="347979">
                  <a:moveTo>
                    <a:pt x="15239" y="6095"/>
                  </a:moveTo>
                  <a:lnTo>
                    <a:pt x="9144" y="6095"/>
                  </a:lnTo>
                  <a:lnTo>
                    <a:pt x="12426" y="8909"/>
                  </a:lnTo>
                  <a:lnTo>
                    <a:pt x="15239" y="6095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90288" y="6257544"/>
              <a:ext cx="94615" cy="341630"/>
            </a:xfrm>
            <a:custGeom>
              <a:avLst/>
              <a:gdLst/>
              <a:ahLst/>
              <a:cxnLst/>
              <a:rect l="l" t="t" r="r" b="b"/>
              <a:pathLst>
                <a:path w="94614" h="341629">
                  <a:moveTo>
                    <a:pt x="9144" y="0"/>
                  </a:moveTo>
                  <a:lnTo>
                    <a:pt x="0" y="9143"/>
                  </a:lnTo>
                  <a:lnTo>
                    <a:pt x="24384" y="39623"/>
                  </a:lnTo>
                  <a:lnTo>
                    <a:pt x="42672" y="79247"/>
                  </a:lnTo>
                  <a:lnTo>
                    <a:pt x="51815" y="121919"/>
                  </a:lnTo>
                  <a:lnTo>
                    <a:pt x="57912" y="170687"/>
                  </a:lnTo>
                  <a:lnTo>
                    <a:pt x="51815" y="216407"/>
                  </a:lnTo>
                  <a:lnTo>
                    <a:pt x="42672" y="259079"/>
                  </a:lnTo>
                  <a:lnTo>
                    <a:pt x="24384" y="298703"/>
                  </a:lnTo>
                  <a:lnTo>
                    <a:pt x="0" y="332231"/>
                  </a:lnTo>
                  <a:lnTo>
                    <a:pt x="9144" y="341375"/>
                  </a:lnTo>
                  <a:lnTo>
                    <a:pt x="45720" y="304799"/>
                  </a:lnTo>
                  <a:lnTo>
                    <a:pt x="73151" y="262127"/>
                  </a:lnTo>
                  <a:lnTo>
                    <a:pt x="88391" y="216407"/>
                  </a:lnTo>
                  <a:lnTo>
                    <a:pt x="94487" y="170687"/>
                  </a:lnTo>
                  <a:lnTo>
                    <a:pt x="88391" y="118871"/>
                  </a:lnTo>
                  <a:lnTo>
                    <a:pt x="73151" y="76199"/>
                  </a:lnTo>
                  <a:lnTo>
                    <a:pt x="45720" y="33527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87240" y="6254496"/>
              <a:ext cx="104139" cy="347980"/>
            </a:xfrm>
            <a:custGeom>
              <a:avLst/>
              <a:gdLst/>
              <a:ahLst/>
              <a:cxnLst/>
              <a:rect l="l" t="t" r="r" b="b"/>
              <a:pathLst>
                <a:path w="104139" h="347979">
                  <a:moveTo>
                    <a:pt x="15239" y="0"/>
                  </a:moveTo>
                  <a:lnTo>
                    <a:pt x="9144" y="0"/>
                  </a:lnTo>
                  <a:lnTo>
                    <a:pt x="0" y="6095"/>
                  </a:lnTo>
                  <a:lnTo>
                    <a:pt x="0" y="15239"/>
                  </a:lnTo>
                  <a:lnTo>
                    <a:pt x="24384" y="45719"/>
                  </a:lnTo>
                  <a:lnTo>
                    <a:pt x="33527" y="64007"/>
                  </a:lnTo>
                  <a:lnTo>
                    <a:pt x="42672" y="85343"/>
                  </a:lnTo>
                  <a:lnTo>
                    <a:pt x="48768" y="103631"/>
                  </a:lnTo>
                  <a:lnTo>
                    <a:pt x="51815" y="128015"/>
                  </a:lnTo>
                  <a:lnTo>
                    <a:pt x="54863" y="149351"/>
                  </a:lnTo>
                  <a:lnTo>
                    <a:pt x="54863" y="198119"/>
                  </a:lnTo>
                  <a:lnTo>
                    <a:pt x="51815" y="222503"/>
                  </a:lnTo>
                  <a:lnTo>
                    <a:pt x="42672" y="265175"/>
                  </a:lnTo>
                  <a:lnTo>
                    <a:pt x="24384" y="301751"/>
                  </a:lnTo>
                  <a:lnTo>
                    <a:pt x="0" y="335279"/>
                  </a:lnTo>
                  <a:lnTo>
                    <a:pt x="0" y="341375"/>
                  </a:lnTo>
                  <a:lnTo>
                    <a:pt x="9144" y="347471"/>
                  </a:lnTo>
                  <a:lnTo>
                    <a:pt x="15239" y="347471"/>
                  </a:lnTo>
                  <a:lnTo>
                    <a:pt x="22351" y="341375"/>
                  </a:lnTo>
                  <a:lnTo>
                    <a:pt x="9144" y="341375"/>
                  </a:lnTo>
                  <a:lnTo>
                    <a:pt x="12426" y="338562"/>
                  </a:lnTo>
                  <a:lnTo>
                    <a:pt x="12191" y="338327"/>
                  </a:lnTo>
                  <a:lnTo>
                    <a:pt x="9144" y="338327"/>
                  </a:lnTo>
                  <a:lnTo>
                    <a:pt x="6096" y="332231"/>
                  </a:lnTo>
                  <a:lnTo>
                    <a:pt x="14020" y="332231"/>
                  </a:lnTo>
                  <a:lnTo>
                    <a:pt x="21336" y="323087"/>
                  </a:lnTo>
                  <a:lnTo>
                    <a:pt x="33527" y="304799"/>
                  </a:lnTo>
                  <a:lnTo>
                    <a:pt x="51815" y="268223"/>
                  </a:lnTo>
                  <a:lnTo>
                    <a:pt x="57912" y="246887"/>
                  </a:lnTo>
                  <a:lnTo>
                    <a:pt x="64008" y="198119"/>
                  </a:lnTo>
                  <a:lnTo>
                    <a:pt x="64008" y="149351"/>
                  </a:lnTo>
                  <a:lnTo>
                    <a:pt x="57912" y="103631"/>
                  </a:lnTo>
                  <a:lnTo>
                    <a:pt x="42672" y="60959"/>
                  </a:lnTo>
                  <a:lnTo>
                    <a:pt x="21336" y="24383"/>
                  </a:lnTo>
                  <a:lnTo>
                    <a:pt x="14020" y="15239"/>
                  </a:lnTo>
                  <a:lnTo>
                    <a:pt x="6096" y="15239"/>
                  </a:lnTo>
                  <a:lnTo>
                    <a:pt x="9144" y="9143"/>
                  </a:lnTo>
                  <a:lnTo>
                    <a:pt x="12191" y="9143"/>
                  </a:lnTo>
                  <a:lnTo>
                    <a:pt x="12426" y="8909"/>
                  </a:lnTo>
                  <a:lnTo>
                    <a:pt x="9144" y="6095"/>
                  </a:lnTo>
                  <a:lnTo>
                    <a:pt x="22351" y="6095"/>
                  </a:lnTo>
                  <a:lnTo>
                    <a:pt x="15239" y="0"/>
                  </a:lnTo>
                  <a:close/>
                </a:path>
                <a:path w="104139" h="347979">
                  <a:moveTo>
                    <a:pt x="12426" y="338562"/>
                  </a:moveTo>
                  <a:lnTo>
                    <a:pt x="9144" y="341375"/>
                  </a:lnTo>
                  <a:lnTo>
                    <a:pt x="15239" y="341375"/>
                  </a:lnTo>
                  <a:lnTo>
                    <a:pt x="12426" y="338562"/>
                  </a:lnTo>
                  <a:close/>
                </a:path>
                <a:path w="104139" h="347979">
                  <a:moveTo>
                    <a:pt x="22351" y="6095"/>
                  </a:moveTo>
                  <a:lnTo>
                    <a:pt x="15239" y="6095"/>
                  </a:lnTo>
                  <a:lnTo>
                    <a:pt x="12426" y="8909"/>
                  </a:lnTo>
                  <a:lnTo>
                    <a:pt x="30480" y="24383"/>
                  </a:lnTo>
                  <a:lnTo>
                    <a:pt x="60960" y="60959"/>
                  </a:lnTo>
                  <a:lnTo>
                    <a:pt x="73151" y="82295"/>
                  </a:lnTo>
                  <a:lnTo>
                    <a:pt x="82296" y="103631"/>
                  </a:lnTo>
                  <a:lnTo>
                    <a:pt x="88392" y="124967"/>
                  </a:lnTo>
                  <a:lnTo>
                    <a:pt x="94487" y="173735"/>
                  </a:lnTo>
                  <a:lnTo>
                    <a:pt x="88392" y="222503"/>
                  </a:lnTo>
                  <a:lnTo>
                    <a:pt x="73151" y="265175"/>
                  </a:lnTo>
                  <a:lnTo>
                    <a:pt x="30480" y="323087"/>
                  </a:lnTo>
                  <a:lnTo>
                    <a:pt x="12426" y="338562"/>
                  </a:lnTo>
                  <a:lnTo>
                    <a:pt x="15239" y="341375"/>
                  </a:lnTo>
                  <a:lnTo>
                    <a:pt x="22351" y="341375"/>
                  </a:lnTo>
                  <a:lnTo>
                    <a:pt x="36575" y="329183"/>
                  </a:lnTo>
                  <a:lnTo>
                    <a:pt x="70104" y="289559"/>
                  </a:lnTo>
                  <a:lnTo>
                    <a:pt x="91439" y="246887"/>
                  </a:lnTo>
                  <a:lnTo>
                    <a:pt x="103632" y="173735"/>
                  </a:lnTo>
                  <a:lnTo>
                    <a:pt x="100584" y="146303"/>
                  </a:lnTo>
                  <a:lnTo>
                    <a:pt x="97536" y="121919"/>
                  </a:lnTo>
                  <a:lnTo>
                    <a:pt x="91439" y="100583"/>
                  </a:lnTo>
                  <a:lnTo>
                    <a:pt x="82296" y="76199"/>
                  </a:lnTo>
                  <a:lnTo>
                    <a:pt x="67056" y="57911"/>
                  </a:lnTo>
                  <a:lnTo>
                    <a:pt x="54863" y="36575"/>
                  </a:lnTo>
                  <a:lnTo>
                    <a:pt x="36575" y="18287"/>
                  </a:lnTo>
                  <a:lnTo>
                    <a:pt x="22351" y="6095"/>
                  </a:lnTo>
                  <a:close/>
                </a:path>
                <a:path w="104139" h="347979">
                  <a:moveTo>
                    <a:pt x="6096" y="332231"/>
                  </a:moveTo>
                  <a:lnTo>
                    <a:pt x="9144" y="338327"/>
                  </a:lnTo>
                  <a:lnTo>
                    <a:pt x="10498" y="336634"/>
                  </a:lnTo>
                  <a:lnTo>
                    <a:pt x="6096" y="332231"/>
                  </a:lnTo>
                  <a:close/>
                </a:path>
                <a:path w="104139" h="347979">
                  <a:moveTo>
                    <a:pt x="10498" y="336634"/>
                  </a:moveTo>
                  <a:lnTo>
                    <a:pt x="9144" y="338327"/>
                  </a:lnTo>
                  <a:lnTo>
                    <a:pt x="12191" y="338327"/>
                  </a:lnTo>
                  <a:lnTo>
                    <a:pt x="10498" y="336634"/>
                  </a:lnTo>
                  <a:close/>
                </a:path>
                <a:path w="104139" h="347979">
                  <a:moveTo>
                    <a:pt x="14020" y="332231"/>
                  </a:moveTo>
                  <a:lnTo>
                    <a:pt x="6096" y="332231"/>
                  </a:lnTo>
                  <a:lnTo>
                    <a:pt x="10498" y="336634"/>
                  </a:lnTo>
                  <a:lnTo>
                    <a:pt x="14020" y="332231"/>
                  </a:lnTo>
                  <a:close/>
                </a:path>
                <a:path w="104139" h="347979">
                  <a:moveTo>
                    <a:pt x="9144" y="9143"/>
                  </a:moveTo>
                  <a:lnTo>
                    <a:pt x="6096" y="15239"/>
                  </a:lnTo>
                  <a:lnTo>
                    <a:pt x="10498" y="10837"/>
                  </a:lnTo>
                  <a:lnTo>
                    <a:pt x="9144" y="9143"/>
                  </a:lnTo>
                  <a:close/>
                </a:path>
                <a:path w="104139" h="347979">
                  <a:moveTo>
                    <a:pt x="10498" y="10837"/>
                  </a:moveTo>
                  <a:lnTo>
                    <a:pt x="6096" y="15239"/>
                  </a:lnTo>
                  <a:lnTo>
                    <a:pt x="14020" y="15239"/>
                  </a:lnTo>
                  <a:lnTo>
                    <a:pt x="10498" y="10837"/>
                  </a:lnTo>
                  <a:close/>
                </a:path>
                <a:path w="104139" h="347979">
                  <a:moveTo>
                    <a:pt x="12191" y="9143"/>
                  </a:moveTo>
                  <a:lnTo>
                    <a:pt x="9144" y="9143"/>
                  </a:lnTo>
                  <a:lnTo>
                    <a:pt x="10498" y="10837"/>
                  </a:lnTo>
                  <a:lnTo>
                    <a:pt x="12191" y="9143"/>
                  </a:lnTo>
                  <a:close/>
                </a:path>
                <a:path w="104139" h="347979">
                  <a:moveTo>
                    <a:pt x="15239" y="6095"/>
                  </a:moveTo>
                  <a:lnTo>
                    <a:pt x="9144" y="6095"/>
                  </a:lnTo>
                  <a:lnTo>
                    <a:pt x="12426" y="8909"/>
                  </a:lnTo>
                  <a:lnTo>
                    <a:pt x="15239" y="6095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4782311" y="6266688"/>
            <a:ext cx="850391" cy="316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33288" y="6284976"/>
            <a:ext cx="4002023" cy="3322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6400" y="6705600"/>
            <a:ext cx="987551" cy="304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40151" y="6711695"/>
            <a:ext cx="1338072" cy="2560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3671" y="6711695"/>
            <a:ext cx="1091183" cy="2560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17372" y="859028"/>
            <a:ext cx="8997950" cy="618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4215"/>
              </a:lnSpc>
              <a:spcBef>
                <a:spcPts val="100"/>
              </a:spcBef>
              <a:tabLst>
                <a:tab pos="1691005" algn="l"/>
                <a:tab pos="3049905" algn="l"/>
                <a:tab pos="4638040" algn="l"/>
              </a:tabLst>
            </a:pPr>
            <a:r>
              <a:rPr sz="2800" spc="-5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 b="1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</a:t>
            </a:r>
            <a:r>
              <a:rPr sz="2800" b="1" u="heavy" spc="-8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: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2800" b="1" spc="-20">
                <a:latin typeface="Constantia"/>
                <a:cs typeface="Constantia"/>
              </a:rPr>
              <a:t>Une</a:t>
            </a:r>
            <a:r>
              <a:rPr sz="2800" b="1" spc="-135">
                <a:latin typeface="Constantia"/>
                <a:cs typeface="Constantia"/>
              </a:rPr>
              <a:t> </a:t>
            </a:r>
            <a:r>
              <a:rPr sz="2800" b="1" spc="-45">
                <a:latin typeface="Constantia"/>
                <a:cs typeface="Constantia"/>
              </a:rPr>
              <a:t>TA	</a:t>
            </a:r>
            <a:r>
              <a:rPr sz="3600" b="1" i="1" spc="-5">
                <a:solidFill>
                  <a:srgbClr val="FF0000"/>
                </a:solidFill>
                <a:latin typeface="Monotype Corsiva"/>
                <a:cs typeface="Monotype Corsiva"/>
              </a:rPr>
              <a:t>M 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[</a:t>
            </a: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-5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800" b="1" spc="-8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]	</a:t>
            </a:r>
            <a:r>
              <a:rPr sz="2800" b="1" spc="-15">
                <a:latin typeface="Constantia"/>
                <a:cs typeface="Constantia"/>
              </a:rPr>
              <a:t>et </a:t>
            </a:r>
            <a:r>
              <a:rPr sz="2800" b="1" spc="-10">
                <a:latin typeface="Constantia"/>
                <a:cs typeface="Constantia"/>
              </a:rPr>
              <a:t>un mot </a:t>
            </a: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w </a:t>
            </a:r>
            <a:r>
              <a:rPr sz="2800" b="1">
                <a:latin typeface="Constantia"/>
                <a:cs typeface="Constantia"/>
              </a:rPr>
              <a:t>à</a:t>
            </a:r>
            <a:r>
              <a:rPr sz="2800" b="1" spc="-484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analyser</a:t>
            </a:r>
            <a:endParaRPr sz="2800">
              <a:latin typeface="Constantia"/>
              <a:cs typeface="Constantia"/>
            </a:endParaRPr>
          </a:p>
          <a:p>
            <a:pPr marL="63500">
              <a:lnSpc>
                <a:spcPts val="3110"/>
              </a:lnSpc>
              <a:tabLst>
                <a:tab pos="1498600" algn="l"/>
              </a:tabLst>
            </a:pPr>
            <a:r>
              <a:rPr sz="2800" spc="1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 b="1" u="heavy" spc="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Sortie:</a:t>
            </a:r>
            <a:r>
              <a:rPr sz="2800" b="1" spc="10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2800" b="1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si</a:t>
            </a:r>
            <a:r>
              <a:rPr sz="2800" b="1" spc="-8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w</a:t>
            </a:r>
            <a:r>
              <a:rPr sz="2800" b="1" spc="-12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est</a:t>
            </a:r>
            <a:r>
              <a:rPr sz="2800" b="1" spc="-75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reconnu</a:t>
            </a:r>
            <a:r>
              <a:rPr sz="2800" b="1" spc="-155">
                <a:latin typeface="Constantia"/>
                <a:cs typeface="Constantia"/>
              </a:rPr>
              <a:t> </a:t>
            </a:r>
            <a:r>
              <a:rPr sz="2800" b="1" u="heavy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alors</a:t>
            </a:r>
            <a:r>
              <a:rPr sz="2800" b="1" spc="-17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émettre</a:t>
            </a:r>
            <a:r>
              <a:rPr sz="2800" b="1" spc="-100">
                <a:latin typeface="Constantia"/>
                <a:cs typeface="Constantia"/>
              </a:rPr>
              <a:t> </a:t>
            </a:r>
            <a:r>
              <a:rPr sz="2800" b="1" i="1" spc="10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2850" b="1" i="1" spc="15" baseline="-20467">
                <a:solidFill>
                  <a:srgbClr val="FF0000"/>
                </a:solidFill>
                <a:latin typeface="Monotype Corsiva"/>
                <a:cs typeface="Monotype Corsiva"/>
              </a:rPr>
              <a:t>g</a:t>
            </a:r>
            <a:r>
              <a:rPr sz="2850" b="1" i="1" spc="209" baseline="-20467">
                <a:solidFill>
                  <a:srgbClr val="FF0000"/>
                </a:solidFill>
                <a:latin typeface="Monotype Corsiva"/>
                <a:cs typeface="Monotype Corsiva"/>
              </a:rPr>
              <a:t> </a:t>
            </a:r>
            <a:r>
              <a:rPr sz="28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sinon</a:t>
            </a:r>
            <a:r>
              <a:rPr sz="2800" b="1" spc="-14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5">
                <a:latin typeface="Constantia"/>
                <a:cs typeface="Constantia"/>
              </a:rPr>
              <a:t>échec</a:t>
            </a:r>
            <a:endParaRPr sz="2800">
              <a:latin typeface="Constantia"/>
              <a:cs typeface="Constantia"/>
            </a:endParaRPr>
          </a:p>
          <a:p>
            <a:pPr marL="63500">
              <a:lnSpc>
                <a:spcPts val="3215"/>
              </a:lnSpc>
            </a:pPr>
            <a:r>
              <a:rPr sz="2800" spc="5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 b="1" u="heavy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Méthode:</a:t>
            </a:r>
            <a:endParaRPr sz="2800">
              <a:latin typeface="Constantia"/>
              <a:cs typeface="Constantia"/>
            </a:endParaRPr>
          </a:p>
          <a:p>
            <a:pPr marL="63500">
              <a:lnSpc>
                <a:spcPct val="100000"/>
              </a:lnSpc>
              <a:spcBef>
                <a:spcPts val="20"/>
              </a:spcBef>
              <a:tabLst>
                <a:tab pos="3757295" algn="l"/>
                <a:tab pos="4123054" algn="l"/>
                <a:tab pos="6156325" algn="l"/>
                <a:tab pos="6585584" algn="l"/>
              </a:tabLst>
            </a:pPr>
            <a:r>
              <a:rPr sz="2600" b="1" spc="-5">
                <a:solidFill>
                  <a:srgbClr val="FF0000"/>
                </a:solidFill>
                <a:latin typeface="Arial Unicode MS"/>
                <a:cs typeface="Arial Unicode MS"/>
              </a:rPr>
              <a:t>i.</a:t>
            </a:r>
            <a:r>
              <a:rPr sz="2600" b="1" spc="16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600" b="1" spc="5">
                <a:solidFill>
                  <a:srgbClr val="996600"/>
                </a:solidFill>
                <a:latin typeface="Arial Unicode MS"/>
                <a:cs typeface="Arial Unicode MS"/>
              </a:rPr>
              <a:t>Initialisation:</a:t>
            </a:r>
            <a:r>
              <a:rPr sz="2600" b="1" spc="-9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5">
                <a:latin typeface="Constantia"/>
                <a:cs typeface="Constantia"/>
              </a:rPr>
              <a:t>empiler	</a:t>
            </a:r>
            <a:r>
              <a:rPr sz="2600" b="1" spc="-10">
                <a:solidFill>
                  <a:srgbClr val="996600"/>
                </a:solidFill>
                <a:latin typeface="Arial Unicode MS"/>
                <a:cs typeface="Arial Unicode MS"/>
              </a:rPr>
              <a:t>#	</a:t>
            </a:r>
            <a:r>
              <a:rPr sz="2800" b="1" spc="-15">
                <a:latin typeface="Constantia"/>
                <a:cs typeface="Constantia"/>
              </a:rPr>
              <a:t>et</a:t>
            </a:r>
            <a:r>
              <a:rPr sz="2800" b="1" spc="-50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S</a:t>
            </a:r>
            <a:r>
              <a:rPr sz="2800" b="1" spc="-10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-10">
                <a:latin typeface="Constantia"/>
                <a:cs typeface="Constantia"/>
              </a:rPr>
              <a:t>borner	</a:t>
            </a: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w	</a:t>
            </a:r>
            <a:r>
              <a:rPr sz="2800" b="1" spc="-20">
                <a:latin typeface="Constantia"/>
                <a:cs typeface="Constantia"/>
              </a:rPr>
              <a:t>par</a:t>
            </a:r>
            <a:r>
              <a:rPr sz="2800" b="1" spc="-50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#</a:t>
            </a:r>
            <a:endParaRPr sz="2800">
              <a:latin typeface="Arial Unicode MS"/>
              <a:cs typeface="Arial Unicode MS"/>
            </a:endParaRPr>
          </a:p>
          <a:p>
            <a:pPr marL="63500">
              <a:lnSpc>
                <a:spcPct val="100000"/>
              </a:lnSpc>
              <a:spcBef>
                <a:spcPts val="315"/>
              </a:spcBef>
              <a:tabLst>
                <a:tab pos="1251585" algn="l"/>
                <a:tab pos="1574800" algn="l"/>
                <a:tab pos="8210550" algn="l"/>
              </a:tabLst>
            </a:pP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ii.</a:t>
            </a:r>
            <a:r>
              <a:rPr sz="2800" b="1" spc="-6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u="heavy" spc="1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Soit</a:t>
            </a:r>
            <a:r>
              <a:rPr sz="2600" b="1" spc="10">
                <a:solidFill>
                  <a:srgbClr val="996600"/>
                </a:solidFill>
                <a:latin typeface="Arial Unicode MS"/>
                <a:cs typeface="Arial Unicode MS"/>
              </a:rPr>
              <a:t>	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</a:t>
            </a:r>
            <a:r>
              <a:rPr sz="2800">
                <a:solidFill>
                  <a:srgbClr val="008080"/>
                </a:solidFill>
                <a:latin typeface="Times New Roman"/>
                <a:cs typeface="Times New Roman"/>
              </a:rPr>
              <a:t>	</a:t>
            </a:r>
            <a:r>
              <a:rPr sz="2800" b="1" spc="-15">
                <a:latin typeface="Constantia"/>
                <a:cs typeface="Constantia"/>
              </a:rPr>
              <a:t>le</a:t>
            </a:r>
            <a:r>
              <a:rPr sz="2800" b="1" spc="-120">
                <a:latin typeface="Constantia"/>
                <a:cs typeface="Constantia"/>
              </a:rPr>
              <a:t> </a:t>
            </a:r>
            <a:r>
              <a:rPr sz="2800" b="1" spc="-5">
                <a:latin typeface="Constantia"/>
                <a:cs typeface="Constantia"/>
              </a:rPr>
              <a:t>sommet</a:t>
            </a:r>
            <a:r>
              <a:rPr sz="2800" b="1" spc="-105">
                <a:latin typeface="Constantia"/>
                <a:cs typeface="Constantia"/>
              </a:rPr>
              <a:t> </a:t>
            </a:r>
            <a:r>
              <a:rPr sz="2800" b="1" spc="-10">
                <a:latin typeface="Constantia"/>
                <a:cs typeface="Constantia"/>
              </a:rPr>
              <a:t>pile</a:t>
            </a:r>
            <a:r>
              <a:rPr sz="2800" b="1" spc="-90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et</a:t>
            </a:r>
            <a:r>
              <a:rPr sz="2800" b="1" spc="-114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-6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le</a:t>
            </a:r>
            <a:r>
              <a:rPr sz="2800" b="1" spc="-114">
                <a:latin typeface="Constantia"/>
                <a:cs typeface="Constantia"/>
              </a:rPr>
              <a:t> </a:t>
            </a:r>
            <a:r>
              <a:rPr sz="2800" b="1" spc="-20">
                <a:latin typeface="Constantia"/>
                <a:cs typeface="Constantia"/>
              </a:rPr>
              <a:t>caractère</a:t>
            </a:r>
            <a:r>
              <a:rPr sz="2800" b="1" spc="-135">
                <a:latin typeface="Constantia"/>
                <a:cs typeface="Constantia"/>
              </a:rPr>
              <a:t> </a:t>
            </a:r>
            <a:r>
              <a:rPr sz="2800" b="1" spc="-20">
                <a:latin typeface="Constantia"/>
                <a:cs typeface="Constantia"/>
              </a:rPr>
              <a:t>courant	</a:t>
            </a:r>
            <a:r>
              <a:rPr sz="2800" b="1" spc="5">
                <a:latin typeface="Constantia"/>
                <a:cs typeface="Constantia"/>
              </a:rPr>
              <a:t>ds</a:t>
            </a:r>
            <a:r>
              <a:rPr sz="2800" b="1" spc="-200"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008080"/>
                </a:solidFill>
                <a:latin typeface="Constantia"/>
                <a:cs typeface="Constantia"/>
              </a:rPr>
              <a:t>w</a:t>
            </a:r>
            <a:endParaRPr sz="2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Constantia"/>
              <a:cs typeface="Constantia"/>
            </a:endParaRPr>
          </a:p>
          <a:p>
            <a:pPr marL="1148080">
              <a:lnSpc>
                <a:spcPct val="100000"/>
              </a:lnSpc>
              <a:tabLst>
                <a:tab pos="1492885" algn="l"/>
                <a:tab pos="1940560" algn="l"/>
              </a:tabLst>
            </a:pPr>
            <a:r>
              <a:rPr sz="2600" spc="-5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600" spc="-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Si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2600" b="1" i="1" spc="-10">
                <a:solidFill>
                  <a:srgbClr val="FF0000"/>
                </a:solidFill>
                <a:latin typeface="Monotype Corsiva"/>
                <a:cs typeface="Monotype Corsiva"/>
              </a:rPr>
              <a:t>M </a:t>
            </a:r>
            <a:r>
              <a:rPr sz="2600" b="1" spc="-10">
                <a:solidFill>
                  <a:srgbClr val="FF0000"/>
                </a:solidFill>
                <a:latin typeface="Constantia"/>
                <a:cs typeface="Constantia"/>
              </a:rPr>
              <a:t>[</a:t>
            </a:r>
            <a:r>
              <a:rPr sz="2600" b="1" spc="-10">
                <a:solidFill>
                  <a:srgbClr val="008080"/>
                </a:solidFill>
                <a:latin typeface="Symbol"/>
                <a:cs typeface="Symbol"/>
              </a:rPr>
              <a:t></a:t>
            </a:r>
            <a:r>
              <a:rPr sz="2600" b="1" spc="-1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] </a:t>
            </a:r>
            <a:r>
              <a:rPr sz="2600" b="1" spc="-45">
                <a:latin typeface="Constantia"/>
                <a:cs typeface="Constantia"/>
              </a:rPr>
              <a:t>‘est </a:t>
            </a:r>
            <a:r>
              <a:rPr sz="2600" b="1" spc="-20">
                <a:latin typeface="Constantia"/>
                <a:cs typeface="Constantia"/>
              </a:rPr>
              <a:t>vide’ </a:t>
            </a:r>
            <a:r>
              <a:rPr sz="26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alors</a:t>
            </a:r>
            <a:r>
              <a:rPr sz="2600" b="1" spc="3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spc="-10">
                <a:solidFill>
                  <a:srgbClr val="996600"/>
                </a:solidFill>
                <a:latin typeface="Arial Unicode MS"/>
                <a:cs typeface="Arial Unicode MS"/>
              </a:rPr>
              <a:t>‘</a:t>
            </a:r>
            <a:r>
              <a:rPr sz="2600" b="1" i="1" spc="-10">
                <a:solidFill>
                  <a:srgbClr val="996600"/>
                </a:solidFill>
                <a:latin typeface="Constantia"/>
                <a:cs typeface="Constantia"/>
              </a:rPr>
              <a:t>Erreur’</a:t>
            </a:r>
            <a:endParaRPr sz="2600">
              <a:latin typeface="Constantia"/>
              <a:cs typeface="Constantia"/>
            </a:endParaRPr>
          </a:p>
          <a:p>
            <a:pPr marL="1148080">
              <a:lnSpc>
                <a:spcPct val="100000"/>
              </a:lnSpc>
              <a:tabLst>
                <a:tab pos="1492885" algn="l"/>
                <a:tab pos="2546985" algn="l"/>
                <a:tab pos="2992120" algn="l"/>
              </a:tabLst>
            </a:pPr>
            <a:r>
              <a:rPr sz="2600" spc="-5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600" spc="-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Sinon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2600" b="1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Si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2600" b="1" i="1" spc="-10">
                <a:solidFill>
                  <a:srgbClr val="FF0000"/>
                </a:solidFill>
                <a:latin typeface="Monotype Corsiva"/>
                <a:cs typeface="Monotype Corsiva"/>
              </a:rPr>
              <a:t>M </a:t>
            </a:r>
            <a:r>
              <a:rPr sz="2600" b="1" spc="-10">
                <a:solidFill>
                  <a:srgbClr val="FF0000"/>
                </a:solidFill>
                <a:latin typeface="Constantia"/>
                <a:cs typeface="Constantia"/>
              </a:rPr>
              <a:t>[</a:t>
            </a:r>
            <a:r>
              <a:rPr sz="2600" b="1" spc="-10">
                <a:solidFill>
                  <a:srgbClr val="008080"/>
                </a:solidFill>
                <a:latin typeface="Symbol"/>
                <a:cs typeface="Symbol"/>
              </a:rPr>
              <a:t></a:t>
            </a:r>
            <a:r>
              <a:rPr sz="2600" b="1" spc="-1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] = </a:t>
            </a:r>
            <a:r>
              <a:rPr sz="2600" b="1" spc="-5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A </a:t>
            </a:r>
            <a:r>
              <a:rPr sz="2600" b="1" spc="-10">
                <a:solidFill>
                  <a:srgbClr val="008080"/>
                </a:solidFill>
                <a:latin typeface="Times New Roman"/>
                <a:cs typeface="Times New Roman"/>
              </a:rPr>
              <a:t>→ </a:t>
            </a:r>
            <a:r>
              <a:rPr sz="2600" b="1" spc="-10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600" b="1" spc="-1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600" b="1" spc="-5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2600" b="1" spc="-95">
                <a:solidFill>
                  <a:srgbClr val="FF00FF"/>
                </a:solidFill>
                <a:latin typeface="Constantia"/>
                <a:cs typeface="Constantia"/>
              </a:rPr>
              <a:t> </a:t>
            </a:r>
            <a:r>
              <a:rPr sz="26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alors</a:t>
            </a:r>
            <a:endParaRPr sz="2600">
              <a:latin typeface="Constantia"/>
              <a:cs typeface="Constantia"/>
            </a:endParaRPr>
          </a:p>
          <a:p>
            <a:pPr marL="2672080">
              <a:lnSpc>
                <a:spcPts val="3060"/>
              </a:lnSpc>
              <a:spcBef>
                <a:spcPts val="120"/>
              </a:spcBef>
              <a:tabLst>
                <a:tab pos="3110865" algn="l"/>
              </a:tabLst>
            </a:pP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a)	</a:t>
            </a:r>
            <a:r>
              <a:rPr sz="2600" b="1" spc="-30">
                <a:latin typeface="Constantia"/>
                <a:cs typeface="Constantia"/>
              </a:rPr>
              <a:t>Remplacer </a:t>
            </a:r>
            <a:r>
              <a:rPr sz="2600" b="1" spc="-20">
                <a:latin typeface="Constantia"/>
                <a:cs typeface="Constantia"/>
              </a:rPr>
              <a:t>dans la pile </a:t>
            </a:r>
            <a:r>
              <a:rPr sz="2600" b="1" spc="-5">
                <a:solidFill>
                  <a:srgbClr val="008080"/>
                </a:solidFill>
                <a:latin typeface="Symbol"/>
                <a:cs typeface="Symbol"/>
              </a:rPr>
              <a:t></a:t>
            </a:r>
            <a:r>
              <a:rPr sz="2600" b="1" spc="-5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600" b="1" spc="-30">
                <a:latin typeface="Constantia"/>
                <a:cs typeface="Constantia"/>
              </a:rPr>
              <a:t>par</a:t>
            </a:r>
            <a:r>
              <a:rPr sz="2600" b="1" spc="-110">
                <a:latin typeface="Constantia"/>
                <a:cs typeface="Constantia"/>
              </a:rPr>
              <a:t> </a:t>
            </a:r>
            <a:r>
              <a:rPr sz="2600" b="1" spc="-10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endParaRPr sz="2600">
              <a:latin typeface="Symbol"/>
              <a:cs typeface="Symbol"/>
            </a:endParaRPr>
          </a:p>
          <a:p>
            <a:pPr marL="2672080">
              <a:lnSpc>
                <a:spcPts val="3060"/>
              </a:lnSpc>
              <a:tabLst>
                <a:tab pos="6790055" algn="l"/>
                <a:tab pos="7743825" algn="l"/>
              </a:tabLst>
            </a:pP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b)  </a:t>
            </a:r>
            <a:r>
              <a:rPr sz="2600" b="1" spc="-35">
                <a:latin typeface="Constantia"/>
                <a:cs typeface="Constantia"/>
              </a:rPr>
              <a:t>Emettre </a:t>
            </a:r>
            <a:r>
              <a:rPr sz="2600" b="1" spc="-20">
                <a:latin typeface="Constantia"/>
                <a:cs typeface="Constantia"/>
              </a:rPr>
              <a:t>en </a:t>
            </a:r>
            <a:r>
              <a:rPr sz="2600" b="1" spc="-15">
                <a:latin typeface="Constantia"/>
                <a:cs typeface="Constantia"/>
              </a:rPr>
              <a:t>sortie</a:t>
            </a:r>
            <a:r>
              <a:rPr sz="2600" b="1" spc="-350">
                <a:latin typeface="Constantia"/>
                <a:cs typeface="Constantia"/>
              </a:rPr>
              <a:t> </a:t>
            </a:r>
            <a:r>
              <a:rPr sz="2600" b="1" spc="5">
                <a:latin typeface="Constantia"/>
                <a:cs typeface="Constantia"/>
              </a:rPr>
              <a:t>(</a:t>
            </a:r>
            <a:r>
              <a:rPr sz="2600" b="1" i="1" spc="5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2550" b="1" i="1" spc="7" baseline="-21241">
                <a:solidFill>
                  <a:srgbClr val="FF0000"/>
                </a:solidFill>
                <a:latin typeface="Monotype Corsiva"/>
                <a:cs typeface="Monotype Corsiva"/>
              </a:rPr>
              <a:t>g</a:t>
            </a:r>
            <a:r>
              <a:rPr sz="2550" b="1" i="1" spc="300" baseline="-21241">
                <a:solidFill>
                  <a:srgbClr val="FF0000"/>
                </a:solidFill>
                <a:latin typeface="Monotype Corsiva"/>
                <a:cs typeface="Monotype Corsiva"/>
              </a:rPr>
              <a:t> </a:t>
            </a:r>
            <a:r>
              <a:rPr sz="2600" b="1" spc="-5">
                <a:latin typeface="Constantia"/>
                <a:cs typeface="Constantia"/>
              </a:rPr>
              <a:t>),	</a:t>
            </a:r>
            <a:r>
              <a:rPr sz="2600" b="1" spc="-20">
                <a:latin typeface="Constantia"/>
                <a:cs typeface="Constantia"/>
              </a:rPr>
              <a:t>la</a:t>
            </a:r>
            <a:r>
              <a:rPr sz="2600" b="1" spc="-50">
                <a:latin typeface="Constantia"/>
                <a:cs typeface="Constantia"/>
              </a:rPr>
              <a:t> </a:t>
            </a:r>
            <a:r>
              <a:rPr sz="2600" b="1" spc="-20">
                <a:latin typeface="Constantia"/>
                <a:cs typeface="Constantia"/>
              </a:rPr>
              <a:t>RP	</a:t>
            </a:r>
            <a:r>
              <a:rPr sz="2600" b="1" spc="-5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A </a:t>
            </a:r>
            <a:r>
              <a:rPr sz="2600" b="1" spc="-10">
                <a:solidFill>
                  <a:srgbClr val="008080"/>
                </a:solidFill>
                <a:latin typeface="Times New Roman"/>
                <a:cs typeface="Times New Roman"/>
              </a:rPr>
              <a:t>→</a:t>
            </a:r>
            <a:r>
              <a:rPr sz="2600" b="1" spc="-11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600" b="1" spc="-10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600" b="1" spc="-10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Constantia"/>
              <a:cs typeface="Constantia"/>
            </a:endParaRPr>
          </a:p>
          <a:p>
            <a:pPr marL="1224280">
              <a:lnSpc>
                <a:spcPct val="100000"/>
              </a:lnSpc>
              <a:tabLst>
                <a:tab pos="2815590" algn="l"/>
                <a:tab pos="3120390" algn="l"/>
                <a:tab pos="3449320" algn="l"/>
                <a:tab pos="4820920" algn="l"/>
                <a:tab pos="7091680" algn="l"/>
              </a:tabLst>
            </a:pPr>
            <a:r>
              <a:rPr sz="2600" spc="-5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600" spc="2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>
                <a:solidFill>
                  <a:srgbClr val="996600"/>
                </a:solidFill>
                <a:latin typeface="Constantia"/>
                <a:cs typeface="Constantia"/>
              </a:rPr>
              <a:t>Dépiler	</a:t>
            </a:r>
            <a:r>
              <a:rPr sz="2600" b="1" spc="-5">
                <a:solidFill>
                  <a:srgbClr val="008080"/>
                </a:solidFill>
                <a:latin typeface="Symbol"/>
                <a:cs typeface="Symbol"/>
              </a:rPr>
              <a:t></a:t>
            </a:r>
            <a:r>
              <a:rPr sz="2600" spc="-5">
                <a:solidFill>
                  <a:srgbClr val="008080"/>
                </a:solidFill>
                <a:latin typeface="Times New Roman"/>
                <a:cs typeface="Times New Roman"/>
              </a:rPr>
              <a:t>	</a:t>
            </a:r>
            <a:r>
              <a:rPr sz="2600" b="1" spc="-5">
                <a:solidFill>
                  <a:srgbClr val="008080"/>
                </a:solidFill>
                <a:latin typeface="Symbol"/>
                <a:cs typeface="Symbol"/>
              </a:rPr>
              <a:t></a:t>
            </a:r>
            <a:r>
              <a:rPr sz="2600" spc="-5">
                <a:solidFill>
                  <a:srgbClr val="008080"/>
                </a:solidFill>
                <a:latin typeface="Times New Roman"/>
                <a:cs typeface="Times New Roman"/>
              </a:rPr>
              <a:t>	</a:t>
            </a:r>
            <a:r>
              <a:rPr sz="2600" b="1" spc="-40">
                <a:solidFill>
                  <a:srgbClr val="996600"/>
                </a:solidFill>
                <a:latin typeface="Constantia"/>
                <a:cs typeface="Constantia"/>
              </a:rPr>
              <a:t>Avancer	</a:t>
            </a:r>
            <a:r>
              <a:rPr sz="2600" b="1" spc="-20">
                <a:latin typeface="Constantia"/>
                <a:cs typeface="Constantia"/>
              </a:rPr>
              <a:t>dans </a:t>
            </a:r>
            <a:r>
              <a:rPr sz="2600" b="1" spc="-25">
                <a:latin typeface="Constantia"/>
                <a:cs typeface="Constantia"/>
              </a:rPr>
              <a:t>le</a:t>
            </a:r>
            <a:r>
              <a:rPr sz="2600" b="1" spc="20">
                <a:latin typeface="Constantia"/>
                <a:cs typeface="Constantia"/>
              </a:rPr>
              <a:t> </a:t>
            </a:r>
            <a:r>
              <a:rPr sz="2600" b="1" spc="-25">
                <a:latin typeface="Constantia"/>
                <a:cs typeface="Constantia"/>
              </a:rPr>
              <a:t>mot</a:t>
            </a:r>
            <a:r>
              <a:rPr sz="2600" b="1" spc="-35">
                <a:latin typeface="Constantia"/>
                <a:cs typeface="Constantia"/>
              </a:rPr>
              <a:t> </a:t>
            </a:r>
            <a:r>
              <a:rPr sz="2600" b="1" spc="-10">
                <a:solidFill>
                  <a:srgbClr val="008080"/>
                </a:solidFill>
                <a:latin typeface="Constantia"/>
                <a:cs typeface="Constantia"/>
              </a:rPr>
              <a:t>w	</a:t>
            </a:r>
            <a:r>
              <a:rPr sz="2600" b="1" spc="-20">
                <a:latin typeface="Constantia"/>
                <a:cs typeface="Constantia"/>
              </a:rPr>
              <a:t>en</a:t>
            </a:r>
            <a:r>
              <a:rPr sz="2600" b="1" spc="-65">
                <a:latin typeface="Constantia"/>
                <a:cs typeface="Constantia"/>
              </a:rPr>
              <a:t> </a:t>
            </a:r>
            <a:r>
              <a:rPr sz="2600" b="1" spc="-25">
                <a:latin typeface="Constantia"/>
                <a:cs typeface="Constantia"/>
              </a:rPr>
              <a:t>entrée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Constantia"/>
              <a:cs typeface="Constantia"/>
            </a:endParaRPr>
          </a:p>
          <a:p>
            <a:pPr marR="1075690" algn="ctr">
              <a:lnSpc>
                <a:spcPct val="100000"/>
              </a:lnSpc>
              <a:tabLst>
                <a:tab pos="1155065" algn="l"/>
              </a:tabLst>
            </a:pP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‘	</a:t>
            </a:r>
            <a:r>
              <a:rPr sz="2800" b="1" i="1">
                <a:solidFill>
                  <a:srgbClr val="996600"/>
                </a:solidFill>
                <a:latin typeface="Constantia"/>
                <a:cs typeface="Constantia"/>
              </a:rPr>
              <a:t>’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50520"/>
            <a:ext cx="9144000" cy="6858000"/>
            <a:chOff x="774191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4191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12280" y="993647"/>
              <a:ext cx="1609344" cy="45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7359" y="996696"/>
              <a:ext cx="515111" cy="67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04303" y="1046988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40">
                  <a:moveTo>
                    <a:pt x="0" y="0"/>
                  </a:moveTo>
                  <a:lnTo>
                    <a:pt x="332231" y="0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0783" y="996696"/>
              <a:ext cx="217017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2119" y="1065275"/>
              <a:ext cx="48895" cy="3175"/>
            </a:xfrm>
            <a:custGeom>
              <a:avLst/>
              <a:gdLst/>
              <a:ahLst/>
              <a:cxnLst/>
              <a:rect l="l" t="t" r="r" b="b"/>
              <a:pathLst>
                <a:path w="48894" h="3175">
                  <a:moveTo>
                    <a:pt x="0" y="0"/>
                  </a:moveTo>
                  <a:lnTo>
                    <a:pt x="48768" y="0"/>
                  </a:lnTo>
                </a:path>
                <a:path w="48894" h="3175">
                  <a:moveTo>
                    <a:pt x="0" y="3048"/>
                  </a:moveTo>
                  <a:lnTo>
                    <a:pt x="48768" y="3048"/>
                  </a:lnTo>
                </a:path>
              </a:pathLst>
            </a:custGeom>
            <a:ln w="3175">
              <a:solidFill>
                <a:srgbClr val="28B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191" y="996696"/>
              <a:ext cx="1103376" cy="192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4711" y="1188720"/>
              <a:ext cx="198119" cy="33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4191" y="1188720"/>
              <a:ext cx="313944" cy="426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8135" y="1223772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21335" y="0"/>
                  </a:moveTo>
                  <a:lnTo>
                    <a:pt x="76200" y="0"/>
                  </a:lnTo>
                </a:path>
                <a:path w="76200" h="6350">
                  <a:moveTo>
                    <a:pt x="21335" y="3048"/>
                  </a:moveTo>
                  <a:lnTo>
                    <a:pt x="76200" y="3048"/>
                  </a:lnTo>
                </a:path>
                <a:path w="76200" h="6350">
                  <a:moveTo>
                    <a:pt x="0" y="6095"/>
                  </a:moveTo>
                  <a:lnTo>
                    <a:pt x="57912" y="609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191" y="123291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3175">
              <a:solidFill>
                <a:srgbClr val="73F1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4607" y="1232916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18287" y="0"/>
                  </a:moveTo>
                  <a:lnTo>
                    <a:pt x="76200" y="0"/>
                  </a:lnTo>
                </a:path>
                <a:path w="76200" h="6350">
                  <a:moveTo>
                    <a:pt x="0" y="3048"/>
                  </a:moveTo>
                  <a:lnTo>
                    <a:pt x="54864" y="3048"/>
                  </a:lnTo>
                </a:path>
                <a:path w="76200" h="6350">
                  <a:moveTo>
                    <a:pt x="0" y="6096"/>
                  </a:moveTo>
                  <a:lnTo>
                    <a:pt x="54864" y="6096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191" y="1234439"/>
              <a:ext cx="234695" cy="1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6695" y="1242059"/>
              <a:ext cx="97790" cy="9525"/>
            </a:xfrm>
            <a:custGeom>
              <a:avLst/>
              <a:gdLst/>
              <a:ahLst/>
              <a:cxnLst/>
              <a:rect l="l" t="t" r="r" b="b"/>
              <a:pathLst>
                <a:path w="97790" h="9525">
                  <a:moveTo>
                    <a:pt x="36575" y="0"/>
                  </a:moveTo>
                  <a:lnTo>
                    <a:pt x="97535" y="0"/>
                  </a:lnTo>
                </a:path>
                <a:path w="97790" h="9525">
                  <a:moveTo>
                    <a:pt x="21335" y="3048"/>
                  </a:moveTo>
                  <a:lnTo>
                    <a:pt x="76199" y="3048"/>
                  </a:lnTo>
                </a:path>
                <a:path w="97790" h="9525">
                  <a:moveTo>
                    <a:pt x="0" y="6095"/>
                  </a:moveTo>
                  <a:lnTo>
                    <a:pt x="57912" y="6095"/>
                  </a:lnTo>
                </a:path>
                <a:path w="97790" h="9525">
                  <a:moveTo>
                    <a:pt x="0" y="9143"/>
                  </a:moveTo>
                  <a:lnTo>
                    <a:pt x="57912" y="9143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191" y="1222247"/>
              <a:ext cx="438911" cy="914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191" y="1313687"/>
              <a:ext cx="164592" cy="640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5715" y="137769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1524" y="1524"/>
                  </a:moveTo>
                  <a:lnTo>
                    <a:pt x="1524" y="1524"/>
                  </a:lnTo>
                </a:path>
              </a:pathLst>
            </a:custGeom>
            <a:ln w="3175">
              <a:solidFill>
                <a:srgbClr val="70F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27575" algn="l"/>
                <a:tab pos="5389245" algn="l"/>
              </a:tabLst>
            </a:pPr>
            <a:r>
              <a:rPr sz="2800" i="0" spc="-10">
                <a:solidFill>
                  <a:srgbClr val="996600"/>
                </a:solidFill>
                <a:latin typeface="Constantia"/>
                <a:cs typeface="Constantia"/>
              </a:rPr>
              <a:t>Exemple</a:t>
            </a:r>
            <a:r>
              <a:rPr sz="2800" i="0">
                <a:solidFill>
                  <a:srgbClr val="996600"/>
                </a:solidFill>
                <a:latin typeface="Constantia"/>
                <a:cs typeface="Constantia"/>
              </a:rPr>
              <a:t>:</a:t>
            </a:r>
            <a:r>
              <a:rPr sz="2800" i="0" spc="-5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pc="-15"/>
              <a:t>Mêm</a:t>
            </a:r>
            <a:r>
              <a:t>e la</a:t>
            </a:r>
            <a:r>
              <a:rPr spc="-20"/>
              <a:t> </a:t>
            </a:r>
            <a:r>
              <a:rPr spc="-10"/>
              <a:t>grammair</a:t>
            </a:r>
            <a:r>
              <a:t>e	</a:t>
            </a:r>
            <a:r>
              <a:rPr sz="2800" b="0" i="0" spc="5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sz="2800" b="0" i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0" i="0" spc="5">
                <a:solidFill>
                  <a:srgbClr val="FF0000"/>
                </a:solidFill>
                <a:latin typeface="Wingdings"/>
                <a:cs typeface="Wingdings"/>
              </a:rPr>
              <a:t>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62747" y="261619"/>
            <a:ext cx="10871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6285" algn="l"/>
              </a:tabLst>
            </a:pPr>
            <a:r>
              <a:rPr sz="2800" b="1" spc="5">
                <a:solidFill>
                  <a:srgbClr val="FF0000"/>
                </a:solidFill>
                <a:latin typeface="Wingdings 2"/>
                <a:cs typeface="Wingdings 2"/>
              </a:rPr>
              <a:t></a:t>
            </a:r>
            <a:r>
              <a:rPr sz="2800" spc="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5">
                <a:solidFill>
                  <a:srgbClr val="FF0000"/>
                </a:solidFill>
                <a:latin typeface="Wingdings 2"/>
                <a:cs typeface="Wingdings 2"/>
              </a:rPr>
              <a:t></a:t>
            </a:r>
            <a:endParaRPr sz="2800">
              <a:latin typeface="Wingdings 2"/>
              <a:cs typeface="Wingdings 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8172" y="545083"/>
            <a:ext cx="8221980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5974080" algn="l"/>
              </a:tabLst>
            </a:pPr>
            <a:r>
              <a:rPr sz="36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b}, {S,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A},S, {S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→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aA</a:t>
            </a:r>
            <a:r>
              <a:rPr sz="2800" b="1" u="heavy" spc="15">
                <a:solidFill>
                  <a:srgbClr val="996600"/>
                </a:solidFill>
                <a:uFill>
                  <a:solidFill>
                    <a:srgbClr val="0FCE9A"/>
                  </a:solidFill>
                </a:uFill>
                <a:latin typeface="Arial Unicode MS"/>
                <a:cs typeface="Arial Unicode MS"/>
              </a:rPr>
              <a:t>S</a:t>
            </a:r>
            <a:r>
              <a:rPr sz="2800" b="1" spc="-409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/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 b</a:t>
            </a:r>
            <a:r>
              <a:rPr sz="2800" b="1" u="sng" spc="10">
                <a:solidFill>
                  <a:srgbClr val="996600"/>
                </a:solidFill>
                <a:uFill>
                  <a:solidFill>
                    <a:srgbClr val="0FCE9A"/>
                  </a:solidFill>
                </a:uFill>
                <a:latin typeface="Arial Unicode MS"/>
                <a:cs typeface="Arial Unicode MS"/>
              </a:rPr>
              <a:t>,	</a:t>
            </a:r>
            <a:r>
              <a:rPr sz="2800" b="1" u="sng">
                <a:solidFill>
                  <a:srgbClr val="996600"/>
                </a:solidFill>
                <a:uFill>
                  <a:solidFill>
                    <a:srgbClr val="0FCE9A"/>
                  </a:solidFill>
                </a:uFill>
                <a:latin typeface="Arial Unicode MS"/>
                <a:cs typeface="Arial Unicode MS"/>
              </a:rPr>
              <a:t>A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u="sng">
                <a:solidFill>
                  <a:srgbClr val="996600"/>
                </a:solidFill>
                <a:uFill>
                  <a:solidFill>
                    <a:srgbClr val="0FCE9A"/>
                  </a:solidFill>
                </a:uFill>
                <a:latin typeface="Arial Unicode MS"/>
                <a:cs typeface="Arial Unicode MS"/>
              </a:rPr>
              <a:t>→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bSA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a}</a:t>
            </a:r>
            <a:r>
              <a:rPr sz="2800" b="1" spc="-28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spc="-15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400" b="1" spc="-15">
                <a:latin typeface="Constantia"/>
                <a:cs typeface="Constantia"/>
              </a:rPr>
              <a:t>Analyser le </a:t>
            </a:r>
            <a:r>
              <a:rPr sz="2400" b="1" spc="-10">
                <a:latin typeface="Constantia"/>
                <a:cs typeface="Constantia"/>
              </a:rPr>
              <a:t>mot</a:t>
            </a:r>
            <a:r>
              <a:rPr sz="2400" b="1" spc="-150">
                <a:latin typeface="Constantia"/>
                <a:cs typeface="Constantia"/>
              </a:rPr>
              <a:t> </a:t>
            </a:r>
            <a:r>
              <a:rPr sz="2400" b="1" spc="5">
                <a:latin typeface="Constantia"/>
                <a:cs typeface="Constantia"/>
              </a:rPr>
              <a:t>abbab</a:t>
            </a:r>
            <a:endParaRPr sz="2400">
              <a:latin typeface="Constantia"/>
              <a:cs typeface="Constanti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484375" y="1773935"/>
          <a:ext cx="293115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endParaRPr sz="2800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b</a:t>
                      </a:r>
                      <a:endParaRPr sz="2800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800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>
                          <a:latin typeface="Constantia"/>
                          <a:cs typeface="Constantia"/>
                        </a:rPr>
                        <a:t>S</a:t>
                      </a:r>
                      <a:endParaRPr sz="2800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</a:t>
                      </a:r>
                      <a:endParaRPr sz="2800">
                        <a:latin typeface="Wingdings"/>
                        <a:cs typeface="Wingding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</a:t>
                      </a:r>
                      <a:endParaRPr sz="2800">
                        <a:latin typeface="Wingdings"/>
                        <a:cs typeface="Wingding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800" b="1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</a:t>
                      </a:r>
                      <a:endParaRPr sz="2800">
                        <a:latin typeface="Wingdings 2"/>
                        <a:cs typeface="Wingdings 2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</a:t>
                      </a:r>
                      <a:endParaRPr sz="2800">
                        <a:latin typeface="Wingdings 2"/>
                        <a:cs typeface="Wingdings 2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056632" y="1057655"/>
          <a:ext cx="4571999" cy="6099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772"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-5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Pile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A529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-15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Entrée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A5295"/>
                    </a:solidFill>
                  </a:tcPr>
                </a:tc>
                <a:tc>
                  <a:txBody>
                    <a:bodyPr/>
                    <a:lstStyle/>
                    <a:p>
                      <a:pPr marR="40830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-5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Sortie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A5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S#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abbab#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aA</a:t>
                      </a: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S#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abbab#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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r>
                        <a:rPr sz="2400" b="1" spc="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bbab#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bSAS#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bbab#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</a:t>
                      </a:r>
                      <a:endParaRPr sz="2400">
                        <a:latin typeface="Wingdings 2"/>
                        <a:cs typeface="Wingdings 2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SAS#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ba</a:t>
                      </a: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bA</a:t>
                      </a:r>
                      <a:r>
                        <a:rPr sz="2400" b="1" spc="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ba</a:t>
                      </a: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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AS#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ab#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1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r>
                        <a:rPr sz="2400" b="1" spc="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ab#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</a:t>
                      </a:r>
                      <a:endParaRPr sz="2400">
                        <a:latin typeface="Wingdings 2"/>
                        <a:cs typeface="Wingdings 2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S#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S#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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8163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2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succès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203704" y="3971544"/>
            <a:ext cx="2072640" cy="2093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12795" y="3843020"/>
            <a:ext cx="951230" cy="21742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101600" algn="ctr">
              <a:lnSpc>
                <a:spcPct val="100000"/>
              </a:lnSpc>
              <a:spcBef>
                <a:spcPts val="1300"/>
              </a:spcBef>
            </a:pPr>
            <a:r>
              <a:rPr sz="24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5080" indent="-36830" algn="ctr">
              <a:lnSpc>
                <a:spcPct val="141700"/>
              </a:lnSpc>
              <a:tabLst>
                <a:tab pos="262255" algn="l"/>
                <a:tab pos="695325" algn="l"/>
              </a:tabLst>
            </a:pPr>
            <a:r>
              <a:rPr sz="2400" b="1">
                <a:solidFill>
                  <a:srgbClr val="663300"/>
                </a:solidFill>
                <a:latin typeface="Times New Roman"/>
                <a:cs typeface="Times New Roman"/>
              </a:rPr>
              <a:t>a	A	S  b S A</a:t>
            </a:r>
            <a:r>
              <a:rPr sz="2400" b="1" spc="-36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6633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1800"/>
              </a:spcBef>
              <a:tabLst>
                <a:tab pos="330200" algn="l"/>
              </a:tabLst>
            </a:pPr>
            <a:r>
              <a:rPr sz="2400" b="1">
                <a:solidFill>
                  <a:srgbClr val="663300"/>
                </a:solidFill>
                <a:latin typeface="Times New Roman"/>
                <a:cs typeface="Times New Roman"/>
              </a:rPr>
              <a:t>b	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19983" y="4331208"/>
            <a:ext cx="731520" cy="1308100"/>
            <a:chOff x="2919983" y="4331208"/>
            <a:chExt cx="731520" cy="1308100"/>
          </a:xfrm>
        </p:grpSpPr>
        <p:sp>
          <p:nvSpPr>
            <p:cNvPr id="28" name="object 28"/>
            <p:cNvSpPr/>
            <p:nvPr/>
          </p:nvSpPr>
          <p:spPr>
            <a:xfrm>
              <a:off x="2974847" y="4340352"/>
              <a:ext cx="161544" cy="2194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25367" y="4331208"/>
              <a:ext cx="161544" cy="2194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03448" y="4358639"/>
              <a:ext cx="40005" cy="198120"/>
            </a:xfrm>
            <a:custGeom>
              <a:avLst/>
              <a:gdLst/>
              <a:ahLst/>
              <a:cxnLst/>
              <a:rect l="l" t="t" r="r" b="b"/>
              <a:pathLst>
                <a:path w="40005" h="198120">
                  <a:moveTo>
                    <a:pt x="39624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39624" y="19812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19983" y="4870704"/>
              <a:ext cx="164592" cy="21640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70503" y="4861560"/>
              <a:ext cx="164592" cy="21640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15056" y="4861559"/>
              <a:ext cx="536575" cy="777240"/>
            </a:xfrm>
            <a:custGeom>
              <a:avLst/>
              <a:gdLst/>
              <a:ahLst/>
              <a:cxnLst/>
              <a:rect l="l" t="t" r="r" b="b"/>
              <a:pathLst>
                <a:path w="536575" h="777239">
                  <a:moveTo>
                    <a:pt x="36576" y="563880"/>
                  </a:moveTo>
                  <a:lnTo>
                    <a:pt x="0" y="563880"/>
                  </a:lnTo>
                  <a:lnTo>
                    <a:pt x="0" y="777240"/>
                  </a:lnTo>
                  <a:lnTo>
                    <a:pt x="36576" y="777240"/>
                  </a:lnTo>
                  <a:lnTo>
                    <a:pt x="36576" y="563880"/>
                  </a:lnTo>
                  <a:close/>
                </a:path>
                <a:path w="536575" h="777239">
                  <a:moveTo>
                    <a:pt x="73152" y="27432"/>
                  </a:moveTo>
                  <a:lnTo>
                    <a:pt x="36576" y="27432"/>
                  </a:lnTo>
                  <a:lnTo>
                    <a:pt x="36576" y="222504"/>
                  </a:lnTo>
                  <a:lnTo>
                    <a:pt x="73152" y="222504"/>
                  </a:lnTo>
                  <a:lnTo>
                    <a:pt x="73152" y="27432"/>
                  </a:lnTo>
                  <a:close/>
                </a:path>
                <a:path w="536575" h="777239">
                  <a:moveTo>
                    <a:pt x="323088" y="563880"/>
                  </a:moveTo>
                  <a:lnTo>
                    <a:pt x="283464" y="563880"/>
                  </a:lnTo>
                  <a:lnTo>
                    <a:pt x="283464" y="777240"/>
                  </a:lnTo>
                  <a:lnTo>
                    <a:pt x="323088" y="777240"/>
                  </a:lnTo>
                  <a:lnTo>
                    <a:pt x="323088" y="563880"/>
                  </a:lnTo>
                  <a:close/>
                </a:path>
                <a:path w="536575" h="777239">
                  <a:moveTo>
                    <a:pt x="536448" y="0"/>
                  </a:moveTo>
                  <a:lnTo>
                    <a:pt x="499872" y="0"/>
                  </a:lnTo>
                  <a:lnTo>
                    <a:pt x="499872" y="216408"/>
                  </a:lnTo>
                  <a:lnTo>
                    <a:pt x="536448" y="21640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10784" y="996696"/>
            <a:ext cx="2170430" cy="100965"/>
            <a:chOff x="5510784" y="996696"/>
            <a:chExt cx="2170430" cy="100965"/>
          </a:xfrm>
        </p:grpSpPr>
        <p:sp>
          <p:nvSpPr>
            <p:cNvPr id="3" name="object 3"/>
            <p:cNvSpPr/>
            <p:nvPr/>
          </p:nvSpPr>
          <p:spPr>
            <a:xfrm>
              <a:off x="6638544" y="1056132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10784" y="996696"/>
              <a:ext cx="2170176" cy="1005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74191" y="996696"/>
            <a:ext cx="1103630" cy="384175"/>
            <a:chOff x="774191" y="996696"/>
            <a:chExt cx="1103630" cy="384175"/>
          </a:xfrm>
        </p:grpSpPr>
        <p:sp>
          <p:nvSpPr>
            <p:cNvPr id="6" name="object 6"/>
            <p:cNvSpPr/>
            <p:nvPr/>
          </p:nvSpPr>
          <p:spPr>
            <a:xfrm>
              <a:off x="1722119" y="1065276"/>
              <a:ext cx="48895" cy="3175"/>
            </a:xfrm>
            <a:custGeom>
              <a:avLst/>
              <a:gdLst/>
              <a:ahLst/>
              <a:cxnLst/>
              <a:rect l="l" t="t" r="r" b="b"/>
              <a:pathLst>
                <a:path w="48894" h="3175">
                  <a:moveTo>
                    <a:pt x="0" y="0"/>
                  </a:moveTo>
                  <a:lnTo>
                    <a:pt x="48768" y="0"/>
                  </a:lnTo>
                </a:path>
                <a:path w="48894" h="3175">
                  <a:moveTo>
                    <a:pt x="0" y="3048"/>
                  </a:moveTo>
                  <a:lnTo>
                    <a:pt x="48768" y="3048"/>
                  </a:lnTo>
                </a:path>
              </a:pathLst>
            </a:custGeom>
            <a:ln w="3175">
              <a:solidFill>
                <a:srgbClr val="28B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191" y="996696"/>
              <a:ext cx="1103376" cy="192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4711" y="1188720"/>
              <a:ext cx="198119" cy="33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191" y="1188720"/>
              <a:ext cx="313944" cy="426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8135" y="1223772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21335" y="0"/>
                  </a:moveTo>
                  <a:lnTo>
                    <a:pt x="76200" y="0"/>
                  </a:lnTo>
                </a:path>
                <a:path w="76200" h="6350">
                  <a:moveTo>
                    <a:pt x="21335" y="3048"/>
                  </a:moveTo>
                  <a:lnTo>
                    <a:pt x="76200" y="3048"/>
                  </a:lnTo>
                </a:path>
                <a:path w="76200" h="6350">
                  <a:moveTo>
                    <a:pt x="0" y="6095"/>
                  </a:moveTo>
                  <a:lnTo>
                    <a:pt x="57912" y="609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4191" y="123291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3175">
              <a:solidFill>
                <a:srgbClr val="73F1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4607" y="1232916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18287" y="0"/>
                  </a:moveTo>
                  <a:lnTo>
                    <a:pt x="76200" y="0"/>
                  </a:lnTo>
                </a:path>
                <a:path w="76200" h="6350">
                  <a:moveTo>
                    <a:pt x="0" y="3048"/>
                  </a:moveTo>
                  <a:lnTo>
                    <a:pt x="54864" y="3048"/>
                  </a:lnTo>
                </a:path>
                <a:path w="76200" h="6350">
                  <a:moveTo>
                    <a:pt x="0" y="6096"/>
                  </a:moveTo>
                  <a:lnTo>
                    <a:pt x="54864" y="6096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191" y="1234440"/>
              <a:ext cx="234695" cy="1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6695" y="1242060"/>
              <a:ext cx="97790" cy="9525"/>
            </a:xfrm>
            <a:custGeom>
              <a:avLst/>
              <a:gdLst/>
              <a:ahLst/>
              <a:cxnLst/>
              <a:rect l="l" t="t" r="r" b="b"/>
              <a:pathLst>
                <a:path w="97790" h="9525">
                  <a:moveTo>
                    <a:pt x="36575" y="0"/>
                  </a:moveTo>
                  <a:lnTo>
                    <a:pt x="97535" y="0"/>
                  </a:lnTo>
                </a:path>
                <a:path w="97790" h="9525">
                  <a:moveTo>
                    <a:pt x="21335" y="3048"/>
                  </a:moveTo>
                  <a:lnTo>
                    <a:pt x="76199" y="3048"/>
                  </a:lnTo>
                </a:path>
                <a:path w="97790" h="9525">
                  <a:moveTo>
                    <a:pt x="0" y="6095"/>
                  </a:moveTo>
                  <a:lnTo>
                    <a:pt x="57912" y="6095"/>
                  </a:lnTo>
                </a:path>
                <a:path w="97790" h="9525">
                  <a:moveTo>
                    <a:pt x="0" y="9143"/>
                  </a:moveTo>
                  <a:lnTo>
                    <a:pt x="57912" y="9143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191" y="1222248"/>
              <a:ext cx="438911" cy="914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191" y="1313688"/>
              <a:ext cx="164592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5715" y="13776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1524" y="1524"/>
                  </a:moveTo>
                  <a:lnTo>
                    <a:pt x="1524" y="1524"/>
                  </a:lnTo>
                </a:path>
              </a:pathLst>
            </a:custGeom>
            <a:ln w="3175">
              <a:solidFill>
                <a:srgbClr val="70F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8172" y="350012"/>
            <a:ext cx="8935720" cy="1948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96439" algn="l"/>
              </a:tabLst>
            </a:pP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Théorème:	</a:t>
            </a:r>
            <a:r>
              <a:rPr sz="2800" b="1" spc="-20">
                <a:latin typeface="Constantia"/>
                <a:cs typeface="Constantia"/>
              </a:rPr>
              <a:t>Une </a:t>
            </a:r>
            <a:r>
              <a:rPr sz="2800" b="1" spc="-15">
                <a:latin typeface="Constantia"/>
                <a:cs typeface="Constantia"/>
              </a:rPr>
              <a:t>grammaire </a:t>
            </a:r>
            <a:r>
              <a:rPr sz="2800" b="1" i="1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(X,V,S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,P) </a:t>
            </a:r>
            <a:r>
              <a:rPr sz="2800" b="1" spc="-15">
                <a:latin typeface="Constantia"/>
                <a:cs typeface="Constantia"/>
              </a:rPr>
              <a:t>est dite</a:t>
            </a:r>
            <a:r>
              <a:rPr sz="2800" b="1" spc="-484"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LL(1)</a:t>
            </a:r>
            <a:endParaRPr sz="2800">
              <a:latin typeface="Constantia"/>
              <a:cs typeface="Constantia"/>
            </a:endParaRPr>
          </a:p>
          <a:p>
            <a:pPr marL="12700" marR="944880">
              <a:lnSpc>
                <a:spcPct val="100000"/>
              </a:lnSpc>
              <a:spcBef>
                <a:spcPts val="130"/>
              </a:spcBef>
              <a:tabLst>
                <a:tab pos="871855" algn="l"/>
                <a:tab pos="2249805" algn="l"/>
                <a:tab pos="3276600" algn="l"/>
              </a:tabLst>
            </a:pPr>
            <a:r>
              <a:rPr sz="3200" b="1">
                <a:solidFill>
                  <a:srgbClr val="FF0000"/>
                </a:solidFill>
                <a:latin typeface="Constantia"/>
                <a:cs typeface="Constantia"/>
              </a:rPr>
              <a:t>ssi	</a:t>
            </a:r>
            <a:r>
              <a:rPr sz="2800" b="1" u="heavy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chaque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2800" b="1" u="heavy" spc="-1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paire</a:t>
            </a:r>
            <a:r>
              <a:rPr sz="2800" b="1" spc="-15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2800" b="1">
                <a:latin typeface="Constantia"/>
                <a:cs typeface="Constantia"/>
              </a:rPr>
              <a:t>RP 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( </a:t>
            </a:r>
            <a:r>
              <a:rPr sz="3200" b="1" spc="-10">
                <a:solidFill>
                  <a:srgbClr val="008080"/>
                </a:solidFill>
                <a:latin typeface="Constantia"/>
                <a:cs typeface="Constantia"/>
              </a:rPr>
              <a:t>A </a:t>
            </a:r>
            <a:r>
              <a:rPr sz="3200" b="1" spc="-10">
                <a:solidFill>
                  <a:srgbClr val="008080"/>
                </a:solidFill>
                <a:latin typeface="Times New Roman"/>
                <a:cs typeface="Times New Roman"/>
              </a:rPr>
              <a:t>→ </a:t>
            </a:r>
            <a:r>
              <a:rPr sz="3200" b="1" spc="-10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3200" b="1" spc="-1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b="1" spc="-5">
                <a:solidFill>
                  <a:srgbClr val="008080"/>
                </a:solidFill>
                <a:latin typeface="Symbol"/>
                <a:cs typeface="Symbol"/>
              </a:rPr>
              <a:t></a:t>
            </a:r>
            <a:r>
              <a:rPr sz="3200" b="1" spc="-5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b="1" spc="-10">
                <a:solidFill>
                  <a:srgbClr val="008080"/>
                </a:solidFill>
                <a:latin typeface="Symbol"/>
                <a:cs typeface="Symbol"/>
              </a:rPr>
              <a:t></a:t>
            </a:r>
            <a:r>
              <a:rPr sz="3200" b="1" spc="-1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b="1" spc="-229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3200" b="1" strike="sngStrike" spc="-229">
                <a:latin typeface="Constantia"/>
                <a:cs typeface="Constantia"/>
              </a:rPr>
              <a:t> </a:t>
            </a:r>
            <a:r>
              <a:rPr sz="2800" b="1" strike="sngStrike" spc="-5">
                <a:latin typeface="Constantia"/>
                <a:cs typeface="Constantia"/>
              </a:rPr>
              <a:t>s</a:t>
            </a:r>
            <a:r>
              <a:rPr sz="2800" b="1" strike="noStrike" spc="-5">
                <a:latin typeface="Constantia"/>
                <a:cs typeface="Constantia"/>
              </a:rPr>
              <a:t>atisfait </a:t>
            </a:r>
            <a:r>
              <a:rPr sz="2800" b="1" strike="noStrike" spc="-20">
                <a:latin typeface="Constantia"/>
                <a:cs typeface="Constantia"/>
              </a:rPr>
              <a:t>les  </a:t>
            </a:r>
            <a:r>
              <a:rPr sz="2800" b="1" strike="noStrike" spc="-10">
                <a:latin typeface="Constantia"/>
                <a:cs typeface="Constantia"/>
              </a:rPr>
              <a:t>conditions</a:t>
            </a:r>
            <a:r>
              <a:rPr sz="2800" b="1" strike="noStrike" spc="-155">
                <a:latin typeface="Constantia"/>
                <a:cs typeface="Constantia"/>
              </a:rPr>
              <a:t> </a:t>
            </a:r>
            <a:r>
              <a:rPr sz="2800" b="1" strike="noStrike" spc="-10">
                <a:latin typeface="Constantia"/>
                <a:cs typeface="Constantia"/>
              </a:rPr>
              <a:t>suivantes: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43710" algn="l"/>
                <a:tab pos="2292350" algn="l"/>
                <a:tab pos="3779520" algn="l"/>
                <a:tab pos="4145279" algn="l"/>
              </a:tabLst>
            </a:pPr>
            <a:r>
              <a:rPr sz="2800" b="1" spc="-10">
                <a:solidFill>
                  <a:srgbClr val="CC9900"/>
                </a:solidFill>
                <a:latin typeface="Constantia"/>
                <a:cs typeface="Constantia"/>
              </a:rPr>
              <a:t>i.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800" b="1" spc="-8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)	</a:t>
            </a:r>
            <a:r>
              <a:rPr sz="3600" b="1" spc="-5">
                <a:solidFill>
                  <a:srgbClr val="996600"/>
                </a:solidFill>
                <a:latin typeface="Symbol"/>
                <a:cs typeface="Symbol"/>
              </a:rPr>
              <a:t></a:t>
            </a:r>
            <a:r>
              <a:rPr sz="3600" spc="-5">
                <a:solidFill>
                  <a:srgbClr val="996600"/>
                </a:solidFill>
                <a:latin typeface="Times New Roman"/>
                <a:cs typeface="Times New Roman"/>
              </a:rPr>
              <a:t>	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800" b="1" spc="-3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spc="5">
                <a:solidFill>
                  <a:srgbClr val="008080"/>
                </a:solidFill>
                <a:latin typeface="Symbol"/>
                <a:cs typeface="Symbol"/>
              </a:rPr>
              <a:t>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)	</a:t>
            </a:r>
            <a:r>
              <a:rPr sz="2800" b="1">
                <a:latin typeface="Constantia"/>
                <a:cs typeface="Constantia"/>
              </a:rPr>
              <a:t>=	</a:t>
            </a:r>
            <a:r>
              <a:rPr sz="3600" b="1" spc="-5">
                <a:solidFill>
                  <a:srgbClr val="996600"/>
                </a:solidFill>
                <a:latin typeface="Symbol"/>
                <a:cs typeface="Symbol"/>
              </a:rPr>
              <a:t>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8172" y="2486660"/>
            <a:ext cx="389762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4590" algn="l"/>
                <a:tab pos="1923414" algn="l"/>
                <a:tab pos="2255520" algn="l"/>
                <a:tab pos="3688079" algn="l"/>
              </a:tabLst>
            </a:pPr>
            <a:r>
              <a:rPr sz="2800" b="1" spc="5">
                <a:solidFill>
                  <a:srgbClr val="CC9900"/>
                </a:solidFill>
                <a:latin typeface="Constantia"/>
                <a:cs typeface="Constantia"/>
              </a:rPr>
              <a:t>ii</a:t>
            </a:r>
            <a:r>
              <a:rPr sz="2800" b="1" spc="-40">
                <a:solidFill>
                  <a:srgbClr val="CC9900"/>
                </a:solidFill>
                <a:latin typeface="Constantia"/>
                <a:cs typeface="Constantia"/>
              </a:rPr>
              <a:t>.</a:t>
            </a:r>
            <a:r>
              <a:rPr sz="2800" b="1" u="heavy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Soit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	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800">
                <a:solidFill>
                  <a:srgbClr val="008080"/>
                </a:solidFill>
                <a:latin typeface="Times New Roman"/>
                <a:cs typeface="Times New Roman"/>
              </a:rPr>
              <a:t>	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</a:t>
            </a:r>
            <a:r>
              <a:rPr sz="2800">
                <a:solidFill>
                  <a:srgbClr val="008080"/>
                </a:solidFill>
                <a:latin typeface="Times New Roman"/>
                <a:cs typeface="Times New Roman"/>
              </a:rPr>
              <a:t>	</a:t>
            </a:r>
            <a:r>
              <a:rPr sz="2800" b="1" u="heavy" spc="-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o</a:t>
            </a:r>
            <a:r>
              <a:rPr sz="2800" b="1" u="heavy" spc="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u</a:t>
            </a:r>
            <a:r>
              <a:rPr sz="2800" b="1" spc="-5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u="heavy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bien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	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0923" y="2486660"/>
            <a:ext cx="1822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172" y="3141980"/>
            <a:ext cx="335470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>
                <a:solidFill>
                  <a:srgbClr val="CC9900"/>
                </a:solidFill>
                <a:latin typeface="Constantia"/>
                <a:cs typeface="Constantia"/>
              </a:rPr>
              <a:t>iii. </a:t>
            </a:r>
            <a:r>
              <a:rPr sz="2800" b="1" u="heavy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Supposons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u="heavy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que</a:t>
            </a:r>
            <a:r>
              <a:rPr sz="2800" b="1" spc="-37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3035" y="3141980"/>
            <a:ext cx="50952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4805" algn="l"/>
                <a:tab pos="1344295" algn="l"/>
              </a:tabLst>
            </a:pP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</a:t>
            </a:r>
            <a:r>
              <a:rPr sz="2800">
                <a:solidFill>
                  <a:srgbClr val="008080"/>
                </a:solidFill>
                <a:latin typeface="Times New Roman"/>
                <a:cs typeface="Times New Roman"/>
              </a:rPr>
              <a:t>	</a:t>
            </a:r>
            <a:r>
              <a:rPr sz="2800" b="1" u="heavy" spc="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alors</a:t>
            </a:r>
            <a:r>
              <a:rPr sz="2800" b="1" spc="5">
                <a:solidFill>
                  <a:srgbClr val="996600"/>
                </a:solidFill>
                <a:latin typeface="Constantia"/>
                <a:cs typeface="Constantia"/>
              </a:rPr>
              <a:t>	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800" b="1" spc="-114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spc="-10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 spc="-10">
                <a:solidFill>
                  <a:srgbClr val="996600"/>
                </a:solidFill>
                <a:latin typeface="Symbol"/>
                <a:cs typeface="Symbol"/>
              </a:rPr>
              <a:t>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Follow(</a:t>
            </a:r>
            <a:r>
              <a:rPr sz="2800" b="1" spc="-10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 spc="-10">
                <a:latin typeface="Constantia"/>
                <a:cs typeface="Constantia"/>
              </a:rPr>
              <a:t>=</a:t>
            </a:r>
            <a:r>
              <a:rPr sz="2800" b="1" spc="-10">
                <a:solidFill>
                  <a:srgbClr val="996600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8172" y="3718052"/>
            <a:ext cx="8931275" cy="3670877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2705" algn="l"/>
              </a:tabLst>
            </a:pPr>
            <a:r>
              <a:rPr sz="2800" b="1" dirty="0" err="1">
                <a:solidFill>
                  <a:srgbClr val="996600"/>
                </a:solidFill>
                <a:latin typeface="Constantia"/>
                <a:cs typeface="Constantia"/>
              </a:rPr>
              <a:t>Rques</a:t>
            </a:r>
            <a:r>
              <a:rPr sz="2800" b="1" dirty="0">
                <a:solidFill>
                  <a:srgbClr val="996600"/>
                </a:solidFill>
                <a:latin typeface="Constantia"/>
                <a:cs typeface="Constantia"/>
              </a:rPr>
              <a:t>:	</a:t>
            </a:r>
            <a:r>
              <a:rPr sz="2800" b="1" spc="5" dirty="0">
                <a:solidFill>
                  <a:srgbClr val="996600"/>
                </a:solidFill>
                <a:latin typeface="Constantia"/>
                <a:cs typeface="Constantia"/>
              </a:rPr>
              <a:t>1- </a:t>
            </a:r>
            <a:r>
              <a:rPr sz="2800" b="1" spc="-60" dirty="0" err="1">
                <a:latin typeface="Constantia"/>
                <a:cs typeface="Constantia"/>
              </a:rPr>
              <a:t>Toute</a:t>
            </a:r>
            <a:r>
              <a:rPr sz="2800" b="1" spc="-240" dirty="0">
                <a:latin typeface="Constantia"/>
                <a:cs typeface="Constantia"/>
              </a:rPr>
              <a:t> </a:t>
            </a:r>
            <a:r>
              <a:rPr sz="2800" b="1" spc="-10" dirty="0" err="1">
                <a:latin typeface="Constantia"/>
                <a:cs typeface="Constantia"/>
              </a:rPr>
              <a:t>grammaire</a:t>
            </a:r>
            <a:r>
              <a:rPr sz="2800" b="1" spc="-10" dirty="0">
                <a:latin typeface="Constantia"/>
                <a:cs typeface="Constantia"/>
              </a:rPr>
              <a:t>:</a:t>
            </a:r>
            <a:endParaRPr sz="2800" dirty="0">
              <a:latin typeface="Constantia"/>
              <a:cs typeface="Constantia"/>
            </a:endParaRPr>
          </a:p>
          <a:p>
            <a:pPr marL="1993900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8080"/>
                </a:solidFill>
                <a:latin typeface="Constantia"/>
                <a:cs typeface="Constantia"/>
              </a:rPr>
              <a:t>non </a:t>
            </a:r>
            <a:r>
              <a:rPr sz="2400" b="1" spc="-15" dirty="0" err="1">
                <a:solidFill>
                  <a:srgbClr val="008080"/>
                </a:solidFill>
                <a:latin typeface="Constantia"/>
                <a:cs typeface="Constantia"/>
              </a:rPr>
              <a:t>factorisée</a:t>
            </a:r>
            <a:r>
              <a:rPr sz="2400" b="1" spc="-15" dirty="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8080"/>
                </a:solidFill>
                <a:latin typeface="Constantia"/>
                <a:cs typeface="Constantia"/>
              </a:rPr>
              <a:t>à</a:t>
            </a:r>
            <a:r>
              <a:rPr sz="2400" b="1" spc="35" dirty="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8080"/>
                </a:solidFill>
                <a:latin typeface="Constantia"/>
                <a:cs typeface="Constantia"/>
              </a:rPr>
              <a:t>gauche</a:t>
            </a:r>
            <a:endParaRPr sz="2400" dirty="0">
              <a:latin typeface="Constantia"/>
              <a:cs typeface="Constantia"/>
            </a:endParaRPr>
          </a:p>
          <a:p>
            <a:pPr marL="1993900">
              <a:lnSpc>
                <a:spcPct val="100000"/>
              </a:lnSpc>
              <a:tabLst>
                <a:tab pos="3779520" algn="l"/>
              </a:tabLst>
            </a:pPr>
            <a:r>
              <a:rPr sz="2400" dirty="0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400" spc="229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8080"/>
                </a:solidFill>
                <a:latin typeface="Constantia"/>
                <a:cs typeface="Constantia"/>
              </a:rPr>
              <a:t>recursive	</a:t>
            </a:r>
            <a:r>
              <a:rPr sz="2400" b="1" dirty="0">
                <a:solidFill>
                  <a:srgbClr val="008080"/>
                </a:solidFill>
                <a:latin typeface="Constantia"/>
                <a:cs typeface="Constantia"/>
              </a:rPr>
              <a:t>à</a:t>
            </a:r>
            <a:r>
              <a:rPr sz="2400" b="1" spc="-135" dirty="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8080"/>
                </a:solidFill>
                <a:latin typeface="Constantia"/>
                <a:cs typeface="Constantia"/>
              </a:rPr>
              <a:t>gauche</a:t>
            </a:r>
            <a:endParaRPr sz="2400" dirty="0">
              <a:latin typeface="Constantia"/>
              <a:cs typeface="Constantia"/>
            </a:endParaRPr>
          </a:p>
          <a:p>
            <a:pPr marL="1993900">
              <a:lnSpc>
                <a:spcPts val="2860"/>
              </a:lnSpc>
            </a:pPr>
            <a:r>
              <a:rPr sz="2400" dirty="0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400" spc="2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lang="fr-FR" sz="2400" b="1" spc="5" dirty="0" err="1">
                <a:solidFill>
                  <a:srgbClr val="008080"/>
                </a:solidFill>
                <a:latin typeface="Constantia"/>
                <a:cs typeface="Times New Roman"/>
              </a:rPr>
              <a:t>ambigue</a:t>
            </a:r>
            <a:endParaRPr sz="2400" dirty="0" err="1">
              <a:latin typeface="Constantia"/>
              <a:cs typeface="Constantia"/>
            </a:endParaRPr>
          </a:p>
          <a:p>
            <a:pPr marL="1706880">
              <a:lnSpc>
                <a:spcPts val="3340"/>
              </a:lnSpc>
            </a:pPr>
            <a:r>
              <a:rPr sz="2800" b="1" spc="-15" dirty="0">
                <a:latin typeface="Constantia"/>
                <a:cs typeface="Constantia"/>
              </a:rPr>
              <a:t>est </a:t>
            </a:r>
            <a:r>
              <a:rPr sz="2800" b="1" spc="-5" dirty="0">
                <a:latin typeface="Constantia"/>
                <a:cs typeface="Constantia"/>
              </a:rPr>
              <a:t>non</a:t>
            </a:r>
            <a:r>
              <a:rPr sz="2800" b="1" spc="-105" dirty="0"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LL(</a:t>
            </a:r>
            <a:r>
              <a:rPr lang="fr-FR" sz="2800" b="1" spc="-5" dirty="0">
                <a:solidFill>
                  <a:srgbClr val="FF0000"/>
                </a:solidFill>
                <a:latin typeface="Constantia"/>
                <a:cs typeface="Constantia"/>
              </a:rPr>
              <a:t>1)</a:t>
            </a:r>
            <a:endParaRPr lang="fr-FR" sz="28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1706880">
              <a:lnSpc>
                <a:spcPts val="3340"/>
              </a:lnSpc>
            </a:pPr>
            <a:r>
              <a:rPr lang="fr-FR" sz="3200" b="1" spc="-15" dirty="0">
                <a:solidFill>
                  <a:srgbClr val="996600"/>
                </a:solidFill>
                <a:latin typeface="Constantia"/>
                <a:cs typeface="Constantia"/>
              </a:rPr>
              <a:t>2- </a:t>
            </a:r>
            <a:r>
              <a:rPr sz="2800" b="1" spc="5" dirty="0">
                <a:latin typeface="Constantia"/>
                <a:cs typeface="Constantia"/>
              </a:rPr>
              <a:t>Il </a:t>
            </a:r>
            <a:r>
              <a:rPr sz="2800" b="1" spc="-15" dirty="0" err="1">
                <a:latin typeface="Constantia"/>
                <a:cs typeface="Constantia"/>
              </a:rPr>
              <a:t>existe</a:t>
            </a:r>
            <a:r>
              <a:rPr sz="2800" b="1" spc="-15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des </a:t>
            </a:r>
            <a:r>
              <a:rPr sz="2800" b="1" spc="-10" dirty="0" err="1">
                <a:latin typeface="Constantia"/>
                <a:cs typeface="Constantia"/>
              </a:rPr>
              <a:t>grammaires</a:t>
            </a:r>
            <a:r>
              <a:rPr sz="2800" b="1" spc="-10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qui </a:t>
            </a:r>
            <a:r>
              <a:rPr sz="2800" b="1" spc="-15" dirty="0" err="1">
                <a:latin typeface="Constantia"/>
                <a:cs typeface="Constantia"/>
              </a:rPr>
              <a:t>sont</a:t>
            </a:r>
            <a:r>
              <a:rPr sz="2800" b="1" spc="-15" dirty="0">
                <a:latin typeface="Constantia"/>
                <a:cs typeface="Constantia"/>
              </a:rPr>
              <a:t> </a:t>
            </a:r>
            <a:r>
              <a:rPr sz="2800" b="1" spc="-10" dirty="0" err="1">
                <a:solidFill>
                  <a:srgbClr val="008080"/>
                </a:solidFill>
                <a:latin typeface="Constantia"/>
                <a:cs typeface="Constantia"/>
              </a:rPr>
              <a:t>factorisées</a:t>
            </a:r>
            <a:r>
              <a:rPr sz="2800" b="1" spc="-10" dirty="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008080"/>
                </a:solidFill>
                <a:latin typeface="Constantia"/>
                <a:cs typeface="Constantia"/>
              </a:rPr>
              <a:t>à</a:t>
            </a:r>
            <a:r>
              <a:rPr lang="fr-FR" sz="2800" b="1" dirty="0">
                <a:solidFill>
                  <a:srgbClr val="008080"/>
                </a:solidFill>
                <a:latin typeface="Constantia"/>
                <a:cs typeface="Constantia"/>
              </a:rPr>
              <a:t> </a:t>
            </a:r>
            <a:r>
              <a:rPr sz="2800" b="1" dirty="0">
                <a:solidFill>
                  <a:srgbClr val="008080"/>
                </a:solidFill>
                <a:latin typeface="Constantia"/>
                <a:cs typeface="Constantia"/>
              </a:rPr>
              <a:t> gauche</a:t>
            </a:r>
            <a:r>
              <a:rPr sz="2800" b="1" dirty="0">
                <a:latin typeface="Constantia"/>
                <a:cs typeface="Constantia"/>
              </a:rPr>
              <a:t>,	</a:t>
            </a:r>
            <a:r>
              <a:rPr sz="2800" b="1" spc="-5" dirty="0">
                <a:solidFill>
                  <a:srgbClr val="008080"/>
                </a:solidFill>
                <a:latin typeface="Constantia"/>
                <a:cs typeface="Constantia"/>
              </a:rPr>
              <a:t>non</a:t>
            </a:r>
            <a:r>
              <a:rPr sz="2800" b="1" spc="-60" dirty="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-20" dirty="0">
                <a:solidFill>
                  <a:srgbClr val="008080"/>
                </a:solidFill>
                <a:latin typeface="Constantia"/>
                <a:cs typeface="Constantia"/>
              </a:rPr>
              <a:t>recursive	</a:t>
            </a:r>
            <a:r>
              <a:rPr sz="2800" b="1" dirty="0">
                <a:solidFill>
                  <a:srgbClr val="008080"/>
                </a:solidFill>
                <a:latin typeface="Constantia"/>
                <a:cs typeface="Constantia"/>
              </a:rPr>
              <a:t>à</a:t>
            </a:r>
            <a:r>
              <a:rPr sz="2800" b="1" spc="-145" dirty="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-10" dirty="0">
                <a:solidFill>
                  <a:srgbClr val="008080"/>
                </a:solidFill>
                <a:latin typeface="Constantia"/>
                <a:cs typeface="Constantia"/>
              </a:rPr>
              <a:t>gauche</a:t>
            </a:r>
            <a:r>
              <a:rPr sz="2800" b="1" spc="-105" dirty="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et</a:t>
            </a:r>
            <a:r>
              <a:rPr sz="2800" b="1" spc="-95" dirty="0"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008080"/>
                </a:solidFill>
                <a:latin typeface="Constantia"/>
                <a:cs typeface="Constantia"/>
              </a:rPr>
              <a:t>non</a:t>
            </a:r>
            <a:r>
              <a:rPr sz="2800" b="1" spc="-120" dirty="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008080"/>
                </a:solidFill>
                <a:latin typeface="Constantia"/>
                <a:cs typeface="Constantia"/>
              </a:rPr>
              <a:t>ambigue</a:t>
            </a:r>
            <a:r>
              <a:rPr sz="2800" b="1" spc="-75" dirty="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mais</a:t>
            </a:r>
            <a:r>
              <a:rPr lang="fr-FR" sz="2800" b="1" spc="-10" dirty="0">
                <a:latin typeface="Constantia"/>
                <a:cs typeface="Constantia"/>
              </a:rPr>
              <a:t> </a:t>
            </a:r>
            <a:r>
              <a:rPr sz="2800" b="1" spc="-10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qui sont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non</a:t>
            </a:r>
            <a:r>
              <a:rPr sz="2800" b="1" spc="-2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LL(1)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95144" y="2258567"/>
            <a:ext cx="533400" cy="814069"/>
          </a:xfrm>
          <a:custGeom>
            <a:avLst/>
            <a:gdLst/>
            <a:ahLst/>
            <a:cxnLst/>
            <a:rect l="l" t="t" r="r" b="b"/>
            <a:pathLst>
              <a:path w="533400" h="814069">
                <a:moveTo>
                  <a:pt x="533400" y="0"/>
                </a:moveTo>
                <a:lnTo>
                  <a:pt x="0" y="0"/>
                </a:lnTo>
                <a:lnTo>
                  <a:pt x="0" y="813815"/>
                </a:lnTo>
                <a:lnTo>
                  <a:pt x="533400" y="813815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95144" y="2258567"/>
            <a:ext cx="533400" cy="3009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2540" algn="ctr">
              <a:lnSpc>
                <a:spcPts val="2070"/>
              </a:lnSpc>
              <a:spcBef>
                <a:spcPts val="300"/>
              </a:spcBef>
            </a:pPr>
            <a:r>
              <a:rPr sz="2100" spc="5">
                <a:latin typeface="Times New Roman"/>
                <a:cs typeface="Times New Roman"/>
              </a:rPr>
              <a:t>*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95144" y="2559415"/>
            <a:ext cx="533400" cy="513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3804"/>
              </a:lnSpc>
            </a:pPr>
            <a:r>
              <a:rPr sz="3400" spc="5">
                <a:latin typeface="Symbol"/>
                <a:cs typeface="Symbol"/>
              </a:rPr>
              <a:t>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94503" y="2234183"/>
            <a:ext cx="533400" cy="810895"/>
          </a:xfrm>
          <a:custGeom>
            <a:avLst/>
            <a:gdLst/>
            <a:ahLst/>
            <a:cxnLst/>
            <a:rect l="l" t="t" r="r" b="b"/>
            <a:pathLst>
              <a:path w="533400" h="810894">
                <a:moveTo>
                  <a:pt x="533400" y="0"/>
                </a:moveTo>
                <a:lnTo>
                  <a:pt x="0" y="0"/>
                </a:lnTo>
                <a:lnTo>
                  <a:pt x="0" y="810767"/>
                </a:lnTo>
                <a:lnTo>
                  <a:pt x="533400" y="810767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94503" y="2234183"/>
            <a:ext cx="533400" cy="3162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2540" algn="ctr">
              <a:lnSpc>
                <a:spcPts val="2210"/>
              </a:lnSpc>
              <a:spcBef>
                <a:spcPts val="275"/>
              </a:spcBef>
            </a:pPr>
            <a:r>
              <a:rPr sz="2100" spc="5">
                <a:latin typeface="Times New Roman"/>
                <a:cs typeface="Times New Roman"/>
              </a:rPr>
              <a:t>*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94503" y="2550099"/>
            <a:ext cx="533400" cy="4953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3645"/>
              </a:lnSpc>
            </a:pPr>
            <a:r>
              <a:rPr sz="3300" spc="10">
                <a:latin typeface="Symbol"/>
                <a:cs typeface="Symbol"/>
              </a:rPr>
              <a:t>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36720" y="2895600"/>
            <a:ext cx="533400" cy="814069"/>
          </a:xfrm>
          <a:custGeom>
            <a:avLst/>
            <a:gdLst/>
            <a:ahLst/>
            <a:cxnLst/>
            <a:rect l="l" t="t" r="r" b="b"/>
            <a:pathLst>
              <a:path w="533400" h="814070">
                <a:moveTo>
                  <a:pt x="533400" y="0"/>
                </a:moveTo>
                <a:lnTo>
                  <a:pt x="0" y="0"/>
                </a:lnTo>
                <a:lnTo>
                  <a:pt x="0" y="813815"/>
                </a:lnTo>
                <a:lnTo>
                  <a:pt x="533400" y="813815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37888" y="2919476"/>
            <a:ext cx="1473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100" spc="5">
                <a:latin typeface="Times New Roman"/>
                <a:cs typeface="Times New Roman"/>
              </a:rPr>
              <a:t>*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94632" y="3148075"/>
            <a:ext cx="44005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400" spc="5">
                <a:latin typeface="Symbol"/>
                <a:cs typeface="Symbol"/>
              </a:rPr>
              <a:t></a:t>
            </a:r>
            <a:endParaRPr sz="3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9" ma:contentTypeDescription="إنشاء مستند جديد." ma:contentTypeScope="" ma:versionID="afb7b862bf33a3404e15dcc0c5c308a4">
  <xsd:schema xmlns:xsd="http://www.w3.org/2001/XMLSchema" xmlns:xs="http://www.w3.org/2001/XMLSchema" xmlns:p="http://schemas.microsoft.com/office/2006/metadata/properties" xmlns:ns2="3e09d498-3e73-485b-99f6-ad835f785115" xmlns:ns3="ba570e14-5b70-4511-8563-e66bac249f83" targetNamespace="http://schemas.microsoft.com/office/2006/metadata/properties" ma:root="true" ma:fieldsID="40e5bee5be77fde6c5706a14a1ee875c" ns2:_="" ns3:_="">
    <xsd:import namespace="3e09d498-3e73-485b-99f6-ad835f785115"/>
    <xsd:import namespace="ba570e14-5b70-4511-8563-e66bac249f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70e14-5b70-4511-8563-e66bac249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تمت مشاركته مع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مشتركة مع تفاصيل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1D9F9F-E37C-4BF7-980C-20CDEC2D6A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4EBD28-C752-4C9F-9C2D-A8E365F5B8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078474-73EF-437B-9731-FE43BCEAB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09d498-3e73-485b-99f6-ad835f785115"/>
    <ds:schemaRef ds:uri="ba570e14-5b70-4511-8563-e66bac249f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Personnalisé</PresentationFormat>
  <Slides>8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Présentation PowerPoint</vt:lpstr>
      <vt:lpstr>Un analyseur LL se base sur:</vt:lpstr>
      <vt:lpstr>G=({a, b}, {S, A},S, {S → aAS / b, A → bSA / a} )</vt:lpstr>
      <vt:lpstr>Présentation PowerPoint</vt:lpstr>
      <vt:lpstr>Exemple: Soit la grammaire</vt:lpstr>
      <vt:lpstr>Fonctionnement d’un analyseur LL (1)</vt:lpstr>
      <vt:lpstr>Exemple: Même la grammaire  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lexicale (2/2)</dc:title>
  <dc:creator>BENAMAR</dc:creator>
  <cp:revision>17</cp:revision>
  <dcterms:created xsi:type="dcterms:W3CDTF">2020-12-24T22:12:24Z</dcterms:created>
  <dcterms:modified xsi:type="dcterms:W3CDTF">2022-01-10T08:50:04Z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2015-10-28T00:00:00Z</vt:filetime>
  </property>
  <property fmtid="{D5CDD505-2E9C-101B-9397-08002B2CF9AE}" pid="3" name="Creator">
    <vt:lpwstr>Visagesoft Expert pdf</vt:lpwstr>
  </property>
  <property fmtid="{D5CDD505-2E9C-101B-9397-08002B2CF9AE}" pid="4" name="LastSaved">
    <vt:filetime>2020-12-24T00:00:00Z</vt:filetime>
  </property>
  <property fmtid="{D5CDD505-2E9C-101B-9397-08002B2CF9AE}" pid="5" name="ContentTypeId">
    <vt:lpwstr>0x010100A64CABCF48337846AE25B20C303DAD83</vt:lpwstr>
  </property>
</Properties>
</file>